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10" r:id="rId2"/>
    <p:sldId id="313" r:id="rId3"/>
    <p:sldId id="311" r:id="rId4"/>
    <p:sldId id="314" r:id="rId5"/>
    <p:sldId id="327" r:id="rId6"/>
    <p:sldId id="284" r:id="rId7"/>
    <p:sldId id="315" r:id="rId8"/>
    <p:sldId id="316" r:id="rId9"/>
    <p:sldId id="329" r:id="rId10"/>
    <p:sldId id="317" r:id="rId11"/>
    <p:sldId id="318" r:id="rId12"/>
    <p:sldId id="319" r:id="rId13"/>
    <p:sldId id="320" r:id="rId14"/>
    <p:sldId id="321" r:id="rId15"/>
    <p:sldId id="323" r:id="rId16"/>
    <p:sldId id="275" r:id="rId17"/>
    <p:sldId id="307" r:id="rId18"/>
    <p:sldId id="308" r:id="rId19"/>
    <p:sldId id="309" r:id="rId20"/>
    <p:sldId id="312" r:id="rId21"/>
    <p:sldId id="282" r:id="rId22"/>
    <p:sldId id="331" r:id="rId23"/>
    <p:sldId id="328" r:id="rId24"/>
    <p:sldId id="330" r:id="rId25"/>
  </p:sldIdLst>
  <p:sldSz cx="6858000" cy="9906000" type="A4"/>
  <p:notesSz cx="6858000" cy="9144000"/>
  <p:defaultTextStyle>
    <a:defPPr>
      <a:defRPr lang="es-ES"/>
    </a:defPPr>
    <a:lvl1pPr marL="0" algn="l" defTabSz="957651" rtl="0" eaLnBrk="1" latinLnBrk="0" hangingPunct="1">
      <a:defRPr sz="1900" kern="1200">
        <a:solidFill>
          <a:schemeClr val="tx1"/>
        </a:solidFill>
        <a:latin typeface="+mn-lt"/>
        <a:ea typeface="+mn-ea"/>
        <a:cs typeface="+mn-cs"/>
      </a:defRPr>
    </a:lvl1pPr>
    <a:lvl2pPr marL="478825" algn="l" defTabSz="957651" rtl="0" eaLnBrk="1" latinLnBrk="0" hangingPunct="1">
      <a:defRPr sz="1900" kern="1200">
        <a:solidFill>
          <a:schemeClr val="tx1"/>
        </a:solidFill>
        <a:latin typeface="+mn-lt"/>
        <a:ea typeface="+mn-ea"/>
        <a:cs typeface="+mn-cs"/>
      </a:defRPr>
    </a:lvl2pPr>
    <a:lvl3pPr marL="957651" algn="l" defTabSz="957651" rtl="0" eaLnBrk="1" latinLnBrk="0" hangingPunct="1">
      <a:defRPr sz="1900" kern="1200">
        <a:solidFill>
          <a:schemeClr val="tx1"/>
        </a:solidFill>
        <a:latin typeface="+mn-lt"/>
        <a:ea typeface="+mn-ea"/>
        <a:cs typeface="+mn-cs"/>
      </a:defRPr>
    </a:lvl3pPr>
    <a:lvl4pPr marL="1436478" algn="l" defTabSz="957651" rtl="0" eaLnBrk="1" latinLnBrk="0" hangingPunct="1">
      <a:defRPr sz="1900" kern="1200">
        <a:solidFill>
          <a:schemeClr val="tx1"/>
        </a:solidFill>
        <a:latin typeface="+mn-lt"/>
        <a:ea typeface="+mn-ea"/>
        <a:cs typeface="+mn-cs"/>
      </a:defRPr>
    </a:lvl4pPr>
    <a:lvl5pPr marL="1915303" algn="l" defTabSz="957651" rtl="0" eaLnBrk="1" latinLnBrk="0" hangingPunct="1">
      <a:defRPr sz="1900" kern="1200">
        <a:solidFill>
          <a:schemeClr val="tx1"/>
        </a:solidFill>
        <a:latin typeface="+mn-lt"/>
        <a:ea typeface="+mn-ea"/>
        <a:cs typeface="+mn-cs"/>
      </a:defRPr>
    </a:lvl5pPr>
    <a:lvl6pPr marL="2394127" algn="l" defTabSz="957651" rtl="0" eaLnBrk="1" latinLnBrk="0" hangingPunct="1">
      <a:defRPr sz="1900" kern="1200">
        <a:solidFill>
          <a:schemeClr val="tx1"/>
        </a:solidFill>
        <a:latin typeface="+mn-lt"/>
        <a:ea typeface="+mn-ea"/>
        <a:cs typeface="+mn-cs"/>
      </a:defRPr>
    </a:lvl6pPr>
    <a:lvl7pPr marL="2872953" algn="l" defTabSz="957651" rtl="0" eaLnBrk="1" latinLnBrk="0" hangingPunct="1">
      <a:defRPr sz="1900" kern="1200">
        <a:solidFill>
          <a:schemeClr val="tx1"/>
        </a:solidFill>
        <a:latin typeface="+mn-lt"/>
        <a:ea typeface="+mn-ea"/>
        <a:cs typeface="+mn-cs"/>
      </a:defRPr>
    </a:lvl7pPr>
    <a:lvl8pPr marL="3351780" algn="l" defTabSz="957651" rtl="0" eaLnBrk="1" latinLnBrk="0" hangingPunct="1">
      <a:defRPr sz="1900" kern="1200">
        <a:solidFill>
          <a:schemeClr val="tx1"/>
        </a:solidFill>
        <a:latin typeface="+mn-lt"/>
        <a:ea typeface="+mn-ea"/>
        <a:cs typeface="+mn-cs"/>
      </a:defRPr>
    </a:lvl8pPr>
    <a:lvl9pPr marL="3830605" algn="l" defTabSz="957651" rtl="0" eaLnBrk="1" latinLnBrk="0" hangingPunct="1">
      <a:defRPr sz="1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47" autoAdjust="0"/>
    <p:restoredTop sz="94662" autoAdjust="0"/>
  </p:normalViewPr>
  <p:slideViewPr>
    <p:cSldViewPr>
      <p:cViewPr>
        <p:scale>
          <a:sx n="50" d="100"/>
          <a:sy n="50" d="100"/>
        </p:scale>
        <p:origin x="-2352" y="42"/>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318F91-3AC3-461E-A6EF-521FDAAF2762}" type="doc">
      <dgm:prSet loTypeId="urn:microsoft.com/office/officeart/2005/8/layout/hProcess3" loCatId="process" qsTypeId="urn:microsoft.com/office/officeart/2005/8/quickstyle/simple1" qsCatId="simple" csTypeId="urn:microsoft.com/office/officeart/2005/8/colors/accent2_5" csCatId="accent2" phldr="0"/>
      <dgm:spPr/>
    </dgm:pt>
    <dgm:pt modelId="{98317897-4003-4F9B-8D5F-38418D6981AB}" type="pres">
      <dgm:prSet presAssocID="{65318F91-3AC3-461E-A6EF-521FDAAF2762}" presName="Name0" presStyleCnt="0">
        <dgm:presLayoutVars>
          <dgm:dir/>
          <dgm:animLvl val="lvl"/>
          <dgm:resizeHandles val="exact"/>
        </dgm:presLayoutVars>
      </dgm:prSet>
      <dgm:spPr/>
    </dgm:pt>
    <dgm:pt modelId="{F5377283-5D05-4B55-A44F-282E14509F06}" type="pres">
      <dgm:prSet presAssocID="{65318F91-3AC3-461E-A6EF-521FDAAF2762}" presName="dummy" presStyleCnt="0"/>
      <dgm:spPr/>
    </dgm:pt>
    <dgm:pt modelId="{13C9AA85-1AC6-4E89-9EE6-970F4AF4CC10}" type="pres">
      <dgm:prSet presAssocID="{65318F91-3AC3-461E-A6EF-521FDAAF2762}" presName="linH" presStyleCnt="0"/>
      <dgm:spPr/>
    </dgm:pt>
    <dgm:pt modelId="{4F00E40C-7C9A-4488-A5F0-7FB03954861D}" type="pres">
      <dgm:prSet presAssocID="{65318F91-3AC3-461E-A6EF-521FDAAF2762}" presName="padding1" presStyleCnt="0"/>
      <dgm:spPr/>
    </dgm:pt>
    <dgm:pt modelId="{98314848-F61C-4212-A1C0-9E221B797BDC}" type="pres">
      <dgm:prSet presAssocID="{65318F91-3AC3-461E-A6EF-521FDAAF2762}" presName="padding2" presStyleCnt="0"/>
      <dgm:spPr/>
    </dgm:pt>
    <dgm:pt modelId="{14587CA0-2BDA-4C48-8C4D-53CC07BA45D7}" type="pres">
      <dgm:prSet presAssocID="{65318F91-3AC3-461E-A6EF-521FDAAF2762}" presName="negArrow" presStyleCnt="0"/>
      <dgm:spPr/>
    </dgm:pt>
    <dgm:pt modelId="{C078F7E1-60D8-46F4-98DC-2E6338A6EA7E}" type="pres">
      <dgm:prSet presAssocID="{65318F91-3AC3-461E-A6EF-521FDAAF2762}" presName="backgroundArrow" presStyleLbl="node1" presStyleIdx="0" presStyleCnt="1" custLinFactNeighborX="383" custLinFactNeighborY="67580"/>
      <dgm:spPr/>
    </dgm:pt>
  </dgm:ptLst>
  <dgm:cxnLst>
    <dgm:cxn modelId="{2D8CFEAC-B142-4EDC-87B3-3DE2F14D8C52}" type="presOf" srcId="{65318F91-3AC3-461E-A6EF-521FDAAF2762}" destId="{98317897-4003-4F9B-8D5F-38418D6981AB}" srcOrd="0" destOrd="0" presId="urn:microsoft.com/office/officeart/2005/8/layout/hProcess3"/>
    <dgm:cxn modelId="{0D163E0F-7110-404E-9B41-5E5BC6B06807}" type="presParOf" srcId="{98317897-4003-4F9B-8D5F-38418D6981AB}" destId="{F5377283-5D05-4B55-A44F-282E14509F06}" srcOrd="0" destOrd="0" presId="urn:microsoft.com/office/officeart/2005/8/layout/hProcess3"/>
    <dgm:cxn modelId="{6395298B-8979-455C-A28A-A46D41DAE2B7}" type="presParOf" srcId="{98317897-4003-4F9B-8D5F-38418D6981AB}" destId="{13C9AA85-1AC6-4E89-9EE6-970F4AF4CC10}" srcOrd="1" destOrd="0" presId="urn:microsoft.com/office/officeart/2005/8/layout/hProcess3"/>
    <dgm:cxn modelId="{247715A3-5317-4ABE-A26C-508F756B6CCB}" type="presParOf" srcId="{13C9AA85-1AC6-4E89-9EE6-970F4AF4CC10}" destId="{4F00E40C-7C9A-4488-A5F0-7FB03954861D}" srcOrd="0" destOrd="0" presId="urn:microsoft.com/office/officeart/2005/8/layout/hProcess3"/>
    <dgm:cxn modelId="{762DB51F-E85D-4982-B310-9B59EB1DDEA3}" type="presParOf" srcId="{13C9AA85-1AC6-4E89-9EE6-970F4AF4CC10}" destId="{98314848-F61C-4212-A1C0-9E221B797BDC}" srcOrd="1" destOrd="0" presId="urn:microsoft.com/office/officeart/2005/8/layout/hProcess3"/>
    <dgm:cxn modelId="{73674AB5-1B59-43FB-B407-4173A15A0EC5}" type="presParOf" srcId="{13C9AA85-1AC6-4E89-9EE6-970F4AF4CC10}" destId="{14587CA0-2BDA-4C48-8C4D-53CC07BA45D7}" srcOrd="2" destOrd="0" presId="urn:microsoft.com/office/officeart/2005/8/layout/hProcess3"/>
    <dgm:cxn modelId="{B3D7B4C4-FE4A-40EE-80C2-4EA7D6F3AACC}" type="presParOf" srcId="{13C9AA85-1AC6-4E89-9EE6-970F4AF4CC10}" destId="{C078F7E1-60D8-46F4-98DC-2E6338A6EA7E}" srcOrd="3"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5691B6-F9D4-4863-960A-A2E1EF3D0B07}" type="datetimeFigureOut">
              <a:rPr lang="es-CO" smtClean="0"/>
              <a:t>5/06/2018</a:t>
            </a:fld>
            <a:endParaRPr lang="es-CO"/>
          </a:p>
        </p:txBody>
      </p:sp>
      <p:sp>
        <p:nvSpPr>
          <p:cNvPr id="4" name="3 Marcador de imagen de diapositiva"/>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5AABA2-01C0-4010-8184-5D25AFE5D39C}" type="slidenum">
              <a:rPr lang="es-CO" smtClean="0"/>
              <a:t>‹Nº›</a:t>
            </a:fld>
            <a:endParaRPr lang="es-CO"/>
          </a:p>
        </p:txBody>
      </p:sp>
    </p:spTree>
    <p:extLst>
      <p:ext uri="{BB962C8B-B14F-4D97-AF65-F5344CB8AC3E}">
        <p14:creationId xmlns:p14="http://schemas.microsoft.com/office/powerpoint/2010/main" val="2825378928"/>
      </p:ext>
    </p:extLst>
  </p:cSld>
  <p:clrMap bg1="lt1" tx1="dk1" bg2="lt2" tx2="dk2" accent1="accent1" accent2="accent2" accent3="accent3" accent4="accent4" accent5="accent5" accent6="accent6" hlink="hlink" folHlink="folHlink"/>
  <p:notesStyle>
    <a:lvl1pPr marL="0" algn="l" defTabSz="957651" rtl="0" eaLnBrk="1" latinLnBrk="0" hangingPunct="1">
      <a:defRPr sz="1200" kern="1200">
        <a:solidFill>
          <a:schemeClr val="tx1"/>
        </a:solidFill>
        <a:latin typeface="+mn-lt"/>
        <a:ea typeface="+mn-ea"/>
        <a:cs typeface="+mn-cs"/>
      </a:defRPr>
    </a:lvl1pPr>
    <a:lvl2pPr marL="478825" algn="l" defTabSz="957651" rtl="0" eaLnBrk="1" latinLnBrk="0" hangingPunct="1">
      <a:defRPr sz="1200" kern="1200">
        <a:solidFill>
          <a:schemeClr val="tx1"/>
        </a:solidFill>
        <a:latin typeface="+mn-lt"/>
        <a:ea typeface="+mn-ea"/>
        <a:cs typeface="+mn-cs"/>
      </a:defRPr>
    </a:lvl2pPr>
    <a:lvl3pPr marL="957651" algn="l" defTabSz="957651" rtl="0" eaLnBrk="1" latinLnBrk="0" hangingPunct="1">
      <a:defRPr sz="1200" kern="1200">
        <a:solidFill>
          <a:schemeClr val="tx1"/>
        </a:solidFill>
        <a:latin typeface="+mn-lt"/>
        <a:ea typeface="+mn-ea"/>
        <a:cs typeface="+mn-cs"/>
      </a:defRPr>
    </a:lvl3pPr>
    <a:lvl4pPr marL="1436478" algn="l" defTabSz="957651" rtl="0" eaLnBrk="1" latinLnBrk="0" hangingPunct="1">
      <a:defRPr sz="1200" kern="1200">
        <a:solidFill>
          <a:schemeClr val="tx1"/>
        </a:solidFill>
        <a:latin typeface="+mn-lt"/>
        <a:ea typeface="+mn-ea"/>
        <a:cs typeface="+mn-cs"/>
      </a:defRPr>
    </a:lvl4pPr>
    <a:lvl5pPr marL="1915303" algn="l" defTabSz="957651" rtl="0" eaLnBrk="1" latinLnBrk="0" hangingPunct="1">
      <a:defRPr sz="1200" kern="1200">
        <a:solidFill>
          <a:schemeClr val="tx1"/>
        </a:solidFill>
        <a:latin typeface="+mn-lt"/>
        <a:ea typeface="+mn-ea"/>
        <a:cs typeface="+mn-cs"/>
      </a:defRPr>
    </a:lvl5pPr>
    <a:lvl6pPr marL="2394127" algn="l" defTabSz="957651" rtl="0" eaLnBrk="1" latinLnBrk="0" hangingPunct="1">
      <a:defRPr sz="1200" kern="1200">
        <a:solidFill>
          <a:schemeClr val="tx1"/>
        </a:solidFill>
        <a:latin typeface="+mn-lt"/>
        <a:ea typeface="+mn-ea"/>
        <a:cs typeface="+mn-cs"/>
      </a:defRPr>
    </a:lvl6pPr>
    <a:lvl7pPr marL="2872953" algn="l" defTabSz="957651" rtl="0" eaLnBrk="1" latinLnBrk="0" hangingPunct="1">
      <a:defRPr sz="1200" kern="1200">
        <a:solidFill>
          <a:schemeClr val="tx1"/>
        </a:solidFill>
        <a:latin typeface="+mn-lt"/>
        <a:ea typeface="+mn-ea"/>
        <a:cs typeface="+mn-cs"/>
      </a:defRPr>
    </a:lvl7pPr>
    <a:lvl8pPr marL="3351780" algn="l" defTabSz="957651" rtl="0" eaLnBrk="1" latinLnBrk="0" hangingPunct="1">
      <a:defRPr sz="1200" kern="1200">
        <a:solidFill>
          <a:schemeClr val="tx1"/>
        </a:solidFill>
        <a:latin typeface="+mn-lt"/>
        <a:ea typeface="+mn-ea"/>
        <a:cs typeface="+mn-cs"/>
      </a:defRPr>
    </a:lvl8pPr>
    <a:lvl9pPr marL="3830605" algn="l" defTabSz="95765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241550" y="685800"/>
            <a:ext cx="2374900" cy="3429000"/>
          </a:xfrm>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8D5AABA2-01C0-4010-8184-5D25AFE5D39C}" type="slidenum">
              <a:rPr lang="es-CO" smtClean="0"/>
              <a:t>6</a:t>
            </a:fld>
            <a:endParaRPr lang="es-CO"/>
          </a:p>
        </p:txBody>
      </p:sp>
    </p:spTree>
    <p:extLst>
      <p:ext uri="{BB962C8B-B14F-4D97-AF65-F5344CB8AC3E}">
        <p14:creationId xmlns:p14="http://schemas.microsoft.com/office/powerpoint/2010/main" val="2240931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14350" y="3077290"/>
            <a:ext cx="5829300" cy="2123367"/>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028701" y="5613400"/>
            <a:ext cx="4800600" cy="2531533"/>
          </a:xfrm>
        </p:spPr>
        <p:txBody>
          <a:bodyPr/>
          <a:lstStyle>
            <a:lvl1pPr marL="0" indent="0" algn="ctr">
              <a:buNone/>
              <a:defRPr>
                <a:solidFill>
                  <a:schemeClr val="tx1">
                    <a:tint val="75000"/>
                  </a:schemeClr>
                </a:solidFill>
              </a:defRPr>
            </a:lvl1pPr>
            <a:lvl2pPr marL="478825" indent="0" algn="ctr">
              <a:buNone/>
              <a:defRPr>
                <a:solidFill>
                  <a:schemeClr val="tx1">
                    <a:tint val="75000"/>
                  </a:schemeClr>
                </a:solidFill>
              </a:defRPr>
            </a:lvl2pPr>
            <a:lvl3pPr marL="957651" indent="0" algn="ctr">
              <a:buNone/>
              <a:defRPr>
                <a:solidFill>
                  <a:schemeClr val="tx1">
                    <a:tint val="75000"/>
                  </a:schemeClr>
                </a:solidFill>
              </a:defRPr>
            </a:lvl3pPr>
            <a:lvl4pPr marL="1436478" indent="0" algn="ctr">
              <a:buNone/>
              <a:defRPr>
                <a:solidFill>
                  <a:schemeClr val="tx1">
                    <a:tint val="75000"/>
                  </a:schemeClr>
                </a:solidFill>
              </a:defRPr>
            </a:lvl4pPr>
            <a:lvl5pPr marL="1915303" indent="0" algn="ctr">
              <a:buNone/>
              <a:defRPr>
                <a:solidFill>
                  <a:schemeClr val="tx1">
                    <a:tint val="75000"/>
                  </a:schemeClr>
                </a:solidFill>
              </a:defRPr>
            </a:lvl5pPr>
            <a:lvl6pPr marL="2394127" indent="0" algn="ctr">
              <a:buNone/>
              <a:defRPr>
                <a:solidFill>
                  <a:schemeClr val="tx1">
                    <a:tint val="75000"/>
                  </a:schemeClr>
                </a:solidFill>
              </a:defRPr>
            </a:lvl6pPr>
            <a:lvl7pPr marL="2872953" indent="0" algn="ctr">
              <a:buNone/>
              <a:defRPr>
                <a:solidFill>
                  <a:schemeClr val="tx1">
                    <a:tint val="75000"/>
                  </a:schemeClr>
                </a:solidFill>
              </a:defRPr>
            </a:lvl7pPr>
            <a:lvl8pPr marL="3351780" indent="0" algn="ctr">
              <a:buNone/>
              <a:defRPr>
                <a:solidFill>
                  <a:schemeClr val="tx1">
                    <a:tint val="75000"/>
                  </a:schemeClr>
                </a:solidFill>
              </a:defRPr>
            </a:lvl8pPr>
            <a:lvl9pPr marL="3830605"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1" y="396712"/>
            <a:ext cx="1543050" cy="8452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42900" y="396712"/>
            <a:ext cx="4514850" cy="8452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41734" y="6365527"/>
            <a:ext cx="5829300" cy="1967442"/>
          </a:xfrm>
        </p:spPr>
        <p:txBody>
          <a:bodyPr anchor="t"/>
          <a:lstStyle>
            <a:lvl1pPr algn="l">
              <a:defRPr sz="42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41734" y="4198594"/>
            <a:ext cx="5829300" cy="2166938"/>
          </a:xfrm>
        </p:spPr>
        <p:txBody>
          <a:bodyPr anchor="b"/>
          <a:lstStyle>
            <a:lvl1pPr marL="0" indent="0">
              <a:buNone/>
              <a:defRPr sz="2000">
                <a:solidFill>
                  <a:schemeClr val="tx1">
                    <a:tint val="75000"/>
                  </a:schemeClr>
                </a:solidFill>
              </a:defRPr>
            </a:lvl1pPr>
            <a:lvl2pPr marL="478825" indent="0">
              <a:buNone/>
              <a:defRPr sz="1900">
                <a:solidFill>
                  <a:schemeClr val="tx1">
                    <a:tint val="75000"/>
                  </a:schemeClr>
                </a:solidFill>
              </a:defRPr>
            </a:lvl2pPr>
            <a:lvl3pPr marL="957651" indent="0">
              <a:buNone/>
              <a:defRPr sz="1600">
                <a:solidFill>
                  <a:schemeClr val="tx1">
                    <a:tint val="75000"/>
                  </a:schemeClr>
                </a:solidFill>
              </a:defRPr>
            </a:lvl3pPr>
            <a:lvl4pPr marL="1436478" indent="0">
              <a:buNone/>
              <a:defRPr sz="1400">
                <a:solidFill>
                  <a:schemeClr val="tx1">
                    <a:tint val="75000"/>
                  </a:schemeClr>
                </a:solidFill>
              </a:defRPr>
            </a:lvl4pPr>
            <a:lvl5pPr marL="1915303" indent="0">
              <a:buNone/>
              <a:defRPr sz="1400">
                <a:solidFill>
                  <a:schemeClr val="tx1">
                    <a:tint val="75000"/>
                  </a:schemeClr>
                </a:solidFill>
              </a:defRPr>
            </a:lvl5pPr>
            <a:lvl6pPr marL="2394127" indent="0">
              <a:buNone/>
              <a:defRPr sz="1400">
                <a:solidFill>
                  <a:schemeClr val="tx1">
                    <a:tint val="75000"/>
                  </a:schemeClr>
                </a:solidFill>
              </a:defRPr>
            </a:lvl6pPr>
            <a:lvl7pPr marL="2872953" indent="0">
              <a:buNone/>
              <a:defRPr sz="1400">
                <a:solidFill>
                  <a:schemeClr val="tx1">
                    <a:tint val="75000"/>
                  </a:schemeClr>
                </a:solidFill>
              </a:defRPr>
            </a:lvl7pPr>
            <a:lvl8pPr marL="3351780" indent="0">
              <a:buNone/>
              <a:defRPr sz="1400">
                <a:solidFill>
                  <a:schemeClr val="tx1">
                    <a:tint val="75000"/>
                  </a:schemeClr>
                </a:solidFill>
              </a:defRPr>
            </a:lvl8pPr>
            <a:lvl9pPr marL="3830605"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42900" y="2311401"/>
            <a:ext cx="3028950" cy="6537505"/>
          </a:xfrm>
        </p:spPr>
        <p:txBody>
          <a:bodyPr/>
          <a:lstStyle>
            <a:lvl1pPr>
              <a:defRPr sz="2800"/>
            </a:lvl1pPr>
            <a:lvl2pPr>
              <a:defRPr sz="2500"/>
            </a:lvl2pPr>
            <a:lvl3pPr>
              <a:defRPr sz="2000"/>
            </a:lvl3pPr>
            <a:lvl4pPr>
              <a:defRPr sz="1900"/>
            </a:lvl4pPr>
            <a:lvl5pPr>
              <a:defRPr sz="1900"/>
            </a:lvl5pPr>
            <a:lvl6pPr>
              <a:defRPr sz="1900"/>
            </a:lvl6pPr>
            <a:lvl7pPr>
              <a:defRPr sz="1900"/>
            </a:lvl7pPr>
            <a:lvl8pPr>
              <a:defRPr sz="1900"/>
            </a:lvl8pPr>
            <a:lvl9pPr>
              <a:defRPr sz="1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486151" y="2311401"/>
            <a:ext cx="3028950" cy="6537505"/>
          </a:xfrm>
        </p:spPr>
        <p:txBody>
          <a:bodyPr/>
          <a:lstStyle>
            <a:lvl1pPr>
              <a:defRPr sz="2800"/>
            </a:lvl1pPr>
            <a:lvl2pPr>
              <a:defRPr sz="2500"/>
            </a:lvl2pPr>
            <a:lvl3pPr>
              <a:defRPr sz="2000"/>
            </a:lvl3pPr>
            <a:lvl4pPr>
              <a:defRPr sz="1900"/>
            </a:lvl4pPr>
            <a:lvl5pPr>
              <a:defRPr sz="1900"/>
            </a:lvl5pPr>
            <a:lvl6pPr>
              <a:defRPr sz="1900"/>
            </a:lvl6pPr>
            <a:lvl7pPr>
              <a:defRPr sz="1900"/>
            </a:lvl7pPr>
            <a:lvl8pPr>
              <a:defRPr sz="1900"/>
            </a:lvl8pPr>
            <a:lvl9pPr>
              <a:defRPr sz="1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42900" y="2217389"/>
            <a:ext cx="3030141" cy="924105"/>
          </a:xfrm>
        </p:spPr>
        <p:txBody>
          <a:bodyPr anchor="b"/>
          <a:lstStyle>
            <a:lvl1pPr marL="0" indent="0">
              <a:buNone/>
              <a:defRPr sz="2500" b="1"/>
            </a:lvl1pPr>
            <a:lvl2pPr marL="478825" indent="0">
              <a:buNone/>
              <a:defRPr sz="2000" b="1"/>
            </a:lvl2pPr>
            <a:lvl3pPr marL="957651" indent="0">
              <a:buNone/>
              <a:defRPr sz="1900" b="1"/>
            </a:lvl3pPr>
            <a:lvl4pPr marL="1436478" indent="0">
              <a:buNone/>
              <a:defRPr sz="1600" b="1"/>
            </a:lvl4pPr>
            <a:lvl5pPr marL="1915303" indent="0">
              <a:buNone/>
              <a:defRPr sz="1600" b="1"/>
            </a:lvl5pPr>
            <a:lvl6pPr marL="2394127" indent="0">
              <a:buNone/>
              <a:defRPr sz="1600" b="1"/>
            </a:lvl6pPr>
            <a:lvl7pPr marL="2872953" indent="0">
              <a:buNone/>
              <a:defRPr sz="1600" b="1"/>
            </a:lvl7pPr>
            <a:lvl8pPr marL="3351780" indent="0">
              <a:buNone/>
              <a:defRPr sz="1600" b="1"/>
            </a:lvl8pPr>
            <a:lvl9pPr marL="3830605"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42900" y="3141495"/>
            <a:ext cx="3030141" cy="5707412"/>
          </a:xfrm>
        </p:spPr>
        <p:txBody>
          <a:bodyPr/>
          <a:lstStyle>
            <a:lvl1pPr>
              <a:defRPr sz="25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3483769" y="2217389"/>
            <a:ext cx="3031332" cy="924105"/>
          </a:xfrm>
        </p:spPr>
        <p:txBody>
          <a:bodyPr anchor="b"/>
          <a:lstStyle>
            <a:lvl1pPr marL="0" indent="0">
              <a:buNone/>
              <a:defRPr sz="2500" b="1"/>
            </a:lvl1pPr>
            <a:lvl2pPr marL="478825" indent="0">
              <a:buNone/>
              <a:defRPr sz="2000" b="1"/>
            </a:lvl2pPr>
            <a:lvl3pPr marL="957651" indent="0">
              <a:buNone/>
              <a:defRPr sz="1900" b="1"/>
            </a:lvl3pPr>
            <a:lvl4pPr marL="1436478" indent="0">
              <a:buNone/>
              <a:defRPr sz="1600" b="1"/>
            </a:lvl4pPr>
            <a:lvl5pPr marL="1915303" indent="0">
              <a:buNone/>
              <a:defRPr sz="1600" b="1"/>
            </a:lvl5pPr>
            <a:lvl6pPr marL="2394127" indent="0">
              <a:buNone/>
              <a:defRPr sz="1600" b="1"/>
            </a:lvl6pPr>
            <a:lvl7pPr marL="2872953" indent="0">
              <a:buNone/>
              <a:defRPr sz="1600" b="1"/>
            </a:lvl7pPr>
            <a:lvl8pPr marL="3351780" indent="0">
              <a:buNone/>
              <a:defRPr sz="1600" b="1"/>
            </a:lvl8pPr>
            <a:lvl9pPr marL="3830605"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483769" y="3141495"/>
            <a:ext cx="3031332" cy="5707412"/>
          </a:xfrm>
        </p:spPr>
        <p:txBody>
          <a:bodyPr/>
          <a:lstStyle>
            <a:lvl1pPr>
              <a:defRPr sz="2500"/>
            </a:lvl1pPr>
            <a:lvl2pPr>
              <a:defRPr sz="2000"/>
            </a:lvl2pPr>
            <a:lvl3pPr>
              <a:defRPr sz="19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1" y="394410"/>
            <a:ext cx="2256235" cy="1678517"/>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2681288" y="394414"/>
            <a:ext cx="3833812" cy="8454495"/>
          </a:xfrm>
        </p:spPr>
        <p:txBody>
          <a:bodyPr/>
          <a:lstStyle>
            <a:lvl1pPr>
              <a:defRPr sz="33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342901" y="2072933"/>
            <a:ext cx="2256235" cy="6775980"/>
          </a:xfrm>
        </p:spPr>
        <p:txBody>
          <a:bodyPr/>
          <a:lstStyle>
            <a:lvl1pPr marL="0" indent="0">
              <a:buNone/>
              <a:defRPr sz="1400"/>
            </a:lvl1pPr>
            <a:lvl2pPr marL="478825" indent="0">
              <a:buNone/>
              <a:defRPr sz="1200"/>
            </a:lvl2pPr>
            <a:lvl3pPr marL="957651" indent="0">
              <a:buNone/>
              <a:defRPr sz="1100"/>
            </a:lvl3pPr>
            <a:lvl4pPr marL="1436478" indent="0">
              <a:buNone/>
              <a:defRPr sz="1100"/>
            </a:lvl4pPr>
            <a:lvl5pPr marL="1915303" indent="0">
              <a:buNone/>
              <a:defRPr sz="1100"/>
            </a:lvl5pPr>
            <a:lvl6pPr marL="2394127" indent="0">
              <a:buNone/>
              <a:defRPr sz="1100"/>
            </a:lvl6pPr>
            <a:lvl7pPr marL="2872953" indent="0">
              <a:buNone/>
              <a:defRPr sz="1100"/>
            </a:lvl7pPr>
            <a:lvl8pPr marL="3351780" indent="0">
              <a:buNone/>
              <a:defRPr sz="1100"/>
            </a:lvl8pPr>
            <a:lvl9pPr marL="3830605" indent="0">
              <a:buNone/>
              <a:defRPr sz="11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344216" y="6934206"/>
            <a:ext cx="4114800" cy="818622"/>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344216" y="885117"/>
            <a:ext cx="4114800" cy="5943600"/>
          </a:xfrm>
        </p:spPr>
        <p:txBody>
          <a:bodyPr/>
          <a:lstStyle>
            <a:lvl1pPr marL="0" indent="0">
              <a:buNone/>
              <a:defRPr sz="3300"/>
            </a:lvl1pPr>
            <a:lvl2pPr marL="478825" indent="0">
              <a:buNone/>
              <a:defRPr sz="2800"/>
            </a:lvl2pPr>
            <a:lvl3pPr marL="957651" indent="0">
              <a:buNone/>
              <a:defRPr sz="2500"/>
            </a:lvl3pPr>
            <a:lvl4pPr marL="1436478" indent="0">
              <a:buNone/>
              <a:defRPr sz="2000"/>
            </a:lvl4pPr>
            <a:lvl5pPr marL="1915303" indent="0">
              <a:buNone/>
              <a:defRPr sz="2000"/>
            </a:lvl5pPr>
            <a:lvl6pPr marL="2394127" indent="0">
              <a:buNone/>
              <a:defRPr sz="2000"/>
            </a:lvl6pPr>
            <a:lvl7pPr marL="2872953" indent="0">
              <a:buNone/>
              <a:defRPr sz="2000"/>
            </a:lvl7pPr>
            <a:lvl8pPr marL="3351780" indent="0">
              <a:buNone/>
              <a:defRPr sz="2000"/>
            </a:lvl8pPr>
            <a:lvl9pPr marL="3830605" indent="0">
              <a:buNone/>
              <a:defRPr sz="2000"/>
            </a:lvl9pPr>
          </a:lstStyle>
          <a:p>
            <a:endParaRPr lang="es-ES"/>
          </a:p>
        </p:txBody>
      </p:sp>
      <p:sp>
        <p:nvSpPr>
          <p:cNvPr id="4" name="3 Marcador de texto"/>
          <p:cNvSpPr>
            <a:spLocks noGrp="1"/>
          </p:cNvSpPr>
          <p:nvPr>
            <p:ph type="body" sz="half" idx="2"/>
          </p:nvPr>
        </p:nvSpPr>
        <p:spPr>
          <a:xfrm>
            <a:off x="1344216" y="7752827"/>
            <a:ext cx="4114800" cy="1162580"/>
          </a:xfrm>
        </p:spPr>
        <p:txBody>
          <a:bodyPr/>
          <a:lstStyle>
            <a:lvl1pPr marL="0" indent="0">
              <a:buNone/>
              <a:defRPr sz="1400"/>
            </a:lvl1pPr>
            <a:lvl2pPr marL="478825" indent="0">
              <a:buNone/>
              <a:defRPr sz="1200"/>
            </a:lvl2pPr>
            <a:lvl3pPr marL="957651" indent="0">
              <a:buNone/>
              <a:defRPr sz="1100"/>
            </a:lvl3pPr>
            <a:lvl4pPr marL="1436478" indent="0">
              <a:buNone/>
              <a:defRPr sz="1100"/>
            </a:lvl4pPr>
            <a:lvl5pPr marL="1915303" indent="0">
              <a:buNone/>
              <a:defRPr sz="1100"/>
            </a:lvl5pPr>
            <a:lvl6pPr marL="2394127" indent="0">
              <a:buNone/>
              <a:defRPr sz="1100"/>
            </a:lvl6pPr>
            <a:lvl7pPr marL="2872953" indent="0">
              <a:buNone/>
              <a:defRPr sz="1100"/>
            </a:lvl7pPr>
            <a:lvl8pPr marL="3351780" indent="0">
              <a:buNone/>
              <a:defRPr sz="1100"/>
            </a:lvl8pPr>
            <a:lvl9pPr marL="3830605" indent="0">
              <a:buNone/>
              <a:defRPr sz="11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05/06/2018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42901" y="396695"/>
            <a:ext cx="6172200" cy="1651000"/>
          </a:xfrm>
          <a:prstGeom prst="rect">
            <a:avLst/>
          </a:prstGeom>
        </p:spPr>
        <p:txBody>
          <a:bodyPr vert="horz" lIns="95764" tIns="47882" rIns="95764" bIns="47882"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42901" y="2311401"/>
            <a:ext cx="6172200" cy="6537505"/>
          </a:xfrm>
          <a:prstGeom prst="rect">
            <a:avLst/>
          </a:prstGeom>
        </p:spPr>
        <p:txBody>
          <a:bodyPr vert="horz" lIns="95764" tIns="47882" rIns="95764" bIns="47882"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342900" y="9181409"/>
            <a:ext cx="1600200" cy="527398"/>
          </a:xfrm>
          <a:prstGeom prst="rect">
            <a:avLst/>
          </a:prstGeom>
        </p:spPr>
        <p:txBody>
          <a:bodyPr vert="horz" lIns="95764" tIns="47882" rIns="95764" bIns="47882" rtlCol="0" anchor="ctr"/>
          <a:lstStyle>
            <a:lvl1pPr algn="l">
              <a:defRPr sz="1200">
                <a:solidFill>
                  <a:schemeClr val="tx1">
                    <a:tint val="75000"/>
                  </a:schemeClr>
                </a:solidFill>
              </a:defRPr>
            </a:lvl1pPr>
          </a:lstStyle>
          <a:p>
            <a:fld id="{7A847CFC-816F-41D0-AAC0-9BF4FEBC753E}" type="datetimeFigureOut">
              <a:rPr lang="es-ES" smtClean="0"/>
              <a:t>05/06/2018</a:t>
            </a:fld>
            <a:endParaRPr lang="es-ES"/>
          </a:p>
        </p:txBody>
      </p:sp>
      <p:sp>
        <p:nvSpPr>
          <p:cNvPr id="5" name="4 Marcador de pie de página"/>
          <p:cNvSpPr>
            <a:spLocks noGrp="1"/>
          </p:cNvSpPr>
          <p:nvPr>
            <p:ph type="ftr" sz="quarter" idx="3"/>
          </p:nvPr>
        </p:nvSpPr>
        <p:spPr>
          <a:xfrm>
            <a:off x="2343151" y="9181409"/>
            <a:ext cx="2171700" cy="527398"/>
          </a:xfrm>
          <a:prstGeom prst="rect">
            <a:avLst/>
          </a:prstGeom>
        </p:spPr>
        <p:txBody>
          <a:bodyPr vert="horz" lIns="95764" tIns="47882" rIns="95764" bIns="47882"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4914900" y="9181409"/>
            <a:ext cx="1600200" cy="527398"/>
          </a:xfrm>
          <a:prstGeom prst="rect">
            <a:avLst/>
          </a:prstGeom>
        </p:spPr>
        <p:txBody>
          <a:bodyPr vert="horz" lIns="95764" tIns="47882" rIns="95764" bIns="47882"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57651" rtl="0" eaLnBrk="1" latinLnBrk="0" hangingPunct="1">
        <a:spcBef>
          <a:spcPct val="0"/>
        </a:spcBef>
        <a:buNone/>
        <a:defRPr sz="4700" kern="1200">
          <a:solidFill>
            <a:schemeClr val="tx1"/>
          </a:solidFill>
          <a:latin typeface="+mj-lt"/>
          <a:ea typeface="+mj-ea"/>
          <a:cs typeface="+mj-cs"/>
        </a:defRPr>
      </a:lvl1pPr>
    </p:titleStyle>
    <p:bodyStyle>
      <a:lvl1pPr marL="359119" indent="-359119" algn="l" defTabSz="957651"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78092" indent="-299267" algn="l" defTabSz="95765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97065" indent="-239412" algn="l" defTabSz="957651"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5890" indent="-239412" algn="l" defTabSz="95765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154715" indent="-239412" algn="l" defTabSz="95765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633540" indent="-239412" algn="l" defTabSz="95765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112368" indent="-239412" algn="l" defTabSz="95765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591193" indent="-239412" algn="l" defTabSz="95765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4070017" indent="-239412" algn="l" defTabSz="95765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57651" rtl="0" eaLnBrk="1" latinLnBrk="0" hangingPunct="1">
        <a:defRPr sz="1900" kern="1200">
          <a:solidFill>
            <a:schemeClr val="tx1"/>
          </a:solidFill>
          <a:latin typeface="+mn-lt"/>
          <a:ea typeface="+mn-ea"/>
          <a:cs typeface="+mn-cs"/>
        </a:defRPr>
      </a:lvl1pPr>
      <a:lvl2pPr marL="478825" algn="l" defTabSz="957651" rtl="0" eaLnBrk="1" latinLnBrk="0" hangingPunct="1">
        <a:defRPr sz="1900" kern="1200">
          <a:solidFill>
            <a:schemeClr val="tx1"/>
          </a:solidFill>
          <a:latin typeface="+mn-lt"/>
          <a:ea typeface="+mn-ea"/>
          <a:cs typeface="+mn-cs"/>
        </a:defRPr>
      </a:lvl2pPr>
      <a:lvl3pPr marL="957651" algn="l" defTabSz="957651" rtl="0" eaLnBrk="1" latinLnBrk="0" hangingPunct="1">
        <a:defRPr sz="1900" kern="1200">
          <a:solidFill>
            <a:schemeClr val="tx1"/>
          </a:solidFill>
          <a:latin typeface="+mn-lt"/>
          <a:ea typeface="+mn-ea"/>
          <a:cs typeface="+mn-cs"/>
        </a:defRPr>
      </a:lvl3pPr>
      <a:lvl4pPr marL="1436478" algn="l" defTabSz="957651" rtl="0" eaLnBrk="1" latinLnBrk="0" hangingPunct="1">
        <a:defRPr sz="1900" kern="1200">
          <a:solidFill>
            <a:schemeClr val="tx1"/>
          </a:solidFill>
          <a:latin typeface="+mn-lt"/>
          <a:ea typeface="+mn-ea"/>
          <a:cs typeface="+mn-cs"/>
        </a:defRPr>
      </a:lvl4pPr>
      <a:lvl5pPr marL="1915303" algn="l" defTabSz="957651" rtl="0" eaLnBrk="1" latinLnBrk="0" hangingPunct="1">
        <a:defRPr sz="1900" kern="1200">
          <a:solidFill>
            <a:schemeClr val="tx1"/>
          </a:solidFill>
          <a:latin typeface="+mn-lt"/>
          <a:ea typeface="+mn-ea"/>
          <a:cs typeface="+mn-cs"/>
        </a:defRPr>
      </a:lvl5pPr>
      <a:lvl6pPr marL="2394127" algn="l" defTabSz="957651" rtl="0" eaLnBrk="1" latinLnBrk="0" hangingPunct="1">
        <a:defRPr sz="1900" kern="1200">
          <a:solidFill>
            <a:schemeClr val="tx1"/>
          </a:solidFill>
          <a:latin typeface="+mn-lt"/>
          <a:ea typeface="+mn-ea"/>
          <a:cs typeface="+mn-cs"/>
        </a:defRPr>
      </a:lvl6pPr>
      <a:lvl7pPr marL="2872953" algn="l" defTabSz="957651" rtl="0" eaLnBrk="1" latinLnBrk="0" hangingPunct="1">
        <a:defRPr sz="1900" kern="1200">
          <a:solidFill>
            <a:schemeClr val="tx1"/>
          </a:solidFill>
          <a:latin typeface="+mn-lt"/>
          <a:ea typeface="+mn-ea"/>
          <a:cs typeface="+mn-cs"/>
        </a:defRPr>
      </a:lvl7pPr>
      <a:lvl8pPr marL="3351780" algn="l" defTabSz="957651" rtl="0" eaLnBrk="1" latinLnBrk="0" hangingPunct="1">
        <a:defRPr sz="1900" kern="1200">
          <a:solidFill>
            <a:schemeClr val="tx1"/>
          </a:solidFill>
          <a:latin typeface="+mn-lt"/>
          <a:ea typeface="+mn-ea"/>
          <a:cs typeface="+mn-cs"/>
        </a:defRPr>
      </a:lvl8pPr>
      <a:lvl9pPr marL="3830605" algn="l" defTabSz="95765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33117" y="2560737"/>
            <a:ext cx="4937760" cy="3952443"/>
          </a:xfrm>
        </p:spPr>
        <p:txBody>
          <a:bodyPr>
            <a:noAutofit/>
          </a:bodyPr>
          <a:lstStyle/>
          <a:p>
            <a:pPr marL="0" indent="0" algn="ctr">
              <a:buNone/>
            </a:pPr>
            <a:r>
              <a:rPr lang="es-CO" sz="2700" b="1" dirty="0">
                <a:latin typeface="MV Boli" panose="02000500030200090000" pitchFamily="2" charset="0"/>
                <a:cs typeface="MV Boli" panose="02000500030200090000" pitchFamily="2" charset="0"/>
              </a:rPr>
              <a:t>CARTILLA EXPLICATIVA ACERCA DE LA POBLACIÓN LGBTI</a:t>
            </a:r>
          </a:p>
          <a:p>
            <a:pPr marL="0" indent="0" algn="ctr">
              <a:buNone/>
            </a:pPr>
            <a:endParaRPr lang="es-CO" sz="2700" b="1" dirty="0">
              <a:latin typeface="MV Boli" panose="02000500030200090000" pitchFamily="2" charset="0"/>
              <a:cs typeface="MV Boli" panose="02000500030200090000" pitchFamily="2" charset="0"/>
            </a:endParaRPr>
          </a:p>
          <a:p>
            <a:pPr marL="0" indent="0" algn="ctr">
              <a:buNone/>
            </a:pPr>
            <a:r>
              <a:rPr lang="es-CO" sz="2000" b="1" dirty="0">
                <a:latin typeface="MV Boli" panose="02000500030200090000" pitchFamily="2" charset="0"/>
                <a:cs typeface="MV Boli" panose="02000500030200090000" pitchFamily="2" charset="0"/>
              </a:rPr>
              <a:t>AUTORA: </a:t>
            </a:r>
            <a:r>
              <a:rPr lang="es-CO" sz="2000" dirty="0">
                <a:latin typeface="MV Boli" panose="02000500030200090000" pitchFamily="2" charset="0"/>
                <a:cs typeface="MV Boli" panose="02000500030200090000" pitchFamily="2" charset="0"/>
              </a:rPr>
              <a:t>JENNIFER PAOLA GÓMEZ DÍAZ</a:t>
            </a:r>
          </a:p>
          <a:p>
            <a:pPr marL="0" indent="0" algn="ctr">
              <a:buNone/>
            </a:pPr>
            <a:endParaRPr lang="es-CO" sz="2000" dirty="0">
              <a:latin typeface="MV Boli" panose="02000500030200090000" pitchFamily="2" charset="0"/>
              <a:cs typeface="MV Boli" panose="02000500030200090000" pitchFamily="2" charset="0"/>
            </a:endParaRPr>
          </a:p>
          <a:p>
            <a:pPr marL="0" indent="0" algn="ctr">
              <a:buNone/>
            </a:pPr>
            <a:r>
              <a:rPr lang="es-CO" sz="2000" b="1" dirty="0">
                <a:latin typeface="MV Boli" panose="02000500030200090000" pitchFamily="2" charset="0"/>
                <a:cs typeface="MV Boli" panose="02000500030200090000" pitchFamily="2" charset="0"/>
              </a:rPr>
              <a:t>CON EL APOYO DE:  </a:t>
            </a:r>
          </a:p>
        </p:txBody>
      </p:sp>
      <p:sp>
        <p:nvSpPr>
          <p:cNvPr id="5" name="4 Rectángulo"/>
          <p:cNvSpPr/>
          <p:nvPr/>
        </p:nvSpPr>
        <p:spPr>
          <a:xfrm>
            <a:off x="134635" y="688530"/>
            <a:ext cx="6534726" cy="1727915"/>
          </a:xfrm>
          <a:prstGeom prst="rect">
            <a:avLst/>
          </a:prstGeom>
          <a:noFill/>
        </p:spPr>
        <p:txBody>
          <a:bodyPr wrap="square" lIns="95764" tIns="47882" rIns="95764" bIns="47882">
            <a:spAutoFit/>
          </a:bodyPr>
          <a:lstStyle/>
          <a:p>
            <a:pPr algn="ctr"/>
            <a:r>
              <a:rPr lang="es-CO" sz="5300" b="1" dirty="0">
                <a:ln w="18415" cmpd="sng">
                  <a:solidFill>
                    <a:schemeClr val="tx1"/>
                  </a:solidFill>
                  <a:prstDash val="solid"/>
                </a:ln>
                <a:solidFill>
                  <a:srgbClr val="FF3399"/>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DIV</a:t>
            </a:r>
            <a:r>
              <a:rPr lang="es-CO" sz="5300" b="1" dirty="0">
                <a:ln w="18415" cmpd="sng">
                  <a:solidFill>
                    <a:schemeClr val="tx1"/>
                  </a:solidFill>
                  <a:prstDash val="solid"/>
                </a:ln>
                <a:solidFill>
                  <a:srgbClr val="FF000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ERS</a:t>
            </a:r>
            <a:r>
              <a:rPr lang="es-CO" sz="5300" b="1" dirty="0">
                <a:ln w="18415" cmpd="sng">
                  <a:solidFill>
                    <a:schemeClr val="tx1"/>
                  </a:solidFill>
                  <a:prstDash val="solid"/>
                </a:ln>
                <a:solidFill>
                  <a:schemeClr val="accent6">
                    <a:lumMod val="75000"/>
                  </a:schemeClr>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ID</a:t>
            </a:r>
            <a:r>
              <a:rPr lang="es-CO" sz="5300" b="1" dirty="0">
                <a:ln w="18415" cmpd="sng">
                  <a:solidFill>
                    <a:schemeClr val="tx1"/>
                  </a:solidFill>
                  <a:prstDash val="solid"/>
                </a:ln>
                <a:solidFill>
                  <a:srgbClr val="FFC00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AD</a:t>
            </a:r>
            <a:r>
              <a:rPr lang="es-CO" sz="5300" b="1" dirty="0">
                <a:ln w="18415" cmpd="sng">
                  <a:solidFill>
                    <a:schemeClr val="tx1"/>
                  </a:solidFill>
                  <a:prstDash val="solid"/>
                </a:ln>
                <a:solidFill>
                  <a:srgbClr val="FFFFFF"/>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 </a:t>
            </a:r>
            <a:r>
              <a:rPr lang="es-CO" sz="5300" b="1" dirty="0">
                <a:ln w="18415" cmpd="sng">
                  <a:solidFill>
                    <a:schemeClr val="tx1"/>
                  </a:solidFill>
                  <a:prstDash val="solid"/>
                </a:ln>
                <a:solidFill>
                  <a:srgbClr val="00B05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CAF</a:t>
            </a:r>
            <a:r>
              <a:rPr lang="es-CO" sz="5300" b="1" dirty="0">
                <a:ln w="18415" cmpd="sng">
                  <a:solidFill>
                    <a:schemeClr val="tx1"/>
                  </a:solidFill>
                  <a:prstDash val="solid"/>
                </a:ln>
                <a:solidFill>
                  <a:srgbClr val="0070C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ETE</a:t>
            </a:r>
            <a:r>
              <a:rPr lang="es-CO" sz="5300" b="1" dirty="0">
                <a:ln w="18415" cmpd="sng">
                  <a:solidFill>
                    <a:schemeClr val="tx1"/>
                  </a:solidFill>
                  <a:prstDash val="solid"/>
                </a:ln>
                <a:solidFill>
                  <a:srgbClr val="7030A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RA</a:t>
            </a:r>
            <a:r>
              <a:rPr lang="es-CO" sz="5300" b="1" dirty="0">
                <a:ln w="18415" cmpd="sng">
                  <a:solidFill>
                    <a:schemeClr val="tx1"/>
                  </a:solidFill>
                  <a:prstDash val="solid"/>
                </a:ln>
                <a:solidFill>
                  <a:srgbClr val="FFFFFF"/>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 </a:t>
            </a:r>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2696" y="6758392"/>
            <a:ext cx="1689855" cy="1471590"/>
          </a:xfrm>
          <a:prstGeom prst="rect">
            <a:avLst/>
          </a:prstGeom>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5104" y="6768598"/>
            <a:ext cx="1800942" cy="15229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94188" y="6707000"/>
            <a:ext cx="1015620" cy="1522982"/>
          </a:xfrm>
          <a:prstGeom prst="rect">
            <a:avLst/>
          </a:prstGeom>
        </p:spPr>
      </p:pic>
    </p:spTree>
    <p:extLst>
      <p:ext uri="{BB962C8B-B14F-4D97-AF65-F5344CB8AC3E}">
        <p14:creationId xmlns:p14="http://schemas.microsoft.com/office/powerpoint/2010/main" val="1944361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63127" y="688529"/>
            <a:ext cx="1852870" cy="832098"/>
          </a:xfrm>
        </p:spPr>
        <p:txBody>
          <a:bodyPr>
            <a:normAutofit/>
          </a:bodyPr>
          <a:lstStyle/>
          <a:p>
            <a:r>
              <a:rPr lang="es-CO" sz="1800" b="1" dirty="0">
                <a:latin typeface="MV Boli" panose="02000500030200090000" pitchFamily="2" charset="0"/>
                <a:cs typeface="MV Boli" panose="02000500030200090000" pitchFamily="2" charset="0"/>
              </a:rPr>
              <a:t>TRANSEXUAL </a:t>
            </a:r>
          </a:p>
        </p:txBody>
      </p:sp>
      <p:sp>
        <p:nvSpPr>
          <p:cNvPr id="5" name="2 Marcador de contenido"/>
          <p:cNvSpPr>
            <a:spLocks noGrp="1"/>
          </p:cNvSpPr>
          <p:nvPr>
            <p:ph idx="1"/>
          </p:nvPr>
        </p:nvSpPr>
        <p:spPr>
          <a:xfrm>
            <a:off x="296652" y="480508"/>
            <a:ext cx="3726414" cy="2037413"/>
          </a:xfrm>
        </p:spPr>
        <p:txBody>
          <a:bodyPr>
            <a:normAutofit fontScale="70000" lnSpcReduction="20000"/>
          </a:bodyPr>
          <a:lstStyle/>
          <a:p>
            <a:pPr marL="0" indent="0" algn="just">
              <a:buNone/>
            </a:pPr>
            <a:r>
              <a:rPr lang="es-CO" sz="2000" b="1" dirty="0">
                <a:latin typeface="MV Boli" panose="02000500030200090000" pitchFamily="2" charset="0"/>
                <a:cs typeface="MV Boli" panose="02000500030200090000" pitchFamily="2" charset="0"/>
              </a:rPr>
              <a:t> </a:t>
            </a:r>
            <a:r>
              <a:rPr lang="es-CO" sz="2000" dirty="0">
                <a:latin typeface="MV Boli" panose="02000500030200090000" pitchFamily="2" charset="0"/>
                <a:cs typeface="MV Boli" panose="02000500030200090000" pitchFamily="2" charset="0"/>
              </a:rPr>
              <a:t>Las personas transexuales se sienten y se conciben a sí mismas como pertenecientes al </a:t>
            </a:r>
            <a:r>
              <a:rPr lang="es-CO" sz="2000" b="1" dirty="0">
                <a:latin typeface="MV Boli" panose="02000500030200090000" pitchFamily="2" charset="0"/>
                <a:cs typeface="MV Boli" panose="02000500030200090000" pitchFamily="2" charset="0"/>
              </a:rPr>
              <a:t>género y al sexo </a:t>
            </a:r>
            <a:r>
              <a:rPr lang="es-CO" sz="2000" dirty="0">
                <a:latin typeface="MV Boli" panose="02000500030200090000" pitchFamily="2" charset="0"/>
                <a:cs typeface="MV Boli" panose="02000500030200090000" pitchFamily="2" charset="0"/>
              </a:rPr>
              <a:t>opuestos a los que social y culturalmente se les asigna en función de su sexo de nacimiento, y que pueden optar por una intervención médica hormonal, quirúrgica o ambas para adecuar su apariencia física y corporalidad a su realidad psíquica, espiritual y social.</a:t>
            </a:r>
          </a:p>
          <a:p>
            <a:pPr marL="0" indent="0">
              <a:buNone/>
            </a:pPr>
            <a:endParaRPr lang="es-CO" dirty="0"/>
          </a:p>
        </p:txBody>
      </p:sp>
      <p:pic>
        <p:nvPicPr>
          <p:cNvPr id="6" name="Picture 6" descr="Resultado de imagen para DIBUJOS DE PERSONAS TRANSEXU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81374" y="2146080"/>
            <a:ext cx="1377897" cy="1726800"/>
          </a:xfrm>
          <a:prstGeom prst="rect">
            <a:avLst/>
          </a:prstGeom>
          <a:noFill/>
          <a:extLst>
            <a:ext uri="{909E8E84-426E-40DD-AFC4-6F175D3DCCD1}">
              <a14:hiddenFill xmlns:a14="http://schemas.microsoft.com/office/drawing/2010/main">
                <a:solidFill>
                  <a:srgbClr val="FFFFFF"/>
                </a:solidFill>
              </a14:hiddenFill>
            </a:ext>
          </a:extLst>
        </p:spPr>
      </p:pic>
      <p:sp>
        <p:nvSpPr>
          <p:cNvPr id="8" name="1 Título"/>
          <p:cNvSpPr txBox="1">
            <a:spLocks/>
          </p:cNvSpPr>
          <p:nvPr/>
        </p:nvSpPr>
        <p:spPr>
          <a:xfrm>
            <a:off x="358952" y="4859514"/>
            <a:ext cx="2133943" cy="832098"/>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1800" b="1" dirty="0">
                <a:latin typeface="MV Boli" panose="02000500030200090000" pitchFamily="2" charset="0"/>
                <a:cs typeface="MV Boli" panose="02000500030200090000" pitchFamily="2" charset="0"/>
              </a:rPr>
              <a:t>TRANSFORMISTA  </a:t>
            </a:r>
          </a:p>
        </p:txBody>
      </p:sp>
      <p:sp>
        <p:nvSpPr>
          <p:cNvPr id="9" name="2 Marcador de contenido"/>
          <p:cNvSpPr txBox="1">
            <a:spLocks/>
          </p:cNvSpPr>
          <p:nvPr/>
        </p:nvSpPr>
        <p:spPr>
          <a:xfrm>
            <a:off x="3231741" y="4783421"/>
            <a:ext cx="3293603" cy="1417725"/>
          </a:xfrm>
          <a:prstGeom prst="rect">
            <a:avLst/>
          </a:prstGeom>
        </p:spPr>
        <p:txBody>
          <a:bodyPr vert="horz" lIns="95764" tIns="47882" rIns="95764" bIns="47882"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CO" sz="1400" dirty="0">
                <a:latin typeface="MV Boli" panose="02000500030200090000" pitchFamily="2" charset="0"/>
                <a:cs typeface="MV Boli" panose="02000500030200090000" pitchFamily="2" charset="0"/>
              </a:rPr>
              <a:t>Personas que asumen de forma esporádica y en situaciones específicas vestimentas, ademanes y roles tanto masculinos como femeninos en el ámbito de lo social, cultural, político y de closet.</a:t>
            </a:r>
          </a:p>
        </p:txBody>
      </p:sp>
      <p:cxnSp>
        <p:nvCxnSpPr>
          <p:cNvPr id="12" name="11 Conector recto de flecha"/>
          <p:cNvCxnSpPr/>
          <p:nvPr/>
        </p:nvCxnSpPr>
        <p:spPr>
          <a:xfrm flipH="1">
            <a:off x="4248347" y="1208588"/>
            <a:ext cx="23302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074" name="Picture 2" descr="Resultado de imagen para dibujos de transformist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4809" y="6033120"/>
            <a:ext cx="1650405" cy="1526816"/>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12 Conector recto de flecha"/>
          <p:cNvCxnSpPr/>
          <p:nvPr/>
        </p:nvCxnSpPr>
        <p:spPr>
          <a:xfrm>
            <a:off x="2888940" y="5322455"/>
            <a:ext cx="23020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17 Rectángulo"/>
          <p:cNvSpPr/>
          <p:nvPr/>
        </p:nvSpPr>
        <p:spPr>
          <a:xfrm>
            <a:off x="2888940" y="6943117"/>
            <a:ext cx="3429000" cy="835363"/>
          </a:xfrm>
          <a:prstGeom prst="rect">
            <a:avLst/>
          </a:prstGeom>
        </p:spPr>
        <p:txBody>
          <a:bodyPr lIns="95764" tIns="47882" rIns="95764" bIns="47882">
            <a:spAutoFit/>
          </a:bodyPr>
          <a:lstStyle/>
          <a:p>
            <a:pPr algn="just"/>
            <a:r>
              <a:rPr lang="es-CO" sz="1200" b="1" dirty="0">
                <a:latin typeface="MV Boli" panose="02000500030200090000" pitchFamily="2" charset="0"/>
                <a:cs typeface="MV Boli" panose="02000500030200090000" pitchFamily="2" charset="0"/>
              </a:rPr>
              <a:t>Documento base: (Consejo Nacional para prevenir la discriminación , 2016), (Subdirección para Asuntos LGBTI , 2015 )</a:t>
            </a:r>
          </a:p>
          <a:p>
            <a:pPr algn="just"/>
            <a:endParaRPr lang="es-CO" sz="1200" b="1" dirty="0">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4918546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33993" y="792539"/>
            <a:ext cx="1852870" cy="832098"/>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tabLst>
                <a:tab pos="842934" algn="l"/>
              </a:tabLst>
            </a:pPr>
            <a:r>
              <a:rPr lang="es-CO" sz="2000" b="1" dirty="0">
                <a:latin typeface="MV Boli" panose="02000500030200090000" pitchFamily="2" charset="0"/>
                <a:cs typeface="MV Boli" panose="02000500030200090000" pitchFamily="2" charset="0"/>
              </a:rPr>
              <a:t>TRAVESTI </a:t>
            </a:r>
          </a:p>
        </p:txBody>
      </p:sp>
      <p:sp>
        <p:nvSpPr>
          <p:cNvPr id="5" name="4 Rectángulo"/>
          <p:cNvSpPr/>
          <p:nvPr/>
        </p:nvSpPr>
        <p:spPr>
          <a:xfrm>
            <a:off x="2348880" y="475060"/>
            <a:ext cx="3996444" cy="1820248"/>
          </a:xfrm>
          <a:prstGeom prst="rect">
            <a:avLst/>
          </a:prstGeom>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Las personas travestis, en términos generales, son aquellas que gustan de presentar de manera transitoria o duradera una apariencia opuesta a la del género que socialmente se asigna a su sexo de nacimiento, mediante la utilización de prendas de vestir, actitudes y comportamientos.</a:t>
            </a:r>
          </a:p>
        </p:txBody>
      </p:sp>
      <p:sp>
        <p:nvSpPr>
          <p:cNvPr id="6" name="1 Título"/>
          <p:cNvSpPr txBox="1">
            <a:spLocks/>
          </p:cNvSpPr>
          <p:nvPr/>
        </p:nvSpPr>
        <p:spPr>
          <a:xfrm>
            <a:off x="4492455" y="4953006"/>
            <a:ext cx="1852870" cy="832098"/>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2000" b="1" dirty="0">
                <a:latin typeface="MV Boli" panose="02000500030200090000" pitchFamily="2" charset="0"/>
                <a:cs typeface="MV Boli" panose="02000500030200090000" pitchFamily="2" charset="0"/>
              </a:rPr>
              <a:t>QUEER </a:t>
            </a:r>
          </a:p>
        </p:txBody>
      </p:sp>
      <p:sp>
        <p:nvSpPr>
          <p:cNvPr id="7" name="6 Rectángulo"/>
          <p:cNvSpPr/>
          <p:nvPr/>
        </p:nvSpPr>
        <p:spPr>
          <a:xfrm>
            <a:off x="418356" y="5057016"/>
            <a:ext cx="3604710" cy="1384462"/>
          </a:xfrm>
          <a:prstGeom prst="rect">
            <a:avLst/>
          </a:prstGeom>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 Son aquellas que además de no identificarse y rechazar el género socialmente asignado a su sexo de nacimiento, tampoco se identifican con el otro género o con alguno en particular.</a:t>
            </a:r>
          </a:p>
        </p:txBody>
      </p:sp>
      <p:pic>
        <p:nvPicPr>
          <p:cNvPr id="4098" name="Picture 2" descr="Resultado de imagen para dibujos de transformist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8356" y="2295308"/>
            <a:ext cx="1955723" cy="2258388"/>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11 Conector recto de flecha"/>
          <p:cNvCxnSpPr/>
          <p:nvPr/>
        </p:nvCxnSpPr>
        <p:spPr>
          <a:xfrm>
            <a:off x="1956660" y="1208588"/>
            <a:ext cx="23020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flipH="1">
            <a:off x="4455113" y="5369043"/>
            <a:ext cx="23302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100" name="Picture 4" descr="Resultado de imagen para dibujos de personas andrÃ³gin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41144" y="6177136"/>
            <a:ext cx="1468176" cy="1862435"/>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418356" y="7144401"/>
            <a:ext cx="3429000" cy="466031"/>
          </a:xfrm>
          <a:prstGeom prst="rect">
            <a:avLst/>
          </a:prstGeom>
        </p:spPr>
        <p:txBody>
          <a:bodyPr lIns="95764" tIns="47882" rIns="95764" bIns="47882">
            <a:spAutoFit/>
          </a:bodyPr>
          <a:lstStyle/>
          <a:p>
            <a:r>
              <a:rPr lang="es-CO" sz="1200" b="1" dirty="0">
                <a:latin typeface="MV Boli" panose="02000500030200090000" pitchFamily="2" charset="0"/>
                <a:cs typeface="MV Boli" panose="02000500030200090000" pitchFamily="2" charset="0"/>
              </a:rPr>
              <a:t>Documento base: (Consejo Nacional para prevenir la discriminación , 2016), </a:t>
            </a:r>
            <a:endParaRPr lang="es-CO" sz="1200" dirty="0"/>
          </a:p>
        </p:txBody>
      </p:sp>
    </p:spTree>
    <p:extLst>
      <p:ext uri="{BB962C8B-B14F-4D97-AF65-F5344CB8AC3E}">
        <p14:creationId xmlns:p14="http://schemas.microsoft.com/office/powerpoint/2010/main" val="20506761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63550" y="1416616"/>
            <a:ext cx="6172200" cy="1185438"/>
          </a:xfrm>
        </p:spPr>
        <p:txBody>
          <a:bodyPr>
            <a:noAutofit/>
          </a:bodyPr>
          <a:lstStyle/>
          <a:p>
            <a:pPr marL="0" indent="0" algn="just">
              <a:buNone/>
            </a:pPr>
            <a:r>
              <a:rPr lang="es-CO" sz="1600" dirty="0">
                <a:latin typeface="MV Boli" panose="02000500030200090000" pitchFamily="2" charset="0"/>
                <a:cs typeface="MV Boli" panose="02000500030200090000" pitchFamily="2" charset="0"/>
              </a:rPr>
              <a:t>Al hablar del deseo, se hace referencia a la identidad sexual en la cual se expresa la vivencia y la toma de decisiones sobre la forma en cómo se vive no solo la sexualidad, sino las relaciones interpersonales y el afecto. </a:t>
            </a:r>
          </a:p>
        </p:txBody>
      </p:sp>
      <p:sp>
        <p:nvSpPr>
          <p:cNvPr id="4" name="3 Rectángulo"/>
          <p:cNvSpPr/>
          <p:nvPr/>
        </p:nvSpPr>
        <p:spPr>
          <a:xfrm>
            <a:off x="2474748" y="272486"/>
            <a:ext cx="2117003" cy="1004640"/>
          </a:xfrm>
          <a:prstGeom prst="rect">
            <a:avLst/>
          </a:prstGeom>
          <a:noFill/>
        </p:spPr>
        <p:txBody>
          <a:bodyPr wrap="none" lIns="95764" tIns="47882" rIns="95764" bIns="47882">
            <a:spAutoFit/>
          </a:bodyPr>
          <a:lstStyle/>
          <a:p>
            <a:pPr algn="ctr"/>
            <a:r>
              <a:rPr lang="es-CO" sz="3100" b="1" dirty="0">
                <a:ln w="18415" cmpd="sng">
                  <a:solidFill>
                    <a:schemeClr val="tx1"/>
                  </a:solidFill>
                  <a:prstDash val="solid"/>
                </a:ln>
                <a:solidFill>
                  <a:srgbClr val="0070C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4. DESEO </a:t>
            </a:r>
          </a:p>
          <a:p>
            <a:pPr algn="ctr"/>
            <a:r>
              <a:rPr lang="es-CO" sz="2800" b="1" dirty="0">
                <a:ln w="18415" cmpd="sng">
                  <a:solidFill>
                    <a:schemeClr val="tx1"/>
                  </a:solidFill>
                  <a:prstDash val="solid"/>
                </a:ln>
                <a:solidFill>
                  <a:srgbClr val="FF3399"/>
                </a:solidFill>
                <a:effectLst>
                  <a:outerShdw blurRad="63500" dir="3600000" algn="tl" rotWithShape="0">
                    <a:srgbClr val="000000">
                      <a:alpha val="70000"/>
                    </a:srgbClr>
                  </a:outerShdw>
                </a:effectLst>
                <a:latin typeface="Arial" panose="020B0604020202020204" pitchFamily="34" charset="0"/>
                <a:cs typeface="Arial" panose="020B0604020202020204" pitchFamily="34" charset="0"/>
              </a:rPr>
              <a:t> </a:t>
            </a:r>
          </a:p>
        </p:txBody>
      </p:sp>
      <p:sp>
        <p:nvSpPr>
          <p:cNvPr id="5" name="1 Título"/>
          <p:cNvSpPr txBox="1">
            <a:spLocks/>
          </p:cNvSpPr>
          <p:nvPr/>
        </p:nvSpPr>
        <p:spPr>
          <a:xfrm>
            <a:off x="302800" y="2939295"/>
            <a:ext cx="2532133" cy="1040120"/>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tabLst>
                <a:tab pos="842934" algn="l"/>
              </a:tabLst>
            </a:pPr>
            <a:r>
              <a:rPr lang="es-CO" sz="2000" b="1" dirty="0">
                <a:latin typeface="MV Boli" panose="02000500030200090000" pitchFamily="2" charset="0"/>
                <a:cs typeface="MV Boli" panose="02000500030200090000" pitchFamily="2" charset="0"/>
              </a:rPr>
              <a:t>ORIENTACIÓN SEXUAL  </a:t>
            </a:r>
          </a:p>
        </p:txBody>
      </p:sp>
      <p:sp>
        <p:nvSpPr>
          <p:cNvPr id="6" name="5 Rectángulo"/>
          <p:cNvSpPr/>
          <p:nvPr/>
        </p:nvSpPr>
        <p:spPr>
          <a:xfrm>
            <a:off x="280668" y="4314787"/>
            <a:ext cx="2554266" cy="2318050"/>
          </a:xfrm>
          <a:prstGeom prst="rect">
            <a:avLst/>
          </a:prstGeom>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Se hace referencia a una duradera atracción emocional, romántica, sexual o afectiva hacia otra persona (…) En función del tipo de estímulos por los que el individuo se sienta atraído, podremos hablar de distintos tipos de orientación sexual'</a:t>
            </a:r>
          </a:p>
        </p:txBody>
      </p:sp>
      <p:sp>
        <p:nvSpPr>
          <p:cNvPr id="7" name="1 Título"/>
          <p:cNvSpPr txBox="1">
            <a:spLocks/>
          </p:cNvSpPr>
          <p:nvPr/>
        </p:nvSpPr>
        <p:spPr>
          <a:xfrm>
            <a:off x="3673104" y="2419230"/>
            <a:ext cx="2580895" cy="1040120"/>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tabLst>
                <a:tab pos="842934" algn="l"/>
              </a:tabLst>
            </a:pPr>
            <a:r>
              <a:rPr lang="es-CO" sz="2000" b="1" dirty="0">
                <a:latin typeface="MV Boli" panose="02000500030200090000" pitchFamily="2" charset="0"/>
                <a:cs typeface="MV Boli" panose="02000500030200090000" pitchFamily="2" charset="0"/>
              </a:rPr>
              <a:t>IDENTIDAD SEXUAL  </a:t>
            </a:r>
          </a:p>
        </p:txBody>
      </p:sp>
      <p:sp>
        <p:nvSpPr>
          <p:cNvPr id="8" name="7 Rectángulo"/>
          <p:cNvSpPr/>
          <p:nvPr/>
        </p:nvSpPr>
        <p:spPr>
          <a:xfrm>
            <a:off x="3565093" y="3459349"/>
            <a:ext cx="2760048" cy="4638973"/>
          </a:xfrm>
          <a:prstGeom prst="rect">
            <a:avLst/>
          </a:prstGeom>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Significa la autodefinición sexual de un hombre y de una mujer. Puede coincidir con su orientación y comportamiento sexual o no. Por ejemplo, una mujer que siente atracción hacia otras mujeres y forma relaciones afectivo-sexual les solamente con ellas puede autodefinirse como lesbiana. Una mujer que siente atracción hacia otras mujeres, pero está casada con un hombre puede, igualmente, considerarse como lesbiana, aunque nunca haya tenido relaciones sexuales con una mujer. Esta misma mujer podría considerarse a sí misma como exclusivamente heterosexual. </a:t>
            </a:r>
          </a:p>
        </p:txBody>
      </p:sp>
      <p:sp>
        <p:nvSpPr>
          <p:cNvPr id="2" name="1 CuadroTexto"/>
          <p:cNvSpPr txBox="1"/>
          <p:nvPr/>
        </p:nvSpPr>
        <p:spPr>
          <a:xfrm>
            <a:off x="3673106" y="8098322"/>
            <a:ext cx="2888244" cy="466031"/>
          </a:xfrm>
          <a:prstGeom prst="rect">
            <a:avLst/>
          </a:prstGeom>
          <a:noFill/>
        </p:spPr>
        <p:txBody>
          <a:bodyPr wrap="square" lIns="95764" tIns="47882" rIns="95764" bIns="47882" rtlCol="0">
            <a:spAutoFit/>
          </a:bodyPr>
          <a:lstStyle/>
          <a:p>
            <a:r>
              <a:rPr lang="es-CO" sz="1200" b="1" dirty="0">
                <a:latin typeface="MV Boli" panose="02000500030200090000" pitchFamily="2" charset="0"/>
                <a:cs typeface="MV Boli" panose="02000500030200090000" pitchFamily="2" charset="0"/>
              </a:rPr>
              <a:t>Documento base: (Maroto, 2006)</a:t>
            </a:r>
          </a:p>
          <a:p>
            <a:endParaRPr lang="es-CO" sz="1200" b="1" dirty="0">
              <a:latin typeface="MV Boli" panose="02000500030200090000" pitchFamily="2" charset="0"/>
              <a:cs typeface="MV Boli" panose="02000500030200090000" pitchFamily="2" charset="0"/>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0688" y="7002320"/>
            <a:ext cx="2260345" cy="1263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10 Conector recto de flecha"/>
          <p:cNvCxnSpPr/>
          <p:nvPr/>
        </p:nvCxnSpPr>
        <p:spPr>
          <a:xfrm>
            <a:off x="1549858" y="3808877"/>
            <a:ext cx="1" cy="312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4989978" y="3147317"/>
            <a:ext cx="1" cy="312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45830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5507" y="688541"/>
            <a:ext cx="6172200" cy="728075"/>
          </a:xfrm>
        </p:spPr>
        <p:txBody>
          <a:bodyPr>
            <a:normAutofit/>
          </a:bodyPr>
          <a:lstStyle/>
          <a:p>
            <a:pPr marL="0" indent="0">
              <a:buNone/>
            </a:pPr>
            <a:r>
              <a:rPr lang="es-CO" sz="1600" dirty="0">
                <a:latin typeface="MV Boli" panose="02000500030200090000" pitchFamily="2" charset="0"/>
                <a:cs typeface="MV Boli" panose="02000500030200090000" pitchFamily="2" charset="0"/>
              </a:rPr>
              <a:t>Al hablar a diversidad frente a orientación sexual e identidad sexual se hace referencia a: </a:t>
            </a:r>
          </a:p>
        </p:txBody>
      </p:sp>
      <p:sp>
        <p:nvSpPr>
          <p:cNvPr id="4" name="1 Título"/>
          <p:cNvSpPr>
            <a:spLocks noGrp="1"/>
          </p:cNvSpPr>
          <p:nvPr>
            <p:ph type="title"/>
          </p:nvPr>
        </p:nvSpPr>
        <p:spPr>
          <a:xfrm>
            <a:off x="134636" y="1624632"/>
            <a:ext cx="1728192" cy="1144130"/>
          </a:xfrm>
        </p:spPr>
        <p:txBody>
          <a:bodyPr>
            <a:normAutofit/>
          </a:bodyPr>
          <a:lstStyle/>
          <a:p>
            <a:r>
              <a:rPr lang="es-ES" sz="2000" b="1" dirty="0">
                <a:latin typeface="MV Boli" panose="02000500030200090000" pitchFamily="2" charset="0"/>
                <a:cs typeface="MV Boli" panose="02000500030200090000" pitchFamily="2" charset="0"/>
              </a:rPr>
              <a:t>LESBIANA</a:t>
            </a:r>
            <a:endParaRPr lang="es-CO" sz="2000" b="1" dirty="0">
              <a:latin typeface="MV Boli" panose="02000500030200090000" pitchFamily="2" charset="0"/>
              <a:cs typeface="MV Boli" panose="02000500030200090000" pitchFamily="2" charset="0"/>
            </a:endParaRPr>
          </a:p>
        </p:txBody>
      </p:sp>
      <p:sp>
        <p:nvSpPr>
          <p:cNvPr id="5" name="2 Marcador de contenido"/>
          <p:cNvSpPr txBox="1">
            <a:spLocks/>
          </p:cNvSpPr>
          <p:nvPr/>
        </p:nvSpPr>
        <p:spPr>
          <a:xfrm>
            <a:off x="1862827" y="1728649"/>
            <a:ext cx="4590510" cy="2080228"/>
          </a:xfrm>
          <a:prstGeom prst="rect">
            <a:avLst/>
          </a:prstGeom>
          <a:noFill/>
          <a:ln>
            <a:noFill/>
          </a:ln>
        </p:spPr>
        <p:txBody>
          <a:bodyPr vert="horz" lIns="95764" tIns="47882" rIns="95764" bIns="47882"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CO" sz="1400" dirty="0">
                <a:solidFill>
                  <a:schemeClr val="tx1">
                    <a:lumMod val="95000"/>
                    <a:lumOff val="5000"/>
                  </a:schemeClr>
                </a:solidFill>
                <a:latin typeface="MV Boli" panose="02000500030200090000" pitchFamily="2" charset="0"/>
                <a:cs typeface="MV Boli" panose="02000500030200090000" pitchFamily="2" charset="0"/>
              </a:rPr>
              <a:t> Son mujeres que sienten atracción emocional, afectiva y sexual por otras mujeres. Tienen capacidad de amar, comprometerse establemente en el tiempo y relacionarse con sus parejas al igual que cualquier otra persona. No sólo son mujeres, se sienten mujeres (su identidad de género es femenina), a pesar de que algunas pueden ser más masculinas en sus actitudes, lo que deriva de rasgos de personalidad, y no es una asociación causal ni exclusiva de ellas. </a:t>
            </a:r>
          </a:p>
        </p:txBody>
      </p:sp>
      <p:pic>
        <p:nvPicPr>
          <p:cNvPr id="7" name="Picture 4" descr="Resultado de imagen para DIBUJOS DE LESBIAN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0688" y="2959840"/>
            <a:ext cx="1008112" cy="1057056"/>
          </a:xfrm>
          <a:prstGeom prst="rect">
            <a:avLst/>
          </a:prstGeom>
          <a:noFill/>
          <a:extLst>
            <a:ext uri="{909E8E84-426E-40DD-AFC4-6F175D3DCCD1}">
              <a14:hiddenFill xmlns:a14="http://schemas.microsoft.com/office/drawing/2010/main">
                <a:solidFill>
                  <a:srgbClr val="FFFFFF"/>
                </a:solidFill>
              </a14:hiddenFill>
            </a:ext>
          </a:extLst>
        </p:spPr>
      </p:pic>
      <p:sp>
        <p:nvSpPr>
          <p:cNvPr id="8" name="1 Título"/>
          <p:cNvSpPr txBox="1">
            <a:spLocks/>
          </p:cNvSpPr>
          <p:nvPr/>
        </p:nvSpPr>
        <p:spPr>
          <a:xfrm>
            <a:off x="4941169" y="5681077"/>
            <a:ext cx="1728192" cy="1144130"/>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000" b="1" dirty="0">
                <a:latin typeface="MV Boli" panose="02000500030200090000" pitchFamily="2" charset="0"/>
                <a:cs typeface="MV Boli" panose="02000500030200090000" pitchFamily="2" charset="0"/>
              </a:rPr>
              <a:t>GAY </a:t>
            </a:r>
            <a:endParaRPr lang="es-CO" sz="2000" b="1" dirty="0">
              <a:latin typeface="MV Boli" panose="02000500030200090000" pitchFamily="2" charset="0"/>
              <a:cs typeface="MV Boli" panose="02000500030200090000" pitchFamily="2" charset="0"/>
            </a:endParaRPr>
          </a:p>
        </p:txBody>
      </p:sp>
      <p:sp>
        <p:nvSpPr>
          <p:cNvPr id="9" name="8 Rectángulo"/>
          <p:cNvSpPr/>
          <p:nvPr/>
        </p:nvSpPr>
        <p:spPr>
          <a:xfrm>
            <a:off x="350659" y="5473059"/>
            <a:ext cx="4860540" cy="1173917"/>
          </a:xfrm>
          <a:prstGeom prst="rect">
            <a:avLst/>
          </a:prstGeom>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Hombre que se siente atraído erótico afectivamente hacia otro hombre. Es una expresión alternativa a “homosexual” (de origen médico). Algunos hombres y mujeres, homosexuales o lesbianas, prefieren el término gay, por su contenido político y uso popular.</a:t>
            </a:r>
          </a:p>
        </p:txBody>
      </p:sp>
      <p:pic>
        <p:nvPicPr>
          <p:cNvPr id="10" name="Picture 6" descr="Resultado de imagen para GAY DIBUJ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9285" y="6897216"/>
            <a:ext cx="1002043" cy="1480872"/>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458670" y="7574972"/>
            <a:ext cx="3618402" cy="1235472"/>
          </a:xfrm>
          <a:prstGeom prst="rect">
            <a:avLst/>
          </a:prstGeom>
          <a:noFill/>
        </p:spPr>
        <p:txBody>
          <a:bodyPr wrap="square" lIns="95764" tIns="47882" rIns="95764" bIns="47882" rtlCol="0">
            <a:spAutoFit/>
          </a:bodyPr>
          <a:lstStyle/>
          <a:p>
            <a:r>
              <a:rPr lang="es-CO" sz="1200" b="1" dirty="0">
                <a:latin typeface="MV Boli" panose="02000500030200090000" pitchFamily="2" charset="0"/>
                <a:cs typeface="MV Boli" panose="02000500030200090000" pitchFamily="2" charset="0"/>
              </a:rPr>
              <a:t>Documentos base: (Fundación Social Tres , 2017), (Consejo Nacional para prevenir la discriminación , 2016)</a:t>
            </a:r>
          </a:p>
          <a:p>
            <a:endParaRPr lang="es-CO" dirty="0"/>
          </a:p>
          <a:p>
            <a:endParaRPr lang="es-CO" dirty="0"/>
          </a:p>
        </p:txBody>
      </p:sp>
    </p:spTree>
    <p:extLst>
      <p:ext uri="{BB962C8B-B14F-4D97-AF65-F5344CB8AC3E}">
        <p14:creationId xmlns:p14="http://schemas.microsoft.com/office/powerpoint/2010/main" val="418865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wheel(1)">
                                      <p:cBhvr>
                                        <p:cTn id="25" dur="2000"/>
                                        <p:tgtEl>
                                          <p:spTgt spid="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80">
                                          <p:stCondLst>
                                            <p:cond delay="0"/>
                                          </p:stCondLst>
                                        </p:cTn>
                                        <p:tgtEl>
                                          <p:spTgt spid="8"/>
                                        </p:tgtEl>
                                      </p:cBhvr>
                                    </p:animEffect>
                                    <p:anim calcmode="lin" valueType="num">
                                      <p:cBhvr>
                                        <p:cTn id="3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1" dur="26">
                                          <p:stCondLst>
                                            <p:cond delay="650"/>
                                          </p:stCondLst>
                                        </p:cTn>
                                        <p:tgtEl>
                                          <p:spTgt spid="8"/>
                                        </p:tgtEl>
                                      </p:cBhvr>
                                      <p:to x="100000" y="60000"/>
                                    </p:animScale>
                                    <p:animScale>
                                      <p:cBhvr>
                                        <p:cTn id="42" dur="166" decel="50000">
                                          <p:stCondLst>
                                            <p:cond delay="676"/>
                                          </p:stCondLst>
                                        </p:cTn>
                                        <p:tgtEl>
                                          <p:spTgt spid="8"/>
                                        </p:tgtEl>
                                      </p:cBhvr>
                                      <p:to x="100000" y="100000"/>
                                    </p:animScale>
                                    <p:animScale>
                                      <p:cBhvr>
                                        <p:cTn id="43" dur="26">
                                          <p:stCondLst>
                                            <p:cond delay="1312"/>
                                          </p:stCondLst>
                                        </p:cTn>
                                        <p:tgtEl>
                                          <p:spTgt spid="8"/>
                                        </p:tgtEl>
                                      </p:cBhvr>
                                      <p:to x="100000" y="80000"/>
                                    </p:animScale>
                                    <p:animScale>
                                      <p:cBhvr>
                                        <p:cTn id="44" dur="166" decel="50000">
                                          <p:stCondLst>
                                            <p:cond delay="1338"/>
                                          </p:stCondLst>
                                        </p:cTn>
                                        <p:tgtEl>
                                          <p:spTgt spid="8"/>
                                        </p:tgtEl>
                                      </p:cBhvr>
                                      <p:to x="100000" y="100000"/>
                                    </p:animScale>
                                    <p:animScale>
                                      <p:cBhvr>
                                        <p:cTn id="45" dur="26">
                                          <p:stCondLst>
                                            <p:cond delay="1642"/>
                                          </p:stCondLst>
                                        </p:cTn>
                                        <p:tgtEl>
                                          <p:spTgt spid="8"/>
                                        </p:tgtEl>
                                      </p:cBhvr>
                                      <p:to x="100000" y="90000"/>
                                    </p:animScale>
                                    <p:animScale>
                                      <p:cBhvr>
                                        <p:cTn id="46" dur="166" decel="50000">
                                          <p:stCondLst>
                                            <p:cond delay="1668"/>
                                          </p:stCondLst>
                                        </p:cTn>
                                        <p:tgtEl>
                                          <p:spTgt spid="8"/>
                                        </p:tgtEl>
                                      </p:cBhvr>
                                      <p:to x="100000" y="100000"/>
                                    </p:animScale>
                                    <p:animScale>
                                      <p:cBhvr>
                                        <p:cTn id="47" dur="26">
                                          <p:stCondLst>
                                            <p:cond delay="1808"/>
                                          </p:stCondLst>
                                        </p:cTn>
                                        <p:tgtEl>
                                          <p:spTgt spid="8"/>
                                        </p:tgtEl>
                                      </p:cBhvr>
                                      <p:to x="100000" y="95000"/>
                                    </p:animScale>
                                    <p:animScale>
                                      <p:cBhvr>
                                        <p:cTn id="4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350658" y="792535"/>
            <a:ext cx="1296145" cy="1144130"/>
          </a:xfrm>
        </p:spPr>
        <p:txBody>
          <a:bodyPr>
            <a:normAutofit/>
          </a:bodyPr>
          <a:lstStyle/>
          <a:p>
            <a:pPr algn="l"/>
            <a:r>
              <a:rPr lang="es-ES" sz="1800" b="1" dirty="0">
                <a:latin typeface="MV Boli" panose="02000500030200090000" pitchFamily="2" charset="0"/>
                <a:cs typeface="MV Boli" panose="02000500030200090000" pitchFamily="2" charset="0"/>
              </a:rPr>
              <a:t>BISEXUAL</a:t>
            </a:r>
            <a:endParaRPr lang="es-CO" sz="1800" b="1" dirty="0">
              <a:latin typeface="MV Boli" panose="02000500030200090000" pitchFamily="2" charset="0"/>
              <a:cs typeface="MV Boli" panose="02000500030200090000" pitchFamily="2" charset="0"/>
            </a:endParaRPr>
          </a:p>
        </p:txBody>
      </p:sp>
      <p:sp>
        <p:nvSpPr>
          <p:cNvPr id="5" name="4 Rectángulo"/>
          <p:cNvSpPr/>
          <p:nvPr/>
        </p:nvSpPr>
        <p:spPr>
          <a:xfrm>
            <a:off x="1876518" y="688525"/>
            <a:ext cx="3380833" cy="2035692"/>
          </a:xfrm>
          <a:prstGeom prst="rect">
            <a:avLst/>
          </a:prstGeom>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Capacidad de una persona de sentir una atracción erótica afectiva por personas de un género diferente al suyo y de su mismo género, así como la capacidad de mantener relaciones íntimas y sexuales con ellas. Esto no implica que sea con la misma intensidad, al mismo tiempo, de la misma forma.</a:t>
            </a:r>
          </a:p>
        </p:txBody>
      </p:sp>
      <p:sp>
        <p:nvSpPr>
          <p:cNvPr id="6" name="2 Marcador de contenido"/>
          <p:cNvSpPr>
            <a:spLocks noGrp="1"/>
          </p:cNvSpPr>
          <p:nvPr>
            <p:ph idx="1"/>
          </p:nvPr>
        </p:nvSpPr>
        <p:spPr>
          <a:xfrm>
            <a:off x="1950313" y="4860560"/>
            <a:ext cx="3233245" cy="1560173"/>
          </a:xfrm>
        </p:spPr>
        <p:txBody>
          <a:bodyPr>
            <a:noAutofit/>
          </a:bodyPr>
          <a:lstStyle/>
          <a:p>
            <a:pPr marL="0" indent="0" algn="just">
              <a:buNone/>
            </a:pPr>
            <a:r>
              <a:rPr lang="es-CO" sz="1400" dirty="0">
                <a:latin typeface="MV Boli" panose="02000500030200090000" pitchFamily="2" charset="0"/>
                <a:cs typeface="MV Boli" panose="02000500030200090000" pitchFamily="2" charset="0"/>
              </a:rPr>
              <a:t>Capacidad de una persona de sentir atracción erótica afectiva hacia otra persona, con independencia del sexo, género, identidad de género, orientación sexual o roles sexuales, así como la capacidad de mantener relaciones íntimas y/o sexuales con ella.</a:t>
            </a:r>
          </a:p>
        </p:txBody>
      </p:sp>
      <p:sp>
        <p:nvSpPr>
          <p:cNvPr id="7" name="1 Título"/>
          <p:cNvSpPr txBox="1">
            <a:spLocks/>
          </p:cNvSpPr>
          <p:nvPr/>
        </p:nvSpPr>
        <p:spPr>
          <a:xfrm>
            <a:off x="296653" y="4640968"/>
            <a:ext cx="1728192" cy="1144130"/>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1800" b="1" dirty="0">
                <a:latin typeface="MV Boli" panose="02000500030200090000" pitchFamily="2" charset="0"/>
                <a:cs typeface="MV Boli" panose="02000500030200090000" pitchFamily="2" charset="0"/>
              </a:rPr>
              <a:t>PANSEXUAL </a:t>
            </a:r>
            <a:endParaRPr lang="es-CO" sz="1800" b="1" dirty="0">
              <a:latin typeface="MV Boli" panose="02000500030200090000" pitchFamily="2" charset="0"/>
              <a:cs typeface="MV Boli" panose="02000500030200090000" pitchFamily="2" charset="0"/>
            </a:endParaRPr>
          </a:p>
        </p:txBody>
      </p:sp>
      <p:pic>
        <p:nvPicPr>
          <p:cNvPr id="10" name="Picture 2" descr="Resultado de imagen para DIBUJOS DE PERSONAS BISEXU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9240" y="920552"/>
            <a:ext cx="1013796" cy="1147971"/>
          </a:xfrm>
          <a:prstGeom prst="rect">
            <a:avLst/>
          </a:prstGeom>
          <a:noFill/>
          <a:extLst>
            <a:ext uri="{909E8E84-426E-40DD-AFC4-6F175D3DCCD1}">
              <a14:hiddenFill xmlns:a14="http://schemas.microsoft.com/office/drawing/2010/main">
                <a:solidFill>
                  <a:srgbClr val="FFFFFF"/>
                </a:solidFill>
              </a14:hiddenFill>
            </a:ext>
          </a:extLst>
        </p:spPr>
      </p:pic>
      <p:cxnSp>
        <p:nvCxnSpPr>
          <p:cNvPr id="3" name="2 Conector recto de flecha"/>
          <p:cNvCxnSpPr/>
          <p:nvPr/>
        </p:nvCxnSpPr>
        <p:spPr>
          <a:xfrm>
            <a:off x="1538791" y="1394912"/>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1685330" y="5785097"/>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Rectángulo"/>
          <p:cNvSpPr/>
          <p:nvPr/>
        </p:nvSpPr>
        <p:spPr>
          <a:xfrm>
            <a:off x="458671" y="7442319"/>
            <a:ext cx="4798682" cy="281365"/>
          </a:xfrm>
          <a:prstGeom prst="rect">
            <a:avLst/>
          </a:prstGeom>
        </p:spPr>
        <p:txBody>
          <a:bodyPr wrap="square" lIns="95764" tIns="47882" rIns="95764" bIns="47882">
            <a:spAutoFit/>
          </a:bodyPr>
          <a:lstStyle/>
          <a:p>
            <a:r>
              <a:rPr lang="es-CO" sz="1200" b="1" dirty="0">
                <a:latin typeface="MV Boli" panose="02000500030200090000" pitchFamily="2" charset="0"/>
                <a:cs typeface="MV Boli" panose="02000500030200090000" pitchFamily="2" charset="0"/>
              </a:rPr>
              <a:t>(Consejo Nacional para prevenir la discriminación , 2016)</a:t>
            </a:r>
          </a:p>
        </p:txBody>
      </p:sp>
      <p:pic>
        <p:nvPicPr>
          <p:cNvPr id="6146" name="Picture 2" descr="Resultado de imagen para pansexu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0814" y="4808984"/>
            <a:ext cx="1358546" cy="1235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190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2510899" y="1264251"/>
            <a:ext cx="3402377" cy="1716195"/>
          </a:xfrm>
          <a:prstGeom prst="rect">
            <a:avLst/>
          </a:prstGeom>
        </p:spPr>
        <p:txBody>
          <a:bodyPr vert="horz" lIns="95764" tIns="47882" rIns="95764" bIns="47882"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CO" sz="1400" dirty="0">
                <a:latin typeface="MV Boli" panose="02000500030200090000" pitchFamily="2" charset="0"/>
                <a:cs typeface="MV Boli" panose="02000500030200090000" pitchFamily="2" charset="0"/>
              </a:rPr>
              <a:t>Orientación sexual de una persona que no siente atracción erótica hacia otras personas. Puede relacionarse afectiva y románticamente. No implica necesariamente no tener libido, o no practicar sexo, o no poder sentir excitación.</a:t>
            </a:r>
          </a:p>
        </p:txBody>
      </p:sp>
      <p:sp>
        <p:nvSpPr>
          <p:cNvPr id="5" name="1 Título"/>
          <p:cNvSpPr txBox="1">
            <a:spLocks/>
          </p:cNvSpPr>
          <p:nvPr/>
        </p:nvSpPr>
        <p:spPr>
          <a:xfrm>
            <a:off x="252046" y="1264250"/>
            <a:ext cx="1556773" cy="1144130"/>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000" b="1" dirty="0">
                <a:latin typeface="MV Boli" panose="02000500030200090000" pitchFamily="2" charset="0"/>
                <a:cs typeface="MV Boli" panose="02000500030200090000" pitchFamily="2" charset="0"/>
              </a:rPr>
              <a:t>ASEXUAL</a:t>
            </a:r>
            <a:endParaRPr lang="es-CO" sz="2000" b="1" dirty="0">
              <a:latin typeface="MV Boli" panose="02000500030200090000" pitchFamily="2" charset="0"/>
              <a:cs typeface="MV Boli" panose="02000500030200090000" pitchFamily="2" charset="0"/>
            </a:endParaRPr>
          </a:p>
        </p:txBody>
      </p:sp>
      <p:pic>
        <p:nvPicPr>
          <p:cNvPr id="6" name="Picture 4" descr="Resultado de imagen para personas asexu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175" y="3296816"/>
            <a:ext cx="1788421" cy="1945688"/>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a:xfrm>
            <a:off x="4347103" y="6513173"/>
            <a:ext cx="2025883" cy="1144130"/>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000" b="1" dirty="0">
                <a:latin typeface="MV Boli" panose="02000500030200090000" pitchFamily="2" charset="0"/>
                <a:cs typeface="MV Boli" panose="02000500030200090000" pitchFamily="2" charset="0"/>
              </a:rPr>
              <a:t>HETEROSEXUAL </a:t>
            </a:r>
            <a:endParaRPr lang="es-CO" sz="2000" b="1" dirty="0">
              <a:latin typeface="MV Boli" panose="02000500030200090000" pitchFamily="2" charset="0"/>
              <a:cs typeface="MV Boli" panose="02000500030200090000" pitchFamily="2" charset="0"/>
            </a:endParaRPr>
          </a:p>
        </p:txBody>
      </p:sp>
      <p:sp>
        <p:nvSpPr>
          <p:cNvPr id="8" name="7 Rectángulo"/>
          <p:cNvSpPr/>
          <p:nvPr/>
        </p:nvSpPr>
        <p:spPr>
          <a:xfrm>
            <a:off x="347082" y="6515691"/>
            <a:ext cx="3567971" cy="1173917"/>
          </a:xfrm>
          <a:prstGeom prst="rect">
            <a:avLst/>
          </a:prstGeom>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Capacidad de una persona de sentir atracción erótica afectiva por personas de un género diferente al suyo, así como la capacidad de mantener relaciones íntimas y sexuales con ellas.</a:t>
            </a:r>
          </a:p>
        </p:txBody>
      </p:sp>
      <p:cxnSp>
        <p:nvCxnSpPr>
          <p:cNvPr id="9" name="8 Conector recto de flecha"/>
          <p:cNvCxnSpPr/>
          <p:nvPr/>
        </p:nvCxnSpPr>
        <p:spPr>
          <a:xfrm>
            <a:off x="1953572" y="1836315"/>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flipH="1">
            <a:off x="4158082" y="7012633"/>
            <a:ext cx="18902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7170" name="Picture 2" descr="Resultado de imagen para heterosexu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103" y="3872880"/>
            <a:ext cx="1737728" cy="2063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007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2901" y="7"/>
            <a:ext cx="6172200" cy="1664183"/>
          </a:xfrm>
        </p:spPr>
        <p:txBody>
          <a:bodyPr>
            <a:normAutofit/>
          </a:bodyPr>
          <a:lstStyle/>
          <a:p>
            <a:r>
              <a:rPr lang="es-CO" sz="3100" b="1" dirty="0">
                <a:solidFill>
                  <a:schemeClr val="accent6">
                    <a:lumMod val="75000"/>
                  </a:schemeClr>
                </a:solidFill>
                <a:latin typeface="Jokerman" panose="04090605060D06020702" pitchFamily="82" charset="0"/>
                <a:cs typeface="Arial" panose="020B0604020202020204" pitchFamily="34" charset="0"/>
              </a:rPr>
              <a:t>5. Historia de las Personas LGBTI en el Municipio de Pijao </a:t>
            </a:r>
          </a:p>
        </p:txBody>
      </p:sp>
      <p:sp>
        <p:nvSpPr>
          <p:cNvPr id="4" name="52 Rectángulo"/>
          <p:cNvSpPr>
            <a:spLocks noChangeArrowheads="1"/>
          </p:cNvSpPr>
          <p:nvPr/>
        </p:nvSpPr>
        <p:spPr bwMode="auto">
          <a:xfrm>
            <a:off x="2350481" y="2040682"/>
            <a:ext cx="1402557" cy="3938533"/>
          </a:xfrm>
          <a:prstGeom prst="rect">
            <a:avLst/>
          </a:prstGeom>
          <a:noFill/>
          <a:ln w="25400">
            <a:solidFill>
              <a:srgbClr val="76923C"/>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5764" tIns="47882" rIns="95764" bIns="47882" numCol="1" anchor="ctr" anchorCtr="0" compatLnSpc="1">
            <a:prstTxWarp prst="textNoShape">
              <a:avLst/>
            </a:prstTxWarp>
          </a:bodyPr>
          <a:lstStyle/>
          <a:p>
            <a:pPr algn="ctr" fontAlgn="base">
              <a:spcBef>
                <a:spcPct val="0"/>
              </a:spcBef>
              <a:spcAft>
                <a:spcPct val="0"/>
              </a:spcAft>
            </a:pPr>
            <a:r>
              <a:rPr lang="es-CO" altLang="es-CO" sz="1400" b="1" dirty="0">
                <a:solidFill>
                  <a:srgbClr val="000000"/>
                </a:solidFill>
                <a:latin typeface="MV Boli" panose="02000500030200090000" pitchFamily="2" charset="0"/>
                <a:ea typeface="Times New Roman" pitchFamily="18" charset="0"/>
                <a:cs typeface="MV Boli" panose="02000500030200090000" pitchFamily="2" charset="0"/>
              </a:rPr>
              <a:t>Segunda Generación</a:t>
            </a:r>
          </a:p>
          <a:p>
            <a:pPr algn="ctr" fontAlgn="base">
              <a:spcBef>
                <a:spcPct val="0"/>
              </a:spcBef>
              <a:spcAft>
                <a:spcPct val="0"/>
              </a:spcAft>
            </a:pP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solidFill>
                  <a:srgbClr val="000000"/>
                </a:solidFill>
                <a:latin typeface="MV Boli" panose="02000500030200090000" pitchFamily="2" charset="0"/>
                <a:ea typeface="Times New Roman" pitchFamily="18" charset="0"/>
                <a:cs typeface="MV Boli" panose="02000500030200090000" pitchFamily="2" charset="0"/>
              </a:rPr>
              <a:t>Años 2000</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solidFill>
                  <a:srgbClr val="000000"/>
                </a:solidFill>
                <a:latin typeface="MV Boli" panose="02000500030200090000" pitchFamily="2" charset="0"/>
                <a:ea typeface="Times New Roman" pitchFamily="18" charset="0"/>
                <a:cs typeface="MV Boli" panose="02000500030200090000" pitchFamily="2" charset="0"/>
              </a:rPr>
              <a:t>Se reconocían aproximadamente 7 personas</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solidFill>
                  <a:srgbClr val="000000"/>
                </a:solidFill>
                <a:latin typeface="MV Boli" panose="02000500030200090000" pitchFamily="2" charset="0"/>
                <a:ea typeface="Times New Roman" pitchFamily="18" charset="0"/>
                <a:cs typeface="MV Boli" panose="02000500030200090000" pitchFamily="2" charset="0"/>
              </a:rPr>
              <a:t>Predominaba población Transgénero </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600" dirty="0">
                <a:latin typeface="Arial" pitchFamily="34" charset="0"/>
                <a:ea typeface="Times New Roman" pitchFamily="18" charset="0"/>
                <a:cs typeface="Arial" pitchFamily="34" charset="0"/>
              </a:rPr>
              <a:t> </a:t>
            </a:r>
            <a:endParaRPr lang="es-CO" altLang="es-CO" sz="1600" dirty="0">
              <a:latin typeface="Arial" pitchFamily="34" charset="0"/>
              <a:cs typeface="Arial" pitchFamily="34" charset="0"/>
            </a:endParaRPr>
          </a:p>
        </p:txBody>
      </p:sp>
      <p:sp>
        <p:nvSpPr>
          <p:cNvPr id="5" name="53 Rectángulo"/>
          <p:cNvSpPr>
            <a:spLocks noChangeArrowheads="1"/>
          </p:cNvSpPr>
          <p:nvPr/>
        </p:nvSpPr>
        <p:spPr bwMode="auto">
          <a:xfrm>
            <a:off x="3861048" y="2040682"/>
            <a:ext cx="1836205" cy="3938533"/>
          </a:xfrm>
          <a:prstGeom prst="rect">
            <a:avLst/>
          </a:prstGeom>
          <a:noFill/>
          <a:ln w="25400">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5764" tIns="47882" rIns="95764" bIns="47882" numCol="1" anchor="ctr" anchorCtr="0" compatLnSpc="1">
            <a:prstTxWarp prst="textNoShape">
              <a:avLst/>
            </a:prstTxWarp>
          </a:bodyPr>
          <a:lstStyle/>
          <a:p>
            <a:pPr algn="ctr" fontAlgn="base">
              <a:spcBef>
                <a:spcPct val="0"/>
              </a:spcBef>
              <a:spcAft>
                <a:spcPct val="0"/>
              </a:spcAft>
            </a:pPr>
            <a:r>
              <a:rPr lang="es-CO" altLang="es-CO" sz="1400" b="1" dirty="0">
                <a:solidFill>
                  <a:srgbClr val="000000"/>
                </a:solidFill>
                <a:latin typeface="MV Boli" panose="02000500030200090000" pitchFamily="2" charset="0"/>
                <a:ea typeface="Times New Roman" pitchFamily="18" charset="0"/>
                <a:cs typeface="MV Boli" panose="02000500030200090000" pitchFamily="2" charset="0"/>
              </a:rPr>
              <a:t>Tercera Generación</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solidFill>
                  <a:srgbClr val="000000"/>
                </a:solidFill>
                <a:latin typeface="MV Boli" panose="02000500030200090000" pitchFamily="2" charset="0"/>
                <a:ea typeface="Times New Roman" pitchFamily="18" charset="0"/>
                <a:cs typeface="MV Boli" panose="02000500030200090000" pitchFamily="2" charset="0"/>
              </a:rPr>
              <a:t>Años 2010 hasta la actualidad</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solidFill>
                  <a:srgbClr val="000000"/>
                </a:solidFill>
                <a:latin typeface="MV Boli" panose="02000500030200090000" pitchFamily="2" charset="0"/>
                <a:ea typeface="Times New Roman" pitchFamily="18" charset="0"/>
                <a:cs typeface="MV Boli" panose="02000500030200090000" pitchFamily="2" charset="0"/>
              </a:rPr>
              <a:t>No se tiene un aproximado de cuántas personas, sin embargo los adolescentes encabezan esta generación</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solidFill>
                  <a:srgbClr val="000000"/>
                </a:solidFill>
                <a:latin typeface="MV Boli" panose="02000500030200090000" pitchFamily="2" charset="0"/>
                <a:ea typeface="Times New Roman" pitchFamily="18" charset="0"/>
                <a:cs typeface="MV Boli" panose="02000500030200090000" pitchFamily="2" charset="0"/>
              </a:rPr>
              <a:t>Predomina población de mujeres Lesbianas y Bisexuales </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600" dirty="0">
                <a:latin typeface="Arial" pitchFamily="34" charset="0"/>
                <a:ea typeface="Times New Roman" pitchFamily="18" charset="0"/>
                <a:cs typeface="Arial" pitchFamily="34" charset="0"/>
              </a:rPr>
              <a:t> </a:t>
            </a:r>
            <a:endParaRPr lang="es-CO" altLang="es-CO" sz="1600" dirty="0">
              <a:latin typeface="Arial" pitchFamily="34" charset="0"/>
              <a:cs typeface="Arial" pitchFamily="34" charset="0"/>
            </a:endParaRPr>
          </a:p>
        </p:txBody>
      </p:sp>
      <p:sp>
        <p:nvSpPr>
          <p:cNvPr id="6" name="49 Rectángulo"/>
          <p:cNvSpPr>
            <a:spLocks noChangeArrowheads="1"/>
          </p:cNvSpPr>
          <p:nvPr/>
        </p:nvSpPr>
        <p:spPr bwMode="auto">
          <a:xfrm>
            <a:off x="838313" y="2040682"/>
            <a:ext cx="1402557" cy="3938533"/>
          </a:xfrm>
          <a:prstGeom prst="rect">
            <a:avLst/>
          </a:prstGeom>
          <a:noFill/>
          <a:ln w="25400">
            <a:solidFill>
              <a:srgbClr val="FF3399"/>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5764" tIns="47882" rIns="95764" bIns="47882" numCol="1" anchor="ctr" anchorCtr="0" compatLnSpc="1">
            <a:prstTxWarp prst="textNoShape">
              <a:avLst/>
            </a:prstTxWarp>
          </a:bodyPr>
          <a:lstStyle/>
          <a:p>
            <a:pPr algn="ctr" fontAlgn="base">
              <a:spcBef>
                <a:spcPct val="0"/>
              </a:spcBef>
              <a:spcAft>
                <a:spcPct val="0"/>
              </a:spcAft>
            </a:pPr>
            <a:r>
              <a:rPr lang="es-CO" altLang="es-CO" sz="1400" b="1" dirty="0">
                <a:solidFill>
                  <a:srgbClr val="000000"/>
                </a:solidFill>
                <a:latin typeface="MV Boli" panose="02000500030200090000" pitchFamily="2" charset="0"/>
                <a:ea typeface="Times New Roman" pitchFamily="18" charset="0"/>
                <a:cs typeface="MV Boli" panose="02000500030200090000" pitchFamily="2" charset="0"/>
              </a:rPr>
              <a:t>Primera Generación</a:t>
            </a:r>
          </a:p>
          <a:p>
            <a:pPr algn="ctr" fontAlgn="base">
              <a:spcBef>
                <a:spcPct val="0"/>
              </a:spcBef>
              <a:spcAft>
                <a:spcPct val="0"/>
              </a:spcAft>
            </a:pP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solidFill>
                  <a:srgbClr val="000000"/>
                </a:solidFill>
                <a:latin typeface="MV Boli" panose="02000500030200090000" pitchFamily="2" charset="0"/>
                <a:ea typeface="Times New Roman" pitchFamily="18" charset="0"/>
                <a:cs typeface="MV Boli" panose="02000500030200090000" pitchFamily="2" charset="0"/>
              </a:rPr>
              <a:t>Años 80´s</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solidFill>
                  <a:srgbClr val="000000"/>
                </a:solidFill>
                <a:latin typeface="MV Boli" panose="02000500030200090000" pitchFamily="2" charset="0"/>
                <a:ea typeface="Times New Roman" pitchFamily="18" charset="0"/>
                <a:cs typeface="MV Boli" panose="02000500030200090000" pitchFamily="2" charset="0"/>
              </a:rPr>
              <a:t>Se reconocían aproximadamente 12 personas</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solidFill>
                  <a:srgbClr val="000000"/>
                </a:solidFill>
                <a:latin typeface="MV Boli" panose="02000500030200090000" pitchFamily="2" charset="0"/>
                <a:ea typeface="Times New Roman" pitchFamily="18" charset="0"/>
                <a:cs typeface="MV Boli" panose="02000500030200090000" pitchFamily="2" charset="0"/>
              </a:rPr>
              <a:t>Predominaba población Gay</a:t>
            </a:r>
            <a:endParaRPr lang="es-CO" altLang="es-CO" sz="1400" dirty="0">
              <a:latin typeface="MV Boli" panose="02000500030200090000" pitchFamily="2" charset="0"/>
              <a:cs typeface="MV Boli" panose="02000500030200090000" pitchFamily="2" charset="0"/>
            </a:endParaRPr>
          </a:p>
          <a:p>
            <a:pPr algn="ctr" eaLnBrk="0" fontAlgn="base" hangingPunct="0">
              <a:spcBef>
                <a:spcPct val="0"/>
              </a:spcBef>
              <a:spcAft>
                <a:spcPct val="0"/>
              </a:spcAft>
            </a:pPr>
            <a:r>
              <a:rPr lang="es-CO" altLang="es-CO" sz="1400" dirty="0">
                <a:latin typeface="Arial" pitchFamily="34" charset="0"/>
                <a:ea typeface="Times New Roman" pitchFamily="18" charset="0"/>
                <a:cs typeface="Arial" pitchFamily="34" charset="0"/>
              </a:rPr>
              <a:t> </a:t>
            </a:r>
            <a:endParaRPr lang="es-CO" altLang="es-CO" sz="1400" dirty="0">
              <a:latin typeface="Arial" pitchFamily="34" charset="0"/>
              <a:cs typeface="Arial" pitchFamily="34" charset="0"/>
            </a:endParaRPr>
          </a:p>
        </p:txBody>
      </p:sp>
      <p:graphicFrame>
        <p:nvGraphicFramePr>
          <p:cNvPr id="7" name="6 Diagrama"/>
          <p:cNvGraphicFramePr/>
          <p:nvPr>
            <p:extLst>
              <p:ext uri="{D42A27DB-BD31-4B8C-83A1-F6EECF244321}">
                <p14:modId xmlns:p14="http://schemas.microsoft.com/office/powerpoint/2010/main" val="2802752257"/>
              </p:ext>
            </p:extLst>
          </p:nvPr>
        </p:nvGraphicFramePr>
        <p:xfrm>
          <a:off x="1160748" y="1624079"/>
          <a:ext cx="4394835" cy="3125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5"/>
          <p:cNvSpPr>
            <a:spLocks noChangeArrowheads="1"/>
          </p:cNvSpPr>
          <p:nvPr/>
        </p:nvSpPr>
        <p:spPr bwMode="auto">
          <a:xfrm>
            <a:off x="1" y="135668"/>
            <a:ext cx="193463" cy="389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5764" tIns="47882" rIns="95764" bIns="47882" numCol="1" anchor="ctr" anchorCtr="0" compatLnSpc="1">
            <a:prstTxWarp prst="textNoShape">
              <a:avLst/>
            </a:prstTxWarp>
            <a:spAutoFit/>
          </a:bodyPr>
          <a:lstStyle/>
          <a:p>
            <a:endParaRPr lang="es-CO"/>
          </a:p>
        </p:txBody>
      </p:sp>
      <p:sp>
        <p:nvSpPr>
          <p:cNvPr id="11" name="10 Rectángulo"/>
          <p:cNvSpPr/>
          <p:nvPr/>
        </p:nvSpPr>
        <p:spPr>
          <a:xfrm>
            <a:off x="782706" y="6305158"/>
            <a:ext cx="5130570" cy="166418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ctr"/>
            <a:r>
              <a:rPr lang="es-CO" sz="1600" dirty="0">
                <a:solidFill>
                  <a:schemeClr val="tx1"/>
                </a:solidFill>
                <a:latin typeface="MV Boli" panose="02000500030200090000" pitchFamily="2" charset="0"/>
                <a:cs typeface="MV Boli" panose="02000500030200090000" pitchFamily="2" charset="0"/>
              </a:rPr>
              <a:t>Actualmente se reconocen 30 personas como LGBTI, sin embargo se cree según conocimiento de los integrantes de la Mesa de Participación ciudadana LGBTI, llegaría a ser el 30% de la población Pijaense predominando las personas Bisexuales</a:t>
            </a:r>
          </a:p>
        </p:txBody>
      </p:sp>
      <p:sp>
        <p:nvSpPr>
          <p:cNvPr id="3" name="2 CuadroTexto"/>
          <p:cNvSpPr txBox="1"/>
          <p:nvPr/>
        </p:nvSpPr>
        <p:spPr>
          <a:xfrm>
            <a:off x="2024844" y="8177359"/>
            <a:ext cx="2376264" cy="281365"/>
          </a:xfrm>
          <a:prstGeom prst="rect">
            <a:avLst/>
          </a:prstGeom>
          <a:noFill/>
        </p:spPr>
        <p:txBody>
          <a:bodyPr wrap="square" lIns="95764" tIns="47882" rIns="95764" bIns="47882" rtlCol="0">
            <a:spAutoFit/>
          </a:bodyPr>
          <a:lstStyle/>
          <a:p>
            <a:r>
              <a:rPr lang="es-CO" sz="1200" b="1" dirty="0">
                <a:latin typeface="MV Boli" panose="02000500030200090000" pitchFamily="2" charset="0"/>
                <a:cs typeface="MV Boli" panose="02000500030200090000" pitchFamily="2" charset="0"/>
              </a:rPr>
              <a:t>Fuente: elaboración propia</a:t>
            </a:r>
          </a:p>
        </p:txBody>
      </p:sp>
    </p:spTree>
    <p:extLst>
      <p:ext uri="{BB962C8B-B14F-4D97-AF65-F5344CB8AC3E}">
        <p14:creationId xmlns:p14="http://schemas.microsoft.com/office/powerpoint/2010/main" val="25756759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0658" y="792533"/>
            <a:ext cx="6172200" cy="1651000"/>
          </a:xfrm>
        </p:spPr>
        <p:txBody>
          <a:bodyPr>
            <a:normAutofit/>
          </a:bodyPr>
          <a:lstStyle/>
          <a:p>
            <a:r>
              <a:rPr lang="es-CO" sz="2800" b="1" dirty="0">
                <a:latin typeface="Jokerman" panose="04090605060D06020702" pitchFamily="82" charset="0"/>
                <a:cs typeface="Arial" panose="020B0604020202020204" pitchFamily="34" charset="0"/>
              </a:rPr>
              <a:t>6. PRUEBA TU CONOCIMIENTO</a:t>
            </a:r>
          </a:p>
        </p:txBody>
      </p:sp>
      <p:sp>
        <p:nvSpPr>
          <p:cNvPr id="3" name="2 Marcador de contenido"/>
          <p:cNvSpPr>
            <a:spLocks noGrp="1"/>
          </p:cNvSpPr>
          <p:nvPr>
            <p:ph idx="1"/>
          </p:nvPr>
        </p:nvSpPr>
        <p:spPr>
          <a:xfrm>
            <a:off x="566683" y="4224924"/>
            <a:ext cx="5724636" cy="3328368"/>
          </a:xfrm>
        </p:spPr>
        <p:txBody>
          <a:bodyPr>
            <a:normAutofit/>
          </a:bodyPr>
          <a:lstStyle/>
          <a:p>
            <a:pPr marL="0" indent="0" algn="ctr">
              <a:buNone/>
            </a:pPr>
            <a:r>
              <a:rPr lang="es-CO" sz="5300" dirty="0">
                <a:latin typeface="Jokerman" panose="04090605060D06020702" pitchFamily="82" charset="0"/>
                <a:cs typeface="Arial" panose="020B0604020202020204" pitchFamily="34" charset="0"/>
              </a:rPr>
              <a:t>¡JUGUEMOS!</a:t>
            </a:r>
          </a:p>
        </p:txBody>
      </p:sp>
    </p:spTree>
    <p:extLst>
      <p:ext uri="{BB962C8B-B14F-4D97-AF65-F5344CB8AC3E}">
        <p14:creationId xmlns:p14="http://schemas.microsoft.com/office/powerpoint/2010/main" val="4154130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05452" y="510514"/>
            <a:ext cx="5168208" cy="1010112"/>
          </a:xfrm>
        </p:spPr>
        <p:txBody>
          <a:bodyPr>
            <a:normAutofit/>
          </a:bodyPr>
          <a:lstStyle/>
          <a:p>
            <a:pPr marL="0" indent="0" algn="just">
              <a:buNone/>
            </a:pPr>
            <a:r>
              <a:rPr lang="es-CO" sz="1900" dirty="0">
                <a:latin typeface="MV Boli" panose="02000500030200090000" pitchFamily="2" charset="0"/>
                <a:cs typeface="MV Boli" panose="02000500030200090000" pitchFamily="2" charset="0"/>
              </a:rPr>
              <a:t>1. ¿No tengo un </a:t>
            </a:r>
            <a:r>
              <a:rPr lang="es-CO" sz="1900" b="1" dirty="0">
                <a:latin typeface="MV Boli" panose="02000500030200090000" pitchFamily="2" charset="0"/>
                <a:cs typeface="MV Boli" panose="02000500030200090000" pitchFamily="2" charset="0"/>
              </a:rPr>
              <a:t>género </a:t>
            </a:r>
            <a:r>
              <a:rPr lang="es-CO" sz="1900" dirty="0">
                <a:latin typeface="MV Boli" panose="02000500030200090000" pitchFamily="2" charset="0"/>
                <a:cs typeface="MV Boli" panose="02000500030200090000" pitchFamily="2" charset="0"/>
              </a:rPr>
              <a:t>definido cómo me denominan ?</a:t>
            </a:r>
            <a:endParaRPr lang="es-CO" sz="1900" b="1" dirty="0">
              <a:latin typeface="MV Boli" panose="02000500030200090000" pitchFamily="2" charset="0"/>
              <a:cs typeface="MV Boli" panose="02000500030200090000" pitchFamily="2" charset="0"/>
            </a:endParaRPr>
          </a:p>
        </p:txBody>
      </p:sp>
      <p:sp>
        <p:nvSpPr>
          <p:cNvPr id="7" name="2 Marcador de contenido"/>
          <p:cNvSpPr txBox="1">
            <a:spLocks/>
          </p:cNvSpPr>
          <p:nvPr/>
        </p:nvSpPr>
        <p:spPr>
          <a:xfrm>
            <a:off x="889084" y="1129966"/>
            <a:ext cx="5184576" cy="1534792"/>
          </a:xfrm>
          <a:prstGeom prst="rect">
            <a:avLst/>
          </a:prstGeom>
        </p:spPr>
        <p:txBody>
          <a:bodyPr vert="horz" lIns="95764" tIns="47882" rIns="95764" bIns="47882"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CO" sz="1900" dirty="0">
                <a:latin typeface="MV Boli" panose="02000500030200090000" pitchFamily="2" charset="0"/>
                <a:cs typeface="MV Boli" panose="02000500030200090000" pitchFamily="2" charset="0"/>
              </a:rPr>
              <a:t>2. ¿Soy un persona que tengo mi género defino como hombre y siento atracción emocional y sexual por hombres, esto hace que mi orientación sexual sea?  </a:t>
            </a:r>
          </a:p>
        </p:txBody>
      </p:sp>
      <p:sp>
        <p:nvSpPr>
          <p:cNvPr id="8" name="2 Marcador de contenido"/>
          <p:cNvSpPr txBox="1">
            <a:spLocks/>
          </p:cNvSpPr>
          <p:nvPr/>
        </p:nvSpPr>
        <p:spPr>
          <a:xfrm>
            <a:off x="889084" y="2690139"/>
            <a:ext cx="5276220" cy="1534792"/>
          </a:xfrm>
          <a:prstGeom prst="rect">
            <a:avLst/>
          </a:prstGeom>
        </p:spPr>
        <p:txBody>
          <a:bodyPr vert="horz" lIns="95764" tIns="47882" rIns="95764" bIns="47882"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CO" sz="1900" dirty="0">
                <a:latin typeface="MV Boli" panose="02000500030200090000" pitchFamily="2" charset="0"/>
                <a:cs typeface="MV Boli" panose="02000500030200090000" pitchFamily="2" charset="0"/>
              </a:rPr>
              <a:t>3. ¿Soy un chico transexual quien siente atracción física y emocional por hombres, ello hace que mi orientación sexual sea ?</a:t>
            </a:r>
          </a:p>
        </p:txBody>
      </p:sp>
      <p:sp>
        <p:nvSpPr>
          <p:cNvPr id="9" name="2 Marcador de contenido"/>
          <p:cNvSpPr txBox="1">
            <a:spLocks/>
          </p:cNvSpPr>
          <p:nvPr/>
        </p:nvSpPr>
        <p:spPr>
          <a:xfrm>
            <a:off x="835079" y="4250312"/>
            <a:ext cx="5276220" cy="1534792"/>
          </a:xfrm>
          <a:prstGeom prst="rect">
            <a:avLst/>
          </a:prstGeom>
        </p:spPr>
        <p:txBody>
          <a:bodyPr vert="horz" lIns="95764" tIns="47882" rIns="95764" bIns="47882"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CO" sz="1900" dirty="0">
                <a:latin typeface="MV Boli" panose="02000500030200090000" pitchFamily="2" charset="0"/>
                <a:cs typeface="MV Boli" panose="02000500030200090000" pitchFamily="2" charset="0"/>
              </a:rPr>
              <a:t>4. ¿Soy una chica transgénero a quien le gustan los hombres, por lo anterior mi orientación sexual? </a:t>
            </a:r>
          </a:p>
        </p:txBody>
      </p:sp>
      <p:sp>
        <p:nvSpPr>
          <p:cNvPr id="4" name="3 Rectángulo"/>
          <p:cNvSpPr/>
          <p:nvPr/>
        </p:nvSpPr>
        <p:spPr>
          <a:xfrm>
            <a:off x="844631" y="5579589"/>
            <a:ext cx="5299001" cy="984353"/>
          </a:xfrm>
          <a:prstGeom prst="rect">
            <a:avLst/>
          </a:prstGeom>
        </p:spPr>
        <p:txBody>
          <a:bodyPr wrap="square" lIns="95764" tIns="47882" rIns="95764" bIns="47882">
            <a:spAutoFit/>
          </a:bodyPr>
          <a:lstStyle/>
          <a:p>
            <a:r>
              <a:rPr lang="es-CO" dirty="0" smtClean="0">
                <a:latin typeface="MV Boli" panose="02000500030200090000" pitchFamily="2" charset="0"/>
                <a:cs typeface="MV Boli" panose="02000500030200090000" pitchFamily="2" charset="0"/>
              </a:rPr>
              <a:t>5. </a:t>
            </a:r>
            <a:r>
              <a:rPr lang="es-CO" dirty="0">
                <a:latin typeface="MV Boli" panose="02000500030200090000" pitchFamily="2" charset="0"/>
                <a:cs typeface="MV Boli" panose="02000500030200090000" pitchFamily="2" charset="0"/>
              </a:rPr>
              <a:t>¿</a:t>
            </a:r>
            <a:r>
              <a:rPr lang="es-CO" dirty="0" smtClean="0">
                <a:latin typeface="MV Boli" panose="02000500030200090000" pitchFamily="2" charset="0"/>
                <a:cs typeface="MV Boli" panose="02000500030200090000" pitchFamily="2" charset="0"/>
              </a:rPr>
              <a:t>Soy </a:t>
            </a:r>
            <a:r>
              <a:rPr lang="es-CO" dirty="0">
                <a:latin typeface="MV Boli" panose="02000500030200090000" pitchFamily="2" charset="0"/>
                <a:cs typeface="MV Boli" panose="02000500030200090000" pitchFamily="2" charset="0"/>
              </a:rPr>
              <a:t>una persona que siente gusto por hombres y mujeres, ello hace que mi orientación sexual sea?</a:t>
            </a:r>
          </a:p>
        </p:txBody>
      </p:sp>
      <p:sp>
        <p:nvSpPr>
          <p:cNvPr id="11" name="10 Rectángulo"/>
          <p:cNvSpPr/>
          <p:nvPr/>
        </p:nvSpPr>
        <p:spPr>
          <a:xfrm>
            <a:off x="844631" y="6721195"/>
            <a:ext cx="5299001" cy="1558638"/>
          </a:xfrm>
          <a:prstGeom prst="rect">
            <a:avLst/>
          </a:prstGeom>
        </p:spPr>
        <p:txBody>
          <a:bodyPr wrap="square" lIns="95764" tIns="47882" rIns="95764" bIns="47882">
            <a:spAutoFit/>
          </a:bodyPr>
          <a:lstStyle/>
          <a:p>
            <a:r>
              <a:rPr lang="es-CO" dirty="0">
                <a:latin typeface="MV Boli" panose="02000500030200090000" pitchFamily="2" charset="0"/>
                <a:cs typeface="MV Boli" panose="02000500030200090000" pitchFamily="2" charset="0"/>
              </a:rPr>
              <a:t>6</a:t>
            </a:r>
            <a:r>
              <a:rPr lang="es-CO" dirty="0" smtClean="0">
                <a:latin typeface="MV Boli" panose="02000500030200090000" pitchFamily="2" charset="0"/>
                <a:cs typeface="MV Boli" panose="02000500030200090000" pitchFamily="2" charset="0"/>
              </a:rPr>
              <a:t>. ¿Ocasionalmente me visto contrario al género que me asignaron socialmente, eventos como fiestas o almuerzos con mis amigos, por esto dirían que mi identidad de género es ? </a:t>
            </a:r>
            <a:endParaRPr lang="es-CO" dirty="0">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6018645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8" grpId="0"/>
      <p:bldP spid="9" grpId="0"/>
      <p:bldP spid="4"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8251" y="340077"/>
            <a:ext cx="1734605" cy="1019903"/>
          </a:xfrm>
        </p:spPr>
        <p:txBody>
          <a:bodyPr>
            <a:normAutofit/>
          </a:bodyPr>
          <a:lstStyle/>
          <a:p>
            <a:pPr algn="l"/>
            <a:r>
              <a:rPr lang="es-CO" sz="2000" dirty="0">
                <a:latin typeface="Arial" panose="020B0604020202020204" pitchFamily="34" charset="0"/>
                <a:cs typeface="Arial" panose="020B0604020202020204" pitchFamily="34" charset="0"/>
              </a:rPr>
              <a:t>1. Queer </a:t>
            </a:r>
          </a:p>
        </p:txBody>
      </p:sp>
      <p:sp>
        <p:nvSpPr>
          <p:cNvPr id="5" name="1 Título"/>
          <p:cNvSpPr txBox="1">
            <a:spLocks/>
          </p:cNvSpPr>
          <p:nvPr/>
        </p:nvSpPr>
        <p:spPr>
          <a:xfrm>
            <a:off x="2567975" y="654763"/>
            <a:ext cx="1734605" cy="1019903"/>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CO" sz="2000" dirty="0">
                <a:latin typeface="Arial" panose="020B0604020202020204" pitchFamily="34" charset="0"/>
                <a:cs typeface="Arial" panose="020B0604020202020204" pitchFamily="34" charset="0"/>
              </a:rPr>
              <a:t>2.  Gay</a:t>
            </a:r>
          </a:p>
        </p:txBody>
      </p:sp>
      <p:sp>
        <p:nvSpPr>
          <p:cNvPr id="6" name="1 Título"/>
          <p:cNvSpPr txBox="1">
            <a:spLocks/>
          </p:cNvSpPr>
          <p:nvPr/>
        </p:nvSpPr>
        <p:spPr>
          <a:xfrm>
            <a:off x="4682302" y="474810"/>
            <a:ext cx="1734605" cy="1019903"/>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CO" sz="2000" dirty="0">
                <a:latin typeface="Arial" panose="020B0604020202020204" pitchFamily="34" charset="0"/>
                <a:cs typeface="Arial" panose="020B0604020202020204" pitchFamily="34" charset="0"/>
              </a:rPr>
              <a:t>3.  Gay</a:t>
            </a:r>
          </a:p>
        </p:txBody>
      </p:sp>
      <p:sp>
        <p:nvSpPr>
          <p:cNvPr id="7" name="1 Título"/>
          <p:cNvSpPr txBox="1">
            <a:spLocks/>
          </p:cNvSpPr>
          <p:nvPr/>
        </p:nvSpPr>
        <p:spPr>
          <a:xfrm>
            <a:off x="400267" y="4283973"/>
            <a:ext cx="1734605" cy="1019903"/>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CO" sz="2000" dirty="0">
                <a:latin typeface="Arial" panose="020B0604020202020204" pitchFamily="34" charset="0"/>
                <a:cs typeface="Arial" panose="020B0604020202020204" pitchFamily="34" charset="0"/>
              </a:rPr>
              <a:t>4. Heterosexual </a:t>
            </a:r>
          </a:p>
        </p:txBody>
      </p:sp>
      <p:sp>
        <p:nvSpPr>
          <p:cNvPr id="8" name="1 Título"/>
          <p:cNvSpPr txBox="1">
            <a:spLocks/>
          </p:cNvSpPr>
          <p:nvPr/>
        </p:nvSpPr>
        <p:spPr>
          <a:xfrm>
            <a:off x="2589518" y="4417483"/>
            <a:ext cx="1734605" cy="1019903"/>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CO" sz="2000" dirty="0">
                <a:latin typeface="Arial" panose="020B0604020202020204" pitchFamily="34" charset="0"/>
                <a:cs typeface="Arial" panose="020B0604020202020204" pitchFamily="34" charset="0"/>
              </a:rPr>
              <a:t>5.  Bisexual </a:t>
            </a:r>
          </a:p>
        </p:txBody>
      </p:sp>
      <p:sp>
        <p:nvSpPr>
          <p:cNvPr id="9" name="1 Título"/>
          <p:cNvSpPr txBox="1">
            <a:spLocks/>
          </p:cNvSpPr>
          <p:nvPr/>
        </p:nvSpPr>
        <p:spPr>
          <a:xfrm>
            <a:off x="4732068" y="4738335"/>
            <a:ext cx="1734605" cy="1019903"/>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CO" sz="2000" dirty="0">
                <a:latin typeface="Arial" panose="020B0604020202020204" pitchFamily="34" charset="0"/>
                <a:cs typeface="Arial" panose="020B0604020202020204" pitchFamily="34" charset="0"/>
              </a:rPr>
              <a:t>6.  Transformista  </a:t>
            </a:r>
          </a:p>
        </p:txBody>
      </p:sp>
      <p:pic>
        <p:nvPicPr>
          <p:cNvPr id="4100" name="Picture 4" descr="Resultado de imagen para dibujos de gay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6893" y="1380201"/>
            <a:ext cx="1907381" cy="2600325"/>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Resultado de imagen para mona lisa"/>
          <p:cNvSpPr>
            <a:spLocks noChangeAspect="1" noChangeArrowheads="1"/>
          </p:cNvSpPr>
          <p:nvPr/>
        </p:nvSpPr>
        <p:spPr bwMode="auto">
          <a:xfrm>
            <a:off x="116682" y="-208672"/>
            <a:ext cx="228600" cy="440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5764" tIns="47882" rIns="95764" bIns="47882" numCol="1" anchor="t" anchorCtr="0" compatLnSpc="1">
            <a:prstTxWarp prst="textNoShape">
              <a:avLst/>
            </a:prstTxWarp>
          </a:bodyPr>
          <a:lstStyle/>
          <a:p>
            <a:endParaRPr lang="es-CO"/>
          </a:p>
        </p:txBody>
      </p:sp>
      <p:sp>
        <p:nvSpPr>
          <p:cNvPr id="4" name="AutoShape 4" descr="Resultado de imagen para mona lisa"/>
          <p:cNvSpPr>
            <a:spLocks noChangeAspect="1" noChangeArrowheads="1"/>
          </p:cNvSpPr>
          <p:nvPr/>
        </p:nvSpPr>
        <p:spPr bwMode="auto">
          <a:xfrm>
            <a:off x="230982" y="11462"/>
            <a:ext cx="228600" cy="440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5764" tIns="47882" rIns="95764" bIns="47882" numCol="1" anchor="t" anchorCtr="0" compatLnSpc="1">
            <a:prstTxWarp prst="textNoShape">
              <a:avLst/>
            </a:prstTxWarp>
          </a:bodyPr>
          <a:lstStyle/>
          <a:p>
            <a:endParaRPr lang="es-CO"/>
          </a:p>
        </p:txBody>
      </p:sp>
      <p:pic>
        <p:nvPicPr>
          <p:cNvPr id="819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539" y="1271682"/>
            <a:ext cx="1066060" cy="2817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AutoShape 7" descr="Resultado de imagen para gay dibujos"/>
          <p:cNvSpPr>
            <a:spLocks noChangeAspect="1" noChangeArrowheads="1"/>
          </p:cNvSpPr>
          <p:nvPr/>
        </p:nvSpPr>
        <p:spPr bwMode="auto">
          <a:xfrm>
            <a:off x="345282" y="231595"/>
            <a:ext cx="228600" cy="440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5764" tIns="47882" rIns="95764" bIns="47882" numCol="1" anchor="t" anchorCtr="0" compatLnSpc="1">
            <a:prstTxWarp prst="textNoShape">
              <a:avLst/>
            </a:prstTxWarp>
          </a:bodyPr>
          <a:lstStyle/>
          <a:p>
            <a:endParaRPr lang="es-CO"/>
          </a:p>
        </p:txBody>
      </p:sp>
      <p:pic>
        <p:nvPicPr>
          <p:cNvPr id="8201" name="Picture 9" descr="Resultado de imagen para gay dibujo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1342" y="1676779"/>
            <a:ext cx="1383990" cy="2665465"/>
          </a:xfrm>
          <a:prstGeom prst="rect">
            <a:avLst/>
          </a:prstGeom>
          <a:noFill/>
          <a:extLst>
            <a:ext uri="{909E8E84-426E-40DD-AFC4-6F175D3DCCD1}">
              <a14:hiddenFill xmlns:a14="http://schemas.microsoft.com/office/drawing/2010/main">
                <a:solidFill>
                  <a:srgbClr val="FFFFFF"/>
                </a:solidFill>
              </a14:hiddenFill>
            </a:ext>
          </a:extLst>
        </p:spPr>
      </p:pic>
      <p:pic>
        <p:nvPicPr>
          <p:cNvPr id="8203" name="Picture 11" descr="Resultado de imagen para abuelos heterosexuales dibujo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199" y="5303871"/>
            <a:ext cx="1323268" cy="2548520"/>
          </a:xfrm>
          <a:prstGeom prst="rect">
            <a:avLst/>
          </a:prstGeom>
          <a:noFill/>
          <a:extLst>
            <a:ext uri="{909E8E84-426E-40DD-AFC4-6F175D3DCCD1}">
              <a14:hiddenFill xmlns:a14="http://schemas.microsoft.com/office/drawing/2010/main">
                <a:solidFill>
                  <a:srgbClr val="FFFFFF"/>
                </a:solidFill>
              </a14:hiddenFill>
            </a:ext>
          </a:extLst>
        </p:spPr>
      </p:pic>
      <p:pic>
        <p:nvPicPr>
          <p:cNvPr id="8205" name="Picture 13" descr="Resultado de imagen para bisexuales "/>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78881" y="5865421"/>
            <a:ext cx="2063402" cy="1986975"/>
          </a:xfrm>
          <a:prstGeom prst="rect">
            <a:avLst/>
          </a:prstGeom>
          <a:noFill/>
          <a:extLst>
            <a:ext uri="{909E8E84-426E-40DD-AFC4-6F175D3DCCD1}">
              <a14:hiddenFill xmlns:a14="http://schemas.microsoft.com/office/drawing/2010/main">
                <a:solidFill>
                  <a:srgbClr val="FFFFFF"/>
                </a:solidFill>
              </a14:hiddenFill>
            </a:ext>
          </a:extLst>
        </p:spPr>
      </p:pic>
      <p:pic>
        <p:nvPicPr>
          <p:cNvPr id="8207" name="Picture 15" descr="Resultado de imagen para mujeres travestis dibujos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58593" y="5758232"/>
            <a:ext cx="1143000" cy="2201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6387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nodeType="withEffect">
                                  <p:stCondLst>
                                    <p:cond delay="0"/>
                                  </p:stCondLst>
                                  <p:childTnLst>
                                    <p:set>
                                      <p:cBhvr>
                                        <p:cTn id="16" dur="1" fill="hold">
                                          <p:stCondLst>
                                            <p:cond delay="0"/>
                                          </p:stCondLst>
                                        </p:cTn>
                                        <p:tgtEl>
                                          <p:spTgt spid="4100"/>
                                        </p:tgtEl>
                                        <p:attrNameLst>
                                          <p:attrName>style.visibility</p:attrName>
                                        </p:attrNameLst>
                                      </p:cBhvr>
                                      <p:to>
                                        <p:strVal val="visible"/>
                                      </p:to>
                                    </p:set>
                                    <p:animEffect transition="in" filter="randombar(horizontal)">
                                      <p:cBhvr>
                                        <p:cTn id="17" dur="500"/>
                                        <p:tgtEl>
                                          <p:spTgt spid="4100"/>
                                        </p:tgtEl>
                                      </p:cBhvr>
                                    </p:animEffect>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anim calcmode="lin" valueType="num">
                                      <p:cBhvr>
                                        <p:cTn id="23" dur="2000" fill="hold"/>
                                        <p:tgtEl>
                                          <p:spTgt spid="6"/>
                                        </p:tgtEl>
                                        <p:attrNameLst>
                                          <p:attrName>ppt_w</p:attrName>
                                        </p:attrNameLst>
                                      </p:cBhvr>
                                      <p:tavLst>
                                        <p:tav tm="0" fmla="#ppt_w*sin(2.5*pi*$)">
                                          <p:val>
                                            <p:fltVal val="0"/>
                                          </p:val>
                                        </p:tav>
                                        <p:tav tm="100000">
                                          <p:val>
                                            <p:fltVal val="1"/>
                                          </p:val>
                                        </p:tav>
                                      </p:tavLst>
                                    </p:anim>
                                    <p:anim calcmode="lin" valueType="num">
                                      <p:cBhvr>
                                        <p:cTn id="24"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45"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2000"/>
                                        <p:tgtEl>
                                          <p:spTgt spid="8"/>
                                        </p:tgtEl>
                                      </p:cBhvr>
                                    </p:animEffect>
                                    <p:anim calcmode="lin" valueType="num">
                                      <p:cBhvr>
                                        <p:cTn id="35" dur="2000" fill="hold"/>
                                        <p:tgtEl>
                                          <p:spTgt spid="8"/>
                                        </p:tgtEl>
                                        <p:attrNameLst>
                                          <p:attrName>ppt_w</p:attrName>
                                        </p:attrNameLst>
                                      </p:cBhvr>
                                      <p:tavLst>
                                        <p:tav tm="0" fmla="#ppt_w*sin(2.5*pi*$)">
                                          <p:val>
                                            <p:fltVal val="0"/>
                                          </p:val>
                                        </p:tav>
                                        <p:tav tm="100000">
                                          <p:val>
                                            <p:fltVal val="1"/>
                                          </p:val>
                                        </p:tav>
                                      </p:tavLst>
                                    </p:anim>
                                    <p:anim calcmode="lin" valueType="num">
                                      <p:cBhvr>
                                        <p:cTn id="36"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41094" y="1940619"/>
            <a:ext cx="6212244" cy="6080143"/>
          </a:xfrm>
        </p:spPr>
        <p:txBody>
          <a:bodyPr>
            <a:noAutofit/>
          </a:bodyPr>
          <a:lstStyle/>
          <a:p>
            <a:pPr marL="0" indent="0" algn="just">
              <a:buNone/>
            </a:pPr>
            <a:r>
              <a:rPr lang="es-CO" sz="1600" dirty="0">
                <a:latin typeface="MV Boli" panose="02000500030200090000" pitchFamily="2" charset="0"/>
                <a:cs typeface="MV Boli" panose="02000500030200090000" pitchFamily="2" charset="0"/>
              </a:rPr>
              <a:t>Esta cartilla hace parte del proyecto Diversidad Cafetera, elaborado para brindar una herramienta de sensibilización a las personas LGBTI no solo del municipio de Pijao Quindío sino de todos/as aquellos/as que lo requieran. Surge de los procesos organizativos fundados desde la mesa de participación ciudadana LGBTI Pijao y desde el interés de la Alcaldía Municipal, por implementar estrategias que contribuyan a mejorar la  calidad de vida de la población diversa por su orientación sexual e identidad de género.  Reconociendo desde el Trabajo Social a las personas LGBTI como un Colectivo social, en el cual convergen sectores de Lesbianas, Gays, Bisexuales, Transgénero, Intersexuales entre otros.</a:t>
            </a:r>
          </a:p>
          <a:p>
            <a:pPr marL="0" indent="0" algn="just">
              <a:buNone/>
            </a:pPr>
            <a:endParaRPr lang="es-CO" sz="1600" dirty="0">
              <a:latin typeface="MV Boli" panose="02000500030200090000" pitchFamily="2" charset="0"/>
              <a:cs typeface="MV Boli" panose="02000500030200090000" pitchFamily="2" charset="0"/>
            </a:endParaRPr>
          </a:p>
          <a:p>
            <a:pPr marL="0" indent="0" algn="just">
              <a:buNone/>
            </a:pPr>
            <a:r>
              <a:rPr lang="es-CO" sz="1600" dirty="0">
                <a:latin typeface="MV Boli" panose="02000500030200090000" pitchFamily="2" charset="0"/>
                <a:cs typeface="MV Boli" panose="02000500030200090000" pitchFamily="2" charset="0"/>
              </a:rPr>
              <a:t>Se pretende con esta cartilla que todos los y las profesionales tengan un elemento con el cual se realice un acompañamiento humanizado desde enfoques Diferenciales, de Derechos Humanos y de Capacidades Humanas , garantizando así la vivencia plena de los derechos de las personas diversas  y así presentar a las comunidades en general una visión diferente en donde se desmitifiquen todas las percepciones de violencia y odio que han sido heredadas desde tiempos inmemorables.</a:t>
            </a:r>
          </a:p>
          <a:p>
            <a:pPr marL="0" indent="0" algn="just">
              <a:buNone/>
            </a:pPr>
            <a:endParaRPr lang="es-CO" sz="1600" dirty="0">
              <a:latin typeface="MV Boli" panose="02000500030200090000" pitchFamily="2" charset="0"/>
              <a:cs typeface="MV Boli" panose="02000500030200090000" pitchFamily="2" charset="0"/>
            </a:endParaRPr>
          </a:p>
        </p:txBody>
      </p:sp>
      <p:sp>
        <p:nvSpPr>
          <p:cNvPr id="4" name="3 Rectángulo"/>
          <p:cNvSpPr/>
          <p:nvPr/>
        </p:nvSpPr>
        <p:spPr>
          <a:xfrm>
            <a:off x="188640" y="376492"/>
            <a:ext cx="6534726" cy="573753"/>
          </a:xfrm>
          <a:prstGeom prst="rect">
            <a:avLst/>
          </a:prstGeom>
          <a:noFill/>
        </p:spPr>
        <p:txBody>
          <a:bodyPr wrap="square" lIns="95764" tIns="47882" rIns="95764" bIns="47882">
            <a:spAutoFit/>
          </a:bodyPr>
          <a:lstStyle/>
          <a:p>
            <a:pPr algn="ctr"/>
            <a:r>
              <a:rPr lang="es-CO" sz="3100" b="1" dirty="0">
                <a:ln w="18415" cmpd="sng">
                  <a:solidFill>
                    <a:schemeClr val="tx1"/>
                  </a:solidFill>
                  <a:prstDash val="solid"/>
                </a:ln>
                <a:solidFill>
                  <a:srgbClr val="FF3399"/>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IN</a:t>
            </a:r>
            <a:r>
              <a:rPr lang="es-CO" sz="3100" b="1" dirty="0">
                <a:ln w="18415" cmpd="sng">
                  <a:solidFill>
                    <a:schemeClr val="tx1"/>
                  </a:solidFill>
                  <a:prstDash val="solid"/>
                </a:ln>
                <a:solidFill>
                  <a:srgbClr val="FF000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TR</a:t>
            </a:r>
            <a:r>
              <a:rPr lang="es-CO" sz="3100" b="1" dirty="0">
                <a:ln w="18415" cmpd="sng">
                  <a:solidFill>
                    <a:schemeClr val="tx1"/>
                  </a:solidFill>
                  <a:prstDash val="solid"/>
                </a:ln>
                <a:solidFill>
                  <a:schemeClr val="accent6">
                    <a:lumMod val="75000"/>
                  </a:schemeClr>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OD</a:t>
            </a:r>
            <a:r>
              <a:rPr lang="es-CO" sz="3100" b="1" dirty="0">
                <a:ln w="18415" cmpd="sng">
                  <a:solidFill>
                    <a:schemeClr val="tx1"/>
                  </a:solidFill>
                  <a:prstDash val="solid"/>
                </a:ln>
                <a:solidFill>
                  <a:srgbClr val="FFC00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UC</a:t>
            </a:r>
            <a:r>
              <a:rPr lang="es-CO" sz="3100" b="1" dirty="0">
                <a:ln w="18415" cmpd="sng">
                  <a:solidFill>
                    <a:schemeClr val="tx1"/>
                  </a:solidFill>
                  <a:prstDash val="solid"/>
                </a:ln>
                <a:solidFill>
                  <a:srgbClr val="00B05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CI</a:t>
            </a:r>
            <a:r>
              <a:rPr lang="es-CO" sz="3100" b="1" dirty="0">
                <a:ln w="18415" cmpd="sng">
                  <a:solidFill>
                    <a:schemeClr val="tx1"/>
                  </a:solidFill>
                  <a:prstDash val="solid"/>
                </a:ln>
                <a:solidFill>
                  <a:srgbClr val="0070C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Ó</a:t>
            </a:r>
            <a:r>
              <a:rPr lang="es-CO" sz="3100" b="1" dirty="0">
                <a:ln w="18415" cmpd="sng">
                  <a:solidFill>
                    <a:schemeClr val="tx1"/>
                  </a:solidFill>
                  <a:prstDash val="solid"/>
                </a:ln>
                <a:solidFill>
                  <a:srgbClr val="7030A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N</a:t>
            </a:r>
          </a:p>
        </p:txBody>
      </p:sp>
      <p:sp>
        <p:nvSpPr>
          <p:cNvPr id="5" name="4 CuadroTexto"/>
          <p:cNvSpPr txBox="1"/>
          <p:nvPr/>
        </p:nvSpPr>
        <p:spPr>
          <a:xfrm>
            <a:off x="1106742" y="1407148"/>
            <a:ext cx="4860540" cy="389087"/>
          </a:xfrm>
          <a:prstGeom prst="rect">
            <a:avLst/>
          </a:prstGeom>
          <a:noFill/>
        </p:spPr>
        <p:txBody>
          <a:bodyPr wrap="square" lIns="95764" tIns="47882" rIns="95764" bIns="47882" rtlCol="0">
            <a:spAutoFit/>
          </a:bodyPr>
          <a:lstStyle/>
          <a:p>
            <a:pPr algn="ctr"/>
            <a:r>
              <a:rPr lang="es-CO" b="1" dirty="0">
                <a:latin typeface="MV Boli" panose="02000500030200090000" pitchFamily="2" charset="0"/>
                <a:cs typeface="MV Boli" panose="02000500030200090000" pitchFamily="2" charset="0"/>
              </a:rPr>
              <a:t>¡Hola a Todos y Todas! </a:t>
            </a:r>
          </a:p>
        </p:txBody>
      </p:sp>
    </p:spTree>
    <p:extLst>
      <p:ext uri="{BB962C8B-B14F-4D97-AF65-F5344CB8AC3E}">
        <p14:creationId xmlns:p14="http://schemas.microsoft.com/office/powerpoint/2010/main" val="27375411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4587" y="2886391"/>
            <a:ext cx="3504395" cy="3434761"/>
          </a:xfrm>
          <a:prstGeom prst="rect">
            <a:avLst/>
          </a:prstGeom>
        </p:spPr>
      </p:pic>
      <p:sp>
        <p:nvSpPr>
          <p:cNvPr id="6" name="5 Rectángulo"/>
          <p:cNvSpPr/>
          <p:nvPr/>
        </p:nvSpPr>
        <p:spPr>
          <a:xfrm>
            <a:off x="655978" y="792541"/>
            <a:ext cx="5404698" cy="1297028"/>
          </a:xfrm>
          <a:prstGeom prst="rect">
            <a:avLst/>
          </a:prstGeom>
          <a:noFill/>
        </p:spPr>
        <p:txBody>
          <a:bodyPr wrap="none" lIns="95764" tIns="47882" rIns="95764" bIns="47882">
            <a:spAutoFit/>
          </a:bodyPr>
          <a:lstStyle/>
          <a:p>
            <a:pPr algn="ctr"/>
            <a:r>
              <a:rPr lang="es-ES" sz="3900" b="1" dirty="0">
                <a:ln w="18415" cmpd="sng">
                  <a:solidFill>
                    <a:schemeClr val="tx1"/>
                  </a:solidFill>
                  <a:prstDash val="solid"/>
                </a:ln>
                <a:solidFill>
                  <a:srgbClr val="FF3399"/>
                </a:solidFill>
                <a:effectLst>
                  <a:outerShdw blurRad="63500" dir="3600000" algn="tl" rotWithShape="0">
                    <a:srgbClr val="000000">
                      <a:alpha val="70000"/>
                    </a:srgbClr>
                  </a:outerShdw>
                </a:effectLst>
              </a:rPr>
              <a:t>¡Los P</a:t>
            </a:r>
            <a:r>
              <a:rPr lang="es-ES" sz="3900" b="1" dirty="0">
                <a:ln w="18415" cmpd="sng">
                  <a:solidFill>
                    <a:schemeClr val="tx1"/>
                  </a:solidFill>
                  <a:prstDash val="solid"/>
                </a:ln>
                <a:solidFill>
                  <a:srgbClr val="FF0000"/>
                </a:solidFill>
                <a:effectLst>
                  <a:outerShdw blurRad="63500" dir="3600000" algn="tl" rotWithShape="0">
                    <a:srgbClr val="000000">
                      <a:alpha val="70000"/>
                    </a:srgbClr>
                  </a:outerShdw>
                </a:effectLst>
              </a:rPr>
              <a:t>reju</a:t>
            </a:r>
            <a:r>
              <a:rPr lang="es-ES" sz="3900" b="1" dirty="0">
                <a:ln w="18415" cmpd="sng">
                  <a:solidFill>
                    <a:schemeClr val="tx1"/>
                  </a:solidFill>
                  <a:prstDash val="solid"/>
                </a:ln>
                <a:solidFill>
                  <a:srgbClr val="FF6600"/>
                </a:solidFill>
                <a:effectLst>
                  <a:outerShdw blurRad="63500" dir="3600000" algn="tl" rotWithShape="0">
                    <a:srgbClr val="000000">
                      <a:alpha val="70000"/>
                    </a:srgbClr>
                  </a:outerShdw>
                </a:effectLst>
              </a:rPr>
              <a:t>icios</a:t>
            </a:r>
            <a:r>
              <a:rPr lang="es-ES" sz="3900" b="1" dirty="0">
                <a:ln w="18415" cmpd="sng">
                  <a:solidFill>
                    <a:schemeClr val="tx1"/>
                  </a:solidFill>
                  <a:prstDash val="solid"/>
                </a:ln>
                <a:solidFill>
                  <a:srgbClr val="FFFFFF"/>
                </a:solidFill>
                <a:effectLst>
                  <a:outerShdw blurRad="63500" dir="3600000" algn="tl" rotWithShape="0">
                    <a:srgbClr val="000000">
                      <a:alpha val="70000"/>
                    </a:srgbClr>
                  </a:outerShdw>
                </a:effectLst>
              </a:rPr>
              <a:t> </a:t>
            </a:r>
            <a:r>
              <a:rPr lang="es-ES" sz="3900" b="1" dirty="0">
                <a:ln w="18415" cmpd="sng">
                  <a:solidFill>
                    <a:schemeClr val="tx1"/>
                  </a:solidFill>
                  <a:prstDash val="solid"/>
                </a:ln>
                <a:solidFill>
                  <a:srgbClr val="FFFF00"/>
                </a:solidFill>
                <a:effectLst>
                  <a:outerShdw blurRad="63500" dir="3600000" algn="tl" rotWithShape="0">
                    <a:srgbClr val="000000">
                      <a:alpha val="70000"/>
                    </a:srgbClr>
                  </a:outerShdw>
                </a:effectLst>
              </a:rPr>
              <a:t>no fre</a:t>
            </a:r>
            <a:r>
              <a:rPr lang="es-ES" sz="3900" b="1" dirty="0">
                <a:ln w="18415" cmpd="sng">
                  <a:solidFill>
                    <a:schemeClr val="tx1"/>
                  </a:solidFill>
                  <a:prstDash val="solid"/>
                </a:ln>
                <a:solidFill>
                  <a:srgbClr val="00B050"/>
                </a:solidFill>
                <a:effectLst>
                  <a:outerShdw blurRad="63500" dir="3600000" algn="tl" rotWithShape="0">
                    <a:srgbClr val="000000">
                      <a:alpha val="70000"/>
                    </a:srgbClr>
                  </a:outerShdw>
                </a:effectLst>
              </a:rPr>
              <a:t>nan</a:t>
            </a:r>
            <a:r>
              <a:rPr lang="es-ES" sz="3900" b="1" dirty="0">
                <a:ln w="18415" cmpd="sng">
                  <a:solidFill>
                    <a:schemeClr val="tx1"/>
                  </a:solidFill>
                  <a:prstDash val="solid"/>
                </a:ln>
                <a:solidFill>
                  <a:srgbClr val="FFFFFF"/>
                </a:solidFill>
                <a:effectLst>
                  <a:outerShdw blurRad="63500" dir="3600000" algn="tl" rotWithShape="0">
                    <a:srgbClr val="000000">
                      <a:alpha val="70000"/>
                    </a:srgbClr>
                  </a:outerShdw>
                </a:effectLst>
              </a:rPr>
              <a:t> </a:t>
            </a:r>
          </a:p>
          <a:p>
            <a:pPr algn="ctr"/>
            <a:r>
              <a:rPr lang="es-ES" sz="3900" b="1" dirty="0">
                <a:ln w="18415" cmpd="sng">
                  <a:solidFill>
                    <a:schemeClr val="tx1"/>
                  </a:solidFill>
                  <a:prstDash val="solid"/>
                </a:ln>
                <a:solidFill>
                  <a:srgbClr val="00B0F0"/>
                </a:solidFill>
                <a:effectLst>
                  <a:outerShdw blurRad="63500" dir="3600000" algn="tl" rotWithShape="0">
                    <a:srgbClr val="000000">
                      <a:alpha val="70000"/>
                    </a:srgbClr>
                  </a:outerShdw>
                </a:effectLst>
              </a:rPr>
              <a:t>nuestra</a:t>
            </a:r>
            <a:r>
              <a:rPr lang="es-ES" sz="3900" b="1" dirty="0">
                <a:ln w="18415" cmpd="sng">
                  <a:solidFill>
                    <a:schemeClr val="tx1"/>
                  </a:solidFill>
                  <a:prstDash val="solid"/>
                </a:ln>
                <a:solidFill>
                  <a:srgbClr val="FFFFFF"/>
                </a:solidFill>
                <a:effectLst>
                  <a:outerShdw blurRad="63500" dir="3600000" algn="tl" rotWithShape="0">
                    <a:srgbClr val="000000">
                      <a:alpha val="70000"/>
                    </a:srgbClr>
                  </a:outerShdw>
                </a:effectLst>
              </a:rPr>
              <a:t> </a:t>
            </a:r>
            <a:r>
              <a:rPr lang="es-ES" sz="3900" b="1" dirty="0">
                <a:ln w="18415" cmpd="sng">
                  <a:solidFill>
                    <a:schemeClr val="tx1"/>
                  </a:solidFill>
                  <a:prstDash val="solid"/>
                </a:ln>
                <a:solidFill>
                  <a:srgbClr val="7030A0"/>
                </a:solidFill>
                <a:effectLst>
                  <a:outerShdw blurRad="63500" dir="3600000" algn="tl" rotWithShape="0">
                    <a:srgbClr val="000000">
                      <a:alpha val="70000"/>
                    </a:srgbClr>
                  </a:outerShdw>
                </a:effectLst>
              </a:rPr>
              <a:t>felicidad!</a:t>
            </a:r>
          </a:p>
        </p:txBody>
      </p:sp>
    </p:spTree>
    <p:extLst>
      <p:ext uri="{BB962C8B-B14F-4D97-AF65-F5344CB8AC3E}">
        <p14:creationId xmlns:p14="http://schemas.microsoft.com/office/powerpoint/2010/main" val="16180235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Resultado de imagen para fondos lgbt"/>
          <p:cNvSpPr>
            <a:spLocks noChangeAspect="1" noChangeArrowheads="1"/>
          </p:cNvSpPr>
          <p:nvPr/>
        </p:nvSpPr>
        <p:spPr bwMode="auto">
          <a:xfrm>
            <a:off x="116682" y="-208672"/>
            <a:ext cx="228600" cy="440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5764" tIns="47882" rIns="95764" bIns="47882" numCol="1" anchor="t" anchorCtr="0" compatLnSpc="1">
            <a:prstTxWarp prst="textNoShape">
              <a:avLst/>
            </a:prstTxWarp>
          </a:bodyPr>
          <a:lstStyle/>
          <a:p>
            <a:endParaRPr lang="es-CO"/>
          </a:p>
        </p:txBody>
      </p:sp>
      <p:sp>
        <p:nvSpPr>
          <p:cNvPr id="6" name="Rectangle 1"/>
          <p:cNvSpPr>
            <a:spLocks noChangeArrowheads="1"/>
          </p:cNvSpPr>
          <p:nvPr/>
        </p:nvSpPr>
        <p:spPr bwMode="auto">
          <a:xfrm>
            <a:off x="174201" y="2053236"/>
            <a:ext cx="6481707" cy="5923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764" tIns="319117" rIns="95764"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179560" indent="-179560" algn="just" eaLnBrk="0" hangingPunct="0">
              <a:buFont typeface="Arial" panose="020B0604020202020204" pitchFamily="34" charset="0"/>
              <a:buChar char="•"/>
            </a:pPr>
            <a:r>
              <a:rPr lang="es-ES" altLang="es-CO" sz="1400" dirty="0">
                <a:latin typeface="MV Boli" panose="02000500030200090000" pitchFamily="2" charset="0"/>
                <a:ea typeface="Calibri" pitchFamily="34" charset="0"/>
                <a:cs typeface="MV Boli" panose="02000500030200090000" pitchFamily="2" charset="0"/>
              </a:rPr>
              <a:t>Agencia de Derechos Fundamentales de la Unión Europea . (2009). </a:t>
            </a:r>
            <a:r>
              <a:rPr lang="es-ES" altLang="es-CO" sz="1400" i="1" dirty="0">
                <a:latin typeface="MV Boli" panose="02000500030200090000" pitchFamily="2" charset="0"/>
                <a:ea typeface="Calibri" pitchFamily="34" charset="0"/>
                <a:cs typeface="MV Boli" panose="02000500030200090000" pitchFamily="2" charset="0"/>
              </a:rPr>
              <a:t>Homofobia y Discriminación por motivos de orientación </a:t>
            </a:r>
            <a:r>
              <a:rPr lang="es-ES" altLang="es-CO" sz="1400" i="1" dirty="0" err="1">
                <a:latin typeface="MV Boli" panose="02000500030200090000" pitchFamily="2" charset="0"/>
                <a:ea typeface="Calibri" pitchFamily="34" charset="0"/>
                <a:cs typeface="MV Boli" panose="02000500030200090000" pitchFamily="2" charset="0"/>
              </a:rPr>
              <a:t>sexuall</a:t>
            </a:r>
            <a:r>
              <a:rPr lang="es-ES" altLang="es-CO" sz="1400" i="1" dirty="0">
                <a:latin typeface="MV Boli" panose="02000500030200090000" pitchFamily="2" charset="0"/>
                <a:ea typeface="Calibri" pitchFamily="34" charset="0"/>
                <a:cs typeface="MV Boli" panose="02000500030200090000" pitchFamily="2" charset="0"/>
              </a:rPr>
              <a:t> e identidad de género en los Estados miembros de la Unión Europea.</a:t>
            </a:r>
            <a:r>
              <a:rPr lang="es-ES" altLang="es-CO" sz="1400" dirty="0">
                <a:latin typeface="MV Boli" panose="02000500030200090000" pitchFamily="2" charset="0"/>
                <a:ea typeface="Calibri" pitchFamily="34" charset="0"/>
                <a:cs typeface="MV Boli" panose="02000500030200090000" pitchFamily="2" charset="0"/>
              </a:rPr>
              <a:t> Austria: Agencia de Derechos Fundamentales de la Unión Europea.</a:t>
            </a:r>
            <a:endParaRPr lang="es-CO" altLang="es-CO" sz="1400" dirty="0">
              <a:latin typeface="MV Boli" panose="02000500030200090000" pitchFamily="2" charset="0"/>
              <a:cs typeface="MV Boli" panose="02000500030200090000" pitchFamily="2" charset="0"/>
            </a:endParaRPr>
          </a:p>
          <a:p>
            <a:pPr marL="179560" indent="-179560" algn="just" eaLnBrk="0" hangingPunct="0">
              <a:buFont typeface="Arial" panose="020B0604020202020204" pitchFamily="34" charset="0"/>
              <a:buChar char="•"/>
            </a:pPr>
            <a:r>
              <a:rPr lang="es-ES" altLang="es-CO" sz="1400" dirty="0">
                <a:latin typeface="MV Boli" panose="02000500030200090000" pitchFamily="2" charset="0"/>
                <a:ea typeface="Calibri" pitchFamily="34" charset="0"/>
                <a:cs typeface="MV Boli" panose="02000500030200090000" pitchFamily="2" charset="0"/>
              </a:rPr>
              <a:t>Consejo Nacional para disminuir la discriminación . (2016). </a:t>
            </a:r>
            <a:r>
              <a:rPr lang="es-ES" altLang="es-CO" sz="1400" i="1" dirty="0">
                <a:latin typeface="MV Boli" panose="02000500030200090000" pitchFamily="2" charset="0"/>
                <a:ea typeface="Calibri" pitchFamily="34" charset="0"/>
                <a:cs typeface="MV Boli" panose="02000500030200090000" pitchFamily="2" charset="0"/>
              </a:rPr>
              <a:t>Glosario de la Diversidad Sexual, de Género y características Sexuales.</a:t>
            </a:r>
            <a:r>
              <a:rPr lang="es-ES" altLang="es-CO" sz="1400" dirty="0">
                <a:latin typeface="MV Boli" panose="02000500030200090000" pitchFamily="2" charset="0"/>
                <a:ea typeface="Calibri" pitchFamily="34" charset="0"/>
                <a:cs typeface="MV Boli" panose="02000500030200090000" pitchFamily="2" charset="0"/>
              </a:rPr>
              <a:t> Ciudad de México: CONAPRED.</a:t>
            </a:r>
            <a:endParaRPr lang="es-CO" altLang="es-CO" sz="1400" dirty="0">
              <a:latin typeface="MV Boli" panose="02000500030200090000" pitchFamily="2" charset="0"/>
              <a:cs typeface="MV Boli" panose="02000500030200090000" pitchFamily="2" charset="0"/>
            </a:endParaRPr>
          </a:p>
          <a:p>
            <a:pPr marL="179560" indent="-179560" algn="just" eaLnBrk="0" hangingPunct="0">
              <a:buFont typeface="Arial" panose="020B0604020202020204" pitchFamily="34" charset="0"/>
              <a:buChar char="•"/>
            </a:pPr>
            <a:r>
              <a:rPr lang="es-ES" altLang="es-CO" sz="1400" dirty="0">
                <a:latin typeface="MV Boli" panose="02000500030200090000" pitchFamily="2" charset="0"/>
                <a:ea typeface="Calibri" pitchFamily="34" charset="0"/>
                <a:cs typeface="MV Boli" panose="02000500030200090000" pitchFamily="2" charset="0"/>
              </a:rPr>
              <a:t>Maroto, Á. L. (2006). </a:t>
            </a:r>
            <a:r>
              <a:rPr lang="es-ES" altLang="es-CO" sz="1400" i="1" dirty="0">
                <a:latin typeface="MV Boli" panose="02000500030200090000" pitchFamily="2" charset="0"/>
                <a:ea typeface="Calibri" pitchFamily="34" charset="0"/>
                <a:cs typeface="MV Boli" panose="02000500030200090000" pitchFamily="2" charset="0"/>
              </a:rPr>
              <a:t>Homosexualidad y Trabajo Social.</a:t>
            </a:r>
            <a:r>
              <a:rPr lang="es-ES" altLang="es-CO" sz="1400" dirty="0">
                <a:latin typeface="MV Boli" panose="02000500030200090000" pitchFamily="2" charset="0"/>
                <a:ea typeface="Calibri" pitchFamily="34" charset="0"/>
                <a:cs typeface="MV Boli" panose="02000500030200090000" pitchFamily="2" charset="0"/>
              </a:rPr>
              <a:t> España: Siglo XXI.</a:t>
            </a:r>
            <a:endParaRPr lang="es-CO" altLang="es-CO" sz="1400" dirty="0">
              <a:latin typeface="MV Boli" panose="02000500030200090000" pitchFamily="2" charset="0"/>
              <a:cs typeface="MV Boli" panose="02000500030200090000" pitchFamily="2" charset="0"/>
            </a:endParaRPr>
          </a:p>
          <a:p>
            <a:pPr marL="179560" indent="-179560" algn="just" eaLnBrk="0" hangingPunct="0">
              <a:buFont typeface="Arial" panose="020B0604020202020204" pitchFamily="34" charset="0"/>
              <a:buChar char="•"/>
            </a:pPr>
            <a:r>
              <a:rPr lang="es-ES" altLang="es-CO" sz="1400" dirty="0">
                <a:latin typeface="MV Boli" panose="02000500030200090000" pitchFamily="2" charset="0"/>
                <a:ea typeface="Calibri" pitchFamily="34" charset="0"/>
                <a:cs typeface="MV Boli" panose="02000500030200090000" pitchFamily="2" charset="0"/>
              </a:rPr>
              <a:t>Mejía </a:t>
            </a:r>
            <a:r>
              <a:rPr lang="es-ES" altLang="es-CO" sz="1400" dirty="0" err="1">
                <a:latin typeface="MV Boli" panose="02000500030200090000" pitchFamily="2" charset="0"/>
                <a:ea typeface="Calibri" pitchFamily="34" charset="0"/>
                <a:cs typeface="MV Boli" panose="02000500030200090000" pitchFamily="2" charset="0"/>
              </a:rPr>
              <a:t>Turizo</a:t>
            </a:r>
            <a:r>
              <a:rPr lang="es-ES" altLang="es-CO" sz="1400" dirty="0">
                <a:latin typeface="MV Boli" panose="02000500030200090000" pitchFamily="2" charset="0"/>
                <a:ea typeface="Calibri" pitchFamily="34" charset="0"/>
                <a:cs typeface="MV Boli" panose="02000500030200090000" pitchFamily="2" charset="0"/>
              </a:rPr>
              <a:t>, J., &amp; Almanza Iglesia, M. (2010). </a:t>
            </a:r>
            <a:r>
              <a:rPr lang="es-ES" altLang="es-CO" sz="1400" i="1" dirty="0">
                <a:latin typeface="MV Boli" panose="02000500030200090000" pitchFamily="2" charset="0"/>
                <a:ea typeface="Calibri" pitchFamily="34" charset="0"/>
                <a:cs typeface="MV Boli" panose="02000500030200090000" pitchFamily="2" charset="0"/>
              </a:rPr>
              <a:t>Comunidad LGBTI: Historia y Reconocimientos Jurídicos .</a:t>
            </a:r>
            <a:r>
              <a:rPr lang="es-ES" altLang="es-CO" sz="1400" dirty="0">
                <a:latin typeface="MV Boli" panose="02000500030200090000" pitchFamily="2" charset="0"/>
                <a:ea typeface="Calibri" pitchFamily="34" charset="0"/>
                <a:cs typeface="MV Boli" panose="02000500030200090000" pitchFamily="2" charset="0"/>
              </a:rPr>
              <a:t> Barranquilla: Universidad Simón </a:t>
            </a:r>
            <a:r>
              <a:rPr lang="es-ES" altLang="es-CO" sz="1400" dirty="0" err="1">
                <a:latin typeface="MV Boli" panose="02000500030200090000" pitchFamily="2" charset="0"/>
                <a:ea typeface="Calibri" pitchFamily="34" charset="0"/>
                <a:cs typeface="MV Boli" panose="02000500030200090000" pitchFamily="2" charset="0"/>
              </a:rPr>
              <a:t>Bolivar</a:t>
            </a:r>
            <a:r>
              <a:rPr lang="es-ES" altLang="es-CO" sz="1400" dirty="0">
                <a:latin typeface="MV Boli" panose="02000500030200090000" pitchFamily="2" charset="0"/>
                <a:ea typeface="Calibri" pitchFamily="34" charset="0"/>
                <a:cs typeface="MV Boli" panose="02000500030200090000" pitchFamily="2" charset="0"/>
              </a:rPr>
              <a:t> .</a:t>
            </a:r>
            <a:endParaRPr lang="es-CO" altLang="es-CO" sz="1400" dirty="0">
              <a:latin typeface="MV Boli" panose="02000500030200090000" pitchFamily="2" charset="0"/>
              <a:cs typeface="MV Boli" panose="02000500030200090000" pitchFamily="2" charset="0"/>
            </a:endParaRPr>
          </a:p>
          <a:p>
            <a:pPr marL="179560" indent="-179560" algn="just" eaLnBrk="0" hangingPunct="0">
              <a:buFont typeface="Arial" panose="020B0604020202020204" pitchFamily="34" charset="0"/>
              <a:buChar char="•"/>
            </a:pPr>
            <a:r>
              <a:rPr lang="es-ES" altLang="es-CO" sz="1400" dirty="0">
                <a:latin typeface="MV Boli" panose="02000500030200090000" pitchFamily="2" charset="0"/>
                <a:ea typeface="Calibri" pitchFamily="34" charset="0"/>
                <a:cs typeface="MV Boli" panose="02000500030200090000" pitchFamily="2" charset="0"/>
              </a:rPr>
              <a:t>PEÑAFIEL, S., &amp; WALDO, M. (2016). </a:t>
            </a:r>
            <a:r>
              <a:rPr lang="es-ES" altLang="es-CO" sz="1400" i="1" dirty="0">
                <a:latin typeface="MV Boli" panose="02000500030200090000" pitchFamily="2" charset="0"/>
                <a:ea typeface="Calibri" pitchFamily="34" charset="0"/>
                <a:cs typeface="MV Boli" panose="02000500030200090000" pitchFamily="2" charset="0"/>
              </a:rPr>
              <a:t>Acercamiento sociocultural a un grupo de la comunidad LGBT de la ciudad de Cali: Identidad, sociedad y vocabulario .</a:t>
            </a:r>
            <a:r>
              <a:rPr lang="es-ES" altLang="es-CO" sz="1400" dirty="0">
                <a:latin typeface="MV Boli" panose="02000500030200090000" pitchFamily="2" charset="0"/>
                <a:ea typeface="Calibri" pitchFamily="34" charset="0"/>
                <a:cs typeface="MV Boli" panose="02000500030200090000" pitchFamily="2" charset="0"/>
              </a:rPr>
              <a:t> Cali: Universidad del Valle.</a:t>
            </a:r>
            <a:endParaRPr lang="es-CO" altLang="es-CO" sz="1400" dirty="0">
              <a:latin typeface="MV Boli" panose="02000500030200090000" pitchFamily="2" charset="0"/>
              <a:cs typeface="MV Boli" panose="02000500030200090000" pitchFamily="2" charset="0"/>
            </a:endParaRPr>
          </a:p>
          <a:p>
            <a:pPr marL="179560" indent="-179560" algn="just" eaLnBrk="0" hangingPunct="0">
              <a:buFont typeface="Arial" panose="020B0604020202020204" pitchFamily="34" charset="0"/>
              <a:buChar char="•"/>
            </a:pPr>
            <a:r>
              <a:rPr lang="es-ES" altLang="es-CO" sz="1400" dirty="0">
                <a:latin typeface="MV Boli" panose="02000500030200090000" pitchFamily="2" charset="0"/>
                <a:ea typeface="Calibri" pitchFamily="34" charset="0"/>
                <a:cs typeface="MV Boli" panose="02000500030200090000" pitchFamily="2" charset="0"/>
              </a:rPr>
              <a:t>Procuraduría General de la Nación. (2007). </a:t>
            </a:r>
            <a:r>
              <a:rPr lang="es-ES" altLang="es-CO" sz="1400" i="1" dirty="0">
                <a:latin typeface="MV Boli" panose="02000500030200090000" pitchFamily="2" charset="0"/>
                <a:ea typeface="Calibri" pitchFamily="34" charset="0"/>
                <a:cs typeface="MV Boli" panose="02000500030200090000" pitchFamily="2" charset="0"/>
              </a:rPr>
              <a:t>Guía de Participación Ciudadana.</a:t>
            </a:r>
            <a:r>
              <a:rPr lang="es-ES" altLang="es-CO" sz="1400" dirty="0">
                <a:latin typeface="MV Boli" panose="02000500030200090000" pitchFamily="2" charset="0"/>
                <a:ea typeface="Calibri" pitchFamily="34" charset="0"/>
                <a:cs typeface="MV Boli" panose="02000500030200090000" pitchFamily="2" charset="0"/>
              </a:rPr>
              <a:t> Bogotá: Instituto de Estudios del Ministerio Público .</a:t>
            </a:r>
            <a:endParaRPr lang="es-CO" altLang="es-CO" sz="1400" dirty="0">
              <a:latin typeface="MV Boli" panose="02000500030200090000" pitchFamily="2" charset="0"/>
              <a:cs typeface="MV Boli" panose="02000500030200090000" pitchFamily="2" charset="0"/>
            </a:endParaRPr>
          </a:p>
          <a:p>
            <a:pPr marL="179560" indent="-179560" algn="just" eaLnBrk="0" hangingPunct="0">
              <a:buFont typeface="Arial" panose="020B0604020202020204" pitchFamily="34" charset="0"/>
              <a:buChar char="•"/>
            </a:pPr>
            <a:r>
              <a:rPr lang="es-ES" altLang="es-CO" sz="1400" dirty="0" err="1">
                <a:latin typeface="MV Boli" panose="02000500030200090000" pitchFamily="2" charset="0"/>
                <a:ea typeface="Calibri" pitchFamily="34" charset="0"/>
                <a:cs typeface="MV Boli" panose="02000500030200090000" pitchFamily="2" charset="0"/>
              </a:rPr>
              <a:t>Profamilia</a:t>
            </a:r>
            <a:r>
              <a:rPr lang="es-ES" altLang="es-CO" sz="1400" dirty="0">
                <a:latin typeface="MV Boli" panose="02000500030200090000" pitchFamily="2" charset="0"/>
                <a:ea typeface="Calibri" pitchFamily="34" charset="0"/>
                <a:cs typeface="MV Boli" panose="02000500030200090000" pitchFamily="2" charset="0"/>
              </a:rPr>
              <a:t>; Universidad Nacional de Colombia. (2007). </a:t>
            </a:r>
            <a:r>
              <a:rPr lang="es-ES" altLang="es-CO" sz="1400" i="1" dirty="0">
                <a:latin typeface="MV Boli" panose="02000500030200090000" pitchFamily="2" charset="0"/>
                <a:ea typeface="Calibri" pitchFamily="34" charset="0"/>
                <a:cs typeface="MV Boli" panose="02000500030200090000" pitchFamily="2" charset="0"/>
              </a:rPr>
              <a:t>Encuesta LGBT: Sexualidad y Derechos. Participantes de la Marcha de la ciudadanía LGBT de Bogotá.</a:t>
            </a:r>
            <a:r>
              <a:rPr lang="es-ES" altLang="es-CO" sz="1400" dirty="0">
                <a:latin typeface="MV Boli" panose="02000500030200090000" pitchFamily="2" charset="0"/>
                <a:ea typeface="Calibri" pitchFamily="34" charset="0"/>
                <a:cs typeface="MV Boli" panose="02000500030200090000" pitchFamily="2" charset="0"/>
              </a:rPr>
              <a:t> Bogotá: Centro Latinoamericano de Sexualidad y Derechos Humanos.</a:t>
            </a:r>
            <a:endParaRPr lang="es-CO" altLang="es-CO" sz="1400" dirty="0">
              <a:latin typeface="MV Boli" panose="02000500030200090000" pitchFamily="2" charset="0"/>
              <a:cs typeface="MV Boli" panose="02000500030200090000" pitchFamily="2" charset="0"/>
            </a:endParaRPr>
          </a:p>
          <a:p>
            <a:pPr marL="179560" indent="-179560" algn="just" eaLnBrk="0" hangingPunct="0">
              <a:buFont typeface="Arial" panose="020B0604020202020204" pitchFamily="34" charset="0"/>
              <a:buChar char="•"/>
            </a:pPr>
            <a:r>
              <a:rPr lang="es-ES" altLang="es-CO" sz="1400" dirty="0">
                <a:latin typeface="MV Boli" panose="02000500030200090000" pitchFamily="2" charset="0"/>
                <a:ea typeface="Calibri" pitchFamily="34" charset="0"/>
                <a:cs typeface="MV Boli" panose="02000500030200090000" pitchFamily="2" charset="0"/>
              </a:rPr>
              <a:t>República de Colombia . (2016). </a:t>
            </a:r>
            <a:r>
              <a:rPr lang="es-ES" altLang="es-CO" sz="1400" i="1" dirty="0">
                <a:latin typeface="MV Boli" panose="02000500030200090000" pitchFamily="2" charset="0"/>
                <a:ea typeface="Calibri" pitchFamily="34" charset="0"/>
                <a:cs typeface="MV Boli" panose="02000500030200090000" pitchFamily="2" charset="0"/>
              </a:rPr>
              <a:t>Constitución Política de Colombia .</a:t>
            </a:r>
            <a:r>
              <a:rPr lang="es-ES" altLang="es-CO" sz="1400" dirty="0">
                <a:latin typeface="MV Boli" panose="02000500030200090000" pitchFamily="2" charset="0"/>
                <a:ea typeface="Calibri" pitchFamily="34" charset="0"/>
                <a:cs typeface="MV Boli" panose="02000500030200090000" pitchFamily="2" charset="0"/>
              </a:rPr>
              <a:t> Colombia: Corte Constitucional, Consejo Superior de la Judicatura .</a:t>
            </a:r>
            <a:endParaRPr lang="es-CO" altLang="es-CO" sz="1400" dirty="0">
              <a:latin typeface="MV Boli" panose="02000500030200090000" pitchFamily="2" charset="0"/>
              <a:cs typeface="MV Boli" panose="02000500030200090000" pitchFamily="2" charset="0"/>
            </a:endParaRPr>
          </a:p>
          <a:p>
            <a:pPr marL="179560" indent="-179560" algn="just" eaLnBrk="0" hangingPunct="0">
              <a:buFont typeface="Arial" panose="020B0604020202020204" pitchFamily="34" charset="0"/>
              <a:buChar char="•"/>
            </a:pPr>
            <a:r>
              <a:rPr lang="es-ES" altLang="es-CO" sz="1400" dirty="0">
                <a:latin typeface="MV Boli" panose="02000500030200090000" pitchFamily="2" charset="0"/>
                <a:ea typeface="Calibri" pitchFamily="34" charset="0"/>
                <a:cs typeface="MV Boli" panose="02000500030200090000" pitchFamily="2" charset="0"/>
              </a:rPr>
              <a:t>Subdirección para Asuntos LGBTI. (2015). </a:t>
            </a:r>
            <a:r>
              <a:rPr lang="es-ES" altLang="es-CO" sz="1400" i="1" dirty="0">
                <a:latin typeface="MV Boli" panose="02000500030200090000" pitchFamily="2" charset="0"/>
                <a:ea typeface="Calibri" pitchFamily="34" charset="0"/>
                <a:cs typeface="MV Boli" panose="02000500030200090000" pitchFamily="2" charset="0"/>
              </a:rPr>
              <a:t>Guía de Consulta para la atención diferencial a personas LGBTI en </a:t>
            </a:r>
            <a:r>
              <a:rPr lang="es-ES" altLang="es-CO" sz="1400" i="1" dirty="0" err="1">
                <a:latin typeface="MV Boli" panose="02000500030200090000" pitchFamily="2" charset="0"/>
                <a:ea typeface="Calibri" pitchFamily="34" charset="0"/>
                <a:cs typeface="MV Boli" panose="02000500030200090000" pitchFamily="2" charset="0"/>
              </a:rPr>
              <a:t>Comisaríaas</a:t>
            </a:r>
            <a:r>
              <a:rPr lang="es-ES" altLang="es-CO" sz="1400" i="1" dirty="0">
                <a:latin typeface="MV Boli" panose="02000500030200090000" pitchFamily="2" charset="0"/>
                <a:ea typeface="Calibri" pitchFamily="34" charset="0"/>
                <a:cs typeface="MV Boli" panose="02000500030200090000" pitchFamily="2" charset="0"/>
              </a:rPr>
              <a:t> de Familia en Bogotá.</a:t>
            </a:r>
            <a:r>
              <a:rPr lang="es-ES" altLang="es-CO" sz="1400" dirty="0">
                <a:latin typeface="MV Boli" panose="02000500030200090000" pitchFamily="2" charset="0"/>
                <a:ea typeface="Calibri" pitchFamily="34" charset="0"/>
                <a:cs typeface="MV Boli" panose="02000500030200090000" pitchFamily="2" charset="0"/>
              </a:rPr>
              <a:t> Bogotá: Secretaría Distrital de Integración Social.</a:t>
            </a:r>
            <a:endParaRPr lang="es-CO" altLang="es-CO" dirty="0"/>
          </a:p>
        </p:txBody>
      </p:sp>
      <p:sp>
        <p:nvSpPr>
          <p:cNvPr id="7" name="1 Título"/>
          <p:cNvSpPr txBox="1">
            <a:spLocks/>
          </p:cNvSpPr>
          <p:nvPr/>
        </p:nvSpPr>
        <p:spPr>
          <a:xfrm>
            <a:off x="342901" y="396695"/>
            <a:ext cx="6172200" cy="1651000"/>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3100" dirty="0">
                <a:solidFill>
                  <a:srgbClr val="0070C0"/>
                </a:solidFill>
                <a:latin typeface="Jokerman" panose="04090605060D06020702" pitchFamily="82" charset="0"/>
              </a:rPr>
              <a:t>BIBLIOGRAFÍA</a:t>
            </a:r>
          </a:p>
        </p:txBody>
      </p:sp>
    </p:spTree>
    <p:extLst>
      <p:ext uri="{BB962C8B-B14F-4D97-AF65-F5344CB8AC3E}">
        <p14:creationId xmlns:p14="http://schemas.microsoft.com/office/powerpoint/2010/main" val="14742816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3100" dirty="0">
                <a:solidFill>
                  <a:srgbClr val="0070C0"/>
                </a:solidFill>
                <a:latin typeface="Jokerman" panose="04090605060D06020702" pitchFamily="82" charset="0"/>
              </a:rPr>
              <a:t>CIBERGRAFÍA</a:t>
            </a:r>
          </a:p>
        </p:txBody>
      </p:sp>
      <p:sp>
        <p:nvSpPr>
          <p:cNvPr id="4" name="2 Subtítulo"/>
          <p:cNvSpPr txBox="1">
            <a:spLocks/>
          </p:cNvSpPr>
          <p:nvPr/>
        </p:nvSpPr>
        <p:spPr>
          <a:xfrm>
            <a:off x="230983" y="2456736"/>
            <a:ext cx="6432039" cy="5408597"/>
          </a:xfrm>
          <a:prstGeom prst="rect">
            <a:avLst/>
          </a:prstGeom>
        </p:spPr>
        <p:txBody>
          <a:bodyPr vert="horz" lIns="95764" tIns="47882" rIns="95764" bIns="47882"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CO" sz="1400" dirty="0">
                <a:latin typeface="MV Boli" panose="02000500030200090000" pitchFamily="2" charset="0"/>
                <a:cs typeface="MV Boli" panose="02000500030200090000" pitchFamily="2" charset="0"/>
              </a:rPr>
              <a:t>http://www.clam.org.br/destaque/conteudo.asp?infoid=3542&amp;sid=21</a:t>
            </a:r>
          </a:p>
          <a:p>
            <a:r>
              <a:rPr lang="es-CO" sz="1400" dirty="0">
                <a:latin typeface="MV Boli" panose="02000500030200090000" pitchFamily="2" charset="0"/>
                <a:cs typeface="MV Boli" panose="02000500030200090000" pitchFamily="2" charset="0"/>
              </a:rPr>
              <a:t>https://es.wikipedia.org/wiki/Simbolog%C3%ADa_LGBT</a:t>
            </a:r>
          </a:p>
          <a:p>
            <a:r>
              <a:rPr lang="es-CO" sz="1400" dirty="0">
                <a:latin typeface="MV Boli" panose="02000500030200090000" pitchFamily="2" charset="0"/>
                <a:cs typeface="MV Boli" panose="02000500030200090000" pitchFamily="2" charset="0"/>
              </a:rPr>
              <a:t>https://transexualesatc.wordpress.com/2015/05/30/la-transexualidad-y-la-identidad-de-genero-a-traves-de-la-historia/</a:t>
            </a:r>
          </a:p>
          <a:p>
            <a:r>
              <a:rPr lang="es-ES" sz="1400" dirty="0">
                <a:latin typeface="MV Boli" panose="02000500030200090000" pitchFamily="2" charset="0"/>
                <a:cs typeface="MV Boli" panose="02000500030200090000" pitchFamily="2" charset="0"/>
              </a:rPr>
              <a:t>http://www.ampgil.org/mm/file/coses%20que</a:t>
            </a:r>
          </a:p>
          <a:p>
            <a:r>
              <a:rPr lang="es-ES" sz="1400" dirty="0">
                <a:latin typeface="MV Boli" panose="02000500030200090000" pitchFamily="2" charset="0"/>
                <a:cs typeface="MV Boli" panose="02000500030200090000" pitchFamily="2" charset="0"/>
              </a:rPr>
              <a:t>%20cal%20saber%20m%C3%B3n%20lgtb/banderaarciris.pdf</a:t>
            </a:r>
          </a:p>
          <a:p>
            <a:r>
              <a:rPr lang="es-CO" sz="1400" dirty="0">
                <a:latin typeface="MV Boli" panose="02000500030200090000" pitchFamily="2" charset="0"/>
                <a:cs typeface="MV Boli" panose="02000500030200090000" pitchFamily="2" charset="0"/>
              </a:rPr>
              <a:t>http://colombiadiversa.org/colombiadiversa/index.php/colombia/centro-de-informacion</a:t>
            </a:r>
          </a:p>
        </p:txBody>
      </p:sp>
    </p:spTree>
    <p:extLst>
      <p:ext uri="{BB962C8B-B14F-4D97-AF65-F5344CB8AC3E}">
        <p14:creationId xmlns:p14="http://schemas.microsoft.com/office/powerpoint/2010/main" val="3603838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96652" y="2040677"/>
            <a:ext cx="6210690" cy="6240693"/>
          </a:xfrm>
        </p:spPr>
        <p:txBody>
          <a:bodyPr>
            <a:noAutofit/>
          </a:bodyPr>
          <a:lstStyle/>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http://www.burbujasdeseo.com/homoerotismo-dibujos-de-hombres-desnudos/homoerotismodibujosburbujasdedeseo015/</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https://ar.pinterest.com/pin/629941066602800868/</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https://www.quora.com/What-do-people-born-with-both-genders-look-like</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http://www.exeterlaw.org/category/lgbt/</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https://mx.depositphotos.com/65405483/stock-illustration-viking-cartoon-illustration.html</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https://www.pinterest.com.mx/pin/806074033275735816/</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https://www.pinterest.com.mx/pin/461126449323018696/</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https://pm1.narvii.com/6151/8a90e50e8e41e8de3951d1e2a337b24bee4a1534_hq.jpg</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http://www.theclinic.cl/wp-content/uploads/2015/05/trans.jpg</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https://media.metrolatam.com/2018/02/16/trava660x650-1200x800.jpg</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https://i0.wp.com/alaiskmurasaki.cl/wp-content/uploads/2015/11/01_Blue_Ballet__fondos_1600x1200_trava_diva.jpg?resize=1600%2C1200</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https://s-media-cache-ak0.pinimg.com/originals/4f/55/76/4f5576e655577311eb4f93d80e41d511.jpg</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https://encrypted-tbn0.gstatic.com/images?q=tbn:ANd9GcR5ZWslqJfKB8M4MLPlxKTbKXg5opI7lg9AhF1yGNptggtFjWpQ</a:t>
            </a:r>
          </a:p>
        </p:txBody>
      </p:sp>
      <p:sp>
        <p:nvSpPr>
          <p:cNvPr id="5" name="4 CuadroTexto"/>
          <p:cNvSpPr txBox="1"/>
          <p:nvPr/>
        </p:nvSpPr>
        <p:spPr>
          <a:xfrm>
            <a:off x="620689" y="584514"/>
            <a:ext cx="5778642" cy="1050807"/>
          </a:xfrm>
          <a:prstGeom prst="rect">
            <a:avLst/>
          </a:prstGeom>
          <a:noFill/>
        </p:spPr>
        <p:txBody>
          <a:bodyPr wrap="square" lIns="95764" tIns="47882" rIns="95764" bIns="47882" rtlCol="0">
            <a:spAutoFit/>
          </a:bodyPr>
          <a:lstStyle/>
          <a:p>
            <a:pPr algn="ctr"/>
            <a:r>
              <a:rPr lang="es-CO" sz="3100" dirty="0">
                <a:solidFill>
                  <a:srgbClr val="00B050"/>
                </a:solidFill>
                <a:latin typeface="Jokerman" panose="04090605060D06020702" pitchFamily="82" charset="0"/>
              </a:rPr>
              <a:t>IMÁGENES REFERENCIADAS </a:t>
            </a:r>
          </a:p>
        </p:txBody>
      </p:sp>
    </p:spTree>
    <p:extLst>
      <p:ext uri="{BB962C8B-B14F-4D97-AF65-F5344CB8AC3E}">
        <p14:creationId xmlns:p14="http://schemas.microsoft.com/office/powerpoint/2010/main" val="22250577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04665" y="2352713"/>
            <a:ext cx="6102678" cy="5482789"/>
          </a:xfrm>
          <a:prstGeom prst="rect">
            <a:avLst/>
          </a:prstGeom>
          <a:noFill/>
        </p:spPr>
        <p:txBody>
          <a:bodyPr wrap="square" lIns="95764" tIns="47882" rIns="95764" bIns="47882" rtlCol="0">
            <a:spAutoFit/>
          </a:bodyPr>
          <a:lstStyle/>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https://encrypted-tbn0.gstatic.com/images?q=tbn:ANd9GcQ-HqIXmUF-JxPXx5_qaBbsofg7CRi6d5Ahow1EJeO0H5_RMcEN</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https://encrypted-tbn0.gstatic.com/images?q=tbn:ANd9GcSAFY3wYZDpWjW-cb3SFdLLwzPFHa39bPmTrshQNjd9CD44SYIrxQ</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https://es.dreamstime.com/stock-de-ilustraci%C3%B3n-imagen-heterosexual-an%C3%B3nima-de-moda-joven-del-icono-de-los-pares-image84855478</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http://www.quo.es/var/quo/storage/images/ser-humano/esta-sonriendo-la-mona-lisa/1325313-1-esl-ES/la-mona-lisa-realmente-esta-sonriendo_ampliacion.jpg</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http://blogs.lanacion.com.ar/boquitas-pintadas/discriminacion-y-homofobia/quiero-dibujar-historietas-gays-para-ninos/</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https://pbs.twimg.com/media/DBRL6GhVwAUEFIF.jpg</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https://st2.depositphotos.com/4881653/12359/v/950/depositphotos_123596808-stock-illustration-happy-grandparents-vector-cartoon-illustration.jpg</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https://assets.metrolatam.com/mx/2014/04/04/bisexuales1-1600x800.jpg</a:t>
            </a:r>
          </a:p>
          <a:p>
            <a:pPr algn="just">
              <a:buFont typeface="Wingdings" panose="05000000000000000000" pitchFamily="2" charset="2"/>
              <a:buChar char="§"/>
            </a:pPr>
            <a:r>
              <a:rPr lang="es-CO" sz="1400" dirty="0">
                <a:latin typeface="MV Boli" panose="02000500030200090000" pitchFamily="2" charset="0"/>
                <a:cs typeface="MV Boli" panose="02000500030200090000" pitchFamily="2" charset="0"/>
              </a:rPr>
              <a:t>https://scontent-lga3-1.cdninstagram.com/vp/e79a52457f3f14e5f48771f54d87eea7/5B1A97C3/t51.2885-15/s320x320/e35/23498523_138144536847844_8762862409267281920_n.jpg</a:t>
            </a:r>
          </a:p>
          <a:p>
            <a:endParaRPr lang="es-CO" sz="1400" dirty="0">
              <a:latin typeface="MV Boli" panose="02000500030200090000" pitchFamily="2" charset="0"/>
              <a:cs typeface="MV Boli" panose="02000500030200090000" pitchFamily="2" charset="0"/>
            </a:endParaRPr>
          </a:p>
        </p:txBody>
      </p:sp>
      <p:sp>
        <p:nvSpPr>
          <p:cNvPr id="5" name="4 CuadroTexto"/>
          <p:cNvSpPr txBox="1"/>
          <p:nvPr/>
        </p:nvSpPr>
        <p:spPr>
          <a:xfrm>
            <a:off x="620689" y="584514"/>
            <a:ext cx="5778642" cy="1050807"/>
          </a:xfrm>
          <a:prstGeom prst="rect">
            <a:avLst/>
          </a:prstGeom>
          <a:noFill/>
        </p:spPr>
        <p:txBody>
          <a:bodyPr wrap="square" lIns="95764" tIns="47882" rIns="95764" bIns="47882" rtlCol="0">
            <a:spAutoFit/>
          </a:bodyPr>
          <a:lstStyle/>
          <a:p>
            <a:pPr algn="ctr"/>
            <a:r>
              <a:rPr lang="es-CO" sz="3100" dirty="0">
                <a:solidFill>
                  <a:srgbClr val="00B050"/>
                </a:solidFill>
                <a:latin typeface="Jokerman" panose="04090605060D06020702" pitchFamily="82" charset="0"/>
              </a:rPr>
              <a:t>IMÁGENES REFERENCIADAS </a:t>
            </a:r>
          </a:p>
        </p:txBody>
      </p:sp>
    </p:spTree>
    <p:extLst>
      <p:ext uri="{BB962C8B-B14F-4D97-AF65-F5344CB8AC3E}">
        <p14:creationId xmlns:p14="http://schemas.microsoft.com/office/powerpoint/2010/main" val="4026876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1250" y="2144693"/>
            <a:ext cx="6172200" cy="6073978"/>
          </a:xfrm>
        </p:spPr>
        <p:txBody>
          <a:bodyPr>
            <a:normAutofit/>
          </a:bodyPr>
          <a:lstStyle/>
          <a:p>
            <a:pPr marL="0" indent="0" algn="just">
              <a:buNone/>
            </a:pPr>
            <a:endParaRPr lang="es-CO" sz="2000" dirty="0">
              <a:latin typeface="MV Boli" panose="02000500030200090000" pitchFamily="2" charset="0"/>
              <a:cs typeface="MV Boli" panose="02000500030200090000" pitchFamily="2" charset="0"/>
            </a:endParaRPr>
          </a:p>
          <a:p>
            <a:pPr marL="0" indent="0" algn="just">
              <a:buNone/>
            </a:pPr>
            <a:r>
              <a:rPr lang="es-CO" sz="2000" dirty="0">
                <a:latin typeface="MV Boli" panose="02000500030200090000" pitchFamily="2" charset="0"/>
                <a:cs typeface="MV Boli" panose="02000500030200090000" pitchFamily="2" charset="0"/>
              </a:rPr>
              <a:t>1. Matriz Sexo, Género, Deseo </a:t>
            </a:r>
          </a:p>
          <a:p>
            <a:pPr marL="0" indent="0" algn="just">
              <a:buNone/>
            </a:pPr>
            <a:r>
              <a:rPr lang="es-CO" sz="2000" dirty="0">
                <a:latin typeface="MV Boli" panose="02000500030200090000" pitchFamily="2" charset="0"/>
                <a:cs typeface="MV Boli" panose="02000500030200090000" pitchFamily="2" charset="0"/>
              </a:rPr>
              <a:t>2. Sexo</a:t>
            </a:r>
          </a:p>
          <a:p>
            <a:pPr marL="0" indent="0" algn="just">
              <a:buNone/>
            </a:pPr>
            <a:r>
              <a:rPr lang="es-CO" sz="2000" dirty="0">
                <a:latin typeface="MV Boli" panose="02000500030200090000" pitchFamily="2" charset="0"/>
                <a:cs typeface="MV Boli" panose="02000500030200090000" pitchFamily="2" charset="0"/>
              </a:rPr>
              <a:t>3. Género, Identidad de Género, Expresión de Género </a:t>
            </a:r>
          </a:p>
          <a:p>
            <a:pPr marL="0" indent="0" algn="just">
              <a:buNone/>
            </a:pPr>
            <a:r>
              <a:rPr lang="es-CO" sz="2000" dirty="0">
                <a:latin typeface="MV Boli" panose="02000500030200090000" pitchFamily="2" charset="0"/>
                <a:cs typeface="MV Boli" panose="02000500030200090000" pitchFamily="2" charset="0"/>
              </a:rPr>
              <a:t>4. Deseo, Orientación sexual. </a:t>
            </a:r>
          </a:p>
          <a:p>
            <a:pPr marL="0" indent="0" algn="just">
              <a:buNone/>
            </a:pPr>
            <a:r>
              <a:rPr lang="es-CO" sz="2000" dirty="0">
                <a:latin typeface="MV Boli" panose="02000500030200090000" pitchFamily="2" charset="0"/>
                <a:cs typeface="MV Boli" panose="02000500030200090000" pitchFamily="2" charset="0"/>
              </a:rPr>
              <a:t>5. Historia de las personas LGBTI en Pijao Quindío </a:t>
            </a:r>
          </a:p>
          <a:p>
            <a:pPr marL="0" indent="0" algn="just">
              <a:buNone/>
            </a:pPr>
            <a:r>
              <a:rPr lang="es-CO" sz="2000" dirty="0">
                <a:latin typeface="MV Boli" panose="02000500030200090000" pitchFamily="2" charset="0"/>
                <a:cs typeface="MV Boli" panose="02000500030200090000" pitchFamily="2" charset="0"/>
              </a:rPr>
              <a:t>6. Evaluación</a:t>
            </a:r>
          </a:p>
          <a:p>
            <a:pPr marL="0" indent="0" algn="just">
              <a:buNone/>
            </a:pPr>
            <a:endParaRPr lang="es-CO" sz="2000" dirty="0">
              <a:latin typeface="MV Boli" panose="02000500030200090000" pitchFamily="2" charset="0"/>
              <a:cs typeface="MV Boli" panose="02000500030200090000" pitchFamily="2" charset="0"/>
            </a:endParaRPr>
          </a:p>
          <a:p>
            <a:pPr marL="0" indent="0" algn="just">
              <a:buNone/>
            </a:pPr>
            <a:endParaRPr lang="es-CO" sz="2800" dirty="0">
              <a:latin typeface="Arial" panose="020B0604020202020204" pitchFamily="34" charset="0"/>
              <a:cs typeface="Arial" panose="020B0604020202020204" pitchFamily="34" charset="0"/>
            </a:endParaRPr>
          </a:p>
          <a:p>
            <a:pPr marL="0" indent="0">
              <a:buNone/>
            </a:pPr>
            <a:endParaRPr lang="es-CO" dirty="0" smtClean="0"/>
          </a:p>
          <a:p>
            <a:pPr marL="0" indent="0">
              <a:buNone/>
            </a:pPr>
            <a:endParaRPr lang="es-CO" dirty="0"/>
          </a:p>
        </p:txBody>
      </p:sp>
      <p:sp>
        <p:nvSpPr>
          <p:cNvPr id="4" name="3 Rectángulo"/>
          <p:cNvSpPr/>
          <p:nvPr/>
        </p:nvSpPr>
        <p:spPr>
          <a:xfrm>
            <a:off x="956987" y="754379"/>
            <a:ext cx="4960729" cy="573753"/>
          </a:xfrm>
          <a:prstGeom prst="rect">
            <a:avLst/>
          </a:prstGeom>
          <a:noFill/>
        </p:spPr>
        <p:txBody>
          <a:bodyPr wrap="none" lIns="95764" tIns="47882" rIns="95764" bIns="47882">
            <a:spAutoFit/>
          </a:bodyPr>
          <a:lstStyle/>
          <a:p>
            <a:pPr algn="ctr"/>
            <a:r>
              <a:rPr lang="es-CO" sz="3100" dirty="0">
                <a:ln w="18415" cmpd="sng">
                  <a:solidFill>
                    <a:schemeClr val="tx1"/>
                  </a:solidFill>
                  <a:prstDash val="solid"/>
                </a:ln>
                <a:solidFill>
                  <a:srgbClr val="FF3399"/>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TA</a:t>
            </a:r>
            <a:r>
              <a:rPr lang="es-CO" sz="3100" dirty="0">
                <a:ln w="18415" cmpd="sng">
                  <a:solidFill>
                    <a:schemeClr val="tx1"/>
                  </a:solidFill>
                  <a:prstDash val="solid"/>
                </a:ln>
                <a:solidFill>
                  <a:srgbClr val="FF000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BLA</a:t>
            </a:r>
            <a:r>
              <a:rPr lang="es-CO" sz="3100" dirty="0">
                <a:ln w="18415" cmpd="sng">
                  <a:solidFill>
                    <a:schemeClr val="tx1"/>
                  </a:solidFill>
                  <a:prstDash val="solid"/>
                </a:ln>
                <a:solidFill>
                  <a:srgbClr val="FFFFFF"/>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 </a:t>
            </a:r>
            <a:r>
              <a:rPr lang="es-CO" sz="3100" dirty="0">
                <a:ln w="18415" cmpd="sng">
                  <a:solidFill>
                    <a:schemeClr val="tx1"/>
                  </a:solidFill>
                  <a:prstDash val="solid"/>
                </a:ln>
                <a:solidFill>
                  <a:schemeClr val="accent6">
                    <a:lumMod val="75000"/>
                  </a:schemeClr>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DE</a:t>
            </a:r>
            <a:r>
              <a:rPr lang="es-CO" sz="3100" dirty="0">
                <a:ln w="18415" cmpd="sng">
                  <a:solidFill>
                    <a:schemeClr val="tx1"/>
                  </a:solidFill>
                  <a:prstDash val="solid"/>
                </a:ln>
                <a:solidFill>
                  <a:srgbClr val="FFFFFF"/>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 </a:t>
            </a:r>
            <a:r>
              <a:rPr lang="es-CO" sz="3100" dirty="0">
                <a:ln w="18415" cmpd="sng">
                  <a:solidFill>
                    <a:schemeClr val="tx1"/>
                  </a:solidFill>
                  <a:prstDash val="solid"/>
                </a:ln>
                <a:solidFill>
                  <a:srgbClr val="FFFF0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CON</a:t>
            </a:r>
            <a:r>
              <a:rPr lang="es-CO" sz="3100" dirty="0">
                <a:ln w="18415" cmpd="sng">
                  <a:solidFill>
                    <a:schemeClr val="tx1"/>
                  </a:solidFill>
                  <a:prstDash val="solid"/>
                </a:ln>
                <a:solidFill>
                  <a:srgbClr val="00B05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TE</a:t>
            </a:r>
            <a:r>
              <a:rPr lang="es-CO" sz="3100" dirty="0">
                <a:ln w="18415" cmpd="sng">
                  <a:solidFill>
                    <a:schemeClr val="tx1"/>
                  </a:solidFill>
                  <a:prstDash val="solid"/>
                </a:ln>
                <a:solidFill>
                  <a:srgbClr val="0070C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NI</a:t>
            </a:r>
            <a:r>
              <a:rPr lang="es-CO" sz="3100" dirty="0">
                <a:ln w="18415" cmpd="sng">
                  <a:solidFill>
                    <a:schemeClr val="tx1"/>
                  </a:solidFill>
                  <a:prstDash val="solid"/>
                </a:ln>
                <a:solidFill>
                  <a:srgbClr val="7030A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DO</a:t>
            </a:r>
            <a:r>
              <a:rPr lang="es-CO" sz="3100" dirty="0">
                <a:ln w="18415" cmpd="sng">
                  <a:solidFill>
                    <a:schemeClr val="tx1"/>
                  </a:solidFill>
                  <a:prstDash val="solid"/>
                </a:ln>
                <a:solidFill>
                  <a:srgbClr val="FFFFFF"/>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 </a:t>
            </a:r>
          </a:p>
        </p:txBody>
      </p:sp>
    </p:spTree>
    <p:extLst>
      <p:ext uri="{BB962C8B-B14F-4D97-AF65-F5344CB8AC3E}">
        <p14:creationId xmlns:p14="http://schemas.microsoft.com/office/powerpoint/2010/main" val="3795536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42901" y="3351527"/>
            <a:ext cx="6172200" cy="4305783"/>
          </a:xfrm>
        </p:spPr>
        <p:txBody>
          <a:bodyPr>
            <a:normAutofit/>
          </a:bodyPr>
          <a:lstStyle/>
          <a:p>
            <a:pPr marL="0" indent="1029142" algn="just">
              <a:buNone/>
            </a:pPr>
            <a:r>
              <a:rPr lang="es-CO" sz="1600" dirty="0">
                <a:latin typeface="MV Boli" panose="02000500030200090000" pitchFamily="2" charset="0"/>
                <a:cs typeface="MV Boli" panose="02000500030200090000" pitchFamily="2" charset="0"/>
              </a:rPr>
              <a:t>Primero se debe hablar acerca de que existen fuertes diferencias respecto al sexo, el género entendiendo la identidad de género y la expresión de género y finalmente el deseo u orientación sexual. </a:t>
            </a:r>
          </a:p>
          <a:p>
            <a:pPr marL="0" indent="0" algn="just">
              <a:buNone/>
            </a:pPr>
            <a:endParaRPr lang="es-CO" sz="1600" dirty="0">
              <a:latin typeface="MV Boli" panose="02000500030200090000" pitchFamily="2" charset="0"/>
              <a:cs typeface="MV Boli" panose="02000500030200090000" pitchFamily="2" charset="0"/>
            </a:endParaRPr>
          </a:p>
          <a:p>
            <a:pPr marL="0" indent="0" algn="just">
              <a:buNone/>
            </a:pPr>
            <a:r>
              <a:rPr lang="es-CO" sz="1600" dirty="0">
                <a:latin typeface="MV Boli" panose="02000500030200090000" pitchFamily="2" charset="0"/>
                <a:cs typeface="MV Boli" panose="02000500030200090000" pitchFamily="2" charset="0"/>
              </a:rPr>
              <a:t>	Es preciso que el lector o lectora en primera instancia tome como base el hecho de que cada termino que se presenta a continuación, corresponde a una decisión individual basada en las construcciones sociales de cada persona y como parte del proceso de educación y de inclusión en el municipio de Pijao, abra un espacio para comprender y aceptar nuevas conformaciones de familia, identidades y personalidades diferentes a las aprehendidas tradicionalmente. </a:t>
            </a:r>
          </a:p>
        </p:txBody>
      </p:sp>
      <p:sp>
        <p:nvSpPr>
          <p:cNvPr id="4" name="3 Rectángulo"/>
          <p:cNvSpPr/>
          <p:nvPr/>
        </p:nvSpPr>
        <p:spPr>
          <a:xfrm>
            <a:off x="661619" y="1278378"/>
            <a:ext cx="5574679" cy="481420"/>
          </a:xfrm>
          <a:prstGeom prst="rect">
            <a:avLst/>
          </a:prstGeom>
          <a:noFill/>
        </p:spPr>
        <p:txBody>
          <a:bodyPr wrap="none" lIns="95764" tIns="47882" rIns="95764" bIns="47882">
            <a:spAutoFit/>
          </a:bodyPr>
          <a:lstStyle/>
          <a:p>
            <a:pPr algn="ctr"/>
            <a:r>
              <a:rPr lang="es-CO" sz="2500" b="1" dirty="0">
                <a:ln w="18415" cmpd="sng">
                  <a:solidFill>
                    <a:schemeClr val="tx1"/>
                  </a:solidFill>
                  <a:prstDash val="solid"/>
                </a:ln>
                <a:solidFill>
                  <a:srgbClr val="FF3399"/>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1. </a:t>
            </a:r>
            <a:r>
              <a:rPr lang="es-CO" sz="2500" b="1" dirty="0">
                <a:ln w="18415" cmpd="sng">
                  <a:solidFill>
                    <a:schemeClr val="tx1"/>
                  </a:solidFill>
                  <a:prstDash val="solid"/>
                </a:ln>
                <a:solidFill>
                  <a:srgbClr val="C0000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M</a:t>
            </a:r>
            <a:r>
              <a:rPr lang="es-CO" sz="2500" b="1" dirty="0">
                <a:ln w="18415" cmpd="sng">
                  <a:solidFill>
                    <a:schemeClr val="tx1"/>
                  </a:solidFill>
                  <a:prstDash val="solid"/>
                </a:ln>
                <a:solidFill>
                  <a:srgbClr val="FF660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AT</a:t>
            </a:r>
            <a:r>
              <a:rPr lang="es-CO" sz="2500" b="1" dirty="0">
                <a:ln w="18415" cmpd="sng">
                  <a:solidFill>
                    <a:schemeClr val="tx1"/>
                  </a:solidFill>
                  <a:prstDash val="solid"/>
                </a:ln>
                <a:solidFill>
                  <a:srgbClr val="FFC00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RIZ S</a:t>
            </a:r>
            <a:r>
              <a:rPr lang="es-CO" sz="2500" b="1" dirty="0">
                <a:ln w="18415" cmpd="sng">
                  <a:solidFill>
                    <a:schemeClr val="tx1"/>
                  </a:solidFill>
                  <a:prstDash val="solid"/>
                </a:ln>
                <a:solidFill>
                  <a:srgbClr val="00B05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EXO, G</a:t>
            </a:r>
            <a:r>
              <a:rPr lang="es-CO" sz="2500" b="1" dirty="0">
                <a:ln w="18415" cmpd="sng">
                  <a:solidFill>
                    <a:schemeClr val="tx1"/>
                  </a:solidFill>
                  <a:prstDash val="solid"/>
                </a:ln>
                <a:solidFill>
                  <a:srgbClr val="0070C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ÉNER</a:t>
            </a:r>
            <a:r>
              <a:rPr lang="es-CO" sz="2500" b="1" dirty="0">
                <a:ln w="18415" cmpd="sng">
                  <a:solidFill>
                    <a:schemeClr val="tx1"/>
                  </a:solidFill>
                  <a:prstDash val="solid"/>
                </a:ln>
                <a:solidFill>
                  <a:srgbClr val="7030A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O, DESEO</a:t>
            </a:r>
          </a:p>
        </p:txBody>
      </p:sp>
    </p:spTree>
    <p:extLst>
      <p:ext uri="{BB962C8B-B14F-4D97-AF65-F5344CB8AC3E}">
        <p14:creationId xmlns:p14="http://schemas.microsoft.com/office/powerpoint/2010/main" val="2914180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12677" y="1832654"/>
            <a:ext cx="1728192" cy="624065"/>
          </a:xfrm>
          <a:prstGeom prst="rect">
            <a:avLst/>
          </a:prstGeom>
          <a:no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ctr"/>
            <a:r>
              <a:rPr lang="es-CO" sz="1600" b="1" dirty="0">
                <a:solidFill>
                  <a:schemeClr val="tx1"/>
                </a:solidFill>
                <a:latin typeface="MV Boli" panose="02000500030200090000" pitchFamily="2" charset="0"/>
                <a:cs typeface="MV Boli" panose="02000500030200090000" pitchFamily="2" charset="0"/>
              </a:rPr>
              <a:t>SEXO</a:t>
            </a:r>
          </a:p>
        </p:txBody>
      </p:sp>
      <p:sp>
        <p:nvSpPr>
          <p:cNvPr id="5" name="4 Rectángulo"/>
          <p:cNvSpPr/>
          <p:nvPr/>
        </p:nvSpPr>
        <p:spPr>
          <a:xfrm>
            <a:off x="2564905" y="1832654"/>
            <a:ext cx="1728192" cy="624065"/>
          </a:xfrm>
          <a:prstGeom prst="rect">
            <a:avLst/>
          </a:prstGeom>
          <a:no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ctr"/>
            <a:r>
              <a:rPr lang="es-CO" sz="1600" b="1" dirty="0">
                <a:solidFill>
                  <a:schemeClr val="tx1"/>
                </a:solidFill>
                <a:latin typeface="MV Boli" panose="02000500030200090000" pitchFamily="2" charset="0"/>
                <a:cs typeface="MV Boli" panose="02000500030200090000" pitchFamily="2" charset="0"/>
              </a:rPr>
              <a:t>GÉNERO</a:t>
            </a:r>
          </a:p>
        </p:txBody>
      </p:sp>
      <p:sp>
        <p:nvSpPr>
          <p:cNvPr id="6" name="5 Rectángulo"/>
          <p:cNvSpPr/>
          <p:nvPr/>
        </p:nvSpPr>
        <p:spPr>
          <a:xfrm>
            <a:off x="4779151" y="1832654"/>
            <a:ext cx="1728192" cy="624065"/>
          </a:xfrm>
          <a:prstGeom prst="rect">
            <a:avLst/>
          </a:prstGeom>
          <a:no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ctr"/>
            <a:r>
              <a:rPr lang="es-CO" sz="1600" b="1" dirty="0">
                <a:solidFill>
                  <a:schemeClr val="tx1"/>
                </a:solidFill>
                <a:latin typeface="MV Boli" panose="02000500030200090000" pitchFamily="2" charset="0"/>
                <a:cs typeface="MV Boli" panose="02000500030200090000" pitchFamily="2" charset="0"/>
              </a:rPr>
              <a:t>DESEO</a:t>
            </a:r>
          </a:p>
        </p:txBody>
      </p:sp>
      <p:sp>
        <p:nvSpPr>
          <p:cNvPr id="7" name="6 CuadroTexto"/>
          <p:cNvSpPr txBox="1"/>
          <p:nvPr/>
        </p:nvSpPr>
        <p:spPr>
          <a:xfrm>
            <a:off x="306195" y="272486"/>
            <a:ext cx="6309159" cy="1327805"/>
          </a:xfrm>
          <a:prstGeom prst="rect">
            <a:avLst/>
          </a:prstGeom>
          <a:noFill/>
        </p:spPr>
        <p:txBody>
          <a:bodyPr wrap="square" lIns="95764" tIns="47882" rIns="95764" bIns="47882" rtlCol="0">
            <a:spAutoFit/>
          </a:bodyPr>
          <a:lstStyle/>
          <a:p>
            <a:pPr algn="just"/>
            <a:r>
              <a:rPr lang="es-CO" sz="1600" dirty="0">
                <a:latin typeface="MV Boli" panose="02000500030200090000" pitchFamily="2" charset="0"/>
                <a:cs typeface="MV Boli" panose="02000500030200090000" pitchFamily="2" charset="0"/>
              </a:rPr>
              <a:t>Este esquema fue propuesto por  </a:t>
            </a:r>
            <a:r>
              <a:rPr lang="es-CO" sz="1600" b="1" dirty="0">
                <a:latin typeface="MV Boli" panose="02000500030200090000" pitchFamily="2" charset="0"/>
                <a:cs typeface="MV Boli" panose="02000500030200090000" pitchFamily="2" charset="0"/>
              </a:rPr>
              <a:t>Judith Butler en el año  1990 en la publicación “Problemas de Género” (Gender Trouble), </a:t>
            </a:r>
            <a:r>
              <a:rPr lang="en-US" sz="1600" dirty="0">
                <a:latin typeface="MV Boli" panose="02000500030200090000" pitchFamily="2" charset="0"/>
                <a:cs typeface="MV Boli" panose="02000500030200090000" pitchFamily="2" charset="0"/>
              </a:rPr>
              <a:t>sin embargo se adecúa frente a nuevas identidades formalizadas recientemente.</a:t>
            </a:r>
          </a:p>
          <a:p>
            <a:endParaRPr lang="es-CO" sz="1600" dirty="0"/>
          </a:p>
        </p:txBody>
      </p:sp>
      <p:sp>
        <p:nvSpPr>
          <p:cNvPr id="8" name="7 Rectángulo"/>
          <p:cNvSpPr/>
          <p:nvPr/>
        </p:nvSpPr>
        <p:spPr>
          <a:xfrm>
            <a:off x="324196" y="2664750"/>
            <a:ext cx="2096692" cy="353639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just"/>
            <a:r>
              <a:rPr lang="es-CO" sz="1400" dirty="0">
                <a:solidFill>
                  <a:schemeClr val="tx1"/>
                </a:solidFill>
                <a:latin typeface="MV Boli" panose="02000500030200090000" pitchFamily="2" charset="0"/>
                <a:cs typeface="MV Boli" panose="02000500030200090000" pitchFamily="2" charset="0"/>
              </a:rPr>
              <a:t>Construcción sociocultural mediante la cual se les asigna a las personas un sexo al nacer denominándolas hombre o mujer, con base en la percepción que otras personas tienen sobre sus genitales.</a:t>
            </a:r>
          </a:p>
          <a:p>
            <a:pPr algn="ctr"/>
            <a:endParaRPr lang="es-CO" dirty="0"/>
          </a:p>
        </p:txBody>
      </p:sp>
      <p:sp>
        <p:nvSpPr>
          <p:cNvPr id="9" name="8 Rectángulo"/>
          <p:cNvSpPr/>
          <p:nvPr/>
        </p:nvSpPr>
        <p:spPr>
          <a:xfrm>
            <a:off x="2484436" y="2664750"/>
            <a:ext cx="2096692" cy="353639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ctr"/>
            <a:endParaRPr lang="es-CO" sz="1600" dirty="0">
              <a:solidFill>
                <a:schemeClr val="tx1"/>
              </a:solidFill>
              <a:latin typeface="MV Boli" panose="02000500030200090000" pitchFamily="2" charset="0"/>
              <a:cs typeface="MV Boli" panose="02000500030200090000" pitchFamily="2" charset="0"/>
            </a:endParaRPr>
          </a:p>
          <a:p>
            <a:pPr algn="just"/>
            <a:r>
              <a:rPr lang="es-CO" sz="1400" dirty="0">
                <a:solidFill>
                  <a:schemeClr val="tx1"/>
                </a:solidFill>
                <a:latin typeface="MV Boli" panose="02000500030200090000" pitchFamily="2" charset="0"/>
                <a:cs typeface="MV Boli" panose="02000500030200090000" pitchFamily="2" charset="0"/>
              </a:rPr>
              <a:t>Se utiliza para referirse a las características que, social y culturalmente, han sido identificadas como “masculinas” y “femeninas”, las cuales abarcan desde las funciones que históricamente se le han asignado a uno u otro sexo. </a:t>
            </a:r>
          </a:p>
          <a:p>
            <a:pPr algn="ctr"/>
            <a:endParaRPr lang="es-CO" dirty="0"/>
          </a:p>
        </p:txBody>
      </p:sp>
      <p:sp>
        <p:nvSpPr>
          <p:cNvPr id="10" name="9 Rectángulo"/>
          <p:cNvSpPr/>
          <p:nvPr/>
        </p:nvSpPr>
        <p:spPr>
          <a:xfrm>
            <a:off x="4644676" y="2664750"/>
            <a:ext cx="2096692" cy="353639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just"/>
            <a:r>
              <a:rPr lang="es-CO" sz="1400" dirty="0">
                <a:solidFill>
                  <a:schemeClr val="tx1"/>
                </a:solidFill>
                <a:latin typeface="MV Boli" panose="02000500030200090000" pitchFamily="2" charset="0"/>
                <a:cs typeface="MV Boli" panose="02000500030200090000" pitchFamily="2" charset="0"/>
              </a:rPr>
              <a:t>Capacidad de cada persona de sentir una atracción erótica afectiva por personas de un género diferente al suyo, o de su mismo género, o de más de un género o de una identidad de género, así como la capacidad de mantener relaciones íntimas y sexuales con estas personas</a:t>
            </a:r>
            <a:endParaRPr lang="es-CO" sz="1400" dirty="0">
              <a:latin typeface="MV Boli" panose="02000500030200090000" pitchFamily="2" charset="0"/>
              <a:cs typeface="MV Boli" panose="02000500030200090000" pitchFamily="2" charset="0"/>
            </a:endParaRPr>
          </a:p>
        </p:txBody>
      </p:sp>
      <p:sp>
        <p:nvSpPr>
          <p:cNvPr id="11" name="10 Rectángulo"/>
          <p:cNvSpPr/>
          <p:nvPr/>
        </p:nvSpPr>
        <p:spPr>
          <a:xfrm>
            <a:off x="324196" y="6409164"/>
            <a:ext cx="2096692" cy="1352152"/>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ctr"/>
            <a:endParaRPr lang="es-CO" sz="1400" dirty="0">
              <a:solidFill>
                <a:schemeClr val="tx1"/>
              </a:solidFill>
              <a:latin typeface="MV Boli" panose="02000500030200090000" pitchFamily="2" charset="0"/>
              <a:cs typeface="MV Boli" panose="02000500030200090000" pitchFamily="2" charset="0"/>
            </a:endParaRPr>
          </a:p>
          <a:p>
            <a:pPr algn="ctr"/>
            <a:r>
              <a:rPr lang="es-CO" sz="1400" dirty="0">
                <a:solidFill>
                  <a:schemeClr val="tx1"/>
                </a:solidFill>
                <a:latin typeface="MV Boli" panose="02000500030200090000" pitchFamily="2" charset="0"/>
                <a:cs typeface="MV Boli" panose="02000500030200090000" pitchFamily="2" charset="0"/>
              </a:rPr>
              <a:t>Macho</a:t>
            </a:r>
          </a:p>
          <a:p>
            <a:pPr algn="ctr"/>
            <a:r>
              <a:rPr lang="es-CO" sz="1400" dirty="0">
                <a:solidFill>
                  <a:schemeClr val="tx1"/>
                </a:solidFill>
                <a:latin typeface="MV Boli" panose="02000500030200090000" pitchFamily="2" charset="0"/>
                <a:cs typeface="MV Boli" panose="02000500030200090000" pitchFamily="2" charset="0"/>
              </a:rPr>
              <a:t>Hembra </a:t>
            </a:r>
          </a:p>
          <a:p>
            <a:pPr algn="ctr"/>
            <a:r>
              <a:rPr lang="es-CO" sz="1400" dirty="0">
                <a:solidFill>
                  <a:schemeClr val="tx1"/>
                </a:solidFill>
                <a:latin typeface="MV Boli" panose="02000500030200090000" pitchFamily="2" charset="0"/>
                <a:cs typeface="MV Boli" panose="02000500030200090000" pitchFamily="2" charset="0"/>
              </a:rPr>
              <a:t>Intersexual </a:t>
            </a:r>
          </a:p>
          <a:p>
            <a:pPr algn="ctr"/>
            <a:endParaRPr lang="es-CO" dirty="0"/>
          </a:p>
        </p:txBody>
      </p:sp>
      <p:sp>
        <p:nvSpPr>
          <p:cNvPr id="12" name="11 Rectángulo"/>
          <p:cNvSpPr/>
          <p:nvPr/>
        </p:nvSpPr>
        <p:spPr>
          <a:xfrm>
            <a:off x="2474893" y="6409164"/>
            <a:ext cx="2096692" cy="1352152"/>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just"/>
            <a:endParaRPr lang="es-ES" sz="1400" dirty="0">
              <a:solidFill>
                <a:schemeClr val="tx1"/>
              </a:solidFill>
              <a:latin typeface="MV Boli" panose="02000500030200090000" pitchFamily="2" charset="0"/>
              <a:cs typeface="MV Boli" panose="02000500030200090000" pitchFamily="2" charset="0"/>
            </a:endParaRPr>
          </a:p>
          <a:p>
            <a:pPr algn="ctr"/>
            <a:r>
              <a:rPr lang="es-ES" sz="1400" dirty="0">
                <a:solidFill>
                  <a:schemeClr val="tx1"/>
                </a:solidFill>
                <a:latin typeface="MV Boli" panose="02000500030200090000" pitchFamily="2" charset="0"/>
                <a:cs typeface="MV Boli" panose="02000500030200090000" pitchFamily="2" charset="0"/>
              </a:rPr>
              <a:t>Femenino- Masculino</a:t>
            </a:r>
          </a:p>
          <a:p>
            <a:pPr algn="just"/>
            <a:r>
              <a:rPr lang="es-ES" sz="1400" dirty="0">
                <a:solidFill>
                  <a:schemeClr val="tx1"/>
                </a:solidFill>
                <a:latin typeface="MV Boli" panose="02000500030200090000" pitchFamily="2" charset="0"/>
                <a:cs typeface="MV Boli" panose="02000500030200090000" pitchFamily="2" charset="0"/>
              </a:rPr>
              <a:t>Transgénero, Transexuales, Travestis, Transformistas</a:t>
            </a:r>
          </a:p>
          <a:p>
            <a:pPr algn="just"/>
            <a:r>
              <a:rPr lang="es-ES" sz="1400" dirty="0">
                <a:solidFill>
                  <a:schemeClr val="tx1"/>
                </a:solidFill>
                <a:latin typeface="MV Boli" panose="02000500030200090000" pitchFamily="2" charset="0"/>
                <a:cs typeface="MV Boli" panose="02000500030200090000" pitchFamily="2" charset="0"/>
              </a:rPr>
              <a:t>Andrógenos </a:t>
            </a:r>
            <a:endParaRPr lang="es-CO" sz="1400" dirty="0">
              <a:solidFill>
                <a:schemeClr val="tx1"/>
              </a:solidFill>
              <a:latin typeface="MV Boli" panose="02000500030200090000" pitchFamily="2" charset="0"/>
              <a:cs typeface="MV Boli" panose="02000500030200090000" pitchFamily="2" charset="0"/>
            </a:endParaRPr>
          </a:p>
          <a:p>
            <a:pPr algn="ctr"/>
            <a:endParaRPr lang="es-CO" dirty="0"/>
          </a:p>
        </p:txBody>
      </p:sp>
      <p:sp>
        <p:nvSpPr>
          <p:cNvPr id="13" name="12 Rectángulo"/>
          <p:cNvSpPr/>
          <p:nvPr/>
        </p:nvSpPr>
        <p:spPr>
          <a:xfrm>
            <a:off x="4644676" y="6409164"/>
            <a:ext cx="2096692" cy="1352152"/>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5764" tIns="47882" rIns="95764" bIns="47882" rtlCol="0" anchor="ctr"/>
          <a:lstStyle/>
          <a:p>
            <a:pPr algn="just"/>
            <a:r>
              <a:rPr lang="es-ES" sz="1400" dirty="0">
                <a:solidFill>
                  <a:schemeClr val="tx1"/>
                </a:solidFill>
                <a:latin typeface="MV Boli" panose="02000500030200090000" pitchFamily="2" charset="0"/>
                <a:cs typeface="MV Boli" panose="02000500030200090000" pitchFamily="2" charset="0"/>
              </a:rPr>
              <a:t>Gays, Lesbianas, Bisexuales, Pansexuales, Asexuales heterosexuales</a:t>
            </a:r>
            <a:endParaRPr lang="es-CO" sz="1400" dirty="0">
              <a:solidFill>
                <a:schemeClr val="tx1"/>
              </a:solidFill>
              <a:latin typeface="MV Boli" panose="02000500030200090000" pitchFamily="2" charset="0"/>
              <a:cs typeface="MV Boli" panose="02000500030200090000" pitchFamily="2" charset="0"/>
            </a:endParaRPr>
          </a:p>
          <a:p>
            <a:pPr algn="ctr"/>
            <a:endParaRPr lang="es-CO" dirty="0"/>
          </a:p>
        </p:txBody>
      </p:sp>
      <p:sp>
        <p:nvSpPr>
          <p:cNvPr id="14" name="13 CuadroTexto"/>
          <p:cNvSpPr txBox="1"/>
          <p:nvPr/>
        </p:nvSpPr>
        <p:spPr>
          <a:xfrm>
            <a:off x="306195" y="7969337"/>
            <a:ext cx="2150698" cy="281365"/>
          </a:xfrm>
          <a:prstGeom prst="rect">
            <a:avLst/>
          </a:prstGeom>
          <a:noFill/>
        </p:spPr>
        <p:txBody>
          <a:bodyPr wrap="square" lIns="95764" tIns="47882" rIns="95764" bIns="47882" rtlCol="0">
            <a:spAutoFit/>
          </a:bodyPr>
          <a:lstStyle/>
          <a:p>
            <a:r>
              <a:rPr lang="es-CO" sz="1200" dirty="0">
                <a:latin typeface="MV Boli" panose="02000500030200090000" pitchFamily="2" charset="0"/>
                <a:cs typeface="MV Boli" panose="02000500030200090000" pitchFamily="2" charset="0"/>
              </a:rPr>
              <a:t>Diseño: Elaboración propia</a:t>
            </a:r>
          </a:p>
        </p:txBody>
      </p:sp>
    </p:spTree>
    <p:extLst>
      <p:ext uri="{BB962C8B-B14F-4D97-AF65-F5344CB8AC3E}">
        <p14:creationId xmlns:p14="http://schemas.microsoft.com/office/powerpoint/2010/main" val="15001384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57383" y="348813"/>
            <a:ext cx="1847698" cy="573753"/>
          </a:xfrm>
          <a:prstGeom prst="rect">
            <a:avLst/>
          </a:prstGeom>
          <a:noFill/>
        </p:spPr>
        <p:txBody>
          <a:bodyPr wrap="none" lIns="95764" tIns="47882" rIns="95764" bIns="47882">
            <a:spAutoFit/>
          </a:bodyPr>
          <a:lstStyle/>
          <a:p>
            <a:pPr algn="ctr"/>
            <a:r>
              <a:rPr lang="es-CO" sz="3100" b="1" dirty="0">
                <a:ln w="18415" cmpd="sng">
                  <a:solidFill>
                    <a:schemeClr val="tx1"/>
                  </a:solidFill>
                  <a:prstDash val="solid"/>
                </a:ln>
                <a:solidFill>
                  <a:srgbClr val="FF3399"/>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2. SEXO</a:t>
            </a:r>
            <a:r>
              <a:rPr lang="es-CO" sz="31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 </a:t>
            </a:r>
            <a:endParaRPr lang="es-CO" sz="31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Jokerman" panose="04090605060D06020702" pitchFamily="82" charset="0"/>
            </a:endParaRPr>
          </a:p>
        </p:txBody>
      </p:sp>
      <p:sp>
        <p:nvSpPr>
          <p:cNvPr id="7" name="6 Rectángulo"/>
          <p:cNvSpPr/>
          <p:nvPr/>
        </p:nvSpPr>
        <p:spPr>
          <a:xfrm>
            <a:off x="296652" y="1154900"/>
            <a:ext cx="6210690" cy="1820248"/>
          </a:xfrm>
          <a:prstGeom prst="rect">
            <a:avLst/>
          </a:prstGeom>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La palabra sexo tiene dos acepciones . La primera alude al </a:t>
            </a:r>
            <a:r>
              <a:rPr lang="es-CO" sz="1400" b="1" dirty="0">
                <a:latin typeface="MV Boli" panose="02000500030200090000" pitchFamily="2" charset="0"/>
                <a:cs typeface="MV Boli" panose="02000500030200090000" pitchFamily="2" charset="0"/>
              </a:rPr>
              <a:t>aspecto biológico </a:t>
            </a:r>
            <a:r>
              <a:rPr lang="es-CO" sz="1400" dirty="0">
                <a:latin typeface="MV Boli" panose="02000500030200090000" pitchFamily="2" charset="0"/>
                <a:cs typeface="MV Boli" panose="02000500030200090000" pitchFamily="2" charset="0"/>
              </a:rPr>
              <a:t>de la persona, la constitución biológica individual basada en el aspecto de los genitales que indica si una persona es varón o mujer. La segunda designa </a:t>
            </a:r>
            <a:r>
              <a:rPr lang="es-CO" sz="1400" b="1" dirty="0">
                <a:latin typeface="MV Boli" panose="02000500030200090000" pitchFamily="2" charset="0"/>
                <a:cs typeface="MV Boli" panose="02000500030200090000" pitchFamily="2" charset="0"/>
              </a:rPr>
              <a:t>la conducta genital</a:t>
            </a:r>
            <a:r>
              <a:rPr lang="es-CO" sz="1400" dirty="0">
                <a:latin typeface="MV Boli" panose="02000500030200090000" pitchFamily="2" charset="0"/>
                <a:cs typeface="MV Boli" panose="02000500030200090000" pitchFamily="2" charset="0"/>
              </a:rPr>
              <a:t>, es decir, lo que pensamos, sentimos y hacemos sexualmente. Esto incluye la excitación y las actividades asociadas con sensaciones sexuales: fantasías , masturbación, estimulación previa o relaciones sexuales para sentir placer y/o en función de la reproducción. </a:t>
            </a:r>
          </a:p>
        </p:txBody>
      </p:sp>
      <p:sp>
        <p:nvSpPr>
          <p:cNvPr id="8" name="7 CuadroTexto"/>
          <p:cNvSpPr txBox="1"/>
          <p:nvPr/>
        </p:nvSpPr>
        <p:spPr>
          <a:xfrm>
            <a:off x="620689" y="3342083"/>
            <a:ext cx="1728192" cy="589142"/>
          </a:xfrm>
          <a:prstGeom prst="rect">
            <a:avLst/>
          </a:prstGeom>
          <a:noFill/>
          <a:ln>
            <a:solidFill>
              <a:schemeClr val="accent4">
                <a:lumMod val="75000"/>
              </a:schemeClr>
            </a:solidFill>
          </a:ln>
        </p:spPr>
        <p:txBody>
          <a:bodyPr wrap="square" lIns="95764" tIns="47882" rIns="95764" bIns="47882" rtlCol="0">
            <a:spAutoFit/>
          </a:bodyPr>
          <a:lstStyle/>
          <a:p>
            <a:pPr algn="ctr"/>
            <a:r>
              <a:rPr lang="es-CO" sz="1600" b="1" dirty="0">
                <a:latin typeface="MV Boli" panose="02000500030200090000" pitchFamily="2" charset="0"/>
                <a:cs typeface="MV Boli" panose="02000500030200090000" pitchFamily="2" charset="0"/>
              </a:rPr>
              <a:t>MACHO- HOMBRE </a:t>
            </a:r>
          </a:p>
        </p:txBody>
      </p:sp>
      <p:sp>
        <p:nvSpPr>
          <p:cNvPr id="9" name="2 Marcador de contenido"/>
          <p:cNvSpPr>
            <a:spLocks noGrp="1"/>
          </p:cNvSpPr>
          <p:nvPr>
            <p:ph idx="1"/>
          </p:nvPr>
        </p:nvSpPr>
        <p:spPr>
          <a:xfrm>
            <a:off x="296654" y="4016898"/>
            <a:ext cx="2160240" cy="2172678"/>
          </a:xfrm>
        </p:spPr>
        <p:txBody>
          <a:bodyPr>
            <a:normAutofit/>
          </a:bodyPr>
          <a:lstStyle/>
          <a:p>
            <a:pPr marL="0" indent="0" algn="just">
              <a:buNone/>
            </a:pPr>
            <a:r>
              <a:rPr lang="es-CO" sz="1400" dirty="0">
                <a:latin typeface="MV Boli" panose="02000500030200090000" pitchFamily="2" charset="0"/>
                <a:cs typeface="MV Boli" panose="02000500030200090000" pitchFamily="2" charset="0"/>
              </a:rPr>
              <a:t>Está compuesto por: cromosoma XY. Testosterona en mayor medida; estrógenos en menor medida. Testículos, próstata, uretra, escroto, vello púbico, pene. </a:t>
            </a:r>
          </a:p>
          <a:p>
            <a:pPr marL="0" indent="0">
              <a:buNone/>
            </a:pPr>
            <a:endParaRPr lang="es-CO" sz="2700" dirty="0"/>
          </a:p>
        </p:txBody>
      </p:sp>
      <p:sp>
        <p:nvSpPr>
          <p:cNvPr id="10" name="9 CuadroTexto"/>
          <p:cNvSpPr txBox="1"/>
          <p:nvPr/>
        </p:nvSpPr>
        <p:spPr>
          <a:xfrm>
            <a:off x="2780929" y="3342083"/>
            <a:ext cx="1728192" cy="589142"/>
          </a:xfrm>
          <a:prstGeom prst="rect">
            <a:avLst/>
          </a:prstGeom>
          <a:noFill/>
          <a:ln>
            <a:solidFill>
              <a:schemeClr val="accent5">
                <a:lumMod val="75000"/>
              </a:schemeClr>
            </a:solidFill>
          </a:ln>
        </p:spPr>
        <p:txBody>
          <a:bodyPr wrap="square" lIns="95764" tIns="47882" rIns="95764" bIns="47882" rtlCol="0">
            <a:spAutoFit/>
          </a:bodyPr>
          <a:lstStyle/>
          <a:p>
            <a:pPr algn="ctr"/>
            <a:r>
              <a:rPr lang="es-CO" sz="1600" b="1" dirty="0">
                <a:latin typeface="MV Boli" panose="02000500030200090000" pitchFamily="2" charset="0"/>
                <a:cs typeface="MV Boli" panose="02000500030200090000" pitchFamily="2" charset="0"/>
              </a:rPr>
              <a:t>HEMBRA- MUJER </a:t>
            </a:r>
          </a:p>
        </p:txBody>
      </p:sp>
      <p:sp>
        <p:nvSpPr>
          <p:cNvPr id="11" name="10 CuadroTexto"/>
          <p:cNvSpPr txBox="1"/>
          <p:nvPr/>
        </p:nvSpPr>
        <p:spPr>
          <a:xfrm>
            <a:off x="4779151" y="3342083"/>
            <a:ext cx="1728192" cy="342920"/>
          </a:xfrm>
          <a:prstGeom prst="rect">
            <a:avLst/>
          </a:prstGeom>
          <a:noFill/>
          <a:ln>
            <a:solidFill>
              <a:srgbClr val="00B050"/>
            </a:solidFill>
          </a:ln>
        </p:spPr>
        <p:txBody>
          <a:bodyPr wrap="square" lIns="95764" tIns="47882" rIns="95764" bIns="47882" rtlCol="0">
            <a:spAutoFit/>
          </a:bodyPr>
          <a:lstStyle/>
          <a:p>
            <a:pPr algn="ctr"/>
            <a:r>
              <a:rPr lang="es-CO" sz="1600" b="1" dirty="0">
                <a:latin typeface="MV Boli" panose="02000500030200090000" pitchFamily="2" charset="0"/>
                <a:cs typeface="MV Boli" panose="02000500030200090000" pitchFamily="2" charset="0"/>
              </a:rPr>
              <a:t>INTERSEXUAL</a:t>
            </a:r>
          </a:p>
        </p:txBody>
      </p:sp>
      <p:pic>
        <p:nvPicPr>
          <p:cNvPr id="1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689" y="6409164"/>
            <a:ext cx="1296143" cy="1429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Rectángulo"/>
          <p:cNvSpPr/>
          <p:nvPr/>
        </p:nvSpPr>
        <p:spPr>
          <a:xfrm>
            <a:off x="2672917" y="4016892"/>
            <a:ext cx="1925256" cy="2466579"/>
          </a:xfrm>
          <a:prstGeom prst="rect">
            <a:avLst/>
          </a:prstGeom>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Está compuesto por: cromosoma XX. Estrógenos en mayor medida. Ovarios, útero, trompas, conducto vaginal, vulva, vello púbico, labios menores, labios mayores, entre otros.</a:t>
            </a:r>
          </a:p>
        </p:txBody>
      </p:sp>
      <p:sp>
        <p:nvSpPr>
          <p:cNvPr id="15" name="2 Marcador de contenido"/>
          <p:cNvSpPr txBox="1">
            <a:spLocks/>
          </p:cNvSpPr>
          <p:nvPr/>
        </p:nvSpPr>
        <p:spPr>
          <a:xfrm>
            <a:off x="4779151" y="4016892"/>
            <a:ext cx="1836205" cy="2311747"/>
          </a:xfrm>
          <a:prstGeom prst="rect">
            <a:avLst/>
          </a:prstGeom>
        </p:spPr>
        <p:txBody>
          <a:bodyPr vert="horz" lIns="95764" tIns="47882" rIns="95764" bIns="47882"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CO" sz="1400" dirty="0">
                <a:latin typeface="MV Boli" panose="02000500030200090000" pitchFamily="2" charset="0"/>
                <a:cs typeface="MV Boli" panose="02000500030200090000" pitchFamily="2" charset="0"/>
              </a:rPr>
              <a:t>Sus cromosomas pueden ser XXY, XYY, XXX, XX, XY. Configuraciones genitales externas que pueden incluir aspectos de los otros sexos o “ambigüedad” en estos.</a:t>
            </a:r>
          </a:p>
        </p:txBody>
      </p:sp>
      <p:sp>
        <p:nvSpPr>
          <p:cNvPr id="2" name="1 CuadroTexto"/>
          <p:cNvSpPr txBox="1"/>
          <p:nvPr/>
        </p:nvSpPr>
        <p:spPr>
          <a:xfrm>
            <a:off x="80629" y="8073348"/>
            <a:ext cx="4806534" cy="573753"/>
          </a:xfrm>
          <a:prstGeom prst="rect">
            <a:avLst/>
          </a:prstGeom>
          <a:noFill/>
        </p:spPr>
        <p:txBody>
          <a:bodyPr wrap="square" lIns="95764" tIns="47882" rIns="95764" bIns="47882" rtlCol="0">
            <a:spAutoFit/>
          </a:bodyPr>
          <a:lstStyle/>
          <a:p>
            <a:pPr algn="ctr"/>
            <a:r>
              <a:rPr lang="es-CO" sz="1200" b="1" dirty="0">
                <a:latin typeface="MV Boli" panose="02000500030200090000" pitchFamily="2" charset="0"/>
                <a:cs typeface="MV Boli" panose="02000500030200090000" pitchFamily="2" charset="0"/>
              </a:rPr>
              <a:t>Documento base: (Ministerio de Educación Nacional, 2016</a:t>
            </a:r>
            <a:r>
              <a:rPr lang="es-CO" sz="1200" dirty="0">
                <a:latin typeface="MV Boli" panose="02000500030200090000" pitchFamily="2" charset="0"/>
                <a:cs typeface="MV Boli" panose="02000500030200090000" pitchFamily="2" charset="0"/>
              </a:rPr>
              <a:t>)</a:t>
            </a:r>
          </a:p>
          <a:p>
            <a:endParaRPr lang="es-CO" dirty="0"/>
          </a:p>
        </p:txBody>
      </p:sp>
      <p:pic>
        <p:nvPicPr>
          <p:cNvPr id="1026" name="Picture 2" descr="Resultado de imagen para genitales externos femenino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72917" y="6753200"/>
            <a:ext cx="1370081" cy="132014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7163" y="6465168"/>
            <a:ext cx="1728193" cy="1852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4246212"/>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0658" y="2792760"/>
            <a:ext cx="1836205" cy="2320132"/>
          </a:xfrm>
          <a:ln>
            <a:solidFill>
              <a:schemeClr val="accent4">
                <a:lumMod val="75000"/>
              </a:schemeClr>
            </a:solidFill>
          </a:ln>
        </p:spPr>
        <p:txBody>
          <a:bodyPr>
            <a:noAutofit/>
          </a:bodyPr>
          <a:lstStyle/>
          <a:p>
            <a:pPr marL="0" indent="0" algn="just">
              <a:buNone/>
            </a:pPr>
            <a:r>
              <a:rPr lang="es-CO" sz="1400" dirty="0">
                <a:latin typeface="MV Boli" panose="02000500030200090000" pitchFamily="2" charset="0"/>
                <a:cs typeface="MV Boli" panose="02000500030200090000" pitchFamily="2" charset="0"/>
              </a:rPr>
              <a:t>Se refiere a los atributos que social, histórica, cultural, económica, política y geográficamente, entre otros, han sido asignados a los hombres y a las mujeres. </a:t>
            </a:r>
          </a:p>
        </p:txBody>
      </p:sp>
      <p:sp>
        <p:nvSpPr>
          <p:cNvPr id="4" name="3 Rectángulo"/>
          <p:cNvSpPr/>
          <p:nvPr/>
        </p:nvSpPr>
        <p:spPr>
          <a:xfrm>
            <a:off x="2254421" y="480506"/>
            <a:ext cx="2266082" cy="527586"/>
          </a:xfrm>
          <a:prstGeom prst="rect">
            <a:avLst/>
          </a:prstGeom>
          <a:noFill/>
        </p:spPr>
        <p:txBody>
          <a:bodyPr wrap="none" lIns="95764" tIns="47882" rIns="95764" bIns="47882">
            <a:spAutoFit/>
          </a:bodyPr>
          <a:lstStyle/>
          <a:p>
            <a:pPr algn="ctr"/>
            <a:r>
              <a:rPr lang="es-CO" sz="2800" b="1" dirty="0">
                <a:ln w="18415" cmpd="sng">
                  <a:solidFill>
                    <a:schemeClr val="tx1"/>
                  </a:solidFill>
                  <a:prstDash val="solid"/>
                </a:ln>
                <a:solidFill>
                  <a:srgbClr val="7030A0"/>
                </a:solidFill>
                <a:effectLst>
                  <a:outerShdw blurRad="63500" dir="3600000" algn="tl" rotWithShape="0">
                    <a:srgbClr val="000000">
                      <a:alpha val="70000"/>
                    </a:srgbClr>
                  </a:outerShdw>
                </a:effectLst>
                <a:latin typeface="Jokerman" panose="04090605060D06020702" pitchFamily="82" charset="0"/>
                <a:cs typeface="Arial" panose="020B0604020202020204" pitchFamily="34" charset="0"/>
              </a:rPr>
              <a:t>3. GÉNERO </a:t>
            </a:r>
          </a:p>
        </p:txBody>
      </p:sp>
      <p:sp>
        <p:nvSpPr>
          <p:cNvPr id="6" name="5 CuadroTexto"/>
          <p:cNvSpPr txBox="1"/>
          <p:nvPr/>
        </p:nvSpPr>
        <p:spPr>
          <a:xfrm>
            <a:off x="350659" y="1800782"/>
            <a:ext cx="1944215" cy="342920"/>
          </a:xfrm>
          <a:prstGeom prst="rect">
            <a:avLst/>
          </a:prstGeom>
          <a:noFill/>
        </p:spPr>
        <p:txBody>
          <a:bodyPr wrap="square" lIns="95764" tIns="47882" rIns="95764" bIns="47882" rtlCol="0">
            <a:spAutoFit/>
          </a:bodyPr>
          <a:lstStyle/>
          <a:p>
            <a:pPr algn="ctr"/>
            <a:r>
              <a:rPr lang="es-CO" sz="1600" b="1" dirty="0">
                <a:latin typeface="MV Boli" panose="02000500030200090000" pitchFamily="2" charset="0"/>
                <a:cs typeface="MV Boli" panose="02000500030200090000" pitchFamily="2" charset="0"/>
              </a:rPr>
              <a:t>GÉNERO </a:t>
            </a:r>
          </a:p>
        </p:txBody>
      </p:sp>
      <p:sp>
        <p:nvSpPr>
          <p:cNvPr id="8" name="7 CuadroTexto"/>
          <p:cNvSpPr txBox="1"/>
          <p:nvPr/>
        </p:nvSpPr>
        <p:spPr>
          <a:xfrm>
            <a:off x="2510899" y="1624632"/>
            <a:ext cx="1944215" cy="589142"/>
          </a:xfrm>
          <a:prstGeom prst="rect">
            <a:avLst/>
          </a:prstGeom>
          <a:noFill/>
        </p:spPr>
        <p:txBody>
          <a:bodyPr wrap="square" lIns="95764" tIns="47882" rIns="95764" bIns="47882" rtlCol="0">
            <a:spAutoFit/>
          </a:bodyPr>
          <a:lstStyle/>
          <a:p>
            <a:pPr algn="ctr"/>
            <a:r>
              <a:rPr lang="es-CO" sz="1600" b="1" dirty="0">
                <a:latin typeface="MV Boli" panose="02000500030200090000" pitchFamily="2" charset="0"/>
                <a:cs typeface="MV Boli" panose="02000500030200090000" pitchFamily="2" charset="0"/>
              </a:rPr>
              <a:t>IDENTIDAD DE </a:t>
            </a:r>
          </a:p>
          <a:p>
            <a:pPr algn="ctr"/>
            <a:r>
              <a:rPr lang="es-CO" sz="1600" b="1" dirty="0">
                <a:latin typeface="MV Boli" panose="02000500030200090000" pitchFamily="2" charset="0"/>
                <a:cs typeface="MV Boli" panose="02000500030200090000" pitchFamily="2" charset="0"/>
              </a:rPr>
              <a:t>GÉNERO</a:t>
            </a:r>
          </a:p>
        </p:txBody>
      </p:sp>
      <p:sp>
        <p:nvSpPr>
          <p:cNvPr id="9" name="8 Rectángulo"/>
          <p:cNvSpPr/>
          <p:nvPr/>
        </p:nvSpPr>
        <p:spPr>
          <a:xfrm>
            <a:off x="2335896" y="2875385"/>
            <a:ext cx="2173225" cy="4185229"/>
          </a:xfrm>
          <a:prstGeom prst="rect">
            <a:avLst/>
          </a:prstGeom>
          <a:ln>
            <a:solidFill>
              <a:schemeClr val="accent4">
                <a:lumMod val="75000"/>
              </a:schemeClr>
            </a:solidFill>
          </a:ln>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Vivencia interna e individual del género, tal como cada persona la siente, misma que puede corresponder o no con el sexo asignado al nacer. Incluye la vivencia personal del cuerpo, que podría o no involucrar la modificación de la apariencia o funcionalidad corporal a través de tratamientos farmacológicos, quirúrgicos o de otra índole, siempre que la misma sea libremente escogida. </a:t>
            </a:r>
          </a:p>
        </p:txBody>
      </p:sp>
      <p:sp>
        <p:nvSpPr>
          <p:cNvPr id="11" name="10 Rectángulo"/>
          <p:cNvSpPr/>
          <p:nvPr/>
        </p:nvSpPr>
        <p:spPr>
          <a:xfrm>
            <a:off x="4617133" y="2896781"/>
            <a:ext cx="1943050" cy="4190127"/>
          </a:xfrm>
          <a:prstGeom prst="rect">
            <a:avLst/>
          </a:prstGeom>
          <a:ln>
            <a:solidFill>
              <a:schemeClr val="accent4">
                <a:lumMod val="75000"/>
              </a:schemeClr>
            </a:solidFill>
          </a:ln>
        </p:spPr>
        <p:txBody>
          <a:bodyPr wrap="square" lIns="95764" tIns="47882" rIns="95764" bIns="47882">
            <a:spAutoFit/>
          </a:bodyPr>
          <a:lstStyle/>
          <a:p>
            <a:pPr algn="just"/>
            <a:r>
              <a:rPr lang="es-CO" sz="1400" dirty="0">
                <a:latin typeface="MV Boli" panose="02000500030200090000" pitchFamily="2" charset="0"/>
                <a:cs typeface="MV Boli" panose="02000500030200090000" pitchFamily="2" charset="0"/>
              </a:rPr>
              <a:t>Es la manifestación del género de la persona. Puede incluir la forma de hablar, manierismos, modo de vestir, comportamiento personal,  comportamiento o interacción social, modificaciones corporales, entre otros aspectos. Constituye las expresiones del género que vive cada persona, ya sea impuesto, aceptado o asumido.</a:t>
            </a:r>
          </a:p>
        </p:txBody>
      </p:sp>
      <p:sp>
        <p:nvSpPr>
          <p:cNvPr id="12" name="11 CuadroTexto"/>
          <p:cNvSpPr txBox="1"/>
          <p:nvPr/>
        </p:nvSpPr>
        <p:spPr>
          <a:xfrm>
            <a:off x="4617133" y="1634068"/>
            <a:ext cx="1944215" cy="589142"/>
          </a:xfrm>
          <a:prstGeom prst="rect">
            <a:avLst/>
          </a:prstGeom>
          <a:noFill/>
        </p:spPr>
        <p:txBody>
          <a:bodyPr wrap="square" lIns="95764" tIns="47882" rIns="95764" bIns="47882" rtlCol="0">
            <a:spAutoFit/>
          </a:bodyPr>
          <a:lstStyle/>
          <a:p>
            <a:pPr algn="ctr"/>
            <a:r>
              <a:rPr lang="es-CO" sz="1600" b="1" dirty="0">
                <a:latin typeface="MV Boli" panose="02000500030200090000" pitchFamily="2" charset="0"/>
                <a:cs typeface="MV Boli" panose="02000500030200090000" pitchFamily="2" charset="0"/>
              </a:rPr>
              <a:t>EXPRESIÓN DE</a:t>
            </a:r>
          </a:p>
          <a:p>
            <a:pPr algn="ctr"/>
            <a:r>
              <a:rPr lang="es-CO" sz="1600" b="1" dirty="0">
                <a:latin typeface="MV Boli" panose="02000500030200090000" pitchFamily="2" charset="0"/>
                <a:cs typeface="MV Boli" panose="02000500030200090000" pitchFamily="2" charset="0"/>
              </a:rPr>
              <a:t> GÉNERO</a:t>
            </a:r>
          </a:p>
        </p:txBody>
      </p:sp>
      <p:cxnSp>
        <p:nvCxnSpPr>
          <p:cNvPr id="14" name="13 Conector recto de flecha"/>
          <p:cNvCxnSpPr/>
          <p:nvPr/>
        </p:nvCxnSpPr>
        <p:spPr>
          <a:xfrm>
            <a:off x="1306652" y="2352715"/>
            <a:ext cx="0" cy="312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0382" y="5601072"/>
            <a:ext cx="1664768" cy="1441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1" name="20 Conector recto de flecha"/>
          <p:cNvCxnSpPr/>
          <p:nvPr/>
        </p:nvCxnSpPr>
        <p:spPr>
          <a:xfrm>
            <a:off x="3511367" y="2396853"/>
            <a:ext cx="0" cy="312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a:off x="5643246" y="2360712"/>
            <a:ext cx="0" cy="312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22 CuadroTexto"/>
          <p:cNvSpPr txBox="1"/>
          <p:nvPr/>
        </p:nvSpPr>
        <p:spPr>
          <a:xfrm>
            <a:off x="296652" y="7241251"/>
            <a:ext cx="6263531" cy="1081584"/>
          </a:xfrm>
          <a:prstGeom prst="rect">
            <a:avLst/>
          </a:prstGeom>
          <a:noFill/>
        </p:spPr>
        <p:txBody>
          <a:bodyPr wrap="square" lIns="95764" tIns="47882" rIns="95764" bIns="47882" rtlCol="0">
            <a:spAutoFit/>
          </a:bodyPr>
          <a:lstStyle/>
          <a:p>
            <a:pPr algn="just"/>
            <a:r>
              <a:rPr lang="es-CO" sz="1600" dirty="0">
                <a:latin typeface="MV Boli" panose="02000500030200090000" pitchFamily="2" charset="0"/>
                <a:cs typeface="MV Boli" panose="02000500030200090000" pitchFamily="2" charset="0"/>
              </a:rPr>
              <a:t>El género ya no se comprende únicamente en  su división </a:t>
            </a:r>
            <a:r>
              <a:rPr lang="es-CO" sz="1600" i="1" dirty="0">
                <a:latin typeface="MV Boli" panose="02000500030200090000" pitchFamily="2" charset="0"/>
                <a:cs typeface="MV Boli" panose="02000500030200090000" pitchFamily="2" charset="0"/>
              </a:rPr>
              <a:t>Femenino</a:t>
            </a:r>
            <a:r>
              <a:rPr lang="es-CO" sz="1600" dirty="0">
                <a:latin typeface="MV Boli" panose="02000500030200090000" pitchFamily="2" charset="0"/>
                <a:cs typeface="MV Boli" panose="02000500030200090000" pitchFamily="2" charset="0"/>
              </a:rPr>
              <a:t> o</a:t>
            </a:r>
            <a:r>
              <a:rPr lang="es-CO" sz="1600" i="1" dirty="0">
                <a:latin typeface="MV Boli" panose="02000500030200090000" pitchFamily="2" charset="0"/>
                <a:cs typeface="MV Boli" panose="02000500030200090000" pitchFamily="2" charset="0"/>
              </a:rPr>
              <a:t> Masculino, </a:t>
            </a:r>
            <a:r>
              <a:rPr lang="es-CO" sz="1600" dirty="0">
                <a:latin typeface="MV Boli" panose="02000500030200090000" pitchFamily="2" charset="0"/>
                <a:cs typeface="MV Boli" panose="02000500030200090000" pitchFamily="2" charset="0"/>
              </a:rPr>
              <a:t>la diversidad de las personas LGBTI, permite acoplar nuevas identidades que serán expuestas a continuación…  </a:t>
            </a:r>
          </a:p>
        </p:txBody>
      </p:sp>
    </p:spTree>
    <p:extLst>
      <p:ext uri="{BB962C8B-B14F-4D97-AF65-F5344CB8AC3E}">
        <p14:creationId xmlns:p14="http://schemas.microsoft.com/office/powerpoint/2010/main" val="12615340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04664" y="1208583"/>
            <a:ext cx="1566174" cy="1040120"/>
          </a:xfrm>
        </p:spPr>
        <p:txBody>
          <a:bodyPr>
            <a:normAutofit/>
          </a:bodyPr>
          <a:lstStyle/>
          <a:p>
            <a:r>
              <a:rPr lang="es-CO" sz="1800" b="1" dirty="0">
                <a:latin typeface="MV Boli" panose="02000500030200090000" pitchFamily="2" charset="0"/>
                <a:cs typeface="MV Boli" panose="02000500030200090000" pitchFamily="2" charset="0"/>
              </a:rPr>
              <a:t>FEMENINO</a:t>
            </a:r>
          </a:p>
        </p:txBody>
      </p:sp>
      <p:cxnSp>
        <p:nvCxnSpPr>
          <p:cNvPr id="6" name="5 Conector recto de flecha"/>
          <p:cNvCxnSpPr>
            <a:stCxn id="4" idx="3"/>
          </p:cNvCxnSpPr>
          <p:nvPr/>
        </p:nvCxnSpPr>
        <p:spPr>
          <a:xfrm>
            <a:off x="1970838" y="1728642"/>
            <a:ext cx="27003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2 Marcador de contenido"/>
          <p:cNvSpPr>
            <a:spLocks noGrp="1"/>
          </p:cNvSpPr>
          <p:nvPr>
            <p:ph idx="1"/>
          </p:nvPr>
        </p:nvSpPr>
        <p:spPr>
          <a:xfrm>
            <a:off x="2618911" y="896553"/>
            <a:ext cx="4065965" cy="3224357"/>
          </a:xfrm>
        </p:spPr>
        <p:txBody>
          <a:bodyPr>
            <a:noAutofit/>
          </a:bodyPr>
          <a:lstStyle/>
          <a:p>
            <a:pPr marL="0" indent="0" algn="just">
              <a:buNone/>
            </a:pPr>
            <a:r>
              <a:rPr lang="es-CO" sz="1600" dirty="0">
                <a:latin typeface="MV Boli" panose="02000500030200090000" pitchFamily="2" charset="0"/>
                <a:cs typeface="MV Boli" panose="02000500030200090000" pitchFamily="2" charset="0"/>
              </a:rPr>
              <a:t>Se caracteriza por su sutiliza y delicadeza, el uso de conductas que denotan a la mujer como un individuo frágil frente a un hombre, el sexo femenino fue oprimido por el masculino en tiempos antiguos, en los que se trataba a las mujeres como inservibles por no poseer habilidades, destrezas y fuerza como un hombre. Eso ha cambiado con la entrada en vigencia de leyes y normas de respeto como consecuencia del levantamiento de género.</a:t>
            </a:r>
          </a:p>
        </p:txBody>
      </p:sp>
      <p:sp>
        <p:nvSpPr>
          <p:cNvPr id="10" name="1 Título"/>
          <p:cNvSpPr txBox="1">
            <a:spLocks/>
          </p:cNvSpPr>
          <p:nvPr/>
        </p:nvSpPr>
        <p:spPr>
          <a:xfrm>
            <a:off x="4941168" y="6617190"/>
            <a:ext cx="1566174" cy="1040120"/>
          </a:xfrm>
          <a:prstGeom prst="rect">
            <a:avLst/>
          </a:prstGeom>
        </p:spPr>
        <p:txBody>
          <a:bodyPr vert="horz" lIns="95764" tIns="47882" rIns="95764" bIns="47882"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1800" b="1" dirty="0">
                <a:latin typeface="MV Boli" panose="02000500030200090000" pitchFamily="2" charset="0"/>
                <a:cs typeface="MV Boli" panose="02000500030200090000" pitchFamily="2" charset="0"/>
              </a:rPr>
              <a:t>MASCULINO </a:t>
            </a:r>
          </a:p>
        </p:txBody>
      </p:sp>
      <p:cxnSp>
        <p:nvCxnSpPr>
          <p:cNvPr id="11" name="10 Conector recto de flecha"/>
          <p:cNvCxnSpPr/>
          <p:nvPr/>
        </p:nvCxnSpPr>
        <p:spPr>
          <a:xfrm flipH="1">
            <a:off x="4536123" y="7137238"/>
            <a:ext cx="27003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2 Marcador de contenido"/>
          <p:cNvSpPr txBox="1">
            <a:spLocks/>
          </p:cNvSpPr>
          <p:nvPr/>
        </p:nvSpPr>
        <p:spPr>
          <a:xfrm>
            <a:off x="404665" y="6097136"/>
            <a:ext cx="3942438" cy="1872207"/>
          </a:xfrm>
          <a:prstGeom prst="rect">
            <a:avLst/>
          </a:prstGeom>
        </p:spPr>
        <p:txBody>
          <a:bodyPr vert="horz" lIns="95764" tIns="47882" rIns="95764" bIns="47882"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fontAlgn="base">
              <a:buNone/>
            </a:pPr>
            <a:r>
              <a:rPr lang="es-CO" sz="1600" dirty="0">
                <a:latin typeface="MV Boli" panose="02000500030200090000" pitchFamily="2" charset="0"/>
                <a:cs typeface="MV Boli" panose="02000500030200090000" pitchFamily="2" charset="0"/>
              </a:rPr>
              <a:t>Supone un conjunto de actitudes propias de los hombres o los animales machos. Por eso se encuentra asociada a la virilidad y a ciertas actitudes que reflejan capacidad de dominio.</a:t>
            </a:r>
          </a:p>
          <a:p>
            <a:pPr marL="0" indent="0">
              <a:buNone/>
            </a:pPr>
            <a:endParaRPr lang="es-CO" dirty="0"/>
          </a:p>
        </p:txBody>
      </p:sp>
      <p:pic>
        <p:nvPicPr>
          <p:cNvPr id="2050" name="Picture 2" descr="IlustraciÃ³n de dibujos animados de vikingos â Archivo ImÃ¡genes Vector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5803" y="4733162"/>
            <a:ext cx="1397726" cy="202003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mujer dibuj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8119" y="2360712"/>
            <a:ext cx="1203358" cy="202257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1646803" y="7673241"/>
            <a:ext cx="3429000" cy="466031"/>
          </a:xfrm>
          <a:prstGeom prst="rect">
            <a:avLst/>
          </a:prstGeom>
        </p:spPr>
        <p:txBody>
          <a:bodyPr lIns="95764" tIns="47882" rIns="95764" bIns="47882">
            <a:spAutoFit/>
          </a:bodyPr>
          <a:lstStyle/>
          <a:p>
            <a:pPr algn="ctr"/>
            <a:r>
              <a:rPr lang="es-CO" sz="1200" b="1" dirty="0">
                <a:latin typeface="MV Boli" panose="02000500030200090000" pitchFamily="2" charset="0"/>
                <a:cs typeface="MV Boli" panose="02000500030200090000" pitchFamily="2" charset="0"/>
              </a:rPr>
              <a:t>Documento base: (Ministerio de Educación Nacional, 2016</a:t>
            </a:r>
            <a:r>
              <a:rPr lang="es-CO" sz="1200" dirty="0">
                <a:latin typeface="MV Boli" panose="02000500030200090000" pitchFamily="2" charset="0"/>
                <a:cs typeface="MV Boli" panose="02000500030200090000" pitchFamily="2" charset="0"/>
              </a:rPr>
              <a:t>)</a:t>
            </a:r>
          </a:p>
        </p:txBody>
      </p:sp>
    </p:spTree>
    <p:extLst>
      <p:ext uri="{BB962C8B-B14F-4D97-AF65-F5344CB8AC3E}">
        <p14:creationId xmlns:p14="http://schemas.microsoft.com/office/powerpoint/2010/main" val="2357704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42648" y="1000561"/>
            <a:ext cx="1852870" cy="832098"/>
          </a:xfrm>
        </p:spPr>
        <p:txBody>
          <a:bodyPr>
            <a:normAutofit/>
          </a:bodyPr>
          <a:lstStyle/>
          <a:p>
            <a:r>
              <a:rPr lang="es-CO" sz="2000" b="1" dirty="0">
                <a:latin typeface="MV Boli" panose="02000500030200090000" pitchFamily="2" charset="0"/>
                <a:cs typeface="MV Boli" panose="02000500030200090000" pitchFamily="2" charset="0"/>
              </a:rPr>
              <a:t>TRANSGÉNERO </a:t>
            </a:r>
          </a:p>
        </p:txBody>
      </p:sp>
      <p:sp>
        <p:nvSpPr>
          <p:cNvPr id="5" name="2 Marcador de contenido"/>
          <p:cNvSpPr>
            <a:spLocks noGrp="1"/>
          </p:cNvSpPr>
          <p:nvPr>
            <p:ph idx="1"/>
          </p:nvPr>
        </p:nvSpPr>
        <p:spPr>
          <a:xfrm>
            <a:off x="2294875" y="688530"/>
            <a:ext cx="4374486" cy="1872207"/>
          </a:xfrm>
        </p:spPr>
        <p:txBody>
          <a:bodyPr>
            <a:normAutofit lnSpcReduction="10000"/>
          </a:bodyPr>
          <a:lstStyle/>
          <a:p>
            <a:pPr marL="0" indent="0" algn="just">
              <a:buNone/>
            </a:pPr>
            <a:r>
              <a:rPr lang="es-CO" sz="1400" b="1" dirty="0">
                <a:latin typeface="MV Boli" panose="02000500030200090000" pitchFamily="2" charset="0"/>
                <a:cs typeface="MV Boli" panose="02000500030200090000" pitchFamily="2" charset="0"/>
              </a:rPr>
              <a:t> </a:t>
            </a:r>
            <a:r>
              <a:rPr lang="es-CO" sz="1400" dirty="0">
                <a:latin typeface="MV Boli" panose="02000500030200090000" pitchFamily="2" charset="0"/>
                <a:cs typeface="MV Boli" panose="02000500030200090000" pitchFamily="2" charset="0"/>
              </a:rPr>
              <a:t>Las personas transgénero se sienten y se conciben a sí mismas como pertenecientes al </a:t>
            </a:r>
            <a:r>
              <a:rPr lang="es-CO" sz="1400" b="1" dirty="0">
                <a:latin typeface="MV Boli" panose="02000500030200090000" pitchFamily="2" charset="0"/>
                <a:cs typeface="MV Boli" panose="02000500030200090000" pitchFamily="2" charset="0"/>
              </a:rPr>
              <a:t>género</a:t>
            </a:r>
            <a:r>
              <a:rPr lang="es-CO" sz="1400" dirty="0">
                <a:latin typeface="MV Boli" panose="02000500030200090000" pitchFamily="2" charset="0"/>
                <a:cs typeface="MV Boli" panose="02000500030200090000" pitchFamily="2" charset="0"/>
              </a:rPr>
              <a:t> opuesto al que social y culturalmente se asigna a su sexo de nacimiento, y quienes, por lo general, sólo optan por una reasignación hormonal sin llegar a la intervención quirúrgica de los órganos pélvicos sexuales internos y externos para adecuar su apariencia física y corporalidad a su realidad psíquica, espiritual y social.</a:t>
            </a:r>
          </a:p>
        </p:txBody>
      </p:sp>
      <p:cxnSp>
        <p:nvCxnSpPr>
          <p:cNvPr id="7" name="6 Conector recto de flecha"/>
          <p:cNvCxnSpPr/>
          <p:nvPr/>
        </p:nvCxnSpPr>
        <p:spPr>
          <a:xfrm>
            <a:off x="1970838" y="1728642"/>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flipH="1">
            <a:off x="2780929" y="2726010"/>
            <a:ext cx="918102" cy="6668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4099099" y="3892628"/>
            <a:ext cx="2592287" cy="1384462"/>
          </a:xfrm>
          <a:prstGeom prst="rect">
            <a:avLst/>
          </a:prstGeom>
        </p:spPr>
        <p:txBody>
          <a:bodyPr wrap="square" lIns="95764" tIns="47882" rIns="95764" bIns="47882">
            <a:spAutoFit/>
          </a:bodyPr>
          <a:lstStyle/>
          <a:p>
            <a:pPr lvl="0" algn="just"/>
            <a:r>
              <a:rPr lang="es-CO" sz="1400" b="1" dirty="0">
                <a:latin typeface="MV Boli" panose="02000500030200090000" pitchFamily="2" charset="0"/>
                <a:cs typeface="MV Boli" panose="02000500030200090000" pitchFamily="2" charset="0"/>
              </a:rPr>
              <a:t>Transgénero masculino</a:t>
            </a:r>
            <a:r>
              <a:rPr lang="es-CO" sz="1400" dirty="0">
                <a:latin typeface="MV Boli" panose="02000500030200090000" pitchFamily="2" charset="0"/>
                <a:cs typeface="MV Boli" panose="02000500030200090000" pitchFamily="2" charset="0"/>
              </a:rPr>
              <a:t>: Aquellas personas que nacen con sexo hembra-mujer y se identifica a través de su comportamiento y estética con el género masculino.</a:t>
            </a:r>
            <a:endParaRPr lang="es-CO" dirty="0">
              <a:latin typeface="Arial" panose="020B0604020202020204" pitchFamily="34" charset="0"/>
              <a:cs typeface="Arial" panose="020B0604020202020204" pitchFamily="34" charset="0"/>
            </a:endParaRPr>
          </a:p>
        </p:txBody>
      </p:sp>
      <p:cxnSp>
        <p:nvCxnSpPr>
          <p:cNvPr id="12" name="11 Conector recto de flecha"/>
          <p:cNvCxnSpPr/>
          <p:nvPr/>
        </p:nvCxnSpPr>
        <p:spPr>
          <a:xfrm>
            <a:off x="4422913" y="2726010"/>
            <a:ext cx="911814" cy="6668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5" name="Picture 4" descr="Resultado de imagen para TRANSGENERO DIBUJ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4942" y="5961112"/>
            <a:ext cx="1271793" cy="149473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esultado de imagen para TRANSGENERO DIBUJ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3096" y="5803518"/>
            <a:ext cx="1758527" cy="1693858"/>
          </a:xfrm>
          <a:prstGeom prst="rect">
            <a:avLst/>
          </a:prstGeom>
          <a:noFill/>
          <a:extLst>
            <a:ext uri="{909E8E84-426E-40DD-AFC4-6F175D3DCCD1}">
              <a14:hiddenFill xmlns:a14="http://schemas.microsoft.com/office/drawing/2010/main">
                <a:solidFill>
                  <a:srgbClr val="FFFFFF"/>
                </a:solidFill>
              </a14:hiddenFill>
            </a:ext>
          </a:extLst>
        </p:spPr>
      </p:pic>
      <p:sp>
        <p:nvSpPr>
          <p:cNvPr id="17" name="16 Rectángulo"/>
          <p:cNvSpPr/>
          <p:nvPr/>
        </p:nvSpPr>
        <p:spPr>
          <a:xfrm>
            <a:off x="1066429" y="7657304"/>
            <a:ext cx="4414800" cy="758419"/>
          </a:xfrm>
          <a:prstGeom prst="rect">
            <a:avLst/>
          </a:prstGeom>
        </p:spPr>
        <p:txBody>
          <a:bodyPr wrap="square" lIns="95764" tIns="47882" rIns="95764" bIns="47882">
            <a:spAutoFit/>
          </a:bodyPr>
          <a:lstStyle/>
          <a:p>
            <a:pPr algn="ctr"/>
            <a:r>
              <a:rPr lang="es-CO" sz="1200" b="1" dirty="0">
                <a:latin typeface="MV Boli" panose="02000500030200090000" pitchFamily="2" charset="0"/>
                <a:cs typeface="MV Boli" panose="02000500030200090000" pitchFamily="2" charset="0"/>
              </a:rPr>
              <a:t>Documento base: (Consejo Nacional para prevenir la discriminación , 2016)</a:t>
            </a:r>
          </a:p>
          <a:p>
            <a:pPr algn="ctr"/>
            <a:endParaRPr lang="es-CO" dirty="0">
              <a:latin typeface="MV Boli" panose="02000500030200090000" pitchFamily="2" charset="0"/>
              <a:cs typeface="MV Boli" panose="02000500030200090000" pitchFamily="2" charset="0"/>
            </a:endParaRPr>
          </a:p>
        </p:txBody>
      </p:sp>
      <p:sp>
        <p:nvSpPr>
          <p:cNvPr id="18" name="17 Rectángulo"/>
          <p:cNvSpPr/>
          <p:nvPr/>
        </p:nvSpPr>
        <p:spPr>
          <a:xfrm>
            <a:off x="620688" y="3892628"/>
            <a:ext cx="2254560" cy="1820248"/>
          </a:xfrm>
          <a:prstGeom prst="rect">
            <a:avLst/>
          </a:prstGeom>
        </p:spPr>
        <p:txBody>
          <a:bodyPr wrap="square" lIns="95764" tIns="47882" rIns="95764" bIns="47882">
            <a:spAutoFit/>
          </a:bodyPr>
          <a:lstStyle/>
          <a:p>
            <a:pPr lvl="0" algn="just"/>
            <a:r>
              <a:rPr lang="es-CO" sz="1400" b="1" dirty="0">
                <a:latin typeface="MV Boli" panose="02000500030200090000" pitchFamily="2" charset="0"/>
                <a:cs typeface="MV Boli" panose="02000500030200090000" pitchFamily="2" charset="0"/>
              </a:rPr>
              <a:t>Transgénero femenina</a:t>
            </a:r>
            <a:r>
              <a:rPr lang="es-CO" sz="1400" dirty="0">
                <a:latin typeface="MV Boli" panose="02000500030200090000" pitchFamily="2" charset="0"/>
                <a:cs typeface="MV Boli" panose="02000500030200090000" pitchFamily="2" charset="0"/>
              </a:rPr>
              <a:t>: Aquellas personas que nacen con sexo macho-hombre y se identifica a través de su comportamiento y estética con el género femenino.</a:t>
            </a:r>
          </a:p>
        </p:txBody>
      </p:sp>
    </p:spTree>
    <p:extLst>
      <p:ext uri="{BB962C8B-B14F-4D97-AF65-F5344CB8AC3E}">
        <p14:creationId xmlns:p14="http://schemas.microsoft.com/office/powerpoint/2010/main" val="71667884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3695</TotalTime>
  <Words>2505</Words>
  <Application>Microsoft Office PowerPoint</Application>
  <PresentationFormat>A4 (210 x 297 mm)</PresentationFormat>
  <Paragraphs>183</Paragraphs>
  <Slides>24</Slides>
  <Notes>1</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FEMENINO</vt:lpstr>
      <vt:lpstr>TRANSGÉNERO </vt:lpstr>
      <vt:lpstr>TRANSEXUAL </vt:lpstr>
      <vt:lpstr>Presentación de PowerPoint</vt:lpstr>
      <vt:lpstr>Presentación de PowerPoint</vt:lpstr>
      <vt:lpstr>LESBIANA</vt:lpstr>
      <vt:lpstr>BISEXUAL</vt:lpstr>
      <vt:lpstr>Presentación de PowerPoint</vt:lpstr>
      <vt:lpstr>5. Historia de las Personas LGBTI en el Municipio de Pijao </vt:lpstr>
      <vt:lpstr>6. PRUEBA TU CONOCIMIENTO</vt:lpstr>
      <vt:lpstr>Presentación de PowerPoint</vt:lpstr>
      <vt:lpstr>1. Queer </vt:lpstr>
      <vt:lpstr>Presentación de PowerPoint</vt:lpstr>
      <vt:lpstr>Presentación de PowerPoint</vt:lpstr>
      <vt:lpstr>CIBERGRAFÍA</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SECTORES LGBTI</dc:title>
  <dc:creator>PAOLA GOMEZ</dc:creator>
  <cp:lastModifiedBy>PAOLA GOMEZ</cp:lastModifiedBy>
  <cp:revision>164</cp:revision>
  <dcterms:created xsi:type="dcterms:W3CDTF">2017-05-30T20:01:38Z</dcterms:created>
  <dcterms:modified xsi:type="dcterms:W3CDTF">2018-06-05T22:37:55Z</dcterms:modified>
</cp:coreProperties>
</file>