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59" r:id="rId2"/>
    <p:sldId id="326" r:id="rId3"/>
    <p:sldId id="321" r:id="rId4"/>
    <p:sldId id="313" r:id="rId5"/>
    <p:sldId id="320" r:id="rId6"/>
    <p:sldId id="285" r:id="rId7"/>
    <p:sldId id="314" r:id="rId8"/>
    <p:sldId id="322" r:id="rId9"/>
    <p:sldId id="323" r:id="rId10"/>
    <p:sldId id="283" r:id="rId11"/>
    <p:sldId id="327" r:id="rId12"/>
    <p:sldId id="329" r:id="rId13"/>
    <p:sldId id="328" r:id="rId14"/>
    <p:sldId id="330" r:id="rId15"/>
    <p:sldId id="331" r:id="rId16"/>
    <p:sldId id="332" r:id="rId17"/>
    <p:sldId id="333" r:id="rId18"/>
    <p:sldId id="334" r:id="rId19"/>
    <p:sldId id="311" r:id="rId20"/>
    <p:sldId id="319" r:id="rId21"/>
    <p:sldId id="310" r:id="rId22"/>
    <p:sldId id="286" r:id="rId23"/>
    <p:sldId id="312" r:id="rId24"/>
    <p:sldId id="324" r:id="rId25"/>
    <p:sldId id="325" r:id="rId26"/>
    <p:sldId id="335" r:id="rId27"/>
    <p:sldId id="336"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3.jpg"/><Relationship Id="rId7" Type="http://schemas.openxmlformats.org/officeDocument/2006/relationships/image" Target="../media/image47.jpg"/><Relationship Id="rId2" Type="http://schemas.openxmlformats.org/officeDocument/2006/relationships/image" Target="../media/image42.JPG"/><Relationship Id="rId1" Type="http://schemas.openxmlformats.org/officeDocument/2006/relationships/image" Target="../media/image41.jpg"/><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C73961-14B8-40DC-919A-EED3072A4CFF}" type="doc">
      <dgm:prSet loTypeId="urn:microsoft.com/office/officeart/2009/layout/CirclePictureHierarchy" loCatId="hierarchy" qsTypeId="urn:microsoft.com/office/officeart/2005/8/quickstyle/3d1" qsCatId="3D" csTypeId="urn:microsoft.com/office/officeart/2005/8/colors/colorful3" csCatId="colorful" phldr="1"/>
      <dgm:spPr/>
      <dgm:t>
        <a:bodyPr/>
        <a:lstStyle/>
        <a:p>
          <a:endParaRPr lang="es-ES"/>
        </a:p>
      </dgm:t>
    </dgm:pt>
    <dgm:pt modelId="{4FB12C07-EEF1-4F1B-BC28-88AEB3B30221}">
      <dgm:prSet phldrT="[Texto]" custT="1"/>
      <dgm:spPr/>
      <dgm:t>
        <a:bodyPr/>
        <a:lstStyle/>
        <a:p>
          <a:r>
            <a:rPr lang="es-ES" sz="2800" dirty="0"/>
            <a:t>Gerente General </a:t>
          </a:r>
        </a:p>
      </dgm:t>
    </dgm:pt>
    <dgm:pt modelId="{CF3B44BB-2F0E-4E70-B6B8-104F3793FF63}" type="parTrans" cxnId="{ACFBF0A4-087A-4EC0-9767-DB980E2ADDDE}">
      <dgm:prSet/>
      <dgm:spPr/>
      <dgm:t>
        <a:bodyPr/>
        <a:lstStyle/>
        <a:p>
          <a:endParaRPr lang="es-ES"/>
        </a:p>
      </dgm:t>
    </dgm:pt>
    <dgm:pt modelId="{FBB414FC-575F-4C46-BBEA-67F230A04C7F}" type="sibTrans" cxnId="{ACFBF0A4-087A-4EC0-9767-DB980E2ADDDE}">
      <dgm:prSet/>
      <dgm:spPr/>
      <dgm:t>
        <a:bodyPr/>
        <a:lstStyle/>
        <a:p>
          <a:endParaRPr lang="es-CO"/>
        </a:p>
      </dgm:t>
    </dgm:pt>
    <dgm:pt modelId="{2B3119DB-36A9-4B2E-9A2E-663341E225CF}">
      <dgm:prSet custT="1"/>
      <dgm:spPr/>
      <dgm:t>
        <a:bodyPr/>
        <a:lstStyle/>
        <a:p>
          <a:r>
            <a:rPr lang="es-ES" sz="2400" dirty="0"/>
            <a:t>Producción</a:t>
          </a:r>
          <a:r>
            <a:rPr lang="es-ES" sz="2100" dirty="0"/>
            <a:t> </a:t>
          </a:r>
        </a:p>
      </dgm:t>
    </dgm:pt>
    <dgm:pt modelId="{DBC3CE65-682D-4B54-BCD7-5EA382403EAC}" type="parTrans" cxnId="{CC6C7846-3B26-44F2-9B1D-8A76F6A1D8E2}">
      <dgm:prSet/>
      <dgm:spPr/>
      <dgm:t>
        <a:bodyPr/>
        <a:lstStyle/>
        <a:p>
          <a:endParaRPr lang="es-ES"/>
        </a:p>
      </dgm:t>
    </dgm:pt>
    <dgm:pt modelId="{FBDA8C0D-10AA-40BA-98E3-2835C848B736}" type="sibTrans" cxnId="{CC6C7846-3B26-44F2-9B1D-8A76F6A1D8E2}">
      <dgm:prSet/>
      <dgm:spPr/>
      <dgm:t>
        <a:bodyPr/>
        <a:lstStyle/>
        <a:p>
          <a:endParaRPr lang="es-ES"/>
        </a:p>
      </dgm:t>
    </dgm:pt>
    <dgm:pt modelId="{261520D3-F23F-467B-BDBF-A87AC067822A}">
      <dgm:prSet custT="1"/>
      <dgm:spPr/>
      <dgm:t>
        <a:bodyPr/>
        <a:lstStyle/>
        <a:p>
          <a:r>
            <a:rPr lang="es-ES" sz="2400" dirty="0"/>
            <a:t>Dpto.</a:t>
          </a:r>
          <a:br>
            <a:rPr lang="es-ES" sz="2400" dirty="0"/>
          </a:br>
          <a:r>
            <a:rPr lang="es-ES" sz="2400" dirty="0"/>
            <a:t>Contabilidad</a:t>
          </a:r>
        </a:p>
      </dgm:t>
    </dgm:pt>
    <dgm:pt modelId="{9AEC5915-236B-43E1-AFDA-A7C87368AE6C}" type="parTrans" cxnId="{8BAC1C64-AE35-4EA5-A682-D987D3437D1B}">
      <dgm:prSet/>
      <dgm:spPr/>
      <dgm:t>
        <a:bodyPr/>
        <a:lstStyle/>
        <a:p>
          <a:endParaRPr lang="es-ES"/>
        </a:p>
      </dgm:t>
    </dgm:pt>
    <dgm:pt modelId="{DDBB5BE7-0A31-46C8-852E-8CFB3BD798AB}" type="sibTrans" cxnId="{8BAC1C64-AE35-4EA5-A682-D987D3437D1B}">
      <dgm:prSet/>
      <dgm:spPr/>
      <dgm:t>
        <a:bodyPr/>
        <a:lstStyle/>
        <a:p>
          <a:endParaRPr lang="es-ES"/>
        </a:p>
      </dgm:t>
    </dgm:pt>
    <dgm:pt modelId="{861B9021-4702-455E-9DE9-3B6990B97010}">
      <dgm:prSet custT="1"/>
      <dgm:spPr/>
      <dgm:t>
        <a:bodyPr/>
        <a:lstStyle/>
        <a:p>
          <a:r>
            <a:rPr lang="es-ES" sz="2400" dirty="0"/>
            <a:t>Dpto.</a:t>
          </a:r>
          <a:br>
            <a:rPr lang="es-ES" sz="2400" dirty="0"/>
          </a:br>
          <a:r>
            <a:rPr lang="es-ES" sz="2400" dirty="0"/>
            <a:t>Calidad</a:t>
          </a:r>
        </a:p>
      </dgm:t>
    </dgm:pt>
    <dgm:pt modelId="{EA2AABBA-931F-46B1-A9F3-6C492D826D27}" type="parTrans" cxnId="{947DC19F-3A3A-4EAA-9E3D-1F9BD12BFFD7}">
      <dgm:prSet/>
      <dgm:spPr/>
      <dgm:t>
        <a:bodyPr/>
        <a:lstStyle/>
        <a:p>
          <a:endParaRPr lang="es-ES"/>
        </a:p>
      </dgm:t>
    </dgm:pt>
    <dgm:pt modelId="{3F592364-7926-41D3-8D70-A15A09539FEE}" type="sibTrans" cxnId="{947DC19F-3A3A-4EAA-9E3D-1F9BD12BFFD7}">
      <dgm:prSet/>
      <dgm:spPr/>
      <dgm:t>
        <a:bodyPr/>
        <a:lstStyle/>
        <a:p>
          <a:endParaRPr lang="es-CO"/>
        </a:p>
      </dgm:t>
    </dgm:pt>
    <dgm:pt modelId="{C5D6FC0F-2A2B-47FC-8B06-76A9845CC1AB}">
      <dgm:prSet custT="1"/>
      <dgm:spPr/>
      <dgm:t>
        <a:bodyPr/>
        <a:lstStyle/>
        <a:p>
          <a:r>
            <a:rPr lang="es-ES" sz="2400" dirty="0"/>
            <a:t>Operarios</a:t>
          </a:r>
          <a:r>
            <a:rPr lang="es-ES" sz="2100" dirty="0"/>
            <a:t> </a:t>
          </a:r>
        </a:p>
      </dgm:t>
    </dgm:pt>
    <dgm:pt modelId="{D16E8A77-7113-4B22-AD8B-7B5C74F9F1C1}" type="parTrans" cxnId="{3A83C4AD-048C-4C30-9FB0-0FE653E56A34}">
      <dgm:prSet/>
      <dgm:spPr/>
      <dgm:t>
        <a:bodyPr/>
        <a:lstStyle/>
        <a:p>
          <a:endParaRPr lang="es-ES"/>
        </a:p>
      </dgm:t>
    </dgm:pt>
    <dgm:pt modelId="{69068B22-83A4-4336-BB9C-FFE0AE0EE0FD}" type="sibTrans" cxnId="{3A83C4AD-048C-4C30-9FB0-0FE653E56A34}">
      <dgm:prSet/>
      <dgm:spPr/>
      <dgm:t>
        <a:bodyPr/>
        <a:lstStyle/>
        <a:p>
          <a:endParaRPr lang="es-ES"/>
        </a:p>
      </dgm:t>
    </dgm:pt>
    <dgm:pt modelId="{6CE7D5B7-31A5-4556-A3D4-C8C23F6C006B}">
      <dgm:prSet custT="1"/>
      <dgm:spPr/>
      <dgm:t>
        <a:bodyPr/>
        <a:lstStyle/>
        <a:p>
          <a:r>
            <a:rPr lang="es-ES" sz="2400" dirty="0"/>
            <a:t>Auxiliar</a:t>
          </a:r>
          <a:r>
            <a:rPr lang="es-ES" sz="2100" dirty="0"/>
            <a:t> </a:t>
          </a:r>
          <a:r>
            <a:rPr lang="es-ES" sz="2400" dirty="0"/>
            <a:t>contable</a:t>
          </a:r>
        </a:p>
      </dgm:t>
    </dgm:pt>
    <dgm:pt modelId="{85267238-3493-43A5-AE12-F2551E5BC1A1}" type="parTrans" cxnId="{EA6FAF9D-EBDD-41D7-BDAC-E8A5B505CE6C}">
      <dgm:prSet/>
      <dgm:spPr/>
      <dgm:t>
        <a:bodyPr/>
        <a:lstStyle/>
        <a:p>
          <a:endParaRPr lang="es-ES"/>
        </a:p>
      </dgm:t>
    </dgm:pt>
    <dgm:pt modelId="{DC50D8F2-7CF3-4A5D-ABF3-64C5FBE6BBE5}" type="sibTrans" cxnId="{EA6FAF9D-EBDD-41D7-BDAC-E8A5B505CE6C}">
      <dgm:prSet/>
      <dgm:spPr/>
      <dgm:t>
        <a:bodyPr/>
        <a:lstStyle/>
        <a:p>
          <a:endParaRPr lang="es-ES"/>
        </a:p>
      </dgm:t>
    </dgm:pt>
    <dgm:pt modelId="{3E72EC23-0132-4607-B7E8-4EA2981ADBC9}">
      <dgm:prSet custT="1"/>
      <dgm:spPr/>
      <dgm:t>
        <a:bodyPr/>
        <a:lstStyle/>
        <a:p>
          <a:r>
            <a:rPr lang="es-ES" sz="2400" dirty="0"/>
            <a:t>Mantenimiento</a:t>
          </a:r>
          <a:r>
            <a:rPr lang="es-ES" sz="2000" dirty="0"/>
            <a:t> </a:t>
          </a:r>
        </a:p>
      </dgm:t>
    </dgm:pt>
    <dgm:pt modelId="{B129C1EF-C2D8-46FE-A040-BE50D110F315}" type="sibTrans" cxnId="{376B8375-4D84-459E-B15D-D3E802FD30AE}">
      <dgm:prSet/>
      <dgm:spPr/>
      <dgm:t>
        <a:bodyPr/>
        <a:lstStyle/>
        <a:p>
          <a:endParaRPr lang="es-ES"/>
        </a:p>
      </dgm:t>
    </dgm:pt>
    <dgm:pt modelId="{74D12680-1C93-4363-9D77-CD5789A672B3}" type="parTrans" cxnId="{376B8375-4D84-459E-B15D-D3E802FD30AE}">
      <dgm:prSet/>
      <dgm:spPr/>
      <dgm:t>
        <a:bodyPr/>
        <a:lstStyle/>
        <a:p>
          <a:endParaRPr lang="es-ES"/>
        </a:p>
      </dgm:t>
    </dgm:pt>
    <dgm:pt modelId="{FADDC8F2-89C1-4ED2-A340-1D15CA43F057}">
      <dgm:prSet custT="1"/>
      <dgm:spPr/>
      <dgm:t>
        <a:bodyPr/>
        <a:lstStyle/>
        <a:p>
          <a:r>
            <a:rPr lang="es-ES" sz="2400" dirty="0"/>
            <a:t>Área de</a:t>
          </a:r>
          <a:br>
            <a:rPr lang="es-ES" sz="2400" dirty="0"/>
          </a:br>
          <a:r>
            <a:rPr lang="es-ES" sz="2400" dirty="0"/>
            <a:t>Ventas</a:t>
          </a:r>
        </a:p>
      </dgm:t>
    </dgm:pt>
    <dgm:pt modelId="{5DE02BC3-8B6C-41F3-8752-FE335ED4E166}" type="sibTrans" cxnId="{81D9590C-D23A-4BAE-B358-21DAB72D4CBF}">
      <dgm:prSet/>
      <dgm:spPr/>
      <dgm:t>
        <a:bodyPr/>
        <a:lstStyle/>
        <a:p>
          <a:endParaRPr lang="es-ES" dirty="0"/>
        </a:p>
      </dgm:t>
    </dgm:pt>
    <dgm:pt modelId="{7214033B-86EA-4005-901A-FB5E51EB38DA}" type="parTrans" cxnId="{81D9590C-D23A-4BAE-B358-21DAB72D4CBF}">
      <dgm:prSet/>
      <dgm:spPr/>
      <dgm:t>
        <a:bodyPr/>
        <a:lstStyle/>
        <a:p>
          <a:endParaRPr lang="es-ES"/>
        </a:p>
      </dgm:t>
    </dgm:pt>
    <dgm:pt modelId="{AD195DE4-0B6B-4B19-BFF2-4E3969C1FE5A}" type="pres">
      <dgm:prSet presAssocID="{14C73961-14B8-40DC-919A-EED3072A4CFF}" presName="hierChild1" presStyleCnt="0">
        <dgm:presLayoutVars>
          <dgm:chPref val="1"/>
          <dgm:dir/>
          <dgm:animOne val="branch"/>
          <dgm:animLvl val="lvl"/>
          <dgm:resizeHandles/>
        </dgm:presLayoutVars>
      </dgm:prSet>
      <dgm:spPr/>
      <dgm:t>
        <a:bodyPr/>
        <a:lstStyle/>
        <a:p>
          <a:endParaRPr lang="es-CO"/>
        </a:p>
      </dgm:t>
    </dgm:pt>
    <dgm:pt modelId="{E1D9FDC5-503B-4039-B0BE-0EF9800A8A9A}" type="pres">
      <dgm:prSet presAssocID="{4FB12C07-EEF1-4F1B-BC28-88AEB3B30221}" presName="hierRoot1" presStyleCnt="0"/>
      <dgm:spPr/>
    </dgm:pt>
    <dgm:pt modelId="{CD967D57-1083-4223-9385-95A5021A5985}" type="pres">
      <dgm:prSet presAssocID="{4FB12C07-EEF1-4F1B-BC28-88AEB3B30221}" presName="composite" presStyleCnt="0"/>
      <dgm:spPr/>
    </dgm:pt>
    <dgm:pt modelId="{21F71EFC-3FDC-4EC6-BBE2-1B00B32BA408}" type="pres">
      <dgm:prSet presAssocID="{4FB12C07-EEF1-4F1B-BC28-88AEB3B30221}" presName="image" presStyleLbl="node0" presStyleIdx="0" presStyleCnt="1" custScaleX="278228" custScaleY="171603" custLinFactNeighborX="2029" custLinFactNeighborY="-99523"/>
      <dgm:spPr>
        <a:blipFill>
          <a:blip xmlns:r="http://schemas.openxmlformats.org/officeDocument/2006/relationships" r:embed="rId1">
            <a:extLst>
              <a:ext uri="{28A0092B-C50C-407E-A947-70E740481C1C}">
                <a14:useLocalDpi xmlns:a14="http://schemas.microsoft.com/office/drawing/2010/main" val="0"/>
              </a:ext>
            </a:extLst>
          </a:blip>
          <a:srcRect/>
          <a:stretch>
            <a:fillRect t="-10000" b="-10000"/>
          </a:stretch>
        </a:blipFill>
      </dgm:spPr>
    </dgm:pt>
    <dgm:pt modelId="{AAD09711-E485-423D-B457-A5632640099C}" type="pres">
      <dgm:prSet presAssocID="{4FB12C07-EEF1-4F1B-BC28-88AEB3B30221}" presName="text" presStyleLbl="revTx" presStyleIdx="0" presStyleCnt="8" custScaleX="167360" custScaleY="188258" custLinFactNeighborX="90359" custLinFactNeighborY="-94569">
        <dgm:presLayoutVars>
          <dgm:chPref val="3"/>
        </dgm:presLayoutVars>
      </dgm:prSet>
      <dgm:spPr/>
      <dgm:t>
        <a:bodyPr/>
        <a:lstStyle/>
        <a:p>
          <a:endParaRPr lang="es-CO"/>
        </a:p>
      </dgm:t>
    </dgm:pt>
    <dgm:pt modelId="{069FF2A2-3F8E-49E9-82CB-BC1DA8432A6C}" type="pres">
      <dgm:prSet presAssocID="{4FB12C07-EEF1-4F1B-BC28-88AEB3B30221}" presName="hierChild2" presStyleCnt="0"/>
      <dgm:spPr/>
    </dgm:pt>
    <dgm:pt modelId="{A70C0F83-19CA-4FE2-8311-E789068D9335}" type="pres">
      <dgm:prSet presAssocID="{DBC3CE65-682D-4B54-BCD7-5EA382403EAC}" presName="Name10" presStyleLbl="parChTrans1D2" presStyleIdx="0" presStyleCnt="5"/>
      <dgm:spPr/>
      <dgm:t>
        <a:bodyPr/>
        <a:lstStyle/>
        <a:p>
          <a:endParaRPr lang="es-CO"/>
        </a:p>
      </dgm:t>
    </dgm:pt>
    <dgm:pt modelId="{1995444D-0CCD-474F-89C1-5EC9A0A184F1}" type="pres">
      <dgm:prSet presAssocID="{2B3119DB-36A9-4B2E-9A2E-663341E225CF}" presName="hierRoot2" presStyleCnt="0"/>
      <dgm:spPr/>
    </dgm:pt>
    <dgm:pt modelId="{D05CA135-9819-4C24-B33A-EE24E2B3B56E}" type="pres">
      <dgm:prSet presAssocID="{2B3119DB-36A9-4B2E-9A2E-663341E225CF}" presName="composite2" presStyleCnt="0"/>
      <dgm:spPr/>
    </dgm:pt>
    <dgm:pt modelId="{FE86AF64-86A6-42CC-92D4-FD3DE757D59D}" type="pres">
      <dgm:prSet presAssocID="{2B3119DB-36A9-4B2E-9A2E-663341E225CF}" presName="image2" presStyleLbl="node2" presStyleIdx="0" presStyleCnt="5" custScaleX="188128" custScaleY="193908"/>
      <dgm:spPr>
        <a:blipFill>
          <a:blip xmlns:r="http://schemas.openxmlformats.org/officeDocument/2006/relationships" r:embed="rId2">
            <a:extLst>
              <a:ext uri="{28A0092B-C50C-407E-A947-70E740481C1C}">
                <a14:useLocalDpi xmlns:a14="http://schemas.microsoft.com/office/drawing/2010/main" val="0"/>
              </a:ext>
            </a:extLst>
          </a:blip>
          <a:srcRect/>
          <a:stretch>
            <a:fillRect l="-56000" r="-56000"/>
          </a:stretch>
        </a:blipFill>
      </dgm:spPr>
    </dgm:pt>
    <dgm:pt modelId="{09FC64A8-B067-4564-81C5-D8270FE20333}" type="pres">
      <dgm:prSet presAssocID="{2B3119DB-36A9-4B2E-9A2E-663341E225CF}" presName="text2" presStyleLbl="revTx" presStyleIdx="1" presStyleCnt="8" custScaleX="199810" custLinFactY="1099" custLinFactNeighborX="42569" custLinFactNeighborY="100000">
        <dgm:presLayoutVars>
          <dgm:chPref val="3"/>
        </dgm:presLayoutVars>
      </dgm:prSet>
      <dgm:spPr/>
      <dgm:t>
        <a:bodyPr/>
        <a:lstStyle/>
        <a:p>
          <a:endParaRPr lang="es-CO"/>
        </a:p>
      </dgm:t>
    </dgm:pt>
    <dgm:pt modelId="{C2ABCF5D-ECB5-415F-A938-28A31570DB45}" type="pres">
      <dgm:prSet presAssocID="{2B3119DB-36A9-4B2E-9A2E-663341E225CF}" presName="hierChild3" presStyleCnt="0"/>
      <dgm:spPr/>
    </dgm:pt>
    <dgm:pt modelId="{38ECEB1C-0667-4CCB-A9E8-BDF7B3516859}" type="pres">
      <dgm:prSet presAssocID="{D16E8A77-7113-4B22-AD8B-7B5C74F9F1C1}" presName="Name17" presStyleLbl="parChTrans1D3" presStyleIdx="0" presStyleCnt="2"/>
      <dgm:spPr/>
      <dgm:t>
        <a:bodyPr/>
        <a:lstStyle/>
        <a:p>
          <a:endParaRPr lang="es-CO"/>
        </a:p>
      </dgm:t>
    </dgm:pt>
    <dgm:pt modelId="{858A8704-3592-4D3A-9D81-7B49579A647B}" type="pres">
      <dgm:prSet presAssocID="{C5D6FC0F-2A2B-47FC-8B06-76A9845CC1AB}" presName="hierRoot3" presStyleCnt="0"/>
      <dgm:spPr/>
    </dgm:pt>
    <dgm:pt modelId="{903AE1BE-2061-4B7F-8079-8ABEC3D7EC45}" type="pres">
      <dgm:prSet presAssocID="{C5D6FC0F-2A2B-47FC-8B06-76A9845CC1AB}" presName="composite3" presStyleCnt="0"/>
      <dgm:spPr/>
    </dgm:pt>
    <dgm:pt modelId="{AB03B46E-7F77-4E7B-A3C7-899D3F4B3672}" type="pres">
      <dgm:prSet presAssocID="{C5D6FC0F-2A2B-47FC-8B06-76A9845CC1AB}" presName="image3" presStyleLbl="node3" presStyleIdx="0" presStyleCnt="2" custScaleX="197854" custScaleY="203352" custLinFactY="11718" custLinFactNeighborX="-2822" custLinFactNeighborY="100000"/>
      <dgm:spPr>
        <a:blipFill>
          <a:blip xmlns:r="http://schemas.openxmlformats.org/officeDocument/2006/relationships" r:embed="rId3">
            <a:extLst>
              <a:ext uri="{28A0092B-C50C-407E-A947-70E740481C1C}">
                <a14:useLocalDpi xmlns:a14="http://schemas.microsoft.com/office/drawing/2010/main" val="0"/>
              </a:ext>
            </a:extLst>
          </a:blip>
          <a:srcRect/>
          <a:stretch>
            <a:fillRect l="-19000" r="-19000"/>
          </a:stretch>
        </a:blipFill>
      </dgm:spPr>
    </dgm:pt>
    <dgm:pt modelId="{9499E427-E09F-4AFA-986D-F9C42889C828}" type="pres">
      <dgm:prSet presAssocID="{C5D6FC0F-2A2B-47FC-8B06-76A9845CC1AB}" presName="text3" presStyleLbl="revTx" presStyleIdx="2" presStyleCnt="8" custScaleX="178741" custScaleY="88211" custLinFactY="47787" custLinFactNeighborX="67505" custLinFactNeighborY="100000">
        <dgm:presLayoutVars>
          <dgm:chPref val="3"/>
        </dgm:presLayoutVars>
      </dgm:prSet>
      <dgm:spPr/>
      <dgm:t>
        <a:bodyPr/>
        <a:lstStyle/>
        <a:p>
          <a:endParaRPr lang="es-CO"/>
        </a:p>
      </dgm:t>
    </dgm:pt>
    <dgm:pt modelId="{026533C4-D9AB-435D-843C-32245EC1BC08}" type="pres">
      <dgm:prSet presAssocID="{C5D6FC0F-2A2B-47FC-8B06-76A9845CC1AB}" presName="hierChild4" presStyleCnt="0"/>
      <dgm:spPr/>
    </dgm:pt>
    <dgm:pt modelId="{627996A5-E133-49F8-8D00-FA3438A5E650}" type="pres">
      <dgm:prSet presAssocID="{9AEC5915-236B-43E1-AFDA-A7C87368AE6C}" presName="Name10" presStyleLbl="parChTrans1D2" presStyleIdx="1" presStyleCnt="5"/>
      <dgm:spPr/>
      <dgm:t>
        <a:bodyPr/>
        <a:lstStyle/>
        <a:p>
          <a:endParaRPr lang="es-CO"/>
        </a:p>
      </dgm:t>
    </dgm:pt>
    <dgm:pt modelId="{F0BEA776-BC96-492F-A436-3A9A1140834D}" type="pres">
      <dgm:prSet presAssocID="{261520D3-F23F-467B-BDBF-A87AC067822A}" presName="hierRoot2" presStyleCnt="0"/>
      <dgm:spPr/>
    </dgm:pt>
    <dgm:pt modelId="{7E46D692-AC86-40F5-B99B-1D1F0DFE44D0}" type="pres">
      <dgm:prSet presAssocID="{261520D3-F23F-467B-BDBF-A87AC067822A}" presName="composite2" presStyleCnt="0"/>
      <dgm:spPr/>
    </dgm:pt>
    <dgm:pt modelId="{B0ECE6AD-7DEA-4F40-936E-8633C8D4028E}" type="pres">
      <dgm:prSet presAssocID="{261520D3-F23F-467B-BDBF-A87AC067822A}" presName="image2" presStyleLbl="node2" presStyleIdx="1" presStyleCnt="5" custScaleX="165731" custScaleY="167912"/>
      <dgm:spPr>
        <a:blipFill>
          <a:blip xmlns:r="http://schemas.openxmlformats.org/officeDocument/2006/relationships" r:embed="rId4">
            <a:extLst>
              <a:ext uri="{28A0092B-C50C-407E-A947-70E740481C1C}">
                <a14:useLocalDpi xmlns:a14="http://schemas.microsoft.com/office/drawing/2010/main" val="0"/>
              </a:ext>
            </a:extLst>
          </a:blip>
          <a:srcRect/>
          <a:stretch>
            <a:fillRect l="-25000" r="-25000"/>
          </a:stretch>
        </a:blipFill>
      </dgm:spPr>
    </dgm:pt>
    <dgm:pt modelId="{6F2682DD-3021-46F7-B7C0-DE6EFE353A3A}" type="pres">
      <dgm:prSet presAssocID="{261520D3-F23F-467B-BDBF-A87AC067822A}" presName="text2" presStyleLbl="revTx" presStyleIdx="3" presStyleCnt="8" custScaleX="213438" custScaleY="140891" custLinFactNeighborX="72185" custLinFactNeighborY="-9494">
        <dgm:presLayoutVars>
          <dgm:chPref val="3"/>
        </dgm:presLayoutVars>
      </dgm:prSet>
      <dgm:spPr/>
      <dgm:t>
        <a:bodyPr/>
        <a:lstStyle/>
        <a:p>
          <a:endParaRPr lang="es-CO"/>
        </a:p>
      </dgm:t>
    </dgm:pt>
    <dgm:pt modelId="{87041AE3-5CE3-4444-8FD3-EA04C6DA37EB}" type="pres">
      <dgm:prSet presAssocID="{261520D3-F23F-467B-BDBF-A87AC067822A}" presName="hierChild3" presStyleCnt="0"/>
      <dgm:spPr/>
    </dgm:pt>
    <dgm:pt modelId="{9DB06FF8-8462-48EC-8693-4B2B36F9AB8C}" type="pres">
      <dgm:prSet presAssocID="{85267238-3493-43A5-AE12-F2551E5BC1A1}" presName="Name17" presStyleLbl="parChTrans1D3" presStyleIdx="1" presStyleCnt="2"/>
      <dgm:spPr/>
      <dgm:t>
        <a:bodyPr/>
        <a:lstStyle/>
        <a:p>
          <a:endParaRPr lang="es-CO"/>
        </a:p>
      </dgm:t>
    </dgm:pt>
    <dgm:pt modelId="{8B09115B-896B-47EB-BBC8-A1C46C756FC3}" type="pres">
      <dgm:prSet presAssocID="{6CE7D5B7-31A5-4556-A3D4-C8C23F6C006B}" presName="hierRoot3" presStyleCnt="0"/>
      <dgm:spPr/>
    </dgm:pt>
    <dgm:pt modelId="{257AE123-8424-4917-AC2A-2B95470AB111}" type="pres">
      <dgm:prSet presAssocID="{6CE7D5B7-31A5-4556-A3D4-C8C23F6C006B}" presName="composite3" presStyleCnt="0"/>
      <dgm:spPr/>
    </dgm:pt>
    <dgm:pt modelId="{B1A75ED9-87C0-49BE-B2B4-8B7AF2DF5472}" type="pres">
      <dgm:prSet presAssocID="{6CE7D5B7-31A5-4556-A3D4-C8C23F6C006B}" presName="image3" presStyleLbl="node3" presStyleIdx="1" presStyleCnt="2" custScaleX="164463" custScaleY="171585" custLinFactY="15638" custLinFactNeighborX="26935" custLinFactNeighborY="100000"/>
      <dgm:spPr>
        <a:blipFill>
          <a:blip xmlns:r="http://schemas.openxmlformats.org/officeDocument/2006/relationships" r:embed="rId5">
            <a:extLst>
              <a:ext uri="{28A0092B-C50C-407E-A947-70E740481C1C}">
                <a14:useLocalDpi xmlns:a14="http://schemas.microsoft.com/office/drawing/2010/main" val="0"/>
              </a:ext>
            </a:extLst>
          </a:blip>
          <a:srcRect/>
          <a:stretch>
            <a:fillRect t="-8000" b="-8000"/>
          </a:stretch>
        </a:blipFill>
      </dgm:spPr>
    </dgm:pt>
    <dgm:pt modelId="{D739CE94-C009-4876-87E7-C95142445C33}" type="pres">
      <dgm:prSet presAssocID="{6CE7D5B7-31A5-4556-A3D4-C8C23F6C006B}" presName="text3" presStyleLbl="revTx" presStyleIdx="4" presStyleCnt="8" custScaleX="173826" custLinFactY="11698" custLinFactNeighborX="77656" custLinFactNeighborY="100000">
        <dgm:presLayoutVars>
          <dgm:chPref val="3"/>
        </dgm:presLayoutVars>
      </dgm:prSet>
      <dgm:spPr/>
      <dgm:t>
        <a:bodyPr/>
        <a:lstStyle/>
        <a:p>
          <a:endParaRPr lang="es-CO"/>
        </a:p>
      </dgm:t>
    </dgm:pt>
    <dgm:pt modelId="{1F7C0DDF-5EBB-4F55-906C-AF1B8CC5ED1E}" type="pres">
      <dgm:prSet presAssocID="{6CE7D5B7-31A5-4556-A3D4-C8C23F6C006B}" presName="hierChild4" presStyleCnt="0"/>
      <dgm:spPr/>
    </dgm:pt>
    <dgm:pt modelId="{73EE1B27-523F-4969-B935-AFB36B3D5C23}" type="pres">
      <dgm:prSet presAssocID="{7214033B-86EA-4005-901A-FB5E51EB38DA}" presName="Name10" presStyleLbl="parChTrans1D2" presStyleIdx="2" presStyleCnt="5"/>
      <dgm:spPr/>
      <dgm:t>
        <a:bodyPr/>
        <a:lstStyle/>
        <a:p>
          <a:endParaRPr lang="es-CO"/>
        </a:p>
      </dgm:t>
    </dgm:pt>
    <dgm:pt modelId="{F279E376-B88D-455B-9110-0051430C0668}" type="pres">
      <dgm:prSet presAssocID="{FADDC8F2-89C1-4ED2-A340-1D15CA43F057}" presName="hierRoot2" presStyleCnt="0"/>
      <dgm:spPr/>
    </dgm:pt>
    <dgm:pt modelId="{5394EACD-AE0D-4909-8A37-F88CF8140918}" type="pres">
      <dgm:prSet presAssocID="{FADDC8F2-89C1-4ED2-A340-1D15CA43F057}" presName="composite2" presStyleCnt="0"/>
      <dgm:spPr/>
    </dgm:pt>
    <dgm:pt modelId="{28795575-5503-4C42-A3A2-40C97A1FD2F2}" type="pres">
      <dgm:prSet presAssocID="{FADDC8F2-89C1-4ED2-A340-1D15CA43F057}" presName="image2" presStyleLbl="node2" presStyleIdx="2" presStyleCnt="5" custScaleX="232938" custScaleY="200835" custLinFactY="100000" custLinFactNeighborX="11480" custLinFactNeighborY="163617"/>
      <dgm:spPr>
        <a:blipFill>
          <a:blip xmlns:r="http://schemas.openxmlformats.org/officeDocument/2006/relationships" r:embed="rId6">
            <a:extLst>
              <a:ext uri="{28A0092B-C50C-407E-A947-70E740481C1C}">
                <a14:useLocalDpi xmlns:a14="http://schemas.microsoft.com/office/drawing/2010/main" val="0"/>
              </a:ext>
            </a:extLst>
          </a:blip>
          <a:srcRect/>
          <a:stretch>
            <a:fillRect l="-8000" r="-8000"/>
          </a:stretch>
        </a:blipFill>
      </dgm:spPr>
    </dgm:pt>
    <dgm:pt modelId="{168A42AF-A129-4A19-A536-E62856327C8D}" type="pres">
      <dgm:prSet presAssocID="{FADDC8F2-89C1-4ED2-A340-1D15CA43F057}" presName="text2" presStyleLbl="revTx" presStyleIdx="5" presStyleCnt="8" custScaleX="144741" custScaleY="164821" custLinFactY="100000" custLinFactNeighborX="99945" custLinFactNeighborY="178125">
        <dgm:presLayoutVars>
          <dgm:chPref val="3"/>
        </dgm:presLayoutVars>
      </dgm:prSet>
      <dgm:spPr/>
      <dgm:t>
        <a:bodyPr/>
        <a:lstStyle/>
        <a:p>
          <a:endParaRPr lang="es-CO"/>
        </a:p>
      </dgm:t>
    </dgm:pt>
    <dgm:pt modelId="{B1E7DC1D-3B9B-458F-A3B3-2E8E56B599C0}" type="pres">
      <dgm:prSet presAssocID="{FADDC8F2-89C1-4ED2-A340-1D15CA43F057}" presName="hierChild3" presStyleCnt="0"/>
      <dgm:spPr/>
    </dgm:pt>
    <dgm:pt modelId="{F444F26A-53F4-4F9E-9F3B-59E37687D40C}" type="pres">
      <dgm:prSet presAssocID="{74D12680-1C93-4363-9D77-CD5789A672B3}" presName="Name10" presStyleLbl="parChTrans1D2" presStyleIdx="3" presStyleCnt="5"/>
      <dgm:spPr/>
      <dgm:t>
        <a:bodyPr/>
        <a:lstStyle/>
        <a:p>
          <a:endParaRPr lang="es-CO"/>
        </a:p>
      </dgm:t>
    </dgm:pt>
    <dgm:pt modelId="{73F83F8B-0A43-45CA-9615-573563E84304}" type="pres">
      <dgm:prSet presAssocID="{3E72EC23-0132-4607-B7E8-4EA2981ADBC9}" presName="hierRoot2" presStyleCnt="0"/>
      <dgm:spPr/>
    </dgm:pt>
    <dgm:pt modelId="{97812DCC-1BB5-489C-805A-0B2A9AA22ED3}" type="pres">
      <dgm:prSet presAssocID="{3E72EC23-0132-4607-B7E8-4EA2981ADBC9}" presName="composite2" presStyleCnt="0"/>
      <dgm:spPr/>
    </dgm:pt>
    <dgm:pt modelId="{1D7AA690-BC1C-4DCD-847C-6EC349537EDF}" type="pres">
      <dgm:prSet presAssocID="{3E72EC23-0132-4607-B7E8-4EA2981ADBC9}" presName="image2" presStyleLbl="node2" presStyleIdx="3" presStyleCnt="5" custScaleX="194302" custScaleY="224878" custLinFactX="-15185" custLinFactNeighborX="-100000" custLinFactNeighborY="48538"/>
      <dgm:spPr>
        <a:blipFill>
          <a:blip xmlns:r="http://schemas.openxmlformats.org/officeDocument/2006/relationships" r:embed="rId7">
            <a:extLst>
              <a:ext uri="{28A0092B-C50C-407E-A947-70E740481C1C}">
                <a14:useLocalDpi xmlns:a14="http://schemas.microsoft.com/office/drawing/2010/main" val="0"/>
              </a:ext>
            </a:extLst>
          </a:blip>
          <a:srcRect/>
          <a:stretch>
            <a:fillRect l="-25000" r="-25000"/>
          </a:stretch>
        </a:blipFill>
      </dgm:spPr>
    </dgm:pt>
    <dgm:pt modelId="{25F2EE93-C132-4C5C-B443-D0F7A8C9601A}" type="pres">
      <dgm:prSet presAssocID="{3E72EC23-0132-4607-B7E8-4EA2981ADBC9}" presName="text2" presStyleLbl="revTx" presStyleIdx="6" presStyleCnt="8" custScaleX="256902" custScaleY="97089" custLinFactNeighborX="17266" custLinFactNeighborY="91432">
        <dgm:presLayoutVars>
          <dgm:chPref val="3"/>
        </dgm:presLayoutVars>
      </dgm:prSet>
      <dgm:spPr/>
      <dgm:t>
        <a:bodyPr/>
        <a:lstStyle/>
        <a:p>
          <a:endParaRPr lang="es-CO"/>
        </a:p>
      </dgm:t>
    </dgm:pt>
    <dgm:pt modelId="{4A8C6BA3-BCC5-48BE-8C29-236ED0C221B6}" type="pres">
      <dgm:prSet presAssocID="{3E72EC23-0132-4607-B7E8-4EA2981ADBC9}" presName="hierChild3" presStyleCnt="0"/>
      <dgm:spPr/>
    </dgm:pt>
    <dgm:pt modelId="{4A74320A-6F77-4A8A-82B5-F2B658396B3A}" type="pres">
      <dgm:prSet presAssocID="{EA2AABBA-931F-46B1-A9F3-6C492D826D27}" presName="Name10" presStyleLbl="parChTrans1D2" presStyleIdx="4" presStyleCnt="5"/>
      <dgm:spPr/>
      <dgm:t>
        <a:bodyPr/>
        <a:lstStyle/>
        <a:p>
          <a:endParaRPr lang="es-CO"/>
        </a:p>
      </dgm:t>
    </dgm:pt>
    <dgm:pt modelId="{1BC97843-0A81-4520-A826-2C389AAD8E7E}" type="pres">
      <dgm:prSet presAssocID="{861B9021-4702-455E-9DE9-3B6990B97010}" presName="hierRoot2" presStyleCnt="0"/>
      <dgm:spPr/>
    </dgm:pt>
    <dgm:pt modelId="{52C5EE1B-1A25-4F92-88BF-1DE05C22122F}" type="pres">
      <dgm:prSet presAssocID="{861B9021-4702-455E-9DE9-3B6990B97010}" presName="composite2" presStyleCnt="0"/>
      <dgm:spPr/>
    </dgm:pt>
    <dgm:pt modelId="{93C51F38-EE22-4C42-A30F-001D85F32951}" type="pres">
      <dgm:prSet presAssocID="{861B9021-4702-455E-9DE9-3B6990B97010}" presName="image2" presStyleLbl="node2" presStyleIdx="4" presStyleCnt="5" custScaleX="190924" custScaleY="184098" custLinFactNeighborX="-73498" custLinFactNeighborY="-46336"/>
      <dgm:spPr>
        <a:blipFill>
          <a:blip xmlns:r="http://schemas.openxmlformats.org/officeDocument/2006/relationships" r:embed="rId8">
            <a:extLst>
              <a:ext uri="{28A0092B-C50C-407E-A947-70E740481C1C}">
                <a14:useLocalDpi xmlns:a14="http://schemas.microsoft.com/office/drawing/2010/main" val="0"/>
              </a:ext>
            </a:extLst>
          </a:blip>
          <a:srcRect/>
          <a:stretch>
            <a:fillRect t="-3000" b="-3000"/>
          </a:stretch>
        </a:blipFill>
      </dgm:spPr>
    </dgm:pt>
    <dgm:pt modelId="{76EEE2A2-81A5-4CF6-A56B-E1CA00C28129}" type="pres">
      <dgm:prSet presAssocID="{861B9021-4702-455E-9DE9-3B6990B97010}" presName="text2" presStyleLbl="revTx" presStyleIdx="7" presStyleCnt="8" custScaleX="136697" custScaleY="226018" custLinFactNeighborX="215" custLinFactNeighborY="-47367">
        <dgm:presLayoutVars>
          <dgm:chPref val="3"/>
        </dgm:presLayoutVars>
      </dgm:prSet>
      <dgm:spPr/>
      <dgm:t>
        <a:bodyPr/>
        <a:lstStyle/>
        <a:p>
          <a:endParaRPr lang="es-CO"/>
        </a:p>
      </dgm:t>
    </dgm:pt>
    <dgm:pt modelId="{1C30ACCC-6323-4D1A-8DBB-D137979709FB}" type="pres">
      <dgm:prSet presAssocID="{861B9021-4702-455E-9DE9-3B6990B97010}" presName="hierChild3" presStyleCnt="0"/>
      <dgm:spPr/>
    </dgm:pt>
  </dgm:ptLst>
  <dgm:cxnLst>
    <dgm:cxn modelId="{A96D082E-E9E8-4E8B-81D0-7BD1CE4FF1F9}" type="presOf" srcId="{FADDC8F2-89C1-4ED2-A340-1D15CA43F057}" destId="{168A42AF-A129-4A19-A536-E62856327C8D}" srcOrd="0" destOrd="0" presId="urn:microsoft.com/office/officeart/2009/layout/CirclePictureHierarchy"/>
    <dgm:cxn modelId="{3A83C4AD-048C-4C30-9FB0-0FE653E56A34}" srcId="{2B3119DB-36A9-4B2E-9A2E-663341E225CF}" destId="{C5D6FC0F-2A2B-47FC-8B06-76A9845CC1AB}" srcOrd="0" destOrd="0" parTransId="{D16E8A77-7113-4B22-AD8B-7B5C74F9F1C1}" sibTransId="{69068B22-83A4-4336-BB9C-FFE0AE0EE0FD}"/>
    <dgm:cxn modelId="{907A1089-3E9C-4830-93A2-999D7773755C}" type="presOf" srcId="{4FB12C07-EEF1-4F1B-BC28-88AEB3B30221}" destId="{AAD09711-E485-423D-B457-A5632640099C}" srcOrd="0" destOrd="0" presId="urn:microsoft.com/office/officeart/2009/layout/CirclePictureHierarchy"/>
    <dgm:cxn modelId="{5376C5F7-8F0A-4AD8-AA53-58CBBFC08537}" type="presOf" srcId="{DBC3CE65-682D-4B54-BCD7-5EA382403EAC}" destId="{A70C0F83-19CA-4FE2-8311-E789068D9335}" srcOrd="0" destOrd="0" presId="urn:microsoft.com/office/officeart/2009/layout/CirclePictureHierarchy"/>
    <dgm:cxn modelId="{376B8375-4D84-459E-B15D-D3E802FD30AE}" srcId="{4FB12C07-EEF1-4F1B-BC28-88AEB3B30221}" destId="{3E72EC23-0132-4607-B7E8-4EA2981ADBC9}" srcOrd="3" destOrd="0" parTransId="{74D12680-1C93-4363-9D77-CD5789A672B3}" sibTransId="{B129C1EF-C2D8-46FE-A040-BE50D110F315}"/>
    <dgm:cxn modelId="{CC6C7846-3B26-44F2-9B1D-8A76F6A1D8E2}" srcId="{4FB12C07-EEF1-4F1B-BC28-88AEB3B30221}" destId="{2B3119DB-36A9-4B2E-9A2E-663341E225CF}" srcOrd="0" destOrd="0" parTransId="{DBC3CE65-682D-4B54-BCD7-5EA382403EAC}" sibTransId="{FBDA8C0D-10AA-40BA-98E3-2835C848B736}"/>
    <dgm:cxn modelId="{BC9A6667-60D1-4F91-AE42-B9357A241A1C}" type="presOf" srcId="{261520D3-F23F-467B-BDBF-A87AC067822A}" destId="{6F2682DD-3021-46F7-B7C0-DE6EFE353A3A}" srcOrd="0" destOrd="0" presId="urn:microsoft.com/office/officeart/2009/layout/CirclePictureHierarchy"/>
    <dgm:cxn modelId="{0FDE2CD2-A0A0-4DCB-8A1B-93A3587574A9}" type="presOf" srcId="{D16E8A77-7113-4B22-AD8B-7B5C74F9F1C1}" destId="{38ECEB1C-0667-4CCB-A9E8-BDF7B3516859}" srcOrd="0" destOrd="0" presId="urn:microsoft.com/office/officeart/2009/layout/CirclePictureHierarchy"/>
    <dgm:cxn modelId="{EA6FAF9D-EBDD-41D7-BDAC-E8A5B505CE6C}" srcId="{261520D3-F23F-467B-BDBF-A87AC067822A}" destId="{6CE7D5B7-31A5-4556-A3D4-C8C23F6C006B}" srcOrd="0" destOrd="0" parTransId="{85267238-3493-43A5-AE12-F2551E5BC1A1}" sibTransId="{DC50D8F2-7CF3-4A5D-ABF3-64C5FBE6BBE5}"/>
    <dgm:cxn modelId="{9E3E9E83-CDC6-4C20-BCB1-838B5A61B94C}" type="presOf" srcId="{861B9021-4702-455E-9DE9-3B6990B97010}" destId="{76EEE2A2-81A5-4CF6-A56B-E1CA00C28129}" srcOrd="0" destOrd="0" presId="urn:microsoft.com/office/officeart/2009/layout/CirclePictureHierarchy"/>
    <dgm:cxn modelId="{E080169C-0FF2-4120-BDE3-447BCCEE9913}" type="presOf" srcId="{7214033B-86EA-4005-901A-FB5E51EB38DA}" destId="{73EE1B27-523F-4969-B935-AFB36B3D5C23}" srcOrd="0" destOrd="0" presId="urn:microsoft.com/office/officeart/2009/layout/CirclePictureHierarchy"/>
    <dgm:cxn modelId="{ACFBF0A4-087A-4EC0-9767-DB980E2ADDDE}" srcId="{14C73961-14B8-40DC-919A-EED3072A4CFF}" destId="{4FB12C07-EEF1-4F1B-BC28-88AEB3B30221}" srcOrd="0" destOrd="0" parTransId="{CF3B44BB-2F0E-4E70-B6B8-104F3793FF63}" sibTransId="{FBB414FC-575F-4C46-BBEA-67F230A04C7F}"/>
    <dgm:cxn modelId="{81D9590C-D23A-4BAE-B358-21DAB72D4CBF}" srcId="{4FB12C07-EEF1-4F1B-BC28-88AEB3B30221}" destId="{FADDC8F2-89C1-4ED2-A340-1D15CA43F057}" srcOrd="2" destOrd="0" parTransId="{7214033B-86EA-4005-901A-FB5E51EB38DA}" sibTransId="{5DE02BC3-8B6C-41F3-8752-FE335ED4E166}"/>
    <dgm:cxn modelId="{C1E5140E-5B27-42A1-BAAC-0FF4C5EC8251}" type="presOf" srcId="{74D12680-1C93-4363-9D77-CD5789A672B3}" destId="{F444F26A-53F4-4F9E-9F3B-59E37687D40C}" srcOrd="0" destOrd="0" presId="urn:microsoft.com/office/officeart/2009/layout/CirclePictureHierarchy"/>
    <dgm:cxn modelId="{8BAC1C64-AE35-4EA5-A682-D987D3437D1B}" srcId="{4FB12C07-EEF1-4F1B-BC28-88AEB3B30221}" destId="{261520D3-F23F-467B-BDBF-A87AC067822A}" srcOrd="1" destOrd="0" parTransId="{9AEC5915-236B-43E1-AFDA-A7C87368AE6C}" sibTransId="{DDBB5BE7-0A31-46C8-852E-8CFB3BD798AB}"/>
    <dgm:cxn modelId="{174E49B1-E0BE-4753-ACF8-51A639C0580A}" type="presOf" srcId="{14C73961-14B8-40DC-919A-EED3072A4CFF}" destId="{AD195DE4-0B6B-4B19-BFF2-4E3969C1FE5A}" srcOrd="0" destOrd="0" presId="urn:microsoft.com/office/officeart/2009/layout/CirclePictureHierarchy"/>
    <dgm:cxn modelId="{3819DBA5-7301-41B9-9347-F0FDE8E96DE4}" type="presOf" srcId="{85267238-3493-43A5-AE12-F2551E5BC1A1}" destId="{9DB06FF8-8462-48EC-8693-4B2B36F9AB8C}" srcOrd="0" destOrd="0" presId="urn:microsoft.com/office/officeart/2009/layout/CirclePictureHierarchy"/>
    <dgm:cxn modelId="{E8CBE9EB-FA68-4A8F-9A98-99D57D711382}" type="presOf" srcId="{3E72EC23-0132-4607-B7E8-4EA2981ADBC9}" destId="{25F2EE93-C132-4C5C-B443-D0F7A8C9601A}" srcOrd="0" destOrd="0" presId="urn:microsoft.com/office/officeart/2009/layout/CirclePictureHierarchy"/>
    <dgm:cxn modelId="{21E8D193-45CD-4E0A-8CE2-C8FD64AC06E3}" type="presOf" srcId="{C5D6FC0F-2A2B-47FC-8B06-76A9845CC1AB}" destId="{9499E427-E09F-4AFA-986D-F9C42889C828}" srcOrd="0" destOrd="0" presId="urn:microsoft.com/office/officeart/2009/layout/CirclePictureHierarchy"/>
    <dgm:cxn modelId="{95CE7F36-48F9-4DF3-927A-1CF21F83EEF3}" type="presOf" srcId="{EA2AABBA-931F-46B1-A9F3-6C492D826D27}" destId="{4A74320A-6F77-4A8A-82B5-F2B658396B3A}" srcOrd="0" destOrd="0" presId="urn:microsoft.com/office/officeart/2009/layout/CirclePictureHierarchy"/>
    <dgm:cxn modelId="{97EE6F30-15E6-44EF-AAB6-545F4BE59F16}" type="presOf" srcId="{6CE7D5B7-31A5-4556-A3D4-C8C23F6C006B}" destId="{D739CE94-C009-4876-87E7-C95142445C33}" srcOrd="0" destOrd="0" presId="urn:microsoft.com/office/officeart/2009/layout/CirclePictureHierarchy"/>
    <dgm:cxn modelId="{B3BFB163-5007-441A-A5E9-56EFD1921CD2}" type="presOf" srcId="{2B3119DB-36A9-4B2E-9A2E-663341E225CF}" destId="{09FC64A8-B067-4564-81C5-D8270FE20333}" srcOrd="0" destOrd="0" presId="urn:microsoft.com/office/officeart/2009/layout/CirclePictureHierarchy"/>
    <dgm:cxn modelId="{947DC19F-3A3A-4EAA-9E3D-1F9BD12BFFD7}" srcId="{4FB12C07-EEF1-4F1B-BC28-88AEB3B30221}" destId="{861B9021-4702-455E-9DE9-3B6990B97010}" srcOrd="4" destOrd="0" parTransId="{EA2AABBA-931F-46B1-A9F3-6C492D826D27}" sibTransId="{3F592364-7926-41D3-8D70-A15A09539FEE}"/>
    <dgm:cxn modelId="{5DAEB7EE-9DAD-4CCF-A672-507AB19784E6}" type="presOf" srcId="{9AEC5915-236B-43E1-AFDA-A7C87368AE6C}" destId="{627996A5-E133-49F8-8D00-FA3438A5E650}" srcOrd="0" destOrd="0" presId="urn:microsoft.com/office/officeart/2009/layout/CirclePictureHierarchy"/>
    <dgm:cxn modelId="{CEC2A4C4-59B8-4A36-BFE4-1FC78E6E6775}" type="presParOf" srcId="{AD195DE4-0B6B-4B19-BFF2-4E3969C1FE5A}" destId="{E1D9FDC5-503B-4039-B0BE-0EF9800A8A9A}" srcOrd="0" destOrd="0" presId="urn:microsoft.com/office/officeart/2009/layout/CirclePictureHierarchy"/>
    <dgm:cxn modelId="{F59FE8E6-FE14-4CE1-AF61-9CDA7F122052}" type="presParOf" srcId="{E1D9FDC5-503B-4039-B0BE-0EF9800A8A9A}" destId="{CD967D57-1083-4223-9385-95A5021A5985}" srcOrd="0" destOrd="0" presId="urn:microsoft.com/office/officeart/2009/layout/CirclePictureHierarchy"/>
    <dgm:cxn modelId="{11E9FFB9-3EF1-45A7-9FDA-3CEA030FC089}" type="presParOf" srcId="{CD967D57-1083-4223-9385-95A5021A5985}" destId="{21F71EFC-3FDC-4EC6-BBE2-1B00B32BA408}" srcOrd="0" destOrd="0" presId="urn:microsoft.com/office/officeart/2009/layout/CirclePictureHierarchy"/>
    <dgm:cxn modelId="{A08F7D5F-E52E-41F5-BF22-250D7A90F485}" type="presParOf" srcId="{CD967D57-1083-4223-9385-95A5021A5985}" destId="{AAD09711-E485-423D-B457-A5632640099C}" srcOrd="1" destOrd="0" presId="urn:microsoft.com/office/officeart/2009/layout/CirclePictureHierarchy"/>
    <dgm:cxn modelId="{9E54C891-096B-4995-ABD9-C334480A4465}" type="presParOf" srcId="{E1D9FDC5-503B-4039-B0BE-0EF9800A8A9A}" destId="{069FF2A2-3F8E-49E9-82CB-BC1DA8432A6C}" srcOrd="1" destOrd="0" presId="urn:microsoft.com/office/officeart/2009/layout/CirclePictureHierarchy"/>
    <dgm:cxn modelId="{05F3E8D9-BCFC-41EE-A808-EB1BCB57C5BA}" type="presParOf" srcId="{069FF2A2-3F8E-49E9-82CB-BC1DA8432A6C}" destId="{A70C0F83-19CA-4FE2-8311-E789068D9335}" srcOrd="0" destOrd="0" presId="urn:microsoft.com/office/officeart/2009/layout/CirclePictureHierarchy"/>
    <dgm:cxn modelId="{EAD2712B-D158-4860-A28F-FC89F6C5AB7F}" type="presParOf" srcId="{069FF2A2-3F8E-49E9-82CB-BC1DA8432A6C}" destId="{1995444D-0CCD-474F-89C1-5EC9A0A184F1}" srcOrd="1" destOrd="0" presId="urn:microsoft.com/office/officeart/2009/layout/CirclePictureHierarchy"/>
    <dgm:cxn modelId="{FDBF7E37-5A60-40C0-BCDB-7F1924B34C53}" type="presParOf" srcId="{1995444D-0CCD-474F-89C1-5EC9A0A184F1}" destId="{D05CA135-9819-4C24-B33A-EE24E2B3B56E}" srcOrd="0" destOrd="0" presId="urn:microsoft.com/office/officeart/2009/layout/CirclePictureHierarchy"/>
    <dgm:cxn modelId="{B2E2352B-F804-48C5-BF54-D91CE6A75A1F}" type="presParOf" srcId="{D05CA135-9819-4C24-B33A-EE24E2B3B56E}" destId="{FE86AF64-86A6-42CC-92D4-FD3DE757D59D}" srcOrd="0" destOrd="0" presId="urn:microsoft.com/office/officeart/2009/layout/CirclePictureHierarchy"/>
    <dgm:cxn modelId="{C829EDB6-54BF-4F4B-9900-D03A36FEFC99}" type="presParOf" srcId="{D05CA135-9819-4C24-B33A-EE24E2B3B56E}" destId="{09FC64A8-B067-4564-81C5-D8270FE20333}" srcOrd="1" destOrd="0" presId="urn:microsoft.com/office/officeart/2009/layout/CirclePictureHierarchy"/>
    <dgm:cxn modelId="{73663829-125E-498D-B64A-0F3E15696CF1}" type="presParOf" srcId="{1995444D-0CCD-474F-89C1-5EC9A0A184F1}" destId="{C2ABCF5D-ECB5-415F-A938-28A31570DB45}" srcOrd="1" destOrd="0" presId="urn:microsoft.com/office/officeart/2009/layout/CirclePictureHierarchy"/>
    <dgm:cxn modelId="{BD321250-12E0-4130-A314-F779E26E79B0}" type="presParOf" srcId="{C2ABCF5D-ECB5-415F-A938-28A31570DB45}" destId="{38ECEB1C-0667-4CCB-A9E8-BDF7B3516859}" srcOrd="0" destOrd="0" presId="urn:microsoft.com/office/officeart/2009/layout/CirclePictureHierarchy"/>
    <dgm:cxn modelId="{701ACBA7-EE8A-4EB1-8170-6380334F2865}" type="presParOf" srcId="{C2ABCF5D-ECB5-415F-A938-28A31570DB45}" destId="{858A8704-3592-4D3A-9D81-7B49579A647B}" srcOrd="1" destOrd="0" presId="urn:microsoft.com/office/officeart/2009/layout/CirclePictureHierarchy"/>
    <dgm:cxn modelId="{2D376621-4528-4C21-9833-EEC5BC2E7465}" type="presParOf" srcId="{858A8704-3592-4D3A-9D81-7B49579A647B}" destId="{903AE1BE-2061-4B7F-8079-8ABEC3D7EC45}" srcOrd="0" destOrd="0" presId="urn:microsoft.com/office/officeart/2009/layout/CirclePictureHierarchy"/>
    <dgm:cxn modelId="{F4B73B82-97B8-4332-BEF2-0906AD5AE85E}" type="presParOf" srcId="{903AE1BE-2061-4B7F-8079-8ABEC3D7EC45}" destId="{AB03B46E-7F77-4E7B-A3C7-899D3F4B3672}" srcOrd="0" destOrd="0" presId="urn:microsoft.com/office/officeart/2009/layout/CirclePictureHierarchy"/>
    <dgm:cxn modelId="{548D11C1-6427-4D5E-992C-AF99DAD7F215}" type="presParOf" srcId="{903AE1BE-2061-4B7F-8079-8ABEC3D7EC45}" destId="{9499E427-E09F-4AFA-986D-F9C42889C828}" srcOrd="1" destOrd="0" presId="urn:microsoft.com/office/officeart/2009/layout/CirclePictureHierarchy"/>
    <dgm:cxn modelId="{F9CC7C63-1654-45E0-AD50-374CEDADDD54}" type="presParOf" srcId="{858A8704-3592-4D3A-9D81-7B49579A647B}" destId="{026533C4-D9AB-435D-843C-32245EC1BC08}" srcOrd="1" destOrd="0" presId="urn:microsoft.com/office/officeart/2009/layout/CirclePictureHierarchy"/>
    <dgm:cxn modelId="{1213F26D-859C-4F3C-9CBB-9B52335DCDFD}" type="presParOf" srcId="{069FF2A2-3F8E-49E9-82CB-BC1DA8432A6C}" destId="{627996A5-E133-49F8-8D00-FA3438A5E650}" srcOrd="2" destOrd="0" presId="urn:microsoft.com/office/officeart/2009/layout/CirclePictureHierarchy"/>
    <dgm:cxn modelId="{C17230B0-95CE-4CEA-9F08-1197D95E722C}" type="presParOf" srcId="{069FF2A2-3F8E-49E9-82CB-BC1DA8432A6C}" destId="{F0BEA776-BC96-492F-A436-3A9A1140834D}" srcOrd="3" destOrd="0" presId="urn:microsoft.com/office/officeart/2009/layout/CirclePictureHierarchy"/>
    <dgm:cxn modelId="{AF9E8FB4-6853-4118-A5F0-2E5893D0EE72}" type="presParOf" srcId="{F0BEA776-BC96-492F-A436-3A9A1140834D}" destId="{7E46D692-AC86-40F5-B99B-1D1F0DFE44D0}" srcOrd="0" destOrd="0" presId="urn:microsoft.com/office/officeart/2009/layout/CirclePictureHierarchy"/>
    <dgm:cxn modelId="{F83BC899-60F9-4392-BCED-8CC4CB9518BE}" type="presParOf" srcId="{7E46D692-AC86-40F5-B99B-1D1F0DFE44D0}" destId="{B0ECE6AD-7DEA-4F40-936E-8633C8D4028E}" srcOrd="0" destOrd="0" presId="urn:microsoft.com/office/officeart/2009/layout/CirclePictureHierarchy"/>
    <dgm:cxn modelId="{22EF81B0-5F21-4818-82FA-8BE865318AB0}" type="presParOf" srcId="{7E46D692-AC86-40F5-B99B-1D1F0DFE44D0}" destId="{6F2682DD-3021-46F7-B7C0-DE6EFE353A3A}" srcOrd="1" destOrd="0" presId="urn:microsoft.com/office/officeart/2009/layout/CirclePictureHierarchy"/>
    <dgm:cxn modelId="{DBF9E7A6-35C5-4979-B419-33AFB06F436E}" type="presParOf" srcId="{F0BEA776-BC96-492F-A436-3A9A1140834D}" destId="{87041AE3-5CE3-4444-8FD3-EA04C6DA37EB}" srcOrd="1" destOrd="0" presId="urn:microsoft.com/office/officeart/2009/layout/CirclePictureHierarchy"/>
    <dgm:cxn modelId="{58B023CC-C359-4822-AA33-6AFF081E091B}" type="presParOf" srcId="{87041AE3-5CE3-4444-8FD3-EA04C6DA37EB}" destId="{9DB06FF8-8462-48EC-8693-4B2B36F9AB8C}" srcOrd="0" destOrd="0" presId="urn:microsoft.com/office/officeart/2009/layout/CirclePictureHierarchy"/>
    <dgm:cxn modelId="{32765365-069F-4121-BBDB-A1D97030F51F}" type="presParOf" srcId="{87041AE3-5CE3-4444-8FD3-EA04C6DA37EB}" destId="{8B09115B-896B-47EB-BBC8-A1C46C756FC3}" srcOrd="1" destOrd="0" presId="urn:microsoft.com/office/officeart/2009/layout/CirclePictureHierarchy"/>
    <dgm:cxn modelId="{EDB10C1F-F54B-4528-88B6-F7E0FBE35676}" type="presParOf" srcId="{8B09115B-896B-47EB-BBC8-A1C46C756FC3}" destId="{257AE123-8424-4917-AC2A-2B95470AB111}" srcOrd="0" destOrd="0" presId="urn:microsoft.com/office/officeart/2009/layout/CirclePictureHierarchy"/>
    <dgm:cxn modelId="{11313A87-14D6-4934-BCE0-14A1D029BA6B}" type="presParOf" srcId="{257AE123-8424-4917-AC2A-2B95470AB111}" destId="{B1A75ED9-87C0-49BE-B2B4-8B7AF2DF5472}" srcOrd="0" destOrd="0" presId="urn:microsoft.com/office/officeart/2009/layout/CirclePictureHierarchy"/>
    <dgm:cxn modelId="{A26D8196-E32F-4BAC-B0C8-63D88A5C3298}" type="presParOf" srcId="{257AE123-8424-4917-AC2A-2B95470AB111}" destId="{D739CE94-C009-4876-87E7-C95142445C33}" srcOrd="1" destOrd="0" presId="urn:microsoft.com/office/officeart/2009/layout/CirclePictureHierarchy"/>
    <dgm:cxn modelId="{D84F1F7D-2E63-48BB-817D-1CB68268150C}" type="presParOf" srcId="{8B09115B-896B-47EB-BBC8-A1C46C756FC3}" destId="{1F7C0DDF-5EBB-4F55-906C-AF1B8CC5ED1E}" srcOrd="1" destOrd="0" presId="urn:microsoft.com/office/officeart/2009/layout/CirclePictureHierarchy"/>
    <dgm:cxn modelId="{6ED7D256-8312-44DB-B569-A38390020B72}" type="presParOf" srcId="{069FF2A2-3F8E-49E9-82CB-BC1DA8432A6C}" destId="{73EE1B27-523F-4969-B935-AFB36B3D5C23}" srcOrd="4" destOrd="0" presId="urn:microsoft.com/office/officeart/2009/layout/CirclePictureHierarchy"/>
    <dgm:cxn modelId="{5B9FA009-2614-456C-B26E-E831A8D474AA}" type="presParOf" srcId="{069FF2A2-3F8E-49E9-82CB-BC1DA8432A6C}" destId="{F279E376-B88D-455B-9110-0051430C0668}" srcOrd="5" destOrd="0" presId="urn:microsoft.com/office/officeart/2009/layout/CirclePictureHierarchy"/>
    <dgm:cxn modelId="{72B790EA-591A-4C12-8497-F3C139FDBE15}" type="presParOf" srcId="{F279E376-B88D-455B-9110-0051430C0668}" destId="{5394EACD-AE0D-4909-8A37-F88CF8140918}" srcOrd="0" destOrd="0" presId="urn:microsoft.com/office/officeart/2009/layout/CirclePictureHierarchy"/>
    <dgm:cxn modelId="{6173DA63-4B43-4DB2-976E-75DB1E67E6F4}" type="presParOf" srcId="{5394EACD-AE0D-4909-8A37-F88CF8140918}" destId="{28795575-5503-4C42-A3A2-40C97A1FD2F2}" srcOrd="0" destOrd="0" presId="urn:microsoft.com/office/officeart/2009/layout/CirclePictureHierarchy"/>
    <dgm:cxn modelId="{76648CF0-19CB-43AB-A539-9381E3E25C20}" type="presParOf" srcId="{5394EACD-AE0D-4909-8A37-F88CF8140918}" destId="{168A42AF-A129-4A19-A536-E62856327C8D}" srcOrd="1" destOrd="0" presId="urn:microsoft.com/office/officeart/2009/layout/CirclePictureHierarchy"/>
    <dgm:cxn modelId="{4469A4E0-18DA-4ACC-99B9-4D76E79C879F}" type="presParOf" srcId="{F279E376-B88D-455B-9110-0051430C0668}" destId="{B1E7DC1D-3B9B-458F-A3B3-2E8E56B599C0}" srcOrd="1" destOrd="0" presId="urn:microsoft.com/office/officeart/2009/layout/CirclePictureHierarchy"/>
    <dgm:cxn modelId="{A34C9F8A-B11A-4CE0-9A68-2F518661ADE3}" type="presParOf" srcId="{069FF2A2-3F8E-49E9-82CB-BC1DA8432A6C}" destId="{F444F26A-53F4-4F9E-9F3B-59E37687D40C}" srcOrd="6" destOrd="0" presId="urn:microsoft.com/office/officeart/2009/layout/CirclePictureHierarchy"/>
    <dgm:cxn modelId="{3DBEB20D-4851-4B99-BB1C-34C434B2AFED}" type="presParOf" srcId="{069FF2A2-3F8E-49E9-82CB-BC1DA8432A6C}" destId="{73F83F8B-0A43-45CA-9615-573563E84304}" srcOrd="7" destOrd="0" presId="urn:microsoft.com/office/officeart/2009/layout/CirclePictureHierarchy"/>
    <dgm:cxn modelId="{4D186C01-8D6E-4E44-B65C-DF3C8C31F879}" type="presParOf" srcId="{73F83F8B-0A43-45CA-9615-573563E84304}" destId="{97812DCC-1BB5-489C-805A-0B2A9AA22ED3}" srcOrd="0" destOrd="0" presId="urn:microsoft.com/office/officeart/2009/layout/CirclePictureHierarchy"/>
    <dgm:cxn modelId="{BE310408-D4DF-4F94-9CB7-C42785D7C8E6}" type="presParOf" srcId="{97812DCC-1BB5-489C-805A-0B2A9AA22ED3}" destId="{1D7AA690-BC1C-4DCD-847C-6EC349537EDF}" srcOrd="0" destOrd="0" presId="urn:microsoft.com/office/officeart/2009/layout/CirclePictureHierarchy"/>
    <dgm:cxn modelId="{18710BA4-A6FE-4E30-BB6F-A591008BE4DD}" type="presParOf" srcId="{97812DCC-1BB5-489C-805A-0B2A9AA22ED3}" destId="{25F2EE93-C132-4C5C-B443-D0F7A8C9601A}" srcOrd="1" destOrd="0" presId="urn:microsoft.com/office/officeart/2009/layout/CirclePictureHierarchy"/>
    <dgm:cxn modelId="{BA14DE1C-4014-4A16-89FE-F58635F36902}" type="presParOf" srcId="{73F83F8B-0A43-45CA-9615-573563E84304}" destId="{4A8C6BA3-BCC5-48BE-8C29-236ED0C221B6}" srcOrd="1" destOrd="0" presId="urn:microsoft.com/office/officeart/2009/layout/CirclePictureHierarchy"/>
    <dgm:cxn modelId="{CBB099A2-9C6E-4F94-9338-4141A85972E9}" type="presParOf" srcId="{069FF2A2-3F8E-49E9-82CB-BC1DA8432A6C}" destId="{4A74320A-6F77-4A8A-82B5-F2B658396B3A}" srcOrd="8" destOrd="0" presId="urn:microsoft.com/office/officeart/2009/layout/CirclePictureHierarchy"/>
    <dgm:cxn modelId="{AE0B9A6F-FBA9-4D1E-B42C-9B3BD8D8B458}" type="presParOf" srcId="{069FF2A2-3F8E-49E9-82CB-BC1DA8432A6C}" destId="{1BC97843-0A81-4520-A826-2C389AAD8E7E}" srcOrd="9" destOrd="0" presId="urn:microsoft.com/office/officeart/2009/layout/CirclePictureHierarchy"/>
    <dgm:cxn modelId="{47EE91AC-7D1D-4167-9C26-AAA1A4761983}" type="presParOf" srcId="{1BC97843-0A81-4520-A826-2C389AAD8E7E}" destId="{52C5EE1B-1A25-4F92-88BF-1DE05C22122F}" srcOrd="0" destOrd="0" presId="urn:microsoft.com/office/officeart/2009/layout/CirclePictureHierarchy"/>
    <dgm:cxn modelId="{15117CF9-672F-440B-9830-78D0F2F085D4}" type="presParOf" srcId="{52C5EE1B-1A25-4F92-88BF-1DE05C22122F}" destId="{93C51F38-EE22-4C42-A30F-001D85F32951}" srcOrd="0" destOrd="0" presId="urn:microsoft.com/office/officeart/2009/layout/CirclePictureHierarchy"/>
    <dgm:cxn modelId="{73B9B49A-C3D7-4D13-87E7-67F467AC81A3}" type="presParOf" srcId="{52C5EE1B-1A25-4F92-88BF-1DE05C22122F}" destId="{76EEE2A2-81A5-4CF6-A56B-E1CA00C28129}" srcOrd="1" destOrd="0" presId="urn:microsoft.com/office/officeart/2009/layout/CirclePictureHierarchy"/>
    <dgm:cxn modelId="{D61E6A4F-62BD-4404-AB00-6FF37EF5C3E2}" type="presParOf" srcId="{1BC97843-0A81-4520-A826-2C389AAD8E7E}" destId="{1C30ACCC-6323-4D1A-8DBB-D137979709FB}"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55618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77341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02112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386308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19648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881166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643434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736038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3463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78658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03170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52630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749449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41441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1392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7/17/2019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760012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7/17/2019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071956079"/>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0.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10.xml"/><Relationship Id="rId4" Type="http://schemas.openxmlformats.org/officeDocument/2006/relationships/image" Target="../media/image33.jpg"/></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10.xml"/><Relationship Id="rId4" Type="http://schemas.openxmlformats.org/officeDocument/2006/relationships/image" Target="../media/image36.jp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52.jpeg"/><Relationship Id="rId11" Type="http://schemas.openxmlformats.org/officeDocument/2006/relationships/image" Target="../media/image57.png"/><Relationship Id="rId5" Type="http://schemas.openxmlformats.org/officeDocument/2006/relationships/image" Target="../media/image51.jpeg"/><Relationship Id="rId10" Type="http://schemas.openxmlformats.org/officeDocument/2006/relationships/image" Target="../media/image56.png"/><Relationship Id="rId4" Type="http://schemas.openxmlformats.org/officeDocument/2006/relationships/image" Target="../media/image50.jpeg"/><Relationship Id="rId9" Type="http://schemas.openxmlformats.org/officeDocument/2006/relationships/image" Target="../media/image55.jpe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16" y="0"/>
            <a:ext cx="12140484"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Marcador de contenido 2">
            <a:extLst>
              <a:ext uri="{FF2B5EF4-FFF2-40B4-BE49-F238E27FC236}">
                <a16:creationId xmlns="" xmlns:a16="http://schemas.microsoft.com/office/drawing/2014/main" id="{CE1DF8D3-DB0E-4850-B67D-CA45A038C46B}"/>
              </a:ext>
            </a:extLst>
          </p:cNvPr>
          <p:cNvSpPr>
            <a:spLocks noGrp="1"/>
          </p:cNvSpPr>
          <p:nvPr/>
        </p:nvSpPr>
        <p:spPr>
          <a:xfrm>
            <a:off x="2086479" y="167425"/>
            <a:ext cx="8070558" cy="109470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lgn="ctr">
              <a:buNone/>
            </a:pPr>
            <a:r>
              <a:rPr lang="es-CO" altLang="es-CO" sz="3200" b="1" dirty="0">
                <a:solidFill>
                  <a:schemeClr val="bg1">
                    <a:lumMod val="75000"/>
                    <a:lumOff val="25000"/>
                  </a:schemeClr>
                </a:solidFill>
              </a:rPr>
              <a:t>UNIVERSIDAD COLEGIO MAYOR DE CUNDINAMARCA</a:t>
            </a:r>
          </a:p>
        </p:txBody>
      </p:sp>
      <p:pic>
        <p:nvPicPr>
          <p:cNvPr id="16" name="Imagen 15">
            <a:extLst>
              <a:ext uri="{FF2B5EF4-FFF2-40B4-BE49-F238E27FC236}">
                <a16:creationId xmlns="" xmlns:a16="http://schemas.microsoft.com/office/drawing/2014/main" id="{2D5D49CF-E294-4B79-9C75-06C5CA8DC0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6809" y="4292739"/>
            <a:ext cx="1875191" cy="25652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97294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INFORMES PRUEBAS</a:t>
            </a:r>
            <a:br>
              <a:rPr lang="es-CO" sz="7200" dirty="0"/>
            </a:br>
            <a:r>
              <a:rPr lang="es-CO" sz="3600" dirty="0"/>
              <a:t>Informe 1 06-02-2019</a:t>
            </a:r>
            <a:endParaRPr lang="es-CO" sz="7200" dirty="0"/>
          </a:p>
        </p:txBody>
      </p:sp>
      <p:pic>
        <p:nvPicPr>
          <p:cNvPr id="3" name="Imagen 2">
            <a:extLst>
              <a:ext uri="{FF2B5EF4-FFF2-40B4-BE49-F238E27FC236}">
                <a16:creationId xmlns="" xmlns:a16="http://schemas.microsoft.com/office/drawing/2014/main" id="{ABA68C51-29A0-4F25-B830-22877241437B}"/>
              </a:ext>
            </a:extLst>
          </p:cNvPr>
          <p:cNvPicPr>
            <a:picLocks noChangeAspect="1"/>
          </p:cNvPicPr>
          <p:nvPr/>
        </p:nvPicPr>
        <p:blipFill rotWithShape="1">
          <a:blip r:embed="rId2"/>
          <a:srcRect l="4891" t="25108" r="65326" b="9352"/>
          <a:stretch/>
        </p:blipFill>
        <p:spPr>
          <a:xfrm>
            <a:off x="318053" y="1769166"/>
            <a:ext cx="4015408" cy="4967969"/>
          </a:xfrm>
          <a:prstGeom prst="rect">
            <a:avLst/>
          </a:prstGeom>
        </p:spPr>
      </p:pic>
      <p:pic>
        <p:nvPicPr>
          <p:cNvPr id="4" name="Imagen 3">
            <a:extLst>
              <a:ext uri="{FF2B5EF4-FFF2-40B4-BE49-F238E27FC236}">
                <a16:creationId xmlns="" xmlns:a16="http://schemas.microsoft.com/office/drawing/2014/main" id="{2B3FA4F5-2571-4AE4-95E2-D933FFDE0F69}"/>
              </a:ext>
            </a:extLst>
          </p:cNvPr>
          <p:cNvPicPr>
            <a:picLocks noChangeAspect="1"/>
          </p:cNvPicPr>
          <p:nvPr/>
        </p:nvPicPr>
        <p:blipFill rotWithShape="1">
          <a:blip r:embed="rId3"/>
          <a:srcRect l="50761" t="25785" r="20000" b="7612"/>
          <a:stretch/>
        </p:blipFill>
        <p:spPr>
          <a:xfrm>
            <a:off x="4505739" y="1769166"/>
            <a:ext cx="3879200" cy="4967969"/>
          </a:xfrm>
          <a:prstGeom prst="rect">
            <a:avLst/>
          </a:prstGeom>
        </p:spPr>
      </p:pic>
    </p:spTree>
    <p:extLst>
      <p:ext uri="{BB962C8B-B14F-4D97-AF65-F5344CB8AC3E}">
        <p14:creationId xmlns:p14="http://schemas.microsoft.com/office/powerpoint/2010/main" val="3917175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INFORMES PRUEBAS</a:t>
            </a:r>
            <a:br>
              <a:rPr lang="es-CO" sz="7200" dirty="0"/>
            </a:br>
            <a:r>
              <a:rPr lang="es-CO" sz="3600" dirty="0"/>
              <a:t>Informe 2 07-05-2019</a:t>
            </a:r>
            <a:endParaRPr lang="es-CO" sz="7200" dirty="0"/>
          </a:p>
        </p:txBody>
      </p:sp>
      <p:pic>
        <p:nvPicPr>
          <p:cNvPr id="4" name="Imagen 3">
            <a:extLst>
              <a:ext uri="{FF2B5EF4-FFF2-40B4-BE49-F238E27FC236}">
                <a16:creationId xmlns="" xmlns:a16="http://schemas.microsoft.com/office/drawing/2014/main" id="{443C95D7-4368-48C7-BFAB-8D065AD0D819}"/>
              </a:ext>
            </a:extLst>
          </p:cNvPr>
          <p:cNvPicPr>
            <a:picLocks noChangeAspect="1"/>
          </p:cNvPicPr>
          <p:nvPr/>
        </p:nvPicPr>
        <p:blipFill rotWithShape="1">
          <a:blip r:embed="rId2"/>
          <a:srcRect l="4782" t="25785" r="65544" b="8579"/>
          <a:stretch/>
        </p:blipFill>
        <p:spPr>
          <a:xfrm>
            <a:off x="185531" y="1890030"/>
            <a:ext cx="3994862" cy="4967969"/>
          </a:xfrm>
          <a:prstGeom prst="rect">
            <a:avLst/>
          </a:prstGeom>
        </p:spPr>
      </p:pic>
      <p:pic>
        <p:nvPicPr>
          <p:cNvPr id="5" name="Imagen 4">
            <a:extLst>
              <a:ext uri="{FF2B5EF4-FFF2-40B4-BE49-F238E27FC236}">
                <a16:creationId xmlns="" xmlns:a16="http://schemas.microsoft.com/office/drawing/2014/main" id="{69508150-6F47-4701-85E0-6F8D72533105}"/>
              </a:ext>
            </a:extLst>
          </p:cNvPr>
          <p:cNvPicPr>
            <a:picLocks noChangeAspect="1"/>
          </p:cNvPicPr>
          <p:nvPr/>
        </p:nvPicPr>
        <p:blipFill rotWithShape="1">
          <a:blip r:embed="rId2"/>
          <a:srcRect l="65869" t="24971" r="4457" b="9393"/>
          <a:stretch/>
        </p:blipFill>
        <p:spPr>
          <a:xfrm>
            <a:off x="4485862" y="1890029"/>
            <a:ext cx="3994862" cy="4967969"/>
          </a:xfrm>
          <a:prstGeom prst="rect">
            <a:avLst/>
          </a:prstGeom>
        </p:spPr>
      </p:pic>
    </p:spTree>
    <p:extLst>
      <p:ext uri="{BB962C8B-B14F-4D97-AF65-F5344CB8AC3E}">
        <p14:creationId xmlns:p14="http://schemas.microsoft.com/office/powerpoint/2010/main" val="732244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INFORMES PRUEBAS</a:t>
            </a:r>
            <a:br>
              <a:rPr lang="es-CO" sz="7200" dirty="0"/>
            </a:br>
            <a:r>
              <a:rPr lang="es-CO" sz="3600" dirty="0"/>
              <a:t>Informe 3 21-05-2019</a:t>
            </a:r>
            <a:endParaRPr lang="es-CO" sz="7200" dirty="0"/>
          </a:p>
        </p:txBody>
      </p:sp>
      <p:pic>
        <p:nvPicPr>
          <p:cNvPr id="4" name="Imagen 3">
            <a:extLst>
              <a:ext uri="{FF2B5EF4-FFF2-40B4-BE49-F238E27FC236}">
                <a16:creationId xmlns="" xmlns:a16="http://schemas.microsoft.com/office/drawing/2014/main" id="{0BB48297-7F2B-4525-84D4-E5055155C9A9}"/>
              </a:ext>
            </a:extLst>
          </p:cNvPr>
          <p:cNvPicPr>
            <a:picLocks noChangeAspect="1"/>
          </p:cNvPicPr>
          <p:nvPr/>
        </p:nvPicPr>
        <p:blipFill rotWithShape="1">
          <a:blip r:embed="rId2"/>
          <a:srcRect l="5109" t="24721" r="65712" b="8580"/>
          <a:stretch/>
        </p:blipFill>
        <p:spPr>
          <a:xfrm>
            <a:off x="103038" y="1890030"/>
            <a:ext cx="3865651" cy="4967969"/>
          </a:xfrm>
          <a:prstGeom prst="rect">
            <a:avLst/>
          </a:prstGeom>
        </p:spPr>
      </p:pic>
      <p:pic>
        <p:nvPicPr>
          <p:cNvPr id="5" name="Imagen 4">
            <a:extLst>
              <a:ext uri="{FF2B5EF4-FFF2-40B4-BE49-F238E27FC236}">
                <a16:creationId xmlns="" xmlns:a16="http://schemas.microsoft.com/office/drawing/2014/main" id="{0D6B96D0-6F5D-494D-A778-E8E98EBACE89}"/>
              </a:ext>
            </a:extLst>
          </p:cNvPr>
          <p:cNvPicPr>
            <a:picLocks noChangeAspect="1"/>
          </p:cNvPicPr>
          <p:nvPr/>
        </p:nvPicPr>
        <p:blipFill rotWithShape="1">
          <a:blip r:embed="rId3"/>
          <a:srcRect l="35652" t="23562" r="35109" b="10706"/>
          <a:stretch/>
        </p:blipFill>
        <p:spPr>
          <a:xfrm>
            <a:off x="4313582" y="1890030"/>
            <a:ext cx="3930542" cy="4967969"/>
          </a:xfrm>
          <a:prstGeom prst="rect">
            <a:avLst/>
          </a:prstGeom>
        </p:spPr>
      </p:pic>
    </p:spTree>
    <p:extLst>
      <p:ext uri="{BB962C8B-B14F-4D97-AF65-F5344CB8AC3E}">
        <p14:creationId xmlns:p14="http://schemas.microsoft.com/office/powerpoint/2010/main" val="4041673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INFORMES PRUEBAS</a:t>
            </a:r>
            <a:br>
              <a:rPr lang="es-CO" sz="7200" dirty="0"/>
            </a:br>
            <a:r>
              <a:rPr lang="es-CO" sz="3600" dirty="0"/>
              <a:t>Informe 4 10-06-2019</a:t>
            </a:r>
            <a:endParaRPr lang="es-CO" sz="7200" dirty="0"/>
          </a:p>
        </p:txBody>
      </p:sp>
      <p:pic>
        <p:nvPicPr>
          <p:cNvPr id="4" name="Imagen 3">
            <a:extLst>
              <a:ext uri="{FF2B5EF4-FFF2-40B4-BE49-F238E27FC236}">
                <a16:creationId xmlns="" xmlns:a16="http://schemas.microsoft.com/office/drawing/2014/main" id="{2CCDE1E9-4857-40C9-98B2-49522DCE969F}"/>
              </a:ext>
            </a:extLst>
          </p:cNvPr>
          <p:cNvPicPr>
            <a:picLocks noChangeAspect="1"/>
          </p:cNvPicPr>
          <p:nvPr/>
        </p:nvPicPr>
        <p:blipFill rotWithShape="1">
          <a:blip r:embed="rId2"/>
          <a:srcRect l="5326" t="23368" r="65434" b="8385"/>
          <a:stretch/>
        </p:blipFill>
        <p:spPr>
          <a:xfrm>
            <a:off x="159026" y="1890030"/>
            <a:ext cx="3785790" cy="4967969"/>
          </a:xfrm>
          <a:prstGeom prst="rect">
            <a:avLst/>
          </a:prstGeom>
        </p:spPr>
      </p:pic>
      <p:pic>
        <p:nvPicPr>
          <p:cNvPr id="5" name="Imagen 4">
            <a:extLst>
              <a:ext uri="{FF2B5EF4-FFF2-40B4-BE49-F238E27FC236}">
                <a16:creationId xmlns="" xmlns:a16="http://schemas.microsoft.com/office/drawing/2014/main" id="{BCCC80D5-667E-46EC-BA33-583DF3FE2619}"/>
              </a:ext>
            </a:extLst>
          </p:cNvPr>
          <p:cNvPicPr>
            <a:picLocks noChangeAspect="1"/>
          </p:cNvPicPr>
          <p:nvPr/>
        </p:nvPicPr>
        <p:blipFill rotWithShape="1">
          <a:blip r:embed="rId2"/>
          <a:srcRect l="36096" t="23316" r="34664" b="8437"/>
          <a:stretch/>
        </p:blipFill>
        <p:spPr>
          <a:xfrm>
            <a:off x="4203105" y="1890029"/>
            <a:ext cx="3785790" cy="4967969"/>
          </a:xfrm>
          <a:prstGeom prst="rect">
            <a:avLst/>
          </a:prstGeom>
        </p:spPr>
      </p:pic>
    </p:spTree>
    <p:extLst>
      <p:ext uri="{BB962C8B-B14F-4D97-AF65-F5344CB8AC3E}">
        <p14:creationId xmlns:p14="http://schemas.microsoft.com/office/powerpoint/2010/main" val="2489622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INFORMES PRUEBAS</a:t>
            </a:r>
            <a:br>
              <a:rPr lang="es-CO" sz="7200" dirty="0"/>
            </a:br>
            <a:r>
              <a:rPr lang="es-CO" sz="3600" dirty="0"/>
              <a:t>Informe 4 10-06-2019</a:t>
            </a:r>
            <a:endParaRPr lang="es-CO" sz="7200" dirty="0"/>
          </a:p>
        </p:txBody>
      </p:sp>
      <p:pic>
        <p:nvPicPr>
          <p:cNvPr id="4" name="Imagen 3">
            <a:extLst>
              <a:ext uri="{FF2B5EF4-FFF2-40B4-BE49-F238E27FC236}">
                <a16:creationId xmlns="" xmlns:a16="http://schemas.microsoft.com/office/drawing/2014/main" id="{2CCDE1E9-4857-40C9-98B2-49522DCE969F}"/>
              </a:ext>
            </a:extLst>
          </p:cNvPr>
          <p:cNvPicPr>
            <a:picLocks noChangeAspect="1"/>
          </p:cNvPicPr>
          <p:nvPr/>
        </p:nvPicPr>
        <p:blipFill rotWithShape="1">
          <a:blip r:embed="rId2"/>
          <a:srcRect l="66412" t="23842" r="4348" b="7911"/>
          <a:stretch/>
        </p:blipFill>
        <p:spPr>
          <a:xfrm>
            <a:off x="159026" y="1890030"/>
            <a:ext cx="3785790" cy="4967969"/>
          </a:xfrm>
          <a:prstGeom prst="rect">
            <a:avLst/>
          </a:prstGeom>
        </p:spPr>
      </p:pic>
      <p:pic>
        <p:nvPicPr>
          <p:cNvPr id="3" name="Imagen 2">
            <a:extLst>
              <a:ext uri="{FF2B5EF4-FFF2-40B4-BE49-F238E27FC236}">
                <a16:creationId xmlns="" xmlns:a16="http://schemas.microsoft.com/office/drawing/2014/main" id="{33674503-0818-4B20-827C-B50CE0383F87}"/>
              </a:ext>
            </a:extLst>
          </p:cNvPr>
          <p:cNvPicPr>
            <a:picLocks noChangeAspect="1"/>
          </p:cNvPicPr>
          <p:nvPr/>
        </p:nvPicPr>
        <p:blipFill rotWithShape="1">
          <a:blip r:embed="rId3"/>
          <a:srcRect l="35761" t="23562" r="34783" b="8773"/>
          <a:stretch/>
        </p:blipFill>
        <p:spPr>
          <a:xfrm>
            <a:off x="4103842" y="1890029"/>
            <a:ext cx="3846628" cy="4967969"/>
          </a:xfrm>
          <a:prstGeom prst="rect">
            <a:avLst/>
          </a:prstGeom>
        </p:spPr>
      </p:pic>
    </p:spTree>
    <p:extLst>
      <p:ext uri="{BB962C8B-B14F-4D97-AF65-F5344CB8AC3E}">
        <p14:creationId xmlns:p14="http://schemas.microsoft.com/office/powerpoint/2010/main" val="299064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a:bodyPr>
          <a:lstStyle/>
          <a:p>
            <a:r>
              <a:rPr lang="es-CO" sz="7200" dirty="0"/>
              <a:t>Proceso </a:t>
            </a:r>
          </a:p>
        </p:txBody>
      </p:sp>
      <p:pic>
        <p:nvPicPr>
          <p:cNvPr id="6" name="Imagen 5">
            <a:extLst>
              <a:ext uri="{FF2B5EF4-FFF2-40B4-BE49-F238E27FC236}">
                <a16:creationId xmlns="" xmlns:a16="http://schemas.microsoft.com/office/drawing/2014/main" id="{4DD23CD6-F9E9-4664-8815-E5749112A8B1}"/>
              </a:ext>
            </a:extLst>
          </p:cNvPr>
          <p:cNvPicPr>
            <a:picLocks noChangeAspect="1"/>
          </p:cNvPicPr>
          <p:nvPr/>
        </p:nvPicPr>
        <p:blipFill>
          <a:blip r:embed="rId2"/>
          <a:stretch>
            <a:fillRect/>
          </a:stretch>
        </p:blipFill>
        <p:spPr>
          <a:xfrm>
            <a:off x="131694" y="1471544"/>
            <a:ext cx="3101836" cy="3670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n 7">
            <a:extLst>
              <a:ext uri="{FF2B5EF4-FFF2-40B4-BE49-F238E27FC236}">
                <a16:creationId xmlns="" xmlns:a16="http://schemas.microsoft.com/office/drawing/2014/main" id="{89168D47-E79B-423C-86B9-EABDB1F7A981}"/>
              </a:ext>
            </a:extLst>
          </p:cNvPr>
          <p:cNvPicPr>
            <a:picLocks noChangeAspect="1"/>
          </p:cNvPicPr>
          <p:nvPr/>
        </p:nvPicPr>
        <p:blipFill>
          <a:blip r:embed="rId3"/>
          <a:stretch>
            <a:fillRect/>
          </a:stretch>
        </p:blipFill>
        <p:spPr>
          <a:xfrm>
            <a:off x="6598754" y="1471544"/>
            <a:ext cx="3101836" cy="36703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a:extLst>
              <a:ext uri="{FF2B5EF4-FFF2-40B4-BE49-F238E27FC236}">
                <a16:creationId xmlns="" xmlns:a16="http://schemas.microsoft.com/office/drawing/2014/main" id="{A9DFA638-6AF5-407E-8777-C407B67C6C2B}"/>
              </a:ext>
            </a:extLst>
          </p:cNvPr>
          <p:cNvPicPr>
            <a:picLocks noChangeAspect="1"/>
          </p:cNvPicPr>
          <p:nvPr/>
        </p:nvPicPr>
        <p:blipFill>
          <a:blip r:embed="rId4"/>
          <a:stretch>
            <a:fillRect/>
          </a:stretch>
        </p:blipFill>
        <p:spPr>
          <a:xfrm>
            <a:off x="3365224" y="1471542"/>
            <a:ext cx="3101836" cy="36703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CuadroTexto 10">
            <a:extLst>
              <a:ext uri="{FF2B5EF4-FFF2-40B4-BE49-F238E27FC236}">
                <a16:creationId xmlns="" xmlns:a16="http://schemas.microsoft.com/office/drawing/2014/main" id="{5B8F1CF5-B3E2-4C91-B172-BCAD9C198A4B}"/>
              </a:ext>
            </a:extLst>
          </p:cNvPr>
          <p:cNvSpPr txBox="1"/>
          <p:nvPr/>
        </p:nvSpPr>
        <p:spPr>
          <a:xfrm>
            <a:off x="131694" y="5290111"/>
            <a:ext cx="9396619" cy="646331"/>
          </a:xfrm>
          <a:prstGeom prst="rect">
            <a:avLst/>
          </a:prstGeom>
          <a:noFill/>
        </p:spPr>
        <p:txBody>
          <a:bodyPr wrap="square" rtlCol="0">
            <a:spAutoFit/>
          </a:bodyPr>
          <a:lstStyle/>
          <a:p>
            <a:pPr algn="just"/>
            <a:r>
              <a:rPr lang="es-CO" dirty="0"/>
              <a:t>Se utiliza el molde ondulado luego se procede a llenarlo con la mezcla y nivelarla luego se deja secar por horas y se desencofra se procede al curado  </a:t>
            </a:r>
          </a:p>
        </p:txBody>
      </p:sp>
    </p:spTree>
    <p:extLst>
      <p:ext uri="{BB962C8B-B14F-4D97-AF65-F5344CB8AC3E}">
        <p14:creationId xmlns:p14="http://schemas.microsoft.com/office/powerpoint/2010/main" val="1556635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a:bodyPr>
          <a:lstStyle/>
          <a:p>
            <a:r>
              <a:rPr lang="es-CO" sz="7200" dirty="0"/>
              <a:t>Proceso </a:t>
            </a:r>
          </a:p>
        </p:txBody>
      </p:sp>
      <p:pic>
        <p:nvPicPr>
          <p:cNvPr id="4" name="Imagen 3">
            <a:extLst>
              <a:ext uri="{FF2B5EF4-FFF2-40B4-BE49-F238E27FC236}">
                <a16:creationId xmlns="" xmlns:a16="http://schemas.microsoft.com/office/drawing/2014/main" id="{696AD95A-0FA6-45B3-835A-230525ECC250}"/>
              </a:ext>
            </a:extLst>
          </p:cNvPr>
          <p:cNvPicPr>
            <a:picLocks noChangeAspect="1"/>
          </p:cNvPicPr>
          <p:nvPr/>
        </p:nvPicPr>
        <p:blipFill rotWithShape="1">
          <a:blip r:embed="rId2"/>
          <a:srcRect t="19275"/>
          <a:stretch/>
        </p:blipFill>
        <p:spPr>
          <a:xfrm>
            <a:off x="2292626" y="4356098"/>
            <a:ext cx="3533177" cy="21391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n 6">
            <a:extLst>
              <a:ext uri="{FF2B5EF4-FFF2-40B4-BE49-F238E27FC236}">
                <a16:creationId xmlns="" xmlns:a16="http://schemas.microsoft.com/office/drawing/2014/main" id="{9F3926D9-D7C9-4CB2-8D98-E253DD3E52DD}"/>
              </a:ext>
            </a:extLst>
          </p:cNvPr>
          <p:cNvPicPr>
            <a:picLocks noChangeAspect="1"/>
          </p:cNvPicPr>
          <p:nvPr/>
        </p:nvPicPr>
        <p:blipFill rotWithShape="1">
          <a:blip r:embed="rId3"/>
          <a:srcRect t="32486"/>
          <a:stretch/>
        </p:blipFill>
        <p:spPr>
          <a:xfrm>
            <a:off x="4329411" y="1639957"/>
            <a:ext cx="3533177" cy="21457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n 10">
            <a:extLst>
              <a:ext uri="{FF2B5EF4-FFF2-40B4-BE49-F238E27FC236}">
                <a16:creationId xmlns="" xmlns:a16="http://schemas.microsoft.com/office/drawing/2014/main" id="{43FA0D95-F67B-44F1-B127-B006FEFE4DEB}"/>
              </a:ext>
            </a:extLst>
          </p:cNvPr>
          <p:cNvPicPr>
            <a:picLocks noChangeAspect="1"/>
          </p:cNvPicPr>
          <p:nvPr/>
        </p:nvPicPr>
        <p:blipFill rotWithShape="1">
          <a:blip r:embed="rId4"/>
          <a:srcRect t="32486"/>
          <a:stretch/>
        </p:blipFill>
        <p:spPr>
          <a:xfrm>
            <a:off x="198782" y="1646582"/>
            <a:ext cx="3533177" cy="21391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844095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7406640" cy="2093842"/>
          </a:xfrm>
        </p:spPr>
        <p:txBody>
          <a:bodyPr>
            <a:normAutofit fontScale="90000"/>
          </a:bodyPr>
          <a:lstStyle/>
          <a:p>
            <a:r>
              <a:rPr lang="es-CO" sz="7200" dirty="0"/>
              <a:t>Prueba de permeabilidad</a:t>
            </a:r>
          </a:p>
        </p:txBody>
      </p:sp>
      <p:pic>
        <p:nvPicPr>
          <p:cNvPr id="8" name="Imagen 7">
            <a:extLst>
              <a:ext uri="{FF2B5EF4-FFF2-40B4-BE49-F238E27FC236}">
                <a16:creationId xmlns="" xmlns:a16="http://schemas.microsoft.com/office/drawing/2014/main" id="{0AED0D39-0E50-43AC-BE8E-28E8D472C395}"/>
              </a:ext>
            </a:extLst>
          </p:cNvPr>
          <p:cNvPicPr>
            <a:picLocks noChangeAspect="1"/>
          </p:cNvPicPr>
          <p:nvPr/>
        </p:nvPicPr>
        <p:blipFill>
          <a:blip r:embed="rId2"/>
          <a:stretch>
            <a:fillRect/>
          </a:stretch>
        </p:blipFill>
        <p:spPr>
          <a:xfrm>
            <a:off x="6863055" y="2410508"/>
            <a:ext cx="2989195" cy="22418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a:extLst>
              <a:ext uri="{FF2B5EF4-FFF2-40B4-BE49-F238E27FC236}">
                <a16:creationId xmlns="" xmlns:a16="http://schemas.microsoft.com/office/drawing/2014/main" id="{14E7B951-7EA9-491B-AA91-67E385E8D9AE}"/>
              </a:ext>
            </a:extLst>
          </p:cNvPr>
          <p:cNvPicPr>
            <a:picLocks noChangeAspect="1"/>
          </p:cNvPicPr>
          <p:nvPr/>
        </p:nvPicPr>
        <p:blipFill>
          <a:blip r:embed="rId3"/>
          <a:stretch>
            <a:fillRect/>
          </a:stretch>
        </p:blipFill>
        <p:spPr>
          <a:xfrm>
            <a:off x="3563821" y="2406097"/>
            <a:ext cx="2995076" cy="2246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Imagen 12">
            <a:extLst>
              <a:ext uri="{FF2B5EF4-FFF2-40B4-BE49-F238E27FC236}">
                <a16:creationId xmlns="" xmlns:a16="http://schemas.microsoft.com/office/drawing/2014/main" id="{A16D242F-0680-4F8A-B112-8C7BD7D3CB46}"/>
              </a:ext>
            </a:extLst>
          </p:cNvPr>
          <p:cNvPicPr>
            <a:picLocks noChangeAspect="1"/>
          </p:cNvPicPr>
          <p:nvPr/>
        </p:nvPicPr>
        <p:blipFill>
          <a:blip r:embed="rId4"/>
          <a:stretch>
            <a:fillRect/>
          </a:stretch>
        </p:blipFill>
        <p:spPr>
          <a:xfrm rot="5400000">
            <a:off x="638972" y="2031713"/>
            <a:ext cx="2246306" cy="2995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CuadroTexto 13">
            <a:extLst>
              <a:ext uri="{FF2B5EF4-FFF2-40B4-BE49-F238E27FC236}">
                <a16:creationId xmlns="" xmlns:a16="http://schemas.microsoft.com/office/drawing/2014/main" id="{6CDF6D53-D8CA-4323-B1CC-E9F40FEB37A3}"/>
              </a:ext>
            </a:extLst>
          </p:cNvPr>
          <p:cNvSpPr txBox="1"/>
          <p:nvPr/>
        </p:nvSpPr>
        <p:spPr>
          <a:xfrm>
            <a:off x="264587" y="4779992"/>
            <a:ext cx="3608834" cy="1200329"/>
          </a:xfrm>
          <a:prstGeom prst="rect">
            <a:avLst/>
          </a:prstGeom>
          <a:noFill/>
        </p:spPr>
        <p:txBody>
          <a:bodyPr wrap="square" rtlCol="0">
            <a:spAutoFit/>
          </a:bodyPr>
          <a:lstStyle/>
          <a:p>
            <a:pPr algn="just"/>
            <a:r>
              <a:rPr lang="es-CO" dirty="0"/>
              <a:t>Prueba de permeabilidad la teja ya terminada expuesta a agua durante 24 horas donde no se evidencia penetración del agua </a:t>
            </a:r>
          </a:p>
        </p:txBody>
      </p:sp>
    </p:spTree>
    <p:extLst>
      <p:ext uri="{BB962C8B-B14F-4D97-AF65-F5344CB8AC3E}">
        <p14:creationId xmlns:p14="http://schemas.microsoft.com/office/powerpoint/2010/main" val="3221464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9316278" cy="2093842"/>
          </a:xfrm>
        </p:spPr>
        <p:txBody>
          <a:bodyPr>
            <a:normAutofit/>
          </a:bodyPr>
          <a:lstStyle/>
          <a:p>
            <a:r>
              <a:rPr lang="es-CO" sz="7200" dirty="0"/>
              <a:t>Prueba de resistencia</a:t>
            </a:r>
          </a:p>
        </p:txBody>
      </p:sp>
      <p:pic>
        <p:nvPicPr>
          <p:cNvPr id="4" name="Imagen 3">
            <a:extLst>
              <a:ext uri="{FF2B5EF4-FFF2-40B4-BE49-F238E27FC236}">
                <a16:creationId xmlns="" xmlns:a16="http://schemas.microsoft.com/office/drawing/2014/main" id="{BEE05C3B-321F-4C73-93EA-4D0EB136B3FD}"/>
              </a:ext>
            </a:extLst>
          </p:cNvPr>
          <p:cNvPicPr>
            <a:picLocks noChangeAspect="1"/>
          </p:cNvPicPr>
          <p:nvPr/>
        </p:nvPicPr>
        <p:blipFill>
          <a:blip r:embed="rId2"/>
          <a:stretch>
            <a:fillRect/>
          </a:stretch>
        </p:blipFill>
        <p:spPr>
          <a:xfrm>
            <a:off x="173603" y="1568063"/>
            <a:ext cx="4128936" cy="30967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n 8">
            <a:extLst>
              <a:ext uri="{FF2B5EF4-FFF2-40B4-BE49-F238E27FC236}">
                <a16:creationId xmlns="" xmlns:a16="http://schemas.microsoft.com/office/drawing/2014/main" id="{F7DA03B2-63DA-4AA6-A3A4-05AD254AC0FA}"/>
              </a:ext>
            </a:extLst>
          </p:cNvPr>
          <p:cNvPicPr>
            <a:picLocks noChangeAspect="1"/>
          </p:cNvPicPr>
          <p:nvPr/>
        </p:nvPicPr>
        <p:blipFill>
          <a:blip r:embed="rId3"/>
          <a:stretch>
            <a:fillRect/>
          </a:stretch>
        </p:blipFill>
        <p:spPr>
          <a:xfrm>
            <a:off x="4476142" y="1561438"/>
            <a:ext cx="2327495" cy="31033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CuadroTexto 11">
            <a:extLst>
              <a:ext uri="{FF2B5EF4-FFF2-40B4-BE49-F238E27FC236}">
                <a16:creationId xmlns="" xmlns:a16="http://schemas.microsoft.com/office/drawing/2014/main" id="{7981890E-1AE0-41A7-878E-23A0ED6517E1}"/>
              </a:ext>
            </a:extLst>
          </p:cNvPr>
          <p:cNvSpPr txBox="1"/>
          <p:nvPr/>
        </p:nvSpPr>
        <p:spPr>
          <a:xfrm>
            <a:off x="264587" y="4779992"/>
            <a:ext cx="6539050" cy="1477328"/>
          </a:xfrm>
          <a:prstGeom prst="rect">
            <a:avLst/>
          </a:prstGeom>
          <a:noFill/>
        </p:spPr>
        <p:txBody>
          <a:bodyPr wrap="square" rtlCol="0">
            <a:spAutoFit/>
          </a:bodyPr>
          <a:lstStyle/>
          <a:p>
            <a:pPr algn="just"/>
            <a:r>
              <a:rPr lang="es-CO" dirty="0"/>
              <a:t>Prueba de resistencia, se les pone una carga muerta a la teja en estado seco de 50kg por 12 horas sin evidenciar pandeo ni fractura.</a:t>
            </a:r>
          </a:p>
          <a:p>
            <a:pPr algn="just"/>
            <a:r>
              <a:rPr lang="es-CO" dirty="0"/>
              <a:t>Luego se moja la superficie y se expone a una carga viva de 100kg sin evidenciar fracturas</a:t>
            </a:r>
          </a:p>
        </p:txBody>
      </p:sp>
    </p:spTree>
    <p:extLst>
      <p:ext uri="{BB962C8B-B14F-4D97-AF65-F5344CB8AC3E}">
        <p14:creationId xmlns:p14="http://schemas.microsoft.com/office/powerpoint/2010/main" val="1345404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10175884" y="-47336"/>
            <a:ext cx="2016116" cy="1134066"/>
          </a:xfrm>
          <a:prstGeom prst="rect">
            <a:avLst/>
          </a:prstGeom>
          <a:ln>
            <a:noFill/>
          </a:ln>
          <a:effectLst>
            <a:softEdge rad="112500"/>
          </a:effectLst>
        </p:spPr>
      </p:pic>
      <p:graphicFrame>
        <p:nvGraphicFramePr>
          <p:cNvPr id="7" name="Tabla 6">
            <a:extLst>
              <a:ext uri="{FF2B5EF4-FFF2-40B4-BE49-F238E27FC236}">
                <a16:creationId xmlns="" xmlns:a16="http://schemas.microsoft.com/office/drawing/2014/main" id="{8F4E84F7-20D3-49BE-85D3-99AA0BEE8817}"/>
              </a:ext>
            </a:extLst>
          </p:cNvPr>
          <p:cNvGraphicFramePr>
            <a:graphicFrameLocks noGrp="1"/>
          </p:cNvGraphicFramePr>
          <p:nvPr>
            <p:extLst>
              <p:ext uri="{D42A27DB-BD31-4B8C-83A1-F6EECF244321}">
                <p14:modId xmlns:p14="http://schemas.microsoft.com/office/powerpoint/2010/main" val="4069313206"/>
              </p:ext>
            </p:extLst>
          </p:nvPr>
        </p:nvGraphicFramePr>
        <p:xfrm>
          <a:off x="863174" y="1611796"/>
          <a:ext cx="9460269" cy="2286000"/>
        </p:xfrm>
        <a:graphic>
          <a:graphicData uri="http://schemas.openxmlformats.org/drawingml/2006/table">
            <a:tbl>
              <a:tblPr firstRow="1" bandRow="1">
                <a:tableStyleId>{5C22544A-7EE6-4342-B048-85BDC9FD1C3A}</a:tableStyleId>
              </a:tblPr>
              <a:tblGrid>
                <a:gridCol w="882915">
                  <a:extLst>
                    <a:ext uri="{9D8B030D-6E8A-4147-A177-3AD203B41FA5}">
                      <a16:colId xmlns="" xmlns:a16="http://schemas.microsoft.com/office/drawing/2014/main" val="3628334274"/>
                    </a:ext>
                  </a:extLst>
                </a:gridCol>
                <a:gridCol w="1182641">
                  <a:extLst>
                    <a:ext uri="{9D8B030D-6E8A-4147-A177-3AD203B41FA5}">
                      <a16:colId xmlns="" xmlns:a16="http://schemas.microsoft.com/office/drawing/2014/main" val="111913746"/>
                    </a:ext>
                  </a:extLst>
                </a:gridCol>
                <a:gridCol w="1179444">
                  <a:extLst>
                    <a:ext uri="{9D8B030D-6E8A-4147-A177-3AD203B41FA5}">
                      <a16:colId xmlns="" xmlns:a16="http://schemas.microsoft.com/office/drawing/2014/main" val="646809255"/>
                    </a:ext>
                  </a:extLst>
                </a:gridCol>
                <a:gridCol w="1364974">
                  <a:extLst>
                    <a:ext uri="{9D8B030D-6E8A-4147-A177-3AD203B41FA5}">
                      <a16:colId xmlns="" xmlns:a16="http://schemas.microsoft.com/office/drawing/2014/main" val="2610369611"/>
                    </a:ext>
                  </a:extLst>
                </a:gridCol>
                <a:gridCol w="1020417">
                  <a:extLst>
                    <a:ext uri="{9D8B030D-6E8A-4147-A177-3AD203B41FA5}">
                      <a16:colId xmlns="" xmlns:a16="http://schemas.microsoft.com/office/drawing/2014/main" val="3354023035"/>
                    </a:ext>
                  </a:extLst>
                </a:gridCol>
                <a:gridCol w="1179444">
                  <a:extLst>
                    <a:ext uri="{9D8B030D-6E8A-4147-A177-3AD203B41FA5}">
                      <a16:colId xmlns="" xmlns:a16="http://schemas.microsoft.com/office/drawing/2014/main" val="1541098536"/>
                    </a:ext>
                  </a:extLst>
                </a:gridCol>
                <a:gridCol w="887895">
                  <a:extLst>
                    <a:ext uri="{9D8B030D-6E8A-4147-A177-3AD203B41FA5}">
                      <a16:colId xmlns="" xmlns:a16="http://schemas.microsoft.com/office/drawing/2014/main" val="1700768368"/>
                    </a:ext>
                  </a:extLst>
                </a:gridCol>
                <a:gridCol w="1762539">
                  <a:extLst>
                    <a:ext uri="{9D8B030D-6E8A-4147-A177-3AD203B41FA5}">
                      <a16:colId xmlns="" xmlns:a16="http://schemas.microsoft.com/office/drawing/2014/main" val="2265873220"/>
                    </a:ext>
                  </a:extLst>
                </a:gridCol>
              </a:tblGrid>
              <a:tr h="674536">
                <a:tc>
                  <a:txBody>
                    <a:bodyPr/>
                    <a:lstStyle/>
                    <a:p>
                      <a:r>
                        <a:rPr lang="es-CO" sz="1400" dirty="0"/>
                        <a:t>Material</a:t>
                      </a:r>
                    </a:p>
                  </a:txBody>
                  <a:tcPr/>
                </a:tc>
                <a:tc>
                  <a:txBody>
                    <a:bodyPr/>
                    <a:lstStyle/>
                    <a:p>
                      <a:r>
                        <a:rPr lang="es-CO" sz="1400" dirty="0"/>
                        <a:t>durabilidad</a:t>
                      </a:r>
                    </a:p>
                  </a:txBody>
                  <a:tcPr/>
                </a:tc>
                <a:tc>
                  <a:txBody>
                    <a:bodyPr/>
                    <a:lstStyle/>
                    <a:p>
                      <a:r>
                        <a:rPr lang="es-CO" sz="1400" dirty="0"/>
                        <a:t>Aislamiento térmico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CO" sz="1400" dirty="0"/>
                        <a:t>Soporte peso húmedo </a:t>
                      </a:r>
                    </a:p>
                    <a:p>
                      <a:endParaRPr lang="es-CO" sz="1400" dirty="0"/>
                    </a:p>
                  </a:txBody>
                  <a:tcPr/>
                </a:tc>
                <a:tc>
                  <a:txBody>
                    <a:bodyPr/>
                    <a:lstStyle/>
                    <a:p>
                      <a:r>
                        <a:rPr lang="es-CO" sz="1400" dirty="0"/>
                        <a:t>Soporte peso seco </a:t>
                      </a:r>
                    </a:p>
                  </a:txBody>
                  <a:tcPr/>
                </a:tc>
                <a:tc>
                  <a:txBody>
                    <a:bodyPr/>
                    <a:lstStyle/>
                    <a:p>
                      <a:r>
                        <a:rPr lang="es-CO" sz="1400" dirty="0"/>
                        <a:t>Aislamiento acústico</a:t>
                      </a:r>
                    </a:p>
                  </a:txBody>
                  <a:tcPr/>
                </a:tc>
                <a:tc>
                  <a:txBody>
                    <a:bodyPr/>
                    <a:lstStyle/>
                    <a:p>
                      <a:r>
                        <a:rPr lang="es-CO" sz="1400" dirty="0"/>
                        <a:t>precios</a:t>
                      </a:r>
                    </a:p>
                  </a:txBody>
                  <a:tcPr/>
                </a:tc>
                <a:tc>
                  <a:txBody>
                    <a:bodyPr/>
                    <a:lstStyle/>
                    <a:p>
                      <a:r>
                        <a:rPr lang="es-CO" sz="1400" dirty="0"/>
                        <a:t>Disponibilidad en el mercado</a:t>
                      </a:r>
                    </a:p>
                  </a:txBody>
                  <a:tcPr/>
                </a:tc>
                <a:extLst>
                  <a:ext uri="{0D108BD9-81ED-4DB2-BD59-A6C34878D82A}">
                    <a16:rowId xmlns="" xmlns:a16="http://schemas.microsoft.com/office/drawing/2014/main" val="3737879171"/>
                  </a:ext>
                </a:extLst>
              </a:tr>
              <a:tr h="421885">
                <a:tc>
                  <a:txBody>
                    <a:bodyPr/>
                    <a:lstStyle/>
                    <a:p>
                      <a:r>
                        <a:rPr lang="es-CO" sz="1400" dirty="0"/>
                        <a:t>Fibro - cemento </a:t>
                      </a:r>
                    </a:p>
                  </a:txBody>
                  <a:tcPr/>
                </a:tc>
                <a:tc>
                  <a:txBody>
                    <a:bodyPr/>
                    <a:lstStyle/>
                    <a:p>
                      <a:r>
                        <a:rPr lang="es-CO" sz="1400" dirty="0"/>
                        <a:t>Media</a:t>
                      </a:r>
                    </a:p>
                  </a:txBody>
                  <a:tcPr/>
                </a:tc>
                <a:tc>
                  <a:txBody>
                    <a:bodyPr/>
                    <a:lstStyle/>
                    <a:p>
                      <a:r>
                        <a:rPr lang="es-CO" sz="1400" dirty="0"/>
                        <a:t>Si</a:t>
                      </a:r>
                    </a:p>
                  </a:txBody>
                  <a:tcPr/>
                </a:tc>
                <a:tc>
                  <a:txBody>
                    <a:bodyPr/>
                    <a:lstStyle/>
                    <a:p>
                      <a:r>
                        <a:rPr lang="es-CO" sz="1400" dirty="0"/>
                        <a:t>10kg</a:t>
                      </a:r>
                    </a:p>
                    <a:p>
                      <a:endParaRPr lang="es-CO" sz="1400" dirty="0"/>
                    </a:p>
                  </a:txBody>
                  <a:tcPr/>
                </a:tc>
                <a:tc>
                  <a:txBody>
                    <a:bodyPr/>
                    <a:lstStyle/>
                    <a:p>
                      <a:r>
                        <a:rPr lang="es-CO" sz="1400" dirty="0"/>
                        <a:t>60kg</a:t>
                      </a:r>
                    </a:p>
                  </a:txBody>
                  <a:tcPr/>
                </a:tc>
                <a:tc>
                  <a:txBody>
                    <a:bodyPr/>
                    <a:lstStyle/>
                    <a:p>
                      <a:r>
                        <a:rPr lang="es-CO" sz="1400" dirty="0"/>
                        <a:t>Si</a:t>
                      </a:r>
                    </a:p>
                  </a:txBody>
                  <a:tcPr/>
                </a:tc>
                <a:tc>
                  <a:txBody>
                    <a:bodyPr/>
                    <a:lstStyle/>
                    <a:p>
                      <a:r>
                        <a:rPr lang="es-CO" sz="1400" dirty="0"/>
                        <a:t>Alto</a:t>
                      </a:r>
                    </a:p>
                  </a:txBody>
                  <a:tcPr/>
                </a:tc>
                <a:tc>
                  <a:txBody>
                    <a:bodyPr/>
                    <a:lstStyle/>
                    <a:p>
                      <a:r>
                        <a:rPr lang="es-CO" sz="1400" dirty="0"/>
                        <a:t>Alta</a:t>
                      </a:r>
                    </a:p>
                  </a:txBody>
                  <a:tcPr/>
                </a:tc>
                <a:extLst>
                  <a:ext uri="{0D108BD9-81ED-4DB2-BD59-A6C34878D82A}">
                    <a16:rowId xmlns="" xmlns:a16="http://schemas.microsoft.com/office/drawing/2014/main" val="2133195680"/>
                  </a:ext>
                </a:extLst>
              </a:tr>
              <a:tr h="421885">
                <a:tc>
                  <a:txBody>
                    <a:bodyPr/>
                    <a:lstStyle/>
                    <a:p>
                      <a:r>
                        <a:rPr lang="es-CO" sz="1400" dirty="0"/>
                        <a:t>Tejas arcillas</a:t>
                      </a:r>
                    </a:p>
                  </a:txBody>
                  <a:tcPr/>
                </a:tc>
                <a:tc>
                  <a:txBody>
                    <a:bodyPr/>
                    <a:lstStyle/>
                    <a:p>
                      <a:r>
                        <a:rPr lang="es-CO" sz="1400" dirty="0"/>
                        <a:t>alta</a:t>
                      </a:r>
                    </a:p>
                  </a:txBody>
                  <a:tcPr/>
                </a:tc>
                <a:tc>
                  <a:txBody>
                    <a:bodyPr/>
                    <a:lstStyle/>
                    <a:p>
                      <a:r>
                        <a:rPr lang="es-CO" sz="1400" dirty="0"/>
                        <a:t>Si</a:t>
                      </a:r>
                    </a:p>
                  </a:txBody>
                  <a:tcPr/>
                </a:tc>
                <a:tc>
                  <a:txBody>
                    <a:bodyPr/>
                    <a:lstStyle/>
                    <a:p>
                      <a:r>
                        <a:rPr lang="es-CO" sz="1400" dirty="0"/>
                        <a:t>25kg</a:t>
                      </a:r>
                    </a:p>
                  </a:txBody>
                  <a:tcPr/>
                </a:tc>
                <a:tc>
                  <a:txBody>
                    <a:bodyPr/>
                    <a:lstStyle/>
                    <a:p>
                      <a:r>
                        <a:rPr lang="es-CO" sz="1400" dirty="0"/>
                        <a:t>50kg</a:t>
                      </a:r>
                    </a:p>
                  </a:txBody>
                  <a:tcPr/>
                </a:tc>
                <a:tc>
                  <a:txBody>
                    <a:bodyPr/>
                    <a:lstStyle/>
                    <a:p>
                      <a:r>
                        <a:rPr lang="es-CO" sz="1400" dirty="0"/>
                        <a:t>Si</a:t>
                      </a:r>
                    </a:p>
                  </a:txBody>
                  <a:tcPr/>
                </a:tc>
                <a:tc>
                  <a:txBody>
                    <a:bodyPr/>
                    <a:lstStyle/>
                    <a:p>
                      <a:r>
                        <a:rPr lang="es-CO" sz="1400" dirty="0"/>
                        <a:t>Medio</a:t>
                      </a:r>
                    </a:p>
                  </a:txBody>
                  <a:tcPr/>
                </a:tc>
                <a:tc>
                  <a:txBody>
                    <a:bodyPr/>
                    <a:lstStyle/>
                    <a:p>
                      <a:r>
                        <a:rPr lang="es-CO" sz="1400" dirty="0"/>
                        <a:t>Alta </a:t>
                      </a:r>
                    </a:p>
                  </a:txBody>
                  <a:tcPr/>
                </a:tc>
                <a:extLst>
                  <a:ext uri="{0D108BD9-81ED-4DB2-BD59-A6C34878D82A}">
                    <a16:rowId xmlns="" xmlns:a16="http://schemas.microsoft.com/office/drawing/2014/main" val="2578079859"/>
                  </a:ext>
                </a:extLst>
              </a:tr>
              <a:tr h="421885">
                <a:tc>
                  <a:txBody>
                    <a:bodyPr/>
                    <a:lstStyle/>
                    <a:p>
                      <a:r>
                        <a:rPr lang="es-CO" sz="1400" dirty="0"/>
                        <a:t>Teja con colides</a:t>
                      </a:r>
                    </a:p>
                  </a:txBody>
                  <a:tcPr/>
                </a:tc>
                <a:tc>
                  <a:txBody>
                    <a:bodyPr/>
                    <a:lstStyle/>
                    <a:p>
                      <a:r>
                        <a:rPr lang="es-CO" sz="1400" dirty="0"/>
                        <a:t>alta</a:t>
                      </a:r>
                    </a:p>
                  </a:txBody>
                  <a:tcPr/>
                </a:tc>
                <a:tc>
                  <a:txBody>
                    <a:bodyPr/>
                    <a:lstStyle/>
                    <a:p>
                      <a:r>
                        <a:rPr lang="es-CO" sz="1400" dirty="0"/>
                        <a:t>si</a:t>
                      </a:r>
                    </a:p>
                  </a:txBody>
                  <a:tcPr/>
                </a:tc>
                <a:tc>
                  <a:txBody>
                    <a:bodyPr/>
                    <a:lstStyle/>
                    <a:p>
                      <a:r>
                        <a:rPr lang="es-CO" sz="1400" dirty="0"/>
                        <a:t>80kg</a:t>
                      </a:r>
                    </a:p>
                  </a:txBody>
                  <a:tcPr/>
                </a:tc>
                <a:tc>
                  <a:txBody>
                    <a:bodyPr/>
                    <a:lstStyle/>
                    <a:p>
                      <a:r>
                        <a:rPr lang="es-CO" sz="1400" dirty="0"/>
                        <a:t>80kg</a:t>
                      </a:r>
                    </a:p>
                  </a:txBody>
                  <a:tcPr/>
                </a:tc>
                <a:tc>
                  <a:txBody>
                    <a:bodyPr/>
                    <a:lstStyle/>
                    <a:p>
                      <a:r>
                        <a:rPr lang="es-CO" sz="1400" dirty="0"/>
                        <a:t>si</a:t>
                      </a:r>
                    </a:p>
                  </a:txBody>
                  <a:tcPr/>
                </a:tc>
                <a:tc>
                  <a:txBody>
                    <a:bodyPr/>
                    <a:lstStyle/>
                    <a:p>
                      <a:r>
                        <a:rPr lang="es-CO" sz="1400" dirty="0"/>
                        <a:t>Alto </a:t>
                      </a:r>
                    </a:p>
                  </a:txBody>
                  <a:tcPr/>
                </a:tc>
                <a:tc>
                  <a:txBody>
                    <a:bodyPr/>
                    <a:lstStyle/>
                    <a:p>
                      <a:r>
                        <a:rPr lang="es-CO" sz="1400" dirty="0"/>
                        <a:t>Bajo </a:t>
                      </a:r>
                    </a:p>
                  </a:txBody>
                  <a:tcPr/>
                </a:tc>
                <a:extLst>
                  <a:ext uri="{0D108BD9-81ED-4DB2-BD59-A6C34878D82A}">
                    <a16:rowId xmlns="" xmlns:a16="http://schemas.microsoft.com/office/drawing/2014/main" val="2317398300"/>
                  </a:ext>
                </a:extLst>
              </a:tr>
            </a:tbl>
          </a:graphicData>
        </a:graphic>
      </p:graphicFrame>
      <p:sp>
        <p:nvSpPr>
          <p:cNvPr id="4" name="CuadroTexto 3"/>
          <p:cNvSpPr txBox="1"/>
          <p:nvPr/>
        </p:nvSpPr>
        <p:spPr>
          <a:xfrm>
            <a:off x="2700273" y="288864"/>
            <a:ext cx="6636910" cy="830997"/>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Materiales de Construcción mas usados para Cubiertas</a:t>
            </a:r>
          </a:p>
        </p:txBody>
      </p:sp>
    </p:spTree>
    <p:extLst>
      <p:ext uri="{BB962C8B-B14F-4D97-AF65-F5344CB8AC3E}">
        <p14:creationId xmlns:p14="http://schemas.microsoft.com/office/powerpoint/2010/main" val="4125087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UBIERTA SAS.">
            <a:hlinkClick r:id="" action="ppaction://media"/>
            <a:extLst>
              <a:ext uri="{FF2B5EF4-FFF2-40B4-BE49-F238E27FC236}">
                <a16:creationId xmlns="" xmlns:a16="http://schemas.microsoft.com/office/drawing/2014/main" id="{CFF1EB28-52D9-4072-8E14-F7C7343B27DB}"/>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5827" y="15258"/>
            <a:ext cx="12177003" cy="6842742"/>
          </a:xfrm>
        </p:spPr>
      </p:pic>
    </p:spTree>
    <p:extLst>
      <p:ext uri="{BB962C8B-B14F-4D97-AF65-F5344CB8AC3E}">
        <p14:creationId xmlns:p14="http://schemas.microsoft.com/office/powerpoint/2010/main" val="929132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55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10175884" y="-47336"/>
            <a:ext cx="2016116" cy="1134066"/>
          </a:xfrm>
          <a:prstGeom prst="rect">
            <a:avLst/>
          </a:prstGeom>
          <a:ln>
            <a:noFill/>
          </a:ln>
          <a:effectLst>
            <a:softEdge rad="112500"/>
          </a:effectLst>
        </p:spPr>
      </p:pic>
      <p:sp>
        <p:nvSpPr>
          <p:cNvPr id="9" name="CuadroTexto 8"/>
          <p:cNvSpPr txBox="1"/>
          <p:nvPr/>
        </p:nvSpPr>
        <p:spPr>
          <a:xfrm>
            <a:off x="3608872" y="335031"/>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Canales de Distribución</a:t>
            </a:r>
          </a:p>
        </p:txBody>
      </p:sp>
      <p:sp>
        <p:nvSpPr>
          <p:cNvPr id="4" name="Rectángulo 2"/>
          <p:cNvSpPr/>
          <p:nvPr/>
        </p:nvSpPr>
        <p:spPr>
          <a:xfrm>
            <a:off x="4775658" y="5780432"/>
            <a:ext cx="2491786" cy="400110"/>
          </a:xfrm>
          <a:prstGeom prst="rect">
            <a:avLst/>
          </a:prstGeom>
        </p:spPr>
        <p:txBody>
          <a:bodyPr wrap="square">
            <a:spAutoFit/>
          </a:bodyPr>
          <a:lstStyle/>
          <a:p>
            <a:pPr algn="ctr">
              <a:defRPr/>
            </a:pPr>
            <a:r>
              <a:rPr lang="es-CO" altLang="es-US" sz="1400" dirty="0">
                <a:latin typeface="Arial" panose="020B0604020202020204" pitchFamily="34" charset="0"/>
                <a:cs typeface="Arial" panose="020B0604020202020204" pitchFamily="34" charset="0"/>
              </a:rPr>
              <a:t>Servicio</a:t>
            </a:r>
            <a:r>
              <a:rPr lang="es-CO" altLang="es-US" sz="2000" dirty="0">
                <a:latin typeface="Times New Roman" panose="02020603050405020304" pitchFamily="18" charset="0"/>
                <a:cs typeface="Times New Roman" panose="02020603050405020304" pitchFamily="18" charset="0"/>
              </a:rPr>
              <a:t> </a:t>
            </a:r>
            <a:r>
              <a:rPr lang="es-CO" altLang="es-US" sz="1400" dirty="0">
                <a:latin typeface="Arial" panose="020B0604020202020204" pitchFamily="34" charset="0"/>
                <a:cs typeface="Arial" panose="020B0604020202020204" pitchFamily="34" charset="0"/>
              </a:rPr>
              <a:t>al</a:t>
            </a:r>
            <a:r>
              <a:rPr lang="es-CO" altLang="es-US" sz="2000" dirty="0">
                <a:latin typeface="Times New Roman" panose="02020603050405020304" pitchFamily="18" charset="0"/>
                <a:cs typeface="Times New Roman" panose="02020603050405020304" pitchFamily="18" charset="0"/>
              </a:rPr>
              <a:t> </a:t>
            </a:r>
            <a:r>
              <a:rPr lang="es-CO" altLang="es-US" sz="1400" dirty="0">
                <a:latin typeface="Arial" panose="020B0604020202020204" pitchFamily="34" charset="0"/>
                <a:cs typeface="Arial" panose="020B0604020202020204" pitchFamily="34" charset="0"/>
              </a:rPr>
              <a:t>Cliente</a:t>
            </a:r>
            <a:endParaRPr lang="es-US" sz="1400" dirty="0">
              <a:latin typeface="Arial" panose="020B0604020202020204" pitchFamily="34" charset="0"/>
              <a:cs typeface="Arial" panose="020B0604020202020204" pitchFamily="34" charset="0"/>
            </a:endParaRPr>
          </a:p>
        </p:txBody>
      </p:sp>
      <p:sp>
        <p:nvSpPr>
          <p:cNvPr id="5" name="Rectángulo 3"/>
          <p:cNvSpPr/>
          <p:nvPr/>
        </p:nvSpPr>
        <p:spPr>
          <a:xfrm>
            <a:off x="579449" y="1436795"/>
            <a:ext cx="3399822" cy="2246769"/>
          </a:xfrm>
          <a:prstGeom prst="rect">
            <a:avLst/>
          </a:prstGeom>
        </p:spPr>
        <p:txBody>
          <a:bodyPr wrap="square">
            <a:spAutoFit/>
          </a:bodyPr>
          <a:lstStyle/>
          <a:p>
            <a:pPr lvl="3">
              <a:defRPr/>
            </a:pPr>
            <a:r>
              <a:rPr lang="en-US" altLang="es-US" sz="2000" dirty="0">
                <a:latin typeface="Times New Roman" panose="02020603050405020304" pitchFamily="18" charset="0"/>
                <a:cs typeface="Times New Roman" panose="02020603050405020304" pitchFamily="18" charset="0"/>
              </a:rPr>
              <a:t>Publicidad por:</a:t>
            </a:r>
          </a:p>
          <a:p>
            <a:pPr lvl="3">
              <a:defRPr/>
            </a:pPr>
            <a:endParaRPr lang="en-US" altLang="es-US" sz="2000" dirty="0">
              <a:latin typeface="Times New Roman" panose="02020603050405020304" pitchFamily="18" charset="0"/>
              <a:cs typeface="Times New Roman" panose="02020603050405020304" pitchFamily="18" charset="0"/>
            </a:endParaRPr>
          </a:p>
          <a:p>
            <a:pPr marL="1657350" lvl="3" indent="-285750">
              <a:buFont typeface="Arial" panose="020B0604020202020204" pitchFamily="34" charset="0"/>
              <a:buChar char="•"/>
              <a:defRPr/>
            </a:pPr>
            <a:r>
              <a:rPr lang="en-US" altLang="es-US" sz="2000" dirty="0">
                <a:latin typeface="Times New Roman" panose="02020603050405020304" pitchFamily="18" charset="0"/>
                <a:cs typeface="Times New Roman" panose="02020603050405020304" pitchFamily="18" charset="0"/>
              </a:rPr>
              <a:t>Televisión</a:t>
            </a:r>
          </a:p>
          <a:p>
            <a:pPr marL="1657350" lvl="3" indent="-285750">
              <a:buFont typeface="Arial" panose="020B0604020202020204" pitchFamily="34" charset="0"/>
              <a:buChar char="•"/>
              <a:defRPr/>
            </a:pPr>
            <a:r>
              <a:rPr lang="en-US" altLang="es-US" sz="2000" dirty="0">
                <a:latin typeface="Times New Roman" panose="02020603050405020304" pitchFamily="18" charset="0"/>
                <a:cs typeface="Times New Roman" panose="02020603050405020304" pitchFamily="18" charset="0"/>
              </a:rPr>
              <a:t>Radio</a:t>
            </a:r>
          </a:p>
          <a:p>
            <a:pPr marL="1657350" lvl="3" indent="-285750">
              <a:buFont typeface="Arial" panose="020B0604020202020204" pitchFamily="34" charset="0"/>
              <a:buChar char="•"/>
              <a:defRPr/>
            </a:pPr>
            <a:r>
              <a:rPr lang="en-US" altLang="es-US" sz="2000" dirty="0">
                <a:latin typeface="Times New Roman" panose="02020603050405020304" pitchFamily="18" charset="0"/>
                <a:cs typeface="Times New Roman" panose="02020603050405020304" pitchFamily="18" charset="0"/>
              </a:rPr>
              <a:t>Prensa</a:t>
            </a:r>
          </a:p>
          <a:p>
            <a:pPr marL="1657350" lvl="3" indent="-285750">
              <a:buFont typeface="Arial" panose="020B0604020202020204" pitchFamily="34" charset="0"/>
              <a:buChar char="•"/>
              <a:defRPr/>
            </a:pPr>
            <a:r>
              <a:rPr lang="en-US" altLang="es-US" sz="2000" dirty="0">
                <a:latin typeface="Times New Roman" panose="02020603050405020304" pitchFamily="18" charset="0"/>
                <a:cs typeface="Times New Roman" panose="02020603050405020304" pitchFamily="18" charset="0"/>
              </a:rPr>
              <a:t>Redes sociales</a:t>
            </a:r>
          </a:p>
          <a:p>
            <a:pPr marL="1657350" lvl="3" indent="-285750">
              <a:buFont typeface="Arial" panose="020B0604020202020204" pitchFamily="34" charset="0"/>
              <a:buChar char="•"/>
              <a:defRPr/>
            </a:pPr>
            <a:r>
              <a:rPr lang="en-US" altLang="es-US" sz="2000" dirty="0">
                <a:latin typeface="Times New Roman" panose="02020603050405020304" pitchFamily="18" charset="0"/>
                <a:cs typeface="Times New Roman" panose="02020603050405020304" pitchFamily="18" charset="0"/>
              </a:rPr>
              <a:t>Stand</a:t>
            </a:r>
            <a:endParaRPr lang="en-US" altLang="es-US" dirty="0">
              <a:solidFill>
                <a:srgbClr val="000000"/>
              </a:solidFill>
              <a:latin typeface="Arial" charset="0"/>
              <a:cs typeface="Arial" charset="0"/>
            </a:endParaRPr>
          </a:p>
        </p:txBody>
      </p:sp>
      <p:sp>
        <p:nvSpPr>
          <p:cNvPr id="6" name="Rectángulo 2"/>
          <p:cNvSpPr/>
          <p:nvPr/>
        </p:nvSpPr>
        <p:spPr>
          <a:xfrm>
            <a:off x="5846206" y="1086729"/>
            <a:ext cx="3658402" cy="461665"/>
          </a:xfrm>
          <a:prstGeom prst="rect">
            <a:avLst/>
          </a:prstGeom>
        </p:spPr>
        <p:txBody>
          <a:bodyPr wrap="square">
            <a:spAutoFit/>
          </a:bodyPr>
          <a:lstStyle/>
          <a:p>
            <a:pPr algn="ctr">
              <a:defRPr/>
            </a:pPr>
            <a:r>
              <a:rPr lang="es-CO" altLang="es-US" sz="2400" dirty="0">
                <a:latin typeface="Times New Roman" panose="02020603050405020304" pitchFamily="18" charset="0"/>
                <a:cs typeface="Times New Roman" panose="02020603050405020304" pitchFamily="18" charset="0"/>
              </a:rPr>
              <a:t>Estrategia de servicio</a:t>
            </a:r>
            <a:endParaRPr lang="es-US" sz="2400" dirty="0">
              <a:latin typeface="Times New Roman" panose="02020603050405020304" pitchFamily="18" charset="0"/>
              <a:cs typeface="Times New Roman" panose="02020603050405020304" pitchFamily="18" charset="0"/>
            </a:endParaRPr>
          </a:p>
        </p:txBody>
      </p:sp>
      <p:sp>
        <p:nvSpPr>
          <p:cNvPr id="10" name="Rectángulo 6"/>
          <p:cNvSpPr>
            <a:spLocks noChangeArrowheads="1"/>
          </p:cNvSpPr>
          <p:nvPr/>
        </p:nvSpPr>
        <p:spPr bwMode="auto">
          <a:xfrm>
            <a:off x="4994626" y="1524322"/>
            <a:ext cx="40033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3" algn="ctr"/>
            <a:r>
              <a:rPr lang="es-CO" altLang="es-US" dirty="0"/>
              <a:t>Tiempo</a:t>
            </a:r>
            <a:r>
              <a:rPr lang="en-US" altLang="es-US" dirty="0"/>
              <a:t> de </a:t>
            </a:r>
            <a:r>
              <a:rPr lang="es-CO" altLang="es-US" dirty="0"/>
              <a:t>Garantía</a:t>
            </a:r>
            <a:r>
              <a:rPr lang="en-US" altLang="es-US" dirty="0"/>
              <a:t> </a:t>
            </a:r>
          </a:p>
          <a:p>
            <a:pPr lvl="3" algn="ctr"/>
            <a:r>
              <a:rPr lang="en-US" altLang="es-US" dirty="0"/>
              <a:t>5 Años  </a:t>
            </a:r>
          </a:p>
        </p:txBody>
      </p:sp>
      <p:sp>
        <p:nvSpPr>
          <p:cNvPr id="11" name="11 CuadroTexto"/>
          <p:cNvSpPr txBox="1">
            <a:spLocks noChangeArrowheads="1"/>
          </p:cNvSpPr>
          <p:nvPr/>
        </p:nvSpPr>
        <p:spPr bwMode="auto">
          <a:xfrm>
            <a:off x="1262130" y="6061768"/>
            <a:ext cx="951884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s-CO" altLang="es-CO" sz="1400" dirty="0"/>
              <a:t>PBX: 423-23-51</a:t>
            </a:r>
          </a:p>
          <a:p>
            <a:pPr algn="ctr"/>
            <a:r>
              <a:rPr lang="es-CO" altLang="es-CO" sz="1400" dirty="0"/>
              <a:t>Cel.: 321 448 50 87 – 311 890 98 71</a:t>
            </a:r>
          </a:p>
          <a:p>
            <a:pPr algn="ctr"/>
            <a:r>
              <a:rPr lang="es-CO" altLang="es-CO" sz="1400" dirty="0"/>
              <a:t>Corre Electrónico: ventastejas@sascubiertas.com</a:t>
            </a:r>
          </a:p>
        </p:txBody>
      </p:sp>
      <p:sp>
        <p:nvSpPr>
          <p:cNvPr id="12" name="Rectángulo 2"/>
          <p:cNvSpPr/>
          <p:nvPr/>
        </p:nvSpPr>
        <p:spPr>
          <a:xfrm>
            <a:off x="4616280" y="2817460"/>
            <a:ext cx="3658402" cy="461665"/>
          </a:xfrm>
          <a:prstGeom prst="rect">
            <a:avLst/>
          </a:prstGeom>
        </p:spPr>
        <p:txBody>
          <a:bodyPr wrap="square">
            <a:spAutoFit/>
          </a:bodyPr>
          <a:lstStyle/>
          <a:p>
            <a:pPr algn="ctr">
              <a:defRPr/>
            </a:pPr>
            <a:r>
              <a:rPr lang="es-CO" altLang="es-US" sz="2400" dirty="0">
                <a:latin typeface="Times New Roman" panose="02020603050405020304" pitchFamily="18" charset="0"/>
                <a:cs typeface="Times New Roman" panose="02020603050405020304" pitchFamily="18" charset="0"/>
              </a:rPr>
              <a:t>Alianzas Estratégicas</a:t>
            </a:r>
            <a:endParaRPr lang="es-US" sz="2400" dirty="0">
              <a:latin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3"/>
          <a:stretch>
            <a:fillRect/>
          </a:stretch>
        </p:blipFill>
        <p:spPr>
          <a:xfrm>
            <a:off x="5638162" y="3629732"/>
            <a:ext cx="2636520" cy="14782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Imagen 2"/>
          <p:cNvPicPr>
            <a:picLocks noChangeAspect="1"/>
          </p:cNvPicPr>
          <p:nvPr/>
        </p:nvPicPr>
        <p:blipFill>
          <a:blip r:embed="rId4"/>
          <a:stretch>
            <a:fillRect/>
          </a:stretch>
        </p:blipFill>
        <p:spPr>
          <a:xfrm>
            <a:off x="1788516" y="4087316"/>
            <a:ext cx="2811110" cy="15706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Imagen 12">
            <a:extLst>
              <a:ext uri="{FF2B5EF4-FFF2-40B4-BE49-F238E27FC236}">
                <a16:creationId xmlns="" xmlns:a16="http://schemas.microsoft.com/office/drawing/2014/main" id="{56B4604B-1844-4059-BC2C-92073BB328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5888" y="2522450"/>
            <a:ext cx="1875191" cy="25652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777208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a:extLst>
              <a:ext uri="{FF2B5EF4-FFF2-40B4-BE49-F238E27FC236}">
                <a16:creationId xmlns="" xmlns:a16="http://schemas.microsoft.com/office/drawing/2014/main" id="{0525FF4D-3140-4248-9D10-4D4EC37903E1}"/>
              </a:ext>
            </a:extLst>
          </p:cNvPr>
          <p:cNvGraphicFramePr/>
          <p:nvPr>
            <p:extLst>
              <p:ext uri="{D42A27DB-BD31-4B8C-83A1-F6EECF244321}">
                <p14:modId xmlns:p14="http://schemas.microsoft.com/office/powerpoint/2010/main" val="2528724318"/>
              </p:ext>
            </p:extLst>
          </p:nvPr>
        </p:nvGraphicFramePr>
        <p:xfrm>
          <a:off x="128789" y="0"/>
          <a:ext cx="12063211"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uadroTexto 1"/>
          <p:cNvSpPr txBox="1"/>
          <p:nvPr/>
        </p:nvSpPr>
        <p:spPr>
          <a:xfrm>
            <a:off x="4016062" y="0"/>
            <a:ext cx="4159876" cy="461665"/>
          </a:xfrm>
          <a:prstGeom prst="rect">
            <a:avLst/>
          </a:prstGeom>
          <a:noFill/>
        </p:spPr>
        <p:txBody>
          <a:bodyPr wrap="square" rtlCol="0">
            <a:spAutoFit/>
          </a:bodyPr>
          <a:lstStyle/>
          <a:p>
            <a:pPr algn="ctr"/>
            <a:r>
              <a:rPr lang="es-CO" sz="2400" dirty="0"/>
              <a:t>Organigrama SAS Cubiertas</a:t>
            </a:r>
          </a:p>
        </p:txBody>
      </p:sp>
      <p:pic>
        <p:nvPicPr>
          <p:cNvPr id="4" name="Imagen 3"/>
          <p:cNvPicPr>
            <a:picLocks noChangeAspect="1"/>
          </p:cNvPicPr>
          <p:nvPr/>
        </p:nvPicPr>
        <p:blipFill>
          <a:blip r:embed="rId7"/>
          <a:stretch>
            <a:fillRect/>
          </a:stretch>
        </p:blipFill>
        <p:spPr>
          <a:xfrm>
            <a:off x="10175884" y="-60215"/>
            <a:ext cx="2016116" cy="1134066"/>
          </a:xfrm>
          <a:prstGeom prst="rect">
            <a:avLst/>
          </a:prstGeom>
          <a:ln>
            <a:noFill/>
          </a:ln>
          <a:effectLst>
            <a:softEdge rad="112500"/>
          </a:effectLst>
        </p:spPr>
      </p:pic>
    </p:spTree>
    <p:extLst>
      <p:ext uri="{BB962C8B-B14F-4D97-AF65-F5344CB8AC3E}">
        <p14:creationId xmlns:p14="http://schemas.microsoft.com/office/powerpoint/2010/main" val="1324093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p:cNvPicPr>
            <a:picLocks noChangeAspect="1"/>
          </p:cNvPicPr>
          <p:nvPr/>
        </p:nvPicPr>
        <p:blipFill>
          <a:blip r:embed="rId2"/>
          <a:stretch>
            <a:fillRect/>
          </a:stretch>
        </p:blipFill>
        <p:spPr>
          <a:xfrm>
            <a:off x="10175884" y="-47336"/>
            <a:ext cx="2016116" cy="1134066"/>
          </a:xfrm>
          <a:prstGeom prst="rect">
            <a:avLst/>
          </a:prstGeom>
          <a:ln>
            <a:noFill/>
          </a:ln>
          <a:effectLst>
            <a:softEdge rad="112500"/>
          </a:effectLst>
        </p:spPr>
      </p:pic>
      <p:sp>
        <p:nvSpPr>
          <p:cNvPr id="22" name="CuadroTexto 21"/>
          <p:cNvSpPr txBox="1"/>
          <p:nvPr/>
        </p:nvSpPr>
        <p:spPr>
          <a:xfrm>
            <a:off x="2352544" y="221979"/>
            <a:ext cx="717782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Proceso de Producción</a:t>
            </a:r>
          </a:p>
        </p:txBody>
      </p:sp>
      <p:pic>
        <p:nvPicPr>
          <p:cNvPr id="5" name="Imagen 4"/>
          <p:cNvPicPr>
            <a:picLocks noChangeAspect="1"/>
          </p:cNvPicPr>
          <p:nvPr/>
        </p:nvPicPr>
        <p:blipFill>
          <a:blip r:embed="rId3"/>
          <a:stretch>
            <a:fillRect/>
          </a:stretch>
        </p:blipFill>
        <p:spPr>
          <a:xfrm>
            <a:off x="504624" y="900756"/>
            <a:ext cx="1981000" cy="1161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CuadroTexto 5"/>
          <p:cNvSpPr txBox="1"/>
          <p:nvPr/>
        </p:nvSpPr>
        <p:spPr>
          <a:xfrm>
            <a:off x="504624" y="2062414"/>
            <a:ext cx="1981000" cy="600164"/>
          </a:xfrm>
          <a:prstGeom prst="rect">
            <a:avLst/>
          </a:prstGeom>
          <a:noFill/>
        </p:spPr>
        <p:txBody>
          <a:bodyPr wrap="square" rtlCol="0">
            <a:spAutoFit/>
          </a:bodyPr>
          <a:lstStyle/>
          <a:p>
            <a:r>
              <a:rPr lang="es-CO" sz="1100" dirty="0"/>
              <a:t>Recepción y almacenamiento de los insumos</a:t>
            </a:r>
          </a:p>
        </p:txBody>
      </p:sp>
      <p:sp>
        <p:nvSpPr>
          <p:cNvPr id="7" name="Flecha derecha 6"/>
          <p:cNvSpPr/>
          <p:nvPr/>
        </p:nvSpPr>
        <p:spPr>
          <a:xfrm>
            <a:off x="2807594" y="1300766"/>
            <a:ext cx="746975"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9" name="Imagen 8"/>
          <p:cNvPicPr>
            <a:picLocks noChangeAspect="1"/>
          </p:cNvPicPr>
          <p:nvPr/>
        </p:nvPicPr>
        <p:blipFill>
          <a:blip r:embed="rId4"/>
          <a:stretch>
            <a:fillRect/>
          </a:stretch>
        </p:blipFill>
        <p:spPr>
          <a:xfrm>
            <a:off x="3876539" y="900756"/>
            <a:ext cx="1837386" cy="1377030"/>
          </a:xfrm>
          <a:prstGeom prst="rect">
            <a:avLst/>
          </a:prstGeom>
        </p:spPr>
      </p:pic>
      <p:sp>
        <p:nvSpPr>
          <p:cNvPr id="13" name="Flecha derecha 12"/>
          <p:cNvSpPr/>
          <p:nvPr/>
        </p:nvSpPr>
        <p:spPr>
          <a:xfrm>
            <a:off x="6035895" y="1287532"/>
            <a:ext cx="746975"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CuadroTexto 14"/>
          <p:cNvSpPr txBox="1"/>
          <p:nvPr/>
        </p:nvSpPr>
        <p:spPr>
          <a:xfrm>
            <a:off x="3876539" y="2279454"/>
            <a:ext cx="1837386" cy="430887"/>
          </a:xfrm>
          <a:prstGeom prst="rect">
            <a:avLst/>
          </a:prstGeom>
          <a:noFill/>
        </p:spPr>
        <p:txBody>
          <a:bodyPr wrap="square" rtlCol="0">
            <a:spAutoFit/>
          </a:bodyPr>
          <a:lstStyle/>
          <a:p>
            <a:r>
              <a:rPr lang="es-CO" sz="1100" dirty="0"/>
              <a:t>Dosificación (Colocación en medida).</a:t>
            </a:r>
          </a:p>
        </p:txBody>
      </p:sp>
      <p:pic>
        <p:nvPicPr>
          <p:cNvPr id="14" name="Imagen 13"/>
          <p:cNvPicPr>
            <a:picLocks noChangeAspect="1"/>
          </p:cNvPicPr>
          <p:nvPr/>
        </p:nvPicPr>
        <p:blipFill>
          <a:blip r:embed="rId5"/>
          <a:stretch>
            <a:fillRect/>
          </a:stretch>
        </p:blipFill>
        <p:spPr>
          <a:xfrm>
            <a:off x="9150048" y="2710341"/>
            <a:ext cx="2237034" cy="1905502"/>
          </a:xfrm>
          <a:prstGeom prst="rect">
            <a:avLst/>
          </a:prstGeom>
        </p:spPr>
      </p:pic>
      <p:sp>
        <p:nvSpPr>
          <p:cNvPr id="16" name="Flecha doblada 15"/>
          <p:cNvSpPr/>
          <p:nvPr/>
        </p:nvSpPr>
        <p:spPr>
          <a:xfrm rot="5400000">
            <a:off x="9914395" y="1736102"/>
            <a:ext cx="708338" cy="76695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0" name="CuadroTexto 19"/>
          <p:cNvSpPr txBox="1"/>
          <p:nvPr/>
        </p:nvSpPr>
        <p:spPr>
          <a:xfrm>
            <a:off x="9530366" y="4596140"/>
            <a:ext cx="1987886" cy="261610"/>
          </a:xfrm>
          <a:prstGeom prst="rect">
            <a:avLst/>
          </a:prstGeom>
          <a:noFill/>
        </p:spPr>
        <p:txBody>
          <a:bodyPr wrap="square" rtlCol="0">
            <a:spAutoFit/>
          </a:bodyPr>
          <a:lstStyle/>
          <a:p>
            <a:r>
              <a:rPr lang="es-CO" sz="1100" dirty="0"/>
              <a:t>Mesa Vibradora</a:t>
            </a:r>
          </a:p>
        </p:txBody>
      </p:sp>
      <p:pic>
        <p:nvPicPr>
          <p:cNvPr id="19" name="Imagen 18"/>
          <p:cNvPicPr>
            <a:picLocks noChangeAspect="1"/>
          </p:cNvPicPr>
          <p:nvPr/>
        </p:nvPicPr>
        <p:blipFill>
          <a:blip r:embed="rId6"/>
          <a:stretch>
            <a:fillRect/>
          </a:stretch>
        </p:blipFill>
        <p:spPr>
          <a:xfrm>
            <a:off x="6779710" y="883595"/>
            <a:ext cx="2370338" cy="1770862"/>
          </a:xfrm>
          <a:prstGeom prst="rect">
            <a:avLst/>
          </a:prstGeom>
        </p:spPr>
      </p:pic>
      <p:sp>
        <p:nvSpPr>
          <p:cNvPr id="24" name="Flecha izquierda 23"/>
          <p:cNvSpPr/>
          <p:nvPr/>
        </p:nvSpPr>
        <p:spPr>
          <a:xfrm>
            <a:off x="8237494" y="3489227"/>
            <a:ext cx="662871" cy="34772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CuadroTexto 24"/>
          <p:cNvSpPr txBox="1"/>
          <p:nvPr/>
        </p:nvSpPr>
        <p:spPr>
          <a:xfrm>
            <a:off x="5986992" y="4506780"/>
            <a:ext cx="2197668" cy="261610"/>
          </a:xfrm>
          <a:prstGeom prst="rect">
            <a:avLst/>
          </a:prstGeom>
          <a:noFill/>
        </p:spPr>
        <p:txBody>
          <a:bodyPr wrap="square" rtlCol="0">
            <a:spAutoFit/>
          </a:bodyPr>
          <a:lstStyle/>
          <a:p>
            <a:r>
              <a:rPr lang="es-CO" sz="1100" dirty="0"/>
              <a:t>Colocación en moldes</a:t>
            </a:r>
          </a:p>
        </p:txBody>
      </p:sp>
      <p:pic>
        <p:nvPicPr>
          <p:cNvPr id="27" name="Imagen 26"/>
          <p:cNvPicPr>
            <a:picLocks noChangeAspect="1"/>
          </p:cNvPicPr>
          <p:nvPr/>
        </p:nvPicPr>
        <p:blipFill>
          <a:blip r:embed="rId7"/>
          <a:stretch>
            <a:fillRect/>
          </a:stretch>
        </p:blipFill>
        <p:spPr>
          <a:xfrm>
            <a:off x="5986992" y="2873336"/>
            <a:ext cx="1772378" cy="1772378"/>
          </a:xfrm>
          <a:prstGeom prst="rect">
            <a:avLst/>
          </a:prstGeom>
          <a:ln>
            <a:noFill/>
          </a:ln>
          <a:effectLst>
            <a:softEdge rad="112500"/>
          </a:effectLst>
        </p:spPr>
      </p:pic>
      <p:sp>
        <p:nvSpPr>
          <p:cNvPr id="28" name="Flecha izquierda 27"/>
          <p:cNvSpPr/>
          <p:nvPr/>
        </p:nvSpPr>
        <p:spPr>
          <a:xfrm>
            <a:off x="4943803" y="3506991"/>
            <a:ext cx="662871" cy="34772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9" name="Imagen 28"/>
          <p:cNvPicPr>
            <a:picLocks noChangeAspect="1"/>
          </p:cNvPicPr>
          <p:nvPr/>
        </p:nvPicPr>
        <p:blipFill>
          <a:blip r:embed="rId8"/>
          <a:stretch>
            <a:fillRect/>
          </a:stretch>
        </p:blipFill>
        <p:spPr>
          <a:xfrm>
            <a:off x="1867437" y="3109304"/>
            <a:ext cx="2479508" cy="1536410"/>
          </a:xfrm>
          <a:prstGeom prst="rect">
            <a:avLst/>
          </a:prstGeom>
        </p:spPr>
      </p:pic>
      <p:sp>
        <p:nvSpPr>
          <p:cNvPr id="30" name="CuadroTexto 29"/>
          <p:cNvSpPr txBox="1"/>
          <p:nvPr/>
        </p:nvSpPr>
        <p:spPr>
          <a:xfrm>
            <a:off x="2082247" y="4637585"/>
            <a:ext cx="2197668" cy="261610"/>
          </a:xfrm>
          <a:prstGeom prst="rect">
            <a:avLst/>
          </a:prstGeom>
          <a:noFill/>
        </p:spPr>
        <p:txBody>
          <a:bodyPr wrap="square" rtlCol="0">
            <a:spAutoFit/>
          </a:bodyPr>
          <a:lstStyle/>
          <a:p>
            <a:r>
              <a:rPr lang="es-CO" sz="1100" dirty="0"/>
              <a:t>Traslado a zona de secado</a:t>
            </a:r>
          </a:p>
        </p:txBody>
      </p:sp>
      <p:sp>
        <p:nvSpPr>
          <p:cNvPr id="33" name="Flecha abajo 32"/>
          <p:cNvSpPr/>
          <p:nvPr/>
        </p:nvSpPr>
        <p:spPr>
          <a:xfrm>
            <a:off x="919028" y="3985385"/>
            <a:ext cx="619361" cy="104279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4" name="Rectángulo 33"/>
          <p:cNvSpPr/>
          <p:nvPr/>
        </p:nvSpPr>
        <p:spPr>
          <a:xfrm>
            <a:off x="1062728" y="3709115"/>
            <a:ext cx="725344" cy="2762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6" name="Imagen 35"/>
          <p:cNvPicPr>
            <a:picLocks noChangeAspect="1"/>
          </p:cNvPicPr>
          <p:nvPr/>
        </p:nvPicPr>
        <p:blipFill>
          <a:blip r:embed="rId9"/>
          <a:stretch>
            <a:fillRect/>
          </a:stretch>
        </p:blipFill>
        <p:spPr>
          <a:xfrm>
            <a:off x="317842" y="5278263"/>
            <a:ext cx="2632078" cy="1579246"/>
          </a:xfrm>
          <a:prstGeom prst="rect">
            <a:avLst/>
          </a:prstGeom>
        </p:spPr>
      </p:pic>
      <p:sp>
        <p:nvSpPr>
          <p:cNvPr id="38" name="CuadroTexto 37"/>
          <p:cNvSpPr txBox="1"/>
          <p:nvPr/>
        </p:nvSpPr>
        <p:spPr>
          <a:xfrm>
            <a:off x="317842" y="5024781"/>
            <a:ext cx="2632078" cy="261610"/>
          </a:xfrm>
          <a:prstGeom prst="rect">
            <a:avLst/>
          </a:prstGeom>
          <a:noFill/>
        </p:spPr>
        <p:txBody>
          <a:bodyPr wrap="square" rtlCol="0">
            <a:spAutoFit/>
          </a:bodyPr>
          <a:lstStyle/>
          <a:p>
            <a:r>
              <a:rPr lang="es-CO" sz="1100" dirty="0"/>
              <a:t>Inspección de Calidad</a:t>
            </a:r>
          </a:p>
        </p:txBody>
      </p:sp>
      <p:pic>
        <p:nvPicPr>
          <p:cNvPr id="39" name="Imagen 38"/>
          <p:cNvPicPr>
            <a:picLocks noChangeAspect="1"/>
          </p:cNvPicPr>
          <p:nvPr/>
        </p:nvPicPr>
        <p:blipFill>
          <a:blip r:embed="rId10"/>
          <a:stretch>
            <a:fillRect/>
          </a:stretch>
        </p:blipFill>
        <p:spPr>
          <a:xfrm>
            <a:off x="4600798" y="4971636"/>
            <a:ext cx="2485028" cy="1863770"/>
          </a:xfrm>
          <a:prstGeom prst="rect">
            <a:avLst/>
          </a:prstGeom>
        </p:spPr>
      </p:pic>
      <p:pic>
        <p:nvPicPr>
          <p:cNvPr id="41" name="Imagen 40"/>
          <p:cNvPicPr>
            <a:picLocks noChangeAspect="1"/>
          </p:cNvPicPr>
          <p:nvPr/>
        </p:nvPicPr>
        <p:blipFill>
          <a:blip r:embed="rId11"/>
          <a:stretch>
            <a:fillRect/>
          </a:stretch>
        </p:blipFill>
        <p:spPr>
          <a:xfrm>
            <a:off x="7365229" y="5411659"/>
            <a:ext cx="4171950" cy="1143000"/>
          </a:xfrm>
          <a:prstGeom prst="rect">
            <a:avLst/>
          </a:prstGeom>
        </p:spPr>
      </p:pic>
      <p:sp>
        <p:nvSpPr>
          <p:cNvPr id="42" name="CuadroTexto 41"/>
          <p:cNvSpPr txBox="1"/>
          <p:nvPr/>
        </p:nvSpPr>
        <p:spPr>
          <a:xfrm>
            <a:off x="8738278" y="5100146"/>
            <a:ext cx="1915338" cy="261610"/>
          </a:xfrm>
          <a:prstGeom prst="rect">
            <a:avLst/>
          </a:prstGeom>
          <a:noFill/>
        </p:spPr>
        <p:txBody>
          <a:bodyPr wrap="square" rtlCol="0">
            <a:spAutoFit/>
          </a:bodyPr>
          <a:lstStyle/>
          <a:p>
            <a:r>
              <a:rPr lang="es-CO" sz="1100" dirty="0"/>
              <a:t>Almacenamiento</a:t>
            </a:r>
          </a:p>
        </p:txBody>
      </p:sp>
      <p:sp>
        <p:nvSpPr>
          <p:cNvPr id="43" name="Flecha derecha 42"/>
          <p:cNvSpPr/>
          <p:nvPr/>
        </p:nvSpPr>
        <p:spPr>
          <a:xfrm>
            <a:off x="3503051" y="5789976"/>
            <a:ext cx="746975"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290793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0175884" y="-47336"/>
            <a:ext cx="2016116" cy="1134066"/>
          </a:xfrm>
          <a:prstGeom prst="rect">
            <a:avLst/>
          </a:prstGeom>
          <a:ln>
            <a:noFill/>
          </a:ln>
          <a:effectLst>
            <a:softEdge rad="112500"/>
          </a:effectLst>
        </p:spPr>
      </p:pic>
      <p:pic>
        <p:nvPicPr>
          <p:cNvPr id="3" name="Imagen 2">
            <a:extLst>
              <a:ext uri="{FF2B5EF4-FFF2-40B4-BE49-F238E27FC236}">
                <a16:creationId xmlns="" xmlns:a16="http://schemas.microsoft.com/office/drawing/2014/main" id="{D142550F-1263-4D77-A533-1D7E70ECB41E}"/>
              </a:ext>
            </a:extLst>
          </p:cNvPr>
          <p:cNvPicPr>
            <a:picLocks noChangeAspect="1"/>
          </p:cNvPicPr>
          <p:nvPr/>
        </p:nvPicPr>
        <p:blipFill rotWithShape="1">
          <a:blip r:embed="rId3"/>
          <a:srcRect l="18405" t="31991" r="20283" b="22549"/>
          <a:stretch/>
        </p:blipFill>
        <p:spPr>
          <a:xfrm>
            <a:off x="0" y="1468193"/>
            <a:ext cx="12225736" cy="5389808"/>
          </a:xfrm>
          <a:prstGeom prst="rect">
            <a:avLst/>
          </a:prstGeom>
        </p:spPr>
      </p:pic>
      <p:sp>
        <p:nvSpPr>
          <p:cNvPr id="5" name="CuadroTexto 4"/>
          <p:cNvSpPr txBox="1"/>
          <p:nvPr/>
        </p:nvSpPr>
        <p:spPr>
          <a:xfrm>
            <a:off x="2416938" y="519697"/>
            <a:ext cx="717782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Planta de producción - Oficinas</a:t>
            </a:r>
          </a:p>
        </p:txBody>
      </p:sp>
    </p:spTree>
    <p:extLst>
      <p:ext uri="{BB962C8B-B14F-4D97-AF65-F5344CB8AC3E}">
        <p14:creationId xmlns:p14="http://schemas.microsoft.com/office/powerpoint/2010/main" val="1422246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08872" y="120118"/>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Plan Financiero</a:t>
            </a:r>
          </a:p>
        </p:txBody>
      </p:sp>
      <p:pic>
        <p:nvPicPr>
          <p:cNvPr id="3" name="Imagen 2"/>
          <p:cNvPicPr>
            <a:picLocks noChangeAspect="1"/>
          </p:cNvPicPr>
          <p:nvPr/>
        </p:nvPicPr>
        <p:blipFill>
          <a:blip r:embed="rId2"/>
          <a:stretch>
            <a:fillRect/>
          </a:stretch>
        </p:blipFill>
        <p:spPr>
          <a:xfrm>
            <a:off x="592692" y="1748960"/>
            <a:ext cx="6360206" cy="2103760"/>
          </a:xfrm>
          <a:prstGeom prst="rect">
            <a:avLst/>
          </a:prstGeom>
        </p:spPr>
      </p:pic>
      <p:sp>
        <p:nvSpPr>
          <p:cNvPr id="4" name="CuadroTexto 3"/>
          <p:cNvSpPr txBox="1"/>
          <p:nvPr/>
        </p:nvSpPr>
        <p:spPr>
          <a:xfrm>
            <a:off x="1540419" y="1075477"/>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Préstamo Bancario</a:t>
            </a:r>
          </a:p>
        </p:txBody>
      </p:sp>
      <p:sp>
        <p:nvSpPr>
          <p:cNvPr id="5" name="CuadroTexto 4"/>
          <p:cNvSpPr txBox="1"/>
          <p:nvPr/>
        </p:nvSpPr>
        <p:spPr>
          <a:xfrm>
            <a:off x="363396" y="4601963"/>
            <a:ext cx="2354046" cy="830997"/>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Gastos Pre operativos</a:t>
            </a:r>
          </a:p>
        </p:txBody>
      </p:sp>
      <p:pic>
        <p:nvPicPr>
          <p:cNvPr id="10" name="Imagen 9"/>
          <p:cNvPicPr>
            <a:picLocks noChangeAspect="1"/>
          </p:cNvPicPr>
          <p:nvPr/>
        </p:nvPicPr>
        <p:blipFill>
          <a:blip r:embed="rId3"/>
          <a:stretch>
            <a:fillRect/>
          </a:stretch>
        </p:blipFill>
        <p:spPr>
          <a:xfrm>
            <a:off x="2837196" y="4260976"/>
            <a:ext cx="4115702" cy="1626000"/>
          </a:xfrm>
          <a:prstGeom prst="rect">
            <a:avLst/>
          </a:prstGeom>
        </p:spPr>
      </p:pic>
      <p:sp>
        <p:nvSpPr>
          <p:cNvPr id="12" name="CuadroTexto 11"/>
          <p:cNvSpPr txBox="1"/>
          <p:nvPr/>
        </p:nvSpPr>
        <p:spPr>
          <a:xfrm>
            <a:off x="7090157" y="1075477"/>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Aporte Socios</a:t>
            </a:r>
          </a:p>
        </p:txBody>
      </p:sp>
      <p:sp>
        <p:nvSpPr>
          <p:cNvPr id="13" name="CuadroTexto 12"/>
          <p:cNvSpPr txBox="1"/>
          <p:nvPr/>
        </p:nvSpPr>
        <p:spPr>
          <a:xfrm>
            <a:off x="7338208" y="2021983"/>
            <a:ext cx="3608834" cy="369332"/>
          </a:xfrm>
          <a:prstGeom prst="rect">
            <a:avLst/>
          </a:prstGeom>
          <a:noFill/>
        </p:spPr>
        <p:txBody>
          <a:bodyPr wrap="square" rtlCol="0">
            <a:spAutoFit/>
          </a:bodyPr>
          <a:lstStyle/>
          <a:p>
            <a:pPr algn="r"/>
            <a:r>
              <a:rPr lang="es-CO" dirty="0"/>
              <a:t>Elquin Santiago $ 200’000,000</a:t>
            </a:r>
          </a:p>
        </p:txBody>
      </p:sp>
      <p:sp>
        <p:nvSpPr>
          <p:cNvPr id="14" name="CuadroTexto 13"/>
          <p:cNvSpPr txBox="1"/>
          <p:nvPr/>
        </p:nvSpPr>
        <p:spPr>
          <a:xfrm>
            <a:off x="7338208" y="2523718"/>
            <a:ext cx="3608834" cy="369332"/>
          </a:xfrm>
          <a:prstGeom prst="rect">
            <a:avLst/>
          </a:prstGeom>
          <a:noFill/>
        </p:spPr>
        <p:txBody>
          <a:bodyPr wrap="square" rtlCol="0">
            <a:spAutoFit/>
          </a:bodyPr>
          <a:lstStyle/>
          <a:p>
            <a:pPr algn="r"/>
            <a:r>
              <a:rPr lang="es-CO" dirty="0"/>
              <a:t>Sebastian Díaz $ 200’000,000</a:t>
            </a:r>
          </a:p>
        </p:txBody>
      </p:sp>
      <p:sp>
        <p:nvSpPr>
          <p:cNvPr id="15" name="Rectángulo 14"/>
          <p:cNvSpPr/>
          <p:nvPr/>
        </p:nvSpPr>
        <p:spPr>
          <a:xfrm>
            <a:off x="4907907" y="5872425"/>
            <a:ext cx="2044991" cy="369332"/>
          </a:xfrm>
          <a:prstGeom prst="rect">
            <a:avLst/>
          </a:prstGeom>
        </p:spPr>
        <p:txBody>
          <a:bodyPr wrap="square">
            <a:spAutoFit/>
          </a:bodyPr>
          <a:lstStyle/>
          <a:p>
            <a:pPr algn="r"/>
            <a:r>
              <a:rPr lang="es-CO" dirty="0"/>
              <a:t>$ 93.729.582</a:t>
            </a:r>
          </a:p>
        </p:txBody>
      </p:sp>
      <p:sp>
        <p:nvSpPr>
          <p:cNvPr id="16" name="CuadroTexto 15"/>
          <p:cNvSpPr txBox="1"/>
          <p:nvPr/>
        </p:nvSpPr>
        <p:spPr>
          <a:xfrm>
            <a:off x="3222506" y="5872425"/>
            <a:ext cx="2070711" cy="369332"/>
          </a:xfrm>
          <a:prstGeom prst="rect">
            <a:avLst/>
          </a:prstGeom>
          <a:noFill/>
        </p:spPr>
        <p:txBody>
          <a:bodyPr wrap="square" rtlCol="0">
            <a:spAutoFit/>
          </a:bodyPr>
          <a:lstStyle/>
          <a:p>
            <a:pPr algn="ctr"/>
            <a:r>
              <a:rPr lang="es-CO" dirty="0"/>
              <a:t>TOTAL</a:t>
            </a:r>
          </a:p>
        </p:txBody>
      </p:sp>
      <p:sp>
        <p:nvSpPr>
          <p:cNvPr id="17" name="CuadroTexto 16"/>
          <p:cNvSpPr txBox="1"/>
          <p:nvPr/>
        </p:nvSpPr>
        <p:spPr>
          <a:xfrm>
            <a:off x="7090157" y="3151484"/>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Inicio Operación</a:t>
            </a:r>
          </a:p>
        </p:txBody>
      </p:sp>
      <p:sp>
        <p:nvSpPr>
          <p:cNvPr id="18" name="CuadroTexto 17"/>
          <p:cNvSpPr txBox="1"/>
          <p:nvPr/>
        </p:nvSpPr>
        <p:spPr>
          <a:xfrm>
            <a:off x="7518116" y="3965967"/>
            <a:ext cx="3608834" cy="369332"/>
          </a:xfrm>
          <a:prstGeom prst="rect">
            <a:avLst/>
          </a:prstGeom>
          <a:noFill/>
        </p:spPr>
        <p:txBody>
          <a:bodyPr wrap="square" rtlCol="0">
            <a:spAutoFit/>
          </a:bodyPr>
          <a:lstStyle/>
          <a:p>
            <a:pPr algn="r"/>
            <a:r>
              <a:rPr lang="es-CO" dirty="0"/>
              <a:t>Año 1 – 18.000 Und.</a:t>
            </a:r>
          </a:p>
        </p:txBody>
      </p:sp>
      <p:sp>
        <p:nvSpPr>
          <p:cNvPr id="19" name="CuadroTexto 18"/>
          <p:cNvSpPr txBox="1"/>
          <p:nvPr/>
        </p:nvSpPr>
        <p:spPr>
          <a:xfrm>
            <a:off x="7518116" y="4417297"/>
            <a:ext cx="3608834" cy="369332"/>
          </a:xfrm>
          <a:prstGeom prst="rect">
            <a:avLst/>
          </a:prstGeom>
          <a:noFill/>
        </p:spPr>
        <p:txBody>
          <a:bodyPr wrap="square" rtlCol="0">
            <a:spAutoFit/>
          </a:bodyPr>
          <a:lstStyle/>
          <a:p>
            <a:pPr algn="r"/>
            <a:r>
              <a:rPr lang="es-CO" dirty="0"/>
              <a:t>Crecimiento Anual: 5%</a:t>
            </a:r>
          </a:p>
        </p:txBody>
      </p:sp>
      <p:sp>
        <p:nvSpPr>
          <p:cNvPr id="20" name="CuadroTexto 19"/>
          <p:cNvSpPr txBox="1"/>
          <p:nvPr/>
        </p:nvSpPr>
        <p:spPr>
          <a:xfrm>
            <a:off x="7518116" y="4832795"/>
            <a:ext cx="3608834" cy="369332"/>
          </a:xfrm>
          <a:prstGeom prst="rect">
            <a:avLst/>
          </a:prstGeom>
          <a:noFill/>
        </p:spPr>
        <p:txBody>
          <a:bodyPr wrap="square" rtlCol="0">
            <a:spAutoFit/>
          </a:bodyPr>
          <a:lstStyle/>
          <a:p>
            <a:pPr algn="r"/>
            <a:r>
              <a:rPr lang="es-CO" dirty="0"/>
              <a:t>Proyección Año 5 – 21.900 Und.</a:t>
            </a:r>
          </a:p>
        </p:txBody>
      </p:sp>
    </p:spTree>
    <p:extLst>
      <p:ext uri="{BB962C8B-B14F-4D97-AF65-F5344CB8AC3E}">
        <p14:creationId xmlns:p14="http://schemas.microsoft.com/office/powerpoint/2010/main" val="1491843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844803" y="992066"/>
            <a:ext cx="5992887" cy="3792041"/>
          </a:xfrm>
          <a:prstGeom prst="rect">
            <a:avLst/>
          </a:prstGeom>
        </p:spPr>
      </p:pic>
      <p:sp>
        <p:nvSpPr>
          <p:cNvPr id="3" name="CuadroTexto 2"/>
          <p:cNvSpPr txBox="1"/>
          <p:nvPr/>
        </p:nvSpPr>
        <p:spPr>
          <a:xfrm>
            <a:off x="3608872" y="335031"/>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Flujo de Caja</a:t>
            </a:r>
          </a:p>
        </p:txBody>
      </p:sp>
      <p:sp>
        <p:nvSpPr>
          <p:cNvPr id="4" name="CuadroTexto 3"/>
          <p:cNvSpPr txBox="1"/>
          <p:nvPr/>
        </p:nvSpPr>
        <p:spPr>
          <a:xfrm>
            <a:off x="3608870" y="4979477"/>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Tasa Interna de Retorno</a:t>
            </a:r>
          </a:p>
        </p:txBody>
      </p:sp>
    </p:spTree>
    <p:extLst>
      <p:ext uri="{BB962C8B-B14F-4D97-AF65-F5344CB8AC3E}">
        <p14:creationId xmlns:p14="http://schemas.microsoft.com/office/powerpoint/2010/main" val="4189809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608872" y="335031"/>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smtClean="0"/>
              <a:t>LECCIONES APRENDIDAS </a:t>
            </a:r>
            <a:endParaRPr lang="es-CO" sz="2400" dirty="0"/>
          </a:p>
        </p:txBody>
      </p:sp>
      <p:sp>
        <p:nvSpPr>
          <p:cNvPr id="2" name="CuadroTexto 1"/>
          <p:cNvSpPr txBox="1"/>
          <p:nvPr/>
        </p:nvSpPr>
        <p:spPr>
          <a:xfrm>
            <a:off x="1455313" y="1764406"/>
            <a:ext cx="7843233" cy="2554545"/>
          </a:xfrm>
          <a:prstGeom prst="rect">
            <a:avLst/>
          </a:prstGeom>
          <a:noFill/>
        </p:spPr>
        <p:txBody>
          <a:bodyPr wrap="square" rtlCol="0">
            <a:spAutoFit/>
          </a:bodyPr>
          <a:lstStyle/>
          <a:p>
            <a:pPr marL="285750" indent="-285750">
              <a:buFont typeface="Arial" panose="020B0604020202020204" pitchFamily="34" charset="0"/>
              <a:buChar char="•"/>
            </a:pPr>
            <a:r>
              <a:rPr lang="es-CO" sz="2000" dirty="0" smtClean="0"/>
              <a:t>Nuevos materiales para la construcción</a:t>
            </a:r>
          </a:p>
          <a:p>
            <a:pPr marL="285750" indent="-285750">
              <a:buFont typeface="Arial" panose="020B0604020202020204" pitchFamily="34" charset="0"/>
              <a:buChar char="•"/>
            </a:pPr>
            <a:endParaRPr lang="es-CO" sz="2000" dirty="0"/>
          </a:p>
          <a:p>
            <a:pPr marL="285750" indent="-285750">
              <a:buFont typeface="Arial" panose="020B0604020202020204" pitchFamily="34" charset="0"/>
              <a:buChar char="•"/>
            </a:pPr>
            <a:r>
              <a:rPr lang="es-CO" sz="2000" dirty="0" smtClean="0"/>
              <a:t>Llegar al dosificación y al prototipo es complicado por bastantes ensayos que no arrojaban los resultados esperados.</a:t>
            </a:r>
          </a:p>
          <a:p>
            <a:pPr marL="285750" indent="-285750">
              <a:buFont typeface="Arial" panose="020B0604020202020204" pitchFamily="34" charset="0"/>
              <a:buChar char="•"/>
            </a:pPr>
            <a:endParaRPr lang="es-CO" sz="2000" dirty="0"/>
          </a:p>
          <a:p>
            <a:pPr marL="285750" indent="-285750">
              <a:buFont typeface="Arial" panose="020B0604020202020204" pitchFamily="34" charset="0"/>
              <a:buChar char="•"/>
            </a:pPr>
            <a:r>
              <a:rPr lang="es-CO" sz="2000" dirty="0" smtClean="0"/>
              <a:t>Se pueden modificar (alterar) materiales para mejorar su rendimiento y/o duración; Existentes en la industria, siendo innovador y tecnológico.</a:t>
            </a:r>
            <a:endParaRPr lang="es-CO" sz="2000" dirty="0"/>
          </a:p>
        </p:txBody>
      </p:sp>
    </p:spTree>
    <p:extLst>
      <p:ext uri="{BB962C8B-B14F-4D97-AF65-F5344CB8AC3E}">
        <p14:creationId xmlns:p14="http://schemas.microsoft.com/office/powerpoint/2010/main" val="4064807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528811" y="2562896"/>
            <a:ext cx="5383369" cy="1446550"/>
          </a:xfrm>
          <a:prstGeom prst="rect">
            <a:avLst/>
          </a:prstGeom>
          <a:noFill/>
        </p:spPr>
        <p:txBody>
          <a:bodyPr wrap="square" rtlCol="0">
            <a:spAutoFit/>
          </a:bodyPr>
          <a:lstStyle/>
          <a:p>
            <a:pPr algn="ctr"/>
            <a:r>
              <a:rPr lang="es-CO" sz="8800" dirty="0" smtClean="0"/>
              <a:t>GRACIAS</a:t>
            </a:r>
            <a:endParaRPr lang="es-CO" dirty="0"/>
          </a:p>
        </p:txBody>
      </p:sp>
    </p:spTree>
    <p:extLst>
      <p:ext uri="{BB962C8B-B14F-4D97-AF65-F5344CB8AC3E}">
        <p14:creationId xmlns:p14="http://schemas.microsoft.com/office/powerpoint/2010/main" val="916260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0174049" y="0"/>
            <a:ext cx="2017951" cy="1133954"/>
          </a:xfrm>
          <a:prstGeom prst="rect">
            <a:avLst/>
          </a:prstGeom>
        </p:spPr>
      </p:pic>
      <p:sp>
        <p:nvSpPr>
          <p:cNvPr id="5" name="CuadroTexto 4"/>
          <p:cNvSpPr txBox="1"/>
          <p:nvPr/>
        </p:nvSpPr>
        <p:spPr>
          <a:xfrm>
            <a:off x="2450681" y="476825"/>
            <a:ext cx="6938018"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SAS CUBIERTAS</a:t>
            </a:r>
          </a:p>
        </p:txBody>
      </p:sp>
      <p:sp>
        <p:nvSpPr>
          <p:cNvPr id="7" name="CuadroTexto 6"/>
          <p:cNvSpPr txBox="1"/>
          <p:nvPr/>
        </p:nvSpPr>
        <p:spPr>
          <a:xfrm>
            <a:off x="3532507" y="1415315"/>
            <a:ext cx="4774366"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MISIÓN</a:t>
            </a:r>
          </a:p>
        </p:txBody>
      </p:sp>
      <p:sp>
        <p:nvSpPr>
          <p:cNvPr id="4" name="CuadroTexto 3"/>
          <p:cNvSpPr txBox="1"/>
          <p:nvPr/>
        </p:nvSpPr>
        <p:spPr>
          <a:xfrm>
            <a:off x="2450681" y="2340927"/>
            <a:ext cx="6938018" cy="1323439"/>
          </a:xfrm>
          <a:prstGeom prst="rect">
            <a:avLst/>
          </a:prstGeom>
          <a:noFill/>
        </p:spPr>
        <p:txBody>
          <a:bodyPr wrap="square" rtlCol="0">
            <a:spAutoFit/>
          </a:bodyPr>
          <a:lstStyle/>
          <a:p>
            <a:pPr algn="ctr"/>
            <a:r>
              <a:rPr lang="es-CO" sz="2000" dirty="0">
                <a:latin typeface="Arial" panose="020B0604020202020204" pitchFamily="34" charset="0"/>
                <a:cs typeface="Arial" panose="020B0604020202020204" pitchFamily="34" charset="0"/>
              </a:rPr>
              <a:t>Brindar soluciones innovadoras y eficaces en el cuidado y protección de las cubiertas con tejas diseñadas y creadas tecnológicamente, fomentando una cultura de prevención con el medio ambiente.</a:t>
            </a:r>
          </a:p>
        </p:txBody>
      </p:sp>
      <p:sp>
        <p:nvSpPr>
          <p:cNvPr id="9" name="CuadroTexto 8"/>
          <p:cNvSpPr txBox="1"/>
          <p:nvPr/>
        </p:nvSpPr>
        <p:spPr>
          <a:xfrm>
            <a:off x="3532507" y="4128313"/>
            <a:ext cx="4774366"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VISIÓN</a:t>
            </a:r>
          </a:p>
        </p:txBody>
      </p:sp>
      <p:sp>
        <p:nvSpPr>
          <p:cNvPr id="10" name="CuadroTexto 9"/>
          <p:cNvSpPr txBox="1"/>
          <p:nvPr/>
        </p:nvSpPr>
        <p:spPr>
          <a:xfrm>
            <a:off x="2450681" y="5053925"/>
            <a:ext cx="6938018" cy="1015663"/>
          </a:xfrm>
          <a:prstGeom prst="rect">
            <a:avLst/>
          </a:prstGeom>
          <a:noFill/>
        </p:spPr>
        <p:txBody>
          <a:bodyPr wrap="square" rtlCol="0">
            <a:spAutoFit/>
          </a:bodyPr>
          <a:lstStyle/>
          <a:p>
            <a:pPr algn="ctr"/>
            <a:r>
              <a:rPr lang="es-CO" sz="2000" dirty="0">
                <a:latin typeface="Arial" panose="020B0604020202020204" pitchFamily="34" charset="0"/>
                <a:cs typeface="Arial" panose="020B0604020202020204" pitchFamily="34" charset="0"/>
              </a:rPr>
              <a:t>Ser reconocidos como una empresa innovadora en el campo de las cubiertas, llevando nuestros productos a toda Colombia. </a:t>
            </a:r>
          </a:p>
        </p:txBody>
      </p:sp>
    </p:spTree>
    <p:extLst>
      <p:ext uri="{BB962C8B-B14F-4D97-AF65-F5344CB8AC3E}">
        <p14:creationId xmlns:p14="http://schemas.microsoft.com/office/powerpoint/2010/main" val="1822278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0174049" y="-60601"/>
            <a:ext cx="2017951" cy="1133954"/>
          </a:xfrm>
          <a:prstGeom prst="rect">
            <a:avLst/>
          </a:prstGeom>
        </p:spPr>
      </p:pic>
      <p:pic>
        <p:nvPicPr>
          <p:cNvPr id="5" name="Imagen 4"/>
          <p:cNvPicPr>
            <a:picLocks noChangeAspect="1"/>
          </p:cNvPicPr>
          <p:nvPr/>
        </p:nvPicPr>
        <p:blipFill>
          <a:blip r:embed="rId3"/>
          <a:stretch>
            <a:fillRect/>
          </a:stretch>
        </p:blipFill>
        <p:spPr>
          <a:xfrm>
            <a:off x="8980866" y="2350626"/>
            <a:ext cx="2120723" cy="1821823"/>
          </a:xfrm>
          <a:prstGeom prst="rect">
            <a:avLst/>
          </a:prstGeom>
        </p:spPr>
      </p:pic>
      <p:sp>
        <p:nvSpPr>
          <p:cNvPr id="2" name="CuadroTexto 1"/>
          <p:cNvSpPr txBox="1"/>
          <p:nvPr/>
        </p:nvSpPr>
        <p:spPr>
          <a:xfrm>
            <a:off x="1545466" y="251724"/>
            <a:ext cx="8740536"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CONSTRUCCIÓN NANOTECNOLOGÍA</a:t>
            </a:r>
          </a:p>
        </p:txBody>
      </p:sp>
      <p:sp>
        <p:nvSpPr>
          <p:cNvPr id="4" name="CuadroTexto 3"/>
          <p:cNvSpPr txBox="1"/>
          <p:nvPr/>
        </p:nvSpPr>
        <p:spPr>
          <a:xfrm>
            <a:off x="596719" y="1073353"/>
            <a:ext cx="11032903" cy="1015663"/>
          </a:xfrm>
          <a:prstGeom prst="rect">
            <a:avLst/>
          </a:prstGeom>
          <a:noFill/>
        </p:spPr>
        <p:txBody>
          <a:bodyPr wrap="square" rtlCol="0">
            <a:spAutoFit/>
          </a:bodyPr>
          <a:lstStyle/>
          <a:p>
            <a:pPr fontAlgn="base"/>
            <a:r>
              <a:rPr lang="es-CO" sz="2000" dirty="0"/>
              <a:t>La </a:t>
            </a:r>
            <a:r>
              <a:rPr lang="es-CO" sz="2000" b="1" dirty="0"/>
              <a:t>nanotecnología</a:t>
            </a:r>
            <a:r>
              <a:rPr lang="es-CO" sz="2000" dirty="0"/>
              <a:t> en el campo de las ciencias aplicadas, esta dedicado al control y manipulación de la materia a una escala menor que un micrómetro, es decir, a nivel de átomos y moléculas.</a:t>
            </a:r>
            <a:endParaRPr lang="es-CO" sz="2000" dirty="0">
              <a:latin typeface="Times New Roman" panose="02020603050405020304" pitchFamily="18" charset="0"/>
              <a:cs typeface="Times New Roman" panose="02020603050405020304" pitchFamily="18" charset="0"/>
            </a:endParaRPr>
          </a:p>
        </p:txBody>
      </p:sp>
      <p:sp>
        <p:nvSpPr>
          <p:cNvPr id="8" name="Rectángulo 7"/>
          <p:cNvSpPr/>
          <p:nvPr/>
        </p:nvSpPr>
        <p:spPr>
          <a:xfrm>
            <a:off x="596719" y="2089016"/>
            <a:ext cx="2898550" cy="261610"/>
          </a:xfrm>
          <a:prstGeom prst="rect">
            <a:avLst/>
          </a:prstGeom>
        </p:spPr>
        <p:txBody>
          <a:bodyPr wrap="none">
            <a:spAutoFit/>
          </a:bodyPr>
          <a:lstStyle/>
          <a:p>
            <a:r>
              <a:rPr lang="es-CO" sz="1100" i="1" dirty="0">
                <a:solidFill>
                  <a:schemeClr val="accent1"/>
                </a:solidFill>
                <a:latin typeface="arial" panose="020B0604020202020204" pitchFamily="34" charset="0"/>
              </a:rPr>
              <a:t>Micrómetro: Millonésima parte de un metro.</a:t>
            </a:r>
            <a:endParaRPr lang="es-CO" sz="1100" i="1" dirty="0">
              <a:solidFill>
                <a:schemeClr val="accent1"/>
              </a:solidFill>
            </a:endParaRPr>
          </a:p>
        </p:txBody>
      </p:sp>
      <p:pic>
        <p:nvPicPr>
          <p:cNvPr id="10" name="Imagen 9"/>
          <p:cNvPicPr>
            <a:picLocks noChangeAspect="1"/>
          </p:cNvPicPr>
          <p:nvPr/>
        </p:nvPicPr>
        <p:blipFill>
          <a:blip r:embed="rId4"/>
          <a:stretch>
            <a:fillRect/>
          </a:stretch>
        </p:blipFill>
        <p:spPr>
          <a:xfrm>
            <a:off x="6194821" y="2350626"/>
            <a:ext cx="2735248" cy="1822526"/>
          </a:xfrm>
          <a:prstGeom prst="rect">
            <a:avLst/>
          </a:prstGeom>
        </p:spPr>
      </p:pic>
      <p:pic>
        <p:nvPicPr>
          <p:cNvPr id="11" name="Imagen 10"/>
          <p:cNvPicPr>
            <a:picLocks noChangeAspect="1"/>
          </p:cNvPicPr>
          <p:nvPr/>
        </p:nvPicPr>
        <p:blipFill>
          <a:blip r:embed="rId5"/>
          <a:stretch>
            <a:fillRect/>
          </a:stretch>
        </p:blipFill>
        <p:spPr>
          <a:xfrm>
            <a:off x="437882" y="4905348"/>
            <a:ext cx="4494725" cy="1899021"/>
          </a:xfrm>
          <a:prstGeom prst="rect">
            <a:avLst/>
          </a:prstGeom>
          <a:ln>
            <a:noFill/>
          </a:ln>
          <a:effectLst>
            <a:softEdge rad="112500"/>
          </a:effectLst>
        </p:spPr>
      </p:pic>
      <p:sp>
        <p:nvSpPr>
          <p:cNvPr id="12" name="Rectángulo 11"/>
          <p:cNvSpPr/>
          <p:nvPr/>
        </p:nvSpPr>
        <p:spPr>
          <a:xfrm>
            <a:off x="596719" y="2677160"/>
            <a:ext cx="6096000" cy="1477328"/>
          </a:xfrm>
          <a:prstGeom prst="rect">
            <a:avLst/>
          </a:prstGeom>
        </p:spPr>
        <p:txBody>
          <a:bodyPr>
            <a:spAutoFit/>
          </a:bodyPr>
          <a:lstStyle/>
          <a:p>
            <a:r>
              <a:rPr lang="es-CO" dirty="0"/>
              <a:t>Importante en el sector de la construcción y la arquitectura:</a:t>
            </a:r>
          </a:p>
          <a:p>
            <a:pPr marL="285750" indent="-285750">
              <a:buFont typeface="Arial" panose="020B0604020202020204" pitchFamily="34" charset="0"/>
              <a:buChar char="•"/>
            </a:pPr>
            <a:r>
              <a:rPr lang="es-CO" dirty="0"/>
              <a:t>Permitirá una reducción del uso de los recursos naturales, (donde se ahorren materias primas y recursos energéticos).</a:t>
            </a:r>
          </a:p>
        </p:txBody>
      </p:sp>
      <p:sp>
        <p:nvSpPr>
          <p:cNvPr id="13" name="Rectángulo 12"/>
          <p:cNvSpPr/>
          <p:nvPr/>
        </p:nvSpPr>
        <p:spPr>
          <a:xfrm>
            <a:off x="596719" y="4389529"/>
            <a:ext cx="6096000" cy="369332"/>
          </a:xfrm>
          <a:prstGeom prst="rect">
            <a:avLst/>
          </a:prstGeom>
        </p:spPr>
        <p:txBody>
          <a:bodyPr>
            <a:spAutoFit/>
          </a:bodyPr>
          <a:lstStyle/>
          <a:p>
            <a:pPr marL="285750" indent="-285750">
              <a:buFont typeface="Arial" panose="020B0604020202020204" pitchFamily="34" charset="0"/>
              <a:buChar char="•"/>
            </a:pPr>
            <a:r>
              <a:rPr lang="es-CO" dirty="0"/>
              <a:t>Aceros y Concretos más resistentes.</a:t>
            </a:r>
          </a:p>
        </p:txBody>
      </p:sp>
      <p:sp>
        <p:nvSpPr>
          <p:cNvPr id="14" name="Rectángulo 13"/>
          <p:cNvSpPr/>
          <p:nvPr/>
        </p:nvSpPr>
        <p:spPr>
          <a:xfrm>
            <a:off x="6194821" y="4383629"/>
            <a:ext cx="5228740" cy="646331"/>
          </a:xfrm>
          <a:prstGeom prst="rect">
            <a:avLst/>
          </a:prstGeom>
        </p:spPr>
        <p:txBody>
          <a:bodyPr wrap="square">
            <a:spAutoFit/>
          </a:bodyPr>
          <a:lstStyle/>
          <a:p>
            <a:pPr marL="285750" indent="-285750">
              <a:buFont typeface="Arial" panose="020B0604020202020204" pitchFamily="34" charset="0"/>
              <a:buChar char="•"/>
            </a:pPr>
            <a:r>
              <a:rPr lang="es-CO" dirty="0"/>
              <a:t>Edificios mas altos, imposibles de imaginar, mas ligeros etc.</a:t>
            </a:r>
          </a:p>
        </p:txBody>
      </p:sp>
      <p:pic>
        <p:nvPicPr>
          <p:cNvPr id="15" name="Imagen 14"/>
          <p:cNvPicPr>
            <a:picLocks noChangeAspect="1"/>
          </p:cNvPicPr>
          <p:nvPr/>
        </p:nvPicPr>
        <p:blipFill>
          <a:blip r:embed="rId6"/>
          <a:stretch>
            <a:fillRect/>
          </a:stretch>
        </p:blipFill>
        <p:spPr>
          <a:xfrm>
            <a:off x="7263767" y="5114061"/>
            <a:ext cx="2317268" cy="1481594"/>
          </a:xfrm>
          <a:prstGeom prst="rect">
            <a:avLst/>
          </a:prstGeom>
        </p:spPr>
      </p:pic>
      <p:sp>
        <p:nvSpPr>
          <p:cNvPr id="16" name="Rectángulo 15"/>
          <p:cNvSpPr/>
          <p:nvPr/>
        </p:nvSpPr>
        <p:spPr>
          <a:xfrm>
            <a:off x="7644728" y="6562472"/>
            <a:ext cx="1810107" cy="246221"/>
          </a:xfrm>
          <a:prstGeom prst="rect">
            <a:avLst/>
          </a:prstGeom>
        </p:spPr>
        <p:txBody>
          <a:bodyPr wrap="square">
            <a:spAutoFit/>
          </a:bodyPr>
          <a:lstStyle/>
          <a:p>
            <a:r>
              <a:rPr lang="es-CO" sz="1000" i="1" dirty="0">
                <a:latin typeface="Arial" panose="020B0604020202020204" pitchFamily="34" charset="0"/>
                <a:cs typeface="Arial" panose="020B0604020202020204" pitchFamily="34" charset="0"/>
              </a:rPr>
              <a:t>Casa ubicada en la calera</a:t>
            </a:r>
            <a:endParaRPr lang="es-CO" i="1" dirty="0">
              <a:latin typeface="Arial" panose="020B0604020202020204" pitchFamily="34" charset="0"/>
              <a:cs typeface="Arial" panose="020B0604020202020204" pitchFamily="34" charset="0"/>
            </a:endParaRPr>
          </a:p>
        </p:txBody>
      </p:sp>
      <p:sp>
        <p:nvSpPr>
          <p:cNvPr id="17" name="Rectángulo 16"/>
          <p:cNvSpPr/>
          <p:nvPr/>
        </p:nvSpPr>
        <p:spPr>
          <a:xfrm>
            <a:off x="9839375" y="5670192"/>
            <a:ext cx="1262214" cy="246221"/>
          </a:xfrm>
          <a:prstGeom prst="rect">
            <a:avLst/>
          </a:prstGeom>
        </p:spPr>
        <p:txBody>
          <a:bodyPr wrap="square">
            <a:spAutoFit/>
          </a:bodyPr>
          <a:lstStyle/>
          <a:p>
            <a:r>
              <a:rPr lang="es-CO" sz="1000" i="1" dirty="0">
                <a:latin typeface="Arial" panose="020B0604020202020204" pitchFamily="34" charset="0"/>
                <a:cs typeface="Arial" panose="020B0604020202020204" pitchFamily="34" charset="0"/>
              </a:rPr>
              <a:t>320 Toneladas</a:t>
            </a:r>
            <a:endParaRPr lang="es-CO" i="1" dirty="0">
              <a:latin typeface="Arial" panose="020B0604020202020204" pitchFamily="34" charset="0"/>
              <a:cs typeface="Arial" panose="020B0604020202020204" pitchFamily="34" charset="0"/>
            </a:endParaRPr>
          </a:p>
        </p:txBody>
      </p:sp>
      <p:sp>
        <p:nvSpPr>
          <p:cNvPr id="18" name="Rectángulo 17"/>
          <p:cNvSpPr/>
          <p:nvPr/>
        </p:nvSpPr>
        <p:spPr>
          <a:xfrm>
            <a:off x="1860338" y="6595655"/>
            <a:ext cx="1649811" cy="246221"/>
          </a:xfrm>
          <a:prstGeom prst="rect">
            <a:avLst/>
          </a:prstGeom>
        </p:spPr>
        <p:txBody>
          <a:bodyPr wrap="none">
            <a:spAutoFit/>
          </a:bodyPr>
          <a:lstStyle/>
          <a:p>
            <a:r>
              <a:rPr lang="es-CO" sz="1000" i="1" dirty="0">
                <a:solidFill>
                  <a:schemeClr val="accent1"/>
                </a:solidFill>
                <a:latin typeface="arial" panose="020B0604020202020204" pitchFamily="34" charset="0"/>
              </a:rPr>
              <a:t>Fuente: Google imágenes</a:t>
            </a:r>
            <a:endParaRPr lang="es-CO" sz="1000" i="1" dirty="0">
              <a:solidFill>
                <a:schemeClr val="accent1"/>
              </a:solidFill>
            </a:endParaRPr>
          </a:p>
        </p:txBody>
      </p:sp>
    </p:spTree>
    <p:extLst>
      <p:ext uri="{BB962C8B-B14F-4D97-AF65-F5344CB8AC3E}">
        <p14:creationId xmlns:p14="http://schemas.microsoft.com/office/powerpoint/2010/main" val="536759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10175884" y="-60215"/>
            <a:ext cx="2016116" cy="1134066"/>
          </a:xfrm>
          <a:prstGeom prst="rect">
            <a:avLst/>
          </a:prstGeom>
          <a:ln>
            <a:noFill/>
          </a:ln>
          <a:effectLst>
            <a:softEdge rad="112500"/>
          </a:effectLst>
        </p:spPr>
      </p:pic>
      <p:sp>
        <p:nvSpPr>
          <p:cNvPr id="2" name="CuadroTexto 1"/>
          <p:cNvSpPr txBox="1"/>
          <p:nvPr/>
        </p:nvSpPr>
        <p:spPr>
          <a:xfrm>
            <a:off x="1584102" y="290361"/>
            <a:ext cx="8740536"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CON NANOTECNOLOGÍA</a:t>
            </a:r>
          </a:p>
        </p:txBody>
      </p:sp>
      <p:sp>
        <p:nvSpPr>
          <p:cNvPr id="3" name="CuadroTexto 2"/>
          <p:cNvSpPr txBox="1"/>
          <p:nvPr/>
        </p:nvSpPr>
        <p:spPr>
          <a:xfrm>
            <a:off x="3745567" y="1072648"/>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EL PRODUCTO</a:t>
            </a:r>
          </a:p>
        </p:txBody>
      </p:sp>
      <p:sp>
        <p:nvSpPr>
          <p:cNvPr id="4" name="CuadroTexto 3"/>
          <p:cNvSpPr txBox="1"/>
          <p:nvPr/>
        </p:nvSpPr>
        <p:spPr>
          <a:xfrm>
            <a:off x="764145" y="1891385"/>
            <a:ext cx="10427596" cy="1015663"/>
          </a:xfrm>
          <a:prstGeom prst="rect">
            <a:avLst/>
          </a:prstGeom>
          <a:noFill/>
        </p:spPr>
        <p:txBody>
          <a:bodyPr wrap="square" rtlCol="0">
            <a:spAutoFit/>
          </a:bodyPr>
          <a:lstStyle/>
          <a:p>
            <a:pPr marL="342900" indent="-342900" fontAlgn="base">
              <a:buFont typeface="Arial" panose="020B0604020202020204" pitchFamily="34" charset="0"/>
              <a:buChar char="•"/>
            </a:pPr>
            <a:r>
              <a:rPr lang="es-ES" sz="2000" dirty="0">
                <a:latin typeface="Times New Roman" panose="02020603050405020304" pitchFamily="18" charset="0"/>
                <a:cs typeface="Times New Roman" panose="02020603050405020304" pitchFamily="18" charset="0"/>
              </a:rPr>
              <a:t>El producto es una teja de fibrocemento a la cual vamos a intervenimos en el proceso de creación aplicándole coloides (</a:t>
            </a:r>
            <a:r>
              <a:rPr lang="es-CO" sz="2000" dirty="0">
                <a:latin typeface="Times New Roman" panose="02020603050405020304" pitchFamily="18" charset="0"/>
                <a:cs typeface="Times New Roman" panose="02020603050405020304" pitchFamily="18" charset="0"/>
              </a:rPr>
              <a:t>Partículas entre 50 y 900 nanómetros.</a:t>
            </a:r>
            <a:r>
              <a:rPr lang="es-ES" sz="2000" dirty="0">
                <a:latin typeface="Times New Roman" panose="02020603050405020304" pitchFamily="18" charset="0"/>
                <a:cs typeface="Times New Roman" panose="02020603050405020304" pitchFamily="18" charset="0"/>
              </a:rPr>
              <a:t>) para así alterar sus propiedades físicas, mecánicas y químicas.</a:t>
            </a:r>
            <a:endParaRPr lang="es-CO" sz="2000" dirty="0">
              <a:latin typeface="Times New Roman" panose="02020603050405020304" pitchFamily="18" charset="0"/>
              <a:cs typeface="Times New Roman" panose="02020603050405020304" pitchFamily="18" charset="0"/>
            </a:endParaRPr>
          </a:p>
        </p:txBody>
      </p:sp>
      <p:sp>
        <p:nvSpPr>
          <p:cNvPr id="7" name="CuadroTexto 6"/>
          <p:cNvSpPr txBox="1"/>
          <p:nvPr/>
        </p:nvSpPr>
        <p:spPr>
          <a:xfrm>
            <a:off x="829874" y="5473001"/>
            <a:ext cx="5752564" cy="1015663"/>
          </a:xfrm>
          <a:prstGeom prst="rect">
            <a:avLst/>
          </a:prstGeom>
          <a:noFill/>
        </p:spPr>
        <p:txBody>
          <a:bodyPr wrap="square" rtlCol="0">
            <a:spAutoFit/>
          </a:bodyPr>
          <a:lstStyle/>
          <a:p>
            <a:pPr marL="342900" indent="-342900" fontAlgn="base">
              <a:buFont typeface="Arial" panose="020B0604020202020204" pitchFamily="34" charset="0"/>
              <a:buChar char="•"/>
            </a:pPr>
            <a:r>
              <a:rPr lang="es-ES" sz="2000" dirty="0">
                <a:latin typeface="Times New Roman" panose="02020603050405020304" pitchFamily="18" charset="0"/>
                <a:cs typeface="Times New Roman" panose="02020603050405020304" pitchFamily="18" charset="0"/>
              </a:rPr>
              <a:t>Creada en laminas de fácil colocación a partir de tejas modificadas nano-tecnológicamente con polímeros sintéticos.</a:t>
            </a:r>
            <a:endParaRPr lang="es-CO" sz="2000" dirty="0">
              <a:latin typeface="Times New Roman" panose="02020603050405020304" pitchFamily="18" charset="0"/>
              <a:cs typeface="Times New Roman" panose="02020603050405020304" pitchFamily="18" charset="0"/>
            </a:endParaRPr>
          </a:p>
        </p:txBody>
      </p:sp>
      <p:pic>
        <p:nvPicPr>
          <p:cNvPr id="10" name="Imagen 9"/>
          <p:cNvPicPr>
            <a:picLocks noChangeAspect="1"/>
          </p:cNvPicPr>
          <p:nvPr/>
        </p:nvPicPr>
        <p:blipFill>
          <a:blip r:embed="rId3"/>
          <a:stretch>
            <a:fillRect/>
          </a:stretch>
        </p:blipFill>
        <p:spPr>
          <a:xfrm>
            <a:off x="7177828" y="3818298"/>
            <a:ext cx="5014172" cy="3039702"/>
          </a:xfrm>
          <a:prstGeom prst="rect">
            <a:avLst/>
          </a:prstGeom>
        </p:spPr>
      </p:pic>
      <p:sp>
        <p:nvSpPr>
          <p:cNvPr id="12" name="Rectángulo 11"/>
          <p:cNvSpPr/>
          <p:nvPr/>
        </p:nvSpPr>
        <p:spPr>
          <a:xfrm>
            <a:off x="1098992" y="2807715"/>
            <a:ext cx="3111749" cy="261610"/>
          </a:xfrm>
          <a:prstGeom prst="rect">
            <a:avLst/>
          </a:prstGeom>
        </p:spPr>
        <p:txBody>
          <a:bodyPr wrap="none">
            <a:spAutoFit/>
          </a:bodyPr>
          <a:lstStyle/>
          <a:p>
            <a:r>
              <a:rPr lang="es-CO" sz="1100" i="1" dirty="0">
                <a:solidFill>
                  <a:schemeClr val="accent1"/>
                </a:solidFill>
                <a:latin typeface="arial" panose="020B0604020202020204" pitchFamily="34" charset="0"/>
              </a:rPr>
              <a:t>Nanómetro: Millonésima parte de un milímetro.</a:t>
            </a:r>
            <a:endParaRPr lang="es-CO" sz="1100" i="1" dirty="0">
              <a:solidFill>
                <a:schemeClr val="accent1"/>
              </a:solidFill>
            </a:endParaRPr>
          </a:p>
        </p:txBody>
      </p:sp>
      <p:pic>
        <p:nvPicPr>
          <p:cNvPr id="15" name="Imagen 14"/>
          <p:cNvPicPr>
            <a:picLocks noChangeAspect="1"/>
          </p:cNvPicPr>
          <p:nvPr/>
        </p:nvPicPr>
        <p:blipFill>
          <a:blip r:embed="rId4"/>
          <a:stretch>
            <a:fillRect/>
          </a:stretch>
        </p:blipFill>
        <p:spPr>
          <a:xfrm>
            <a:off x="1343369" y="3249208"/>
            <a:ext cx="2622999" cy="2023919"/>
          </a:xfrm>
          <a:prstGeom prst="rect">
            <a:avLst/>
          </a:prstGeom>
        </p:spPr>
      </p:pic>
      <p:sp>
        <p:nvSpPr>
          <p:cNvPr id="18" name="Rectángulo 17"/>
          <p:cNvSpPr/>
          <p:nvPr/>
        </p:nvSpPr>
        <p:spPr>
          <a:xfrm>
            <a:off x="2127319" y="5226780"/>
            <a:ext cx="1055097" cy="246221"/>
          </a:xfrm>
          <a:prstGeom prst="rect">
            <a:avLst/>
          </a:prstGeom>
        </p:spPr>
        <p:txBody>
          <a:bodyPr wrap="none">
            <a:spAutoFit/>
          </a:bodyPr>
          <a:lstStyle/>
          <a:p>
            <a:r>
              <a:rPr lang="es-CO" sz="1000" i="1" dirty="0">
                <a:solidFill>
                  <a:schemeClr val="accent1"/>
                </a:solidFill>
                <a:latin typeface="arial" panose="020B0604020202020204" pitchFamily="34" charset="0"/>
              </a:rPr>
              <a:t>Fuente: Propia </a:t>
            </a:r>
            <a:endParaRPr lang="es-CO" sz="1000" i="1" dirty="0">
              <a:solidFill>
                <a:schemeClr val="accent1"/>
              </a:solidFill>
            </a:endParaRPr>
          </a:p>
        </p:txBody>
      </p:sp>
      <p:sp>
        <p:nvSpPr>
          <p:cNvPr id="19" name="Rectángulo 18"/>
          <p:cNvSpPr/>
          <p:nvPr/>
        </p:nvSpPr>
        <p:spPr>
          <a:xfrm>
            <a:off x="4899273" y="5249954"/>
            <a:ext cx="1055097" cy="246221"/>
          </a:xfrm>
          <a:prstGeom prst="rect">
            <a:avLst/>
          </a:prstGeom>
        </p:spPr>
        <p:txBody>
          <a:bodyPr wrap="none">
            <a:spAutoFit/>
          </a:bodyPr>
          <a:lstStyle/>
          <a:p>
            <a:r>
              <a:rPr lang="es-CO" sz="1000" i="1" dirty="0">
                <a:solidFill>
                  <a:schemeClr val="accent1"/>
                </a:solidFill>
                <a:latin typeface="arial" panose="020B0604020202020204" pitchFamily="34" charset="0"/>
              </a:rPr>
              <a:t>Fuente: Propia </a:t>
            </a:r>
            <a:endParaRPr lang="es-CO" sz="1000" i="1" dirty="0">
              <a:solidFill>
                <a:schemeClr val="accent1"/>
              </a:solidFill>
            </a:endParaRPr>
          </a:p>
        </p:txBody>
      </p:sp>
      <p:sp>
        <p:nvSpPr>
          <p:cNvPr id="20" name="Rectángulo 19"/>
          <p:cNvSpPr/>
          <p:nvPr/>
        </p:nvSpPr>
        <p:spPr>
          <a:xfrm>
            <a:off x="8860008" y="3556688"/>
            <a:ext cx="1649811" cy="246221"/>
          </a:xfrm>
          <a:prstGeom prst="rect">
            <a:avLst/>
          </a:prstGeom>
        </p:spPr>
        <p:txBody>
          <a:bodyPr wrap="none">
            <a:spAutoFit/>
          </a:bodyPr>
          <a:lstStyle/>
          <a:p>
            <a:r>
              <a:rPr lang="es-CO" sz="1000" i="1" dirty="0">
                <a:solidFill>
                  <a:schemeClr val="accent1"/>
                </a:solidFill>
                <a:latin typeface="arial" panose="020B0604020202020204" pitchFamily="34" charset="0"/>
              </a:rPr>
              <a:t>Fuente: Google imágenes</a:t>
            </a:r>
            <a:endParaRPr lang="es-CO" sz="1000" i="1" dirty="0">
              <a:solidFill>
                <a:schemeClr val="accent1"/>
              </a:solidFill>
            </a:endParaRPr>
          </a:p>
        </p:txBody>
      </p:sp>
      <p:pic>
        <p:nvPicPr>
          <p:cNvPr id="22" name="Imagen 21"/>
          <p:cNvPicPr>
            <a:picLocks noChangeAspect="1"/>
          </p:cNvPicPr>
          <p:nvPr/>
        </p:nvPicPr>
        <p:blipFill>
          <a:blip r:embed="rId5"/>
          <a:stretch>
            <a:fillRect/>
          </a:stretch>
        </p:blipFill>
        <p:spPr>
          <a:xfrm>
            <a:off x="4014262" y="3259278"/>
            <a:ext cx="3163566" cy="2013850"/>
          </a:xfrm>
          <a:prstGeom prst="rect">
            <a:avLst/>
          </a:prstGeom>
        </p:spPr>
      </p:pic>
    </p:spTree>
    <p:extLst>
      <p:ext uri="{BB962C8B-B14F-4D97-AF65-F5344CB8AC3E}">
        <p14:creationId xmlns:p14="http://schemas.microsoft.com/office/powerpoint/2010/main" val="3850622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p:cNvPicPr>
            <a:picLocks noChangeAspect="1"/>
          </p:cNvPicPr>
          <p:nvPr/>
        </p:nvPicPr>
        <p:blipFill>
          <a:blip r:embed="rId2"/>
          <a:stretch>
            <a:fillRect/>
          </a:stretch>
        </p:blipFill>
        <p:spPr>
          <a:xfrm>
            <a:off x="10175884" y="-47336"/>
            <a:ext cx="2016116" cy="1134066"/>
          </a:xfrm>
          <a:prstGeom prst="rect">
            <a:avLst/>
          </a:prstGeom>
          <a:ln>
            <a:noFill/>
          </a:ln>
          <a:effectLst>
            <a:softEdge rad="112500"/>
          </a:effectLst>
        </p:spPr>
      </p:pic>
      <p:pic>
        <p:nvPicPr>
          <p:cNvPr id="19" name="Imagen 18"/>
          <p:cNvPicPr>
            <a:picLocks noChangeAspect="1"/>
          </p:cNvPicPr>
          <p:nvPr/>
        </p:nvPicPr>
        <p:blipFill>
          <a:blip r:embed="rId3"/>
          <a:stretch>
            <a:fillRect/>
          </a:stretch>
        </p:blipFill>
        <p:spPr>
          <a:xfrm>
            <a:off x="7153275" y="3878145"/>
            <a:ext cx="5038725" cy="2990850"/>
          </a:xfrm>
          <a:prstGeom prst="rect">
            <a:avLst/>
          </a:prstGeom>
          <a:ln>
            <a:noFill/>
          </a:ln>
          <a:effectLst>
            <a:softEdge rad="112500"/>
          </a:effectLst>
        </p:spPr>
      </p:pic>
      <p:sp>
        <p:nvSpPr>
          <p:cNvPr id="10" name="CuadroTexto 9"/>
          <p:cNvSpPr txBox="1"/>
          <p:nvPr/>
        </p:nvSpPr>
        <p:spPr>
          <a:xfrm>
            <a:off x="886499" y="2288269"/>
            <a:ext cx="3475148" cy="523220"/>
          </a:xfrm>
          <a:prstGeom prst="rect">
            <a:avLst/>
          </a:prstGeom>
          <a:noFill/>
        </p:spPr>
        <p:txBody>
          <a:bodyPr wrap="square" rtlCol="0">
            <a:spAutoFit/>
          </a:bodyPr>
          <a:lstStyle/>
          <a:p>
            <a:pPr algn="ctr"/>
            <a:r>
              <a:rPr lang="es-CO" sz="2800" dirty="0">
                <a:latin typeface="Times New Roman" panose="02020603050405020304" pitchFamily="18" charset="0"/>
                <a:cs typeface="Times New Roman" panose="02020603050405020304" pitchFamily="18" charset="0"/>
              </a:rPr>
              <a:t>Cubiertas desgastadas</a:t>
            </a:r>
          </a:p>
        </p:txBody>
      </p:sp>
      <p:sp>
        <p:nvSpPr>
          <p:cNvPr id="11" name="CuadroTexto 10"/>
          <p:cNvSpPr txBox="1"/>
          <p:nvPr/>
        </p:nvSpPr>
        <p:spPr>
          <a:xfrm>
            <a:off x="5941455" y="1287887"/>
            <a:ext cx="2047742" cy="523220"/>
          </a:xfrm>
          <a:prstGeom prst="rect">
            <a:avLst/>
          </a:prstGeom>
          <a:noFill/>
        </p:spPr>
        <p:txBody>
          <a:bodyPr wrap="square" rtlCol="0">
            <a:spAutoFit/>
          </a:bodyPr>
          <a:lstStyle/>
          <a:p>
            <a:pPr algn="ctr"/>
            <a:r>
              <a:rPr lang="es-CO" sz="2800" dirty="0">
                <a:latin typeface="Times New Roman" panose="02020603050405020304" pitchFamily="18" charset="0"/>
                <a:cs typeface="Times New Roman" panose="02020603050405020304" pitchFamily="18" charset="0"/>
              </a:rPr>
              <a:t>Causas</a:t>
            </a:r>
          </a:p>
        </p:txBody>
      </p:sp>
      <p:sp>
        <p:nvSpPr>
          <p:cNvPr id="12" name="CuadroTexto 11"/>
          <p:cNvSpPr txBox="1"/>
          <p:nvPr/>
        </p:nvSpPr>
        <p:spPr>
          <a:xfrm>
            <a:off x="4408868" y="1910411"/>
            <a:ext cx="7581363" cy="400110"/>
          </a:xfrm>
          <a:prstGeom prst="rect">
            <a:avLst/>
          </a:prstGeom>
          <a:noFill/>
        </p:spPr>
        <p:txBody>
          <a:bodyPr wrap="square" rtlCol="0">
            <a:spAutoFit/>
          </a:bodyPr>
          <a:lstStyle/>
          <a:p>
            <a:pPr marL="342900" indent="-34290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Fallas en la cobertura o sistema de impermeabilización </a:t>
            </a:r>
          </a:p>
        </p:txBody>
      </p:sp>
      <p:sp>
        <p:nvSpPr>
          <p:cNvPr id="13" name="CuadroTexto 12"/>
          <p:cNvSpPr txBox="1"/>
          <p:nvPr/>
        </p:nvSpPr>
        <p:spPr>
          <a:xfrm>
            <a:off x="4408868" y="2409825"/>
            <a:ext cx="7581363" cy="707886"/>
          </a:xfrm>
          <a:prstGeom prst="rect">
            <a:avLst/>
          </a:prstGeom>
          <a:noFill/>
        </p:spPr>
        <p:txBody>
          <a:bodyPr wrap="square" rtlCol="0">
            <a:spAutoFit/>
          </a:bodyPr>
          <a:lstStyle/>
          <a:p>
            <a:pPr marL="342900" indent="-342900" fontAlgn="base">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Fallos en el sistema de evacuación de pluviales (canalones, sumideros, entre otros)</a:t>
            </a:r>
          </a:p>
        </p:txBody>
      </p:sp>
      <p:sp>
        <p:nvSpPr>
          <p:cNvPr id="14" name="CuadroTexto 13"/>
          <p:cNvSpPr txBox="1"/>
          <p:nvPr/>
        </p:nvSpPr>
        <p:spPr>
          <a:xfrm>
            <a:off x="5769738" y="3394297"/>
            <a:ext cx="3013654" cy="523220"/>
          </a:xfrm>
          <a:prstGeom prst="rect">
            <a:avLst/>
          </a:prstGeom>
          <a:noFill/>
        </p:spPr>
        <p:txBody>
          <a:bodyPr wrap="square" rtlCol="0">
            <a:spAutoFit/>
          </a:bodyPr>
          <a:lstStyle/>
          <a:p>
            <a:pPr algn="ctr"/>
            <a:r>
              <a:rPr lang="es-CO" sz="2800" dirty="0">
                <a:latin typeface="Times New Roman" panose="02020603050405020304" pitchFamily="18" charset="0"/>
                <a:cs typeface="Times New Roman" panose="02020603050405020304" pitchFamily="18" charset="0"/>
              </a:rPr>
              <a:t>Algunas Patologías</a:t>
            </a:r>
          </a:p>
        </p:txBody>
      </p:sp>
      <p:sp>
        <p:nvSpPr>
          <p:cNvPr id="15" name="Rectángulo 14"/>
          <p:cNvSpPr/>
          <p:nvPr/>
        </p:nvSpPr>
        <p:spPr>
          <a:xfrm>
            <a:off x="4613484" y="3977449"/>
            <a:ext cx="6096000" cy="707886"/>
          </a:xfrm>
          <a:prstGeom prst="rect">
            <a:avLst/>
          </a:prstGeom>
        </p:spPr>
        <p:txBody>
          <a:bodyPr>
            <a:spAutoFit/>
          </a:bodyPr>
          <a:lstStyle/>
          <a:p>
            <a:pPr marL="28575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Desgaste de los materiales que la componen por el paso del tiempo, roturas y desprendimientos.</a:t>
            </a:r>
          </a:p>
        </p:txBody>
      </p:sp>
      <p:sp>
        <p:nvSpPr>
          <p:cNvPr id="16" name="Rectángulo 15"/>
          <p:cNvSpPr/>
          <p:nvPr/>
        </p:nvSpPr>
        <p:spPr>
          <a:xfrm>
            <a:off x="4609190" y="4727485"/>
            <a:ext cx="3397084" cy="400110"/>
          </a:xfrm>
          <a:prstGeom prst="rect">
            <a:avLst/>
          </a:prstGeom>
        </p:spPr>
        <p:txBody>
          <a:bodyPr wrap="none">
            <a:spAutoFit/>
          </a:bodyPr>
          <a:lstStyle/>
          <a:p>
            <a:pPr marL="28575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Acumulación de vegetación.</a:t>
            </a:r>
          </a:p>
        </p:txBody>
      </p:sp>
      <p:sp>
        <p:nvSpPr>
          <p:cNvPr id="17" name="Rectángulo 16"/>
          <p:cNvSpPr/>
          <p:nvPr/>
        </p:nvSpPr>
        <p:spPr>
          <a:xfrm>
            <a:off x="4590551" y="5246641"/>
            <a:ext cx="3571812" cy="400110"/>
          </a:xfrm>
          <a:prstGeom prst="rect">
            <a:avLst/>
          </a:prstGeom>
        </p:spPr>
        <p:txBody>
          <a:bodyPr wrap="none">
            <a:spAutoFit/>
          </a:bodyPr>
          <a:lstStyle/>
          <a:p>
            <a:pPr marL="28575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Grietas o fisuras en las piezas.</a:t>
            </a:r>
          </a:p>
        </p:txBody>
      </p:sp>
      <p:sp>
        <p:nvSpPr>
          <p:cNvPr id="18" name="Rectángulo 17"/>
          <p:cNvSpPr/>
          <p:nvPr/>
        </p:nvSpPr>
        <p:spPr>
          <a:xfrm>
            <a:off x="4613484" y="5784693"/>
            <a:ext cx="6096000" cy="707886"/>
          </a:xfrm>
          <a:prstGeom prst="rect">
            <a:avLst/>
          </a:prstGeom>
        </p:spPr>
        <p:txBody>
          <a:bodyPr>
            <a:spAutoFit/>
          </a:bodyPr>
          <a:lstStyle/>
          <a:p>
            <a:pPr marL="285750" indent="-285750">
              <a:buFont typeface="Arial" panose="020B0604020202020204" pitchFamily="34" charset="0"/>
              <a:buChar char="•"/>
            </a:pPr>
            <a:r>
              <a:rPr lang="es-CO" sz="2000" dirty="0">
                <a:latin typeface="Times New Roman" panose="02020603050405020304" pitchFamily="18" charset="0"/>
                <a:cs typeface="Times New Roman" panose="02020603050405020304" pitchFamily="18" charset="0"/>
              </a:rPr>
              <a:t>Defectos de ejecución o diseño: Pendientes inadecuadas o insuficientes.</a:t>
            </a:r>
          </a:p>
        </p:txBody>
      </p:sp>
      <p:sp>
        <p:nvSpPr>
          <p:cNvPr id="20" name="CuadroTexto 19"/>
          <p:cNvSpPr txBox="1"/>
          <p:nvPr/>
        </p:nvSpPr>
        <p:spPr>
          <a:xfrm>
            <a:off x="3827813" y="758997"/>
            <a:ext cx="446475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Problemas a Resolver</a:t>
            </a:r>
            <a:endParaRPr lang="es-CO" dirty="0"/>
          </a:p>
        </p:txBody>
      </p:sp>
      <p:sp>
        <p:nvSpPr>
          <p:cNvPr id="22" name="CuadroTexto 21"/>
          <p:cNvSpPr txBox="1"/>
          <p:nvPr/>
        </p:nvSpPr>
        <p:spPr>
          <a:xfrm>
            <a:off x="2352544" y="221979"/>
            <a:ext cx="717782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TEJAS NANOTECNOLOGÍA</a:t>
            </a:r>
          </a:p>
        </p:txBody>
      </p:sp>
      <p:sp>
        <p:nvSpPr>
          <p:cNvPr id="23" name="Rectángulo 22"/>
          <p:cNvSpPr/>
          <p:nvPr/>
        </p:nvSpPr>
        <p:spPr>
          <a:xfrm>
            <a:off x="1639255" y="5971539"/>
            <a:ext cx="1649811" cy="246221"/>
          </a:xfrm>
          <a:prstGeom prst="rect">
            <a:avLst/>
          </a:prstGeom>
        </p:spPr>
        <p:txBody>
          <a:bodyPr wrap="none">
            <a:spAutoFit/>
          </a:bodyPr>
          <a:lstStyle/>
          <a:p>
            <a:r>
              <a:rPr lang="es-CO" sz="1000" i="1" dirty="0">
                <a:solidFill>
                  <a:schemeClr val="accent1"/>
                </a:solidFill>
                <a:latin typeface="arial" panose="020B0604020202020204" pitchFamily="34" charset="0"/>
              </a:rPr>
              <a:t>Fuente: Google imágenes</a:t>
            </a:r>
            <a:endParaRPr lang="es-CO" sz="1000" i="1" dirty="0">
              <a:solidFill>
                <a:schemeClr val="accent1"/>
              </a:solidFill>
            </a:endParaRPr>
          </a:p>
        </p:txBody>
      </p:sp>
      <p:sp>
        <p:nvSpPr>
          <p:cNvPr id="24" name="Rectángulo 23"/>
          <p:cNvSpPr/>
          <p:nvPr/>
        </p:nvSpPr>
        <p:spPr>
          <a:xfrm>
            <a:off x="8847731" y="6646048"/>
            <a:ext cx="1649811" cy="246221"/>
          </a:xfrm>
          <a:prstGeom prst="rect">
            <a:avLst/>
          </a:prstGeom>
        </p:spPr>
        <p:txBody>
          <a:bodyPr wrap="none">
            <a:spAutoFit/>
          </a:bodyPr>
          <a:lstStyle/>
          <a:p>
            <a:r>
              <a:rPr lang="es-CO" sz="1000" i="1" dirty="0">
                <a:solidFill>
                  <a:schemeClr val="accent1"/>
                </a:solidFill>
                <a:latin typeface="arial" panose="020B0604020202020204" pitchFamily="34" charset="0"/>
              </a:rPr>
              <a:t>Fuente: Google imágenes</a:t>
            </a:r>
            <a:endParaRPr lang="es-CO" sz="1000" i="1" dirty="0">
              <a:solidFill>
                <a:schemeClr val="accent1"/>
              </a:solidFill>
            </a:endParaRPr>
          </a:p>
        </p:txBody>
      </p:sp>
      <p:pic>
        <p:nvPicPr>
          <p:cNvPr id="3" name="Imagen 2"/>
          <p:cNvPicPr>
            <a:picLocks noChangeAspect="1"/>
          </p:cNvPicPr>
          <p:nvPr/>
        </p:nvPicPr>
        <p:blipFill>
          <a:blip r:embed="rId4"/>
          <a:stretch>
            <a:fillRect/>
          </a:stretch>
        </p:blipFill>
        <p:spPr>
          <a:xfrm>
            <a:off x="319130" y="2823692"/>
            <a:ext cx="4290060" cy="3215640"/>
          </a:xfrm>
          <a:prstGeom prst="rect">
            <a:avLst/>
          </a:prstGeom>
          <a:ln>
            <a:noFill/>
          </a:ln>
          <a:effectLst>
            <a:softEdge rad="112500"/>
          </a:effectLst>
        </p:spPr>
      </p:pic>
    </p:spTree>
    <p:extLst>
      <p:ext uri="{BB962C8B-B14F-4D97-AF65-F5344CB8AC3E}">
        <p14:creationId xmlns:p14="http://schemas.microsoft.com/office/powerpoint/2010/main" val="3189867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5453788" y="3481968"/>
            <a:ext cx="4825285" cy="3324843"/>
          </a:xfrm>
          <a:prstGeom prst="rect">
            <a:avLst/>
          </a:prstGeom>
        </p:spPr>
      </p:pic>
      <p:pic>
        <p:nvPicPr>
          <p:cNvPr id="21" name="Imagen 20"/>
          <p:cNvPicPr>
            <a:picLocks noChangeAspect="1"/>
          </p:cNvPicPr>
          <p:nvPr/>
        </p:nvPicPr>
        <p:blipFill>
          <a:blip r:embed="rId3"/>
          <a:stretch>
            <a:fillRect/>
          </a:stretch>
        </p:blipFill>
        <p:spPr>
          <a:xfrm>
            <a:off x="10175884" y="-47336"/>
            <a:ext cx="2016116" cy="1134066"/>
          </a:xfrm>
          <a:prstGeom prst="rect">
            <a:avLst/>
          </a:prstGeom>
          <a:ln>
            <a:noFill/>
          </a:ln>
          <a:effectLst>
            <a:softEdge rad="112500"/>
          </a:effectLst>
        </p:spPr>
      </p:pic>
      <p:sp>
        <p:nvSpPr>
          <p:cNvPr id="12" name="CuadroTexto 11"/>
          <p:cNvSpPr txBox="1"/>
          <p:nvPr/>
        </p:nvSpPr>
        <p:spPr>
          <a:xfrm>
            <a:off x="1073240" y="1575560"/>
            <a:ext cx="9693498" cy="1862048"/>
          </a:xfrm>
          <a:prstGeom prst="rect">
            <a:avLst/>
          </a:prstGeom>
          <a:noFill/>
        </p:spPr>
        <p:txBody>
          <a:bodyPr wrap="square" rtlCol="0">
            <a:spAutoFit/>
          </a:bodyPr>
          <a:lstStyle/>
          <a:p>
            <a:pPr marL="342900" indent="-342900">
              <a:buFont typeface="Arial" panose="020B0604020202020204" pitchFamily="34" charset="0"/>
              <a:buChar char="•"/>
            </a:pPr>
            <a:r>
              <a:rPr lang="es-CO" sz="2300" dirty="0">
                <a:latin typeface="Times New Roman" panose="02020603050405020304" pitchFamily="18" charset="0"/>
                <a:cs typeface="Times New Roman" panose="02020603050405020304" pitchFamily="18" charset="0"/>
              </a:rPr>
              <a:t>El proyecto esta enfocado a hacer un análisis de los principales materiales utilizados actualmente en la fabricación de tejas utilizados en la construcción en el país, y con esto desarrollar una alternativa del uso de materiales poco conocidos y que debido a sus características la teja de fibrocemento con coloides es una buena opción.</a:t>
            </a:r>
            <a:endParaRPr lang="es-CO" sz="2000" dirty="0">
              <a:latin typeface="Times New Roman" panose="02020603050405020304" pitchFamily="18" charset="0"/>
              <a:cs typeface="Times New Roman" panose="02020603050405020304" pitchFamily="18" charset="0"/>
            </a:endParaRPr>
          </a:p>
        </p:txBody>
      </p:sp>
      <p:sp>
        <p:nvSpPr>
          <p:cNvPr id="20" name="CuadroTexto 19"/>
          <p:cNvSpPr txBox="1"/>
          <p:nvPr/>
        </p:nvSpPr>
        <p:spPr>
          <a:xfrm>
            <a:off x="3827813" y="758997"/>
            <a:ext cx="4464752"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dirty="0"/>
              <a:t>Problemática a resolver</a:t>
            </a:r>
          </a:p>
        </p:txBody>
      </p:sp>
      <p:sp>
        <p:nvSpPr>
          <p:cNvPr id="22" name="CuadroTexto 21"/>
          <p:cNvSpPr txBox="1"/>
          <p:nvPr/>
        </p:nvSpPr>
        <p:spPr>
          <a:xfrm>
            <a:off x="2352544" y="221979"/>
            <a:ext cx="717782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TEJAS NANOTECNOLOGÍA</a:t>
            </a:r>
          </a:p>
        </p:txBody>
      </p:sp>
      <p:pic>
        <p:nvPicPr>
          <p:cNvPr id="4" name="Imagen 3"/>
          <p:cNvPicPr>
            <a:picLocks noChangeAspect="1"/>
          </p:cNvPicPr>
          <p:nvPr/>
        </p:nvPicPr>
        <p:blipFill>
          <a:blip r:embed="rId4"/>
          <a:stretch>
            <a:fillRect/>
          </a:stretch>
        </p:blipFill>
        <p:spPr>
          <a:xfrm>
            <a:off x="1249251" y="3643249"/>
            <a:ext cx="4008120" cy="3002280"/>
          </a:xfrm>
          <a:prstGeom prst="rect">
            <a:avLst/>
          </a:prstGeom>
        </p:spPr>
      </p:pic>
      <p:sp>
        <p:nvSpPr>
          <p:cNvPr id="5" name="CuadroTexto 4"/>
          <p:cNvSpPr txBox="1"/>
          <p:nvPr/>
        </p:nvSpPr>
        <p:spPr>
          <a:xfrm>
            <a:off x="5453788" y="3961783"/>
            <a:ext cx="4825285" cy="2308324"/>
          </a:xfrm>
          <a:prstGeom prst="rect">
            <a:avLst/>
          </a:prstGeom>
          <a:noFill/>
        </p:spPr>
        <p:txBody>
          <a:bodyPr wrap="square" rtlCol="0">
            <a:spAutoFit/>
          </a:bodyPr>
          <a:lstStyle/>
          <a:p>
            <a:pPr algn="ctr"/>
            <a:r>
              <a:rPr lang="es-CO" sz="3600" dirty="0">
                <a:latin typeface="Times New Roman" panose="02020603050405020304" pitchFamily="18" charset="0"/>
                <a:cs typeface="Times New Roman" panose="02020603050405020304" pitchFamily="18" charset="0"/>
              </a:rPr>
              <a:t>Falta de materiales innovadores para cubiertas de calidad y un precio accesible.</a:t>
            </a:r>
          </a:p>
        </p:txBody>
      </p:sp>
      <p:sp>
        <p:nvSpPr>
          <p:cNvPr id="23" name="CuadroTexto 22"/>
          <p:cNvSpPr txBox="1"/>
          <p:nvPr/>
        </p:nvSpPr>
        <p:spPr>
          <a:xfrm>
            <a:off x="5422005" y="3073687"/>
            <a:ext cx="4857067"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dirty="0"/>
              <a:t>Problema Central</a:t>
            </a:r>
          </a:p>
        </p:txBody>
      </p:sp>
    </p:spTree>
    <p:extLst>
      <p:ext uri="{BB962C8B-B14F-4D97-AF65-F5344CB8AC3E}">
        <p14:creationId xmlns:p14="http://schemas.microsoft.com/office/powerpoint/2010/main" val="3337264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 xmlns:a16="http://schemas.microsoft.com/office/drawing/2014/main" id="{DC944E9A-8C95-4C69-8654-1EB2CA818AF8}"/>
              </a:ext>
            </a:extLst>
          </p:cNvPr>
          <p:cNvPicPr/>
          <p:nvPr/>
        </p:nvPicPr>
        <p:blipFill>
          <a:blip r:embed="rId2"/>
          <a:stretch>
            <a:fillRect/>
          </a:stretch>
        </p:blipFill>
        <p:spPr>
          <a:xfrm>
            <a:off x="9255125" y="0"/>
            <a:ext cx="2936875" cy="1444625"/>
          </a:xfrm>
          <a:prstGeom prst="rect">
            <a:avLst/>
          </a:prstGeom>
          <a:ln>
            <a:noFill/>
          </a:ln>
          <a:effectLst>
            <a:softEdge rad="112500"/>
          </a:effectLst>
        </p:spPr>
      </p:pic>
      <p:pic>
        <p:nvPicPr>
          <p:cNvPr id="6" name="Imagen 5">
            <a:extLst>
              <a:ext uri="{FF2B5EF4-FFF2-40B4-BE49-F238E27FC236}">
                <a16:creationId xmlns="" xmlns:a16="http://schemas.microsoft.com/office/drawing/2014/main" id="{5C7A55BF-2ADB-4F43-950A-6727DAA46A0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8428" y="4856557"/>
            <a:ext cx="2735580" cy="1908175"/>
          </a:xfrm>
          <a:prstGeom prst="rect">
            <a:avLst/>
          </a:prstGeom>
          <a:noFill/>
        </p:spPr>
      </p:pic>
      <p:sp>
        <p:nvSpPr>
          <p:cNvPr id="7" name="Rectángulo 6">
            <a:extLst>
              <a:ext uri="{FF2B5EF4-FFF2-40B4-BE49-F238E27FC236}">
                <a16:creationId xmlns="" xmlns:a16="http://schemas.microsoft.com/office/drawing/2014/main" id="{68FE75C5-6811-47A6-A36D-FA31C0C3A410}"/>
              </a:ext>
            </a:extLst>
          </p:cNvPr>
          <p:cNvSpPr/>
          <p:nvPr/>
        </p:nvSpPr>
        <p:spPr>
          <a:xfrm>
            <a:off x="353640" y="1904636"/>
            <a:ext cx="1528945" cy="392159"/>
          </a:xfrm>
          <a:prstGeom prst="rect">
            <a:avLst/>
          </a:prstGeom>
        </p:spPr>
        <p:txBody>
          <a:bodyPr wrap="none">
            <a:spAutoFit/>
          </a:bodyPr>
          <a:lstStyle/>
          <a:p>
            <a:pPr>
              <a:lnSpc>
                <a:spcPct val="115000"/>
              </a:lnSpc>
              <a:spcBef>
                <a:spcPts val="500"/>
              </a:spcBef>
              <a:spcAft>
                <a:spcPts val="1000"/>
              </a:spcAft>
            </a:pPr>
            <a:r>
              <a:rPr lang="es-CO" b="1" dirty="0">
                <a:solidFill>
                  <a:srgbClr val="FFFFFF"/>
                </a:solidFill>
                <a:latin typeface="Calibri" panose="020F0502020204030204" pitchFamily="34" charset="0"/>
                <a:ea typeface="Times New Roman" panose="02020603050405020304" pitchFamily="18" charset="0"/>
                <a:cs typeface="Times New Roman" panose="02020603050405020304" pitchFamily="18" charset="0"/>
              </a:rPr>
              <a:t>DESCRIPCION </a:t>
            </a:r>
            <a:endParaRPr lang="es-CO"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 xmlns:a16="http://schemas.microsoft.com/office/drawing/2014/main" id="{D61F8207-CC24-44B6-8D1D-9235BF980D65}"/>
              </a:ext>
            </a:extLst>
          </p:cNvPr>
          <p:cNvSpPr/>
          <p:nvPr/>
        </p:nvSpPr>
        <p:spPr>
          <a:xfrm>
            <a:off x="353640" y="2463108"/>
            <a:ext cx="5567100" cy="1569660"/>
          </a:xfrm>
          <a:prstGeom prst="rect">
            <a:avLst/>
          </a:prstGeom>
        </p:spPr>
        <p:txBody>
          <a:bodyPr wrap="square">
            <a:spAutoFit/>
          </a:bodyPr>
          <a:lstStyle/>
          <a:p>
            <a:pPr algn="just"/>
            <a:r>
              <a:rPr lang="es-CO" sz="1600" dirty="0">
                <a:latin typeface="Calibri" panose="020F0502020204030204" pitchFamily="34" charset="0"/>
                <a:ea typeface="Times New Roman" panose="02020603050405020304" pitchFamily="18" charset="0"/>
                <a:cs typeface="Times New Roman" panose="02020603050405020304" pitchFamily="18" charset="0"/>
              </a:rPr>
              <a:t>La teja con base de coloides ondulada es la solución para cubiertas de todo tipo de construcción, repelente al agua, la base en coloides que impermeabiliza y protege las cubiertas de los efectos del agua lluvia y el sol. Diseñado para una duración de hasta 20 años siempre y cuando se sigan las recomendaciones de instalación del producto. </a:t>
            </a:r>
            <a:endParaRPr lang="es-CO" sz="1600" dirty="0"/>
          </a:p>
        </p:txBody>
      </p:sp>
      <p:sp>
        <p:nvSpPr>
          <p:cNvPr id="9" name="Rectángulo 8">
            <a:extLst>
              <a:ext uri="{FF2B5EF4-FFF2-40B4-BE49-F238E27FC236}">
                <a16:creationId xmlns="" xmlns:a16="http://schemas.microsoft.com/office/drawing/2014/main" id="{0E3CD585-6996-4FAE-A11E-426A470070E1}"/>
              </a:ext>
            </a:extLst>
          </p:cNvPr>
          <p:cNvSpPr/>
          <p:nvPr/>
        </p:nvSpPr>
        <p:spPr>
          <a:xfrm>
            <a:off x="399050" y="4032768"/>
            <a:ext cx="5994151" cy="1815882"/>
          </a:xfrm>
          <a:prstGeom prst="rect">
            <a:avLst/>
          </a:prstGeom>
        </p:spPr>
        <p:txBody>
          <a:bodyPr wrap="square">
            <a:spAutoFit/>
          </a:bodyPr>
          <a:lstStyle/>
          <a:p>
            <a:pPr algn="just">
              <a:spcAft>
                <a:spcPts val="0"/>
              </a:spcAft>
            </a:pPr>
            <a:r>
              <a:rPr lang="es-CO" sz="1600" dirty="0">
                <a:latin typeface="Calibri" panose="020F0502020204030204" pitchFamily="34" charset="0"/>
                <a:ea typeface="Times New Roman" panose="02020603050405020304" pitchFamily="18" charset="0"/>
                <a:cs typeface="Times New Roman" panose="02020603050405020304" pitchFamily="18" charset="0"/>
              </a:rPr>
              <a:t>La Teja a base de coloides es un silicato hidratado de alúmina, cuya formula es: Al2O3 · 2SiO2 · H2O4.</a:t>
            </a:r>
          </a:p>
          <a:p>
            <a:pPr algn="just">
              <a:spcAft>
                <a:spcPts val="0"/>
              </a:spcAft>
            </a:pPr>
            <a:r>
              <a:rPr lang="es-CO" sz="1600" dirty="0">
                <a:latin typeface="Calibri" panose="020F0502020204030204" pitchFamily="34" charset="0"/>
                <a:ea typeface="Times New Roman" panose="02020603050405020304" pitchFamily="18" charset="0"/>
                <a:cs typeface="Times New Roman" panose="02020603050405020304" pitchFamily="18" charset="0"/>
              </a:rPr>
              <a:t>La teja con base de coloides es un producto que cumple los requisitos exigidos en la norma técnica Colombiana NTC 160, categoría C, clase 3. El cálculo de estructura sobre la cual se instalarán las tejas deben cumplir los requisitos del reglamento colombiano de construcción sismorresistente NSR 10 y son responsabilidad del calculista.</a:t>
            </a:r>
          </a:p>
        </p:txBody>
      </p:sp>
      <p:sp>
        <p:nvSpPr>
          <p:cNvPr id="12" name="Rectángulo 11">
            <a:extLst>
              <a:ext uri="{FF2B5EF4-FFF2-40B4-BE49-F238E27FC236}">
                <a16:creationId xmlns="" xmlns:a16="http://schemas.microsoft.com/office/drawing/2014/main" id="{EAAAE835-9600-4B3D-9232-3F2922B4AFDF}"/>
              </a:ext>
            </a:extLst>
          </p:cNvPr>
          <p:cNvSpPr/>
          <p:nvPr/>
        </p:nvSpPr>
        <p:spPr>
          <a:xfrm>
            <a:off x="6865662" y="1189710"/>
            <a:ext cx="1690784" cy="392159"/>
          </a:xfrm>
          <a:prstGeom prst="rect">
            <a:avLst/>
          </a:prstGeom>
        </p:spPr>
        <p:txBody>
          <a:bodyPr wrap="none">
            <a:spAutoFit/>
          </a:bodyPr>
          <a:lstStyle/>
          <a:p>
            <a:pPr>
              <a:lnSpc>
                <a:spcPct val="115000"/>
              </a:lnSpc>
              <a:spcBef>
                <a:spcPts val="500"/>
              </a:spcBef>
              <a:spcAft>
                <a:spcPts val="1000"/>
              </a:spcAft>
            </a:pPr>
            <a:r>
              <a:rPr lang="es-CO" b="1" dirty="0">
                <a:solidFill>
                  <a:srgbClr val="FFFFFF"/>
                </a:solidFill>
                <a:latin typeface="Calibri" panose="020F0502020204030204" pitchFamily="34" charset="0"/>
                <a:ea typeface="Times New Roman" panose="02020603050405020304" pitchFamily="18" charset="0"/>
                <a:cs typeface="Times New Roman" panose="02020603050405020304" pitchFamily="18" charset="0"/>
              </a:rPr>
              <a:t>COMPONENTES</a:t>
            </a:r>
            <a:endParaRPr lang="es-CO"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Rectángulo 1">
            <a:extLst>
              <a:ext uri="{FF2B5EF4-FFF2-40B4-BE49-F238E27FC236}">
                <a16:creationId xmlns="" xmlns:a16="http://schemas.microsoft.com/office/drawing/2014/main" id="{A1FFAE9F-E219-40C5-80E6-37BD970D2274}"/>
              </a:ext>
            </a:extLst>
          </p:cNvPr>
          <p:cNvSpPr/>
          <p:nvPr/>
        </p:nvSpPr>
        <p:spPr>
          <a:xfrm>
            <a:off x="6865662" y="1695719"/>
            <a:ext cx="3512820" cy="3046988"/>
          </a:xfrm>
          <a:prstGeom prst="rect">
            <a:avLst/>
          </a:prstGeom>
        </p:spPr>
        <p:txBody>
          <a:bodyPr wrap="square">
            <a:spAutoFit/>
          </a:bodyPr>
          <a:lstStyle/>
          <a:p>
            <a:r>
              <a:rPr lang="es-CO" sz="1600" dirty="0">
                <a:latin typeface="Calibri" panose="020F0502020204030204" pitchFamily="34" charset="0"/>
                <a:ea typeface="Times New Roman" panose="02020603050405020304" pitchFamily="18" charset="0"/>
                <a:cs typeface="Times New Roman" panose="02020603050405020304" pitchFamily="18" charset="0"/>
              </a:rPr>
              <a:t>Coloide: 20% - 25%</a:t>
            </a:r>
          </a:p>
          <a:p>
            <a:r>
              <a:rPr lang="es-CO" sz="1600" dirty="0">
                <a:latin typeface="Calibri" panose="020F0502020204030204" pitchFamily="34" charset="0"/>
                <a:ea typeface="Times New Roman" panose="02020603050405020304" pitchFamily="18" charset="0"/>
                <a:cs typeface="Times New Roman" panose="02020603050405020304" pitchFamily="18" charset="0"/>
              </a:rPr>
              <a:t>Cemento: 60%-70%</a:t>
            </a:r>
          </a:p>
          <a:p>
            <a:r>
              <a:rPr lang="es-CO" sz="1600" dirty="0">
                <a:latin typeface="Calibri" panose="020F0502020204030204" pitchFamily="34" charset="0"/>
                <a:ea typeface="Times New Roman" panose="02020603050405020304" pitchFamily="18" charset="0"/>
                <a:cs typeface="Times New Roman" panose="02020603050405020304" pitchFamily="18" charset="0"/>
              </a:rPr>
              <a:t>Carbonato de Calcio: 15%-25%</a:t>
            </a:r>
          </a:p>
          <a:p>
            <a:r>
              <a:rPr lang="es-CO" sz="1600" dirty="0">
                <a:latin typeface="Calibri" panose="020F0502020204030204" pitchFamily="34" charset="0"/>
                <a:ea typeface="Times New Roman" panose="02020603050405020304" pitchFamily="18" charset="0"/>
                <a:cs typeface="Times New Roman" panose="02020603050405020304" pitchFamily="18" charset="0"/>
              </a:rPr>
              <a:t>Crisotilo: 7%-10%</a:t>
            </a:r>
          </a:p>
          <a:p>
            <a:r>
              <a:rPr lang="es-CO" sz="1600" dirty="0">
                <a:latin typeface="Calibri" panose="020F0502020204030204" pitchFamily="34" charset="0"/>
                <a:ea typeface="Times New Roman" panose="02020603050405020304" pitchFamily="18" charset="0"/>
                <a:cs typeface="Times New Roman" panose="02020603050405020304" pitchFamily="18" charset="0"/>
              </a:rPr>
              <a:t>Celulosa: 0.5%-3%</a:t>
            </a:r>
          </a:p>
          <a:p>
            <a:r>
              <a:rPr lang="es-CO" sz="1600" dirty="0">
                <a:latin typeface="Calibri" panose="020F0502020204030204" pitchFamily="34" charset="0"/>
                <a:ea typeface="Times New Roman" panose="02020603050405020304" pitchFamily="18" charset="0"/>
                <a:cs typeface="Times New Roman" panose="02020603050405020304" pitchFamily="18" charset="0"/>
              </a:rPr>
              <a:t>Espesor: Mínimo: 5.0 mm</a:t>
            </a:r>
          </a:p>
          <a:p>
            <a:r>
              <a:rPr lang="es-CO" sz="1600" dirty="0">
                <a:latin typeface="Calibri" panose="020F0502020204030204" pitchFamily="34" charset="0"/>
                <a:ea typeface="Times New Roman" panose="02020603050405020304" pitchFamily="18" charset="0"/>
                <a:cs typeface="Times New Roman" panose="02020603050405020304" pitchFamily="18" charset="0"/>
              </a:rPr>
              <a:t>Tolerancia: Largo: + 10 - 5 mm</a:t>
            </a:r>
          </a:p>
          <a:p>
            <a:r>
              <a:rPr lang="es-CO" sz="1600" dirty="0">
                <a:latin typeface="Calibri" panose="020F0502020204030204" pitchFamily="34" charset="0"/>
                <a:ea typeface="Times New Roman" panose="02020603050405020304" pitchFamily="18" charset="0"/>
                <a:cs typeface="Times New Roman" panose="02020603050405020304" pitchFamily="18" charset="0"/>
              </a:rPr>
              <a:t>Tolerancias: En el Ancho: + 10 - 5 mm</a:t>
            </a:r>
          </a:p>
          <a:p>
            <a:r>
              <a:rPr lang="es-CO" sz="1600" dirty="0">
                <a:latin typeface="Calibri" panose="020F0502020204030204" pitchFamily="34" charset="0"/>
                <a:ea typeface="Times New Roman" panose="02020603050405020304" pitchFamily="18" charset="0"/>
                <a:cs typeface="Times New Roman" panose="02020603050405020304" pitchFamily="18" charset="0"/>
              </a:rPr>
              <a:t>Peso unidad de superficie: ±10.55 kg/m2</a:t>
            </a:r>
          </a:p>
          <a:p>
            <a:r>
              <a:rPr lang="es-CO" sz="1600" dirty="0">
                <a:latin typeface="Calibri" panose="020F0502020204030204" pitchFamily="34" charset="0"/>
                <a:ea typeface="Times New Roman" panose="02020603050405020304" pitchFamily="18" charset="0"/>
                <a:cs typeface="Times New Roman" panose="02020603050405020304" pitchFamily="18" charset="0"/>
              </a:rPr>
              <a:t>Nota: Los pesos pueden variar ±10% de acuerdo con la humedad del producto.</a:t>
            </a:r>
            <a:endParaRPr lang="es-CO"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CuadroTexto 9"/>
          <p:cNvSpPr txBox="1"/>
          <p:nvPr/>
        </p:nvSpPr>
        <p:spPr>
          <a:xfrm>
            <a:off x="2762312" y="374234"/>
            <a:ext cx="6316856"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defPPr>
              <a:defRPr lang="en-US"/>
            </a:defPPr>
            <a:lvl1pPr algn="ctr">
              <a:defRPr b="1">
                <a:solidFill>
                  <a:schemeClr val="lt1"/>
                </a:solidFill>
                <a:latin typeface="Times New Roman" panose="02020603050405020304" pitchFamily="18" charset="0"/>
                <a:cs typeface="Times New Roman" panose="02020603050405020304"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s-CO" sz="2400" dirty="0"/>
              <a:t>FICHA TECNICA NANO-TEJA</a:t>
            </a:r>
          </a:p>
        </p:txBody>
      </p:sp>
    </p:spTree>
    <p:extLst>
      <p:ext uri="{BB962C8B-B14F-4D97-AF65-F5344CB8AC3E}">
        <p14:creationId xmlns:p14="http://schemas.microsoft.com/office/powerpoint/2010/main" val="4263142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 xmlns:a16="http://schemas.microsoft.com/office/drawing/2014/main" id="{DC944E9A-8C95-4C69-8654-1EB2CA818AF8}"/>
              </a:ext>
            </a:extLst>
          </p:cNvPr>
          <p:cNvPicPr/>
          <p:nvPr/>
        </p:nvPicPr>
        <p:blipFill>
          <a:blip r:embed="rId2"/>
          <a:stretch>
            <a:fillRect/>
          </a:stretch>
        </p:blipFill>
        <p:spPr>
          <a:xfrm>
            <a:off x="353640" y="121754"/>
            <a:ext cx="2936875" cy="1444625"/>
          </a:xfrm>
          <a:prstGeom prst="rect">
            <a:avLst/>
          </a:prstGeom>
        </p:spPr>
      </p:pic>
      <p:sp>
        <p:nvSpPr>
          <p:cNvPr id="5" name="Rectángulo 4">
            <a:extLst>
              <a:ext uri="{FF2B5EF4-FFF2-40B4-BE49-F238E27FC236}">
                <a16:creationId xmlns="" xmlns:a16="http://schemas.microsoft.com/office/drawing/2014/main" id="{750B94AD-9759-4061-AB81-EC867D43FF36}"/>
              </a:ext>
            </a:extLst>
          </p:cNvPr>
          <p:cNvSpPr/>
          <p:nvPr/>
        </p:nvSpPr>
        <p:spPr>
          <a:xfrm>
            <a:off x="3341412" y="121754"/>
            <a:ext cx="5822865" cy="523220"/>
          </a:xfrm>
          <a:prstGeom prst="rect">
            <a:avLst/>
          </a:prstGeom>
        </p:spPr>
        <p:txBody>
          <a:bodyPr wrap="square">
            <a:spAutoFit/>
          </a:bodyPr>
          <a:lstStyle/>
          <a:p>
            <a:r>
              <a:rPr lang="es-CO"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FICHA TECNICA NANO-TEJA</a:t>
            </a:r>
            <a:endParaRPr lang="es-CO" sz="2800" dirty="0"/>
          </a:p>
        </p:txBody>
      </p:sp>
      <p:sp>
        <p:nvSpPr>
          <p:cNvPr id="10" name="Rectángulo 9">
            <a:extLst>
              <a:ext uri="{FF2B5EF4-FFF2-40B4-BE49-F238E27FC236}">
                <a16:creationId xmlns="" xmlns:a16="http://schemas.microsoft.com/office/drawing/2014/main" id="{7CAB518C-5B95-483F-99DB-1A6F3B631502}"/>
              </a:ext>
            </a:extLst>
          </p:cNvPr>
          <p:cNvSpPr/>
          <p:nvPr/>
        </p:nvSpPr>
        <p:spPr>
          <a:xfrm>
            <a:off x="3359787" y="1121890"/>
            <a:ext cx="6096000" cy="726096"/>
          </a:xfrm>
          <a:prstGeom prst="rect">
            <a:avLst/>
          </a:prstGeom>
        </p:spPr>
        <p:txBody>
          <a:bodyPr>
            <a:spAutoFit/>
          </a:bodyPr>
          <a:lstStyle/>
          <a:p>
            <a:pPr algn="ctr">
              <a:lnSpc>
                <a:spcPct val="115000"/>
              </a:lnSpc>
              <a:spcBef>
                <a:spcPts val="500"/>
              </a:spcBef>
              <a:spcAft>
                <a:spcPts val="1000"/>
              </a:spcAft>
            </a:pPr>
            <a:r>
              <a:rPr lang="es-CO" sz="800" dirty="0">
                <a:latin typeface="Calibri" panose="020F0502020204030204" pitchFamily="34" charset="0"/>
                <a:ea typeface="Times New Roman" panose="02020603050405020304" pitchFamily="18" charset="0"/>
                <a:cs typeface="Times New Roman" panose="02020603050405020304" pitchFamily="18" charset="0"/>
              </a:rPr>
              <a:t> </a:t>
            </a:r>
          </a:p>
          <a:p>
            <a:pPr>
              <a:lnSpc>
                <a:spcPct val="115000"/>
              </a:lnSpc>
              <a:spcBef>
                <a:spcPts val="500"/>
              </a:spcBef>
              <a:spcAft>
                <a:spcPts val="1000"/>
              </a:spcAft>
            </a:pPr>
            <a:r>
              <a:rPr lang="es-CO" b="1" dirty="0">
                <a:solidFill>
                  <a:srgbClr val="FFFFFF"/>
                </a:solidFill>
                <a:latin typeface="Calibri" panose="020F0502020204030204" pitchFamily="34" charset="0"/>
                <a:ea typeface="Times New Roman" panose="02020603050405020304" pitchFamily="18" charset="0"/>
                <a:cs typeface="Times New Roman" panose="02020603050405020304" pitchFamily="18" charset="0"/>
              </a:rPr>
              <a:t>PRESENTACIONES</a:t>
            </a:r>
            <a:endParaRPr lang="es-CO"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1" name="Imagen 10">
            <a:extLst>
              <a:ext uri="{FF2B5EF4-FFF2-40B4-BE49-F238E27FC236}">
                <a16:creationId xmlns="" xmlns:a16="http://schemas.microsoft.com/office/drawing/2014/main" id="{B8C0060A-7C67-4047-A03A-2583293B161A}"/>
              </a:ext>
            </a:extLst>
          </p:cNvPr>
          <p:cNvPicPr/>
          <p:nvPr/>
        </p:nvPicPr>
        <p:blipFill rotWithShape="1">
          <a:blip r:embed="rId3"/>
          <a:srcRect l="14986" t="27686" r="57748" b="59173"/>
          <a:stretch/>
        </p:blipFill>
        <p:spPr bwMode="auto">
          <a:xfrm>
            <a:off x="415927" y="1843756"/>
            <a:ext cx="4857116" cy="953396"/>
          </a:xfrm>
          <a:prstGeom prst="rect">
            <a:avLst/>
          </a:prstGeom>
          <a:ln>
            <a:noFill/>
          </a:ln>
          <a:extLst>
            <a:ext uri="{53640926-AAD7-44D8-BBD7-CCE9431645EC}">
              <a14:shadowObscured xmlns:a14="http://schemas.microsoft.com/office/drawing/2010/main"/>
            </a:ext>
          </a:extLst>
        </p:spPr>
      </p:pic>
      <p:sp>
        <p:nvSpPr>
          <p:cNvPr id="12" name="Rectángulo 11">
            <a:extLst>
              <a:ext uri="{FF2B5EF4-FFF2-40B4-BE49-F238E27FC236}">
                <a16:creationId xmlns="" xmlns:a16="http://schemas.microsoft.com/office/drawing/2014/main" id="{EAAAE835-9600-4B3D-9232-3F2922B4AFDF}"/>
              </a:ext>
            </a:extLst>
          </p:cNvPr>
          <p:cNvSpPr/>
          <p:nvPr/>
        </p:nvSpPr>
        <p:spPr>
          <a:xfrm>
            <a:off x="5920740" y="-899764"/>
            <a:ext cx="1690784" cy="392159"/>
          </a:xfrm>
          <a:prstGeom prst="rect">
            <a:avLst/>
          </a:prstGeom>
        </p:spPr>
        <p:txBody>
          <a:bodyPr wrap="none">
            <a:spAutoFit/>
          </a:bodyPr>
          <a:lstStyle/>
          <a:p>
            <a:pPr>
              <a:lnSpc>
                <a:spcPct val="115000"/>
              </a:lnSpc>
              <a:spcBef>
                <a:spcPts val="500"/>
              </a:spcBef>
              <a:spcAft>
                <a:spcPts val="1000"/>
              </a:spcAft>
            </a:pPr>
            <a:r>
              <a:rPr lang="es-CO" b="1" dirty="0">
                <a:solidFill>
                  <a:srgbClr val="FFFFFF"/>
                </a:solidFill>
                <a:latin typeface="Calibri" panose="020F0502020204030204" pitchFamily="34" charset="0"/>
                <a:ea typeface="Times New Roman" panose="02020603050405020304" pitchFamily="18" charset="0"/>
                <a:cs typeface="Times New Roman" panose="02020603050405020304" pitchFamily="18" charset="0"/>
              </a:rPr>
              <a:t>COMPONENTES</a:t>
            </a:r>
            <a:endParaRPr lang="es-CO"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aphicFrame>
        <p:nvGraphicFramePr>
          <p:cNvPr id="13" name="Tabla 12">
            <a:extLst>
              <a:ext uri="{FF2B5EF4-FFF2-40B4-BE49-F238E27FC236}">
                <a16:creationId xmlns="" xmlns:a16="http://schemas.microsoft.com/office/drawing/2014/main" id="{C8419121-A820-4869-A2F2-87118D41902B}"/>
              </a:ext>
            </a:extLst>
          </p:cNvPr>
          <p:cNvGraphicFramePr>
            <a:graphicFrameLocks noGrp="1"/>
          </p:cNvGraphicFramePr>
          <p:nvPr/>
        </p:nvGraphicFramePr>
        <p:xfrm>
          <a:off x="388371" y="3436681"/>
          <a:ext cx="5906082" cy="1185382"/>
        </p:xfrm>
        <a:graphic>
          <a:graphicData uri="http://schemas.openxmlformats.org/drawingml/2006/table">
            <a:tbl>
              <a:tblPr firstRow="1" firstCol="1" bandRow="1">
                <a:tableStyleId>{5C22544A-7EE6-4342-B048-85BDC9FD1C3A}</a:tableStyleId>
              </a:tblPr>
              <a:tblGrid>
                <a:gridCol w="561817">
                  <a:extLst>
                    <a:ext uri="{9D8B030D-6E8A-4147-A177-3AD203B41FA5}">
                      <a16:colId xmlns="" xmlns:a16="http://schemas.microsoft.com/office/drawing/2014/main" val="2061640705"/>
                    </a:ext>
                  </a:extLst>
                </a:gridCol>
                <a:gridCol w="575193">
                  <a:extLst>
                    <a:ext uri="{9D8B030D-6E8A-4147-A177-3AD203B41FA5}">
                      <a16:colId xmlns="" xmlns:a16="http://schemas.microsoft.com/office/drawing/2014/main" val="1574891718"/>
                    </a:ext>
                  </a:extLst>
                </a:gridCol>
                <a:gridCol w="580926">
                  <a:extLst>
                    <a:ext uri="{9D8B030D-6E8A-4147-A177-3AD203B41FA5}">
                      <a16:colId xmlns="" xmlns:a16="http://schemas.microsoft.com/office/drawing/2014/main" val="2420265363"/>
                    </a:ext>
                  </a:extLst>
                </a:gridCol>
                <a:gridCol w="513406">
                  <a:extLst>
                    <a:ext uri="{9D8B030D-6E8A-4147-A177-3AD203B41FA5}">
                      <a16:colId xmlns="" xmlns:a16="http://schemas.microsoft.com/office/drawing/2014/main" val="2091557177"/>
                    </a:ext>
                  </a:extLst>
                </a:gridCol>
                <a:gridCol w="512769">
                  <a:extLst>
                    <a:ext uri="{9D8B030D-6E8A-4147-A177-3AD203B41FA5}">
                      <a16:colId xmlns="" xmlns:a16="http://schemas.microsoft.com/office/drawing/2014/main" val="918214829"/>
                    </a:ext>
                  </a:extLst>
                </a:gridCol>
                <a:gridCol w="611501">
                  <a:extLst>
                    <a:ext uri="{9D8B030D-6E8A-4147-A177-3AD203B41FA5}">
                      <a16:colId xmlns="" xmlns:a16="http://schemas.microsoft.com/office/drawing/2014/main" val="2313745889"/>
                    </a:ext>
                  </a:extLst>
                </a:gridCol>
                <a:gridCol w="610227">
                  <a:extLst>
                    <a:ext uri="{9D8B030D-6E8A-4147-A177-3AD203B41FA5}">
                      <a16:colId xmlns="" xmlns:a16="http://schemas.microsoft.com/office/drawing/2014/main" val="1329971543"/>
                    </a:ext>
                  </a:extLst>
                </a:gridCol>
                <a:gridCol w="597488">
                  <a:extLst>
                    <a:ext uri="{9D8B030D-6E8A-4147-A177-3AD203B41FA5}">
                      <a16:colId xmlns="" xmlns:a16="http://schemas.microsoft.com/office/drawing/2014/main" val="4153080034"/>
                    </a:ext>
                  </a:extLst>
                </a:gridCol>
                <a:gridCol w="591755">
                  <a:extLst>
                    <a:ext uri="{9D8B030D-6E8A-4147-A177-3AD203B41FA5}">
                      <a16:colId xmlns="" xmlns:a16="http://schemas.microsoft.com/office/drawing/2014/main" val="1735681618"/>
                    </a:ext>
                  </a:extLst>
                </a:gridCol>
                <a:gridCol w="751000">
                  <a:extLst>
                    <a:ext uri="{9D8B030D-6E8A-4147-A177-3AD203B41FA5}">
                      <a16:colId xmlns="" xmlns:a16="http://schemas.microsoft.com/office/drawing/2014/main" val="1596145315"/>
                    </a:ext>
                  </a:extLst>
                </a:gridCol>
              </a:tblGrid>
              <a:tr h="543524">
                <a:tc>
                  <a:txBody>
                    <a:bodyPr/>
                    <a:lstStyle/>
                    <a:p>
                      <a:pPr algn="ctr">
                        <a:lnSpc>
                          <a:spcPct val="115000"/>
                        </a:lnSpc>
                        <a:spcBef>
                          <a:spcPts val="500"/>
                        </a:spcBef>
                        <a:spcAft>
                          <a:spcPts val="0"/>
                        </a:spcAft>
                      </a:pPr>
                      <a:r>
                        <a:rPr lang="es-CO" sz="1500" dirty="0">
                          <a:effectLst/>
                        </a:rPr>
                        <a:t>TEJA</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tc>
                <a:tc gridSpan="2">
                  <a:txBody>
                    <a:bodyPr/>
                    <a:lstStyle/>
                    <a:p>
                      <a:pPr algn="ctr">
                        <a:lnSpc>
                          <a:spcPct val="115000"/>
                        </a:lnSpc>
                        <a:spcBef>
                          <a:spcPts val="500"/>
                        </a:spcBef>
                        <a:spcAft>
                          <a:spcPts val="0"/>
                        </a:spcAft>
                      </a:pPr>
                      <a:r>
                        <a:rPr lang="es-CO" sz="1500">
                          <a:effectLst/>
                        </a:rPr>
                        <a:t>LONGITUD  m</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s-CO"/>
                    </a:p>
                  </a:txBody>
                  <a:tcPr/>
                </a:tc>
                <a:tc gridSpan="2">
                  <a:txBody>
                    <a:bodyPr/>
                    <a:lstStyle/>
                    <a:p>
                      <a:pPr algn="ctr">
                        <a:lnSpc>
                          <a:spcPct val="115000"/>
                        </a:lnSpc>
                        <a:spcBef>
                          <a:spcPts val="500"/>
                        </a:spcBef>
                        <a:spcAft>
                          <a:spcPts val="0"/>
                        </a:spcAft>
                      </a:pPr>
                      <a:r>
                        <a:rPr lang="es-CO" sz="1500">
                          <a:effectLst/>
                        </a:rPr>
                        <a:t>ANCHO                                       m</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s-CO"/>
                    </a:p>
                  </a:txBody>
                  <a:tcPr/>
                </a:tc>
                <a:tc gridSpan="2">
                  <a:txBody>
                    <a:bodyPr/>
                    <a:lstStyle/>
                    <a:p>
                      <a:pPr algn="ctr">
                        <a:lnSpc>
                          <a:spcPct val="115000"/>
                        </a:lnSpc>
                        <a:spcBef>
                          <a:spcPts val="500"/>
                        </a:spcBef>
                        <a:spcAft>
                          <a:spcPts val="0"/>
                        </a:spcAft>
                      </a:pPr>
                      <a:r>
                        <a:rPr lang="es-CO" sz="1500">
                          <a:effectLst/>
                        </a:rPr>
                        <a:t>SUPERFICIE m2 </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s-CO"/>
                    </a:p>
                  </a:txBody>
                  <a:tcPr/>
                </a:tc>
                <a:tc gridSpan="2">
                  <a:txBody>
                    <a:bodyPr/>
                    <a:lstStyle/>
                    <a:p>
                      <a:pPr algn="ctr">
                        <a:lnSpc>
                          <a:spcPct val="115000"/>
                        </a:lnSpc>
                        <a:spcBef>
                          <a:spcPts val="500"/>
                        </a:spcBef>
                        <a:spcAft>
                          <a:spcPts val="0"/>
                        </a:spcAft>
                      </a:pPr>
                      <a:r>
                        <a:rPr lang="es-CO" sz="1500">
                          <a:effectLst/>
                        </a:rPr>
                        <a:t>TRASLAPO   m</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ctr">
                        <a:lnSpc>
                          <a:spcPct val="115000"/>
                        </a:lnSpc>
                        <a:spcBef>
                          <a:spcPts val="500"/>
                        </a:spcBef>
                        <a:spcAft>
                          <a:spcPts val="0"/>
                        </a:spcAft>
                      </a:pPr>
                      <a:r>
                        <a:rPr lang="es-CO" sz="1500">
                          <a:effectLst/>
                        </a:rPr>
                        <a:t>PESO  kg</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 xmlns:a16="http://schemas.microsoft.com/office/drawing/2014/main" val="1588421697"/>
                  </a:ext>
                </a:extLst>
              </a:tr>
              <a:tr h="437878">
                <a:tc>
                  <a:txBody>
                    <a:bodyPr/>
                    <a:lstStyle/>
                    <a:p>
                      <a:pPr>
                        <a:lnSpc>
                          <a:spcPct val="115000"/>
                        </a:lnSpc>
                        <a:spcBef>
                          <a:spcPts val="500"/>
                        </a:spcBef>
                        <a:spcAft>
                          <a:spcPts val="0"/>
                        </a:spcAft>
                      </a:pPr>
                      <a:r>
                        <a:rPr lang="es-CO" sz="1100">
                          <a:effectLst/>
                        </a:rPr>
                        <a:t> </a:t>
                      </a:r>
                      <a:endParaRPr lang="es-CO" sz="1000">
                        <a:effectLst/>
                      </a:endParaRPr>
                    </a:p>
                    <a:p>
                      <a:pPr>
                        <a:lnSpc>
                          <a:spcPct val="115000"/>
                        </a:lnSpc>
                        <a:spcBef>
                          <a:spcPts val="500"/>
                        </a:spcBef>
                        <a:spcAft>
                          <a:spcPts val="0"/>
                        </a:spcAft>
                      </a:pPr>
                      <a:r>
                        <a:rPr lang="es-CO" sz="1100">
                          <a:effectLst/>
                        </a:rPr>
                        <a:t>N°</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nSpc>
                          <a:spcPct val="115000"/>
                        </a:lnSpc>
                        <a:spcBef>
                          <a:spcPts val="500"/>
                        </a:spcBef>
                        <a:spcAft>
                          <a:spcPts val="0"/>
                        </a:spcAft>
                      </a:pPr>
                      <a:r>
                        <a:rPr lang="es-CO" sz="1100">
                          <a:effectLst/>
                        </a:rPr>
                        <a:t>Total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Útil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Total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Útil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Total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dirty="0">
                          <a:effectLst/>
                        </a:rPr>
                        <a:t>Útil</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Long.</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spcBef>
                          <a:spcPts val="500"/>
                        </a:spcBef>
                        <a:spcAft>
                          <a:spcPts val="0"/>
                        </a:spcAft>
                      </a:pPr>
                      <a:r>
                        <a:rPr lang="es-CO" sz="1100">
                          <a:effectLst/>
                        </a:rPr>
                        <a:t>Lateral</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15000"/>
                        </a:lnSpc>
                      </a:pPr>
                      <a:endParaRPr lang="es-CO" sz="1000">
                        <a:effectLst/>
                        <a:latin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 xmlns:a16="http://schemas.microsoft.com/office/drawing/2014/main" val="837461872"/>
                  </a:ext>
                </a:extLst>
              </a:tr>
              <a:tr h="180835">
                <a:tc>
                  <a:txBody>
                    <a:bodyPr/>
                    <a:lstStyle/>
                    <a:p>
                      <a:pPr algn="ctr">
                        <a:lnSpc>
                          <a:spcPct val="115000"/>
                        </a:lnSpc>
                        <a:spcBef>
                          <a:spcPts val="500"/>
                        </a:spcBef>
                        <a:spcAft>
                          <a:spcPts val="0"/>
                        </a:spcAft>
                      </a:pPr>
                      <a:r>
                        <a:rPr lang="es-CO" sz="1100" dirty="0">
                          <a:effectLst/>
                        </a:rPr>
                        <a:t>6</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tc>
                <a:tc>
                  <a:txBody>
                    <a:bodyPr/>
                    <a:lstStyle/>
                    <a:p>
                      <a:pPr algn="ctr">
                        <a:lnSpc>
                          <a:spcPct val="115000"/>
                        </a:lnSpc>
                        <a:spcBef>
                          <a:spcPts val="500"/>
                        </a:spcBef>
                        <a:spcAft>
                          <a:spcPts val="0"/>
                        </a:spcAft>
                      </a:pPr>
                      <a:r>
                        <a:rPr lang="es-CO" sz="1100">
                          <a:effectLst/>
                        </a:rPr>
                        <a:t>1.83</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1.69</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1.10</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1.053</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2.01</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1.78</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0.14</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a:effectLst/>
                        </a:rPr>
                        <a:t>0.047</a:t>
                      </a:r>
                      <a:endParaRPr lang="es-CO"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15000"/>
                        </a:lnSpc>
                        <a:spcBef>
                          <a:spcPts val="500"/>
                        </a:spcBef>
                        <a:spcAft>
                          <a:spcPts val="0"/>
                        </a:spcAft>
                      </a:pPr>
                      <a:r>
                        <a:rPr lang="es-CO" sz="1100" dirty="0">
                          <a:effectLst/>
                        </a:rPr>
                        <a:t>21.34</a:t>
                      </a:r>
                      <a:endParaRPr lang="es-CO"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 xmlns:a16="http://schemas.microsoft.com/office/drawing/2014/main" val="14237833"/>
                  </a:ext>
                </a:extLst>
              </a:tr>
            </a:tbl>
          </a:graphicData>
        </a:graphic>
      </p:graphicFrame>
      <p:pic>
        <p:nvPicPr>
          <p:cNvPr id="14" name="Imagen 13">
            <a:extLst>
              <a:ext uri="{FF2B5EF4-FFF2-40B4-BE49-F238E27FC236}">
                <a16:creationId xmlns="" xmlns:a16="http://schemas.microsoft.com/office/drawing/2014/main" id="{F6150093-B556-488B-9A58-BE4341C2D5D9}"/>
              </a:ext>
            </a:extLst>
          </p:cNvPr>
          <p:cNvPicPr/>
          <p:nvPr/>
        </p:nvPicPr>
        <p:blipFill rotWithShape="1">
          <a:blip r:embed="rId4"/>
          <a:srcRect l="22086" t="36225" r="61721" b="46297"/>
          <a:stretch/>
        </p:blipFill>
        <p:spPr bwMode="auto">
          <a:xfrm>
            <a:off x="1196342" y="5061494"/>
            <a:ext cx="4076701" cy="1352006"/>
          </a:xfrm>
          <a:prstGeom prst="rect">
            <a:avLst/>
          </a:prstGeom>
          <a:ln>
            <a:noFill/>
          </a:ln>
          <a:extLst>
            <a:ext uri="{53640926-AAD7-44D8-BBD7-CCE9431645EC}">
              <a14:shadowObscured xmlns:a14="http://schemas.microsoft.com/office/drawing/2010/main"/>
            </a:ext>
          </a:extLst>
        </p:spPr>
      </p:pic>
      <p:pic>
        <p:nvPicPr>
          <p:cNvPr id="15" name="Imagen 14">
            <a:extLst>
              <a:ext uri="{FF2B5EF4-FFF2-40B4-BE49-F238E27FC236}">
                <a16:creationId xmlns="" xmlns:a16="http://schemas.microsoft.com/office/drawing/2014/main" id="{F4D40B21-056C-4CC0-A3A0-72798F4B3F2F}"/>
              </a:ext>
            </a:extLst>
          </p:cNvPr>
          <p:cNvPicPr/>
          <p:nvPr/>
        </p:nvPicPr>
        <p:blipFill rotWithShape="1">
          <a:blip r:embed="rId5">
            <a:extLst>
              <a:ext uri="{28A0092B-C50C-407E-A947-70E740481C1C}">
                <a14:useLocalDpi xmlns:a14="http://schemas.microsoft.com/office/drawing/2010/main" val="0"/>
              </a:ext>
            </a:extLst>
          </a:blip>
          <a:srcRect l="15614" t="33810" r="78275" b="16080"/>
          <a:stretch/>
        </p:blipFill>
        <p:spPr bwMode="auto">
          <a:xfrm>
            <a:off x="6500176" y="1363960"/>
            <a:ext cx="837565" cy="5330825"/>
          </a:xfrm>
          <a:prstGeom prst="rect">
            <a:avLst/>
          </a:prstGeom>
          <a:ln>
            <a:noFill/>
          </a:ln>
          <a:extLst>
            <a:ext uri="{53640926-AAD7-44D8-BBD7-CCE9431645EC}">
              <a14:shadowObscured xmlns:a14="http://schemas.microsoft.com/office/drawing/2010/main"/>
            </a:ext>
          </a:extLst>
        </p:spPr>
      </p:pic>
      <p:sp>
        <p:nvSpPr>
          <p:cNvPr id="17" name="Rectángulo 16">
            <a:extLst>
              <a:ext uri="{FF2B5EF4-FFF2-40B4-BE49-F238E27FC236}">
                <a16:creationId xmlns="" xmlns:a16="http://schemas.microsoft.com/office/drawing/2014/main" id="{07B2A53E-E1E7-416D-8858-BEB52516EF99}"/>
              </a:ext>
            </a:extLst>
          </p:cNvPr>
          <p:cNvSpPr/>
          <p:nvPr/>
        </p:nvSpPr>
        <p:spPr>
          <a:xfrm>
            <a:off x="7253383" y="2217014"/>
            <a:ext cx="4836353" cy="4401205"/>
          </a:xfrm>
          <a:prstGeom prst="rect">
            <a:avLst/>
          </a:prstGeom>
        </p:spPr>
        <p:txBody>
          <a:bodyPr wrap="square">
            <a:spAutoFit/>
          </a:bodyPr>
          <a:lstStyle/>
          <a:p>
            <a:pPr marL="342900" lvl="0" indent="-342900" algn="just">
              <a:spcBef>
                <a:spcPts val="500"/>
              </a:spcBef>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Máxima duración en intemperie, evita sobrecostos de mantenimientos periódicos.</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Repelente al agua y produciendo efecto perlado. No presenta problemas de acristalamiento por efectos de los rayos solares</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Mantiene las cubiertas limpias por más tiempo, evitando sobrecostos por mantenimientos periódicos. Ya que con el agua lluvia se auto limpian</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Incombustibles Resistentes al fuego, no contribuyen a la propagación de llamas, ni emisión de humos en caso de una conflagración.</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Inoxidables Debido a sus componentes, el fibrocemento no químico y físico en ambientes húmedos y/o salinos.</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Confort térmico y acústico Por sus propiedades físicas, la transmisión de calor y del ruido es menor que en otros productos para cubiertas.</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Fácil instalación Siguiendo todas las indicaciones, nuestros productos son de fácil instalación. </a:t>
            </a:r>
          </a:p>
          <a:p>
            <a:pPr marL="342900" lvl="0" indent="-342900" algn="just">
              <a:spcAft>
                <a:spcPts val="0"/>
              </a:spcAft>
              <a:buFont typeface="Symbol" panose="05050102010706020507" pitchFamily="18" charset="2"/>
              <a:buChar char=""/>
            </a:pPr>
            <a:r>
              <a:rPr lang="es-CO" sz="1400" dirty="0">
                <a:latin typeface="Calibri" panose="020F0502020204030204" pitchFamily="34" charset="0"/>
                <a:ea typeface="Times New Roman" panose="02020603050405020304" pitchFamily="18" charset="0"/>
                <a:cs typeface="Times New Roman" panose="02020603050405020304" pitchFamily="18" charset="0"/>
              </a:rPr>
              <a:t>Resistentes a la humedad Tienen baja absorción y no se degradan con la humedad.</a:t>
            </a:r>
          </a:p>
        </p:txBody>
      </p:sp>
      <p:sp>
        <p:nvSpPr>
          <p:cNvPr id="18" name="Rectángulo 17">
            <a:extLst>
              <a:ext uri="{FF2B5EF4-FFF2-40B4-BE49-F238E27FC236}">
                <a16:creationId xmlns="" xmlns:a16="http://schemas.microsoft.com/office/drawing/2014/main" id="{368F6A1A-E28A-4E3C-9A91-6F2854950FA6}"/>
              </a:ext>
            </a:extLst>
          </p:cNvPr>
          <p:cNvSpPr/>
          <p:nvPr/>
        </p:nvSpPr>
        <p:spPr>
          <a:xfrm>
            <a:off x="7395865" y="1494110"/>
            <a:ext cx="2490554" cy="392159"/>
          </a:xfrm>
          <a:prstGeom prst="rect">
            <a:avLst/>
          </a:prstGeom>
        </p:spPr>
        <p:txBody>
          <a:bodyPr wrap="none">
            <a:spAutoFit/>
          </a:bodyPr>
          <a:lstStyle/>
          <a:p>
            <a:pPr>
              <a:lnSpc>
                <a:spcPct val="115000"/>
              </a:lnSpc>
              <a:spcBef>
                <a:spcPts val="500"/>
              </a:spcBef>
              <a:spcAft>
                <a:spcPts val="1000"/>
              </a:spcAft>
            </a:pPr>
            <a:r>
              <a:rPr lang="es-CO" b="1" dirty="0">
                <a:solidFill>
                  <a:srgbClr val="FFFFFF"/>
                </a:solidFill>
                <a:latin typeface="Calibri" panose="020F0502020204030204" pitchFamily="34" charset="0"/>
                <a:ea typeface="Times New Roman" panose="02020603050405020304" pitchFamily="18" charset="0"/>
                <a:cs typeface="Times New Roman" panose="02020603050405020304" pitchFamily="18" charset="0"/>
              </a:rPr>
              <a:t>VENTAJAS Y BENEFICIOS</a:t>
            </a:r>
            <a:endParaRPr lang="es-CO" sz="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5396822"/>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1759</TotalTime>
  <Words>1132</Words>
  <Application>Microsoft Office PowerPoint</Application>
  <PresentationFormat>Panorámica</PresentationFormat>
  <Paragraphs>198</Paragraphs>
  <Slides>27</Slides>
  <Notes>0</Notes>
  <HiddenSlides>0</HiddenSlides>
  <MMClips>1</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27</vt:i4>
      </vt:variant>
    </vt:vector>
  </HeadingPairs>
  <TitlesOfParts>
    <vt:vector size="35" baseType="lpstr">
      <vt:lpstr>arial</vt:lpstr>
      <vt:lpstr>arial</vt:lpstr>
      <vt:lpstr>Calibri</vt:lpstr>
      <vt:lpstr>Symbol</vt:lpstr>
      <vt:lpstr>Times New Roman</vt:lpstr>
      <vt:lpstr>Trebuchet MS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INFORMES PRUEBAS Informe 1 06-02-2019</vt:lpstr>
      <vt:lpstr>INFORMES PRUEBAS Informe 2 07-05-2019</vt:lpstr>
      <vt:lpstr>INFORMES PRUEBAS Informe 3 21-05-2019</vt:lpstr>
      <vt:lpstr>INFORMES PRUEBAS Informe 4 10-06-2019</vt:lpstr>
      <vt:lpstr>INFORMES PRUEBAS Informe 4 10-06-2019</vt:lpstr>
      <vt:lpstr>Proceso </vt:lpstr>
      <vt:lpstr>Proceso </vt:lpstr>
      <vt:lpstr>Prueba de permeabilidad</vt:lpstr>
      <vt:lpstr>Prueba de resistencia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PROYECTO</dc:creator>
  <cp:lastModifiedBy>Sebastian Diaz</cp:lastModifiedBy>
  <cp:revision>192</cp:revision>
  <dcterms:created xsi:type="dcterms:W3CDTF">2018-08-15T19:14:43Z</dcterms:created>
  <dcterms:modified xsi:type="dcterms:W3CDTF">2019-07-17T23:09:39Z</dcterms:modified>
</cp:coreProperties>
</file>