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78" r:id="rId5"/>
    <p:sldId id="262" r:id="rId6"/>
    <p:sldId id="261" r:id="rId7"/>
    <p:sldId id="276" r:id="rId8"/>
    <p:sldId id="263" r:id="rId9"/>
    <p:sldId id="280" r:id="rId10"/>
    <p:sldId id="279" r:id="rId11"/>
    <p:sldId id="277" r:id="rId12"/>
    <p:sldId id="266" r:id="rId13"/>
    <p:sldId id="264" r:id="rId14"/>
    <p:sldId id="269" r:id="rId15"/>
    <p:sldId id="270" r:id="rId16"/>
    <p:sldId id="271" r:id="rId17"/>
    <p:sldId id="272" r:id="rId18"/>
    <p:sldId id="273" r:id="rId19"/>
    <p:sldId id="274" r:id="rId20"/>
    <p:sldId id="267" r:id="rId21"/>
    <p:sldId id="281" r:id="rId22"/>
    <p:sldId id="268" r:id="rId23"/>
    <p:sldId id="282" r:id="rId24"/>
    <p:sldId id="258" r:id="rId25"/>
    <p:sldId id="259" r:id="rId26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132" autoAdjust="0"/>
    <p:restoredTop sz="94660"/>
  </p:normalViewPr>
  <p:slideViewPr>
    <p:cSldViewPr snapToGrid="0">
      <p:cViewPr varScale="1">
        <p:scale>
          <a:sx n="74" d="100"/>
          <a:sy n="74" d="100"/>
        </p:scale>
        <p:origin x="4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cer\Desktop\ANDREA\TESIS\GR&#193;FICAS%20Y%20TABLAS%20250821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8479278347995237"/>
          <c:y val="0.23387894719494784"/>
          <c:w val="0.81388888888888888"/>
          <c:h val="0.57403251676873723"/>
        </c:manualLayout>
      </c:layout>
      <c:pie3DChart>
        <c:varyColors val="1"/>
        <c:ser>
          <c:idx val="0"/>
          <c:order val="0"/>
          <c:spPr>
            <a:solidFill>
              <a:srgbClr val="0070C0"/>
            </a:solidFill>
          </c:spPr>
          <c:dPt>
            <c:idx val="0"/>
            <c:bubble3D val="0"/>
            <c:spPr>
              <a:solidFill>
                <a:srgbClr val="B9131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2EC-4CCE-AC60-F2703038F3EB}"/>
              </c:ext>
            </c:extLst>
          </c:dPt>
          <c:dPt>
            <c:idx val="1"/>
            <c:bubble3D val="0"/>
            <c:spPr>
              <a:solidFill>
                <a:srgbClr val="0070C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2EC-4CCE-AC60-F2703038F3E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'BACTERIAS GRAM NEGATIVAS Y GRAM'!$A$14:$B$14</c:f>
              <c:strCache>
                <c:ptCount val="2"/>
                <c:pt idx="0">
                  <c:v> Gram negativas</c:v>
                </c:pt>
                <c:pt idx="1">
                  <c:v>Gram positivas </c:v>
                </c:pt>
              </c:strCache>
            </c:strRef>
          </c:cat>
          <c:val>
            <c:numRef>
              <c:f>'BACTERIAS GRAM NEGATIVAS Y GRAM'!$A$15:$B$15</c:f>
              <c:numCache>
                <c:formatCode>0%</c:formatCode>
                <c:ptCount val="2"/>
                <c:pt idx="0">
                  <c:v>0.83333333333333337</c:v>
                </c:pt>
                <c:pt idx="1">
                  <c:v>0.16666666666666666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2EC-4CCE-AC60-F2703038F3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2886264216972877E-2"/>
          <c:y val="0.36544801691455236"/>
          <c:w val="0.24311636045494314"/>
          <c:h val="0.3289964275298921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Bacterias</a:t>
            </a:r>
            <a:r>
              <a:rPr lang="en-US" b="1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acumuladoras</a:t>
            </a:r>
            <a:r>
              <a:rPr lang="en-US" b="1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PHA </a:t>
            </a:r>
            <a:r>
              <a:rPr lang="en-US" b="1" baseline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identificadas</a:t>
            </a:r>
            <a:r>
              <a:rPr lang="en-US" b="1" baseline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baseline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b="1" baseline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en-US" b="1" baseline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literatura</a:t>
            </a:r>
            <a:endParaRPr lang="en-US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29886988221557464"/>
          <c:y val="7.644273319728532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s-CO"/>
        </a:p>
      </c:txPr>
    </c:title>
    <c:autoTitleDeleted val="0"/>
    <c:plotArea>
      <c:layout>
        <c:manualLayout>
          <c:layoutTarget val="inner"/>
          <c:xMode val="edge"/>
          <c:yMode val="edge"/>
          <c:x val="7.7958022805677721E-2"/>
          <c:y val="0.18944444444444447"/>
          <c:w val="0.89751577875508037"/>
          <c:h val="0.416624671916010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'IDENTIFICACIÓN DE BACTERIAS'!$B$1</c:f>
              <c:strCache>
                <c:ptCount val="1"/>
                <c:pt idx="0">
                  <c:v>Porcentaje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c:spPr>
          </c:dPt>
          <c:dPt>
            <c:idx val="6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</c:dPt>
          <c:dPt>
            <c:idx val="7"/>
            <c:invertIfNegative val="0"/>
            <c:bubble3D val="0"/>
            <c:spPr>
              <a:solidFill>
                <a:schemeClr val="accent4">
                  <a:lumMod val="50000"/>
                </a:schemeClr>
              </a:solidFill>
              <a:ln>
                <a:noFill/>
              </a:ln>
              <a:effectLst/>
            </c:spPr>
          </c:dPt>
          <c:dPt>
            <c:idx val="8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</c:dPt>
          <c:dPt>
            <c:idx val="9"/>
            <c:invertIfNegative val="0"/>
            <c:bubble3D val="0"/>
            <c:spPr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ffectLst/>
            </c:spPr>
          </c:dPt>
          <c:dPt>
            <c:idx val="10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'IDENTIFICACIÓN DE BACTERIAS'!$A$2:$A$12</c:f>
              <c:strCache>
                <c:ptCount val="11"/>
                <c:pt idx="0">
                  <c:v>Pseudomonas sp</c:v>
                </c:pt>
                <c:pt idx="1">
                  <c:v>Bacillus sp</c:v>
                </c:pt>
                <c:pt idx="2">
                  <c:v>Ralstonia eutropha</c:v>
                </c:pt>
                <c:pt idx="3">
                  <c:v>Consorcios microbianos</c:v>
                </c:pt>
                <c:pt idx="4">
                  <c:v>Enterobacter sp</c:v>
                </c:pt>
                <c:pt idx="5">
                  <c:v>Citrobacter sp</c:v>
                </c:pt>
                <c:pt idx="6">
                  <c:v>Aeromonas hydrophila</c:v>
                </c:pt>
                <c:pt idx="7">
                  <c:v>Comamonas aquatica</c:v>
                </c:pt>
                <c:pt idx="8">
                  <c:v>Caulobacter fusiformis</c:v>
                </c:pt>
                <c:pt idx="9">
                  <c:v>Sin identificar</c:v>
                </c:pt>
                <c:pt idx="10">
                  <c:v>Hydrogenophaga sp</c:v>
                </c:pt>
              </c:strCache>
            </c:strRef>
          </c:cat>
          <c:val>
            <c:numRef>
              <c:f>'IDENTIFICACIÓN DE BACTERIAS'!$B$2:$B$12</c:f>
              <c:numCache>
                <c:formatCode>0%</c:formatCode>
                <c:ptCount val="11"/>
                <c:pt idx="0">
                  <c:v>0.14285714285714285</c:v>
                </c:pt>
                <c:pt idx="1">
                  <c:v>9.5238095238095233E-2</c:v>
                </c:pt>
                <c:pt idx="2">
                  <c:v>4.7619047619047616E-2</c:v>
                </c:pt>
                <c:pt idx="3">
                  <c:v>0.2857142857142857</c:v>
                </c:pt>
                <c:pt idx="4">
                  <c:v>4.7619047619047616E-2</c:v>
                </c:pt>
                <c:pt idx="5">
                  <c:v>4.7619047619047616E-2</c:v>
                </c:pt>
                <c:pt idx="6">
                  <c:v>4.7619047619047616E-2</c:v>
                </c:pt>
                <c:pt idx="7">
                  <c:v>4.7619047619047616E-2</c:v>
                </c:pt>
                <c:pt idx="8">
                  <c:v>4.7619047619047616E-2</c:v>
                </c:pt>
                <c:pt idx="9">
                  <c:v>0.2857142857142857</c:v>
                </c:pt>
                <c:pt idx="10">
                  <c:v>4.7619047619047616E-2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2C4-49AE-88B5-7D64609D79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97944896"/>
        <c:axId val="297948816"/>
      </c:barChart>
      <c:catAx>
        <c:axId val="297944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1" u="none" strike="noStrike" kern="1200" cap="none" baseline="-250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es-CO"/>
          </a:p>
        </c:txPr>
        <c:crossAx val="297948816"/>
        <c:crosses val="autoZero"/>
        <c:auto val="1"/>
        <c:lblAlgn val="ctr"/>
        <c:lblOffset val="100"/>
        <c:noMultiLvlLbl val="0"/>
      </c:catAx>
      <c:valAx>
        <c:axId val="297948816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297944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 smtClean="0"/>
              <a:t>Porcentaje</a:t>
            </a:r>
            <a:r>
              <a:rPr lang="en-US" dirty="0" smtClean="0"/>
              <a:t> de </a:t>
            </a:r>
            <a:r>
              <a:rPr lang="en-US" dirty="0" err="1" smtClean="0"/>
              <a:t>acumulación</a:t>
            </a:r>
            <a:r>
              <a:rPr lang="en-US" baseline="0" dirty="0" smtClean="0"/>
              <a:t> </a:t>
            </a:r>
            <a:r>
              <a:rPr lang="en-US" baseline="0" dirty="0"/>
              <a:t>de PHA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'ACUMULACIÓN DE PHA'!$B$1</c:f>
              <c:strCache>
                <c:ptCount val="1"/>
                <c:pt idx="0">
                  <c:v>Porcentaje de acumulación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'ACUMULACIÓN DE PHA'!$A$2:$A$16</c:f>
              <c:strCache>
                <c:ptCount val="15"/>
                <c:pt idx="0">
                  <c:v>Pseudomonas sp(Munir)</c:v>
                </c:pt>
                <c:pt idx="1">
                  <c:v>Pseudomonas sp(Mohd)</c:v>
                </c:pt>
                <c:pt idx="2">
                  <c:v>Bacillus sp</c:v>
                </c:pt>
                <c:pt idx="3">
                  <c:v>Ralstonia</c:v>
                </c:pt>
                <c:pt idx="4">
                  <c:v>Consorcio microbiano (Coats) </c:v>
                </c:pt>
                <c:pt idx="5">
                  <c:v>Consorcio microbiano(Jia)</c:v>
                </c:pt>
                <c:pt idx="6">
                  <c:v>Consorcio microbiano(Lam)</c:v>
                </c:pt>
                <c:pt idx="7">
                  <c:v>Consorcio microbiano(Sruamsiri)</c:v>
                </c:pt>
                <c:pt idx="8">
                  <c:v>Consorcio microbiano (Liu)</c:v>
                </c:pt>
                <c:pt idx="9">
                  <c:v>Consorcio microbiano(Munir)</c:v>
                </c:pt>
                <c:pt idx="10">
                  <c:v>Consorcio microbiano(Perez- Zabaleta)</c:v>
                </c:pt>
                <c:pt idx="11">
                  <c:v>Consorcio microbiano(Ciesielski)</c:v>
                </c:pt>
                <c:pt idx="12">
                  <c:v>Consorcio microbiano (Sakai)</c:v>
                </c:pt>
                <c:pt idx="13">
                  <c:v>Cultivo mixto fotosintético</c:v>
                </c:pt>
                <c:pt idx="14">
                  <c:v>Sin identificar</c:v>
                </c:pt>
              </c:strCache>
            </c:strRef>
          </c:cat>
          <c:val>
            <c:numRef>
              <c:f>'ACUMULACIÓN DE PHA'!$B$2:$B$16</c:f>
              <c:numCache>
                <c:formatCode>0.00%</c:formatCode>
                <c:ptCount val="15"/>
                <c:pt idx="0" formatCode="0%">
                  <c:v>0.34</c:v>
                </c:pt>
                <c:pt idx="1">
                  <c:v>0.88300000000000001</c:v>
                </c:pt>
                <c:pt idx="2" formatCode="0%">
                  <c:v>0.24</c:v>
                </c:pt>
                <c:pt idx="3">
                  <c:v>0.41199999999999998</c:v>
                </c:pt>
                <c:pt idx="4" formatCode="0%">
                  <c:v>0.25</c:v>
                </c:pt>
                <c:pt idx="5" formatCode="0%">
                  <c:v>0.623</c:v>
                </c:pt>
                <c:pt idx="6">
                  <c:v>0.55000000000000004</c:v>
                </c:pt>
                <c:pt idx="7" formatCode="0%">
                  <c:v>0.32300000000000001</c:v>
                </c:pt>
                <c:pt idx="8" formatCode="0%">
                  <c:v>0.64</c:v>
                </c:pt>
                <c:pt idx="9">
                  <c:v>0.35</c:v>
                </c:pt>
                <c:pt idx="10">
                  <c:v>0.44</c:v>
                </c:pt>
                <c:pt idx="11">
                  <c:v>0.29699999999999999</c:v>
                </c:pt>
                <c:pt idx="12" formatCode="0%">
                  <c:v>0.24</c:v>
                </c:pt>
                <c:pt idx="13" formatCode="0%">
                  <c:v>0.6</c:v>
                </c:pt>
                <c:pt idx="14">
                  <c:v>0.45900000000000002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95413976"/>
        <c:axId val="295413584"/>
      </c:barChart>
      <c:catAx>
        <c:axId val="29541397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CO"/>
                  <a:t>Bacterias</a:t>
                </a:r>
                <a:r>
                  <a:rPr lang="es-CO" baseline="0"/>
                  <a:t> acumuladoras de PHA</a:t>
                </a:r>
                <a:endParaRPr lang="es-CO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CO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295413584"/>
        <c:crosses val="autoZero"/>
        <c:auto val="1"/>
        <c:lblAlgn val="ctr"/>
        <c:lblOffset val="100"/>
        <c:noMultiLvlLbl val="0"/>
      </c:catAx>
      <c:valAx>
        <c:axId val="2954135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CO"/>
                  <a:t>Porcenraje de acumulación</a:t>
                </a:r>
                <a:r>
                  <a:rPr lang="es-CO" baseline="0"/>
                  <a:t> de PHA</a:t>
                </a:r>
                <a:endParaRPr lang="es-CO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CO"/>
            </a:p>
          </c:txPr>
        </c:title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2954139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4A11E-6B8B-4FDC-8B34-208757EAD5D5}" type="datetimeFigureOut">
              <a:rPr lang="es-CO" smtClean="0"/>
              <a:t>12/11/2021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6AFBD-DEE2-4A3B-958D-53650122593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52392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4A11E-6B8B-4FDC-8B34-208757EAD5D5}" type="datetimeFigureOut">
              <a:rPr lang="es-CO" smtClean="0"/>
              <a:t>12/11/2021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6AFBD-DEE2-4A3B-958D-53650122593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16095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4A11E-6B8B-4FDC-8B34-208757EAD5D5}" type="datetimeFigureOut">
              <a:rPr lang="es-CO" smtClean="0"/>
              <a:t>12/11/2021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6AFBD-DEE2-4A3B-958D-53650122593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53834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4A11E-6B8B-4FDC-8B34-208757EAD5D5}" type="datetimeFigureOut">
              <a:rPr lang="es-CO" smtClean="0"/>
              <a:t>12/11/2021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6AFBD-DEE2-4A3B-958D-53650122593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99575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4A11E-6B8B-4FDC-8B34-208757EAD5D5}" type="datetimeFigureOut">
              <a:rPr lang="es-CO" smtClean="0"/>
              <a:t>12/11/2021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6AFBD-DEE2-4A3B-958D-53650122593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97664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4A11E-6B8B-4FDC-8B34-208757EAD5D5}" type="datetimeFigureOut">
              <a:rPr lang="es-CO" smtClean="0"/>
              <a:t>12/11/2021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6AFBD-DEE2-4A3B-958D-53650122593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58570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4A11E-6B8B-4FDC-8B34-208757EAD5D5}" type="datetimeFigureOut">
              <a:rPr lang="es-CO" smtClean="0"/>
              <a:t>12/11/2021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6AFBD-DEE2-4A3B-958D-53650122593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47012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4A11E-6B8B-4FDC-8B34-208757EAD5D5}" type="datetimeFigureOut">
              <a:rPr lang="es-CO" smtClean="0"/>
              <a:t>12/11/2021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6AFBD-DEE2-4A3B-958D-53650122593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1481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4A11E-6B8B-4FDC-8B34-208757EAD5D5}" type="datetimeFigureOut">
              <a:rPr lang="es-CO" smtClean="0"/>
              <a:t>12/11/2021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6AFBD-DEE2-4A3B-958D-53650122593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9796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4A11E-6B8B-4FDC-8B34-208757EAD5D5}" type="datetimeFigureOut">
              <a:rPr lang="es-CO" smtClean="0"/>
              <a:t>12/11/2021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6AFBD-DEE2-4A3B-958D-53650122593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49100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4A11E-6B8B-4FDC-8B34-208757EAD5D5}" type="datetimeFigureOut">
              <a:rPr lang="es-CO" smtClean="0"/>
              <a:t>12/11/2021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6AFBD-DEE2-4A3B-958D-53650122593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83087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4A11E-6B8B-4FDC-8B34-208757EAD5D5}" type="datetimeFigureOut">
              <a:rPr lang="es-CO" smtClean="0"/>
              <a:t>12/11/2021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6AFBD-DEE2-4A3B-958D-53650122593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39443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purewater.com.co/aguas-residuales-domesticas/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hyperlink" Target="https://www.infobae.com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gestionderesiduosonline.com/tag/bioplasticos/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cielo.org.mx/pdf/rica/v29n1/v29n1a7.pdf" TargetMode="Externa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hyperlink" Target="http://seresmodelicos.csic.es/galeria/bacteri.html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quiurevista.com/vivir-comunidades-los-consorcios-microbianos/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81061" y="1554650"/>
            <a:ext cx="9997365" cy="2207006"/>
          </a:xfrm>
        </p:spPr>
        <p:txBody>
          <a:bodyPr>
            <a:noAutofit/>
          </a:bodyPr>
          <a:lstStyle/>
          <a:p>
            <a:r>
              <a:rPr lang="es-MX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MX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dentificación </a:t>
            </a: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 enriquecimiento de un consorcio bacteriano en aguas y lodos residuales de origen doméstico para producir biopolímeros del tipo </a:t>
            </a:r>
            <a:r>
              <a:rPr lang="es-MX" sz="32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polihidroxialcanoatos</a:t>
            </a: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MX" sz="32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PHA’s</a:t>
            </a:r>
            <a:r>
              <a:rPr lang="es-MX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revisión documental</a:t>
            </a:r>
            <a:r>
              <a:rPr lang="es-CO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s-CO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s-CO" sz="32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07115" y="3587128"/>
            <a:ext cx="9144000" cy="349055"/>
          </a:xfrm>
        </p:spPr>
        <p:txBody>
          <a:bodyPr>
            <a:noAutofit/>
          </a:bodyPr>
          <a:lstStyle/>
          <a:p>
            <a:r>
              <a:rPr lang="es-CO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Andrea Díaz González</a:t>
            </a:r>
          </a:p>
          <a:p>
            <a:endParaRPr lang="es-CO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CO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C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C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Universidad Colegio Mayor de Cundinamarca</a:t>
            </a:r>
          </a:p>
          <a:p>
            <a:r>
              <a:rPr lang="es-C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Facultad de Ciencias de la Salud</a:t>
            </a:r>
          </a:p>
          <a:p>
            <a:r>
              <a:rPr lang="es-C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Programa de Bacteriología y Laboratorio Clínico </a:t>
            </a:r>
          </a:p>
          <a:p>
            <a:r>
              <a:rPr lang="es-C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Bogotá, 12 noviembre 2021 </a:t>
            </a:r>
            <a:endParaRPr lang="es-CO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b="8844"/>
          <a:stretch/>
        </p:blipFill>
        <p:spPr>
          <a:xfrm>
            <a:off x="10187188" y="215967"/>
            <a:ext cx="1880315" cy="138101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73" y="32340"/>
            <a:ext cx="1698625" cy="169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422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44204" y="326716"/>
            <a:ext cx="7791289" cy="732649"/>
          </a:xfrm>
        </p:spPr>
        <p:txBody>
          <a:bodyPr>
            <a:normAutofit/>
          </a:bodyPr>
          <a:lstStyle/>
          <a:p>
            <a:pPr algn="ctr"/>
            <a:r>
              <a:rPr lang="es-CO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Producción industrial a nivel mundial de </a:t>
            </a:r>
            <a:r>
              <a:rPr lang="es-CO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PHA’s</a:t>
            </a:r>
            <a:r>
              <a:rPr lang="es-CO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CO" sz="29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314" y="1430110"/>
            <a:ext cx="1689002" cy="888087"/>
          </a:xfrm>
          <a:prstGeom prst="rect">
            <a:avLst/>
          </a:prstGeom>
        </p:spPr>
      </p:pic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6257628"/>
              </p:ext>
            </p:extLst>
          </p:nvPr>
        </p:nvGraphicFramePr>
        <p:xfrm>
          <a:off x="4931044" y="2108734"/>
          <a:ext cx="7006429" cy="3546235"/>
        </p:xfrm>
        <a:graphic>
          <a:graphicData uri="http://schemas.openxmlformats.org/drawingml/2006/table">
            <a:tbl>
              <a:tblPr firstRow="1" firstCol="1" bandRow="1"/>
              <a:tblGrid>
                <a:gridCol w="1418640"/>
                <a:gridCol w="5587789"/>
              </a:tblGrid>
              <a:tr h="37527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Área</a:t>
                      </a:r>
                      <a:endParaRPr lang="es-CO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Aplicaciones</a:t>
                      </a:r>
                      <a:endParaRPr lang="es-CO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1310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Biomédica</a:t>
                      </a:r>
                      <a:endParaRPr lang="es-CO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Implantes quirúrgicos, ingeniería de válvulas cardíacas, partes de huesos.</a:t>
                      </a:r>
                      <a:endParaRPr lang="es-CO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27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Farmacéutica</a:t>
                      </a:r>
                      <a:endParaRPr lang="es-CO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Encapsulación de medicamentos </a:t>
                      </a:r>
                      <a:endParaRPr lang="es-CO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353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Empaques y envases  </a:t>
                      </a:r>
                      <a:endParaRPr lang="es-CO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Empaques y envases para alimentos</a:t>
                      </a:r>
                      <a:endParaRPr lang="es-CO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27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Veterinaria </a:t>
                      </a:r>
                      <a:endParaRPr lang="es-CO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Encapsulación de medicamentos para animales.</a:t>
                      </a:r>
                      <a:endParaRPr lang="es-CO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27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Agrícola </a:t>
                      </a:r>
                      <a:endParaRPr lang="es-CO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Encapsulación de fertilizantes</a:t>
                      </a:r>
                      <a:endParaRPr lang="es-CO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324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Ambiental</a:t>
                      </a:r>
                      <a:endParaRPr lang="es-CO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Fabricación de bolsas, artículos desechables, pañales biodegradables y remediación de áreas impactadas por derrames de petróleo </a:t>
                      </a:r>
                      <a:endParaRPr lang="es-CO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27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Industrial</a:t>
                      </a:r>
                      <a:endParaRPr lang="es-CO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Síntesis de polímeros </a:t>
                      </a:r>
                      <a:endParaRPr lang="es-CO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/>
          <a:srcRect l="9302" t="12547" r="12696" b="47200"/>
          <a:stretch/>
        </p:blipFill>
        <p:spPr>
          <a:xfrm>
            <a:off x="2950478" y="1639571"/>
            <a:ext cx="1462848" cy="469163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314" y="2466551"/>
            <a:ext cx="1689002" cy="784807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5"/>
          <a:srcRect l="26840" t="39960" r="27159" b="41322"/>
          <a:stretch/>
        </p:blipFill>
        <p:spPr>
          <a:xfrm>
            <a:off x="2689771" y="2680909"/>
            <a:ext cx="1910674" cy="437302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9979" y="3626200"/>
            <a:ext cx="1826531" cy="572313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37109" y="3502631"/>
            <a:ext cx="1889587" cy="695882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8"/>
          <a:srcRect l="3216" t="37559" r="3304" b="36901"/>
          <a:stretch/>
        </p:blipFill>
        <p:spPr>
          <a:xfrm>
            <a:off x="527314" y="4651440"/>
            <a:ext cx="1957589" cy="435715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9"/>
          <a:srcRect l="9616" t="38575" r="8986" b="38710"/>
          <a:stretch/>
        </p:blipFill>
        <p:spPr>
          <a:xfrm>
            <a:off x="2835554" y="4651440"/>
            <a:ext cx="1607727" cy="448668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91437" y="5243763"/>
            <a:ext cx="2209658" cy="1242933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 rotWithShape="1">
          <a:blip r:embed="rId11"/>
          <a:srcRect l="2034" t="35117" r="1221" b="25070"/>
          <a:stretch/>
        </p:blipFill>
        <p:spPr>
          <a:xfrm>
            <a:off x="2689771" y="5865229"/>
            <a:ext cx="1821435" cy="512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49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42458"/>
          </a:xfrm>
        </p:spPr>
        <p:txBody>
          <a:bodyPr>
            <a:normAutofit/>
          </a:bodyPr>
          <a:lstStyle/>
          <a:p>
            <a:pPr algn="ctr"/>
            <a:r>
              <a:rPr lang="es-CO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Aguas residuales domésticas como materia prima</a:t>
            </a:r>
            <a:endParaRPr lang="es-CO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90688"/>
            <a:ext cx="5887792" cy="3915382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7018983" y="4953968"/>
            <a:ext cx="4855335" cy="715089"/>
          </a:xfrm>
          <a:prstGeom prst="roundRect">
            <a:avLst/>
          </a:prstGeom>
          <a:noFill/>
          <a:ln w="28575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C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Los lodos derivados del tratamiento de aguas residuales pueden tener diferentes usos.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7018983" y="1702863"/>
            <a:ext cx="4855335" cy="715089"/>
          </a:xfrm>
          <a:prstGeom prst="roundRect">
            <a:avLst/>
          </a:prstGeom>
          <a:noFill/>
          <a:ln w="28575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C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Compuesta de materia fecal, materia orgánica, sólidos, jabones, fósforo, nitrógeno.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7018982" y="3234977"/>
            <a:ext cx="4855335" cy="408623"/>
          </a:xfrm>
          <a:prstGeom prst="roundRect">
            <a:avLst/>
          </a:prstGeom>
          <a:noFill/>
          <a:ln w="28575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C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Materiales orgánicos e inorgánicos</a:t>
            </a:r>
            <a:r>
              <a:rPr lang="es-CO" dirty="0" smtClean="0"/>
              <a:t>.</a:t>
            </a:r>
            <a:endParaRPr lang="es-CO" dirty="0"/>
          </a:p>
        </p:txBody>
      </p:sp>
      <p:sp>
        <p:nvSpPr>
          <p:cNvPr id="3" name="Rectángulo 2"/>
          <p:cNvSpPr/>
          <p:nvPr/>
        </p:nvSpPr>
        <p:spPr>
          <a:xfrm>
            <a:off x="675298" y="5697195"/>
            <a:ext cx="37545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Tomado de </a:t>
            </a:r>
            <a:r>
              <a:rPr lang="es-CO" sz="1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</a:t>
            </a:r>
            <a:r>
              <a:rPr lang="es-CO" sz="10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://purewater.com.co/aguas-residuales-domesticas</a:t>
            </a:r>
            <a:r>
              <a:rPr lang="es-CO" sz="1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/</a:t>
            </a:r>
            <a:endParaRPr lang="es-CO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CO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426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57896" y="313610"/>
            <a:ext cx="10515600" cy="815409"/>
          </a:xfrm>
        </p:spPr>
        <p:txBody>
          <a:bodyPr>
            <a:normAutofit/>
          </a:bodyPr>
          <a:lstStyle/>
          <a:p>
            <a:pPr algn="just"/>
            <a:r>
              <a:rPr lang="es-CO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Metodología: búsqueda de artículos científicos </a:t>
            </a:r>
            <a:endParaRPr lang="es-CO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95555" y="3587151"/>
            <a:ext cx="4018209" cy="1175152"/>
          </a:xfrm>
          <a:ln w="28575">
            <a:solidFill>
              <a:srgbClr val="00B0F0"/>
            </a:solidFill>
          </a:ln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CO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Artículos</a:t>
            </a:r>
            <a:r>
              <a:rPr lang="es-CO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capítulos de libro y trabajos de grado, para el desarrollo de este análisis documental</a:t>
            </a:r>
          </a:p>
          <a:p>
            <a:pPr algn="just"/>
            <a:endParaRPr lang="es-CO" sz="3200" dirty="0"/>
          </a:p>
        </p:txBody>
      </p:sp>
      <p:sp>
        <p:nvSpPr>
          <p:cNvPr id="10" name="Rectángulo redondeado 9"/>
          <p:cNvSpPr/>
          <p:nvPr/>
        </p:nvSpPr>
        <p:spPr>
          <a:xfrm>
            <a:off x="788831" y="1633032"/>
            <a:ext cx="4018209" cy="782055"/>
          </a:xfrm>
          <a:prstGeom prst="roundRect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Parámetro de selección</a:t>
            </a:r>
            <a:endParaRPr lang="es-CO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Llamada ovalada 10"/>
          <p:cNvSpPr/>
          <p:nvPr/>
        </p:nvSpPr>
        <p:spPr>
          <a:xfrm rot="6492043">
            <a:off x="6237178" y="1776771"/>
            <a:ext cx="4779793" cy="5008728"/>
          </a:xfrm>
          <a:prstGeom prst="wedgeEllipseCallout">
            <a:avLst>
              <a:gd name="adj1" fmla="val -2589"/>
              <a:gd name="adj2" fmla="val 80053"/>
            </a:avLst>
          </a:prstGeom>
          <a:ln w="28575"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026" name="Picture 2" descr="Nature- International journal of science • Pasquale Vassallo Underwater  Photograph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105" y="2239780"/>
            <a:ext cx="1508985" cy="725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1120" y="3099886"/>
            <a:ext cx="1225527" cy="97453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8336" y="3208459"/>
            <a:ext cx="1585979" cy="88109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3559" y="4545539"/>
            <a:ext cx="1480756" cy="474582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6"/>
          <a:srcRect l="13815" t="11381" r="14524" b="12903"/>
          <a:stretch/>
        </p:blipFill>
        <p:spPr>
          <a:xfrm>
            <a:off x="8885095" y="4334984"/>
            <a:ext cx="1857576" cy="1121556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30353" y="5607219"/>
            <a:ext cx="2320123" cy="664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78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71977" y="133304"/>
            <a:ext cx="9370454" cy="755337"/>
          </a:xfrm>
        </p:spPr>
        <p:txBody>
          <a:bodyPr>
            <a:normAutofit/>
          </a:bodyPr>
          <a:lstStyle/>
          <a:p>
            <a:pPr algn="ctr"/>
            <a:r>
              <a:rPr lang="es-CO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Resultados</a:t>
            </a:r>
            <a:endParaRPr lang="es-CO" sz="2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215049" y="5718220"/>
            <a:ext cx="115176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Parámetro de inclusión: á</a:t>
            </a:r>
            <a:r>
              <a:rPr lang="es-CO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cidos </a:t>
            </a:r>
            <a:r>
              <a:rPr lang="es-C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grasos volátiles</a:t>
            </a:r>
          </a:p>
          <a:p>
            <a:r>
              <a:rPr lang="es-CO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Parámetro de exclusión: agua residual de origen industrial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3356" y="888641"/>
            <a:ext cx="9109075" cy="4717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4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48815" y="236337"/>
            <a:ext cx="7842160" cy="858368"/>
          </a:xfrm>
        </p:spPr>
        <p:txBody>
          <a:bodyPr>
            <a:normAutofit/>
          </a:bodyPr>
          <a:lstStyle/>
          <a:p>
            <a:pPr algn="ctr"/>
            <a:r>
              <a:rPr lang="es-CO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Matrices estudiadas </a:t>
            </a:r>
            <a:endParaRPr lang="es-CO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4638667"/>
              </p:ext>
            </p:extLst>
          </p:nvPr>
        </p:nvGraphicFramePr>
        <p:xfrm>
          <a:off x="1249250" y="1637628"/>
          <a:ext cx="10109915" cy="3721994"/>
        </p:xfrm>
        <a:graphic>
          <a:graphicData uri="http://schemas.openxmlformats.org/drawingml/2006/table">
            <a:tbl>
              <a:tblPr firstRow="1" firstCol="1" bandRow="1"/>
              <a:tblGrid>
                <a:gridCol w="4778063"/>
                <a:gridCol w="5331852"/>
              </a:tblGrid>
              <a:tr h="341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Fuente de aislamiento</a:t>
                      </a:r>
                      <a:endParaRPr lang="es-CO" sz="10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Referencias</a:t>
                      </a:r>
                      <a:endParaRPr lang="es-CO" sz="10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34171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Aguas residuales industriales </a:t>
                      </a:r>
                      <a:endParaRPr lang="es-CO" sz="10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4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Sruamsiri</a:t>
                      </a:r>
                      <a:r>
                        <a:rPr lang="es-CO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CO" sz="1400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et al</a:t>
                      </a:r>
                      <a:r>
                        <a:rPr lang="es-CO" sz="1400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</a:t>
                      </a:r>
                      <a:r>
                        <a:rPr lang="es-CO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 Giraldo </a:t>
                      </a:r>
                      <a:r>
                        <a:rPr lang="es-CO" sz="1400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et al</a:t>
                      </a:r>
                      <a:r>
                        <a:rPr lang="es-CO" sz="1400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16</a:t>
                      </a:r>
                      <a:r>
                        <a:rPr lang="es-CO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endParaRPr lang="es-CO" sz="10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86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Aguas residuales domésticas o municipales </a:t>
                      </a:r>
                      <a:endParaRPr lang="es-CO" sz="10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Chua </a:t>
                      </a:r>
                      <a:r>
                        <a:rPr lang="es-CO" sz="14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et al</a:t>
                      </a:r>
                      <a:r>
                        <a:rPr lang="es-CO" sz="1400" i="1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22</a:t>
                      </a:r>
                      <a:r>
                        <a:rPr lang="es-CO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 Perez-Zabaleta </a:t>
                      </a:r>
                      <a:r>
                        <a:rPr lang="es-CO" sz="14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et al</a:t>
                      </a:r>
                      <a:r>
                        <a:rPr lang="es-CO" sz="1400" i="1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34</a:t>
                      </a:r>
                      <a:r>
                        <a:rPr lang="es-CO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 Coats </a:t>
                      </a:r>
                      <a:r>
                        <a:rPr lang="es-CO" sz="14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et al</a:t>
                      </a:r>
                      <a:r>
                        <a:rPr lang="es-CO" sz="1400" i="1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21</a:t>
                      </a:r>
                      <a:endParaRPr lang="es-CO" sz="105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301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Lodos activos de aguas residuales domésticas o municipales</a:t>
                      </a:r>
                      <a:endParaRPr lang="es-CO" sz="10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4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Huang</a:t>
                      </a:r>
                      <a:r>
                        <a:rPr lang="es-CO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et al</a:t>
                      </a:r>
                      <a:r>
                        <a:rPr lang="es-CO" sz="1400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</a:t>
                      </a:r>
                      <a:r>
                        <a:rPr lang="es-CO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s-CO" sz="14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Liu</a:t>
                      </a:r>
                      <a:r>
                        <a:rPr lang="es-CO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et al</a:t>
                      </a:r>
                      <a:r>
                        <a:rPr lang="es-CO" sz="1400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25</a:t>
                      </a:r>
                      <a:r>
                        <a:rPr lang="es-CO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s-CO" sz="14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Ciesielski</a:t>
                      </a:r>
                      <a:r>
                        <a:rPr lang="es-CO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CO" sz="1400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et al</a:t>
                      </a:r>
                      <a:r>
                        <a:rPr lang="es-CO" sz="1400" i="1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</a:t>
                      </a:r>
                      <a:r>
                        <a:rPr lang="es-CO" sz="1400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s-CO" sz="14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Sakai</a:t>
                      </a:r>
                      <a:r>
                        <a:rPr lang="es-CO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et al</a:t>
                      </a:r>
                      <a:r>
                        <a:rPr lang="es-CO" sz="1400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24</a:t>
                      </a:r>
                      <a:r>
                        <a:rPr lang="es-CO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s-CO" sz="14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Inoue</a:t>
                      </a:r>
                      <a:r>
                        <a:rPr lang="es-CO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et al</a:t>
                      </a:r>
                      <a:r>
                        <a:rPr lang="es-CO" sz="1400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26</a:t>
                      </a:r>
                      <a:r>
                        <a:rPr lang="es-CO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 Gracia </a:t>
                      </a:r>
                      <a:r>
                        <a:rPr lang="es-CO" sz="1400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et al</a:t>
                      </a:r>
                      <a:r>
                        <a:rPr lang="es-CO" sz="1400" i="1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32</a:t>
                      </a:r>
                      <a:r>
                        <a:rPr lang="es-CO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s-CO" sz="14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Crognale</a:t>
                      </a:r>
                      <a:r>
                        <a:rPr lang="es-CO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CO" sz="1400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et al</a:t>
                      </a:r>
                      <a:r>
                        <a:rPr lang="es-CO" sz="1400" i="1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14</a:t>
                      </a:r>
                      <a:endParaRPr lang="es-CO" sz="10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71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Suelos de aguas residuales</a:t>
                      </a:r>
                      <a:endParaRPr lang="es-CO" sz="105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Mikkili et al</a:t>
                      </a:r>
                      <a:r>
                        <a:rPr lang="es-CO" sz="1400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11</a:t>
                      </a:r>
                      <a:endParaRPr lang="es-CO" sz="105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71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Corrientes salobres </a:t>
                      </a:r>
                      <a:endParaRPr lang="es-CO" sz="10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Mohd </a:t>
                      </a:r>
                      <a:r>
                        <a:rPr lang="es-CO" sz="14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et al</a:t>
                      </a:r>
                      <a:r>
                        <a:rPr lang="es-CO" sz="1400" i="1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</a:t>
                      </a:r>
                      <a:endParaRPr lang="es-CO" sz="105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71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Aguas y lodos  residuales sintéticos </a:t>
                      </a:r>
                      <a:endParaRPr lang="es-CO" sz="105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Manina </a:t>
                      </a:r>
                      <a:r>
                        <a:rPr lang="es-CO" sz="14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et al</a:t>
                      </a:r>
                      <a:r>
                        <a:rPr lang="es-CO" sz="1400" i="1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29</a:t>
                      </a:r>
                      <a:r>
                        <a:rPr lang="es-CO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 Jia </a:t>
                      </a:r>
                      <a:r>
                        <a:rPr lang="es-CO" sz="14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et al</a:t>
                      </a:r>
                      <a:r>
                        <a:rPr lang="es-CO" sz="1400" i="1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23</a:t>
                      </a:r>
                      <a:r>
                        <a:rPr lang="es-CO" sz="14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endParaRPr lang="es-CO" sz="105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71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Aguas residuales de origen desconocido</a:t>
                      </a:r>
                      <a:endParaRPr lang="es-CO" sz="10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4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Munir</a:t>
                      </a:r>
                      <a:r>
                        <a:rPr lang="es-CO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CO" sz="1400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et al</a:t>
                      </a:r>
                      <a:r>
                        <a:rPr lang="es-CO" sz="1400" i="1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28</a:t>
                      </a:r>
                      <a:endParaRPr lang="es-CO" sz="10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1133341" y="5359622"/>
            <a:ext cx="3142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Fuente: autores, 2021 </a:t>
            </a:r>
            <a:endParaRPr lang="es-CO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337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291" y="184821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s-CO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Bacterias identificadas en aguas y lodos de depuradora</a:t>
            </a:r>
            <a:r>
              <a:rPr lang="es-CO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s-CO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s-CO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Gráfico 4"/>
          <p:cNvGraphicFramePr/>
          <p:nvPr>
            <p:extLst>
              <p:ext uri="{D42A27DB-BD31-4B8C-83A1-F6EECF244321}">
                <p14:modId xmlns:p14="http://schemas.microsoft.com/office/powerpoint/2010/main" val="898834530"/>
              </p:ext>
            </p:extLst>
          </p:nvPr>
        </p:nvGraphicFramePr>
        <p:xfrm>
          <a:off x="2457165" y="1171690"/>
          <a:ext cx="7045851" cy="40275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ángulo 5"/>
          <p:cNvSpPr/>
          <p:nvPr/>
        </p:nvSpPr>
        <p:spPr>
          <a:xfrm>
            <a:off x="2149665" y="5500440"/>
            <a:ext cx="84914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CO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Porcentaje de bacterias Gram negativas y Gram positivas aisladas de aguas y lodos residuales citados en los artículos revisados  </a:t>
            </a:r>
            <a:endParaRPr lang="es-CO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5150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CO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Identificación morfológica del gránulo de PHA</a:t>
            </a:r>
            <a:endParaRPr lang="es-CO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3683714"/>
              </p:ext>
            </p:extLst>
          </p:nvPr>
        </p:nvGraphicFramePr>
        <p:xfrm>
          <a:off x="409977" y="2028550"/>
          <a:ext cx="5420931" cy="2187330"/>
        </p:xfrm>
        <a:graphic>
          <a:graphicData uri="http://schemas.openxmlformats.org/drawingml/2006/table">
            <a:tbl>
              <a:tblPr firstRow="1" firstCol="1" bandRow="1"/>
              <a:tblGrid>
                <a:gridCol w="2667712"/>
                <a:gridCol w="2753219"/>
              </a:tblGrid>
              <a:tr h="67803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Técnicas de identificación de gránulos PHA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Referencias 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52600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Negro Sudán A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Huang </a:t>
                      </a:r>
                      <a:r>
                        <a:rPr lang="es-CO" sz="14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et al</a:t>
                      </a:r>
                      <a:r>
                        <a:rPr lang="es-CO" sz="1400" i="1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9</a:t>
                      </a:r>
                      <a:r>
                        <a:rPr lang="es-CO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, Mikkili </a:t>
                      </a:r>
                      <a:r>
                        <a:rPr lang="es-CO" sz="14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et al</a:t>
                      </a:r>
                      <a:r>
                        <a:rPr lang="es-CO" sz="1400" i="1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11</a:t>
                      </a:r>
                      <a:r>
                        <a:rPr lang="es-CO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, Mohd </a:t>
                      </a:r>
                      <a:r>
                        <a:rPr lang="es-CO" sz="14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et al</a:t>
                      </a:r>
                      <a:r>
                        <a:rPr lang="es-CO" sz="1400" i="1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12</a:t>
                      </a:r>
                      <a:endParaRPr lang="es-CO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394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Azul Nilo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Spiekermann </a:t>
                      </a:r>
                      <a:r>
                        <a:rPr lang="es-CO" sz="14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et al</a:t>
                      </a:r>
                      <a:r>
                        <a:rPr lang="es-CO" sz="1400" i="1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8</a:t>
                      </a:r>
                      <a:r>
                        <a:rPr lang="es-CO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, Mohd </a:t>
                      </a:r>
                      <a:r>
                        <a:rPr lang="es-CO" sz="14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et al</a:t>
                      </a:r>
                      <a:r>
                        <a:rPr lang="es-CO" sz="1400" i="1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12</a:t>
                      </a:r>
                      <a:endParaRPr lang="es-CO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934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Rojo Nilo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4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Spiekermann</a:t>
                      </a:r>
                      <a:r>
                        <a:rPr lang="es-CO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s-CO" sz="1400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et al</a:t>
                      </a:r>
                      <a:r>
                        <a:rPr lang="es-CO" sz="1400" i="1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8</a:t>
                      </a:r>
                      <a:r>
                        <a:rPr lang="es-CO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, Giraldo </a:t>
                      </a:r>
                      <a:r>
                        <a:rPr lang="es-CO" sz="1400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et al</a:t>
                      </a:r>
                      <a:r>
                        <a:rPr lang="es-CO" sz="1400" i="1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16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l="13627" t="14255" r="59331" b="33701"/>
          <a:stretch/>
        </p:blipFill>
        <p:spPr>
          <a:xfrm>
            <a:off x="6158500" y="1524472"/>
            <a:ext cx="2756398" cy="272316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/>
          <a:srcRect l="4531" t="1326" r="2596" b="20261"/>
          <a:stretch/>
        </p:blipFill>
        <p:spPr>
          <a:xfrm>
            <a:off x="9115657" y="1524472"/>
            <a:ext cx="2640169" cy="2707423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6520877" y="4250749"/>
            <a:ext cx="20316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Azul Nilo</a:t>
            </a:r>
            <a:endParaRPr lang="es-CO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9398991" y="4250749"/>
            <a:ext cx="20734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Rojo Nilo</a:t>
            </a:r>
            <a:endParaRPr lang="es-CO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4"/>
          <a:srcRect l="27782" t="46759" r="28379" b="40089"/>
          <a:stretch/>
        </p:blipFill>
        <p:spPr>
          <a:xfrm>
            <a:off x="5877057" y="4863208"/>
            <a:ext cx="6260961" cy="1056068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7806618" y="6070069"/>
            <a:ext cx="20316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Negro Sudán A </a:t>
            </a:r>
            <a:endParaRPr lang="es-CO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409977" y="4247632"/>
            <a:ext cx="17948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Fuente: autores, 2021 </a:t>
            </a:r>
            <a:endParaRPr lang="es-CO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235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6227" y="24921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CO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Géneros bacterianos acumuladores de </a:t>
            </a:r>
            <a:r>
              <a:rPr lang="es-CO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PHA’s</a:t>
            </a:r>
            <a:endParaRPr lang="es-CO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Gráfico 3"/>
          <p:cNvGraphicFramePr/>
          <p:nvPr>
            <p:extLst>
              <p:ext uri="{D42A27DB-BD31-4B8C-83A1-F6EECF244321}">
                <p14:modId xmlns:p14="http://schemas.microsoft.com/office/powerpoint/2010/main" val="767468033"/>
              </p:ext>
            </p:extLst>
          </p:nvPr>
        </p:nvGraphicFramePr>
        <p:xfrm>
          <a:off x="516227" y="1390918"/>
          <a:ext cx="11328782" cy="4855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3251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60608" y="184821"/>
            <a:ext cx="10877282" cy="1325563"/>
          </a:xfrm>
        </p:spPr>
        <p:txBody>
          <a:bodyPr>
            <a:normAutofit/>
          </a:bodyPr>
          <a:lstStyle/>
          <a:p>
            <a:pPr algn="ctr"/>
            <a:r>
              <a:rPr lang="es-CO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Porcentaje </a:t>
            </a:r>
            <a:r>
              <a:rPr lang="es-CO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acumulación de </a:t>
            </a:r>
            <a:r>
              <a:rPr lang="es-CO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PHA’s</a:t>
            </a:r>
            <a:r>
              <a:rPr lang="es-CO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s-CO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 bacterias </a:t>
            </a:r>
            <a:r>
              <a:rPr lang="es-CO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presentes en aguas y lodos residuales de depuradora</a:t>
            </a:r>
            <a:endParaRPr lang="es-CO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9620519" y="3542289"/>
            <a:ext cx="23310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CO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CM: Consorcio microbiano</a:t>
            </a:r>
          </a:p>
          <a:p>
            <a:pPr algn="just">
              <a:spcAft>
                <a:spcPts val="0"/>
              </a:spcAft>
            </a:pPr>
            <a:r>
              <a:rPr lang="es-CO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CMF: Cultivo mixto fotosintético </a:t>
            </a:r>
            <a:endParaRPr lang="es-CO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Grá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3833471"/>
              </p:ext>
            </p:extLst>
          </p:nvPr>
        </p:nvGraphicFramePr>
        <p:xfrm>
          <a:off x="741709" y="1675428"/>
          <a:ext cx="8968962" cy="43518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3302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54864" y="77274"/>
            <a:ext cx="10515600" cy="811370"/>
          </a:xfrm>
        </p:spPr>
        <p:txBody>
          <a:bodyPr>
            <a:noAutofit/>
          </a:bodyPr>
          <a:lstStyle/>
          <a:p>
            <a:pPr algn="ctr"/>
            <a:r>
              <a:rPr lang="es-CO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Estrategias de aclimatación de las bacterias acumuladoras de </a:t>
            </a:r>
            <a:r>
              <a:rPr lang="es-CO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PHA’s</a:t>
            </a:r>
            <a:r>
              <a:rPr lang="es-CO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s-CO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3287952"/>
              </p:ext>
            </p:extLst>
          </p:nvPr>
        </p:nvGraphicFramePr>
        <p:xfrm>
          <a:off x="361681" y="1368716"/>
          <a:ext cx="11152029" cy="4372085"/>
        </p:xfrm>
        <a:graphic>
          <a:graphicData uri="http://schemas.openxmlformats.org/drawingml/2006/table">
            <a:tbl>
              <a:tblPr firstRow="1" firstCol="1" bandRow="1"/>
              <a:tblGrid>
                <a:gridCol w="2226972"/>
                <a:gridCol w="1944710"/>
                <a:gridCol w="2112136"/>
                <a:gridCol w="1893194"/>
                <a:gridCol w="2975017"/>
              </a:tblGrid>
              <a:tr h="1834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Bacterias </a:t>
                      </a:r>
                      <a:endParaRPr lang="es-CO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Fuente de carbono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Estrategias de alimentación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PHA (%)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Referencias </a:t>
                      </a:r>
                      <a:endParaRPr lang="es-CO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99"/>
                    </a:solidFill>
                  </a:tcPr>
                </a:tc>
              </a:tr>
              <a:tr h="2675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Pseudomonas sp ST2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Ácidos grasos volátiles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No aplica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34%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Munir </a:t>
                      </a:r>
                      <a:r>
                        <a:rPr lang="es-ES_tradnl" sz="12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et al</a:t>
                      </a:r>
                      <a:r>
                        <a:rPr lang="es-ES_tradnl" sz="1200" i="1" baseline="30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28</a:t>
                      </a: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 2018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675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Pseudomonas sp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No aplica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No aplica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88,30%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Mohd </a:t>
                      </a:r>
                      <a:r>
                        <a:rPr lang="es-ES_tradnl" sz="12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et al</a:t>
                      </a:r>
                      <a:r>
                        <a:rPr lang="es-ES_tradnl" sz="1200" i="1" baseline="30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</a:t>
                      </a: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 2016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675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Bacillus sp CS8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Ácidos grasos volátiles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No aplica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24%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Munir </a:t>
                      </a:r>
                      <a:r>
                        <a:rPr lang="es-ES_tradnl" sz="12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et al</a:t>
                      </a:r>
                      <a:r>
                        <a:rPr lang="es-ES_tradnl" sz="1200" i="1" baseline="30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28</a:t>
                      </a: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 2018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752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Ralstonia sp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No aplica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No aplica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41,20%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Huang </a:t>
                      </a:r>
                      <a:r>
                        <a:rPr lang="es-ES_tradnl" sz="12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et al</a:t>
                      </a:r>
                      <a:r>
                        <a:rPr lang="es-ES_tradnl" sz="1200" i="1" baseline="30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</a:t>
                      </a: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 2012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675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Consorcio microbiano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No aplica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Feast/famine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25%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Coats </a:t>
                      </a:r>
                      <a:r>
                        <a:rPr lang="es-ES_tradnl" sz="12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et al</a:t>
                      </a:r>
                      <a:r>
                        <a:rPr lang="es-ES_tradnl" sz="1200" i="1" baseline="30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21</a:t>
                      </a: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 2007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217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Consorcio microbiano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Ácidos grasos volátiles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Feast/famine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62,30%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Jia </a:t>
                      </a:r>
                      <a:r>
                        <a:rPr lang="es-ES_tradnl" sz="12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et al</a:t>
                      </a:r>
                      <a:r>
                        <a:rPr lang="es-ES_tradnl" sz="1200" i="1" baseline="30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23</a:t>
                      </a: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 2013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46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Consorcio microbiano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No aplica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No aplica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55%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Lam </a:t>
                      </a:r>
                      <a:r>
                        <a:rPr lang="es-ES_tradnl" sz="12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et al</a:t>
                      </a:r>
                      <a:r>
                        <a:rPr lang="es-ES_tradnl" sz="1200" i="1" baseline="30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13</a:t>
                      </a: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 2017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134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Consorcio microbiano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Acetato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Feast/famine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32,30%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Sruamsiri </a:t>
                      </a:r>
                      <a:r>
                        <a:rPr lang="es-ES_tradnl" sz="12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et al</a:t>
                      </a:r>
                      <a:r>
                        <a:rPr lang="es-ES_tradnl" sz="1200" i="1" baseline="30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</a:t>
                      </a: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 2020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87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Consorcio microbiano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No aplica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No aplica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64,00%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Liu </a:t>
                      </a:r>
                      <a:r>
                        <a:rPr lang="es-ES_tradnl" sz="12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et al</a:t>
                      </a:r>
                      <a:r>
                        <a:rPr lang="es-ES_tradnl" sz="1200" i="1" baseline="30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25</a:t>
                      </a: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,2016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675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Consorcio microbiano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Ácidos grasos volátiles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No aplica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35%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Munir </a:t>
                      </a:r>
                      <a:r>
                        <a:rPr lang="es-ES_tradnl" sz="12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et al</a:t>
                      </a:r>
                      <a:r>
                        <a:rPr lang="es-ES_tradnl" sz="1200" i="1" baseline="30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28</a:t>
                      </a: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 2018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52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Consorcio microbiano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Ácidos grasos volátiles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No aplica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44%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Perez- Zabaleta </a:t>
                      </a:r>
                      <a:r>
                        <a:rPr lang="es-ES_tradnl" sz="12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et al</a:t>
                      </a:r>
                      <a:r>
                        <a:rPr lang="es-ES_tradnl" sz="1200" i="1" baseline="30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34</a:t>
                      </a: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 2021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134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Consorcio microbiano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No aplica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No aplica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29,70%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Ciesielski </a:t>
                      </a:r>
                      <a:r>
                        <a:rPr lang="es-ES_tradnl" sz="12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et al</a:t>
                      </a:r>
                      <a:r>
                        <a:rPr lang="es-ES_tradnl" sz="1200" i="1" baseline="30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</a:t>
                      </a: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 2013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675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Consorcio microbiano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Acetato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Aeróbica/anaeróbica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7.9-24%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Sakai </a:t>
                      </a:r>
                      <a:r>
                        <a:rPr lang="es-ES_tradnl" sz="12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et al</a:t>
                      </a:r>
                      <a:r>
                        <a:rPr lang="es-ES_tradnl" sz="1200" i="1" baseline="30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24</a:t>
                      </a: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 2014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134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Cultivo mixto fotosintético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Acetato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Feast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60%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Fradihno </a:t>
                      </a:r>
                      <a:r>
                        <a:rPr lang="es-ES_tradnl" sz="12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et al</a:t>
                      </a:r>
                      <a:r>
                        <a:rPr lang="es-ES_tradnl" sz="1200" i="1" baseline="30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27</a:t>
                      </a: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 2017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46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Sin identificar</a:t>
                      </a:r>
                      <a:endParaRPr lang="es-CO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No aplica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No aplica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45,90%</a:t>
                      </a:r>
                      <a:endParaRPr lang="es-C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Mikiili</a:t>
                      </a:r>
                      <a:r>
                        <a:rPr lang="es-ES_tradnl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_tradnl" sz="12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et al</a:t>
                      </a:r>
                      <a:r>
                        <a:rPr lang="es-ES_tradnl" sz="1200" i="1" baseline="30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11</a:t>
                      </a:r>
                      <a:r>
                        <a:rPr lang="es-ES_tradnl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 2014</a:t>
                      </a:r>
                      <a:endParaRPr lang="es-CO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902" marR="12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361681" y="5827965"/>
            <a:ext cx="31424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Fuente: autores, 2021 </a:t>
            </a:r>
            <a:endParaRPr lang="es-CO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9461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899087" y="1458444"/>
            <a:ext cx="9825424" cy="16347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Identificación y enriquecimiento de un consorcio bacteriano en aguas y lodos residuales de origen doméstico para producir biopolímeros del tipo </a:t>
            </a:r>
            <a:r>
              <a:rPr lang="es-MX" sz="32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polihidroxialcanoatos</a:t>
            </a:r>
            <a:r>
              <a:rPr lang="es-MX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MX" sz="32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PHA’s</a:t>
            </a:r>
            <a:r>
              <a:rPr lang="es-MX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revisión documental</a:t>
            </a:r>
            <a:r>
              <a:rPr lang="es-CO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s-CO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s-CO" sz="32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ubtítulo 2"/>
          <p:cNvSpPr txBox="1">
            <a:spLocks/>
          </p:cNvSpPr>
          <p:nvPr/>
        </p:nvSpPr>
        <p:spPr>
          <a:xfrm>
            <a:off x="1580511" y="3317919"/>
            <a:ext cx="9144000" cy="14714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s-CO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Carolina Guzmán Luna- PhD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s-C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Asesora interna</a:t>
            </a:r>
          </a:p>
          <a:p>
            <a:pPr marL="0" indent="0" algn="ctr">
              <a:buNone/>
            </a:pPr>
            <a:r>
              <a:rPr lang="es-CO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Iván Cabeza Rojas- PhD</a:t>
            </a:r>
          </a:p>
          <a:p>
            <a:pPr marL="0" indent="0" algn="ctr">
              <a:buNone/>
            </a:pPr>
            <a:r>
              <a:rPr lang="es-C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Asesor externo</a:t>
            </a:r>
          </a:p>
          <a:p>
            <a:pPr marL="0" indent="0" algn="ctr">
              <a:buNone/>
            </a:pPr>
            <a:endParaRPr lang="es-CO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s-C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Universidad Colegio Mayor de Cundinamarca</a:t>
            </a:r>
          </a:p>
          <a:p>
            <a:pPr marL="0" indent="0" algn="ctr">
              <a:buNone/>
            </a:pPr>
            <a:r>
              <a:rPr lang="es-C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Facultad de Ciencias de la Salud</a:t>
            </a:r>
          </a:p>
          <a:p>
            <a:pPr marL="0" indent="0" algn="ctr">
              <a:buNone/>
            </a:pPr>
            <a:r>
              <a:rPr lang="es-C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Programa de Bacteriología y Laboratorio Clínico </a:t>
            </a:r>
          </a:p>
          <a:p>
            <a:pPr marL="0" indent="0" algn="ctr">
              <a:buNone/>
            </a:pPr>
            <a:r>
              <a:rPr lang="es-C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Bogotá, 12 noviembre 2021 </a:t>
            </a:r>
            <a:endParaRPr lang="es-CO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/>
          <a:srcRect b="8136"/>
          <a:stretch/>
        </p:blipFill>
        <p:spPr>
          <a:xfrm>
            <a:off x="10377714" y="0"/>
            <a:ext cx="1720211" cy="1133341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73" y="32340"/>
            <a:ext cx="1506837" cy="1426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731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2172" y="93545"/>
            <a:ext cx="11167057" cy="1020696"/>
          </a:xfrm>
        </p:spPr>
        <p:txBody>
          <a:bodyPr>
            <a:normAutofit/>
          </a:bodyPr>
          <a:lstStyle/>
          <a:p>
            <a:pPr algn="ctr"/>
            <a:r>
              <a:rPr lang="es-CO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Discusión </a:t>
            </a:r>
            <a:endParaRPr lang="es-CO" sz="2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ángulo redondeado 16"/>
          <p:cNvSpPr/>
          <p:nvPr/>
        </p:nvSpPr>
        <p:spPr>
          <a:xfrm>
            <a:off x="302857" y="4682114"/>
            <a:ext cx="11486372" cy="1237713"/>
          </a:xfrm>
          <a:prstGeom prst="roundRect">
            <a:avLst/>
          </a:prstGeom>
          <a:ln w="28575"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C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Varios autores coinciden en que </a:t>
            </a:r>
            <a:r>
              <a:rPr lang="es-C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fuente de carbono influye directamente sobre la cantidad del PHA</a:t>
            </a:r>
            <a:r>
              <a:rPr lang="es-C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Entre las fuentes de carbono más utilizadas está los ácidos grados volátiles y el acetato. </a:t>
            </a:r>
          </a:p>
        </p:txBody>
      </p:sp>
      <p:sp>
        <p:nvSpPr>
          <p:cNvPr id="18" name="Rectángulo redondeado 17"/>
          <p:cNvSpPr/>
          <p:nvPr/>
        </p:nvSpPr>
        <p:spPr>
          <a:xfrm>
            <a:off x="302857" y="1529155"/>
            <a:ext cx="11365606" cy="1228024"/>
          </a:xfrm>
          <a:prstGeom prst="roundRect">
            <a:avLst/>
          </a:prstGeom>
          <a:ln w="28575"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C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gran mayoría de bacterias encontradas en las investigaciones realizadas son Gram negativas (93%)</a:t>
            </a:r>
            <a:r>
              <a:rPr lang="es-C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coincidiendo con los resultados </a:t>
            </a:r>
            <a:r>
              <a:rPr lang="es-CO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preliminares </a:t>
            </a:r>
            <a:r>
              <a:rPr lang="es-C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obtenidos por el grupo de </a:t>
            </a:r>
            <a:r>
              <a:rPr lang="es-CO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investigación, </a:t>
            </a:r>
            <a:r>
              <a:rPr lang="es-C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donde el 96% de las bacterias aisladas son Gram negativas. </a:t>
            </a:r>
          </a:p>
        </p:txBody>
      </p:sp>
      <p:sp>
        <p:nvSpPr>
          <p:cNvPr id="19" name="Rectángulo redondeado 18"/>
          <p:cNvSpPr/>
          <p:nvPr/>
        </p:nvSpPr>
        <p:spPr>
          <a:xfrm>
            <a:off x="302857" y="3324565"/>
            <a:ext cx="11365606" cy="790163"/>
          </a:xfrm>
          <a:prstGeom prst="roundRect">
            <a:avLst/>
          </a:prstGeom>
          <a:ln w="28575"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CO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uso del colorante Sudán Negro resulta adecuado para la detección de gránulos de PHA</a:t>
            </a:r>
            <a:r>
              <a:rPr lang="es-CO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en comparación con otros colorantes.</a:t>
            </a:r>
            <a:endParaRPr lang="es-C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608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redondeado 3"/>
          <p:cNvSpPr/>
          <p:nvPr/>
        </p:nvSpPr>
        <p:spPr>
          <a:xfrm>
            <a:off x="417437" y="792652"/>
            <a:ext cx="11096275" cy="1464231"/>
          </a:xfrm>
          <a:prstGeom prst="roundRect">
            <a:avLst/>
          </a:prstGeom>
          <a:ln w="28575"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s-CO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</a:t>
            </a:r>
            <a:r>
              <a:rPr lang="es-C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uso de carbohidratos y proteínas no favorecen a la acumulación de </a:t>
            </a:r>
            <a:r>
              <a:rPr lang="es-CO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PHA’s</a:t>
            </a:r>
            <a:r>
              <a:rPr lang="es-C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pero si al crecimiento celular</a:t>
            </a:r>
            <a:r>
              <a:rPr lang="es-C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Se debe buscar un equilibrio entre el crecimiento celular y la acumulación del polímero para obtener un alto rendimiento.</a:t>
            </a:r>
          </a:p>
          <a:p>
            <a:pPr algn="just"/>
            <a:endParaRPr lang="es-C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ángulo redondeado 4"/>
          <p:cNvSpPr/>
          <p:nvPr/>
        </p:nvSpPr>
        <p:spPr>
          <a:xfrm>
            <a:off x="417437" y="2785801"/>
            <a:ext cx="11237943" cy="1019665"/>
          </a:xfrm>
          <a:prstGeom prst="roundRect">
            <a:avLst/>
          </a:prstGeom>
          <a:ln w="28575"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C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 uso de estrategias como </a:t>
            </a:r>
            <a:r>
              <a:rPr lang="es-CO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feast</a:t>
            </a:r>
            <a:r>
              <a:rPr lang="es-CO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s-CO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famine</a:t>
            </a:r>
            <a:r>
              <a:rPr lang="es-C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 permitido una mejora en la acumulación del polímero</a:t>
            </a:r>
            <a:r>
              <a:rPr lang="es-C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entre algunas de las modificaciones que han utilizado está un régimen de un solo </a:t>
            </a:r>
            <a:r>
              <a:rPr lang="es-CO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feast</a:t>
            </a:r>
            <a:r>
              <a:rPr lang="es-C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permanente que resulta en una ventaja significativa al no requerir aireación . 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417437" y="4334385"/>
            <a:ext cx="11237943" cy="1420312"/>
          </a:xfrm>
          <a:prstGeom prst="roundRect">
            <a:avLst/>
          </a:prstGeom>
          <a:ln w="28575"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C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s-CO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s-C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cuanto a la identificación del gen </a:t>
            </a:r>
            <a:r>
              <a:rPr lang="es-CO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phaC</a:t>
            </a:r>
            <a:r>
              <a:rPr lang="es-C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investigadores asiáticos, analizaron este </a:t>
            </a:r>
            <a:r>
              <a:rPr lang="es-CO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gen. En </a:t>
            </a:r>
            <a:r>
              <a:rPr lang="es-C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Colombia, se realizó un estudio el cual tenía como fin identificar y analizar la organización y las secuencias de cada uno de los genes que conforman el </a:t>
            </a:r>
            <a:r>
              <a:rPr lang="es-CO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cluster</a:t>
            </a:r>
            <a:r>
              <a:rPr lang="es-C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productor de </a:t>
            </a:r>
            <a:r>
              <a:rPr lang="es-CO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sintasa</a:t>
            </a:r>
            <a:r>
              <a:rPr lang="es-C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tipo II, en una cepa nativa colombiana </a:t>
            </a:r>
            <a:r>
              <a:rPr lang="es-CO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Pseudomonas</a:t>
            </a:r>
            <a:r>
              <a:rPr lang="es-CO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O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fluorecens</a:t>
            </a:r>
            <a:r>
              <a:rPr lang="es-CO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S160261. </a:t>
            </a:r>
          </a:p>
        </p:txBody>
      </p:sp>
    </p:spTree>
    <p:extLst>
      <p:ext uri="{BB962C8B-B14F-4D97-AF65-F5344CB8AC3E}">
        <p14:creationId xmlns:p14="http://schemas.microsoft.com/office/powerpoint/2010/main" val="398672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2138" y="75060"/>
            <a:ext cx="10515600" cy="1122676"/>
          </a:xfrm>
        </p:spPr>
        <p:txBody>
          <a:bodyPr>
            <a:normAutofit/>
          </a:bodyPr>
          <a:lstStyle/>
          <a:p>
            <a:pPr algn="ctr"/>
            <a:r>
              <a:rPr lang="es-CO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Conclusiones</a:t>
            </a:r>
            <a:endParaRPr lang="es-CO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22290" y="1400621"/>
            <a:ext cx="10515600" cy="4626691"/>
          </a:xfrm>
          <a:ln w="28575">
            <a:solidFill>
              <a:srgbClr val="00B0F0"/>
            </a:solidFill>
          </a:ln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CO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Teniendo en cuenta los artículos revisados hasta el momento, se mencionan las siguientes conclusiones: </a:t>
            </a:r>
          </a:p>
          <a:p>
            <a:pPr algn="just"/>
            <a:endParaRPr lang="es-CO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CO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</a:t>
            </a:r>
            <a:r>
              <a:rPr lang="es-CO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uso de las técnicas de tinción siguen siendo útiles para demostrar la presencia de gránulos de reserva de </a:t>
            </a:r>
            <a:r>
              <a:rPr lang="es-CO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PHA’s</a:t>
            </a:r>
            <a:r>
              <a:rPr lang="es-CO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es-CO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CO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</a:t>
            </a:r>
            <a:r>
              <a:rPr lang="es-CO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estrategia de selección de las fuentes nutricionales (carbono, nitrógeno y fosforo) así como la determinación del sustrato limitante que permita promover el crecimiento celular y favorecer la acumulación del </a:t>
            </a:r>
            <a:r>
              <a:rPr lang="es-CO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polímero es importante en el proceso de acumulación.</a:t>
            </a:r>
            <a:endParaRPr lang="es-CO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s-CO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CO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</a:t>
            </a:r>
            <a:r>
              <a:rPr lang="es-CO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uso de consorcios microbianos ha sido la alternativa de modelo bacteriano más utilizada para la producción de polímeros de forma eficiente</a:t>
            </a:r>
          </a:p>
          <a:p>
            <a:pPr algn="just"/>
            <a:endParaRPr lang="es-CO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CO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</a:t>
            </a:r>
            <a:r>
              <a:rPr lang="es-CO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mayoría de ensayos experimentales a partir del tratamiento de aguas residuales de origen doméstico han utilizado como materia prima lodos activados.</a:t>
            </a:r>
          </a:p>
          <a:p>
            <a:endParaRPr lang="es-CO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71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es-CO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Socialización de resultados </a:t>
            </a:r>
            <a:endParaRPr lang="es-CO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67743" y="2083202"/>
            <a:ext cx="7133823" cy="4351338"/>
          </a:xfrm>
        </p:spPr>
        <p:txBody>
          <a:bodyPr/>
          <a:lstStyle/>
          <a:p>
            <a:pPr algn="just"/>
            <a:r>
              <a:rPr lang="es-C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Los resultados de esta investigación se presentaron en la semana internacional de ciencia, tecnología e innovación de la Universidad Francisco de Paula Santander del 21 al 24 de septiembre.</a:t>
            </a:r>
          </a:p>
          <a:p>
            <a:pPr algn="just"/>
            <a:r>
              <a:rPr lang="es-C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Actualmente parte de la investigación está siendo evaluada para presentarse en el encuentro institucional de Semilleros y grupos  de investigación de la Universidad Colegio Mayor de Cundinamarca.</a:t>
            </a:r>
            <a:endParaRPr lang="es-C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8767" t="-964" r="8838" b="-119"/>
          <a:stretch/>
        </p:blipFill>
        <p:spPr>
          <a:xfrm>
            <a:off x="8317605" y="1600117"/>
            <a:ext cx="3687651" cy="254353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l="28521" t="31916" r="28591" b="52114"/>
          <a:stretch/>
        </p:blipFill>
        <p:spPr>
          <a:xfrm>
            <a:off x="7881870" y="4663866"/>
            <a:ext cx="4123386" cy="863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73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553792"/>
            <a:ext cx="10515600" cy="965916"/>
          </a:xfrm>
        </p:spPr>
        <p:txBody>
          <a:bodyPr>
            <a:normAutofit fontScale="90000"/>
          </a:bodyPr>
          <a:lstStyle/>
          <a:p>
            <a:r>
              <a:rPr lang="es-MX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Dedicatoria</a:t>
            </a:r>
            <a:r>
              <a:rPr lang="es-CO" sz="5400" dirty="0" smtClean="0"/>
              <a:t/>
            </a:r>
            <a:br>
              <a:rPr lang="es-CO" sz="5400" dirty="0" smtClean="0"/>
            </a:br>
            <a:endParaRPr lang="es-CO" sz="5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75470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Este 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trabajo está dedicado con todo mi amor a mi papito, quién ya no está conmigo, pero que desde el cielo me está acompañando, gracias por lo que forjaste en mí, por tu amor y tus conocimientos, </a:t>
            </a:r>
            <a:r>
              <a:rPr lang="es-MX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haré que te sientas orgulloso de mi papito”, a mi mamá, </a:t>
            </a:r>
            <a:r>
              <a:rPr lang="es-MX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Sofi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 Sergio, porque sin ellos no hubiera llegado hasta aquí. </a:t>
            </a:r>
            <a:endParaRPr lang="es-C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s-C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16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O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Agradecimientos </a:t>
            </a:r>
            <a:endParaRPr lang="es-CO" sz="2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CO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 primer lugar, agradezco a Dios por permitirme llegar hasta este punto y acompañarme en todo momento.</a:t>
            </a:r>
          </a:p>
          <a:p>
            <a:pPr marL="0" indent="0" algn="just">
              <a:buNone/>
            </a:pPr>
            <a:r>
              <a:rPr lang="es-CO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mi familia por estar siempre, por la paciencia, la compañía y el amor.</a:t>
            </a:r>
          </a:p>
          <a:p>
            <a:pPr marL="0" indent="0" algn="just">
              <a:buNone/>
            </a:pPr>
            <a:r>
              <a:rPr lang="es-CO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mis asesores, la profesora Carolina Guzmán y el profesor Iván Cabeza por su compromiso y guía en el desarrollo de este proyecto.</a:t>
            </a:r>
          </a:p>
          <a:p>
            <a:pPr marL="0" indent="0" algn="just">
              <a:buNone/>
            </a:pPr>
            <a:r>
              <a:rPr lang="es-CO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mis compañeros, amigos y futuros colegas.</a:t>
            </a:r>
          </a:p>
          <a:p>
            <a:pPr marL="0" indent="0" algn="just">
              <a:buNone/>
            </a:pPr>
            <a:r>
              <a:rPr lang="es-CO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 por último, pero no menos importante, a la Universidad Colegio Mayor de Cundinamarca, mi alma mater, el lugar donde me formé y en donde me dieron el impulso y el amor por esta carrera. </a:t>
            </a:r>
          </a:p>
          <a:p>
            <a:pPr marL="0" indent="0" algn="just">
              <a:buNone/>
            </a:pPr>
            <a:endParaRPr lang="es-C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335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9830" y="113401"/>
            <a:ext cx="10515600" cy="1325563"/>
          </a:xfrm>
        </p:spPr>
        <p:txBody>
          <a:bodyPr>
            <a:normAutofit/>
          </a:bodyPr>
          <a:lstStyle/>
          <a:p>
            <a:r>
              <a:rPr lang="es-CO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Introducción</a:t>
            </a:r>
            <a:endParaRPr lang="es-CO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9121" y="1641070"/>
            <a:ext cx="1906087" cy="1524869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2741051" y="1941841"/>
            <a:ext cx="1828799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C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Cinco trillones de bolsas plásticas al año.</a:t>
            </a:r>
            <a:endParaRPr lang="es-C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7390983" y="1941841"/>
            <a:ext cx="1828799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C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500 años en degradarse en el ambiente </a:t>
            </a:r>
            <a:endParaRPr lang="es-C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8207" y="1560611"/>
            <a:ext cx="2600367" cy="1685789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2204860" y="4982296"/>
            <a:ext cx="2901182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C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Polímeros producidos a partir de materias primas renovables, como alternativa a los plásticos de origen  fósil. </a:t>
            </a:r>
            <a:endParaRPr lang="es-C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1890" y="4836981"/>
            <a:ext cx="2338859" cy="1767957"/>
          </a:xfrm>
          <a:prstGeom prst="rect">
            <a:avLst/>
          </a:prstGeom>
        </p:spPr>
      </p:pic>
      <p:pic>
        <p:nvPicPr>
          <p:cNvPr id="1026" name="Picture 2" descr="El impacto medioambiental de las bolsas de plástico es enorm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2626" y="1765524"/>
            <a:ext cx="2037224" cy="1275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Conector angular 10"/>
          <p:cNvCxnSpPr>
            <a:stCxn id="10" idx="2"/>
          </p:cNvCxnSpPr>
          <p:nvPr/>
        </p:nvCxnSpPr>
        <p:spPr>
          <a:xfrm rot="5400000">
            <a:off x="5498146" y="1022476"/>
            <a:ext cx="964542" cy="4649932"/>
          </a:xfrm>
          <a:prstGeom prst="bentConnector3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de flecha 19"/>
          <p:cNvCxnSpPr>
            <a:stCxn id="9" idx="3"/>
            <a:endCxn id="1026" idx="1"/>
          </p:cNvCxnSpPr>
          <p:nvPr/>
        </p:nvCxnSpPr>
        <p:spPr>
          <a:xfrm>
            <a:off x="4569850" y="2403506"/>
            <a:ext cx="472776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de flecha 26"/>
          <p:cNvCxnSpPr>
            <a:stCxn id="1026" idx="3"/>
            <a:endCxn id="10" idx="1"/>
          </p:cNvCxnSpPr>
          <p:nvPr/>
        </p:nvCxnSpPr>
        <p:spPr>
          <a:xfrm>
            <a:off x="7079850" y="2403506"/>
            <a:ext cx="311133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de flecha 28"/>
          <p:cNvCxnSpPr>
            <a:stCxn id="10" idx="3"/>
            <a:endCxn id="12" idx="1"/>
          </p:cNvCxnSpPr>
          <p:nvPr/>
        </p:nvCxnSpPr>
        <p:spPr>
          <a:xfrm>
            <a:off x="9219782" y="2403506"/>
            <a:ext cx="208425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1" name="Conector recto de flecha 1030"/>
          <p:cNvCxnSpPr>
            <a:endCxn id="14" idx="0"/>
          </p:cNvCxnSpPr>
          <p:nvPr/>
        </p:nvCxnSpPr>
        <p:spPr>
          <a:xfrm>
            <a:off x="3655451" y="4199045"/>
            <a:ext cx="0" cy="78325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4" name="Conector recto de flecha 1033"/>
          <p:cNvCxnSpPr>
            <a:stCxn id="14" idx="3"/>
            <a:endCxn id="16" idx="1"/>
          </p:cNvCxnSpPr>
          <p:nvPr/>
        </p:nvCxnSpPr>
        <p:spPr>
          <a:xfrm>
            <a:off x="5106042" y="5720960"/>
            <a:ext cx="1075848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Imagen 2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28207" y="4907718"/>
            <a:ext cx="2497666" cy="1626481"/>
          </a:xfrm>
          <a:prstGeom prst="rect">
            <a:avLst/>
          </a:prstGeom>
        </p:spPr>
      </p:pic>
      <p:cxnSp>
        <p:nvCxnSpPr>
          <p:cNvPr id="23" name="Conector recto 22"/>
          <p:cNvCxnSpPr/>
          <p:nvPr/>
        </p:nvCxnSpPr>
        <p:spPr>
          <a:xfrm>
            <a:off x="9361548" y="5701148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2" name="Conector recto de flecha 1041"/>
          <p:cNvCxnSpPr>
            <a:stCxn id="16" idx="3"/>
            <a:endCxn id="28" idx="1"/>
          </p:cNvCxnSpPr>
          <p:nvPr/>
        </p:nvCxnSpPr>
        <p:spPr>
          <a:xfrm flipV="1">
            <a:off x="8520749" y="5720959"/>
            <a:ext cx="907458" cy="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5" name="Conector recto de flecha 1044"/>
          <p:cNvCxnSpPr>
            <a:stCxn id="5" idx="3"/>
            <a:endCxn id="9" idx="1"/>
          </p:cNvCxnSpPr>
          <p:nvPr/>
        </p:nvCxnSpPr>
        <p:spPr>
          <a:xfrm>
            <a:off x="2245208" y="2403505"/>
            <a:ext cx="495843" cy="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CuadroTexto 63"/>
          <p:cNvSpPr txBox="1"/>
          <p:nvPr/>
        </p:nvSpPr>
        <p:spPr>
          <a:xfrm>
            <a:off x="2477034" y="3839076"/>
            <a:ext cx="235683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ALTERNATIVAS</a:t>
            </a:r>
            <a:endParaRPr lang="es-C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9428207" y="3369511"/>
            <a:ext cx="207349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Tomado de: </a:t>
            </a:r>
            <a:r>
              <a:rPr lang="es-CO" sz="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https</a:t>
            </a:r>
            <a:r>
              <a:rPr lang="es-CO" sz="800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://</a:t>
            </a:r>
            <a:r>
              <a:rPr lang="es-CO" sz="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www.infobae.com</a:t>
            </a:r>
            <a:endParaRPr lang="es-CO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CO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5006053" y="2996662"/>
            <a:ext cx="234526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Tomado de: </a:t>
            </a:r>
            <a:r>
              <a:rPr lang="es-CO" sz="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https</a:t>
            </a:r>
            <a:r>
              <a:rPr lang="es-CO" sz="800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://</a:t>
            </a:r>
            <a:r>
              <a:rPr lang="es-CO" sz="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www.infobae.com</a:t>
            </a:r>
            <a:endParaRPr lang="es-CO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CO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843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61681" y="115462"/>
            <a:ext cx="10515600" cy="695908"/>
          </a:xfrm>
        </p:spPr>
        <p:txBody>
          <a:bodyPr>
            <a:normAutofit/>
          </a:bodyPr>
          <a:lstStyle/>
          <a:p>
            <a:r>
              <a:rPr lang="es-CO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Bioplásticos</a:t>
            </a:r>
            <a:r>
              <a:rPr lang="es-CO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CO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Son los bioplásticos más seguros que los plásticos convencionales? | Ope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2553" y="811370"/>
            <a:ext cx="7085421" cy="5590841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2902553" y="6596390"/>
            <a:ext cx="382188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Tomado de: </a:t>
            </a:r>
            <a:r>
              <a:rPr lang="es-CO" sz="11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</a:t>
            </a:r>
            <a:r>
              <a:rPr lang="es-CO" sz="11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://gestionderesiduosonline.com/tag/bioplasticos</a:t>
            </a:r>
            <a:r>
              <a:rPr lang="es-CO" sz="11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/</a:t>
            </a:r>
            <a:endParaRPr lang="es-CO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CO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766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7816" y="237795"/>
            <a:ext cx="10515600" cy="545487"/>
          </a:xfrm>
        </p:spPr>
        <p:txBody>
          <a:bodyPr>
            <a:normAutofit/>
          </a:bodyPr>
          <a:lstStyle/>
          <a:p>
            <a:pPr algn="ctr"/>
            <a:r>
              <a:rPr lang="es-CO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Antecedentes </a:t>
            </a:r>
            <a:endParaRPr lang="es-CO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ángulo redondeado 3"/>
          <p:cNvSpPr/>
          <p:nvPr/>
        </p:nvSpPr>
        <p:spPr>
          <a:xfrm>
            <a:off x="496099" y="6168514"/>
            <a:ext cx="1785051" cy="414018"/>
          </a:xfrm>
          <a:prstGeom prst="round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CO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Lemoigne</a:t>
            </a:r>
            <a:r>
              <a:rPr lang="es-C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1926</a:t>
            </a:r>
            <a:endParaRPr lang="es-CO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1651780" y="4958438"/>
            <a:ext cx="1468190" cy="346657"/>
          </a:xfrm>
          <a:prstGeom prst="round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CO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Huang</a:t>
            </a:r>
            <a:r>
              <a:rPr lang="es-C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2012</a:t>
            </a:r>
            <a:endParaRPr lang="es-C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ángulo redondeado 7"/>
          <p:cNvSpPr/>
          <p:nvPr/>
        </p:nvSpPr>
        <p:spPr>
          <a:xfrm>
            <a:off x="1031139" y="5520866"/>
            <a:ext cx="1760419" cy="431877"/>
          </a:xfrm>
          <a:prstGeom prst="round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C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Spiekermann,1999</a:t>
            </a:r>
            <a:endParaRPr lang="es-CO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Rectángulo redondeado 51"/>
          <p:cNvSpPr/>
          <p:nvPr/>
        </p:nvSpPr>
        <p:spPr>
          <a:xfrm>
            <a:off x="3119970" y="3205695"/>
            <a:ext cx="1530439" cy="414407"/>
          </a:xfrm>
          <a:prstGeom prst="round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es-CO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C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Giraldo, 2020</a:t>
            </a:r>
            <a:endParaRPr lang="es-CO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s-CO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Rectángulo redondeado 52"/>
          <p:cNvSpPr/>
          <p:nvPr/>
        </p:nvSpPr>
        <p:spPr>
          <a:xfrm>
            <a:off x="8770112" y="211344"/>
            <a:ext cx="1683603" cy="453043"/>
          </a:xfrm>
          <a:prstGeom prst="round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es-CO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CO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Perez</a:t>
            </a:r>
            <a:r>
              <a:rPr lang="es-C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-Zabaleta, 2021</a:t>
            </a:r>
            <a:endParaRPr lang="es-CO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s-CO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Rectángulo redondeado 53"/>
          <p:cNvSpPr/>
          <p:nvPr/>
        </p:nvSpPr>
        <p:spPr>
          <a:xfrm>
            <a:off x="4687910" y="2247796"/>
            <a:ext cx="1265345" cy="363528"/>
          </a:xfrm>
          <a:prstGeom prst="round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es-CO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CO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Jia</a:t>
            </a:r>
            <a:r>
              <a:rPr lang="es-C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2013</a:t>
            </a:r>
            <a:endParaRPr lang="es-CO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s-CO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Rectángulo redondeado 54"/>
          <p:cNvSpPr/>
          <p:nvPr/>
        </p:nvSpPr>
        <p:spPr>
          <a:xfrm>
            <a:off x="6000081" y="1250818"/>
            <a:ext cx="1530439" cy="401530"/>
          </a:xfrm>
          <a:prstGeom prst="round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es-CO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CO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Munir</a:t>
            </a:r>
            <a:r>
              <a:rPr lang="es-C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2018 </a:t>
            </a:r>
            <a:endParaRPr lang="es-CO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s-CO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Rectángulo redondeado 55"/>
          <p:cNvSpPr/>
          <p:nvPr/>
        </p:nvSpPr>
        <p:spPr>
          <a:xfrm>
            <a:off x="5100396" y="1788381"/>
            <a:ext cx="1530439" cy="337135"/>
          </a:xfrm>
          <a:prstGeom prst="round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es-CO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CO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Liu</a:t>
            </a:r>
            <a:r>
              <a:rPr lang="es-C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2016</a:t>
            </a:r>
            <a:endParaRPr lang="es-CO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s-CO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Rectángulo redondeado 56"/>
          <p:cNvSpPr/>
          <p:nvPr/>
        </p:nvSpPr>
        <p:spPr>
          <a:xfrm>
            <a:off x="2149762" y="4416300"/>
            <a:ext cx="1530439" cy="368795"/>
          </a:xfrm>
          <a:prstGeom prst="round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es-CO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CO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Mikkili</a:t>
            </a:r>
            <a:r>
              <a:rPr lang="es-C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2014 </a:t>
            </a:r>
          </a:p>
          <a:p>
            <a:pPr algn="just"/>
            <a:endParaRPr lang="es-CO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1" name="Rectángulo redondeado 100"/>
          <p:cNvSpPr/>
          <p:nvPr/>
        </p:nvSpPr>
        <p:spPr>
          <a:xfrm>
            <a:off x="2271038" y="3793445"/>
            <a:ext cx="1697864" cy="414407"/>
          </a:xfrm>
          <a:prstGeom prst="round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es-CO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CO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Crognale</a:t>
            </a:r>
            <a:r>
              <a:rPr lang="es-C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2019</a:t>
            </a:r>
            <a:endParaRPr lang="es-CO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s-CO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" name="Rectángulo redondeado 101"/>
          <p:cNvSpPr/>
          <p:nvPr/>
        </p:nvSpPr>
        <p:spPr>
          <a:xfrm>
            <a:off x="6976729" y="736028"/>
            <a:ext cx="1793383" cy="414407"/>
          </a:xfrm>
          <a:prstGeom prst="round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es-CO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CO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Sabapathy</a:t>
            </a:r>
            <a:r>
              <a:rPr lang="es-C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2020</a:t>
            </a:r>
            <a:endParaRPr lang="es-CO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s-CO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3" name="Rectángulo redondeado 102"/>
          <p:cNvSpPr/>
          <p:nvPr/>
        </p:nvSpPr>
        <p:spPr>
          <a:xfrm>
            <a:off x="3824551" y="2725313"/>
            <a:ext cx="1410236" cy="332251"/>
          </a:xfrm>
          <a:prstGeom prst="round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CO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Coats</a:t>
            </a:r>
            <a:r>
              <a:rPr lang="es-C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,2007</a:t>
            </a:r>
            <a:endParaRPr lang="es-CO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5642140" y="4398337"/>
            <a:ext cx="355337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s-MX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Identificación de las bacterias acumuladoras de </a:t>
            </a:r>
            <a:r>
              <a:rPr lang="es-MX" sz="1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PHA’s</a:t>
            </a:r>
            <a:endParaRPr lang="es-CO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534835" y="1250818"/>
            <a:ext cx="37795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s-MX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Enriquecimiento de los consorcios bacterianos para aumentar la producción de PHA: aclimatación expresada como acumulación y rendimiento</a:t>
            </a:r>
            <a:endParaRPr lang="es-CO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4" name="Conector angular 23"/>
          <p:cNvCxnSpPr>
            <a:stCxn id="4" idx="3"/>
            <a:endCxn id="8" idx="3"/>
          </p:cNvCxnSpPr>
          <p:nvPr/>
        </p:nvCxnSpPr>
        <p:spPr>
          <a:xfrm flipV="1">
            <a:off x="2281150" y="5736805"/>
            <a:ext cx="510408" cy="638718"/>
          </a:xfrm>
          <a:prstGeom prst="bentConnector3">
            <a:avLst>
              <a:gd name="adj1" fmla="val 14478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angular 25"/>
          <p:cNvCxnSpPr>
            <a:stCxn id="8" idx="3"/>
            <a:endCxn id="7" idx="3"/>
          </p:cNvCxnSpPr>
          <p:nvPr/>
        </p:nvCxnSpPr>
        <p:spPr>
          <a:xfrm flipV="1">
            <a:off x="2791558" y="5131767"/>
            <a:ext cx="328412" cy="605038"/>
          </a:xfrm>
          <a:prstGeom prst="bentConnector3">
            <a:avLst>
              <a:gd name="adj1" fmla="val 16960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angular 27"/>
          <p:cNvCxnSpPr>
            <a:stCxn id="7" idx="3"/>
            <a:endCxn id="57" idx="3"/>
          </p:cNvCxnSpPr>
          <p:nvPr/>
        </p:nvCxnSpPr>
        <p:spPr>
          <a:xfrm flipV="1">
            <a:off x="3119970" y="4600698"/>
            <a:ext cx="560231" cy="531069"/>
          </a:xfrm>
          <a:prstGeom prst="bentConnector3">
            <a:avLst>
              <a:gd name="adj1" fmla="val 14080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angular 29"/>
          <p:cNvCxnSpPr>
            <a:stCxn id="57" idx="3"/>
            <a:endCxn id="101" idx="3"/>
          </p:cNvCxnSpPr>
          <p:nvPr/>
        </p:nvCxnSpPr>
        <p:spPr>
          <a:xfrm flipV="1">
            <a:off x="3680201" y="4000649"/>
            <a:ext cx="288701" cy="600049"/>
          </a:xfrm>
          <a:prstGeom prst="bentConnector3">
            <a:avLst>
              <a:gd name="adj1" fmla="val 17918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Conector angular 223"/>
          <p:cNvCxnSpPr>
            <a:stCxn id="101" idx="3"/>
            <a:endCxn id="52" idx="3"/>
          </p:cNvCxnSpPr>
          <p:nvPr/>
        </p:nvCxnSpPr>
        <p:spPr>
          <a:xfrm flipV="1">
            <a:off x="3968902" y="3412899"/>
            <a:ext cx="681507" cy="587750"/>
          </a:xfrm>
          <a:prstGeom prst="bentConnector3">
            <a:avLst>
              <a:gd name="adj1" fmla="val 13354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Conector angular 227"/>
          <p:cNvCxnSpPr>
            <a:stCxn id="52" idx="3"/>
            <a:endCxn id="103" idx="3"/>
          </p:cNvCxnSpPr>
          <p:nvPr/>
        </p:nvCxnSpPr>
        <p:spPr>
          <a:xfrm flipV="1">
            <a:off x="4650409" y="2891439"/>
            <a:ext cx="584378" cy="521460"/>
          </a:xfrm>
          <a:prstGeom prst="bentConnector3">
            <a:avLst>
              <a:gd name="adj1" fmla="val 13911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Conector angular 231"/>
          <p:cNvCxnSpPr>
            <a:stCxn id="103" idx="3"/>
            <a:endCxn id="54" idx="3"/>
          </p:cNvCxnSpPr>
          <p:nvPr/>
        </p:nvCxnSpPr>
        <p:spPr>
          <a:xfrm flipV="1">
            <a:off x="5234787" y="2429560"/>
            <a:ext cx="718468" cy="461879"/>
          </a:xfrm>
          <a:prstGeom prst="bentConnector3">
            <a:avLst>
              <a:gd name="adj1" fmla="val 13181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Conector angular 234"/>
          <p:cNvCxnSpPr>
            <a:stCxn id="54" idx="3"/>
            <a:endCxn id="56" idx="3"/>
          </p:cNvCxnSpPr>
          <p:nvPr/>
        </p:nvCxnSpPr>
        <p:spPr>
          <a:xfrm flipV="1">
            <a:off x="5953255" y="1956949"/>
            <a:ext cx="677580" cy="472611"/>
          </a:xfrm>
          <a:prstGeom prst="bentConnector3">
            <a:avLst>
              <a:gd name="adj1" fmla="val 13373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Conector angular 239"/>
          <p:cNvCxnSpPr>
            <a:stCxn id="55" idx="3"/>
            <a:endCxn id="102" idx="3"/>
          </p:cNvCxnSpPr>
          <p:nvPr/>
        </p:nvCxnSpPr>
        <p:spPr>
          <a:xfrm flipV="1">
            <a:off x="7530520" y="943232"/>
            <a:ext cx="1239592" cy="508351"/>
          </a:xfrm>
          <a:prstGeom prst="bentConnector3">
            <a:avLst>
              <a:gd name="adj1" fmla="val 11844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Conector angular 241"/>
          <p:cNvCxnSpPr>
            <a:stCxn id="102" idx="3"/>
            <a:endCxn id="53" idx="3"/>
          </p:cNvCxnSpPr>
          <p:nvPr/>
        </p:nvCxnSpPr>
        <p:spPr>
          <a:xfrm flipV="1">
            <a:off x="8770112" y="437866"/>
            <a:ext cx="1683603" cy="505366"/>
          </a:xfrm>
          <a:prstGeom prst="bentConnector3">
            <a:avLst>
              <a:gd name="adj1" fmla="val 11357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Conector angular 250"/>
          <p:cNvCxnSpPr>
            <a:stCxn id="56" idx="3"/>
            <a:endCxn id="55" idx="3"/>
          </p:cNvCxnSpPr>
          <p:nvPr/>
        </p:nvCxnSpPr>
        <p:spPr>
          <a:xfrm flipV="1">
            <a:off x="6630835" y="1451583"/>
            <a:ext cx="899685" cy="505366"/>
          </a:xfrm>
          <a:prstGeom prst="bentConnector3">
            <a:avLst>
              <a:gd name="adj1" fmla="val 12540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3000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9796" y="104332"/>
            <a:ext cx="10515600" cy="823173"/>
          </a:xfrm>
        </p:spPr>
        <p:txBody>
          <a:bodyPr>
            <a:normAutofit/>
          </a:bodyPr>
          <a:lstStyle/>
          <a:p>
            <a:pPr algn="ctr"/>
            <a:r>
              <a:rPr lang="es-CO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Generalidades de los </a:t>
            </a:r>
            <a:r>
              <a:rPr lang="es-CO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PHA’s</a:t>
            </a:r>
            <a:endParaRPr lang="es-CO" sz="2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ángulo redondeado 4"/>
          <p:cNvSpPr/>
          <p:nvPr/>
        </p:nvSpPr>
        <p:spPr>
          <a:xfrm>
            <a:off x="162061" y="1053764"/>
            <a:ext cx="11813145" cy="1027205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_tradn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Los PHA’</a:t>
            </a:r>
            <a:r>
              <a:rPr lang="es-ES_tradnl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s-ES_tradn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son un grupo amplio de polímeros termoplásticos lineales, que hacen parte de los </a:t>
            </a:r>
            <a:r>
              <a:rPr lang="es-ES_tradnl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bioplásticos</a:t>
            </a:r>
            <a:r>
              <a:rPr lang="es-ES_tradn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base biológica. Son producidos por algunas bacterias, arqueas y </a:t>
            </a:r>
            <a:r>
              <a:rPr lang="es-ES_tradnl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microalgas</a:t>
            </a:r>
            <a:r>
              <a:rPr lang="es-ES_tradn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que lo acumulan intracelularmente, para ser usados como fuentes de carbono y energía. </a:t>
            </a:r>
            <a:endParaRPr lang="es-CO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7769181" y="2564639"/>
            <a:ext cx="3206839" cy="408623"/>
          </a:xfrm>
          <a:prstGeom prst="round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Propiedades</a:t>
            </a:r>
            <a:endParaRPr lang="es-C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807154" y="2564639"/>
            <a:ext cx="3211132" cy="408623"/>
          </a:xfrm>
          <a:prstGeom prst="round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Clasificación </a:t>
            </a:r>
            <a:endParaRPr lang="es-C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766628"/>
              </p:ext>
            </p:extLst>
          </p:nvPr>
        </p:nvGraphicFramePr>
        <p:xfrm>
          <a:off x="6661598" y="3591844"/>
          <a:ext cx="5422006" cy="1525275"/>
        </p:xfrm>
        <a:graphic>
          <a:graphicData uri="http://schemas.openxmlformats.org/drawingml/2006/table">
            <a:tbl>
              <a:tblPr firstRow="1" firstCol="1" bandRow="1"/>
              <a:tblGrid>
                <a:gridCol w="1934351"/>
                <a:gridCol w="1826751"/>
                <a:gridCol w="1660904"/>
              </a:tblGrid>
              <a:tr h="3050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Parámetros</a:t>
                      </a:r>
                      <a:endParaRPr lang="es-CO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PHA</a:t>
                      </a:r>
                      <a:r>
                        <a:rPr lang="es-ES_tradnl" sz="1200" b="1" baseline="-25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MCL</a:t>
                      </a:r>
                      <a:endParaRPr lang="es-CO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PHA</a:t>
                      </a:r>
                      <a:r>
                        <a:rPr lang="es-ES_tradnl" sz="1200" b="1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SCL</a:t>
                      </a:r>
                      <a:endParaRPr lang="es-CO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050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s-ES_tradnl" sz="120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s-ES_tradnl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(°C)</a:t>
                      </a:r>
                      <a:endParaRPr lang="es-CO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  <a:endParaRPr lang="es-CO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177</a:t>
                      </a:r>
                      <a:endParaRPr lang="es-CO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0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s-ES_tradnl" sz="1200" baseline="-25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s-ES_tradnl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(°C)</a:t>
                      </a:r>
                      <a:endParaRPr lang="es-CO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-36</a:t>
                      </a:r>
                      <a:endParaRPr lang="es-CO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s-CO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0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Cristalinidad (%)</a:t>
                      </a:r>
                      <a:endParaRPr lang="es-CO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s-CO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es-CO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0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Elongación (%)</a:t>
                      </a:r>
                      <a:endParaRPr lang="es-CO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s-CO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s-CO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1" name="Elipse 60"/>
          <p:cNvSpPr/>
          <p:nvPr/>
        </p:nvSpPr>
        <p:spPr>
          <a:xfrm>
            <a:off x="1657311" y="3263631"/>
            <a:ext cx="1510817" cy="1217403"/>
          </a:xfrm>
          <a:prstGeom prst="ellipse">
            <a:avLst/>
          </a:prstGeom>
          <a:solidFill>
            <a:srgbClr val="00B0F0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Clasificación de los </a:t>
            </a:r>
            <a:r>
              <a:rPr lang="es-CO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PHA’s</a:t>
            </a:r>
            <a:r>
              <a:rPr lang="es-CO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según el número de carbones </a:t>
            </a:r>
            <a:endParaRPr lang="es-CO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Elipse 63"/>
          <p:cNvSpPr/>
          <p:nvPr/>
        </p:nvSpPr>
        <p:spPr>
          <a:xfrm>
            <a:off x="1622424" y="4898377"/>
            <a:ext cx="1545704" cy="1413804"/>
          </a:xfrm>
          <a:prstGeom prst="ellipse">
            <a:avLst/>
          </a:prstGeom>
          <a:solidFill>
            <a:srgbClr val="FFCC66"/>
          </a:solidFill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Cadena corta</a:t>
            </a:r>
          </a:p>
          <a:p>
            <a:pPr algn="ctr"/>
            <a:r>
              <a:rPr lang="es-CO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PHA-</a:t>
            </a:r>
            <a:r>
              <a:rPr lang="es-CO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scl</a:t>
            </a:r>
            <a:r>
              <a:rPr lang="es-CO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monómeros de 3 a 5 carbonos</a:t>
            </a:r>
            <a:endParaRPr lang="es-CO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Elipse 64"/>
          <p:cNvSpPr/>
          <p:nvPr/>
        </p:nvSpPr>
        <p:spPr>
          <a:xfrm>
            <a:off x="3421246" y="4820296"/>
            <a:ext cx="1465508" cy="1449558"/>
          </a:xfrm>
          <a:prstGeom prst="ellipse">
            <a:avLst/>
          </a:prstGeom>
          <a:solidFill>
            <a:srgbClr val="FFCC66"/>
          </a:solidFill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Cadena media </a:t>
            </a:r>
          </a:p>
          <a:p>
            <a:pPr algn="ctr"/>
            <a:r>
              <a:rPr lang="es-CO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PHA-</a:t>
            </a:r>
            <a:r>
              <a:rPr lang="es-CO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s-CO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 monómeros de 6 a 12 carbonos</a:t>
            </a:r>
            <a:endParaRPr lang="es-CO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Elipse 65"/>
          <p:cNvSpPr/>
          <p:nvPr/>
        </p:nvSpPr>
        <p:spPr>
          <a:xfrm>
            <a:off x="59482" y="4865372"/>
            <a:ext cx="1484988" cy="1359407"/>
          </a:xfrm>
          <a:prstGeom prst="ellipse">
            <a:avLst/>
          </a:prstGeom>
          <a:solidFill>
            <a:srgbClr val="FFCC66"/>
          </a:solidFill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Mixta</a:t>
            </a:r>
          </a:p>
          <a:p>
            <a:pPr algn="ctr"/>
            <a:r>
              <a:rPr lang="es-CO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monómeros de cadena corta y media</a:t>
            </a:r>
            <a:endParaRPr lang="es-CO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2" name="Conector recto 71"/>
          <p:cNvCxnSpPr>
            <a:stCxn id="61" idx="4"/>
            <a:endCxn id="66" idx="0"/>
          </p:cNvCxnSpPr>
          <p:nvPr/>
        </p:nvCxnSpPr>
        <p:spPr>
          <a:xfrm flipH="1">
            <a:off x="801976" y="4481034"/>
            <a:ext cx="1610744" cy="384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ector recto 73"/>
          <p:cNvCxnSpPr>
            <a:stCxn id="61" idx="4"/>
            <a:endCxn id="64" idx="0"/>
          </p:cNvCxnSpPr>
          <p:nvPr/>
        </p:nvCxnSpPr>
        <p:spPr>
          <a:xfrm flipH="1">
            <a:off x="2395276" y="4481034"/>
            <a:ext cx="17444" cy="4173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ector recto 76"/>
          <p:cNvCxnSpPr>
            <a:stCxn id="61" idx="4"/>
            <a:endCxn id="65" idx="0"/>
          </p:cNvCxnSpPr>
          <p:nvPr/>
        </p:nvCxnSpPr>
        <p:spPr>
          <a:xfrm>
            <a:off x="2412720" y="4481034"/>
            <a:ext cx="1741280" cy="3392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718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7439" y="120428"/>
            <a:ext cx="10515600" cy="845488"/>
          </a:xfrm>
        </p:spPr>
        <p:txBody>
          <a:bodyPr>
            <a:normAutofit/>
          </a:bodyPr>
          <a:lstStyle/>
          <a:p>
            <a:r>
              <a:rPr lang="es-CO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Estructura del PHA</a:t>
            </a:r>
            <a:endParaRPr lang="es-CO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50493" t="27219" r="27113" b="41216"/>
          <a:stretch/>
        </p:blipFill>
        <p:spPr>
          <a:xfrm>
            <a:off x="7134896" y="2046108"/>
            <a:ext cx="4393305" cy="327449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l="16479" t="53147" r="55634" b="24495"/>
          <a:stretch/>
        </p:blipFill>
        <p:spPr>
          <a:xfrm>
            <a:off x="387439" y="1371838"/>
            <a:ext cx="5926958" cy="2350155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4"/>
          <a:srcRect l="34318" t="32311" r="37110" b="48454"/>
          <a:stretch/>
        </p:blipFill>
        <p:spPr bwMode="auto">
          <a:xfrm>
            <a:off x="648065" y="3553788"/>
            <a:ext cx="5434683" cy="24735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7134896" y="1738331"/>
            <a:ext cx="376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Estructura del gránulo de PHA </a:t>
            </a:r>
            <a:endParaRPr lang="es-CO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37127" y="1371838"/>
            <a:ext cx="50098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Estructura química del PHA </a:t>
            </a:r>
            <a:endParaRPr lang="es-CO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7134896" y="5428327"/>
            <a:ext cx="37224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Tomado de: </a:t>
            </a:r>
            <a:r>
              <a:rPr lang="es-CO" sz="1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</a:t>
            </a:r>
            <a:r>
              <a:rPr lang="es-CO" sz="1000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://</a:t>
            </a:r>
            <a:r>
              <a:rPr lang="es-CO" sz="1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www.scielo.org.mx/pdf/rica/v29n1/v29n1a7.pdf</a:t>
            </a:r>
            <a:endParaRPr lang="es-CO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CO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5892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045" y="141668"/>
            <a:ext cx="10515600" cy="975619"/>
          </a:xfrm>
        </p:spPr>
        <p:txBody>
          <a:bodyPr>
            <a:normAutofit/>
          </a:bodyPr>
          <a:lstStyle/>
          <a:p>
            <a:pPr algn="ctr"/>
            <a:r>
              <a:rPr lang="es-CO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Biosíntesis de los </a:t>
            </a:r>
            <a:r>
              <a:rPr lang="es-CO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PHA’s</a:t>
            </a:r>
            <a:r>
              <a:rPr lang="es-CO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CO" sz="3200" dirty="0"/>
          </a:p>
        </p:txBody>
      </p:sp>
      <p:pic>
        <p:nvPicPr>
          <p:cNvPr id="4" name="Imagen 3"/>
          <p:cNvPicPr/>
          <p:nvPr/>
        </p:nvPicPr>
        <p:blipFill rotWithShape="1">
          <a:blip r:embed="rId2"/>
          <a:srcRect t="34783" r="547"/>
          <a:stretch/>
        </p:blipFill>
        <p:spPr bwMode="auto">
          <a:xfrm>
            <a:off x="599234" y="962741"/>
            <a:ext cx="5884912" cy="547669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ectángulo redondeado 5"/>
          <p:cNvSpPr/>
          <p:nvPr/>
        </p:nvSpPr>
        <p:spPr>
          <a:xfrm>
            <a:off x="6851221" y="1619689"/>
            <a:ext cx="4868214" cy="1004552"/>
          </a:xfrm>
          <a:prstGeom prst="roundRect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_tradnl" sz="16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Los </a:t>
            </a:r>
            <a:r>
              <a:rPr lang="es-ES_tradnl" sz="16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polihidroxialcanoatos</a:t>
            </a:r>
            <a:r>
              <a:rPr lang="es-ES_tradnl" sz="16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se acumulan y se sintetizan en los microorganismos, cuando estos entran en fase estacionaria de crecimiento. </a:t>
            </a:r>
            <a:endParaRPr lang="es-CO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s-CO" sz="1600" dirty="0">
              <a:solidFill>
                <a:schemeClr val="tx1"/>
              </a:solidFill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6851221" y="4031087"/>
            <a:ext cx="4868214" cy="1104660"/>
          </a:xfrm>
          <a:prstGeom prst="roundRect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CO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Estos se acumulan dependiendo de las fuentes de carbono que se suministran y las limitaciones de algunos nutrientes como oxígeno, fósforo y </a:t>
            </a:r>
            <a:r>
              <a:rPr lang="es-CO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nitrógeno( Castillo ,et al)</a:t>
            </a:r>
            <a:endParaRPr lang="es-CO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s-CO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4340179" y="3900282"/>
            <a:ext cx="1392896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CO" sz="1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Hydroxyacil-CoA</a:t>
            </a:r>
            <a:endParaRPr lang="es-CO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637871" y="6449538"/>
            <a:ext cx="29363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Tomado de: </a:t>
            </a:r>
            <a:r>
              <a:rPr lang="es-CO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Chen</a:t>
            </a:r>
            <a:r>
              <a:rPr lang="es-CO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, et al. </a:t>
            </a:r>
            <a:endParaRPr lang="es-CO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885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19050" y="195462"/>
            <a:ext cx="10515600" cy="778377"/>
          </a:xfrm>
        </p:spPr>
        <p:txBody>
          <a:bodyPr>
            <a:normAutofit/>
          </a:bodyPr>
          <a:lstStyle/>
          <a:p>
            <a:pPr algn="ctr"/>
            <a:r>
              <a:rPr lang="es-CO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Bacterias productoras de </a:t>
            </a:r>
            <a:r>
              <a:rPr lang="es-CO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PHA’s</a:t>
            </a:r>
            <a:r>
              <a:rPr lang="es-CO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CO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ángulo redondeado 3"/>
          <p:cNvSpPr/>
          <p:nvPr/>
        </p:nvSpPr>
        <p:spPr>
          <a:xfrm>
            <a:off x="747665" y="1298750"/>
            <a:ext cx="4739425" cy="437882"/>
          </a:xfrm>
          <a:prstGeom prst="roundRect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Cultivos puros </a:t>
            </a:r>
            <a:endParaRPr lang="es-CO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ángulo redondeado 4"/>
          <p:cNvSpPr/>
          <p:nvPr/>
        </p:nvSpPr>
        <p:spPr>
          <a:xfrm>
            <a:off x="7296902" y="1305189"/>
            <a:ext cx="4384235" cy="431443"/>
          </a:xfrm>
          <a:prstGeom prst="roundRect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Cultivos mixtos </a:t>
            </a:r>
            <a:endParaRPr lang="es-CO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805" y="4126474"/>
            <a:ext cx="1647838" cy="1531039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8546" y="4079194"/>
            <a:ext cx="1717665" cy="1578319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2217" y="4079194"/>
            <a:ext cx="1786179" cy="1578319"/>
          </a:xfrm>
          <a:prstGeom prst="rect">
            <a:avLst/>
          </a:prstGeom>
        </p:spPr>
      </p:pic>
      <p:cxnSp>
        <p:nvCxnSpPr>
          <p:cNvPr id="11" name="Conector recto de flecha 10"/>
          <p:cNvCxnSpPr>
            <a:stCxn id="67" idx="2"/>
            <a:endCxn id="7" idx="0"/>
          </p:cNvCxnSpPr>
          <p:nvPr/>
        </p:nvCxnSpPr>
        <p:spPr>
          <a:xfrm flipH="1">
            <a:off x="1295724" y="2681539"/>
            <a:ext cx="1834533" cy="144493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de flecha 12"/>
          <p:cNvCxnSpPr>
            <a:stCxn id="67" idx="2"/>
            <a:endCxn id="8" idx="0"/>
          </p:cNvCxnSpPr>
          <p:nvPr/>
        </p:nvCxnSpPr>
        <p:spPr>
          <a:xfrm flipH="1">
            <a:off x="3117379" y="2681539"/>
            <a:ext cx="12878" cy="139765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/>
          <p:cNvCxnSpPr>
            <a:stCxn id="67" idx="2"/>
            <a:endCxn id="9" idx="0"/>
          </p:cNvCxnSpPr>
          <p:nvPr/>
        </p:nvCxnSpPr>
        <p:spPr>
          <a:xfrm>
            <a:off x="3130257" y="2681539"/>
            <a:ext cx="2095050" cy="139765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Imagen 4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14629" y="2929704"/>
            <a:ext cx="4496874" cy="2248437"/>
          </a:xfrm>
          <a:prstGeom prst="rect">
            <a:avLst/>
          </a:prstGeom>
        </p:spPr>
      </p:pic>
      <p:sp>
        <p:nvSpPr>
          <p:cNvPr id="67" name="CuadroTexto 66"/>
          <p:cNvSpPr txBox="1"/>
          <p:nvPr/>
        </p:nvSpPr>
        <p:spPr>
          <a:xfrm>
            <a:off x="593119" y="2312207"/>
            <a:ext cx="5074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Uso de cepas nativas o recombinantes </a:t>
            </a:r>
            <a:endParaRPr lang="es-C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" name="CuadroTexto 80"/>
          <p:cNvSpPr txBox="1"/>
          <p:nvPr/>
        </p:nvSpPr>
        <p:spPr>
          <a:xfrm>
            <a:off x="6951881" y="2312207"/>
            <a:ext cx="5074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Poblaciones bacterianas</a:t>
            </a:r>
            <a:endParaRPr lang="es-C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7414629" y="5189598"/>
            <a:ext cx="44968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Tomado de: </a:t>
            </a:r>
            <a:r>
              <a:rPr lang="es-CO" sz="1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</a:t>
            </a:r>
            <a:r>
              <a:rPr lang="es-CO" sz="1000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://quiurevista.com/vivir-comunidades-los-consorcios-microbianos</a:t>
            </a:r>
            <a:r>
              <a:rPr lang="es-CO" sz="1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/</a:t>
            </a:r>
            <a:endParaRPr lang="es-CO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s-CO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4332217" y="5657513"/>
            <a:ext cx="178617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Tomado de: </a:t>
            </a:r>
            <a:r>
              <a:rPr lang="es-CO" sz="1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</a:t>
            </a:r>
            <a:r>
              <a:rPr lang="es-CO" sz="1000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://</a:t>
            </a:r>
            <a:r>
              <a:rPr lang="es-CO" sz="1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seresmodelicos.csic.es/galeria/bacteri.html</a:t>
            </a:r>
            <a:endParaRPr lang="es-CO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s-CO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2237167" y="5657513"/>
            <a:ext cx="178617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Tomado de: </a:t>
            </a:r>
            <a:r>
              <a:rPr lang="es-CO" sz="1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</a:t>
            </a:r>
            <a:r>
              <a:rPr lang="es-CO" sz="1000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://</a:t>
            </a:r>
            <a:r>
              <a:rPr lang="es-CO" sz="1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seresmodelicos.csic.es/galeria/bacteri.html</a:t>
            </a:r>
            <a:endParaRPr lang="es-CO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s-CO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333464" y="5657513"/>
            <a:ext cx="178617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Tomado de: </a:t>
            </a:r>
            <a:r>
              <a:rPr lang="es-CO" sz="1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</a:t>
            </a:r>
            <a:r>
              <a:rPr lang="es-CO" sz="1000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://</a:t>
            </a:r>
            <a:r>
              <a:rPr lang="es-CO" sz="1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seresmodelicos.csic.es/galeria/bacteri.html</a:t>
            </a:r>
            <a:endParaRPr lang="es-CO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s-CO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971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1963</TotalTime>
  <Words>1677</Words>
  <Application>Microsoft Office PowerPoint</Application>
  <PresentationFormat>Panorámica</PresentationFormat>
  <Paragraphs>275</Paragraphs>
  <Slides>25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30" baseType="lpstr">
      <vt:lpstr>Arial</vt:lpstr>
      <vt:lpstr>Calibri</vt:lpstr>
      <vt:lpstr>Calibri Light</vt:lpstr>
      <vt:lpstr>Times New Roman</vt:lpstr>
      <vt:lpstr>Tema de Office</vt:lpstr>
      <vt:lpstr>Identificación y enriquecimiento de un consorcio bacteriano en aguas y lodos residuales de origen doméstico para producir biopolímeros del tipo polihidroxialcanoatos PHA’s: revisión documental </vt:lpstr>
      <vt:lpstr>Presentación de PowerPoint</vt:lpstr>
      <vt:lpstr>Introducción</vt:lpstr>
      <vt:lpstr>Bioplásticos </vt:lpstr>
      <vt:lpstr>Antecedentes </vt:lpstr>
      <vt:lpstr>Generalidades de los PHA’s</vt:lpstr>
      <vt:lpstr>Estructura del PHA</vt:lpstr>
      <vt:lpstr>Biosíntesis de los PHA’s </vt:lpstr>
      <vt:lpstr>Bacterias productoras de PHA’s </vt:lpstr>
      <vt:lpstr>Producción industrial a nivel mundial de PHA’s </vt:lpstr>
      <vt:lpstr>Aguas residuales domésticas como materia prima</vt:lpstr>
      <vt:lpstr>Metodología: búsqueda de artículos científicos </vt:lpstr>
      <vt:lpstr>Resultados</vt:lpstr>
      <vt:lpstr>Matrices estudiadas </vt:lpstr>
      <vt:lpstr>Bacterias identificadas en aguas y lodos de depuradora </vt:lpstr>
      <vt:lpstr>Identificación morfológica del gránulo de PHA</vt:lpstr>
      <vt:lpstr>Géneros bacterianos acumuladores de PHA’s</vt:lpstr>
      <vt:lpstr>Porcentaje de acumulación de PHA’s  en bacterias presentes en aguas y lodos residuales de depuradora</vt:lpstr>
      <vt:lpstr>Estrategias de aclimatación de las bacterias acumuladoras de PHA’s  </vt:lpstr>
      <vt:lpstr>Discusión </vt:lpstr>
      <vt:lpstr>Presentación de PowerPoint</vt:lpstr>
      <vt:lpstr>Conclusiones</vt:lpstr>
      <vt:lpstr>Socialización de resultados </vt:lpstr>
      <vt:lpstr>Dedicatoria </vt:lpstr>
      <vt:lpstr>Agradecimientos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Identificación y enriquecimiento de un consorcio bacteriano en aguas y lodos residuales de origen doméstico para producir biopolímeros del tipo polihidroxialcanoatos PHA’s: revisión documental</dc:title>
  <dc:creator>acer</dc:creator>
  <cp:lastModifiedBy>acer</cp:lastModifiedBy>
  <cp:revision>109</cp:revision>
  <dcterms:created xsi:type="dcterms:W3CDTF">2021-10-10T21:55:18Z</dcterms:created>
  <dcterms:modified xsi:type="dcterms:W3CDTF">2021-11-12T17:54:14Z</dcterms:modified>
</cp:coreProperties>
</file>