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embeddedFontLst>
    <p:embeddedFont>
      <p:font typeface="Roboto"/>
      <p:regular r:id="rId34"/>
      <p:bold r:id="rId35"/>
      <p:italic r:id="rId36"/>
      <p:boldItalic r:id="rId37"/>
    </p:embeddedFont>
    <p:embeddedFont>
      <p:font typeface="Bree Serif"/>
      <p:regular r:id="rId38"/>
    </p:embeddedFont>
    <p:embeddedFont>
      <p:font typeface="Comfortaa"/>
      <p:regular r:id="rId39"/>
      <p:bold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omfortaa-bold.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Roboto-bold.fntdata"/><Relationship Id="rId12" Type="http://schemas.openxmlformats.org/officeDocument/2006/relationships/slide" Target="slides/slide7.xml"/><Relationship Id="rId34" Type="http://schemas.openxmlformats.org/officeDocument/2006/relationships/font" Target="fonts/Roboto-regular.fntdata"/><Relationship Id="rId15" Type="http://schemas.openxmlformats.org/officeDocument/2006/relationships/slide" Target="slides/slide10.xml"/><Relationship Id="rId37" Type="http://schemas.openxmlformats.org/officeDocument/2006/relationships/font" Target="fonts/Roboto-boldItalic.fntdata"/><Relationship Id="rId14" Type="http://schemas.openxmlformats.org/officeDocument/2006/relationships/slide" Target="slides/slide9.xml"/><Relationship Id="rId36" Type="http://schemas.openxmlformats.org/officeDocument/2006/relationships/font" Target="fonts/Roboto-italic.fntdata"/><Relationship Id="rId17" Type="http://schemas.openxmlformats.org/officeDocument/2006/relationships/slide" Target="slides/slide12.xml"/><Relationship Id="rId39" Type="http://schemas.openxmlformats.org/officeDocument/2006/relationships/font" Target="fonts/Comfortaa-regular.fntdata"/><Relationship Id="rId16" Type="http://schemas.openxmlformats.org/officeDocument/2006/relationships/slide" Target="slides/slide11.xml"/><Relationship Id="rId38" Type="http://schemas.openxmlformats.org/officeDocument/2006/relationships/font" Target="fonts/BreeSerif-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5bfc578121409155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5bfc578121409155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5d4abe224a_0_6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d4abe224a_0_6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5d48dc488c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5d48dc488c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5d48dc488c_1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5d48dc488c_1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5d48dc488c_1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5d48dc488c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166f7dac7a925bb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66f7dac7a925bb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6b50536fad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6b50536fad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6b50536fad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6b50536fad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6b50536fad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6b50536fad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6b50536fad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6b50536fad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g6b50536fad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6b50536fad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6b571f5144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6b571f5144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3" name="Shape 263"/>
        <p:cNvGrpSpPr/>
        <p:nvPr/>
      </p:nvGrpSpPr>
      <p:grpSpPr>
        <a:xfrm>
          <a:off x="0" y="0"/>
          <a:ext cx="0" cy="0"/>
          <a:chOff x="0" y="0"/>
          <a:chExt cx="0" cy="0"/>
        </a:xfrm>
      </p:grpSpPr>
      <p:sp>
        <p:nvSpPr>
          <p:cNvPr id="264" name="Google Shape;264;g6b50536fad_0_1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6b50536fad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g6b50536fad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6b50536fad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Google Shape;284;g6b50536fad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6b50536fad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Google Shape;294;g6b50536fad_0_2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6b50536fad_0_2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Google Shape;301;g6c0b0d256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6c0b0d256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Google Shape;308;g6b571f5144_4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6b571f5144_4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Google Shape;318;g6b571f5144_4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6b571f5144_4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6b571f5144_4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6b571f5144_4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Google Shape;331;g5d48dc488c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5d48dc488c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5d48dc488c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5d48dc488c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5d48dc488c_0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5d48dc488c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757361b7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757361b7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5d48dc488c_0_2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5d48dc488c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6b50536fa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6b50536fa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5d48dc488c_1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5d48dc488c_1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5d4abe224a_0_6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5d4abe224a_0_6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2.png"/><Relationship Id="rId4" Type="http://schemas.openxmlformats.org/officeDocument/2006/relationships/image" Target="../media/image11.png"/><Relationship Id="rId5"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8.png"/><Relationship Id="rId4" Type="http://schemas.openxmlformats.org/officeDocument/2006/relationships/image" Target="../media/image3.png"/><Relationship Id="rId5"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7.pn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amacaboyaca.micolombiadigital.gov.co/sites/samacaboyaca/content/files/000021/1028_acuerdomunicipalno009plandedesarrollo011.pdf" TargetMode="External"/><Relationship Id="rId4" Type="http://schemas.openxmlformats.org/officeDocument/2006/relationships/hyperlink" Target="http://www.agamfec.com/wp/wp-content/uploads/2014/07/19_2_ParaSaberDe_3.pdf" TargetMode="External"/><Relationship Id="rId10" Type="http://schemas.openxmlformats.org/officeDocument/2006/relationships/hyperlink" Target="https://www.asivamosensalud.org/politicas-publicas/normatividad-leyes/promocion-social/ley-1850-de-2017-medidas-de-proteccion-al" TargetMode="External"/><Relationship Id="rId9" Type="http://schemas.openxmlformats.org/officeDocument/2006/relationships/hyperlink" Target="http://www.secretariasenado.gov.co/senado/basedoc/ley_1551_2012.html" TargetMode="External"/><Relationship Id="rId5" Type="http://schemas.openxmlformats.org/officeDocument/2006/relationships/hyperlink" Target="http://scielo.isciii.es/pdf/geroko/v25n2/revision1.pdf" TargetMode="External"/><Relationship Id="rId6" Type="http://schemas.openxmlformats.org/officeDocument/2006/relationships/hyperlink" Target="http://www.tesis.uchile.cl/tesis/uchile/2005/cerda_a/sources/cerda_a.pdf" TargetMode="External"/><Relationship Id="rId7" Type="http://schemas.openxmlformats.org/officeDocument/2006/relationships/hyperlink" Target="http://www.secretariasenado.gov.co/senado/basedoc/ley_1551_2012.html" TargetMode="External"/><Relationship Id="rId8" Type="http://schemas.openxmlformats.org/officeDocument/2006/relationships/hyperlink" Target="http://www.secretariasenado.gov.co/senado/basedoc/ley_1551_2012.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idx="1" type="subTitle"/>
          </p:nvPr>
        </p:nvSpPr>
        <p:spPr>
          <a:xfrm>
            <a:off x="311700" y="1938304"/>
            <a:ext cx="8520600" cy="126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s" sz="2400">
                <a:solidFill>
                  <a:srgbClr val="000000"/>
                </a:solidFill>
                <a:latin typeface="Bree Serif"/>
                <a:ea typeface="Bree Serif"/>
                <a:cs typeface="Bree Serif"/>
                <a:sym typeface="Bree Serif"/>
              </a:rPr>
              <a:t>Diagnóstico situacional de la persona mayor de S</a:t>
            </a:r>
            <a:r>
              <a:rPr b="1" lang="es" sz="2400">
                <a:solidFill>
                  <a:srgbClr val="000000"/>
                </a:solidFill>
                <a:latin typeface="Bree Serif"/>
                <a:ea typeface="Bree Serif"/>
                <a:cs typeface="Bree Serif"/>
                <a:sym typeface="Bree Serif"/>
              </a:rPr>
              <a:t>amacá</a:t>
            </a:r>
            <a:r>
              <a:rPr b="1" lang="es" sz="2400">
                <a:solidFill>
                  <a:srgbClr val="000000"/>
                </a:solidFill>
                <a:latin typeface="Bree Serif"/>
                <a:ea typeface="Bree Serif"/>
                <a:cs typeface="Bree Serif"/>
                <a:sym typeface="Bree Serif"/>
              </a:rPr>
              <a:t>, Boyacá con </a:t>
            </a:r>
            <a:r>
              <a:rPr b="1" lang="es" sz="2400">
                <a:solidFill>
                  <a:srgbClr val="000000"/>
                </a:solidFill>
                <a:latin typeface="Bree Serif"/>
                <a:ea typeface="Bree Serif"/>
                <a:cs typeface="Bree Serif"/>
                <a:sym typeface="Bree Serif"/>
              </a:rPr>
              <a:t>relación a los determinantes del envejecimiento activo en el año 2019</a:t>
            </a:r>
            <a:endParaRPr b="1" sz="2400">
              <a:solidFill>
                <a:srgbClr val="000000"/>
              </a:solidFill>
              <a:latin typeface="Bree Serif"/>
              <a:ea typeface="Bree Serif"/>
              <a:cs typeface="Bree Serif"/>
              <a:sym typeface="Bree Serif"/>
            </a:endParaRPr>
          </a:p>
        </p:txBody>
      </p:sp>
      <p:pic>
        <p:nvPicPr>
          <p:cNvPr id="55" name="Google Shape;55;p13"/>
          <p:cNvPicPr preferRelativeResize="0"/>
          <p:nvPr/>
        </p:nvPicPr>
        <p:blipFill>
          <a:blip r:embed="rId3">
            <a:alphaModFix/>
          </a:blip>
          <a:stretch>
            <a:fillRect/>
          </a:stretch>
        </p:blipFill>
        <p:spPr>
          <a:xfrm>
            <a:off x="7852400" y="255042"/>
            <a:ext cx="979900" cy="1329375"/>
          </a:xfrm>
          <a:prstGeom prst="rect">
            <a:avLst/>
          </a:prstGeom>
          <a:noFill/>
          <a:ln>
            <a:noFill/>
          </a:ln>
        </p:spPr>
      </p:pic>
      <p:sp>
        <p:nvSpPr>
          <p:cNvPr id="56" name="Google Shape;56;p13"/>
          <p:cNvSpPr txBox="1"/>
          <p:nvPr/>
        </p:nvSpPr>
        <p:spPr>
          <a:xfrm>
            <a:off x="2053500" y="3712775"/>
            <a:ext cx="5037000" cy="934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Times New Roman"/>
                <a:ea typeface="Times New Roman"/>
                <a:cs typeface="Times New Roman"/>
                <a:sym typeface="Times New Roman"/>
              </a:rPr>
              <a:t>Natalia Andrea Mojica Carrasco</a:t>
            </a:r>
            <a:endParaRPr>
              <a:latin typeface="Times New Roman"/>
              <a:ea typeface="Times New Roman"/>
              <a:cs typeface="Times New Roman"/>
              <a:sym typeface="Times New Roman"/>
            </a:endParaRPr>
          </a:p>
          <a:p>
            <a:pPr indent="0" lvl="0" marL="0" rtl="0" algn="ctr">
              <a:spcBef>
                <a:spcPts val="0"/>
              </a:spcBef>
              <a:spcAft>
                <a:spcPts val="0"/>
              </a:spcAft>
              <a:buNone/>
            </a:pPr>
            <a:r>
              <a:rPr lang="es">
                <a:latin typeface="Times New Roman"/>
                <a:ea typeface="Times New Roman"/>
                <a:cs typeface="Times New Roman"/>
                <a:sym typeface="Times New Roman"/>
              </a:rPr>
              <a:t>Laura Angélica Morales Sarmiento</a:t>
            </a:r>
            <a:endParaRPr>
              <a:latin typeface="Times New Roman"/>
              <a:ea typeface="Times New Roman"/>
              <a:cs typeface="Times New Roman"/>
              <a:sym typeface="Times New Roman"/>
            </a:endParaRPr>
          </a:p>
          <a:p>
            <a:pPr indent="0" lvl="0" marL="0" rtl="0" algn="ctr">
              <a:spcBef>
                <a:spcPts val="0"/>
              </a:spcBef>
              <a:spcAft>
                <a:spcPts val="0"/>
              </a:spcAft>
              <a:buNone/>
            </a:pPr>
            <a:r>
              <a:rPr lang="es">
                <a:latin typeface="Times New Roman"/>
                <a:ea typeface="Times New Roman"/>
                <a:cs typeface="Times New Roman"/>
                <a:sym typeface="Times New Roman"/>
              </a:rPr>
              <a:t>Leidy Katherinne Rodriguez Duarte</a:t>
            </a:r>
            <a:endParaRPr>
              <a:latin typeface="Times New Roman"/>
              <a:ea typeface="Times New Roman"/>
              <a:cs typeface="Times New Roman"/>
              <a:sym typeface="Times New Roman"/>
            </a:endParaRPr>
          </a:p>
        </p:txBody>
      </p:sp>
      <p:pic>
        <p:nvPicPr>
          <p:cNvPr id="57" name="Google Shape;57;p13"/>
          <p:cNvPicPr preferRelativeResize="0"/>
          <p:nvPr/>
        </p:nvPicPr>
        <p:blipFill>
          <a:blip r:embed="rId4">
            <a:alphaModFix/>
          </a:blip>
          <a:stretch>
            <a:fillRect/>
          </a:stretch>
        </p:blipFill>
        <p:spPr>
          <a:xfrm>
            <a:off x="311700" y="255050"/>
            <a:ext cx="2872397" cy="16335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2"/>
          <p:cNvSpPr/>
          <p:nvPr/>
        </p:nvSpPr>
        <p:spPr>
          <a:xfrm>
            <a:off x="1961200" y="847175"/>
            <a:ext cx="6198000" cy="3718800"/>
          </a:xfrm>
          <a:prstGeom prst="donut">
            <a:avLst>
              <a:gd fmla="val 7340" name="adj"/>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2"/>
          <p:cNvSpPr txBox="1"/>
          <p:nvPr>
            <p:ph type="title"/>
          </p:nvPr>
        </p:nvSpPr>
        <p:spPr>
          <a:xfrm>
            <a:off x="193700" y="231175"/>
            <a:ext cx="26691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Marco Teórico </a:t>
            </a:r>
            <a:endParaRPr>
              <a:latin typeface="Bree Serif"/>
              <a:ea typeface="Bree Serif"/>
              <a:cs typeface="Bree Serif"/>
              <a:sym typeface="Bree Serif"/>
            </a:endParaRPr>
          </a:p>
        </p:txBody>
      </p:sp>
      <p:sp>
        <p:nvSpPr>
          <p:cNvPr id="157" name="Google Shape;157;p22"/>
          <p:cNvSpPr/>
          <p:nvPr/>
        </p:nvSpPr>
        <p:spPr>
          <a:xfrm>
            <a:off x="3962400" y="699175"/>
            <a:ext cx="2109300" cy="749400"/>
          </a:xfrm>
          <a:prstGeom prst="ellipse">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Sanidad y servicios sociales</a:t>
            </a:r>
            <a:endParaRPr>
              <a:latin typeface="Times New Roman"/>
              <a:ea typeface="Times New Roman"/>
              <a:cs typeface="Times New Roman"/>
              <a:sym typeface="Times New Roman"/>
            </a:endParaRPr>
          </a:p>
        </p:txBody>
      </p:sp>
      <p:sp>
        <p:nvSpPr>
          <p:cNvPr id="158" name="Google Shape;158;p22"/>
          <p:cNvSpPr/>
          <p:nvPr/>
        </p:nvSpPr>
        <p:spPr>
          <a:xfrm>
            <a:off x="6813075" y="1711350"/>
            <a:ext cx="2109300" cy="749400"/>
          </a:xfrm>
          <a:prstGeom prst="ellipse">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Determinantes conductuales</a:t>
            </a:r>
            <a:endParaRPr>
              <a:latin typeface="Times New Roman"/>
              <a:ea typeface="Times New Roman"/>
              <a:cs typeface="Times New Roman"/>
              <a:sym typeface="Times New Roman"/>
            </a:endParaRPr>
          </a:p>
        </p:txBody>
      </p:sp>
      <p:sp>
        <p:nvSpPr>
          <p:cNvPr id="159" name="Google Shape;159;p22"/>
          <p:cNvSpPr/>
          <p:nvPr/>
        </p:nvSpPr>
        <p:spPr>
          <a:xfrm>
            <a:off x="6813075" y="2950425"/>
            <a:ext cx="2109300" cy="749400"/>
          </a:xfrm>
          <a:prstGeom prst="ellipse">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Determinantes personales</a:t>
            </a:r>
            <a:endParaRPr>
              <a:latin typeface="Times New Roman"/>
              <a:ea typeface="Times New Roman"/>
              <a:cs typeface="Times New Roman"/>
              <a:sym typeface="Times New Roman"/>
            </a:endParaRPr>
          </a:p>
        </p:txBody>
      </p:sp>
      <p:sp>
        <p:nvSpPr>
          <p:cNvPr id="160" name="Google Shape;160;p22"/>
          <p:cNvSpPr/>
          <p:nvPr/>
        </p:nvSpPr>
        <p:spPr>
          <a:xfrm>
            <a:off x="3962400" y="3989750"/>
            <a:ext cx="2109300" cy="749400"/>
          </a:xfrm>
          <a:prstGeom prst="ellipse">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Entorno físico</a:t>
            </a:r>
            <a:endParaRPr>
              <a:latin typeface="Times New Roman"/>
              <a:ea typeface="Times New Roman"/>
              <a:cs typeface="Times New Roman"/>
              <a:sym typeface="Times New Roman"/>
            </a:endParaRPr>
          </a:p>
        </p:txBody>
      </p:sp>
      <p:sp>
        <p:nvSpPr>
          <p:cNvPr id="161" name="Google Shape;161;p22"/>
          <p:cNvSpPr/>
          <p:nvPr/>
        </p:nvSpPr>
        <p:spPr>
          <a:xfrm>
            <a:off x="1345775" y="2950425"/>
            <a:ext cx="2109300" cy="749400"/>
          </a:xfrm>
          <a:prstGeom prst="ellipse">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Determinantes sociales</a:t>
            </a:r>
            <a:endParaRPr>
              <a:latin typeface="Times New Roman"/>
              <a:ea typeface="Times New Roman"/>
              <a:cs typeface="Times New Roman"/>
              <a:sym typeface="Times New Roman"/>
            </a:endParaRPr>
          </a:p>
        </p:txBody>
      </p:sp>
      <p:sp>
        <p:nvSpPr>
          <p:cNvPr id="162" name="Google Shape;162;p22"/>
          <p:cNvSpPr/>
          <p:nvPr/>
        </p:nvSpPr>
        <p:spPr>
          <a:xfrm>
            <a:off x="1345775" y="1619625"/>
            <a:ext cx="2109300" cy="749400"/>
          </a:xfrm>
          <a:prstGeom prst="ellipse">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Determinantes económicos</a:t>
            </a:r>
            <a:endParaRPr>
              <a:latin typeface="Times New Roman"/>
              <a:ea typeface="Times New Roman"/>
              <a:cs typeface="Times New Roman"/>
              <a:sym typeface="Times New Roman"/>
            </a:endParaRPr>
          </a:p>
        </p:txBody>
      </p:sp>
      <p:sp>
        <p:nvSpPr>
          <p:cNvPr id="163" name="Google Shape;163;p22"/>
          <p:cNvSpPr txBox="1"/>
          <p:nvPr/>
        </p:nvSpPr>
        <p:spPr>
          <a:xfrm>
            <a:off x="3728200" y="2369025"/>
            <a:ext cx="2664000" cy="51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1800">
                <a:latin typeface="Times New Roman"/>
                <a:ea typeface="Times New Roman"/>
                <a:cs typeface="Times New Roman"/>
                <a:sym typeface="Times New Roman"/>
              </a:rPr>
              <a:t>Envejecimiento activo</a:t>
            </a:r>
            <a:endParaRPr b="1" sz="1800">
              <a:latin typeface="Times New Roman"/>
              <a:ea typeface="Times New Roman"/>
              <a:cs typeface="Times New Roman"/>
              <a:sym typeface="Times New Roman"/>
            </a:endParaRPr>
          </a:p>
        </p:txBody>
      </p:sp>
      <p:sp>
        <p:nvSpPr>
          <p:cNvPr id="164" name="Google Shape;164;p22"/>
          <p:cNvSpPr txBox="1"/>
          <p:nvPr/>
        </p:nvSpPr>
        <p:spPr>
          <a:xfrm rot="-1491260">
            <a:off x="3002420" y="920934"/>
            <a:ext cx="1137011" cy="370993"/>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800">
                <a:latin typeface="Times New Roman"/>
                <a:ea typeface="Times New Roman"/>
                <a:cs typeface="Times New Roman"/>
                <a:sym typeface="Times New Roman"/>
              </a:rPr>
              <a:t>Sexo</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p:txBody>
      </p:sp>
      <p:sp>
        <p:nvSpPr>
          <p:cNvPr id="165" name="Google Shape;165;p22"/>
          <p:cNvSpPr txBox="1"/>
          <p:nvPr/>
        </p:nvSpPr>
        <p:spPr>
          <a:xfrm rot="-1491420">
            <a:off x="6433658" y="3803679"/>
            <a:ext cx="909231" cy="305494"/>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800">
                <a:latin typeface="Times New Roman"/>
                <a:ea typeface="Times New Roman"/>
                <a:cs typeface="Times New Roman"/>
                <a:sym typeface="Times New Roman"/>
              </a:rPr>
              <a:t>Cultura</a:t>
            </a:r>
            <a:endParaRPr sz="1800">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p23"/>
          <p:cNvSpPr txBox="1"/>
          <p:nvPr>
            <p:ph type="title"/>
          </p:nvPr>
        </p:nvSpPr>
        <p:spPr>
          <a:xfrm>
            <a:off x="311700" y="133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Diseño de la investigación </a:t>
            </a:r>
            <a:endParaRPr>
              <a:latin typeface="Bree Serif"/>
              <a:ea typeface="Bree Serif"/>
              <a:cs typeface="Bree Serif"/>
              <a:sym typeface="Bree Serif"/>
            </a:endParaRPr>
          </a:p>
        </p:txBody>
      </p:sp>
      <p:sp>
        <p:nvSpPr>
          <p:cNvPr id="171" name="Google Shape;171;p23"/>
          <p:cNvSpPr/>
          <p:nvPr/>
        </p:nvSpPr>
        <p:spPr>
          <a:xfrm>
            <a:off x="622750" y="1044675"/>
            <a:ext cx="1932900" cy="644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sz="1800">
                <a:latin typeface="Times New Roman"/>
                <a:ea typeface="Times New Roman"/>
                <a:cs typeface="Times New Roman"/>
                <a:sym typeface="Times New Roman"/>
              </a:rPr>
              <a:t>Enfoque </a:t>
            </a:r>
            <a:endParaRPr sz="1800">
              <a:latin typeface="Times New Roman"/>
              <a:ea typeface="Times New Roman"/>
              <a:cs typeface="Times New Roman"/>
              <a:sym typeface="Times New Roman"/>
            </a:endParaRPr>
          </a:p>
        </p:txBody>
      </p:sp>
      <p:sp>
        <p:nvSpPr>
          <p:cNvPr id="172" name="Google Shape;172;p23"/>
          <p:cNvSpPr/>
          <p:nvPr/>
        </p:nvSpPr>
        <p:spPr>
          <a:xfrm>
            <a:off x="4394000" y="913027"/>
            <a:ext cx="3588900" cy="815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s">
                <a:latin typeface="Times New Roman"/>
                <a:ea typeface="Times New Roman"/>
                <a:cs typeface="Times New Roman"/>
                <a:sym typeface="Times New Roman"/>
              </a:rPr>
              <a:t>Cuantitativo</a:t>
            </a:r>
            <a:endParaRPr b="1">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rPr i="1" lang="es" sz="1200">
                <a:solidFill>
                  <a:schemeClr val="dk1"/>
                </a:solidFill>
                <a:highlight>
                  <a:srgbClr val="FFFFFF"/>
                </a:highlight>
                <a:latin typeface="Times New Roman"/>
                <a:ea typeface="Times New Roman"/>
                <a:cs typeface="Times New Roman"/>
                <a:sym typeface="Times New Roman"/>
              </a:rPr>
              <a:t>(Hernández Sampieri, Fernández &amp; Baptista, 2014)</a:t>
            </a:r>
            <a:endParaRPr i="1" sz="1200">
              <a:latin typeface="Times New Roman"/>
              <a:ea typeface="Times New Roman"/>
              <a:cs typeface="Times New Roman"/>
              <a:sym typeface="Times New Roman"/>
            </a:endParaRPr>
          </a:p>
        </p:txBody>
      </p:sp>
      <p:sp>
        <p:nvSpPr>
          <p:cNvPr id="173" name="Google Shape;173;p23"/>
          <p:cNvSpPr/>
          <p:nvPr/>
        </p:nvSpPr>
        <p:spPr>
          <a:xfrm>
            <a:off x="3054425" y="1155700"/>
            <a:ext cx="923400" cy="572700"/>
          </a:xfrm>
          <a:prstGeom prst="rightArrow">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3"/>
          <p:cNvSpPr/>
          <p:nvPr/>
        </p:nvSpPr>
        <p:spPr>
          <a:xfrm>
            <a:off x="590450" y="2249538"/>
            <a:ext cx="1932900" cy="644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sz="1800">
                <a:latin typeface="Times New Roman"/>
                <a:ea typeface="Times New Roman"/>
                <a:cs typeface="Times New Roman"/>
                <a:sym typeface="Times New Roman"/>
              </a:rPr>
              <a:t>Tipo de investigación </a:t>
            </a:r>
            <a:r>
              <a:rPr lang="e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p:txBody>
      </p:sp>
      <p:sp>
        <p:nvSpPr>
          <p:cNvPr id="175" name="Google Shape;175;p23"/>
          <p:cNvSpPr/>
          <p:nvPr/>
        </p:nvSpPr>
        <p:spPr>
          <a:xfrm>
            <a:off x="3099425" y="2350225"/>
            <a:ext cx="878400" cy="572700"/>
          </a:xfrm>
          <a:prstGeom prst="rightArrow">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23"/>
          <p:cNvSpPr/>
          <p:nvPr/>
        </p:nvSpPr>
        <p:spPr>
          <a:xfrm>
            <a:off x="4394000" y="2228863"/>
            <a:ext cx="3588900" cy="815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b="1" lang="es">
                <a:solidFill>
                  <a:schemeClr val="dk1"/>
                </a:solidFill>
                <a:latin typeface="Times New Roman"/>
                <a:ea typeface="Times New Roman"/>
                <a:cs typeface="Times New Roman"/>
                <a:sym typeface="Times New Roman"/>
              </a:rPr>
              <a:t> Descriptivo</a:t>
            </a:r>
            <a:endParaRPr b="1">
              <a:solidFill>
                <a:schemeClr val="dk1"/>
              </a:solidFill>
              <a:latin typeface="Times New Roman"/>
              <a:ea typeface="Times New Roman"/>
              <a:cs typeface="Times New Roman"/>
              <a:sym typeface="Times New Roman"/>
            </a:endParaRPr>
          </a:p>
          <a:p>
            <a:pPr indent="0" lvl="0" marL="0" rtl="0" algn="ctr">
              <a:lnSpc>
                <a:spcPct val="100000"/>
              </a:lnSpc>
              <a:spcBef>
                <a:spcPts val="0"/>
              </a:spcBef>
              <a:spcAft>
                <a:spcPts val="0"/>
              </a:spcAft>
              <a:buClr>
                <a:schemeClr val="dk1"/>
              </a:buClr>
              <a:buSzPts val="1100"/>
              <a:buFont typeface="Arial"/>
              <a:buNone/>
            </a:pPr>
            <a:r>
              <a:rPr i="1" lang="es" sz="1200">
                <a:solidFill>
                  <a:schemeClr val="dk1"/>
                </a:solidFill>
                <a:highlight>
                  <a:srgbClr val="FFFFFF"/>
                </a:highlight>
                <a:latin typeface="Times New Roman"/>
                <a:ea typeface="Times New Roman"/>
                <a:cs typeface="Times New Roman"/>
                <a:sym typeface="Times New Roman"/>
              </a:rPr>
              <a:t>(Hernández Sampieri, Fernández &amp; Baptista, 2014).</a:t>
            </a:r>
            <a:endParaRPr i="1" sz="1200">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i="1" sz="1200">
              <a:latin typeface="Times New Roman"/>
              <a:ea typeface="Times New Roman"/>
              <a:cs typeface="Times New Roman"/>
              <a:sym typeface="Times New Roman"/>
            </a:endParaRPr>
          </a:p>
        </p:txBody>
      </p:sp>
      <p:sp>
        <p:nvSpPr>
          <p:cNvPr id="177" name="Google Shape;177;p23"/>
          <p:cNvSpPr/>
          <p:nvPr/>
        </p:nvSpPr>
        <p:spPr>
          <a:xfrm>
            <a:off x="590450" y="3599325"/>
            <a:ext cx="1932900" cy="644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sz="1800">
                <a:latin typeface="Times New Roman"/>
                <a:ea typeface="Times New Roman"/>
                <a:cs typeface="Times New Roman"/>
                <a:sym typeface="Times New Roman"/>
              </a:rPr>
              <a:t> Paradigma </a:t>
            </a:r>
            <a:endParaRPr sz="1800">
              <a:latin typeface="Times New Roman"/>
              <a:ea typeface="Times New Roman"/>
              <a:cs typeface="Times New Roman"/>
              <a:sym typeface="Times New Roman"/>
            </a:endParaRPr>
          </a:p>
        </p:txBody>
      </p:sp>
      <p:sp>
        <p:nvSpPr>
          <p:cNvPr id="178" name="Google Shape;178;p23"/>
          <p:cNvSpPr/>
          <p:nvPr/>
        </p:nvSpPr>
        <p:spPr>
          <a:xfrm>
            <a:off x="4404675" y="3544725"/>
            <a:ext cx="3588900" cy="7536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s">
                <a:solidFill>
                  <a:schemeClr val="dk1"/>
                </a:solidFill>
                <a:latin typeface="Times New Roman"/>
                <a:ea typeface="Times New Roman"/>
                <a:cs typeface="Times New Roman"/>
                <a:sym typeface="Times New Roman"/>
              </a:rPr>
              <a:t>Explicativo</a:t>
            </a:r>
            <a:endParaRPr b="1">
              <a:solidFill>
                <a:schemeClr val="dk1"/>
              </a:solidFill>
              <a:latin typeface="Times New Roman"/>
              <a:ea typeface="Times New Roman"/>
              <a:cs typeface="Times New Roman"/>
              <a:sym typeface="Times New Roman"/>
            </a:endParaRPr>
          </a:p>
          <a:p>
            <a:pPr indent="0" lvl="0" marL="0" rtl="0" algn="ctr">
              <a:lnSpc>
                <a:spcPct val="100000"/>
              </a:lnSpc>
              <a:spcBef>
                <a:spcPts val="0"/>
              </a:spcBef>
              <a:spcAft>
                <a:spcPts val="0"/>
              </a:spcAft>
              <a:buNone/>
            </a:pPr>
            <a:r>
              <a:rPr i="1" lang="es" sz="1200">
                <a:solidFill>
                  <a:schemeClr val="dk1"/>
                </a:solidFill>
                <a:latin typeface="Times New Roman"/>
                <a:ea typeface="Times New Roman"/>
                <a:cs typeface="Times New Roman"/>
                <a:sym typeface="Times New Roman"/>
              </a:rPr>
              <a:t>(Ricoy, 2006, pg. 15, 16).</a:t>
            </a:r>
            <a:endParaRPr i="1" sz="1200">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a:latin typeface="Times New Roman"/>
              <a:ea typeface="Times New Roman"/>
              <a:cs typeface="Times New Roman"/>
              <a:sym typeface="Times New Roman"/>
            </a:endParaRPr>
          </a:p>
        </p:txBody>
      </p:sp>
      <p:sp>
        <p:nvSpPr>
          <p:cNvPr id="179" name="Google Shape;179;p23"/>
          <p:cNvSpPr/>
          <p:nvPr/>
        </p:nvSpPr>
        <p:spPr>
          <a:xfrm>
            <a:off x="2971088" y="3736850"/>
            <a:ext cx="878400" cy="572700"/>
          </a:xfrm>
          <a:prstGeom prst="rightArrow">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24"/>
          <p:cNvSpPr txBox="1"/>
          <p:nvPr>
            <p:ph type="title"/>
          </p:nvPr>
        </p:nvSpPr>
        <p:spPr>
          <a:xfrm>
            <a:off x="311700" y="133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Diseño de la investigación </a:t>
            </a:r>
            <a:endParaRPr>
              <a:latin typeface="Bree Serif"/>
              <a:ea typeface="Bree Serif"/>
              <a:cs typeface="Bree Serif"/>
              <a:sym typeface="Bree Serif"/>
            </a:endParaRPr>
          </a:p>
        </p:txBody>
      </p:sp>
      <p:sp>
        <p:nvSpPr>
          <p:cNvPr id="185" name="Google Shape;185;p24"/>
          <p:cNvSpPr/>
          <p:nvPr/>
        </p:nvSpPr>
        <p:spPr>
          <a:xfrm>
            <a:off x="1202500" y="1511050"/>
            <a:ext cx="1932900" cy="644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sz="1800">
                <a:latin typeface="Times New Roman"/>
                <a:ea typeface="Times New Roman"/>
                <a:cs typeface="Times New Roman"/>
                <a:sym typeface="Times New Roman"/>
              </a:rPr>
              <a:t>Población </a:t>
            </a:r>
            <a:endParaRPr sz="1800">
              <a:latin typeface="Times New Roman"/>
              <a:ea typeface="Times New Roman"/>
              <a:cs typeface="Times New Roman"/>
              <a:sym typeface="Times New Roman"/>
            </a:endParaRPr>
          </a:p>
        </p:txBody>
      </p:sp>
      <p:sp>
        <p:nvSpPr>
          <p:cNvPr id="186" name="Google Shape;186;p24"/>
          <p:cNvSpPr/>
          <p:nvPr/>
        </p:nvSpPr>
        <p:spPr>
          <a:xfrm>
            <a:off x="4810675" y="1388275"/>
            <a:ext cx="3006600" cy="7902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1.825 personas mayores quienes habitan en el  municipio de Samacá, Boyacá.</a:t>
            </a:r>
            <a:r>
              <a:rPr lang="es">
                <a:latin typeface="Times New Roman"/>
                <a:ea typeface="Times New Roman"/>
                <a:cs typeface="Times New Roman"/>
                <a:sym typeface="Times New Roman"/>
              </a:rPr>
              <a:t> </a:t>
            </a:r>
            <a:endParaRPr>
              <a:latin typeface="Times New Roman"/>
              <a:ea typeface="Times New Roman"/>
              <a:cs typeface="Times New Roman"/>
              <a:sym typeface="Times New Roman"/>
            </a:endParaRPr>
          </a:p>
        </p:txBody>
      </p:sp>
      <p:sp>
        <p:nvSpPr>
          <p:cNvPr id="187" name="Google Shape;187;p24"/>
          <p:cNvSpPr/>
          <p:nvPr/>
        </p:nvSpPr>
        <p:spPr>
          <a:xfrm>
            <a:off x="1217575" y="2960175"/>
            <a:ext cx="1932900" cy="644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sz="1800">
                <a:latin typeface="Times New Roman"/>
                <a:ea typeface="Times New Roman"/>
                <a:cs typeface="Times New Roman"/>
                <a:sym typeface="Times New Roman"/>
              </a:rPr>
              <a:t>Muestra </a:t>
            </a:r>
            <a:r>
              <a:rPr lang="e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p:txBody>
      </p:sp>
      <p:sp>
        <p:nvSpPr>
          <p:cNvPr id="188" name="Google Shape;188;p24"/>
          <p:cNvSpPr/>
          <p:nvPr/>
        </p:nvSpPr>
        <p:spPr>
          <a:xfrm>
            <a:off x="4853575" y="2960200"/>
            <a:ext cx="2920800" cy="5727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50000"/>
              </a:lnSpc>
              <a:spcBef>
                <a:spcPts val="0"/>
              </a:spcBef>
              <a:spcAft>
                <a:spcPts val="0"/>
              </a:spcAft>
              <a:buClr>
                <a:schemeClr val="dk1"/>
              </a:buClr>
              <a:buSzPts val="1100"/>
              <a:buFont typeface="Arial"/>
              <a:buNone/>
            </a:pPr>
            <a:r>
              <a:rPr lang="es" sz="1800">
                <a:solidFill>
                  <a:schemeClr val="dk1"/>
                </a:solidFill>
                <a:latin typeface="Times New Roman"/>
                <a:ea typeface="Times New Roman"/>
                <a:cs typeface="Times New Roman"/>
                <a:sym typeface="Times New Roman"/>
              </a:rPr>
              <a:t>235 Adultos mayores </a:t>
            </a:r>
            <a:endParaRPr sz="1800">
              <a:latin typeface="Times New Roman"/>
              <a:ea typeface="Times New Roman"/>
              <a:cs typeface="Times New Roman"/>
              <a:sym typeface="Times New Roman"/>
            </a:endParaRPr>
          </a:p>
        </p:txBody>
      </p:sp>
      <p:sp>
        <p:nvSpPr>
          <p:cNvPr id="189" name="Google Shape;189;p24"/>
          <p:cNvSpPr/>
          <p:nvPr/>
        </p:nvSpPr>
        <p:spPr>
          <a:xfrm>
            <a:off x="3522075" y="1595425"/>
            <a:ext cx="848400" cy="375900"/>
          </a:xfrm>
          <a:prstGeom prst="rightArrow">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4"/>
          <p:cNvSpPr/>
          <p:nvPr/>
        </p:nvSpPr>
        <p:spPr>
          <a:xfrm>
            <a:off x="3577825" y="3058600"/>
            <a:ext cx="848400" cy="375900"/>
          </a:xfrm>
          <a:prstGeom prst="rightArrow">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25"/>
          <p:cNvSpPr txBox="1"/>
          <p:nvPr>
            <p:ph type="title"/>
          </p:nvPr>
        </p:nvSpPr>
        <p:spPr>
          <a:xfrm>
            <a:off x="373675" y="2625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Instrumento </a:t>
            </a:r>
            <a:endParaRPr>
              <a:latin typeface="Bree Serif"/>
              <a:ea typeface="Bree Serif"/>
              <a:cs typeface="Bree Serif"/>
              <a:sym typeface="Bree Serif"/>
            </a:endParaRPr>
          </a:p>
        </p:txBody>
      </p:sp>
      <p:sp>
        <p:nvSpPr>
          <p:cNvPr id="196" name="Google Shape;196;p25"/>
          <p:cNvSpPr/>
          <p:nvPr/>
        </p:nvSpPr>
        <p:spPr>
          <a:xfrm>
            <a:off x="719150" y="1497325"/>
            <a:ext cx="1932900" cy="644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sz="1800">
                <a:latin typeface="Times New Roman"/>
                <a:ea typeface="Times New Roman"/>
                <a:cs typeface="Times New Roman"/>
                <a:sym typeface="Times New Roman"/>
              </a:rPr>
              <a:t>Cuestionario</a:t>
            </a:r>
            <a:r>
              <a:rPr lang="e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p:txBody>
      </p:sp>
      <p:sp>
        <p:nvSpPr>
          <p:cNvPr id="197" name="Google Shape;197;p25"/>
          <p:cNvSpPr/>
          <p:nvPr/>
        </p:nvSpPr>
        <p:spPr>
          <a:xfrm>
            <a:off x="719150" y="3588050"/>
            <a:ext cx="1932900" cy="644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sz="1800">
                <a:latin typeface="Times New Roman"/>
                <a:ea typeface="Times New Roman"/>
                <a:cs typeface="Times New Roman"/>
                <a:sym typeface="Times New Roman"/>
              </a:rPr>
              <a:t>Encuesta</a:t>
            </a:r>
            <a:r>
              <a:rPr lang="e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p:txBody>
      </p:sp>
      <p:sp>
        <p:nvSpPr>
          <p:cNvPr id="198" name="Google Shape;198;p25"/>
          <p:cNvSpPr/>
          <p:nvPr/>
        </p:nvSpPr>
        <p:spPr>
          <a:xfrm>
            <a:off x="2911613" y="1533175"/>
            <a:ext cx="923400" cy="572700"/>
          </a:xfrm>
          <a:prstGeom prst="rightArrow">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5"/>
          <p:cNvSpPr/>
          <p:nvPr/>
        </p:nvSpPr>
        <p:spPr>
          <a:xfrm>
            <a:off x="2986850" y="3659750"/>
            <a:ext cx="923400" cy="572700"/>
          </a:xfrm>
          <a:prstGeom prst="rightArrow">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5"/>
          <p:cNvSpPr/>
          <p:nvPr/>
        </p:nvSpPr>
        <p:spPr>
          <a:xfrm>
            <a:off x="4094575" y="835200"/>
            <a:ext cx="4799700" cy="19080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just">
              <a:lnSpc>
                <a:spcPct val="150000"/>
              </a:lnSpc>
              <a:spcBef>
                <a:spcPts val="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“Conjunto de preguntas respecto de una o más variables que se van a medir” (Chasteauneuf, 2009 citado por Hernández Sampieri 2014, pg.217) y en los cuales se establece una o varias preguntas para la obtención de la información necesaria sobre la variable a </a:t>
            </a:r>
            <a:r>
              <a:rPr lang="es">
                <a:solidFill>
                  <a:schemeClr val="dk1"/>
                </a:solidFill>
                <a:latin typeface="Times New Roman"/>
                <a:ea typeface="Times New Roman"/>
                <a:cs typeface="Times New Roman"/>
                <a:sym typeface="Times New Roman"/>
              </a:rPr>
              <a:t>considerar</a:t>
            </a:r>
            <a:r>
              <a:rPr lang="es">
                <a:solidFill>
                  <a:schemeClr val="dk1"/>
                </a:solidFill>
                <a:latin typeface="Times New Roman"/>
                <a:ea typeface="Times New Roman"/>
                <a:cs typeface="Times New Roman"/>
                <a:sym typeface="Times New Roman"/>
              </a:rPr>
              <a:t>.</a:t>
            </a:r>
            <a:endParaRPr sz="1000">
              <a:solidFill>
                <a:schemeClr val="dk1"/>
              </a:solidFill>
              <a:latin typeface="Times New Roman"/>
              <a:ea typeface="Times New Roman"/>
              <a:cs typeface="Times New Roman"/>
              <a:sym typeface="Times New Roman"/>
            </a:endParaRPr>
          </a:p>
        </p:txBody>
      </p:sp>
      <p:sp>
        <p:nvSpPr>
          <p:cNvPr id="201" name="Google Shape;201;p25"/>
          <p:cNvSpPr/>
          <p:nvPr/>
        </p:nvSpPr>
        <p:spPr>
          <a:xfrm>
            <a:off x="4094575" y="3113900"/>
            <a:ext cx="4799700" cy="1664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just">
              <a:lnSpc>
                <a:spcPct val="150000"/>
              </a:lnSpc>
              <a:spcBef>
                <a:spcPts val="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“Técnica de recogida de datos a través de la interrogación de los sujetos cuya finalidad es la de obtener de manera sistemática medidas sobre los conceptos que se derivan de una problemática de investigación previamente construida” (López-Roldán y Fachelli, 2015, pg.8). </a:t>
            </a:r>
            <a:endParaRPr>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Google Shape;206;p26"/>
          <p:cNvSpPr txBox="1"/>
          <p:nvPr>
            <p:ph type="title"/>
          </p:nvPr>
        </p:nvSpPr>
        <p:spPr>
          <a:xfrm>
            <a:off x="-74000" y="77975"/>
            <a:ext cx="9144000" cy="1194600"/>
          </a:xfrm>
          <a:prstGeom prst="rect">
            <a:avLst/>
          </a:prstGeom>
        </p:spPr>
        <p:txBody>
          <a:bodyPr anchorCtr="0" anchor="t" bIns="91425" lIns="91425" spcFirstLastPara="1" rIns="91425" wrap="square" tIns="91425">
            <a:noAutofit/>
          </a:bodyPr>
          <a:lstStyle/>
          <a:p>
            <a:pPr indent="0" lvl="0" marL="228600" rtl="0" algn="ctr">
              <a:lnSpc>
                <a:spcPct val="150000"/>
              </a:lnSpc>
              <a:spcBef>
                <a:spcPts val="300"/>
              </a:spcBef>
              <a:spcAft>
                <a:spcPts val="0"/>
              </a:spcAft>
              <a:buClr>
                <a:schemeClr val="dk1"/>
              </a:buClr>
              <a:buSzPts val="1100"/>
              <a:buFont typeface="Arial"/>
              <a:buNone/>
            </a:pPr>
            <a:r>
              <a:rPr lang="es" sz="1800">
                <a:solidFill>
                  <a:srgbClr val="1B786E"/>
                </a:solidFill>
                <a:latin typeface="Bree Serif"/>
                <a:ea typeface="Bree Serif"/>
                <a:cs typeface="Bree Serif"/>
                <a:sym typeface="Bree Serif"/>
              </a:rPr>
              <a:t>DIAGNÓSTICO SITUACIONAL DE LA PERSONA MAYOR DE SAMACÁ, BOYACÁ CON RELACIÓN A LOS DETERMINANTES DEL ENVEJECIMIENTO ACTIVO EN EL AÑO 2019</a:t>
            </a:r>
            <a:endParaRPr sz="1800">
              <a:solidFill>
                <a:srgbClr val="1B786E"/>
              </a:solidFill>
              <a:latin typeface="Bree Serif"/>
              <a:ea typeface="Bree Serif"/>
              <a:cs typeface="Bree Serif"/>
              <a:sym typeface="Bree Serif"/>
            </a:endParaRPr>
          </a:p>
        </p:txBody>
      </p:sp>
      <p:sp>
        <p:nvSpPr>
          <p:cNvPr id="207" name="Google Shape;207;p26"/>
          <p:cNvSpPr txBox="1"/>
          <p:nvPr>
            <p:ph idx="1" type="body"/>
          </p:nvPr>
        </p:nvSpPr>
        <p:spPr>
          <a:xfrm>
            <a:off x="1753200" y="1272575"/>
            <a:ext cx="3598500" cy="3074700"/>
          </a:xfrm>
          <a:prstGeom prst="rect">
            <a:avLst/>
          </a:prstGeom>
        </p:spPr>
        <p:txBody>
          <a:bodyPr anchorCtr="0" anchor="t" bIns="91425" lIns="91425" spcFirstLastPara="1" rIns="91425" wrap="square" tIns="91425">
            <a:noAutofit/>
          </a:bodyPr>
          <a:lstStyle/>
          <a:p>
            <a:pPr indent="-330200" lvl="0" marL="457200" rtl="0" algn="just">
              <a:spcBef>
                <a:spcPts val="0"/>
              </a:spcBef>
              <a:spcAft>
                <a:spcPts val="0"/>
              </a:spcAft>
              <a:buClr>
                <a:srgbClr val="000000"/>
              </a:buClr>
              <a:buSzPts val="1600"/>
              <a:buFont typeface="Times New Roman"/>
              <a:buChar char="●"/>
            </a:pPr>
            <a:r>
              <a:rPr b="1" lang="es" sz="1600">
                <a:solidFill>
                  <a:srgbClr val="000000"/>
                </a:solidFill>
                <a:latin typeface="Times New Roman"/>
                <a:ea typeface="Times New Roman"/>
                <a:cs typeface="Times New Roman"/>
                <a:sym typeface="Times New Roman"/>
              </a:rPr>
              <a:t>1.825 </a:t>
            </a:r>
            <a:r>
              <a:rPr lang="es" sz="1600">
                <a:solidFill>
                  <a:srgbClr val="000000"/>
                </a:solidFill>
                <a:latin typeface="Times New Roman"/>
                <a:ea typeface="Times New Roman"/>
                <a:cs typeface="Times New Roman"/>
                <a:sym typeface="Times New Roman"/>
              </a:rPr>
              <a:t>personas mayores </a:t>
            </a:r>
            <a:br>
              <a:rPr lang="es" sz="1600">
                <a:solidFill>
                  <a:srgbClr val="000000"/>
                </a:solidFill>
                <a:latin typeface="Times New Roman"/>
                <a:ea typeface="Times New Roman"/>
                <a:cs typeface="Times New Roman"/>
                <a:sym typeface="Times New Roman"/>
              </a:rPr>
            </a:br>
            <a:r>
              <a:rPr b="1" lang="es" sz="1600">
                <a:solidFill>
                  <a:srgbClr val="000000"/>
                </a:solidFill>
                <a:latin typeface="Times New Roman"/>
                <a:ea typeface="Times New Roman"/>
                <a:cs typeface="Times New Roman"/>
                <a:sym typeface="Times New Roman"/>
              </a:rPr>
              <a:t>235 </a:t>
            </a:r>
            <a:r>
              <a:rPr lang="es" sz="1600">
                <a:solidFill>
                  <a:srgbClr val="000000"/>
                </a:solidFill>
                <a:latin typeface="Times New Roman"/>
                <a:ea typeface="Times New Roman"/>
                <a:cs typeface="Times New Roman"/>
                <a:sym typeface="Times New Roman"/>
              </a:rPr>
              <a:t>fueron encuestados para la presente investigación.</a:t>
            </a:r>
            <a:br>
              <a:rPr lang="es" sz="1600">
                <a:solidFill>
                  <a:srgbClr val="000000"/>
                </a:solidFill>
                <a:latin typeface="Times New Roman"/>
                <a:ea typeface="Times New Roman"/>
                <a:cs typeface="Times New Roman"/>
                <a:sym typeface="Times New Roman"/>
              </a:rPr>
            </a:br>
            <a:endParaRPr sz="1600">
              <a:solidFill>
                <a:srgbClr val="000000"/>
              </a:solidFill>
              <a:latin typeface="Times New Roman"/>
              <a:ea typeface="Times New Roman"/>
              <a:cs typeface="Times New Roman"/>
              <a:sym typeface="Times New Roman"/>
            </a:endParaRPr>
          </a:p>
          <a:p>
            <a:pPr indent="-330200" lvl="0" marL="457200" rtl="0" algn="l">
              <a:spcBef>
                <a:spcPts val="0"/>
              </a:spcBef>
              <a:spcAft>
                <a:spcPts val="0"/>
              </a:spcAft>
              <a:buClr>
                <a:srgbClr val="000000"/>
              </a:buClr>
              <a:buSzPts val="1600"/>
              <a:buFont typeface="Times New Roman"/>
              <a:buChar char="●"/>
            </a:pPr>
            <a:r>
              <a:rPr lang="es" sz="1600">
                <a:solidFill>
                  <a:srgbClr val="000000"/>
                </a:solidFill>
                <a:latin typeface="Times New Roman"/>
                <a:ea typeface="Times New Roman"/>
                <a:cs typeface="Times New Roman"/>
                <a:sym typeface="Times New Roman"/>
              </a:rPr>
              <a:t>Rango de edad: </a:t>
            </a:r>
            <a:r>
              <a:rPr b="1" lang="es" sz="1600">
                <a:solidFill>
                  <a:srgbClr val="000000"/>
                </a:solidFill>
                <a:latin typeface="Times New Roman"/>
                <a:ea typeface="Times New Roman"/>
                <a:cs typeface="Times New Roman"/>
                <a:sym typeface="Times New Roman"/>
              </a:rPr>
              <a:t>60-80 años </a:t>
            </a:r>
            <a:r>
              <a:rPr lang="es" sz="1600">
                <a:solidFill>
                  <a:srgbClr val="000000"/>
                </a:solidFill>
                <a:latin typeface="Times New Roman"/>
                <a:ea typeface="Times New Roman"/>
                <a:cs typeface="Times New Roman"/>
                <a:sym typeface="Times New Roman"/>
              </a:rPr>
              <a:t>de edad.</a:t>
            </a:r>
            <a:br>
              <a:rPr lang="es" sz="1600">
                <a:solidFill>
                  <a:srgbClr val="000000"/>
                </a:solidFill>
                <a:latin typeface="Times New Roman"/>
                <a:ea typeface="Times New Roman"/>
                <a:cs typeface="Times New Roman"/>
                <a:sym typeface="Times New Roman"/>
              </a:rPr>
            </a:br>
            <a:endParaRPr sz="1600">
              <a:solidFill>
                <a:srgbClr val="000000"/>
              </a:solidFill>
              <a:latin typeface="Times New Roman"/>
              <a:ea typeface="Times New Roman"/>
              <a:cs typeface="Times New Roman"/>
              <a:sym typeface="Times New Roman"/>
            </a:endParaRPr>
          </a:p>
          <a:p>
            <a:pPr indent="-330200" lvl="0" marL="457200" rtl="0" algn="l">
              <a:spcBef>
                <a:spcPts val="0"/>
              </a:spcBef>
              <a:spcAft>
                <a:spcPts val="0"/>
              </a:spcAft>
              <a:buClr>
                <a:schemeClr val="dk1"/>
              </a:buClr>
              <a:buSzPts val="1600"/>
              <a:buFont typeface="Times New Roman"/>
              <a:buChar char="●"/>
            </a:pPr>
            <a:r>
              <a:rPr lang="es" sz="1600">
                <a:solidFill>
                  <a:schemeClr val="dk1"/>
                </a:solidFill>
                <a:latin typeface="Times New Roman"/>
                <a:ea typeface="Times New Roman"/>
                <a:cs typeface="Times New Roman"/>
                <a:sym typeface="Times New Roman"/>
              </a:rPr>
              <a:t>Área urbana: 26% </a:t>
            </a:r>
            <a:br>
              <a:rPr lang="es" sz="1600">
                <a:solidFill>
                  <a:schemeClr val="dk1"/>
                </a:solidFill>
                <a:latin typeface="Times New Roman"/>
                <a:ea typeface="Times New Roman"/>
                <a:cs typeface="Times New Roman"/>
                <a:sym typeface="Times New Roman"/>
              </a:rPr>
            </a:br>
            <a:r>
              <a:rPr lang="es" sz="1600">
                <a:solidFill>
                  <a:schemeClr val="dk1"/>
                </a:solidFill>
                <a:latin typeface="Times New Roman"/>
                <a:ea typeface="Times New Roman"/>
                <a:cs typeface="Times New Roman"/>
                <a:sym typeface="Times New Roman"/>
              </a:rPr>
              <a:t>Área rural: 74%</a:t>
            </a:r>
            <a:br>
              <a:rPr lang="es" sz="1600">
                <a:solidFill>
                  <a:schemeClr val="dk1"/>
                </a:solidFill>
                <a:latin typeface="Times New Roman"/>
                <a:ea typeface="Times New Roman"/>
                <a:cs typeface="Times New Roman"/>
                <a:sym typeface="Times New Roman"/>
              </a:rPr>
            </a:br>
            <a:endParaRPr sz="1600">
              <a:solidFill>
                <a:schemeClr val="dk1"/>
              </a:solidFill>
              <a:latin typeface="Times New Roman"/>
              <a:ea typeface="Times New Roman"/>
              <a:cs typeface="Times New Roman"/>
              <a:sym typeface="Times New Roman"/>
            </a:endParaRPr>
          </a:p>
          <a:p>
            <a:pPr indent="-330200" lvl="0" marL="457200" rtl="0" algn="l">
              <a:spcBef>
                <a:spcPts val="0"/>
              </a:spcBef>
              <a:spcAft>
                <a:spcPts val="0"/>
              </a:spcAft>
              <a:buClr>
                <a:schemeClr val="dk1"/>
              </a:buClr>
              <a:buSzPts val="1600"/>
              <a:buFont typeface="Times New Roman"/>
              <a:buChar char="●"/>
            </a:pPr>
            <a:r>
              <a:rPr lang="es" sz="1600">
                <a:solidFill>
                  <a:schemeClr val="dk1"/>
                </a:solidFill>
                <a:latin typeface="Times New Roman"/>
                <a:ea typeface="Times New Roman"/>
                <a:cs typeface="Times New Roman"/>
                <a:sym typeface="Times New Roman"/>
              </a:rPr>
              <a:t>Ocupación: </a:t>
            </a:r>
            <a:br>
              <a:rPr lang="es" sz="1600">
                <a:solidFill>
                  <a:schemeClr val="dk1"/>
                </a:solidFill>
                <a:latin typeface="Times New Roman"/>
                <a:ea typeface="Times New Roman"/>
                <a:cs typeface="Times New Roman"/>
                <a:sym typeface="Times New Roman"/>
              </a:rPr>
            </a:br>
            <a:r>
              <a:rPr lang="es" sz="1600">
                <a:solidFill>
                  <a:schemeClr val="dk1"/>
                </a:solidFill>
                <a:latin typeface="Times New Roman"/>
                <a:ea typeface="Times New Roman"/>
                <a:cs typeface="Times New Roman"/>
                <a:sym typeface="Times New Roman"/>
              </a:rPr>
              <a:t>Hogar: 74% </a:t>
            </a:r>
            <a:br>
              <a:rPr lang="es" sz="1600">
                <a:solidFill>
                  <a:schemeClr val="dk1"/>
                </a:solidFill>
                <a:latin typeface="Times New Roman"/>
                <a:ea typeface="Times New Roman"/>
                <a:cs typeface="Times New Roman"/>
                <a:sym typeface="Times New Roman"/>
              </a:rPr>
            </a:br>
            <a:r>
              <a:rPr lang="es" sz="1600">
                <a:solidFill>
                  <a:schemeClr val="dk1"/>
                </a:solidFill>
                <a:latin typeface="Times New Roman"/>
                <a:ea typeface="Times New Roman"/>
                <a:cs typeface="Times New Roman"/>
                <a:sym typeface="Times New Roman"/>
              </a:rPr>
              <a:t>Agro: 11% </a:t>
            </a:r>
            <a:endParaRPr sz="1600">
              <a:solidFill>
                <a:schemeClr val="dk1"/>
              </a:solidFill>
              <a:latin typeface="Times New Roman"/>
              <a:ea typeface="Times New Roman"/>
              <a:cs typeface="Times New Roman"/>
              <a:sym typeface="Times New Roman"/>
            </a:endParaRPr>
          </a:p>
          <a:p>
            <a:pPr indent="0" lvl="0" marL="0" rtl="0" algn="l">
              <a:spcBef>
                <a:spcPts val="1600"/>
              </a:spcBef>
              <a:spcAft>
                <a:spcPts val="0"/>
              </a:spcAft>
              <a:buNone/>
            </a:pPr>
            <a:r>
              <a:t/>
            </a:r>
            <a:endParaRPr>
              <a:solidFill>
                <a:srgbClr val="000000"/>
              </a:solidFill>
              <a:latin typeface="Times New Roman"/>
              <a:ea typeface="Times New Roman"/>
              <a:cs typeface="Times New Roman"/>
              <a:sym typeface="Times New Roman"/>
            </a:endParaRPr>
          </a:p>
          <a:p>
            <a:pPr indent="0" lvl="0" marL="457200" rtl="0" algn="l">
              <a:spcBef>
                <a:spcPts val="160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l">
              <a:spcBef>
                <a:spcPts val="1600"/>
              </a:spcBef>
              <a:spcAft>
                <a:spcPts val="1600"/>
              </a:spcAft>
              <a:buNone/>
            </a:pPr>
            <a:r>
              <a:t/>
            </a:r>
            <a:endParaRPr sz="1200">
              <a:solidFill>
                <a:srgbClr val="000000"/>
              </a:solidFill>
              <a:latin typeface="Times New Roman"/>
              <a:ea typeface="Times New Roman"/>
              <a:cs typeface="Times New Roman"/>
              <a:sym typeface="Times New Roman"/>
            </a:endParaRPr>
          </a:p>
        </p:txBody>
      </p:sp>
      <p:pic>
        <p:nvPicPr>
          <p:cNvPr id="208" name="Google Shape;208;p26"/>
          <p:cNvPicPr preferRelativeResize="0"/>
          <p:nvPr/>
        </p:nvPicPr>
        <p:blipFill rotWithShape="1">
          <a:blip r:embed="rId3">
            <a:alphaModFix/>
          </a:blip>
          <a:srcRect b="0" l="5177" r="0" t="13217"/>
          <a:stretch/>
        </p:blipFill>
        <p:spPr>
          <a:xfrm>
            <a:off x="5706825" y="1263375"/>
            <a:ext cx="2928375" cy="3313525"/>
          </a:xfrm>
          <a:prstGeom prst="rect">
            <a:avLst/>
          </a:prstGeom>
          <a:noFill/>
          <a:ln>
            <a:noFill/>
          </a:ln>
        </p:spPr>
      </p:pic>
      <p:sp>
        <p:nvSpPr>
          <p:cNvPr id="209" name="Google Shape;209;p26"/>
          <p:cNvSpPr txBox="1"/>
          <p:nvPr/>
        </p:nvSpPr>
        <p:spPr>
          <a:xfrm rot="-5400000">
            <a:off x="-832575" y="2613975"/>
            <a:ext cx="3718800" cy="101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800">
                <a:solidFill>
                  <a:srgbClr val="B7B7B7"/>
                </a:solidFill>
                <a:latin typeface="Comfortaa"/>
                <a:ea typeface="Comfortaa"/>
                <a:cs typeface="Comfortaa"/>
                <a:sym typeface="Comfortaa"/>
              </a:rPr>
              <a:t>Caracterización poblacional</a:t>
            </a:r>
            <a:endParaRPr sz="2800">
              <a:solidFill>
                <a:srgbClr val="B7B7B7"/>
              </a:solidFill>
              <a:latin typeface="Comfortaa"/>
              <a:ea typeface="Comfortaa"/>
              <a:cs typeface="Comfortaa"/>
              <a:sym typeface="Comforta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27"/>
          <p:cNvSpPr txBox="1"/>
          <p:nvPr>
            <p:ph type="title"/>
          </p:nvPr>
        </p:nvSpPr>
        <p:spPr>
          <a:xfrm>
            <a:off x="311700" y="2415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Bree Serif"/>
                <a:ea typeface="Bree Serif"/>
                <a:cs typeface="Bree Serif"/>
                <a:sym typeface="Bree Serif"/>
              </a:rPr>
              <a:t>Envejecimiento Activo</a:t>
            </a:r>
            <a:endParaRPr>
              <a:latin typeface="Bree Serif"/>
              <a:ea typeface="Bree Serif"/>
              <a:cs typeface="Bree Serif"/>
              <a:sym typeface="Bree Serif"/>
            </a:endParaRPr>
          </a:p>
        </p:txBody>
      </p:sp>
      <p:sp>
        <p:nvSpPr>
          <p:cNvPr id="215" name="Google Shape;215;p27"/>
          <p:cNvSpPr txBox="1"/>
          <p:nvPr>
            <p:ph idx="1" type="body"/>
          </p:nvPr>
        </p:nvSpPr>
        <p:spPr>
          <a:xfrm>
            <a:off x="2702700" y="3888175"/>
            <a:ext cx="3823500" cy="8913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s" sz="1600">
                <a:solidFill>
                  <a:srgbClr val="000000"/>
                </a:solidFill>
                <a:latin typeface="Times New Roman"/>
                <a:ea typeface="Times New Roman"/>
                <a:cs typeface="Times New Roman"/>
                <a:sym typeface="Times New Roman"/>
              </a:rPr>
              <a:t>E</a:t>
            </a:r>
            <a:r>
              <a:rPr lang="es" sz="1600">
                <a:solidFill>
                  <a:srgbClr val="000000"/>
                </a:solidFill>
                <a:latin typeface="Times New Roman"/>
                <a:ea typeface="Times New Roman"/>
                <a:cs typeface="Times New Roman"/>
                <a:sym typeface="Times New Roman"/>
              </a:rPr>
              <a:t>l </a:t>
            </a:r>
            <a:r>
              <a:rPr b="1" lang="es" sz="1600">
                <a:solidFill>
                  <a:srgbClr val="000000"/>
                </a:solidFill>
                <a:latin typeface="Times New Roman"/>
                <a:ea typeface="Times New Roman"/>
                <a:cs typeface="Times New Roman"/>
                <a:sym typeface="Times New Roman"/>
              </a:rPr>
              <a:t>92%</a:t>
            </a:r>
            <a:r>
              <a:rPr lang="es" sz="1600">
                <a:solidFill>
                  <a:srgbClr val="000000"/>
                </a:solidFill>
                <a:latin typeface="Times New Roman"/>
                <a:ea typeface="Times New Roman"/>
                <a:cs typeface="Times New Roman"/>
                <a:sym typeface="Times New Roman"/>
              </a:rPr>
              <a:t> de la población asiste actividades culturales promovidas por la alcaldía municipal.</a:t>
            </a:r>
            <a:endParaRPr sz="1600">
              <a:solidFill>
                <a:srgbClr val="000000"/>
              </a:solidFill>
              <a:latin typeface="Times New Roman"/>
              <a:ea typeface="Times New Roman"/>
              <a:cs typeface="Times New Roman"/>
              <a:sym typeface="Times New Roman"/>
            </a:endParaRPr>
          </a:p>
        </p:txBody>
      </p:sp>
      <p:sp>
        <p:nvSpPr>
          <p:cNvPr id="216" name="Google Shape;216;p27"/>
          <p:cNvSpPr txBox="1"/>
          <p:nvPr>
            <p:ph idx="2" type="body"/>
          </p:nvPr>
        </p:nvSpPr>
        <p:spPr>
          <a:xfrm>
            <a:off x="5748900" y="991275"/>
            <a:ext cx="3083400" cy="2800800"/>
          </a:xfrm>
          <a:prstGeom prst="rect">
            <a:avLst/>
          </a:prstGeom>
        </p:spPr>
        <p:txBody>
          <a:bodyPr anchorCtr="0" anchor="t" bIns="91425" lIns="91425" spcFirstLastPara="1" rIns="91425" wrap="square" tIns="91425">
            <a:noAutofit/>
          </a:bodyPr>
          <a:lstStyle/>
          <a:p>
            <a:pPr indent="0" lvl="0" marL="0" rtl="0" algn="just">
              <a:lnSpc>
                <a:spcPct val="100000"/>
              </a:lnSpc>
              <a:spcBef>
                <a:spcPts val="0"/>
              </a:spcBef>
              <a:spcAft>
                <a:spcPts val="0"/>
              </a:spcAft>
              <a:buNone/>
            </a:pPr>
            <a:r>
              <a:rPr b="1" lang="es" sz="1600">
                <a:solidFill>
                  <a:srgbClr val="000000"/>
                </a:solidFill>
                <a:latin typeface="Times New Roman"/>
                <a:ea typeface="Times New Roman"/>
                <a:cs typeface="Times New Roman"/>
                <a:sym typeface="Times New Roman"/>
              </a:rPr>
              <a:t>79% </a:t>
            </a:r>
            <a:r>
              <a:rPr lang="es" sz="1600">
                <a:solidFill>
                  <a:srgbClr val="000000"/>
                </a:solidFill>
                <a:latin typeface="Times New Roman"/>
                <a:ea typeface="Times New Roman"/>
                <a:cs typeface="Times New Roman"/>
                <a:sym typeface="Times New Roman"/>
              </a:rPr>
              <a:t>de personas mayores considera que los funcionarios públicos tienen respeto hacia ellos</a:t>
            </a:r>
            <a:br>
              <a:rPr lang="es" sz="1600">
                <a:solidFill>
                  <a:srgbClr val="000000"/>
                </a:solidFill>
                <a:latin typeface="Times New Roman"/>
                <a:ea typeface="Times New Roman"/>
                <a:cs typeface="Times New Roman"/>
                <a:sym typeface="Times New Roman"/>
              </a:rPr>
            </a:br>
            <a:endParaRPr sz="1600">
              <a:solidFill>
                <a:srgbClr val="000000"/>
              </a:solidFill>
              <a:latin typeface="Times New Roman"/>
              <a:ea typeface="Times New Roman"/>
              <a:cs typeface="Times New Roman"/>
              <a:sym typeface="Times New Roman"/>
            </a:endParaRPr>
          </a:p>
          <a:p>
            <a:pPr indent="0" lvl="0" marL="0" rtl="0" algn="just">
              <a:lnSpc>
                <a:spcPct val="100000"/>
              </a:lnSpc>
              <a:spcBef>
                <a:spcPts val="1600"/>
              </a:spcBef>
              <a:spcAft>
                <a:spcPts val="1600"/>
              </a:spcAft>
              <a:buNone/>
            </a:pPr>
            <a:r>
              <a:rPr b="1" lang="es" sz="1600">
                <a:solidFill>
                  <a:srgbClr val="000000"/>
                </a:solidFill>
                <a:latin typeface="Times New Roman"/>
                <a:ea typeface="Times New Roman"/>
                <a:cs typeface="Times New Roman"/>
                <a:sym typeface="Times New Roman"/>
              </a:rPr>
              <a:t>11% </a:t>
            </a:r>
            <a:r>
              <a:rPr lang="es" sz="1600">
                <a:solidFill>
                  <a:srgbClr val="000000"/>
                </a:solidFill>
                <a:latin typeface="Times New Roman"/>
                <a:ea typeface="Times New Roman"/>
                <a:cs typeface="Times New Roman"/>
                <a:sym typeface="Times New Roman"/>
              </a:rPr>
              <a:t>se siente incluido por estas personas </a:t>
            </a:r>
            <a:br>
              <a:rPr lang="es" sz="1600">
                <a:solidFill>
                  <a:srgbClr val="000000"/>
                </a:solidFill>
                <a:latin typeface="Times New Roman"/>
                <a:ea typeface="Times New Roman"/>
                <a:cs typeface="Times New Roman"/>
                <a:sym typeface="Times New Roman"/>
              </a:rPr>
            </a:br>
            <a:endParaRPr sz="1600">
              <a:solidFill>
                <a:srgbClr val="000000"/>
              </a:solidFill>
              <a:latin typeface="Times New Roman"/>
              <a:ea typeface="Times New Roman"/>
              <a:cs typeface="Times New Roman"/>
              <a:sym typeface="Times New Roman"/>
            </a:endParaRPr>
          </a:p>
        </p:txBody>
      </p:sp>
      <p:sp>
        <p:nvSpPr>
          <p:cNvPr id="217" name="Google Shape;217;p27"/>
          <p:cNvSpPr txBox="1"/>
          <p:nvPr/>
        </p:nvSpPr>
        <p:spPr>
          <a:xfrm rot="-5400000">
            <a:off x="-828000" y="2244000"/>
            <a:ext cx="3751200" cy="107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800">
                <a:solidFill>
                  <a:srgbClr val="B6D7A8"/>
                </a:solidFill>
                <a:latin typeface="Comfortaa"/>
                <a:ea typeface="Comfortaa"/>
                <a:cs typeface="Comfortaa"/>
                <a:sym typeface="Comfortaa"/>
              </a:rPr>
              <a:t>Determinantes Transversales</a:t>
            </a:r>
            <a:endParaRPr sz="2800">
              <a:solidFill>
                <a:srgbClr val="B6D7A8"/>
              </a:solidFill>
              <a:latin typeface="Comfortaa"/>
              <a:ea typeface="Comfortaa"/>
              <a:cs typeface="Comfortaa"/>
              <a:sym typeface="Comfortaa"/>
            </a:endParaRPr>
          </a:p>
        </p:txBody>
      </p:sp>
      <p:pic>
        <p:nvPicPr>
          <p:cNvPr id="218" name="Google Shape;218;p27"/>
          <p:cNvPicPr preferRelativeResize="0"/>
          <p:nvPr/>
        </p:nvPicPr>
        <p:blipFill>
          <a:blip r:embed="rId3">
            <a:alphaModFix/>
          </a:blip>
          <a:stretch>
            <a:fillRect/>
          </a:stretch>
        </p:blipFill>
        <p:spPr>
          <a:xfrm>
            <a:off x="2161500" y="1152475"/>
            <a:ext cx="1938700" cy="1938700"/>
          </a:xfrm>
          <a:prstGeom prst="rect">
            <a:avLst/>
          </a:prstGeom>
          <a:noFill/>
          <a:ln>
            <a:noFill/>
          </a:ln>
        </p:spPr>
      </p:pic>
      <p:sp>
        <p:nvSpPr>
          <p:cNvPr id="219" name="Google Shape;219;p27"/>
          <p:cNvSpPr txBox="1"/>
          <p:nvPr/>
        </p:nvSpPr>
        <p:spPr>
          <a:xfrm>
            <a:off x="3644850" y="2285400"/>
            <a:ext cx="1077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300">
                <a:latin typeface="Times New Roman"/>
                <a:ea typeface="Times New Roman"/>
                <a:cs typeface="Times New Roman"/>
                <a:sym typeface="Times New Roman"/>
              </a:rPr>
              <a:t>Mujeres</a:t>
            </a:r>
            <a:endParaRPr sz="1300">
              <a:latin typeface="Times New Roman"/>
              <a:ea typeface="Times New Roman"/>
              <a:cs typeface="Times New Roman"/>
              <a:sym typeface="Times New Roman"/>
            </a:endParaRPr>
          </a:p>
          <a:p>
            <a:pPr indent="0" lvl="0" marL="0" rtl="0" algn="l">
              <a:spcBef>
                <a:spcPts val="0"/>
              </a:spcBef>
              <a:spcAft>
                <a:spcPts val="0"/>
              </a:spcAft>
              <a:buNone/>
            </a:pPr>
            <a:r>
              <a:rPr lang="es" sz="1300">
                <a:latin typeface="Times New Roman"/>
                <a:ea typeface="Times New Roman"/>
                <a:cs typeface="Times New Roman"/>
                <a:sym typeface="Times New Roman"/>
              </a:rPr>
              <a:t>Hombres</a:t>
            </a:r>
            <a:endParaRPr sz="1300">
              <a:latin typeface="Times New Roman"/>
              <a:ea typeface="Times New Roman"/>
              <a:cs typeface="Times New Roman"/>
              <a:sym typeface="Times New Roman"/>
            </a:endParaRPr>
          </a:p>
        </p:txBody>
      </p:sp>
      <p:sp>
        <p:nvSpPr>
          <p:cNvPr id="220" name="Google Shape;220;p27"/>
          <p:cNvSpPr txBox="1"/>
          <p:nvPr/>
        </p:nvSpPr>
        <p:spPr>
          <a:xfrm>
            <a:off x="2812275" y="1424650"/>
            <a:ext cx="647400" cy="44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a:latin typeface="Times New Roman"/>
                <a:ea typeface="Times New Roman"/>
                <a:cs typeface="Times New Roman"/>
                <a:sym typeface="Times New Roman"/>
              </a:rPr>
              <a:t>66%</a:t>
            </a:r>
            <a:endParaRPr b="1">
              <a:latin typeface="Times New Roman"/>
              <a:ea typeface="Times New Roman"/>
              <a:cs typeface="Times New Roman"/>
              <a:sym typeface="Times New Roman"/>
            </a:endParaRPr>
          </a:p>
        </p:txBody>
      </p:sp>
      <p:sp>
        <p:nvSpPr>
          <p:cNvPr id="221" name="Google Shape;221;p27"/>
          <p:cNvSpPr txBox="1"/>
          <p:nvPr/>
        </p:nvSpPr>
        <p:spPr>
          <a:xfrm>
            <a:off x="2455875" y="2275575"/>
            <a:ext cx="647400" cy="44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a:latin typeface="Times New Roman"/>
                <a:ea typeface="Times New Roman"/>
                <a:cs typeface="Times New Roman"/>
                <a:sym typeface="Times New Roman"/>
              </a:rPr>
              <a:t>34</a:t>
            </a:r>
            <a:r>
              <a:rPr lang="es">
                <a:latin typeface="Times New Roman"/>
                <a:ea typeface="Times New Roman"/>
                <a:cs typeface="Times New Roman"/>
                <a:sym typeface="Times New Roman"/>
              </a:rPr>
              <a:t>%</a:t>
            </a:r>
            <a:endParaRPr>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pic>
        <p:nvPicPr>
          <p:cNvPr id="226" name="Google Shape;226;p28"/>
          <p:cNvPicPr preferRelativeResize="0"/>
          <p:nvPr/>
        </p:nvPicPr>
        <p:blipFill>
          <a:blip r:embed="rId3">
            <a:alphaModFix amt="23000"/>
          </a:blip>
          <a:stretch>
            <a:fillRect/>
          </a:stretch>
        </p:blipFill>
        <p:spPr>
          <a:xfrm>
            <a:off x="3075925" y="545800"/>
            <a:ext cx="4527250" cy="4199900"/>
          </a:xfrm>
          <a:prstGeom prst="rect">
            <a:avLst/>
          </a:prstGeom>
          <a:noFill/>
          <a:ln>
            <a:noFill/>
          </a:ln>
        </p:spPr>
      </p:pic>
      <p:sp>
        <p:nvSpPr>
          <p:cNvPr id="227" name="Google Shape;227;p28"/>
          <p:cNvSpPr txBox="1"/>
          <p:nvPr>
            <p:ph idx="1" type="body"/>
          </p:nvPr>
        </p:nvSpPr>
        <p:spPr>
          <a:xfrm>
            <a:off x="2217375" y="128425"/>
            <a:ext cx="3083400" cy="2035800"/>
          </a:xfrm>
          <a:prstGeom prst="rect">
            <a:avLst/>
          </a:prstGeom>
          <a:ln cap="flat" cmpd="sng" w="9525">
            <a:solidFill>
              <a:srgbClr val="A4C2F4"/>
            </a:solidFill>
            <a:prstDash val="solid"/>
            <a:round/>
            <a:headEnd len="sm" w="sm" type="none"/>
            <a:tailEnd len="sm" w="sm" type="none"/>
          </a:ln>
        </p:spPr>
        <p:txBody>
          <a:bodyPr anchorCtr="0" anchor="t" bIns="91425" lIns="91425" spcFirstLastPara="1" rIns="91425" wrap="square" tIns="91425">
            <a:noAutofit/>
          </a:bodyPr>
          <a:lstStyle/>
          <a:p>
            <a:pPr indent="0" lvl="0" marL="0" rtl="0" algn="just">
              <a:spcBef>
                <a:spcPts val="0"/>
              </a:spcBef>
              <a:spcAft>
                <a:spcPts val="0"/>
              </a:spcAft>
              <a:buNone/>
            </a:pPr>
            <a:r>
              <a:rPr b="1" lang="es">
                <a:solidFill>
                  <a:schemeClr val="dk1"/>
                </a:solidFill>
                <a:latin typeface="Times New Roman"/>
                <a:ea typeface="Times New Roman"/>
                <a:cs typeface="Times New Roman"/>
                <a:sym typeface="Times New Roman"/>
              </a:rPr>
              <a:t>Promoción y prevención de las enfermedades </a:t>
            </a:r>
            <a:endParaRPr b="1">
              <a:solidFill>
                <a:schemeClr val="dk1"/>
              </a:solidFill>
              <a:latin typeface="Times New Roman"/>
              <a:ea typeface="Times New Roman"/>
              <a:cs typeface="Times New Roman"/>
              <a:sym typeface="Times New Roman"/>
            </a:endParaRPr>
          </a:p>
          <a:p>
            <a:pPr indent="0" lvl="0" marL="0" rtl="0" algn="just">
              <a:spcBef>
                <a:spcPts val="1600"/>
              </a:spcBef>
              <a:spcAft>
                <a:spcPts val="1600"/>
              </a:spcAft>
              <a:buNone/>
            </a:pPr>
            <a:r>
              <a:rPr lang="es">
                <a:solidFill>
                  <a:schemeClr val="dk1"/>
                </a:solidFill>
                <a:latin typeface="Times New Roman"/>
                <a:ea typeface="Times New Roman"/>
                <a:cs typeface="Times New Roman"/>
                <a:sym typeface="Times New Roman"/>
              </a:rPr>
              <a:t>El </a:t>
            </a:r>
            <a:r>
              <a:rPr b="1" lang="es">
                <a:solidFill>
                  <a:schemeClr val="dk1"/>
                </a:solidFill>
                <a:latin typeface="Times New Roman"/>
                <a:ea typeface="Times New Roman"/>
                <a:cs typeface="Times New Roman"/>
                <a:sym typeface="Times New Roman"/>
              </a:rPr>
              <a:t>58% </a:t>
            </a:r>
            <a:r>
              <a:rPr lang="es">
                <a:solidFill>
                  <a:schemeClr val="dk1"/>
                </a:solidFill>
                <a:latin typeface="Times New Roman"/>
                <a:ea typeface="Times New Roman"/>
                <a:cs typeface="Times New Roman"/>
                <a:sym typeface="Times New Roman"/>
              </a:rPr>
              <a:t>de las personas mayores reconocen las campañas y participan por interés en mejorar las condiciones de salud y cumplir con los procesos de seguimiento y control médico.</a:t>
            </a:r>
            <a:endParaRPr>
              <a:latin typeface="Times New Roman"/>
              <a:ea typeface="Times New Roman"/>
              <a:cs typeface="Times New Roman"/>
              <a:sym typeface="Times New Roman"/>
            </a:endParaRPr>
          </a:p>
        </p:txBody>
      </p:sp>
      <p:sp>
        <p:nvSpPr>
          <p:cNvPr id="228" name="Google Shape;228;p28"/>
          <p:cNvSpPr txBox="1"/>
          <p:nvPr/>
        </p:nvSpPr>
        <p:spPr>
          <a:xfrm rot="-5400000">
            <a:off x="-1665225" y="1924200"/>
            <a:ext cx="4995600" cy="129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500">
                <a:solidFill>
                  <a:srgbClr val="A4C2F4"/>
                </a:solidFill>
                <a:latin typeface="Comfortaa"/>
                <a:ea typeface="Comfortaa"/>
                <a:cs typeface="Comfortaa"/>
                <a:sym typeface="Comfortaa"/>
              </a:rPr>
              <a:t>Determinantes relacionados con los sistemas sanitarios y los servicios sociales</a:t>
            </a:r>
            <a:endParaRPr sz="2500">
              <a:solidFill>
                <a:srgbClr val="A4C2F4"/>
              </a:solidFill>
              <a:latin typeface="Comfortaa"/>
              <a:ea typeface="Comfortaa"/>
              <a:cs typeface="Comfortaa"/>
              <a:sym typeface="Comfortaa"/>
            </a:endParaRPr>
          </a:p>
        </p:txBody>
      </p:sp>
      <p:sp>
        <p:nvSpPr>
          <p:cNvPr id="229" name="Google Shape;229;p28"/>
          <p:cNvSpPr txBox="1"/>
          <p:nvPr>
            <p:ph idx="2" type="body"/>
          </p:nvPr>
        </p:nvSpPr>
        <p:spPr>
          <a:xfrm>
            <a:off x="2217375" y="2238900"/>
            <a:ext cx="3083400" cy="1350600"/>
          </a:xfrm>
          <a:prstGeom prst="rect">
            <a:avLst/>
          </a:prstGeom>
          <a:ln cap="flat" cmpd="sng" w="9525">
            <a:solidFill>
              <a:srgbClr val="A4C2F4"/>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s">
                <a:solidFill>
                  <a:srgbClr val="000000"/>
                </a:solidFill>
                <a:latin typeface="Times New Roman"/>
                <a:ea typeface="Times New Roman"/>
                <a:cs typeface="Times New Roman"/>
                <a:sym typeface="Times New Roman"/>
              </a:rPr>
              <a:t>Afiliación a régimen de salud:</a:t>
            </a:r>
            <a:endParaRPr b="1">
              <a:solidFill>
                <a:srgbClr val="000000"/>
              </a:solidFill>
              <a:latin typeface="Times New Roman"/>
              <a:ea typeface="Times New Roman"/>
              <a:cs typeface="Times New Roman"/>
              <a:sym typeface="Times New Roman"/>
            </a:endParaRPr>
          </a:p>
          <a:p>
            <a:pPr indent="0" lvl="0" marL="0" rtl="0" algn="l">
              <a:spcBef>
                <a:spcPts val="1600"/>
              </a:spcBef>
              <a:spcAft>
                <a:spcPts val="1600"/>
              </a:spcAft>
              <a:buNone/>
            </a:pPr>
            <a:r>
              <a:rPr lang="es">
                <a:solidFill>
                  <a:srgbClr val="000000"/>
                </a:solidFill>
                <a:latin typeface="Times New Roman"/>
                <a:ea typeface="Times New Roman"/>
                <a:cs typeface="Times New Roman"/>
                <a:sym typeface="Times New Roman"/>
              </a:rPr>
              <a:t>Subsidiado: 77%</a:t>
            </a:r>
            <a:br>
              <a:rPr lang="es">
                <a:solidFill>
                  <a:srgbClr val="000000"/>
                </a:solidFill>
                <a:latin typeface="Times New Roman"/>
                <a:ea typeface="Times New Roman"/>
                <a:cs typeface="Times New Roman"/>
                <a:sym typeface="Times New Roman"/>
              </a:rPr>
            </a:br>
            <a:r>
              <a:rPr lang="es">
                <a:solidFill>
                  <a:srgbClr val="000000"/>
                </a:solidFill>
                <a:latin typeface="Times New Roman"/>
                <a:ea typeface="Times New Roman"/>
                <a:cs typeface="Times New Roman"/>
                <a:sym typeface="Times New Roman"/>
              </a:rPr>
              <a:t>Contributivo: 21%</a:t>
            </a:r>
            <a:br>
              <a:rPr lang="es">
                <a:solidFill>
                  <a:srgbClr val="000000"/>
                </a:solidFill>
                <a:latin typeface="Times New Roman"/>
                <a:ea typeface="Times New Roman"/>
                <a:cs typeface="Times New Roman"/>
                <a:sym typeface="Times New Roman"/>
              </a:rPr>
            </a:br>
            <a:r>
              <a:rPr lang="es">
                <a:solidFill>
                  <a:srgbClr val="000000"/>
                </a:solidFill>
                <a:latin typeface="Times New Roman"/>
                <a:ea typeface="Times New Roman"/>
                <a:cs typeface="Times New Roman"/>
                <a:sym typeface="Times New Roman"/>
              </a:rPr>
              <a:t>No se encuentra afiliado: 2%</a:t>
            </a:r>
            <a:endParaRPr>
              <a:latin typeface="Times New Roman"/>
              <a:ea typeface="Times New Roman"/>
              <a:cs typeface="Times New Roman"/>
              <a:sym typeface="Times New Roman"/>
            </a:endParaRPr>
          </a:p>
        </p:txBody>
      </p:sp>
      <p:sp>
        <p:nvSpPr>
          <p:cNvPr id="230" name="Google Shape;230;p28"/>
          <p:cNvSpPr txBox="1"/>
          <p:nvPr>
            <p:ph idx="2" type="body"/>
          </p:nvPr>
        </p:nvSpPr>
        <p:spPr>
          <a:xfrm>
            <a:off x="2217375" y="3664175"/>
            <a:ext cx="3083400" cy="1350600"/>
          </a:xfrm>
          <a:prstGeom prst="rect">
            <a:avLst/>
          </a:prstGeom>
          <a:ln cap="flat" cmpd="sng" w="9525">
            <a:solidFill>
              <a:srgbClr val="A4C2F4"/>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s">
                <a:solidFill>
                  <a:srgbClr val="000000"/>
                </a:solidFill>
                <a:latin typeface="Times New Roman"/>
                <a:ea typeface="Times New Roman"/>
                <a:cs typeface="Times New Roman"/>
                <a:sym typeface="Times New Roman"/>
              </a:rPr>
              <a:t>Cuidador:</a:t>
            </a:r>
            <a:endParaRPr b="1">
              <a:solidFill>
                <a:srgbClr val="000000"/>
              </a:solidFill>
              <a:latin typeface="Times New Roman"/>
              <a:ea typeface="Times New Roman"/>
              <a:cs typeface="Times New Roman"/>
              <a:sym typeface="Times New Roman"/>
            </a:endParaRPr>
          </a:p>
          <a:p>
            <a:pPr indent="0" lvl="0" marL="0" rtl="0" algn="l">
              <a:spcBef>
                <a:spcPts val="1600"/>
              </a:spcBef>
              <a:spcAft>
                <a:spcPts val="1600"/>
              </a:spcAft>
              <a:buNone/>
            </a:pPr>
            <a:r>
              <a:rPr lang="es">
                <a:solidFill>
                  <a:srgbClr val="000000"/>
                </a:solidFill>
                <a:latin typeface="Times New Roman"/>
                <a:ea typeface="Times New Roman"/>
                <a:cs typeface="Times New Roman"/>
                <a:sym typeface="Times New Roman"/>
              </a:rPr>
              <a:t>Familiar</a:t>
            </a:r>
            <a:r>
              <a:rPr lang="es">
                <a:solidFill>
                  <a:srgbClr val="000000"/>
                </a:solidFill>
                <a:latin typeface="Times New Roman"/>
                <a:ea typeface="Times New Roman"/>
                <a:cs typeface="Times New Roman"/>
                <a:sym typeface="Times New Roman"/>
              </a:rPr>
              <a:t>: 51%</a:t>
            </a:r>
            <a:br>
              <a:rPr lang="es">
                <a:solidFill>
                  <a:srgbClr val="000000"/>
                </a:solidFill>
                <a:latin typeface="Times New Roman"/>
                <a:ea typeface="Times New Roman"/>
                <a:cs typeface="Times New Roman"/>
                <a:sym typeface="Times New Roman"/>
              </a:rPr>
            </a:br>
            <a:r>
              <a:rPr lang="es">
                <a:solidFill>
                  <a:srgbClr val="000000"/>
                </a:solidFill>
                <a:latin typeface="Times New Roman"/>
                <a:ea typeface="Times New Roman"/>
                <a:cs typeface="Times New Roman"/>
                <a:sym typeface="Times New Roman"/>
              </a:rPr>
              <a:t>No aplica: 46%</a:t>
            </a:r>
            <a:endParaRPr/>
          </a:p>
        </p:txBody>
      </p:sp>
      <p:sp>
        <p:nvSpPr>
          <p:cNvPr id="231" name="Google Shape;231;p28"/>
          <p:cNvSpPr txBox="1"/>
          <p:nvPr>
            <p:ph idx="2" type="body"/>
          </p:nvPr>
        </p:nvSpPr>
        <p:spPr>
          <a:xfrm>
            <a:off x="5672350" y="1451925"/>
            <a:ext cx="3083400" cy="2466300"/>
          </a:xfrm>
          <a:prstGeom prst="rect">
            <a:avLst/>
          </a:prstGeom>
          <a:ln cap="flat" cmpd="sng" w="9525">
            <a:solidFill>
              <a:srgbClr val="A4C2F4"/>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s">
                <a:solidFill>
                  <a:srgbClr val="000000"/>
                </a:solidFill>
                <a:latin typeface="Times New Roman"/>
                <a:ea typeface="Times New Roman"/>
                <a:cs typeface="Times New Roman"/>
                <a:sym typeface="Times New Roman"/>
              </a:rPr>
              <a:t>Salud mental</a:t>
            </a:r>
            <a:r>
              <a:rPr b="1" lang="es">
                <a:solidFill>
                  <a:srgbClr val="000000"/>
                </a:solidFill>
                <a:latin typeface="Times New Roman"/>
                <a:ea typeface="Times New Roman"/>
                <a:cs typeface="Times New Roman"/>
                <a:sym typeface="Times New Roman"/>
              </a:rPr>
              <a:t>:</a:t>
            </a:r>
            <a:endParaRPr b="1">
              <a:solidFill>
                <a:srgbClr val="000000"/>
              </a:solidFill>
              <a:latin typeface="Times New Roman"/>
              <a:ea typeface="Times New Roman"/>
              <a:cs typeface="Times New Roman"/>
              <a:sym typeface="Times New Roman"/>
            </a:endParaRPr>
          </a:p>
          <a:p>
            <a:pPr indent="0" lvl="0" marL="0" rtl="0" algn="just">
              <a:lnSpc>
                <a:spcPct val="115000"/>
              </a:lnSpc>
              <a:spcBef>
                <a:spcPts val="1600"/>
              </a:spcBef>
              <a:spcAft>
                <a:spcPts val="0"/>
              </a:spcAft>
              <a:buClr>
                <a:schemeClr val="dk1"/>
              </a:buClr>
              <a:buSzPts val="1100"/>
              <a:buFont typeface="Arial"/>
              <a:buNone/>
            </a:pPr>
            <a:r>
              <a:rPr b="1" lang="es" sz="1300">
                <a:solidFill>
                  <a:schemeClr val="dk1"/>
                </a:solidFill>
                <a:latin typeface="Times New Roman"/>
                <a:ea typeface="Times New Roman"/>
                <a:cs typeface="Times New Roman"/>
                <a:sym typeface="Times New Roman"/>
              </a:rPr>
              <a:t>77% </a:t>
            </a:r>
            <a:r>
              <a:rPr lang="es" sz="1300">
                <a:solidFill>
                  <a:schemeClr val="dk1"/>
                </a:solidFill>
                <a:latin typeface="Times New Roman"/>
                <a:ea typeface="Times New Roman"/>
                <a:cs typeface="Times New Roman"/>
                <a:sym typeface="Times New Roman"/>
              </a:rPr>
              <a:t>de las personas mayores refieren no conocer una institución que les brinde servicios sobre salud mental en el municipio.</a:t>
            </a:r>
            <a:endParaRPr sz="1300">
              <a:solidFill>
                <a:schemeClr val="dk1"/>
              </a:solidFill>
              <a:latin typeface="Times New Roman"/>
              <a:ea typeface="Times New Roman"/>
              <a:cs typeface="Times New Roman"/>
              <a:sym typeface="Times New Roman"/>
            </a:endParaRPr>
          </a:p>
          <a:p>
            <a:pPr indent="0" lvl="0" marL="0" rtl="0" algn="just">
              <a:spcBef>
                <a:spcPts val="1400"/>
              </a:spcBef>
              <a:spcAft>
                <a:spcPts val="0"/>
              </a:spcAft>
              <a:buClr>
                <a:schemeClr val="dk1"/>
              </a:buClr>
              <a:buSzPts val="1100"/>
              <a:buFont typeface="Arial"/>
              <a:buNone/>
            </a:pPr>
            <a:r>
              <a:rPr b="1" lang="es" sz="1300">
                <a:solidFill>
                  <a:schemeClr val="dk1"/>
                </a:solidFill>
                <a:latin typeface="Times New Roman"/>
                <a:ea typeface="Times New Roman"/>
                <a:cs typeface="Times New Roman"/>
                <a:sym typeface="Times New Roman"/>
              </a:rPr>
              <a:t>23%</a:t>
            </a:r>
            <a:r>
              <a:rPr lang="es" sz="1300">
                <a:solidFill>
                  <a:schemeClr val="dk1"/>
                </a:solidFill>
                <a:latin typeface="Times New Roman"/>
                <a:ea typeface="Times New Roman"/>
                <a:cs typeface="Times New Roman"/>
                <a:sym typeface="Times New Roman"/>
              </a:rPr>
              <a:t> refiere contar con este servicio en instituciones como el hospital, la Alcaldía y desde el Programa Centro Vida.</a:t>
            </a:r>
            <a:endParaRPr sz="1300">
              <a:solidFill>
                <a:schemeClr val="dk1"/>
              </a:solidFill>
              <a:latin typeface="Times New Roman"/>
              <a:ea typeface="Times New Roman"/>
              <a:cs typeface="Times New Roman"/>
              <a:sym typeface="Times New Roman"/>
            </a:endParaRPr>
          </a:p>
          <a:p>
            <a:pPr indent="0" lvl="0" marL="0" rtl="0" algn="l">
              <a:spcBef>
                <a:spcPts val="1400"/>
              </a:spcBef>
              <a:spcAft>
                <a:spcPts val="1600"/>
              </a:spcAft>
              <a:buNone/>
            </a:pPr>
            <a:r>
              <a:t/>
            </a:r>
            <a:endParaRPr>
              <a:solidFill>
                <a:srgbClr val="000000"/>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pic>
        <p:nvPicPr>
          <p:cNvPr id="236" name="Google Shape;236;p29"/>
          <p:cNvPicPr preferRelativeResize="0"/>
          <p:nvPr/>
        </p:nvPicPr>
        <p:blipFill>
          <a:blip r:embed="rId3">
            <a:alphaModFix amt="24000"/>
          </a:blip>
          <a:stretch>
            <a:fillRect/>
          </a:stretch>
        </p:blipFill>
        <p:spPr>
          <a:xfrm>
            <a:off x="2667131" y="529700"/>
            <a:ext cx="2091393" cy="2881475"/>
          </a:xfrm>
          <a:prstGeom prst="rect">
            <a:avLst/>
          </a:prstGeom>
          <a:noFill/>
          <a:ln>
            <a:noFill/>
          </a:ln>
        </p:spPr>
      </p:pic>
      <p:pic>
        <p:nvPicPr>
          <p:cNvPr id="237" name="Google Shape;237;p29"/>
          <p:cNvPicPr preferRelativeResize="0"/>
          <p:nvPr/>
        </p:nvPicPr>
        <p:blipFill>
          <a:blip r:embed="rId4">
            <a:alphaModFix amt="30000"/>
          </a:blip>
          <a:stretch>
            <a:fillRect/>
          </a:stretch>
        </p:blipFill>
        <p:spPr>
          <a:xfrm>
            <a:off x="6012563" y="755988"/>
            <a:ext cx="2428875" cy="2428875"/>
          </a:xfrm>
          <a:prstGeom prst="rect">
            <a:avLst/>
          </a:prstGeom>
          <a:noFill/>
          <a:ln>
            <a:noFill/>
          </a:ln>
        </p:spPr>
      </p:pic>
      <p:sp>
        <p:nvSpPr>
          <p:cNvPr id="238" name="Google Shape;238;p29"/>
          <p:cNvSpPr txBox="1"/>
          <p:nvPr>
            <p:ph idx="1" type="body"/>
          </p:nvPr>
        </p:nvSpPr>
        <p:spPr>
          <a:xfrm>
            <a:off x="1728825" y="245875"/>
            <a:ext cx="3525600" cy="3577500"/>
          </a:xfrm>
          <a:prstGeom prst="rect">
            <a:avLst/>
          </a:prstGeom>
          <a:ln cap="flat" cmpd="sng" w="19050">
            <a:solidFill>
              <a:srgbClr val="EA9999"/>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lnSpc>
                <a:spcPct val="140000"/>
              </a:lnSpc>
              <a:spcBef>
                <a:spcPts val="0"/>
              </a:spcBef>
              <a:spcAft>
                <a:spcPts val="0"/>
              </a:spcAft>
              <a:buClr>
                <a:schemeClr val="dk1"/>
              </a:buClr>
              <a:buSzPts val="1100"/>
              <a:buFont typeface="Arial"/>
              <a:buNone/>
            </a:pPr>
            <a:r>
              <a:rPr b="1" i="1" lang="es">
                <a:solidFill>
                  <a:schemeClr val="dk1"/>
                </a:solidFill>
                <a:latin typeface="Times New Roman"/>
                <a:ea typeface="Times New Roman"/>
                <a:cs typeface="Times New Roman"/>
                <a:sym typeface="Times New Roman"/>
              </a:rPr>
              <a:t>Exposición al humo</a:t>
            </a:r>
            <a:endParaRPr b="1" i="1">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es" sz="1200">
                <a:solidFill>
                  <a:schemeClr val="dk1"/>
                </a:solidFill>
                <a:latin typeface="Times New Roman"/>
                <a:ea typeface="Times New Roman"/>
                <a:cs typeface="Times New Roman"/>
                <a:sym typeface="Times New Roman"/>
              </a:rPr>
              <a:t>7</a:t>
            </a:r>
            <a:r>
              <a:rPr b="1" lang="es">
                <a:solidFill>
                  <a:schemeClr val="dk1"/>
                </a:solidFill>
                <a:latin typeface="Times New Roman"/>
                <a:ea typeface="Times New Roman"/>
                <a:cs typeface="Times New Roman"/>
                <a:sym typeface="Times New Roman"/>
              </a:rPr>
              <a:t>3% </a:t>
            </a:r>
            <a:r>
              <a:rPr lang="es">
                <a:solidFill>
                  <a:schemeClr val="dk1"/>
                </a:solidFill>
                <a:latin typeface="Times New Roman"/>
                <a:ea typeface="Times New Roman"/>
                <a:cs typeface="Times New Roman"/>
                <a:sym typeface="Times New Roman"/>
              </a:rPr>
              <a:t>de los adultos mayores mencionan NO haber consumido tabaco en algún momento de su vida</a:t>
            </a:r>
            <a:endParaRPr>
              <a:solidFill>
                <a:schemeClr val="dk1"/>
              </a:solidFill>
              <a:latin typeface="Times New Roman"/>
              <a:ea typeface="Times New Roman"/>
              <a:cs typeface="Times New Roman"/>
              <a:sym typeface="Times New Roman"/>
            </a:endParaRPr>
          </a:p>
          <a:p>
            <a:pPr indent="0" lvl="0" marL="0" rtl="0" algn="l">
              <a:spcBef>
                <a:spcPts val="1400"/>
              </a:spcBef>
              <a:spcAft>
                <a:spcPts val="0"/>
              </a:spcAft>
              <a:buNone/>
            </a:pPr>
            <a:r>
              <a:rPr b="1" lang="es">
                <a:solidFill>
                  <a:schemeClr val="dk1"/>
                </a:solidFill>
                <a:latin typeface="Times New Roman"/>
                <a:ea typeface="Times New Roman"/>
                <a:cs typeface="Times New Roman"/>
                <a:sym typeface="Times New Roman"/>
              </a:rPr>
              <a:t>95% </a:t>
            </a:r>
            <a:r>
              <a:rPr lang="es">
                <a:solidFill>
                  <a:schemeClr val="dk1"/>
                </a:solidFill>
                <a:latin typeface="Times New Roman"/>
                <a:ea typeface="Times New Roman"/>
                <a:cs typeface="Times New Roman"/>
                <a:sym typeface="Times New Roman"/>
              </a:rPr>
              <a:t>refieren haber cocinado con leña o carbón durante algún momento de su vida,  siendo aún una práctica común.</a:t>
            </a:r>
            <a:endParaRPr>
              <a:solidFill>
                <a:schemeClr val="dk1"/>
              </a:solidFill>
              <a:latin typeface="Times New Roman"/>
              <a:ea typeface="Times New Roman"/>
              <a:cs typeface="Times New Roman"/>
              <a:sym typeface="Times New Roman"/>
            </a:endParaRPr>
          </a:p>
          <a:p>
            <a:pPr indent="0" lvl="0" marL="0" rtl="0" algn="l">
              <a:spcBef>
                <a:spcPts val="1400"/>
              </a:spcBef>
              <a:spcAft>
                <a:spcPts val="0"/>
              </a:spcAft>
              <a:buNone/>
            </a:pPr>
            <a:r>
              <a:rPr b="1" lang="es">
                <a:solidFill>
                  <a:schemeClr val="dk1"/>
                </a:solidFill>
                <a:latin typeface="Times New Roman"/>
                <a:ea typeface="Times New Roman"/>
                <a:cs typeface="Times New Roman"/>
                <a:sym typeface="Times New Roman"/>
              </a:rPr>
              <a:t>90% </a:t>
            </a:r>
            <a:r>
              <a:rPr lang="es">
                <a:solidFill>
                  <a:schemeClr val="dk1"/>
                </a:solidFill>
                <a:latin typeface="Times New Roman"/>
                <a:ea typeface="Times New Roman"/>
                <a:cs typeface="Times New Roman"/>
                <a:sym typeface="Times New Roman"/>
              </a:rPr>
              <a:t>personas afirman haberse encontrado en exposición pasiva al humo a lo largo de sus vidas.</a:t>
            </a:r>
            <a:endParaRPr>
              <a:solidFill>
                <a:schemeClr val="dk1"/>
              </a:solidFill>
              <a:latin typeface="Times New Roman"/>
              <a:ea typeface="Times New Roman"/>
              <a:cs typeface="Times New Roman"/>
              <a:sym typeface="Times New Roman"/>
            </a:endParaRPr>
          </a:p>
          <a:p>
            <a:pPr indent="0" lvl="0" marL="0" rtl="0" algn="l">
              <a:spcBef>
                <a:spcPts val="1400"/>
              </a:spcBef>
              <a:spcAft>
                <a:spcPts val="0"/>
              </a:spcAft>
              <a:buNone/>
            </a:pPr>
            <a:r>
              <a:rPr b="1" lang="es">
                <a:solidFill>
                  <a:schemeClr val="dk1"/>
                </a:solidFill>
                <a:latin typeface="Times New Roman"/>
                <a:ea typeface="Times New Roman"/>
                <a:cs typeface="Times New Roman"/>
                <a:sym typeface="Times New Roman"/>
              </a:rPr>
              <a:t>32% </a:t>
            </a:r>
            <a:r>
              <a:rPr lang="es">
                <a:solidFill>
                  <a:schemeClr val="dk1"/>
                </a:solidFill>
                <a:latin typeface="Times New Roman"/>
                <a:ea typeface="Times New Roman"/>
                <a:cs typeface="Times New Roman"/>
                <a:sym typeface="Times New Roman"/>
              </a:rPr>
              <a:t>afirmó poseer enfermedades relacionadas a problemas de pulmón.</a:t>
            </a:r>
            <a:endParaRPr>
              <a:solidFill>
                <a:schemeClr val="dk1"/>
              </a:solidFill>
              <a:latin typeface="Times New Roman"/>
              <a:ea typeface="Times New Roman"/>
              <a:cs typeface="Times New Roman"/>
              <a:sym typeface="Times New Roman"/>
            </a:endParaRPr>
          </a:p>
          <a:p>
            <a:pPr indent="0" lvl="0" marL="0" rtl="0" algn="l">
              <a:spcBef>
                <a:spcPts val="1400"/>
              </a:spcBef>
              <a:spcAft>
                <a:spcPts val="1600"/>
              </a:spcAft>
              <a:buNone/>
            </a:pPr>
            <a:r>
              <a:t/>
            </a:r>
            <a:endParaRPr/>
          </a:p>
        </p:txBody>
      </p:sp>
      <p:sp>
        <p:nvSpPr>
          <p:cNvPr id="239" name="Google Shape;239;p29"/>
          <p:cNvSpPr txBox="1"/>
          <p:nvPr/>
        </p:nvSpPr>
        <p:spPr>
          <a:xfrm rot="-5400000">
            <a:off x="-1873275" y="2063600"/>
            <a:ext cx="5124900" cy="100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800">
                <a:solidFill>
                  <a:srgbClr val="E6B8AF"/>
                </a:solidFill>
                <a:latin typeface="Comfortaa"/>
                <a:ea typeface="Comfortaa"/>
                <a:cs typeface="Comfortaa"/>
                <a:sym typeface="Comfortaa"/>
              </a:rPr>
              <a:t>Determinantes conductuales</a:t>
            </a:r>
            <a:endParaRPr sz="2800">
              <a:solidFill>
                <a:srgbClr val="E6B8AF"/>
              </a:solidFill>
              <a:latin typeface="Comfortaa"/>
              <a:ea typeface="Comfortaa"/>
              <a:cs typeface="Comfortaa"/>
              <a:sym typeface="Comfortaa"/>
            </a:endParaRPr>
          </a:p>
        </p:txBody>
      </p:sp>
      <p:sp>
        <p:nvSpPr>
          <p:cNvPr id="240" name="Google Shape;240;p29"/>
          <p:cNvSpPr txBox="1"/>
          <p:nvPr>
            <p:ph idx="1" type="body"/>
          </p:nvPr>
        </p:nvSpPr>
        <p:spPr>
          <a:xfrm>
            <a:off x="5614275" y="518275"/>
            <a:ext cx="3083400" cy="2881500"/>
          </a:xfrm>
          <a:prstGeom prst="rect">
            <a:avLst/>
          </a:prstGeom>
          <a:ln cap="flat" cmpd="sng" w="19050">
            <a:solidFill>
              <a:srgbClr val="EA9999"/>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lnSpc>
                <a:spcPct val="140000"/>
              </a:lnSpc>
              <a:spcBef>
                <a:spcPts val="0"/>
              </a:spcBef>
              <a:spcAft>
                <a:spcPts val="0"/>
              </a:spcAft>
              <a:buNone/>
            </a:pPr>
            <a:r>
              <a:rPr b="1" i="1" lang="es">
                <a:solidFill>
                  <a:schemeClr val="dk1"/>
                </a:solidFill>
                <a:latin typeface="Times New Roman"/>
                <a:ea typeface="Times New Roman"/>
                <a:cs typeface="Times New Roman"/>
                <a:sym typeface="Times New Roman"/>
              </a:rPr>
              <a:t>Actividad física</a:t>
            </a:r>
            <a:endParaRPr b="1" i="1">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es">
                <a:solidFill>
                  <a:schemeClr val="dk1"/>
                </a:solidFill>
                <a:latin typeface="Times New Roman"/>
                <a:ea typeface="Times New Roman"/>
                <a:cs typeface="Times New Roman"/>
                <a:sym typeface="Times New Roman"/>
              </a:rPr>
              <a:t>60%</a:t>
            </a:r>
            <a:r>
              <a:rPr lang="es">
                <a:solidFill>
                  <a:schemeClr val="dk1"/>
                </a:solidFill>
                <a:latin typeface="Times New Roman"/>
                <a:ea typeface="Times New Roman"/>
                <a:cs typeface="Times New Roman"/>
                <a:sym typeface="Times New Roman"/>
              </a:rPr>
              <a:t> de las personas mayores realizan actividad física como caminar, bailar y aeróbicos, mientras que el 40% refiere no ejercitarse.</a:t>
            </a:r>
            <a:endParaRPr>
              <a:solidFill>
                <a:schemeClr val="dk1"/>
              </a:solidFill>
              <a:latin typeface="Times New Roman"/>
              <a:ea typeface="Times New Roman"/>
              <a:cs typeface="Times New Roman"/>
              <a:sym typeface="Times New Roman"/>
            </a:endParaRPr>
          </a:p>
          <a:p>
            <a:pPr indent="0" lvl="0" marL="0" rtl="0" algn="just">
              <a:spcBef>
                <a:spcPts val="1400"/>
              </a:spcBef>
              <a:spcAft>
                <a:spcPts val="0"/>
              </a:spcAft>
              <a:buNone/>
            </a:pPr>
            <a:r>
              <a:rPr lang="es">
                <a:solidFill>
                  <a:schemeClr val="dk1"/>
                </a:solidFill>
                <a:latin typeface="Times New Roman"/>
                <a:ea typeface="Times New Roman"/>
                <a:cs typeface="Times New Roman"/>
                <a:sym typeface="Times New Roman"/>
              </a:rPr>
              <a:t>El </a:t>
            </a:r>
            <a:r>
              <a:rPr b="1" lang="es">
                <a:solidFill>
                  <a:schemeClr val="dk1"/>
                </a:solidFill>
                <a:latin typeface="Times New Roman"/>
                <a:ea typeface="Times New Roman"/>
                <a:cs typeface="Times New Roman"/>
                <a:sym typeface="Times New Roman"/>
              </a:rPr>
              <a:t>58%</a:t>
            </a:r>
            <a:r>
              <a:rPr lang="es">
                <a:solidFill>
                  <a:schemeClr val="dk1"/>
                </a:solidFill>
                <a:latin typeface="Times New Roman"/>
                <a:ea typeface="Times New Roman"/>
                <a:cs typeface="Times New Roman"/>
                <a:sym typeface="Times New Roman"/>
              </a:rPr>
              <a:t> de los adultos mayores menciona conocer una institución que promueva la actividad física en esta población, sin embargo solo el </a:t>
            </a:r>
            <a:r>
              <a:rPr b="1" lang="es">
                <a:solidFill>
                  <a:schemeClr val="dk1"/>
                </a:solidFill>
                <a:latin typeface="Times New Roman"/>
                <a:ea typeface="Times New Roman"/>
                <a:cs typeface="Times New Roman"/>
                <a:sym typeface="Times New Roman"/>
              </a:rPr>
              <a:t>50%</a:t>
            </a:r>
            <a:r>
              <a:rPr lang="es">
                <a:solidFill>
                  <a:schemeClr val="dk1"/>
                </a:solidFill>
                <a:latin typeface="Times New Roman"/>
                <a:ea typeface="Times New Roman"/>
                <a:cs typeface="Times New Roman"/>
                <a:sym typeface="Times New Roman"/>
              </a:rPr>
              <a:t> de ellos refieren estar vinculados.</a:t>
            </a:r>
            <a:endParaRPr>
              <a:solidFill>
                <a:schemeClr val="dk1"/>
              </a:solidFill>
              <a:latin typeface="Times New Roman"/>
              <a:ea typeface="Times New Roman"/>
              <a:cs typeface="Times New Roman"/>
              <a:sym typeface="Times New Roman"/>
            </a:endParaRPr>
          </a:p>
          <a:p>
            <a:pPr indent="0" lvl="0" marL="0" rtl="0" algn="l">
              <a:spcBef>
                <a:spcPts val="1400"/>
              </a:spcBef>
              <a:spcAft>
                <a:spcPts val="1600"/>
              </a:spcAft>
              <a:buNone/>
            </a:pPr>
            <a:r>
              <a:t/>
            </a:r>
            <a:endParaRPr/>
          </a:p>
        </p:txBody>
      </p:sp>
      <p:sp>
        <p:nvSpPr>
          <p:cNvPr id="241" name="Google Shape;241;p29"/>
          <p:cNvSpPr txBox="1"/>
          <p:nvPr>
            <p:ph idx="1" type="body"/>
          </p:nvPr>
        </p:nvSpPr>
        <p:spPr>
          <a:xfrm>
            <a:off x="2714475" y="3891000"/>
            <a:ext cx="4745700" cy="1087500"/>
          </a:xfrm>
          <a:prstGeom prst="rect">
            <a:avLst/>
          </a:prstGeom>
          <a:ln cap="flat" cmpd="sng" w="19050">
            <a:solidFill>
              <a:srgbClr val="EA9999"/>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lnSpc>
                <a:spcPct val="140000"/>
              </a:lnSpc>
              <a:spcBef>
                <a:spcPts val="0"/>
              </a:spcBef>
              <a:spcAft>
                <a:spcPts val="0"/>
              </a:spcAft>
              <a:buNone/>
            </a:pPr>
            <a:r>
              <a:rPr b="1" i="1" lang="es">
                <a:solidFill>
                  <a:schemeClr val="dk1"/>
                </a:solidFill>
                <a:latin typeface="Times New Roman"/>
                <a:ea typeface="Times New Roman"/>
                <a:cs typeface="Times New Roman"/>
                <a:sym typeface="Times New Roman"/>
              </a:rPr>
              <a:t>Salud bucal</a:t>
            </a:r>
            <a:endParaRPr b="1" i="1">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s">
                <a:solidFill>
                  <a:srgbClr val="000000"/>
                </a:solidFill>
                <a:latin typeface="Times New Roman"/>
                <a:ea typeface="Times New Roman"/>
                <a:cs typeface="Times New Roman"/>
                <a:sym typeface="Times New Roman"/>
              </a:rPr>
              <a:t>El </a:t>
            </a:r>
            <a:r>
              <a:rPr b="1" lang="es">
                <a:solidFill>
                  <a:srgbClr val="000000"/>
                </a:solidFill>
                <a:latin typeface="Times New Roman"/>
                <a:ea typeface="Times New Roman"/>
                <a:cs typeface="Times New Roman"/>
                <a:sym typeface="Times New Roman"/>
              </a:rPr>
              <a:t>76% </a:t>
            </a:r>
            <a:r>
              <a:rPr lang="es">
                <a:solidFill>
                  <a:srgbClr val="000000"/>
                </a:solidFill>
                <a:latin typeface="Times New Roman"/>
                <a:ea typeface="Times New Roman"/>
                <a:cs typeface="Times New Roman"/>
                <a:sym typeface="Times New Roman"/>
              </a:rPr>
              <a:t>de la población cuenta con servicio de odontología.</a:t>
            </a:r>
            <a:endParaRPr>
              <a:solidFill>
                <a:srgbClr val="000000"/>
              </a:solidFill>
              <a:latin typeface="Times New Roman"/>
              <a:ea typeface="Times New Roman"/>
              <a:cs typeface="Times New Roman"/>
              <a:sym typeface="Times New Roman"/>
            </a:endParaRPr>
          </a:p>
          <a:p>
            <a:pPr indent="0" lvl="0" marL="0" rtl="0" algn="l">
              <a:spcBef>
                <a:spcPts val="1600"/>
              </a:spcBef>
              <a:spcAft>
                <a:spcPts val="1600"/>
              </a:spcAft>
              <a:buNone/>
            </a:pPr>
            <a:r>
              <a:rPr lang="es">
                <a:solidFill>
                  <a:srgbClr val="000000"/>
                </a:solidFill>
                <a:latin typeface="Times New Roman"/>
                <a:ea typeface="Times New Roman"/>
                <a:cs typeface="Times New Roman"/>
                <a:sym typeface="Times New Roman"/>
              </a:rPr>
              <a:t>El </a:t>
            </a:r>
            <a:r>
              <a:rPr b="1" lang="es">
                <a:solidFill>
                  <a:srgbClr val="000000"/>
                </a:solidFill>
                <a:latin typeface="Times New Roman"/>
                <a:ea typeface="Times New Roman"/>
                <a:cs typeface="Times New Roman"/>
                <a:sym typeface="Times New Roman"/>
              </a:rPr>
              <a:t>13% </a:t>
            </a:r>
            <a:r>
              <a:rPr lang="es">
                <a:solidFill>
                  <a:srgbClr val="000000"/>
                </a:solidFill>
                <a:latin typeface="Times New Roman"/>
                <a:ea typeface="Times New Roman"/>
                <a:cs typeface="Times New Roman"/>
                <a:sym typeface="Times New Roman"/>
              </a:rPr>
              <a:t>de las personas mayores no asisten al odontólogo.</a:t>
            </a:r>
            <a:endParaRPr>
              <a:solidFill>
                <a:srgbClr val="000000"/>
              </a:solidFill>
              <a:latin typeface="Times New Roman"/>
              <a:ea typeface="Times New Roman"/>
              <a:cs typeface="Times New Roman"/>
              <a:sym typeface="Times New Roman"/>
            </a:endParaRPr>
          </a:p>
        </p:txBody>
      </p:sp>
      <p:pic>
        <p:nvPicPr>
          <p:cNvPr id="242" name="Google Shape;242;p29"/>
          <p:cNvPicPr preferRelativeResize="0"/>
          <p:nvPr/>
        </p:nvPicPr>
        <p:blipFill>
          <a:blip r:embed="rId5">
            <a:alphaModFix amt="18000"/>
          </a:blip>
          <a:stretch>
            <a:fillRect/>
          </a:stretch>
        </p:blipFill>
        <p:spPr>
          <a:xfrm>
            <a:off x="6394794" y="3970194"/>
            <a:ext cx="1008300" cy="10083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pic>
        <p:nvPicPr>
          <p:cNvPr id="247" name="Google Shape;247;p30"/>
          <p:cNvPicPr preferRelativeResize="0"/>
          <p:nvPr/>
        </p:nvPicPr>
        <p:blipFill>
          <a:blip r:embed="rId3">
            <a:alphaModFix amt="21000"/>
          </a:blip>
          <a:stretch>
            <a:fillRect/>
          </a:stretch>
        </p:blipFill>
        <p:spPr>
          <a:xfrm>
            <a:off x="2500925" y="293988"/>
            <a:ext cx="2423800" cy="2423800"/>
          </a:xfrm>
          <a:prstGeom prst="rect">
            <a:avLst/>
          </a:prstGeom>
          <a:noFill/>
          <a:ln>
            <a:noFill/>
          </a:ln>
        </p:spPr>
      </p:pic>
      <p:pic>
        <p:nvPicPr>
          <p:cNvPr id="248" name="Google Shape;248;p30"/>
          <p:cNvPicPr preferRelativeResize="0"/>
          <p:nvPr/>
        </p:nvPicPr>
        <p:blipFill>
          <a:blip r:embed="rId4">
            <a:alphaModFix amt="30000"/>
          </a:blip>
          <a:stretch>
            <a:fillRect/>
          </a:stretch>
        </p:blipFill>
        <p:spPr>
          <a:xfrm>
            <a:off x="4904296" y="3108300"/>
            <a:ext cx="2657530" cy="1883100"/>
          </a:xfrm>
          <a:prstGeom prst="rect">
            <a:avLst/>
          </a:prstGeom>
          <a:noFill/>
          <a:ln>
            <a:noFill/>
          </a:ln>
        </p:spPr>
      </p:pic>
      <p:pic>
        <p:nvPicPr>
          <p:cNvPr id="249" name="Google Shape;249;p30"/>
          <p:cNvPicPr preferRelativeResize="0"/>
          <p:nvPr/>
        </p:nvPicPr>
        <p:blipFill rotWithShape="1">
          <a:blip r:embed="rId5">
            <a:alphaModFix amt="24000"/>
          </a:blip>
          <a:srcRect b="0" l="14126" r="12981" t="0"/>
          <a:stretch/>
        </p:blipFill>
        <p:spPr>
          <a:xfrm>
            <a:off x="6032438" y="517188"/>
            <a:ext cx="2270725" cy="1977375"/>
          </a:xfrm>
          <a:prstGeom prst="rect">
            <a:avLst/>
          </a:prstGeom>
          <a:noFill/>
          <a:ln>
            <a:noFill/>
          </a:ln>
        </p:spPr>
      </p:pic>
      <p:sp>
        <p:nvSpPr>
          <p:cNvPr id="250" name="Google Shape;250;p30"/>
          <p:cNvSpPr txBox="1"/>
          <p:nvPr>
            <p:ph idx="1" type="body"/>
          </p:nvPr>
        </p:nvSpPr>
        <p:spPr>
          <a:xfrm>
            <a:off x="1389163" y="245875"/>
            <a:ext cx="3682800" cy="2631900"/>
          </a:xfrm>
          <a:prstGeom prst="rect">
            <a:avLst/>
          </a:prstGeom>
          <a:ln cap="flat" cmpd="sng" w="19050">
            <a:solidFill>
              <a:srgbClr val="EA9999"/>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lnSpc>
                <a:spcPct val="140000"/>
              </a:lnSpc>
              <a:spcBef>
                <a:spcPts val="0"/>
              </a:spcBef>
              <a:spcAft>
                <a:spcPts val="0"/>
              </a:spcAft>
              <a:buNone/>
            </a:pPr>
            <a:r>
              <a:rPr b="1" i="1" lang="es">
                <a:solidFill>
                  <a:schemeClr val="dk1"/>
                </a:solidFill>
                <a:latin typeface="Times New Roman"/>
                <a:ea typeface="Times New Roman"/>
                <a:cs typeface="Times New Roman"/>
                <a:sym typeface="Times New Roman"/>
              </a:rPr>
              <a:t>Nutrición</a:t>
            </a:r>
            <a:endParaRPr b="1" i="1">
              <a:solidFill>
                <a:schemeClr val="dk1"/>
              </a:solidFill>
              <a:latin typeface="Times New Roman"/>
              <a:ea typeface="Times New Roman"/>
              <a:cs typeface="Times New Roman"/>
              <a:sym typeface="Times New Roman"/>
            </a:endParaRPr>
          </a:p>
          <a:p>
            <a:pPr indent="0" lvl="0" marL="0" rtl="0" algn="just">
              <a:spcBef>
                <a:spcPts val="0"/>
              </a:spcBef>
              <a:spcAft>
                <a:spcPts val="0"/>
              </a:spcAft>
              <a:buNone/>
            </a:pPr>
            <a:r>
              <a:rPr lang="es">
                <a:solidFill>
                  <a:schemeClr val="dk1"/>
                </a:solidFill>
                <a:latin typeface="Times New Roman"/>
                <a:ea typeface="Times New Roman"/>
                <a:cs typeface="Times New Roman"/>
                <a:sym typeface="Times New Roman"/>
              </a:rPr>
              <a:t>El </a:t>
            </a:r>
            <a:r>
              <a:rPr b="1" lang="es">
                <a:solidFill>
                  <a:schemeClr val="dk1"/>
                </a:solidFill>
                <a:latin typeface="Times New Roman"/>
                <a:ea typeface="Times New Roman"/>
                <a:cs typeface="Times New Roman"/>
                <a:sym typeface="Times New Roman"/>
              </a:rPr>
              <a:t>44%</a:t>
            </a:r>
            <a:r>
              <a:rPr lang="es">
                <a:solidFill>
                  <a:schemeClr val="dk1"/>
                </a:solidFill>
                <a:latin typeface="Times New Roman"/>
                <a:ea typeface="Times New Roman"/>
                <a:cs typeface="Times New Roman"/>
                <a:sym typeface="Times New Roman"/>
              </a:rPr>
              <a:t> de la población cuenta con servicio de nutrición, aunque el </a:t>
            </a:r>
            <a:r>
              <a:rPr b="1" lang="es">
                <a:solidFill>
                  <a:schemeClr val="dk1"/>
                </a:solidFill>
                <a:latin typeface="Times New Roman"/>
                <a:ea typeface="Times New Roman"/>
                <a:cs typeface="Times New Roman"/>
                <a:sym typeface="Times New Roman"/>
              </a:rPr>
              <a:t>17%</a:t>
            </a:r>
            <a:r>
              <a:rPr lang="es">
                <a:solidFill>
                  <a:schemeClr val="dk1"/>
                </a:solidFill>
                <a:latin typeface="Times New Roman"/>
                <a:ea typeface="Times New Roman"/>
                <a:cs typeface="Times New Roman"/>
                <a:sym typeface="Times New Roman"/>
              </a:rPr>
              <a:t> de las personas que cuentan con el servicio no asisten a estos controles.</a:t>
            </a:r>
            <a:endParaRPr>
              <a:solidFill>
                <a:schemeClr val="dk1"/>
              </a:solidFill>
              <a:latin typeface="Times New Roman"/>
              <a:ea typeface="Times New Roman"/>
              <a:cs typeface="Times New Roman"/>
              <a:sym typeface="Times New Roman"/>
            </a:endParaRPr>
          </a:p>
          <a:p>
            <a:pPr indent="0" lvl="0" marL="0" rtl="0" algn="just">
              <a:spcBef>
                <a:spcPts val="1400"/>
              </a:spcBef>
              <a:spcAft>
                <a:spcPts val="0"/>
              </a:spcAft>
              <a:buNone/>
            </a:pPr>
            <a:r>
              <a:rPr lang="es">
                <a:solidFill>
                  <a:schemeClr val="dk1"/>
                </a:solidFill>
                <a:latin typeface="Times New Roman"/>
                <a:ea typeface="Times New Roman"/>
                <a:cs typeface="Times New Roman"/>
                <a:sym typeface="Times New Roman"/>
              </a:rPr>
              <a:t>El </a:t>
            </a:r>
            <a:r>
              <a:rPr b="1" lang="es">
                <a:solidFill>
                  <a:schemeClr val="dk1"/>
                </a:solidFill>
                <a:latin typeface="Times New Roman"/>
                <a:ea typeface="Times New Roman"/>
                <a:cs typeface="Times New Roman"/>
                <a:sym typeface="Times New Roman"/>
              </a:rPr>
              <a:t>26% </a:t>
            </a:r>
            <a:r>
              <a:rPr lang="es">
                <a:solidFill>
                  <a:schemeClr val="dk1"/>
                </a:solidFill>
                <a:latin typeface="Times New Roman"/>
                <a:ea typeface="Times New Roman"/>
                <a:cs typeface="Times New Roman"/>
                <a:sym typeface="Times New Roman"/>
              </a:rPr>
              <a:t>de personas poseen algún problema alimenticio, sin embargo, problemas como la hipertensión se asocian en mayor medida a factores hereditarios que a factores alimenticios.</a:t>
            </a:r>
            <a:endParaRPr>
              <a:solidFill>
                <a:schemeClr val="dk1"/>
              </a:solidFill>
              <a:latin typeface="Times New Roman"/>
              <a:ea typeface="Times New Roman"/>
              <a:cs typeface="Times New Roman"/>
              <a:sym typeface="Times New Roman"/>
            </a:endParaRPr>
          </a:p>
          <a:p>
            <a:pPr indent="0" lvl="0" marL="0" rtl="0" algn="l">
              <a:spcBef>
                <a:spcPts val="1400"/>
              </a:spcBef>
              <a:spcAft>
                <a:spcPts val="1600"/>
              </a:spcAft>
              <a:buNone/>
            </a:pPr>
            <a:r>
              <a:t/>
            </a:r>
            <a:endParaRPr/>
          </a:p>
        </p:txBody>
      </p:sp>
      <p:sp>
        <p:nvSpPr>
          <p:cNvPr id="251" name="Google Shape;251;p30"/>
          <p:cNvSpPr txBox="1"/>
          <p:nvPr/>
        </p:nvSpPr>
        <p:spPr>
          <a:xfrm rot="-5400000">
            <a:off x="-1873275" y="2063600"/>
            <a:ext cx="5124900" cy="100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800">
                <a:solidFill>
                  <a:srgbClr val="E6B8AF"/>
                </a:solidFill>
                <a:latin typeface="Comfortaa"/>
                <a:ea typeface="Comfortaa"/>
                <a:cs typeface="Comfortaa"/>
                <a:sym typeface="Comfortaa"/>
              </a:rPr>
              <a:t>Determinantes conductuales</a:t>
            </a:r>
            <a:endParaRPr sz="2800">
              <a:solidFill>
                <a:srgbClr val="E6B8AF"/>
              </a:solidFill>
              <a:latin typeface="Comfortaa"/>
              <a:ea typeface="Comfortaa"/>
              <a:cs typeface="Comfortaa"/>
              <a:sym typeface="Comfortaa"/>
            </a:endParaRPr>
          </a:p>
        </p:txBody>
      </p:sp>
      <p:sp>
        <p:nvSpPr>
          <p:cNvPr id="252" name="Google Shape;252;p30"/>
          <p:cNvSpPr txBox="1"/>
          <p:nvPr>
            <p:ph idx="1" type="body"/>
          </p:nvPr>
        </p:nvSpPr>
        <p:spPr>
          <a:xfrm>
            <a:off x="5267825" y="245875"/>
            <a:ext cx="3633900" cy="2685600"/>
          </a:xfrm>
          <a:prstGeom prst="rect">
            <a:avLst/>
          </a:prstGeom>
          <a:ln cap="flat" cmpd="sng" w="19050">
            <a:solidFill>
              <a:srgbClr val="EA9999"/>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lnSpc>
                <a:spcPct val="140000"/>
              </a:lnSpc>
              <a:spcBef>
                <a:spcPts val="0"/>
              </a:spcBef>
              <a:spcAft>
                <a:spcPts val="0"/>
              </a:spcAft>
              <a:buNone/>
            </a:pPr>
            <a:r>
              <a:rPr b="1" i="1" lang="es">
                <a:solidFill>
                  <a:schemeClr val="dk1"/>
                </a:solidFill>
                <a:latin typeface="Times New Roman"/>
                <a:ea typeface="Times New Roman"/>
                <a:cs typeface="Times New Roman"/>
                <a:sym typeface="Times New Roman"/>
              </a:rPr>
              <a:t>Consumo de alcohol</a:t>
            </a:r>
            <a:endParaRPr b="1" i="1">
              <a:solidFill>
                <a:schemeClr val="dk1"/>
              </a:solidFill>
              <a:latin typeface="Times New Roman"/>
              <a:ea typeface="Times New Roman"/>
              <a:cs typeface="Times New Roman"/>
              <a:sym typeface="Times New Roman"/>
            </a:endParaRPr>
          </a:p>
          <a:p>
            <a:pPr indent="0" lvl="0" marL="0" rtl="0" algn="just">
              <a:spcBef>
                <a:spcPts val="0"/>
              </a:spcBef>
              <a:spcAft>
                <a:spcPts val="0"/>
              </a:spcAft>
              <a:buNone/>
            </a:pPr>
            <a:r>
              <a:rPr lang="es">
                <a:solidFill>
                  <a:schemeClr val="dk1"/>
                </a:solidFill>
                <a:latin typeface="Times New Roman"/>
                <a:ea typeface="Times New Roman"/>
                <a:cs typeface="Times New Roman"/>
                <a:sym typeface="Times New Roman"/>
              </a:rPr>
              <a:t>El</a:t>
            </a:r>
            <a:r>
              <a:rPr b="1" lang="es">
                <a:solidFill>
                  <a:schemeClr val="dk1"/>
                </a:solidFill>
                <a:latin typeface="Times New Roman"/>
                <a:ea typeface="Times New Roman"/>
                <a:cs typeface="Times New Roman"/>
                <a:sym typeface="Times New Roman"/>
              </a:rPr>
              <a:t> 68%</a:t>
            </a:r>
            <a:r>
              <a:rPr lang="es">
                <a:solidFill>
                  <a:schemeClr val="dk1"/>
                </a:solidFill>
                <a:latin typeface="Times New Roman"/>
                <a:ea typeface="Times New Roman"/>
                <a:cs typeface="Times New Roman"/>
                <a:sym typeface="Times New Roman"/>
              </a:rPr>
              <a:t> de las personas no consumen ningún tipo  de bebidas alcohólicas.</a:t>
            </a:r>
            <a:endParaRPr>
              <a:solidFill>
                <a:schemeClr val="dk1"/>
              </a:solidFill>
              <a:latin typeface="Times New Roman"/>
              <a:ea typeface="Times New Roman"/>
              <a:cs typeface="Times New Roman"/>
              <a:sym typeface="Times New Roman"/>
            </a:endParaRPr>
          </a:p>
          <a:p>
            <a:pPr indent="0" lvl="0" marL="0" rtl="0" algn="just">
              <a:spcBef>
                <a:spcPts val="1400"/>
              </a:spcBef>
              <a:spcAft>
                <a:spcPts val="0"/>
              </a:spcAft>
              <a:buNone/>
            </a:pPr>
            <a:r>
              <a:rPr lang="es">
                <a:solidFill>
                  <a:schemeClr val="dk1"/>
                </a:solidFill>
                <a:latin typeface="Times New Roman"/>
                <a:ea typeface="Times New Roman"/>
                <a:cs typeface="Times New Roman"/>
                <a:sym typeface="Times New Roman"/>
              </a:rPr>
              <a:t>El </a:t>
            </a:r>
            <a:r>
              <a:rPr b="1" lang="es">
                <a:solidFill>
                  <a:schemeClr val="dk1"/>
                </a:solidFill>
                <a:latin typeface="Times New Roman"/>
                <a:ea typeface="Times New Roman"/>
                <a:cs typeface="Times New Roman"/>
                <a:sym typeface="Times New Roman"/>
              </a:rPr>
              <a:t>32% </a:t>
            </a:r>
            <a:r>
              <a:rPr lang="es">
                <a:solidFill>
                  <a:schemeClr val="dk1"/>
                </a:solidFill>
                <a:latin typeface="Times New Roman"/>
                <a:ea typeface="Times New Roman"/>
                <a:cs typeface="Times New Roman"/>
                <a:sym typeface="Times New Roman"/>
              </a:rPr>
              <a:t>de la población consume bebidas alcohólicas, donde:</a:t>
            </a:r>
            <a:endParaRPr>
              <a:solidFill>
                <a:schemeClr val="dk1"/>
              </a:solidFill>
              <a:latin typeface="Times New Roman"/>
              <a:ea typeface="Times New Roman"/>
              <a:cs typeface="Times New Roman"/>
              <a:sym typeface="Times New Roman"/>
            </a:endParaRPr>
          </a:p>
          <a:p>
            <a:pPr indent="0" lvl="0" marL="0" rtl="0" algn="just">
              <a:spcBef>
                <a:spcPts val="1400"/>
              </a:spcBef>
              <a:spcAft>
                <a:spcPts val="0"/>
              </a:spcAft>
              <a:buNone/>
            </a:pPr>
            <a:r>
              <a:rPr lang="es">
                <a:solidFill>
                  <a:schemeClr val="dk1"/>
                </a:solidFill>
                <a:latin typeface="Times New Roman"/>
                <a:ea typeface="Times New Roman"/>
                <a:cs typeface="Times New Roman"/>
                <a:sym typeface="Times New Roman"/>
              </a:rPr>
              <a:t>16% lo hacen una vez por semana.</a:t>
            </a:r>
            <a:br>
              <a:rPr lang="es">
                <a:solidFill>
                  <a:schemeClr val="dk1"/>
                </a:solidFill>
                <a:latin typeface="Times New Roman"/>
                <a:ea typeface="Times New Roman"/>
                <a:cs typeface="Times New Roman"/>
                <a:sym typeface="Times New Roman"/>
              </a:rPr>
            </a:br>
            <a:r>
              <a:rPr lang="es">
                <a:solidFill>
                  <a:schemeClr val="dk1"/>
                </a:solidFill>
                <a:latin typeface="Times New Roman"/>
                <a:ea typeface="Times New Roman"/>
                <a:cs typeface="Times New Roman"/>
                <a:sym typeface="Times New Roman"/>
              </a:rPr>
              <a:t>7% lo hacen de una a tres veces por semana.</a:t>
            </a:r>
            <a:br>
              <a:rPr lang="es">
                <a:solidFill>
                  <a:schemeClr val="dk1"/>
                </a:solidFill>
                <a:latin typeface="Times New Roman"/>
                <a:ea typeface="Times New Roman"/>
                <a:cs typeface="Times New Roman"/>
                <a:sym typeface="Times New Roman"/>
              </a:rPr>
            </a:br>
            <a:r>
              <a:rPr lang="es">
                <a:solidFill>
                  <a:schemeClr val="dk1"/>
                </a:solidFill>
                <a:latin typeface="Times New Roman"/>
                <a:ea typeface="Times New Roman"/>
                <a:cs typeface="Times New Roman"/>
                <a:sym typeface="Times New Roman"/>
              </a:rPr>
              <a:t>6% esporádicamente. </a:t>
            </a:r>
            <a:br>
              <a:rPr lang="es">
                <a:solidFill>
                  <a:schemeClr val="dk1"/>
                </a:solidFill>
                <a:latin typeface="Times New Roman"/>
                <a:ea typeface="Times New Roman"/>
                <a:cs typeface="Times New Roman"/>
                <a:sym typeface="Times New Roman"/>
              </a:rPr>
            </a:br>
            <a:r>
              <a:rPr lang="es">
                <a:solidFill>
                  <a:schemeClr val="dk1"/>
                </a:solidFill>
                <a:latin typeface="Times New Roman"/>
                <a:ea typeface="Times New Roman"/>
                <a:cs typeface="Times New Roman"/>
                <a:sym typeface="Times New Roman"/>
              </a:rPr>
              <a:t>3% diariamente.</a:t>
            </a:r>
            <a:endParaRPr>
              <a:solidFill>
                <a:schemeClr val="dk1"/>
              </a:solidFill>
              <a:latin typeface="Times New Roman"/>
              <a:ea typeface="Times New Roman"/>
              <a:cs typeface="Times New Roman"/>
              <a:sym typeface="Times New Roman"/>
            </a:endParaRPr>
          </a:p>
          <a:p>
            <a:pPr indent="0" lvl="0" marL="0" rtl="0" algn="l">
              <a:spcBef>
                <a:spcPts val="1400"/>
              </a:spcBef>
              <a:spcAft>
                <a:spcPts val="1600"/>
              </a:spcAft>
              <a:buNone/>
            </a:pPr>
            <a:r>
              <a:t/>
            </a:r>
            <a:endParaRPr/>
          </a:p>
        </p:txBody>
      </p:sp>
      <p:sp>
        <p:nvSpPr>
          <p:cNvPr id="253" name="Google Shape;253;p30"/>
          <p:cNvSpPr txBox="1"/>
          <p:nvPr>
            <p:ph idx="1" type="body"/>
          </p:nvPr>
        </p:nvSpPr>
        <p:spPr>
          <a:xfrm>
            <a:off x="2726850" y="3108300"/>
            <a:ext cx="4093500" cy="1671300"/>
          </a:xfrm>
          <a:prstGeom prst="rect">
            <a:avLst/>
          </a:prstGeom>
          <a:ln cap="flat" cmpd="sng" w="19050">
            <a:solidFill>
              <a:srgbClr val="EA9999"/>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lnSpc>
                <a:spcPct val="140000"/>
              </a:lnSpc>
              <a:spcBef>
                <a:spcPts val="0"/>
              </a:spcBef>
              <a:spcAft>
                <a:spcPts val="0"/>
              </a:spcAft>
              <a:buNone/>
            </a:pPr>
            <a:r>
              <a:rPr b="1" i="1" lang="es">
                <a:solidFill>
                  <a:schemeClr val="dk1"/>
                </a:solidFill>
                <a:latin typeface="Times New Roman"/>
                <a:ea typeface="Times New Roman"/>
                <a:cs typeface="Times New Roman"/>
                <a:sym typeface="Times New Roman"/>
              </a:rPr>
              <a:t>Medicamentos</a:t>
            </a:r>
            <a:endParaRPr b="1" i="1">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s">
                <a:solidFill>
                  <a:srgbClr val="000000"/>
                </a:solidFill>
                <a:latin typeface="Times New Roman"/>
                <a:ea typeface="Times New Roman"/>
                <a:cs typeface="Times New Roman"/>
                <a:sym typeface="Times New Roman"/>
              </a:rPr>
              <a:t>Una alta proporción de adultos mayores requiere del consumo de algún tipo de medicamento, donde:</a:t>
            </a:r>
            <a:endParaRPr>
              <a:solidFill>
                <a:srgbClr val="000000"/>
              </a:solidFill>
              <a:latin typeface="Times New Roman"/>
              <a:ea typeface="Times New Roman"/>
              <a:cs typeface="Times New Roman"/>
              <a:sym typeface="Times New Roman"/>
            </a:endParaRPr>
          </a:p>
          <a:p>
            <a:pPr indent="0" lvl="0" marL="0" rtl="0" algn="l">
              <a:spcBef>
                <a:spcPts val="1600"/>
              </a:spcBef>
              <a:spcAft>
                <a:spcPts val="0"/>
              </a:spcAft>
              <a:buNone/>
            </a:pPr>
            <a:br>
              <a:rPr lang="es">
                <a:solidFill>
                  <a:srgbClr val="000000"/>
                </a:solidFill>
                <a:latin typeface="Times New Roman"/>
                <a:ea typeface="Times New Roman"/>
                <a:cs typeface="Times New Roman"/>
                <a:sym typeface="Times New Roman"/>
              </a:rPr>
            </a:br>
            <a:r>
              <a:rPr b="1" lang="es">
                <a:solidFill>
                  <a:srgbClr val="000000"/>
                </a:solidFill>
                <a:latin typeface="Times New Roman"/>
                <a:ea typeface="Times New Roman"/>
                <a:cs typeface="Times New Roman"/>
                <a:sym typeface="Times New Roman"/>
              </a:rPr>
              <a:t>76% </a:t>
            </a:r>
            <a:r>
              <a:rPr lang="es">
                <a:solidFill>
                  <a:srgbClr val="000000"/>
                </a:solidFill>
                <a:latin typeface="Times New Roman"/>
                <a:ea typeface="Times New Roman"/>
                <a:cs typeface="Times New Roman"/>
                <a:sym typeface="Times New Roman"/>
              </a:rPr>
              <a:t>lo hacen por prescripción médica</a:t>
            </a:r>
            <a:endParaRPr>
              <a:solidFill>
                <a:srgbClr val="000000"/>
              </a:solidFill>
              <a:latin typeface="Times New Roman"/>
              <a:ea typeface="Times New Roman"/>
              <a:cs typeface="Times New Roman"/>
              <a:sym typeface="Times New Roman"/>
            </a:endParaRPr>
          </a:p>
          <a:p>
            <a:pPr indent="0" lvl="0" marL="0" rtl="0" algn="l">
              <a:spcBef>
                <a:spcPts val="160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l">
              <a:spcBef>
                <a:spcPts val="1600"/>
              </a:spcBef>
              <a:spcAft>
                <a:spcPts val="1600"/>
              </a:spcAft>
              <a:buNone/>
            </a:pPr>
            <a:br>
              <a:rPr lang="es">
                <a:solidFill>
                  <a:srgbClr val="000000"/>
                </a:solidFill>
                <a:latin typeface="Times New Roman"/>
                <a:ea typeface="Times New Roman"/>
                <a:cs typeface="Times New Roman"/>
                <a:sym typeface="Times New Roman"/>
              </a:rPr>
            </a:br>
            <a:endParaRPr>
              <a:solidFill>
                <a:srgbClr val="000000"/>
              </a:solidFill>
              <a:latin typeface="Times New Roman"/>
              <a:ea typeface="Times New Roman"/>
              <a:cs typeface="Times New Roman"/>
              <a:sym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pic>
        <p:nvPicPr>
          <p:cNvPr id="258" name="Google Shape;258;p31"/>
          <p:cNvPicPr preferRelativeResize="0"/>
          <p:nvPr/>
        </p:nvPicPr>
        <p:blipFill>
          <a:blip r:embed="rId3">
            <a:alphaModFix amt="33000"/>
          </a:blip>
          <a:stretch>
            <a:fillRect/>
          </a:stretch>
        </p:blipFill>
        <p:spPr>
          <a:xfrm>
            <a:off x="2756200" y="227375"/>
            <a:ext cx="4769775" cy="4769775"/>
          </a:xfrm>
          <a:prstGeom prst="rect">
            <a:avLst/>
          </a:prstGeom>
          <a:noFill/>
          <a:ln>
            <a:noFill/>
          </a:ln>
        </p:spPr>
      </p:pic>
      <p:sp>
        <p:nvSpPr>
          <p:cNvPr id="259" name="Google Shape;259;p31"/>
          <p:cNvSpPr txBox="1"/>
          <p:nvPr>
            <p:ph idx="1" type="body"/>
          </p:nvPr>
        </p:nvSpPr>
        <p:spPr>
          <a:xfrm>
            <a:off x="1684400" y="227375"/>
            <a:ext cx="3348900" cy="2390700"/>
          </a:xfrm>
          <a:prstGeom prst="rect">
            <a:avLst/>
          </a:prstGeom>
          <a:ln cap="flat" cmpd="sng" w="28575">
            <a:solidFill>
              <a:srgbClr val="B4A7D6"/>
            </a:solidFill>
            <a:prstDash val="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s">
                <a:solidFill>
                  <a:srgbClr val="000000"/>
                </a:solidFill>
                <a:latin typeface="Times New Roman"/>
                <a:ea typeface="Times New Roman"/>
                <a:cs typeface="Times New Roman"/>
                <a:sym typeface="Times New Roman"/>
              </a:rPr>
              <a:t>Enfermedades hereditarias</a:t>
            </a:r>
            <a:endParaRPr b="1">
              <a:solidFill>
                <a:srgbClr val="000000"/>
              </a:solidFill>
              <a:latin typeface="Times New Roman"/>
              <a:ea typeface="Times New Roman"/>
              <a:cs typeface="Times New Roman"/>
              <a:sym typeface="Times New Roman"/>
            </a:endParaRPr>
          </a:p>
          <a:p>
            <a:pPr indent="0" lvl="0" marL="0" rtl="0" algn="just">
              <a:spcBef>
                <a:spcPts val="0"/>
              </a:spcBef>
              <a:spcAft>
                <a:spcPts val="0"/>
              </a:spcAft>
              <a:buNone/>
            </a:pPr>
            <a:r>
              <a:rPr b="1" lang="es">
                <a:solidFill>
                  <a:srgbClr val="000000"/>
                </a:solidFill>
                <a:latin typeface="Times New Roman"/>
                <a:ea typeface="Times New Roman"/>
                <a:cs typeface="Times New Roman"/>
                <a:sym typeface="Times New Roman"/>
              </a:rPr>
              <a:t>Hipertensión</a:t>
            </a:r>
            <a:r>
              <a:rPr lang="es">
                <a:solidFill>
                  <a:srgbClr val="000000"/>
                </a:solidFill>
                <a:latin typeface="Times New Roman"/>
                <a:ea typeface="Times New Roman"/>
                <a:cs typeface="Times New Roman"/>
                <a:sym typeface="Times New Roman"/>
              </a:rPr>
              <a:t> como principal enfermedad hereditaria,  seguido de la diabetes y distintos tipos de cáncer.</a:t>
            </a:r>
            <a:endParaRPr>
              <a:solidFill>
                <a:srgbClr val="000000"/>
              </a:solidFill>
              <a:latin typeface="Times New Roman"/>
              <a:ea typeface="Times New Roman"/>
              <a:cs typeface="Times New Roman"/>
              <a:sym typeface="Times New Roman"/>
            </a:endParaRPr>
          </a:p>
          <a:p>
            <a:pPr indent="0" lvl="0" marL="0" rtl="0" algn="just">
              <a:spcBef>
                <a:spcPts val="1600"/>
              </a:spcBef>
              <a:spcAft>
                <a:spcPts val="1600"/>
              </a:spcAft>
              <a:buNone/>
            </a:pPr>
            <a:r>
              <a:rPr lang="es">
                <a:solidFill>
                  <a:srgbClr val="000000"/>
                </a:solidFill>
                <a:latin typeface="Times New Roman"/>
                <a:ea typeface="Times New Roman"/>
                <a:cs typeface="Times New Roman"/>
                <a:sym typeface="Times New Roman"/>
              </a:rPr>
              <a:t>Si bien l</a:t>
            </a:r>
            <a:r>
              <a:rPr lang="es">
                <a:solidFill>
                  <a:srgbClr val="000000"/>
                </a:solidFill>
                <a:latin typeface="Times New Roman"/>
                <a:ea typeface="Times New Roman"/>
                <a:cs typeface="Times New Roman"/>
                <a:sym typeface="Times New Roman"/>
              </a:rPr>
              <a:t>a mayoría afirma no haber adquirido enfermedades hereditarias, las que más han sido diagnosticados son la hipertensión y la diabetes.</a:t>
            </a:r>
            <a:endParaRPr>
              <a:solidFill>
                <a:srgbClr val="000000"/>
              </a:solidFill>
              <a:latin typeface="Times New Roman"/>
              <a:ea typeface="Times New Roman"/>
              <a:cs typeface="Times New Roman"/>
              <a:sym typeface="Times New Roman"/>
            </a:endParaRPr>
          </a:p>
        </p:txBody>
      </p:sp>
      <p:sp>
        <p:nvSpPr>
          <p:cNvPr id="260" name="Google Shape;260;p31"/>
          <p:cNvSpPr txBox="1"/>
          <p:nvPr/>
        </p:nvSpPr>
        <p:spPr>
          <a:xfrm rot="-5400000">
            <a:off x="-1873275" y="2063600"/>
            <a:ext cx="5124900" cy="100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500">
                <a:solidFill>
                  <a:srgbClr val="B4A7D6"/>
                </a:solidFill>
                <a:latin typeface="Comfortaa"/>
                <a:ea typeface="Comfortaa"/>
                <a:cs typeface="Comfortaa"/>
                <a:sym typeface="Comfortaa"/>
              </a:rPr>
              <a:t>Determinantes relacionados con los factores personales</a:t>
            </a:r>
            <a:endParaRPr sz="2500">
              <a:solidFill>
                <a:srgbClr val="B4A7D6"/>
              </a:solidFill>
              <a:latin typeface="Comfortaa"/>
              <a:ea typeface="Comfortaa"/>
              <a:cs typeface="Comfortaa"/>
              <a:sym typeface="Comfortaa"/>
            </a:endParaRPr>
          </a:p>
        </p:txBody>
      </p:sp>
      <p:sp>
        <p:nvSpPr>
          <p:cNvPr id="261" name="Google Shape;261;p31"/>
          <p:cNvSpPr txBox="1"/>
          <p:nvPr>
            <p:ph idx="1" type="body"/>
          </p:nvPr>
        </p:nvSpPr>
        <p:spPr>
          <a:xfrm>
            <a:off x="1729925" y="2771225"/>
            <a:ext cx="6877800" cy="2155200"/>
          </a:xfrm>
          <a:prstGeom prst="rect">
            <a:avLst/>
          </a:prstGeom>
          <a:ln cap="flat" cmpd="sng" w="28575">
            <a:solidFill>
              <a:srgbClr val="B4A7D6"/>
            </a:solidFill>
            <a:prstDash val="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s">
                <a:solidFill>
                  <a:srgbClr val="000000"/>
                </a:solidFill>
                <a:latin typeface="Times New Roman"/>
                <a:ea typeface="Times New Roman"/>
                <a:cs typeface="Times New Roman"/>
                <a:sym typeface="Times New Roman"/>
              </a:rPr>
              <a:t>Adaptación y preparación para la vejez</a:t>
            </a:r>
            <a:endParaRPr b="1">
              <a:solidFill>
                <a:srgbClr val="000000"/>
              </a:solidFill>
              <a:latin typeface="Times New Roman"/>
              <a:ea typeface="Times New Roman"/>
              <a:cs typeface="Times New Roman"/>
              <a:sym typeface="Times New Roman"/>
            </a:endParaRPr>
          </a:p>
          <a:p>
            <a:pPr indent="0" lvl="0" marL="0" rtl="0" algn="l">
              <a:spcBef>
                <a:spcPts val="1600"/>
              </a:spcBef>
              <a:spcAft>
                <a:spcPts val="0"/>
              </a:spcAft>
              <a:buNone/>
            </a:pPr>
            <a:r>
              <a:rPr lang="es">
                <a:solidFill>
                  <a:srgbClr val="000000"/>
                </a:solidFill>
                <a:latin typeface="Times New Roman"/>
                <a:ea typeface="Times New Roman"/>
                <a:cs typeface="Times New Roman"/>
                <a:sym typeface="Times New Roman"/>
              </a:rPr>
              <a:t>La mayor parte de la población (</a:t>
            </a:r>
            <a:r>
              <a:rPr b="1" lang="es">
                <a:solidFill>
                  <a:srgbClr val="000000"/>
                </a:solidFill>
                <a:latin typeface="Times New Roman"/>
                <a:ea typeface="Times New Roman"/>
                <a:cs typeface="Times New Roman"/>
                <a:sym typeface="Times New Roman"/>
              </a:rPr>
              <a:t>76%</a:t>
            </a:r>
            <a:r>
              <a:rPr lang="es">
                <a:solidFill>
                  <a:srgbClr val="000000"/>
                </a:solidFill>
                <a:latin typeface="Times New Roman"/>
                <a:ea typeface="Times New Roman"/>
                <a:cs typeface="Times New Roman"/>
                <a:sym typeface="Times New Roman"/>
              </a:rPr>
              <a:t>) no se encuentra ni jubilado ni cuenta con pensión.</a:t>
            </a:r>
            <a:endParaRPr>
              <a:solidFill>
                <a:srgbClr val="000000"/>
              </a:solidFill>
              <a:latin typeface="Times New Roman"/>
              <a:ea typeface="Times New Roman"/>
              <a:cs typeface="Times New Roman"/>
              <a:sym typeface="Times New Roman"/>
            </a:endParaRPr>
          </a:p>
          <a:p>
            <a:pPr indent="0" lvl="0" marL="0" rtl="0" algn="l">
              <a:lnSpc>
                <a:spcPct val="140000"/>
              </a:lnSpc>
              <a:spcBef>
                <a:spcPts val="160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Las personas mayores identifican como </a:t>
            </a:r>
            <a:r>
              <a:rPr b="1" lang="es">
                <a:solidFill>
                  <a:schemeClr val="dk1"/>
                </a:solidFill>
                <a:latin typeface="Times New Roman"/>
                <a:ea typeface="Times New Roman"/>
                <a:cs typeface="Times New Roman"/>
                <a:sym typeface="Times New Roman"/>
              </a:rPr>
              <a:t>consecuencias</a:t>
            </a:r>
            <a:r>
              <a:rPr lang="es">
                <a:solidFill>
                  <a:schemeClr val="dk1"/>
                </a:solidFill>
                <a:latin typeface="Times New Roman"/>
                <a:ea typeface="Times New Roman"/>
                <a:cs typeface="Times New Roman"/>
                <a:sym typeface="Times New Roman"/>
              </a:rPr>
              <a:t> de la vejez:</a:t>
            </a:r>
            <a:endParaRPr>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Aumento del tiempo dedicado a la familia.</a:t>
            </a:r>
            <a:endParaRPr sz="1400">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Mayor disponibilidad de tiempo libre.</a:t>
            </a:r>
            <a:endParaRPr sz="1400">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Aumento de sensación de soledad e incluso depresión.</a:t>
            </a:r>
            <a:endParaRPr sz="1400">
              <a:solidFill>
                <a:schemeClr val="dk1"/>
              </a:solidFill>
              <a:latin typeface="Times New Roman"/>
              <a:ea typeface="Times New Roman"/>
              <a:cs typeface="Times New Roman"/>
              <a:sym typeface="Times New Roman"/>
            </a:endParaRPr>
          </a:p>
          <a:p>
            <a:pPr indent="0" lvl="0" marL="0" rtl="0" algn="l">
              <a:spcBef>
                <a:spcPts val="1400"/>
              </a:spcBef>
              <a:spcAft>
                <a:spcPts val="1600"/>
              </a:spcAft>
              <a:buNone/>
            </a:pPr>
            <a:r>
              <a:t/>
            </a:r>
            <a:endParaRPr>
              <a:solidFill>
                <a:srgbClr val="000000"/>
              </a:solidFill>
              <a:latin typeface="Times New Roman"/>
              <a:ea typeface="Times New Roman"/>
              <a:cs typeface="Times New Roman"/>
              <a:sym typeface="Times New Roman"/>
            </a:endParaRPr>
          </a:p>
        </p:txBody>
      </p:sp>
      <p:sp>
        <p:nvSpPr>
          <p:cNvPr id="262" name="Google Shape;262;p31"/>
          <p:cNvSpPr txBox="1"/>
          <p:nvPr>
            <p:ph idx="1" type="body"/>
          </p:nvPr>
        </p:nvSpPr>
        <p:spPr>
          <a:xfrm>
            <a:off x="5258850" y="227375"/>
            <a:ext cx="3348900" cy="2390700"/>
          </a:xfrm>
          <a:prstGeom prst="rect">
            <a:avLst/>
          </a:prstGeom>
          <a:ln cap="flat" cmpd="sng" w="28575">
            <a:solidFill>
              <a:srgbClr val="B4A7D6"/>
            </a:solidFill>
            <a:prstDash val="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s">
                <a:solidFill>
                  <a:srgbClr val="000000"/>
                </a:solidFill>
                <a:latin typeface="Times New Roman"/>
                <a:ea typeface="Times New Roman"/>
                <a:cs typeface="Times New Roman"/>
                <a:sym typeface="Times New Roman"/>
              </a:rPr>
              <a:t>Estilo de vida</a:t>
            </a:r>
            <a:endParaRPr b="1">
              <a:solidFill>
                <a:srgbClr val="000000"/>
              </a:solidFill>
              <a:latin typeface="Times New Roman"/>
              <a:ea typeface="Times New Roman"/>
              <a:cs typeface="Times New Roman"/>
              <a:sym typeface="Times New Roman"/>
            </a:endParaRPr>
          </a:p>
          <a:p>
            <a:pPr indent="0" lvl="0" marL="0" rtl="0" algn="just">
              <a:spcBef>
                <a:spcPts val="0"/>
              </a:spcBef>
              <a:spcAft>
                <a:spcPts val="0"/>
              </a:spcAft>
              <a:buNone/>
            </a:pPr>
            <a:r>
              <a:rPr lang="es">
                <a:solidFill>
                  <a:srgbClr val="000000"/>
                </a:solidFill>
                <a:latin typeface="Times New Roman"/>
                <a:ea typeface="Times New Roman"/>
                <a:cs typeface="Times New Roman"/>
                <a:sym typeface="Times New Roman"/>
              </a:rPr>
              <a:t>R</a:t>
            </a:r>
            <a:r>
              <a:rPr lang="es">
                <a:solidFill>
                  <a:srgbClr val="000000"/>
                </a:solidFill>
                <a:latin typeface="Times New Roman"/>
                <a:ea typeface="Times New Roman"/>
                <a:cs typeface="Times New Roman"/>
                <a:sym typeface="Times New Roman"/>
              </a:rPr>
              <a:t>ed de apoyo compuesta por hijos y/o nietos (43%) y pareja (36%); con tipo de relación principalmente de unión, seguida por la conflictiva y la distante.</a:t>
            </a:r>
            <a:endParaRPr>
              <a:solidFill>
                <a:srgbClr val="000000"/>
              </a:solidFill>
              <a:latin typeface="Times New Roman"/>
              <a:ea typeface="Times New Roman"/>
              <a:cs typeface="Times New Roman"/>
              <a:sym typeface="Times New Roman"/>
            </a:endParaRPr>
          </a:p>
          <a:p>
            <a:pPr indent="0" lvl="0" marL="0" rtl="0" algn="just">
              <a:spcBef>
                <a:spcPts val="1600"/>
              </a:spcBef>
              <a:spcAft>
                <a:spcPts val="1600"/>
              </a:spcAft>
              <a:buNone/>
            </a:pPr>
            <a:r>
              <a:rPr b="1" lang="es">
                <a:solidFill>
                  <a:srgbClr val="000000"/>
                </a:solidFill>
                <a:latin typeface="Times New Roman"/>
                <a:ea typeface="Times New Roman"/>
                <a:cs typeface="Times New Roman"/>
                <a:sym typeface="Times New Roman"/>
              </a:rPr>
              <a:t>Uso del tiempo libre</a:t>
            </a:r>
            <a:r>
              <a:rPr lang="es">
                <a:solidFill>
                  <a:srgbClr val="000000"/>
                </a:solidFill>
                <a:latin typeface="Times New Roman"/>
                <a:ea typeface="Times New Roman"/>
                <a:cs typeface="Times New Roman"/>
                <a:sym typeface="Times New Roman"/>
              </a:rPr>
              <a:t>: actividades religiosas (28%), ver televisión (26%), y encuentro con amigos o familiares (22%)</a:t>
            </a:r>
            <a:endParaRPr>
              <a:solidFill>
                <a:srgbClr val="000000"/>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4"/>
          <p:cNvSpPr txBox="1"/>
          <p:nvPr/>
        </p:nvSpPr>
        <p:spPr>
          <a:xfrm>
            <a:off x="3309450" y="220000"/>
            <a:ext cx="2104200" cy="5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4"/>
          <p:cNvSpPr txBox="1"/>
          <p:nvPr/>
        </p:nvSpPr>
        <p:spPr>
          <a:xfrm>
            <a:off x="3060750" y="220000"/>
            <a:ext cx="2793000" cy="5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2400">
                <a:latin typeface="Bree Serif"/>
                <a:ea typeface="Bree Serif"/>
                <a:cs typeface="Bree Serif"/>
                <a:sym typeface="Bree Serif"/>
              </a:rPr>
              <a:t>Contextualización </a:t>
            </a:r>
            <a:endParaRPr sz="2400">
              <a:latin typeface="Bree Serif"/>
              <a:ea typeface="Bree Serif"/>
              <a:cs typeface="Bree Serif"/>
              <a:sym typeface="Bree Serif"/>
            </a:endParaRPr>
          </a:p>
        </p:txBody>
      </p:sp>
      <p:sp>
        <p:nvSpPr>
          <p:cNvPr id="64" name="Google Shape;64;p14"/>
          <p:cNvSpPr/>
          <p:nvPr/>
        </p:nvSpPr>
        <p:spPr>
          <a:xfrm>
            <a:off x="3309450" y="1098741"/>
            <a:ext cx="1898700" cy="736500"/>
          </a:xfrm>
          <a:prstGeom prst="roundRect">
            <a:avLst>
              <a:gd fmla="val 16667" name="adj"/>
            </a:avLst>
          </a:prstGeom>
          <a:noFill/>
          <a:ln cap="flat" cmpd="sng" w="2857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s" sz="1800">
                <a:latin typeface="Times New Roman"/>
                <a:ea typeface="Times New Roman"/>
                <a:cs typeface="Times New Roman"/>
                <a:sym typeface="Times New Roman"/>
              </a:rPr>
              <a:t>Samacá, Boyacá</a:t>
            </a:r>
            <a:endParaRPr b="1" sz="1800">
              <a:latin typeface="Times New Roman"/>
              <a:ea typeface="Times New Roman"/>
              <a:cs typeface="Times New Roman"/>
              <a:sym typeface="Times New Roman"/>
            </a:endParaRPr>
          </a:p>
        </p:txBody>
      </p:sp>
      <p:sp>
        <p:nvSpPr>
          <p:cNvPr id="65" name="Google Shape;65;p14"/>
          <p:cNvSpPr/>
          <p:nvPr/>
        </p:nvSpPr>
        <p:spPr>
          <a:xfrm>
            <a:off x="290775" y="1734675"/>
            <a:ext cx="1380000" cy="736500"/>
          </a:xfrm>
          <a:prstGeom prst="roundRect">
            <a:avLst>
              <a:gd fmla="val 16667" name="adj"/>
            </a:avLst>
          </a:prstGeom>
          <a:noFill/>
          <a:ln cap="flat" cmpd="sng" w="2857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s">
                <a:latin typeface="Times New Roman"/>
                <a:ea typeface="Times New Roman"/>
                <a:cs typeface="Times New Roman"/>
                <a:sym typeface="Times New Roman"/>
              </a:rPr>
              <a:t>Alcaldía</a:t>
            </a:r>
            <a:r>
              <a:rPr b="1" lang="es">
                <a:latin typeface="Times New Roman"/>
                <a:ea typeface="Times New Roman"/>
                <a:cs typeface="Times New Roman"/>
                <a:sym typeface="Times New Roman"/>
              </a:rPr>
              <a:t> municipal de Samacá </a:t>
            </a:r>
            <a:endParaRPr b="1">
              <a:latin typeface="Times New Roman"/>
              <a:ea typeface="Times New Roman"/>
              <a:cs typeface="Times New Roman"/>
              <a:sym typeface="Times New Roman"/>
            </a:endParaRPr>
          </a:p>
        </p:txBody>
      </p:sp>
      <p:sp>
        <p:nvSpPr>
          <p:cNvPr id="66" name="Google Shape;66;p14"/>
          <p:cNvSpPr/>
          <p:nvPr/>
        </p:nvSpPr>
        <p:spPr>
          <a:xfrm>
            <a:off x="3206975" y="2684575"/>
            <a:ext cx="1640700" cy="1099800"/>
          </a:xfrm>
          <a:prstGeom prst="roundRect">
            <a:avLst>
              <a:gd fmla="val 16667" name="adj"/>
            </a:avLst>
          </a:prstGeom>
          <a:noFill/>
          <a:ln cap="flat" cmpd="sng" w="2857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lang="es">
                <a:latin typeface="Times New Roman"/>
                <a:ea typeface="Times New Roman"/>
                <a:cs typeface="Times New Roman"/>
                <a:sym typeface="Times New Roman"/>
              </a:rPr>
              <a:t>D</a:t>
            </a:r>
            <a:r>
              <a:rPr b="1" lang="es">
                <a:latin typeface="Times New Roman"/>
                <a:ea typeface="Times New Roman"/>
                <a:cs typeface="Times New Roman"/>
                <a:sym typeface="Times New Roman"/>
              </a:rPr>
              <a:t>ependencia de Acción Social la mujer y el niño</a:t>
            </a:r>
            <a:r>
              <a:rPr b="1" lang="es">
                <a:solidFill>
                  <a:srgbClr val="FFFFFF"/>
                </a:solidFill>
                <a:latin typeface="Times New Roman"/>
                <a:ea typeface="Times New Roman"/>
                <a:cs typeface="Times New Roman"/>
                <a:sym typeface="Times New Roman"/>
              </a:rPr>
              <a:t>. </a:t>
            </a:r>
            <a:endParaRPr b="1">
              <a:solidFill>
                <a:srgbClr val="FFFFFF"/>
              </a:solidFill>
              <a:latin typeface="Times New Roman"/>
              <a:ea typeface="Times New Roman"/>
              <a:cs typeface="Times New Roman"/>
              <a:sym typeface="Times New Roman"/>
            </a:endParaRPr>
          </a:p>
        </p:txBody>
      </p:sp>
      <p:sp>
        <p:nvSpPr>
          <p:cNvPr id="67" name="Google Shape;67;p14"/>
          <p:cNvSpPr/>
          <p:nvPr/>
        </p:nvSpPr>
        <p:spPr>
          <a:xfrm>
            <a:off x="6605400" y="3517675"/>
            <a:ext cx="2104200" cy="1099800"/>
          </a:xfrm>
          <a:prstGeom prst="roundRect">
            <a:avLst>
              <a:gd fmla="val 16667" name="adj"/>
            </a:avLst>
          </a:prstGeom>
          <a:noFill/>
          <a:ln cap="flat" cmpd="sng" w="2857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s">
                <a:solidFill>
                  <a:schemeClr val="dk1"/>
                </a:solidFill>
                <a:latin typeface="Times New Roman"/>
                <a:ea typeface="Times New Roman"/>
                <a:cs typeface="Times New Roman"/>
                <a:sym typeface="Times New Roman"/>
              </a:rPr>
              <a:t>Vejez y Envejecimiento, Con Amor y Respeto Protegemos Nuestro Pasado </a:t>
            </a:r>
            <a:endParaRPr b="1">
              <a:solidFill>
                <a:schemeClr val="dk1"/>
              </a:solidFill>
              <a:latin typeface="Times New Roman"/>
              <a:ea typeface="Times New Roman"/>
              <a:cs typeface="Times New Roman"/>
              <a:sym typeface="Times New Roman"/>
            </a:endParaRPr>
          </a:p>
        </p:txBody>
      </p:sp>
      <p:cxnSp>
        <p:nvCxnSpPr>
          <p:cNvPr id="68" name="Google Shape;68;p14"/>
          <p:cNvCxnSpPr>
            <a:stCxn id="65" idx="2"/>
            <a:endCxn id="66" idx="1"/>
          </p:cNvCxnSpPr>
          <p:nvPr/>
        </p:nvCxnSpPr>
        <p:spPr>
          <a:xfrm flipH="1" rot="-5400000">
            <a:off x="1712325" y="1739625"/>
            <a:ext cx="763200" cy="2226300"/>
          </a:xfrm>
          <a:prstGeom prst="bentConnector2">
            <a:avLst/>
          </a:prstGeom>
          <a:noFill/>
          <a:ln cap="flat" cmpd="sng" w="28575">
            <a:solidFill>
              <a:srgbClr val="F1C232"/>
            </a:solidFill>
            <a:prstDash val="solid"/>
            <a:round/>
            <a:headEnd len="med" w="med" type="none"/>
            <a:tailEnd len="med" w="med" type="triangle"/>
          </a:ln>
        </p:spPr>
      </p:cxnSp>
      <p:cxnSp>
        <p:nvCxnSpPr>
          <p:cNvPr id="69" name="Google Shape;69;p14"/>
          <p:cNvCxnSpPr>
            <a:stCxn id="66" idx="2"/>
            <a:endCxn id="67" idx="1"/>
          </p:cNvCxnSpPr>
          <p:nvPr/>
        </p:nvCxnSpPr>
        <p:spPr>
          <a:xfrm flipH="1" rot="-5400000">
            <a:off x="5174825" y="2636875"/>
            <a:ext cx="283200" cy="2578200"/>
          </a:xfrm>
          <a:prstGeom prst="bentConnector2">
            <a:avLst/>
          </a:prstGeom>
          <a:noFill/>
          <a:ln cap="flat" cmpd="sng" w="28575">
            <a:solidFill>
              <a:srgbClr val="F1C232"/>
            </a:solidFill>
            <a:prstDash val="solid"/>
            <a:round/>
            <a:headEnd len="med" w="med" type="none"/>
            <a:tailEnd len="med" w="med" type="triangl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 name="Shape 266"/>
        <p:cNvGrpSpPr/>
        <p:nvPr/>
      </p:nvGrpSpPr>
      <p:grpSpPr>
        <a:xfrm>
          <a:off x="0" y="0"/>
          <a:ext cx="0" cy="0"/>
          <a:chOff x="0" y="0"/>
          <a:chExt cx="0" cy="0"/>
        </a:xfrm>
      </p:grpSpPr>
      <p:pic>
        <p:nvPicPr>
          <p:cNvPr id="267" name="Google Shape;267;p32"/>
          <p:cNvPicPr preferRelativeResize="0"/>
          <p:nvPr/>
        </p:nvPicPr>
        <p:blipFill>
          <a:blip r:embed="rId3">
            <a:alphaModFix amt="28000"/>
          </a:blip>
          <a:stretch>
            <a:fillRect/>
          </a:stretch>
        </p:blipFill>
        <p:spPr>
          <a:xfrm>
            <a:off x="6006650" y="2766850"/>
            <a:ext cx="2435775" cy="1572650"/>
          </a:xfrm>
          <a:prstGeom prst="rect">
            <a:avLst/>
          </a:prstGeom>
          <a:noFill/>
          <a:ln>
            <a:noFill/>
          </a:ln>
        </p:spPr>
      </p:pic>
      <p:pic>
        <p:nvPicPr>
          <p:cNvPr id="268" name="Google Shape;268;p32"/>
          <p:cNvPicPr preferRelativeResize="0"/>
          <p:nvPr/>
        </p:nvPicPr>
        <p:blipFill>
          <a:blip r:embed="rId4">
            <a:alphaModFix amt="21000"/>
          </a:blip>
          <a:stretch>
            <a:fillRect/>
          </a:stretch>
        </p:blipFill>
        <p:spPr>
          <a:xfrm>
            <a:off x="5681575" y="439325"/>
            <a:ext cx="3083400" cy="2591900"/>
          </a:xfrm>
          <a:prstGeom prst="rect">
            <a:avLst/>
          </a:prstGeom>
          <a:noFill/>
          <a:ln>
            <a:noFill/>
          </a:ln>
        </p:spPr>
      </p:pic>
      <p:pic>
        <p:nvPicPr>
          <p:cNvPr id="269" name="Google Shape;269;p32"/>
          <p:cNvPicPr preferRelativeResize="0"/>
          <p:nvPr/>
        </p:nvPicPr>
        <p:blipFill>
          <a:blip r:embed="rId5">
            <a:alphaModFix amt="29000"/>
          </a:blip>
          <a:stretch>
            <a:fillRect/>
          </a:stretch>
        </p:blipFill>
        <p:spPr>
          <a:xfrm>
            <a:off x="1586675" y="1027463"/>
            <a:ext cx="3232354" cy="3003325"/>
          </a:xfrm>
          <a:prstGeom prst="rect">
            <a:avLst/>
          </a:prstGeom>
          <a:noFill/>
          <a:ln>
            <a:noFill/>
          </a:ln>
        </p:spPr>
      </p:pic>
      <p:sp>
        <p:nvSpPr>
          <p:cNvPr id="270" name="Google Shape;270;p32"/>
          <p:cNvSpPr txBox="1"/>
          <p:nvPr>
            <p:ph idx="1" type="body"/>
          </p:nvPr>
        </p:nvSpPr>
        <p:spPr>
          <a:xfrm>
            <a:off x="1661150" y="1027475"/>
            <a:ext cx="3232500" cy="3003300"/>
          </a:xfrm>
          <a:prstGeom prst="rect">
            <a:avLst/>
          </a:prstGeom>
          <a:ln cap="flat" cmpd="sng" w="38100">
            <a:solidFill>
              <a:srgbClr val="FFE599"/>
            </a:solidFill>
            <a:prstDash val="dashDot"/>
            <a:round/>
            <a:headEnd len="sm" w="sm" type="none"/>
            <a:tailEnd len="sm" w="sm" type="none"/>
          </a:ln>
        </p:spPr>
        <p:txBody>
          <a:bodyPr anchorCtr="0" anchor="t" bIns="91425" lIns="91425" spcFirstLastPara="1" rIns="91425" wrap="square" tIns="91425">
            <a:noAutofit/>
          </a:bodyPr>
          <a:lstStyle/>
          <a:p>
            <a:pPr indent="0" lvl="0" marL="0" rtl="0" algn="just">
              <a:spcBef>
                <a:spcPts val="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just">
              <a:spcBef>
                <a:spcPts val="1600"/>
              </a:spcBef>
              <a:spcAft>
                <a:spcPts val="0"/>
              </a:spcAft>
              <a:buNone/>
            </a:pPr>
            <a:r>
              <a:rPr lang="es">
                <a:solidFill>
                  <a:srgbClr val="000000"/>
                </a:solidFill>
                <a:latin typeface="Times New Roman"/>
                <a:ea typeface="Times New Roman"/>
                <a:cs typeface="Times New Roman"/>
                <a:sym typeface="Times New Roman"/>
              </a:rPr>
              <a:t>El</a:t>
            </a:r>
            <a:r>
              <a:rPr b="1" lang="es">
                <a:solidFill>
                  <a:srgbClr val="000000"/>
                </a:solidFill>
                <a:latin typeface="Times New Roman"/>
                <a:ea typeface="Times New Roman"/>
                <a:cs typeface="Times New Roman"/>
                <a:sym typeface="Times New Roman"/>
              </a:rPr>
              <a:t> 71% </a:t>
            </a:r>
            <a:r>
              <a:rPr lang="es">
                <a:solidFill>
                  <a:srgbClr val="000000"/>
                </a:solidFill>
                <a:latin typeface="Times New Roman"/>
                <a:ea typeface="Times New Roman"/>
                <a:cs typeface="Times New Roman"/>
                <a:sym typeface="Times New Roman"/>
              </a:rPr>
              <a:t>de las personas mayores cuenta con vivienda </a:t>
            </a:r>
            <a:r>
              <a:rPr lang="es">
                <a:solidFill>
                  <a:srgbClr val="000000"/>
                </a:solidFill>
                <a:latin typeface="Times New Roman"/>
                <a:ea typeface="Times New Roman"/>
                <a:cs typeface="Times New Roman"/>
                <a:sym typeface="Times New Roman"/>
              </a:rPr>
              <a:t>de carácter propio.</a:t>
            </a:r>
            <a:endParaRPr>
              <a:solidFill>
                <a:srgbClr val="000000"/>
              </a:solidFill>
              <a:latin typeface="Times New Roman"/>
              <a:ea typeface="Times New Roman"/>
              <a:cs typeface="Times New Roman"/>
              <a:sym typeface="Times New Roman"/>
            </a:endParaRPr>
          </a:p>
          <a:p>
            <a:pPr indent="0" lvl="0" marL="0" rtl="0" algn="just">
              <a:spcBef>
                <a:spcPts val="1600"/>
              </a:spcBef>
              <a:spcAft>
                <a:spcPts val="0"/>
              </a:spcAft>
              <a:buNone/>
            </a:pPr>
            <a:r>
              <a:rPr lang="es">
                <a:solidFill>
                  <a:srgbClr val="000000"/>
                </a:solidFill>
                <a:latin typeface="Times New Roman"/>
                <a:ea typeface="Times New Roman"/>
                <a:cs typeface="Times New Roman"/>
                <a:sym typeface="Times New Roman"/>
              </a:rPr>
              <a:t>La mayoría de las vías para ingresar a las viviendas son </a:t>
            </a:r>
            <a:r>
              <a:rPr b="1" lang="es">
                <a:solidFill>
                  <a:srgbClr val="000000"/>
                </a:solidFill>
                <a:latin typeface="Times New Roman"/>
                <a:ea typeface="Times New Roman"/>
                <a:cs typeface="Times New Roman"/>
                <a:sym typeface="Times New Roman"/>
              </a:rPr>
              <a:t>caminos o trochas</a:t>
            </a:r>
            <a:r>
              <a:rPr lang="es">
                <a:solidFill>
                  <a:srgbClr val="000000"/>
                </a:solidFill>
                <a:latin typeface="Times New Roman"/>
                <a:ea typeface="Times New Roman"/>
                <a:cs typeface="Times New Roman"/>
                <a:sym typeface="Times New Roman"/>
              </a:rPr>
              <a:t> seguido por carreteras,</a:t>
            </a:r>
            <a:r>
              <a:rPr lang="es">
                <a:solidFill>
                  <a:schemeClr val="dk1"/>
                </a:solidFill>
                <a:latin typeface="Times New Roman"/>
                <a:ea typeface="Times New Roman"/>
                <a:cs typeface="Times New Roman"/>
                <a:sym typeface="Times New Roman"/>
              </a:rPr>
              <a:t>dado que la mayoría de personas mayores residen en las zonas rurales</a:t>
            </a:r>
            <a:endParaRPr>
              <a:solidFill>
                <a:srgbClr val="000000"/>
              </a:solidFill>
              <a:latin typeface="Times New Roman"/>
              <a:ea typeface="Times New Roman"/>
              <a:cs typeface="Times New Roman"/>
              <a:sym typeface="Times New Roman"/>
            </a:endParaRPr>
          </a:p>
          <a:p>
            <a:pPr indent="0" lvl="0" marL="0" rtl="0" algn="l">
              <a:spcBef>
                <a:spcPts val="160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l">
              <a:spcBef>
                <a:spcPts val="1600"/>
              </a:spcBef>
              <a:spcAft>
                <a:spcPts val="0"/>
              </a:spcAft>
              <a:buClr>
                <a:schemeClr val="dk1"/>
              </a:buClr>
              <a:buSzPts val="1100"/>
              <a:buFont typeface="Arial"/>
              <a:buNone/>
            </a:pPr>
            <a:r>
              <a:rPr lang="es"/>
              <a:t>.</a:t>
            </a:r>
            <a:endParaRPr/>
          </a:p>
          <a:p>
            <a:pPr indent="0" lvl="0" marL="0" rtl="0" algn="l">
              <a:spcBef>
                <a:spcPts val="1600"/>
              </a:spcBef>
              <a:spcAft>
                <a:spcPts val="1600"/>
              </a:spcAft>
              <a:buNone/>
            </a:pPr>
            <a:r>
              <a:t/>
            </a:r>
            <a:endParaRPr/>
          </a:p>
        </p:txBody>
      </p:sp>
      <p:sp>
        <p:nvSpPr>
          <p:cNvPr id="271" name="Google Shape;271;p32"/>
          <p:cNvSpPr txBox="1"/>
          <p:nvPr>
            <p:ph idx="2" type="body"/>
          </p:nvPr>
        </p:nvSpPr>
        <p:spPr>
          <a:xfrm>
            <a:off x="5681575" y="2704175"/>
            <a:ext cx="3083400" cy="1635300"/>
          </a:xfrm>
          <a:prstGeom prst="rect">
            <a:avLst/>
          </a:prstGeom>
          <a:ln cap="flat" cmpd="sng" w="38100">
            <a:solidFill>
              <a:srgbClr val="FFE599"/>
            </a:solidFill>
            <a:prstDash val="dashDot"/>
            <a:round/>
            <a:headEnd len="sm" w="sm" type="none"/>
            <a:tailEnd len="sm" w="sm" type="none"/>
          </a:ln>
        </p:spPr>
        <p:txBody>
          <a:bodyPr anchorCtr="0" anchor="t" bIns="91425" lIns="91425" spcFirstLastPara="1" rIns="91425" wrap="square" tIns="91425">
            <a:noAutofit/>
          </a:bodyPr>
          <a:lstStyle/>
          <a:p>
            <a:pPr indent="0" lvl="0" marL="0" rtl="0" algn="just">
              <a:lnSpc>
                <a:spcPct val="100000"/>
              </a:lnSpc>
              <a:spcBef>
                <a:spcPts val="0"/>
              </a:spcBef>
              <a:spcAft>
                <a:spcPts val="0"/>
              </a:spcAft>
              <a:buNone/>
            </a:pPr>
            <a:r>
              <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El </a:t>
            </a:r>
            <a:r>
              <a:rPr b="1" lang="es">
                <a:solidFill>
                  <a:schemeClr val="dk1"/>
                </a:solidFill>
                <a:latin typeface="Times New Roman"/>
                <a:ea typeface="Times New Roman"/>
                <a:cs typeface="Times New Roman"/>
                <a:sym typeface="Times New Roman"/>
              </a:rPr>
              <a:t>47% </a:t>
            </a:r>
            <a:r>
              <a:rPr lang="es">
                <a:solidFill>
                  <a:schemeClr val="dk1"/>
                </a:solidFill>
                <a:latin typeface="Times New Roman"/>
                <a:ea typeface="Times New Roman"/>
                <a:cs typeface="Times New Roman"/>
                <a:sym typeface="Times New Roman"/>
              </a:rPr>
              <a:t>de las personas mayores cuentan con servicios de agua, luz y gas; sin embargo,hay personas que no cuentan con alguno de estos servicios.</a:t>
            </a:r>
            <a:endParaRPr/>
          </a:p>
        </p:txBody>
      </p:sp>
      <p:sp>
        <p:nvSpPr>
          <p:cNvPr id="272" name="Google Shape;272;p32"/>
          <p:cNvSpPr txBox="1"/>
          <p:nvPr/>
        </p:nvSpPr>
        <p:spPr>
          <a:xfrm rot="-5400000">
            <a:off x="-1873275" y="2063600"/>
            <a:ext cx="5124900" cy="100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500">
                <a:solidFill>
                  <a:srgbClr val="F1C232"/>
                </a:solidFill>
                <a:latin typeface="Comfortaa"/>
                <a:ea typeface="Comfortaa"/>
                <a:cs typeface="Comfortaa"/>
                <a:sym typeface="Comfortaa"/>
              </a:rPr>
              <a:t>Determinantes relacionados con el entorno físico</a:t>
            </a:r>
            <a:endParaRPr sz="2500">
              <a:solidFill>
                <a:srgbClr val="F1C232"/>
              </a:solidFill>
              <a:latin typeface="Comfortaa"/>
              <a:ea typeface="Comfortaa"/>
              <a:cs typeface="Comfortaa"/>
              <a:sym typeface="Comfortaa"/>
            </a:endParaRPr>
          </a:p>
        </p:txBody>
      </p:sp>
      <p:sp>
        <p:nvSpPr>
          <p:cNvPr id="273" name="Google Shape;273;p32"/>
          <p:cNvSpPr txBox="1"/>
          <p:nvPr/>
        </p:nvSpPr>
        <p:spPr>
          <a:xfrm>
            <a:off x="5681575" y="821850"/>
            <a:ext cx="3083400" cy="1749900"/>
          </a:xfrm>
          <a:prstGeom prst="rect">
            <a:avLst/>
          </a:prstGeom>
          <a:noFill/>
          <a:ln cap="flat" cmpd="sng" w="38100">
            <a:solidFill>
              <a:srgbClr val="FFE599"/>
            </a:solidFill>
            <a:prstDash val="dashDot"/>
            <a:round/>
            <a:headEnd len="sm" w="sm" type="none"/>
            <a:tailEnd len="sm" w="sm" type="none"/>
          </a:ln>
        </p:spPr>
        <p:txBody>
          <a:bodyPr anchorCtr="0" anchor="t" bIns="91425" lIns="91425" spcFirstLastPara="1" rIns="91425" wrap="square" tIns="91425">
            <a:noAutofit/>
          </a:bodyPr>
          <a:lstStyle/>
          <a:p>
            <a:pPr indent="0" lvl="0" marL="0" rtl="0" algn="just">
              <a:lnSpc>
                <a:spcPct val="115000"/>
              </a:lnSpc>
              <a:spcBef>
                <a:spcPts val="0"/>
              </a:spcBef>
              <a:spcAft>
                <a:spcPts val="1600"/>
              </a:spcAft>
              <a:buClr>
                <a:schemeClr val="dk1"/>
              </a:buClr>
              <a:buSzPts val="1100"/>
              <a:buFont typeface="Arial"/>
              <a:buNone/>
            </a:pPr>
            <a:r>
              <a:rPr lang="es">
                <a:solidFill>
                  <a:schemeClr val="dk1"/>
                </a:solidFill>
                <a:latin typeface="Times New Roman"/>
                <a:ea typeface="Times New Roman"/>
                <a:cs typeface="Times New Roman"/>
                <a:sym typeface="Times New Roman"/>
              </a:rPr>
              <a:t>El </a:t>
            </a:r>
            <a:r>
              <a:rPr b="1" lang="es">
                <a:solidFill>
                  <a:schemeClr val="dk1"/>
                </a:solidFill>
                <a:latin typeface="Times New Roman"/>
                <a:ea typeface="Times New Roman"/>
                <a:cs typeface="Times New Roman"/>
                <a:sym typeface="Times New Roman"/>
              </a:rPr>
              <a:t>85%</a:t>
            </a:r>
            <a:r>
              <a:rPr lang="es">
                <a:solidFill>
                  <a:schemeClr val="dk1"/>
                </a:solidFill>
                <a:latin typeface="Times New Roman"/>
                <a:ea typeface="Times New Roman"/>
                <a:cs typeface="Times New Roman"/>
                <a:sym typeface="Times New Roman"/>
              </a:rPr>
              <a:t> de la población que afirma no sentirse segura en su vivienda, bien sea por cuestiones de infraestructura tanto interna (de su vivienda)como externa (del sector donde residen).</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pic>
        <p:nvPicPr>
          <p:cNvPr id="278" name="Google Shape;278;p33"/>
          <p:cNvPicPr preferRelativeResize="0"/>
          <p:nvPr/>
        </p:nvPicPr>
        <p:blipFill>
          <a:blip r:embed="rId3">
            <a:alphaModFix amt="30000"/>
          </a:blip>
          <a:stretch>
            <a:fillRect/>
          </a:stretch>
        </p:blipFill>
        <p:spPr>
          <a:xfrm>
            <a:off x="2754675" y="160975"/>
            <a:ext cx="4696350" cy="4902875"/>
          </a:xfrm>
          <a:prstGeom prst="rect">
            <a:avLst/>
          </a:prstGeom>
          <a:noFill/>
          <a:ln>
            <a:noFill/>
          </a:ln>
        </p:spPr>
      </p:pic>
      <p:sp>
        <p:nvSpPr>
          <p:cNvPr id="279" name="Google Shape;279;p33"/>
          <p:cNvSpPr txBox="1"/>
          <p:nvPr>
            <p:ph idx="1" type="body"/>
          </p:nvPr>
        </p:nvSpPr>
        <p:spPr>
          <a:xfrm>
            <a:off x="1911600" y="344325"/>
            <a:ext cx="3083400" cy="4371000"/>
          </a:xfrm>
          <a:prstGeom prst="rect">
            <a:avLst/>
          </a:prstGeom>
          <a:ln cap="flat" cmpd="sng" w="19050">
            <a:solidFill>
              <a:srgbClr val="9FC5E8"/>
            </a:solidFill>
            <a:prstDash val="dash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i="1" lang="es">
                <a:solidFill>
                  <a:srgbClr val="000000"/>
                </a:solidFill>
                <a:latin typeface="Times New Roman"/>
                <a:ea typeface="Times New Roman"/>
                <a:cs typeface="Times New Roman"/>
                <a:sym typeface="Times New Roman"/>
              </a:rPr>
              <a:t>Apoyo social</a:t>
            </a:r>
            <a:endParaRPr b="1" i="1">
              <a:solidFill>
                <a:srgbClr val="000000"/>
              </a:solidFill>
              <a:latin typeface="Times New Roman"/>
              <a:ea typeface="Times New Roman"/>
              <a:cs typeface="Times New Roman"/>
              <a:sym typeface="Times New Roman"/>
            </a:endParaRPr>
          </a:p>
          <a:p>
            <a:pPr indent="-298450" lvl="0" marL="457200" rtl="0" algn="just">
              <a:spcBef>
                <a:spcPts val="1600"/>
              </a:spcBef>
              <a:spcAft>
                <a:spcPts val="0"/>
              </a:spcAft>
              <a:buClr>
                <a:schemeClr val="dk1"/>
              </a:buClr>
              <a:buSzPts val="1100"/>
              <a:buChar char="●"/>
            </a:pPr>
            <a:r>
              <a:rPr lang="es">
                <a:solidFill>
                  <a:srgbClr val="000000"/>
                </a:solidFill>
                <a:latin typeface="Times New Roman"/>
                <a:ea typeface="Times New Roman"/>
                <a:cs typeface="Times New Roman"/>
                <a:sym typeface="Times New Roman"/>
              </a:rPr>
              <a:t>El </a:t>
            </a:r>
            <a:r>
              <a:rPr b="1" lang="es">
                <a:solidFill>
                  <a:srgbClr val="000000"/>
                </a:solidFill>
                <a:latin typeface="Times New Roman"/>
                <a:ea typeface="Times New Roman"/>
                <a:cs typeface="Times New Roman"/>
                <a:sym typeface="Times New Roman"/>
              </a:rPr>
              <a:t>84%</a:t>
            </a:r>
            <a:r>
              <a:rPr lang="es">
                <a:solidFill>
                  <a:srgbClr val="000000"/>
                </a:solidFill>
                <a:latin typeface="Times New Roman"/>
                <a:ea typeface="Times New Roman"/>
                <a:cs typeface="Times New Roman"/>
                <a:sym typeface="Times New Roman"/>
              </a:rPr>
              <a:t> de las personas mayores  cuenta con apoyo por parte de sus </a:t>
            </a:r>
            <a:r>
              <a:rPr b="1" lang="es">
                <a:solidFill>
                  <a:srgbClr val="000000"/>
                </a:solidFill>
                <a:latin typeface="Times New Roman"/>
                <a:ea typeface="Times New Roman"/>
                <a:cs typeface="Times New Roman"/>
                <a:sym typeface="Times New Roman"/>
              </a:rPr>
              <a:t>familiares</a:t>
            </a:r>
            <a:endParaRPr b="1">
              <a:solidFill>
                <a:srgbClr val="000000"/>
              </a:solidFill>
              <a:latin typeface="Times New Roman"/>
              <a:ea typeface="Times New Roman"/>
              <a:cs typeface="Times New Roman"/>
              <a:sym typeface="Times New Roman"/>
            </a:endParaRPr>
          </a:p>
          <a:p>
            <a:pPr indent="-298450" lvl="0" marL="457200" rtl="0" algn="just">
              <a:spcBef>
                <a:spcPts val="0"/>
              </a:spcBef>
              <a:spcAft>
                <a:spcPts val="0"/>
              </a:spcAft>
              <a:buClr>
                <a:schemeClr val="dk1"/>
              </a:buClr>
              <a:buSzPts val="1100"/>
              <a:buChar char="●"/>
            </a:pPr>
            <a:r>
              <a:rPr lang="es">
                <a:solidFill>
                  <a:srgbClr val="000000"/>
                </a:solidFill>
                <a:latin typeface="Times New Roman"/>
                <a:ea typeface="Times New Roman"/>
                <a:cs typeface="Times New Roman"/>
                <a:sym typeface="Times New Roman"/>
              </a:rPr>
              <a:t>El </a:t>
            </a:r>
            <a:r>
              <a:rPr b="1" lang="es">
                <a:solidFill>
                  <a:srgbClr val="000000"/>
                </a:solidFill>
                <a:latin typeface="Times New Roman"/>
                <a:ea typeface="Times New Roman"/>
                <a:cs typeface="Times New Roman"/>
                <a:sym typeface="Times New Roman"/>
              </a:rPr>
              <a:t>6%</a:t>
            </a:r>
            <a:r>
              <a:rPr lang="es">
                <a:solidFill>
                  <a:srgbClr val="000000"/>
                </a:solidFill>
                <a:latin typeface="Times New Roman"/>
                <a:ea typeface="Times New Roman"/>
                <a:cs typeface="Times New Roman"/>
                <a:sym typeface="Times New Roman"/>
              </a:rPr>
              <a:t> de la población no cuenta con ningún tipo de apoyo.</a:t>
            </a:r>
            <a:endParaRPr>
              <a:solidFill>
                <a:srgbClr val="000000"/>
              </a:solidFill>
              <a:latin typeface="Times New Roman"/>
              <a:ea typeface="Times New Roman"/>
              <a:cs typeface="Times New Roman"/>
              <a:sym typeface="Times New Roman"/>
            </a:endParaRPr>
          </a:p>
          <a:p>
            <a:pPr indent="-298450" lvl="0" marL="457200" rtl="0" algn="just">
              <a:spcBef>
                <a:spcPts val="0"/>
              </a:spcBef>
              <a:spcAft>
                <a:spcPts val="0"/>
              </a:spcAft>
              <a:buClr>
                <a:srgbClr val="000000"/>
              </a:buClr>
              <a:buSzPts val="1100"/>
              <a:buFont typeface="Times New Roman"/>
              <a:buChar char="●"/>
            </a:pPr>
            <a:r>
              <a:rPr b="1" lang="es">
                <a:solidFill>
                  <a:srgbClr val="000000"/>
                </a:solidFill>
                <a:latin typeface="Times New Roman"/>
                <a:ea typeface="Times New Roman"/>
                <a:cs typeface="Times New Roman"/>
                <a:sym typeface="Times New Roman"/>
              </a:rPr>
              <a:t>87%</a:t>
            </a:r>
            <a:r>
              <a:rPr lang="es">
                <a:solidFill>
                  <a:srgbClr val="000000"/>
                </a:solidFill>
                <a:latin typeface="Times New Roman"/>
                <a:ea typeface="Times New Roman"/>
                <a:cs typeface="Times New Roman"/>
                <a:sym typeface="Times New Roman"/>
              </a:rPr>
              <a:t> afirma no sentirse excluido en el municipio.</a:t>
            </a:r>
            <a:endParaRPr>
              <a:solidFill>
                <a:srgbClr val="000000"/>
              </a:solidFill>
              <a:latin typeface="Times New Roman"/>
              <a:ea typeface="Times New Roman"/>
              <a:cs typeface="Times New Roman"/>
              <a:sym typeface="Times New Roman"/>
            </a:endParaRPr>
          </a:p>
          <a:p>
            <a:pPr indent="0" lvl="0" marL="0" rtl="0" algn="just">
              <a:spcBef>
                <a:spcPts val="1200"/>
              </a:spcBef>
              <a:spcAft>
                <a:spcPts val="0"/>
              </a:spcAft>
              <a:buNone/>
            </a:pPr>
            <a:r>
              <a:rPr b="1" lang="es">
                <a:solidFill>
                  <a:srgbClr val="000000"/>
                </a:solidFill>
                <a:latin typeface="Times New Roman"/>
                <a:ea typeface="Times New Roman"/>
                <a:cs typeface="Times New Roman"/>
                <a:sym typeface="Times New Roman"/>
              </a:rPr>
              <a:t>Encuentros Intergeneracionales</a:t>
            </a:r>
            <a:endParaRPr b="1">
              <a:solidFill>
                <a:srgbClr val="000000"/>
              </a:solidFill>
              <a:latin typeface="Times New Roman"/>
              <a:ea typeface="Times New Roman"/>
              <a:cs typeface="Times New Roman"/>
              <a:sym typeface="Times New Roman"/>
            </a:endParaRPr>
          </a:p>
          <a:p>
            <a:pPr indent="0" lvl="0" marL="0" rtl="0" algn="ctr">
              <a:lnSpc>
                <a:spcPct val="100000"/>
              </a:lnSpc>
              <a:spcBef>
                <a:spcPts val="1200"/>
              </a:spcBef>
              <a:spcAft>
                <a:spcPts val="1600"/>
              </a:spcAft>
              <a:buNone/>
            </a:pPr>
            <a:r>
              <a:rPr i="1" lang="es">
                <a:solidFill>
                  <a:srgbClr val="000000"/>
                </a:solidFill>
                <a:latin typeface="Times New Roman"/>
                <a:ea typeface="Times New Roman"/>
                <a:cs typeface="Times New Roman"/>
                <a:sym typeface="Times New Roman"/>
              </a:rPr>
              <a:t>El </a:t>
            </a:r>
            <a:r>
              <a:rPr b="1" i="1" lang="es">
                <a:solidFill>
                  <a:srgbClr val="000000"/>
                </a:solidFill>
                <a:latin typeface="Times New Roman"/>
                <a:ea typeface="Times New Roman"/>
                <a:cs typeface="Times New Roman"/>
                <a:sym typeface="Times New Roman"/>
              </a:rPr>
              <a:t>76% </a:t>
            </a:r>
            <a:r>
              <a:rPr i="1" lang="es">
                <a:solidFill>
                  <a:srgbClr val="000000"/>
                </a:solidFill>
                <a:latin typeface="Times New Roman"/>
                <a:ea typeface="Times New Roman"/>
                <a:cs typeface="Times New Roman"/>
                <a:sym typeface="Times New Roman"/>
              </a:rPr>
              <a:t>de las personas mayores refieren no participar en encuentros intergeneracional</a:t>
            </a:r>
            <a:endParaRPr i="1">
              <a:solidFill>
                <a:srgbClr val="000000"/>
              </a:solidFill>
              <a:latin typeface="Times New Roman"/>
              <a:ea typeface="Times New Roman"/>
              <a:cs typeface="Times New Roman"/>
              <a:sym typeface="Times New Roman"/>
            </a:endParaRPr>
          </a:p>
        </p:txBody>
      </p:sp>
      <p:sp>
        <p:nvSpPr>
          <p:cNvPr id="280" name="Google Shape;280;p33"/>
          <p:cNvSpPr txBox="1"/>
          <p:nvPr/>
        </p:nvSpPr>
        <p:spPr>
          <a:xfrm rot="-5400000">
            <a:off x="-1873275" y="2063600"/>
            <a:ext cx="5124900" cy="100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500">
                <a:solidFill>
                  <a:srgbClr val="9FC5E8"/>
                </a:solidFill>
                <a:latin typeface="Comfortaa"/>
                <a:ea typeface="Comfortaa"/>
                <a:cs typeface="Comfortaa"/>
                <a:sym typeface="Comfortaa"/>
              </a:rPr>
              <a:t>Determinantes relacionados con el entorno social</a:t>
            </a:r>
            <a:endParaRPr sz="2500">
              <a:solidFill>
                <a:srgbClr val="9FC5E8"/>
              </a:solidFill>
              <a:latin typeface="Comfortaa"/>
              <a:ea typeface="Comfortaa"/>
              <a:cs typeface="Comfortaa"/>
              <a:sym typeface="Comfortaa"/>
            </a:endParaRPr>
          </a:p>
        </p:txBody>
      </p:sp>
      <p:sp>
        <p:nvSpPr>
          <p:cNvPr id="281" name="Google Shape;281;p33"/>
          <p:cNvSpPr txBox="1"/>
          <p:nvPr>
            <p:ph idx="1" type="body"/>
          </p:nvPr>
        </p:nvSpPr>
        <p:spPr>
          <a:xfrm>
            <a:off x="5356325" y="344325"/>
            <a:ext cx="3330000" cy="1960800"/>
          </a:xfrm>
          <a:prstGeom prst="rect">
            <a:avLst/>
          </a:prstGeom>
          <a:ln cap="flat" cmpd="sng" w="19050">
            <a:solidFill>
              <a:srgbClr val="9FC5E8"/>
            </a:solidFill>
            <a:prstDash val="dash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i="1" lang="es">
                <a:solidFill>
                  <a:srgbClr val="000000"/>
                </a:solidFill>
                <a:latin typeface="Times New Roman"/>
                <a:ea typeface="Times New Roman"/>
                <a:cs typeface="Times New Roman"/>
                <a:sym typeface="Times New Roman"/>
              </a:rPr>
              <a:t>Violencia y abuso</a:t>
            </a:r>
            <a:endParaRPr b="1" i="1">
              <a:solidFill>
                <a:srgbClr val="000000"/>
              </a:solidFill>
              <a:latin typeface="Times New Roman"/>
              <a:ea typeface="Times New Roman"/>
              <a:cs typeface="Times New Roman"/>
              <a:sym typeface="Times New Roman"/>
            </a:endParaRPr>
          </a:p>
          <a:p>
            <a:pPr indent="0" lvl="0" marL="0" rtl="0" algn="just">
              <a:spcBef>
                <a:spcPts val="1600"/>
              </a:spcBef>
              <a:spcAft>
                <a:spcPts val="1600"/>
              </a:spcAft>
              <a:buNone/>
            </a:pPr>
            <a:r>
              <a:rPr lang="es">
                <a:solidFill>
                  <a:srgbClr val="000000"/>
                </a:solidFill>
                <a:latin typeface="Times New Roman"/>
                <a:ea typeface="Times New Roman"/>
                <a:cs typeface="Times New Roman"/>
                <a:sym typeface="Times New Roman"/>
              </a:rPr>
              <a:t>El </a:t>
            </a:r>
            <a:r>
              <a:rPr b="1" lang="es">
                <a:solidFill>
                  <a:srgbClr val="000000"/>
                </a:solidFill>
                <a:latin typeface="Times New Roman"/>
                <a:ea typeface="Times New Roman"/>
                <a:cs typeface="Times New Roman"/>
                <a:sym typeface="Times New Roman"/>
              </a:rPr>
              <a:t>20% </a:t>
            </a:r>
            <a:r>
              <a:rPr lang="es">
                <a:solidFill>
                  <a:srgbClr val="000000"/>
                </a:solidFill>
                <a:latin typeface="Times New Roman"/>
                <a:ea typeface="Times New Roman"/>
                <a:cs typeface="Times New Roman"/>
                <a:sym typeface="Times New Roman"/>
              </a:rPr>
              <a:t>de las personas mencionaron ser víctimas de algún tipo de abuso, predominando el físico y psicológico.</a:t>
            </a:r>
            <a:endParaRPr>
              <a:solidFill>
                <a:srgbClr val="000000"/>
              </a:solidFill>
              <a:latin typeface="Times New Roman"/>
              <a:ea typeface="Times New Roman"/>
              <a:cs typeface="Times New Roman"/>
              <a:sym typeface="Times New Roman"/>
            </a:endParaRPr>
          </a:p>
        </p:txBody>
      </p:sp>
      <p:sp>
        <p:nvSpPr>
          <p:cNvPr id="282" name="Google Shape;282;p33"/>
          <p:cNvSpPr txBox="1"/>
          <p:nvPr>
            <p:ph idx="1" type="body"/>
          </p:nvPr>
        </p:nvSpPr>
        <p:spPr>
          <a:xfrm>
            <a:off x="5356400" y="2477300"/>
            <a:ext cx="3330000" cy="2238000"/>
          </a:xfrm>
          <a:prstGeom prst="rect">
            <a:avLst/>
          </a:prstGeom>
          <a:ln cap="flat" cmpd="sng" w="19050">
            <a:solidFill>
              <a:srgbClr val="9FC5E8"/>
            </a:solidFill>
            <a:prstDash val="dash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i="1" lang="es">
                <a:solidFill>
                  <a:srgbClr val="000000"/>
                </a:solidFill>
                <a:latin typeface="Times New Roman"/>
                <a:ea typeface="Times New Roman"/>
                <a:cs typeface="Times New Roman"/>
                <a:sym typeface="Times New Roman"/>
              </a:rPr>
              <a:t>Educación y alfabetización</a:t>
            </a:r>
            <a:endParaRPr b="1" i="1">
              <a:solidFill>
                <a:srgbClr val="000000"/>
              </a:solidFill>
              <a:latin typeface="Times New Roman"/>
              <a:ea typeface="Times New Roman"/>
              <a:cs typeface="Times New Roman"/>
              <a:sym typeface="Times New Roman"/>
            </a:endParaRPr>
          </a:p>
          <a:p>
            <a:pPr indent="0" lvl="0" marL="0" rtl="0" algn="just">
              <a:spcBef>
                <a:spcPts val="1600"/>
              </a:spcBef>
              <a:spcAft>
                <a:spcPts val="0"/>
              </a:spcAft>
              <a:buNone/>
            </a:pPr>
            <a:r>
              <a:rPr lang="es">
                <a:solidFill>
                  <a:srgbClr val="000000"/>
                </a:solidFill>
                <a:latin typeface="Times New Roman"/>
                <a:ea typeface="Times New Roman"/>
                <a:cs typeface="Times New Roman"/>
                <a:sym typeface="Times New Roman"/>
              </a:rPr>
              <a:t>El </a:t>
            </a:r>
            <a:r>
              <a:rPr b="1" lang="es">
                <a:solidFill>
                  <a:srgbClr val="000000"/>
                </a:solidFill>
                <a:latin typeface="Times New Roman"/>
                <a:ea typeface="Times New Roman"/>
                <a:cs typeface="Times New Roman"/>
                <a:sym typeface="Times New Roman"/>
              </a:rPr>
              <a:t>91%</a:t>
            </a:r>
            <a:r>
              <a:rPr lang="es">
                <a:solidFill>
                  <a:srgbClr val="000000"/>
                </a:solidFill>
                <a:latin typeface="Times New Roman"/>
                <a:ea typeface="Times New Roman"/>
                <a:cs typeface="Times New Roman"/>
                <a:sym typeface="Times New Roman"/>
              </a:rPr>
              <a:t> afirma no haber recibido capacitaciones frente al uso de tecnología.</a:t>
            </a:r>
            <a:endParaRPr>
              <a:solidFill>
                <a:srgbClr val="000000"/>
              </a:solidFill>
              <a:latin typeface="Times New Roman"/>
              <a:ea typeface="Times New Roman"/>
              <a:cs typeface="Times New Roman"/>
              <a:sym typeface="Times New Roman"/>
            </a:endParaRPr>
          </a:p>
          <a:p>
            <a:pPr indent="0" lvl="0" marL="0" rtl="0" algn="just">
              <a:spcBef>
                <a:spcPts val="1600"/>
              </a:spcBef>
              <a:spcAft>
                <a:spcPts val="1600"/>
              </a:spcAft>
              <a:buNone/>
            </a:pPr>
            <a:r>
              <a:rPr lang="es">
                <a:solidFill>
                  <a:srgbClr val="000000"/>
                </a:solidFill>
                <a:latin typeface="Times New Roman"/>
                <a:ea typeface="Times New Roman"/>
                <a:cs typeface="Times New Roman"/>
                <a:sym typeface="Times New Roman"/>
              </a:rPr>
              <a:t>En las personas mayores predomina el nivel de escolaridad de </a:t>
            </a:r>
            <a:r>
              <a:rPr b="1" lang="es">
                <a:solidFill>
                  <a:srgbClr val="000000"/>
                </a:solidFill>
                <a:latin typeface="Times New Roman"/>
                <a:ea typeface="Times New Roman"/>
                <a:cs typeface="Times New Roman"/>
                <a:sym typeface="Times New Roman"/>
              </a:rPr>
              <a:t>primaria incompleta, </a:t>
            </a:r>
            <a:r>
              <a:rPr lang="es">
                <a:solidFill>
                  <a:srgbClr val="000000"/>
                </a:solidFill>
                <a:latin typeface="Times New Roman"/>
                <a:ea typeface="Times New Roman"/>
                <a:cs typeface="Times New Roman"/>
                <a:sym typeface="Times New Roman"/>
              </a:rPr>
              <a:t>en la cual el</a:t>
            </a:r>
            <a:r>
              <a:rPr b="1" lang="es">
                <a:solidFill>
                  <a:srgbClr val="000000"/>
                </a:solidFill>
                <a:latin typeface="Times New Roman"/>
                <a:ea typeface="Times New Roman"/>
                <a:cs typeface="Times New Roman"/>
                <a:sym typeface="Times New Roman"/>
              </a:rPr>
              <a:t> 48%</a:t>
            </a:r>
            <a:r>
              <a:rPr lang="es">
                <a:solidFill>
                  <a:srgbClr val="000000"/>
                </a:solidFill>
                <a:latin typeface="Times New Roman"/>
                <a:ea typeface="Times New Roman"/>
                <a:cs typeface="Times New Roman"/>
                <a:sym typeface="Times New Roman"/>
              </a:rPr>
              <a:t> de las personas aprendieron a leer y escribir.</a:t>
            </a:r>
            <a:endParaRPr>
              <a:solidFill>
                <a:srgbClr val="000000"/>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pic>
        <p:nvPicPr>
          <p:cNvPr id="287" name="Google Shape;287;p34"/>
          <p:cNvPicPr preferRelativeResize="0"/>
          <p:nvPr/>
        </p:nvPicPr>
        <p:blipFill>
          <a:blip r:embed="rId3">
            <a:alphaModFix amt="15000"/>
          </a:blip>
          <a:stretch>
            <a:fillRect/>
          </a:stretch>
        </p:blipFill>
        <p:spPr>
          <a:xfrm rot="1325720">
            <a:off x="5830622" y="494313"/>
            <a:ext cx="2234156" cy="4010073"/>
          </a:xfrm>
          <a:prstGeom prst="rect">
            <a:avLst/>
          </a:prstGeom>
          <a:noFill/>
          <a:ln>
            <a:noFill/>
          </a:ln>
        </p:spPr>
      </p:pic>
      <p:pic>
        <p:nvPicPr>
          <p:cNvPr id="288" name="Google Shape;288;p34"/>
          <p:cNvPicPr preferRelativeResize="0"/>
          <p:nvPr/>
        </p:nvPicPr>
        <p:blipFill>
          <a:blip r:embed="rId4">
            <a:alphaModFix amt="39000"/>
          </a:blip>
          <a:stretch>
            <a:fillRect/>
          </a:stretch>
        </p:blipFill>
        <p:spPr>
          <a:xfrm>
            <a:off x="1584113" y="1330213"/>
            <a:ext cx="2535575" cy="2483075"/>
          </a:xfrm>
          <a:prstGeom prst="rect">
            <a:avLst/>
          </a:prstGeom>
          <a:noFill/>
          <a:ln>
            <a:noFill/>
          </a:ln>
        </p:spPr>
      </p:pic>
      <p:sp>
        <p:nvSpPr>
          <p:cNvPr id="289" name="Google Shape;289;p34"/>
          <p:cNvSpPr txBox="1"/>
          <p:nvPr>
            <p:ph idx="1" type="body"/>
          </p:nvPr>
        </p:nvSpPr>
        <p:spPr>
          <a:xfrm>
            <a:off x="1492925" y="744250"/>
            <a:ext cx="2718000" cy="3204900"/>
          </a:xfrm>
          <a:prstGeom prst="rect">
            <a:avLst/>
          </a:prstGeom>
          <a:ln cap="flat" cmpd="sng" w="28575">
            <a:solidFill>
              <a:srgbClr val="EA9999"/>
            </a:solidFill>
            <a:prstDash val="dash"/>
            <a:round/>
            <a:headEnd len="sm" w="sm" type="none"/>
            <a:tailEnd len="sm" w="sm" type="none"/>
          </a:ln>
        </p:spPr>
        <p:txBody>
          <a:bodyPr anchorCtr="0" anchor="t" bIns="91425" lIns="91425" spcFirstLastPara="1" rIns="91425" wrap="square" tIns="91425">
            <a:noAutofit/>
          </a:bodyPr>
          <a:lstStyle/>
          <a:p>
            <a:pPr indent="0" lvl="0" marL="0" rtl="0" algn="just">
              <a:lnSpc>
                <a:spcPct val="100000"/>
              </a:lnSpc>
              <a:spcBef>
                <a:spcPts val="0"/>
              </a:spcBef>
              <a:spcAft>
                <a:spcPts val="0"/>
              </a:spcAft>
              <a:buNone/>
            </a:pPr>
            <a:r>
              <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Se evidencia que la principal fuente de ingresos para el </a:t>
            </a:r>
            <a:r>
              <a:rPr b="1" lang="es">
                <a:solidFill>
                  <a:schemeClr val="dk1"/>
                </a:solidFill>
                <a:latin typeface="Times New Roman"/>
                <a:ea typeface="Times New Roman"/>
                <a:cs typeface="Times New Roman"/>
                <a:sym typeface="Times New Roman"/>
              </a:rPr>
              <a:t>40%</a:t>
            </a:r>
            <a:r>
              <a:rPr lang="es">
                <a:solidFill>
                  <a:schemeClr val="dk1"/>
                </a:solidFill>
                <a:latin typeface="Times New Roman"/>
                <a:ea typeface="Times New Roman"/>
                <a:cs typeface="Times New Roman"/>
                <a:sym typeface="Times New Roman"/>
              </a:rPr>
              <a:t> de las personas mayores son los </a:t>
            </a:r>
            <a:r>
              <a:rPr b="1" lang="es">
                <a:solidFill>
                  <a:schemeClr val="dk1"/>
                </a:solidFill>
                <a:latin typeface="Times New Roman"/>
                <a:ea typeface="Times New Roman"/>
                <a:cs typeface="Times New Roman"/>
                <a:sym typeface="Times New Roman"/>
              </a:rPr>
              <a:t>subsidios</a:t>
            </a:r>
            <a:r>
              <a:rPr lang="es">
                <a:solidFill>
                  <a:schemeClr val="dk1"/>
                </a:solidFill>
                <a:latin typeface="Times New Roman"/>
                <a:ea typeface="Times New Roman"/>
                <a:cs typeface="Times New Roman"/>
                <a:sym typeface="Times New Roman"/>
              </a:rPr>
              <a:t> del Programa Colombia Mayor.</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La segunda fuente de ingresos es el </a:t>
            </a:r>
            <a:r>
              <a:rPr b="1" lang="es">
                <a:solidFill>
                  <a:schemeClr val="dk1"/>
                </a:solidFill>
                <a:latin typeface="Times New Roman"/>
                <a:ea typeface="Times New Roman"/>
                <a:cs typeface="Times New Roman"/>
                <a:sym typeface="Times New Roman"/>
              </a:rPr>
              <a:t>trabajo</a:t>
            </a:r>
            <a:r>
              <a:rPr lang="es">
                <a:solidFill>
                  <a:schemeClr val="dk1"/>
                </a:solidFill>
                <a:latin typeface="Times New Roman"/>
                <a:ea typeface="Times New Roman"/>
                <a:cs typeface="Times New Roman"/>
                <a:sym typeface="Times New Roman"/>
              </a:rPr>
              <a:t>, siendo este de carácter </a:t>
            </a:r>
            <a:r>
              <a:rPr b="1" lang="es">
                <a:solidFill>
                  <a:schemeClr val="dk1"/>
                </a:solidFill>
                <a:latin typeface="Times New Roman"/>
                <a:ea typeface="Times New Roman"/>
                <a:cs typeface="Times New Roman"/>
                <a:sym typeface="Times New Roman"/>
              </a:rPr>
              <a:t>informal</a:t>
            </a:r>
            <a:r>
              <a:rPr lang="es">
                <a:solidFill>
                  <a:schemeClr val="dk1"/>
                </a:solidFill>
                <a:latin typeface="Times New Roman"/>
                <a:ea typeface="Times New Roman"/>
                <a:cs typeface="Times New Roman"/>
                <a:sym typeface="Times New Roman"/>
              </a:rPr>
              <a:t> en la mayoría de los casos; principalmente en el trabajo de las cosechas o producto de los</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animales.</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t/>
            </a:r>
            <a:endParaRPr>
              <a:solidFill>
                <a:schemeClr val="dk1"/>
              </a:solidFill>
              <a:latin typeface="Times New Roman"/>
              <a:ea typeface="Times New Roman"/>
              <a:cs typeface="Times New Roman"/>
              <a:sym typeface="Times New Roman"/>
            </a:endParaRPr>
          </a:p>
        </p:txBody>
      </p:sp>
      <p:sp>
        <p:nvSpPr>
          <p:cNvPr id="290" name="Google Shape;290;p34"/>
          <p:cNvSpPr txBox="1"/>
          <p:nvPr>
            <p:ph idx="2" type="body"/>
          </p:nvPr>
        </p:nvSpPr>
        <p:spPr>
          <a:xfrm>
            <a:off x="5406000" y="744250"/>
            <a:ext cx="3083400" cy="1478700"/>
          </a:xfrm>
          <a:prstGeom prst="rect">
            <a:avLst/>
          </a:prstGeom>
          <a:ln cap="flat" cmpd="sng" w="28575">
            <a:solidFill>
              <a:srgbClr val="EA9999"/>
            </a:solidFill>
            <a:prstDash val="dash"/>
            <a:round/>
            <a:headEnd len="sm" w="sm" type="none"/>
            <a:tailEnd len="sm" w="sm" type="none"/>
          </a:ln>
        </p:spPr>
        <p:txBody>
          <a:bodyPr anchorCtr="0" anchor="t" bIns="91425" lIns="91425" spcFirstLastPara="1" rIns="91425" wrap="square" tIns="91425">
            <a:noAutofit/>
          </a:bodyPr>
          <a:lstStyle/>
          <a:p>
            <a:pPr indent="0" lvl="0" marL="0" rtl="0" algn="just">
              <a:lnSpc>
                <a:spcPct val="100000"/>
              </a:lnSpc>
              <a:spcBef>
                <a:spcPts val="0"/>
              </a:spcBef>
              <a:spcAft>
                <a:spcPts val="0"/>
              </a:spcAft>
              <a:buNone/>
            </a:pPr>
            <a:r>
              <a:rPr lang="es">
                <a:solidFill>
                  <a:schemeClr val="dk1"/>
                </a:solidFill>
                <a:latin typeface="Times New Roman"/>
                <a:ea typeface="Times New Roman"/>
                <a:cs typeface="Times New Roman"/>
                <a:sym typeface="Times New Roman"/>
              </a:rPr>
              <a:t>El </a:t>
            </a:r>
            <a:r>
              <a:rPr b="1" lang="es">
                <a:solidFill>
                  <a:schemeClr val="dk1"/>
                </a:solidFill>
                <a:latin typeface="Times New Roman"/>
                <a:ea typeface="Times New Roman"/>
                <a:cs typeface="Times New Roman"/>
                <a:sym typeface="Times New Roman"/>
              </a:rPr>
              <a:t>66%</a:t>
            </a:r>
            <a:r>
              <a:rPr lang="es">
                <a:solidFill>
                  <a:schemeClr val="dk1"/>
                </a:solidFill>
                <a:latin typeface="Times New Roman"/>
                <a:ea typeface="Times New Roman"/>
                <a:cs typeface="Times New Roman"/>
                <a:sym typeface="Times New Roman"/>
              </a:rPr>
              <a:t> de las personas mayores encuestadas refieren recibir apoyo económico por parte de sus hijos, sin embargo, mencionan que este apoyo no es frecuente y no cuentan con un valor fijo.</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t/>
            </a:r>
            <a:endParaRPr>
              <a:solidFill>
                <a:schemeClr val="dk1"/>
              </a:solidFill>
              <a:latin typeface="Times New Roman"/>
              <a:ea typeface="Times New Roman"/>
              <a:cs typeface="Times New Roman"/>
              <a:sym typeface="Times New Roman"/>
            </a:endParaRPr>
          </a:p>
        </p:txBody>
      </p:sp>
      <p:sp>
        <p:nvSpPr>
          <p:cNvPr id="291" name="Google Shape;291;p34"/>
          <p:cNvSpPr txBox="1"/>
          <p:nvPr/>
        </p:nvSpPr>
        <p:spPr>
          <a:xfrm rot="-5400000">
            <a:off x="-1873275" y="2063600"/>
            <a:ext cx="5124900" cy="100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800">
                <a:solidFill>
                  <a:srgbClr val="EA9999"/>
                </a:solidFill>
                <a:latin typeface="Comfortaa"/>
                <a:ea typeface="Comfortaa"/>
                <a:cs typeface="Comfortaa"/>
                <a:sym typeface="Comfortaa"/>
              </a:rPr>
              <a:t>Determinantes económicos</a:t>
            </a:r>
            <a:endParaRPr sz="2800">
              <a:solidFill>
                <a:srgbClr val="EA9999"/>
              </a:solidFill>
              <a:latin typeface="Comfortaa"/>
              <a:ea typeface="Comfortaa"/>
              <a:cs typeface="Comfortaa"/>
              <a:sym typeface="Comfortaa"/>
            </a:endParaRPr>
          </a:p>
        </p:txBody>
      </p:sp>
      <p:sp>
        <p:nvSpPr>
          <p:cNvPr id="292" name="Google Shape;292;p34"/>
          <p:cNvSpPr txBox="1"/>
          <p:nvPr>
            <p:ph idx="2" type="body"/>
          </p:nvPr>
        </p:nvSpPr>
        <p:spPr>
          <a:xfrm>
            <a:off x="5406000" y="2410150"/>
            <a:ext cx="3083400" cy="1610100"/>
          </a:xfrm>
          <a:prstGeom prst="rect">
            <a:avLst/>
          </a:prstGeom>
          <a:ln cap="flat" cmpd="sng" w="28575">
            <a:solidFill>
              <a:srgbClr val="EA9999"/>
            </a:solidFill>
            <a:prstDash val="dash"/>
            <a:round/>
            <a:headEnd len="sm" w="sm" type="none"/>
            <a:tailEnd len="sm" w="sm" type="none"/>
          </a:ln>
        </p:spPr>
        <p:txBody>
          <a:bodyPr anchorCtr="0" anchor="t" bIns="91425" lIns="91425" spcFirstLastPara="1" rIns="91425" wrap="square" tIns="91425">
            <a:noAutofit/>
          </a:bodyPr>
          <a:lstStyle/>
          <a:p>
            <a:pPr indent="0" lvl="0" marL="0" rtl="0" algn="just">
              <a:lnSpc>
                <a:spcPct val="100000"/>
              </a:lnSpc>
              <a:spcBef>
                <a:spcPts val="0"/>
              </a:spcBef>
              <a:spcAft>
                <a:spcPts val="0"/>
              </a:spcAft>
              <a:buNone/>
            </a:pPr>
            <a:r>
              <a:rPr lang="es">
                <a:solidFill>
                  <a:schemeClr val="dk1"/>
                </a:solidFill>
                <a:latin typeface="Times New Roman"/>
                <a:ea typeface="Times New Roman"/>
                <a:cs typeface="Times New Roman"/>
                <a:sym typeface="Times New Roman"/>
              </a:rPr>
              <a:t>El </a:t>
            </a:r>
            <a:r>
              <a:rPr b="1" lang="es">
                <a:solidFill>
                  <a:schemeClr val="dk1"/>
                </a:solidFill>
                <a:latin typeface="Times New Roman"/>
                <a:ea typeface="Times New Roman"/>
                <a:cs typeface="Times New Roman"/>
                <a:sym typeface="Times New Roman"/>
              </a:rPr>
              <a:t>74%</a:t>
            </a:r>
            <a:r>
              <a:rPr lang="es">
                <a:solidFill>
                  <a:schemeClr val="dk1"/>
                </a:solidFill>
                <a:latin typeface="Times New Roman"/>
                <a:ea typeface="Times New Roman"/>
                <a:cs typeface="Times New Roman"/>
                <a:sym typeface="Times New Roman"/>
              </a:rPr>
              <a:t> de la población afirma que sus ingresos mensuales no son suficientes para cubrir sus necesidades básicas, principalmente debido al empleo de carácter informal que desarrollan y el cual no representa una gran fuente de ingresos.</a:t>
            </a:r>
            <a:endParaRPr>
              <a:solidFill>
                <a:schemeClr val="dk1"/>
              </a:solidFill>
              <a:latin typeface="Times New Roman"/>
              <a:ea typeface="Times New Roman"/>
              <a:cs typeface="Times New Roman"/>
              <a:sym typeface="Times New Roman"/>
            </a:endParaRPr>
          </a:p>
          <a:p>
            <a:pPr indent="0" lvl="0" marL="0" rtl="0" algn="just">
              <a:lnSpc>
                <a:spcPct val="100000"/>
              </a:lnSpc>
              <a:spcBef>
                <a:spcPts val="0"/>
              </a:spcBef>
              <a:spcAft>
                <a:spcPts val="0"/>
              </a:spcAft>
              <a:buNone/>
            </a:pPr>
            <a:r>
              <a:t/>
            </a: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pic>
        <p:nvPicPr>
          <p:cNvPr id="297" name="Google Shape;297;p35"/>
          <p:cNvPicPr preferRelativeResize="0"/>
          <p:nvPr/>
        </p:nvPicPr>
        <p:blipFill>
          <a:blip r:embed="rId3">
            <a:alphaModFix amt="31000"/>
          </a:blip>
          <a:stretch>
            <a:fillRect/>
          </a:stretch>
        </p:blipFill>
        <p:spPr>
          <a:xfrm>
            <a:off x="2324400" y="780600"/>
            <a:ext cx="4817450" cy="4362900"/>
          </a:xfrm>
          <a:prstGeom prst="rect">
            <a:avLst/>
          </a:prstGeom>
          <a:noFill/>
          <a:ln>
            <a:noFill/>
          </a:ln>
        </p:spPr>
      </p:pic>
      <p:sp>
        <p:nvSpPr>
          <p:cNvPr id="298" name="Google Shape;298;p35"/>
          <p:cNvSpPr txBox="1"/>
          <p:nvPr>
            <p:ph type="title"/>
          </p:nvPr>
        </p:nvSpPr>
        <p:spPr>
          <a:xfrm>
            <a:off x="373675" y="2625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Conclusiones</a:t>
            </a:r>
            <a:endParaRPr>
              <a:latin typeface="Bree Serif"/>
              <a:ea typeface="Bree Serif"/>
              <a:cs typeface="Bree Serif"/>
              <a:sym typeface="Bree Serif"/>
            </a:endParaRPr>
          </a:p>
        </p:txBody>
      </p:sp>
      <p:sp>
        <p:nvSpPr>
          <p:cNvPr id="299" name="Google Shape;299;p35"/>
          <p:cNvSpPr txBox="1"/>
          <p:nvPr/>
        </p:nvSpPr>
        <p:spPr>
          <a:xfrm>
            <a:off x="686125" y="835200"/>
            <a:ext cx="8094000" cy="3640200"/>
          </a:xfrm>
          <a:prstGeom prst="rect">
            <a:avLst/>
          </a:prstGeom>
          <a:noFill/>
          <a:ln>
            <a:noFill/>
          </a:ln>
        </p:spPr>
        <p:txBody>
          <a:bodyPr anchorCtr="0" anchor="t" bIns="91425" lIns="91425" spcFirstLastPara="1" rIns="91425" wrap="square" tIns="91425">
            <a:noAutofit/>
          </a:bodyPr>
          <a:lstStyle/>
          <a:p>
            <a:pPr indent="-317500" lvl="0" marL="457200" rtl="0" algn="just">
              <a:lnSpc>
                <a:spcPct val="150000"/>
              </a:lnSpc>
              <a:spcBef>
                <a:spcPts val="0"/>
              </a:spcBef>
              <a:spcAft>
                <a:spcPts val="0"/>
              </a:spcAft>
              <a:buSzPts val="1400"/>
              <a:buFont typeface="Times New Roman"/>
              <a:buChar char="●"/>
            </a:pPr>
            <a:r>
              <a:rPr lang="es">
                <a:latin typeface="Times New Roman"/>
                <a:ea typeface="Times New Roman"/>
                <a:cs typeface="Times New Roman"/>
                <a:sym typeface="Times New Roman"/>
              </a:rPr>
              <a:t>Mediante el diligenciamiento de 235 instrumentos por parte de las personas mayores del municipio de Samacá en colaboración con la Alcaldía municipal y la casa de la mujer, se lograron identificar las principales situaciones de dicha población en cuanto al envejecimiento activo, dando cumplimiento a los objetivos del proyecto. </a:t>
            </a:r>
            <a:endParaRPr>
              <a:latin typeface="Times New Roman"/>
              <a:ea typeface="Times New Roman"/>
              <a:cs typeface="Times New Roman"/>
              <a:sym typeface="Times New Roman"/>
            </a:endParaRPr>
          </a:p>
          <a:p>
            <a:pPr indent="-317500" lvl="0" marL="457200" rtl="0" algn="just">
              <a:lnSpc>
                <a:spcPct val="150000"/>
              </a:lnSpc>
              <a:spcBef>
                <a:spcPts val="300"/>
              </a:spcBef>
              <a:spcAft>
                <a:spcPts val="0"/>
              </a:spcAft>
              <a:buClr>
                <a:schemeClr val="dk1"/>
              </a:buClr>
              <a:buSzPts val="1400"/>
              <a:buFont typeface="Times New Roman"/>
              <a:buChar char="●"/>
            </a:pPr>
            <a:r>
              <a:rPr lang="es">
                <a:solidFill>
                  <a:schemeClr val="dk1"/>
                </a:solidFill>
                <a:latin typeface="Times New Roman"/>
                <a:ea typeface="Times New Roman"/>
                <a:cs typeface="Times New Roman"/>
                <a:sym typeface="Times New Roman"/>
              </a:rPr>
              <a:t>De acuerdo con los resultados obtenidos es fundamental la</a:t>
            </a:r>
            <a:r>
              <a:rPr b="1" lang="es">
                <a:solidFill>
                  <a:schemeClr val="dk1"/>
                </a:solidFill>
                <a:latin typeface="Times New Roman"/>
                <a:ea typeface="Times New Roman"/>
                <a:cs typeface="Times New Roman"/>
                <a:sym typeface="Times New Roman"/>
              </a:rPr>
              <a:t> movilizació</a:t>
            </a:r>
            <a:r>
              <a:rPr lang="es">
                <a:solidFill>
                  <a:schemeClr val="dk1"/>
                </a:solidFill>
                <a:latin typeface="Times New Roman"/>
                <a:ea typeface="Times New Roman"/>
                <a:cs typeface="Times New Roman"/>
                <a:sym typeface="Times New Roman"/>
              </a:rPr>
              <a:t>n de diversos tipos de </a:t>
            </a:r>
            <a:r>
              <a:rPr b="1" lang="es">
                <a:solidFill>
                  <a:schemeClr val="dk1"/>
                </a:solidFill>
                <a:latin typeface="Times New Roman"/>
                <a:ea typeface="Times New Roman"/>
                <a:cs typeface="Times New Roman"/>
                <a:sym typeface="Times New Roman"/>
              </a:rPr>
              <a:t>recursos</a:t>
            </a:r>
            <a:r>
              <a:rPr lang="es">
                <a:solidFill>
                  <a:schemeClr val="dk1"/>
                </a:solidFill>
                <a:latin typeface="Times New Roman"/>
                <a:ea typeface="Times New Roman"/>
                <a:cs typeface="Times New Roman"/>
                <a:sym typeface="Times New Roman"/>
              </a:rPr>
              <a:t> que aporten a la </a:t>
            </a:r>
            <a:r>
              <a:rPr b="1" lang="es">
                <a:solidFill>
                  <a:schemeClr val="dk1"/>
                </a:solidFill>
                <a:latin typeface="Times New Roman"/>
                <a:ea typeface="Times New Roman"/>
                <a:cs typeface="Times New Roman"/>
                <a:sym typeface="Times New Roman"/>
              </a:rPr>
              <a:t>satisfacción de las necesidades</a:t>
            </a:r>
            <a:r>
              <a:rPr lang="es">
                <a:solidFill>
                  <a:schemeClr val="dk1"/>
                </a:solidFill>
                <a:latin typeface="Times New Roman"/>
                <a:ea typeface="Times New Roman"/>
                <a:cs typeface="Times New Roman"/>
                <a:sym typeface="Times New Roman"/>
              </a:rPr>
              <a:t> identificadas en la población, en cuanto a alimentación, cobertura de servicios públicos, salud, educación, así como programas dirigidos a promover hábitos de vida saludables y de proyecto de vida, dirigidos no sólo a la población mayor  sino a la </a:t>
            </a:r>
            <a:r>
              <a:rPr b="1" lang="es">
                <a:solidFill>
                  <a:schemeClr val="dk1"/>
                </a:solidFill>
                <a:latin typeface="Times New Roman"/>
                <a:ea typeface="Times New Roman"/>
                <a:cs typeface="Times New Roman"/>
                <a:sym typeface="Times New Roman"/>
              </a:rPr>
              <a:t>población en general</a:t>
            </a:r>
            <a:r>
              <a:rPr lang="es">
                <a:solidFill>
                  <a:schemeClr val="dk1"/>
                </a:solidFill>
                <a:latin typeface="Times New Roman"/>
                <a:ea typeface="Times New Roman"/>
                <a:cs typeface="Times New Roman"/>
                <a:sym typeface="Times New Roman"/>
              </a:rPr>
              <a:t> para la preparación de la etapa de la vejez, teniendo en cuenta los diferentes cambios físicos, psicológicos y sociales que se producen, propendiendo además por la eliminación de estereotipos frente a las personas mayores. </a:t>
            </a:r>
            <a:endParaRPr>
              <a:solidFill>
                <a:schemeClr val="dk1"/>
              </a:solidFill>
              <a:latin typeface="Times New Roman"/>
              <a:ea typeface="Times New Roman"/>
              <a:cs typeface="Times New Roman"/>
              <a:sym typeface="Times New Roman"/>
            </a:endParaRPr>
          </a:p>
          <a:p>
            <a:pPr indent="0" lvl="0" marL="0" rtl="0" algn="just">
              <a:lnSpc>
                <a:spcPct val="150000"/>
              </a:lnSpc>
              <a:spcBef>
                <a:spcPts val="300"/>
              </a:spcBef>
              <a:spcAft>
                <a:spcPts val="0"/>
              </a:spcAft>
              <a:buNone/>
            </a:pPr>
            <a:r>
              <a:t/>
            </a:r>
            <a:endParaRPr sz="1200">
              <a:solidFill>
                <a:schemeClr val="dk1"/>
              </a:solidFill>
              <a:highlight>
                <a:srgbClr val="FFFF00"/>
              </a:highlight>
              <a:latin typeface="Times New Roman"/>
              <a:ea typeface="Times New Roman"/>
              <a:cs typeface="Times New Roman"/>
              <a:sym typeface="Times New Roman"/>
            </a:endParaRPr>
          </a:p>
          <a:p>
            <a:pPr indent="0" lvl="0" marL="457200" rtl="0" algn="just">
              <a:lnSpc>
                <a:spcPct val="150000"/>
              </a:lnSpc>
              <a:spcBef>
                <a:spcPts val="0"/>
              </a:spcBef>
              <a:spcAft>
                <a:spcPts val="0"/>
              </a:spcAft>
              <a:buNone/>
            </a:pPr>
            <a:r>
              <a:t/>
            </a:r>
            <a:endParaRPr>
              <a:latin typeface="Times New Roman"/>
              <a:ea typeface="Times New Roman"/>
              <a:cs typeface="Times New Roman"/>
              <a:sym typeface="Times New Roman"/>
            </a:endParaRPr>
          </a:p>
          <a:p>
            <a:pPr indent="0" lvl="0" marL="0" rtl="0" algn="just">
              <a:spcBef>
                <a:spcPts val="0"/>
              </a:spcBef>
              <a:spcAft>
                <a:spcPts val="0"/>
              </a:spcAft>
              <a:buNone/>
            </a:pPr>
            <a:r>
              <a:t/>
            </a:r>
            <a:endParaRPr>
              <a:latin typeface="Times New Roman"/>
              <a:ea typeface="Times New Roman"/>
              <a:cs typeface="Times New Roman"/>
              <a:sym typeface="Times New Roman"/>
            </a:endParaRPr>
          </a:p>
          <a:p>
            <a:pPr indent="0" lvl="0" marL="0" rtl="0" algn="just">
              <a:spcBef>
                <a:spcPts val="0"/>
              </a:spcBef>
              <a:spcAft>
                <a:spcPts val="0"/>
              </a:spcAft>
              <a:buNone/>
            </a:pPr>
            <a:r>
              <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pic>
        <p:nvPicPr>
          <p:cNvPr id="304" name="Google Shape;304;p36"/>
          <p:cNvPicPr preferRelativeResize="0"/>
          <p:nvPr/>
        </p:nvPicPr>
        <p:blipFill>
          <a:blip r:embed="rId3">
            <a:alphaModFix amt="31000"/>
          </a:blip>
          <a:stretch>
            <a:fillRect/>
          </a:stretch>
        </p:blipFill>
        <p:spPr>
          <a:xfrm>
            <a:off x="2324400" y="780600"/>
            <a:ext cx="4817450" cy="4362900"/>
          </a:xfrm>
          <a:prstGeom prst="rect">
            <a:avLst/>
          </a:prstGeom>
          <a:noFill/>
          <a:ln>
            <a:noFill/>
          </a:ln>
        </p:spPr>
      </p:pic>
      <p:sp>
        <p:nvSpPr>
          <p:cNvPr id="305" name="Google Shape;305;p36"/>
          <p:cNvSpPr txBox="1"/>
          <p:nvPr>
            <p:ph type="title"/>
          </p:nvPr>
        </p:nvSpPr>
        <p:spPr>
          <a:xfrm>
            <a:off x="373675" y="2625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Conclusiones</a:t>
            </a:r>
            <a:endParaRPr>
              <a:latin typeface="Bree Serif"/>
              <a:ea typeface="Bree Serif"/>
              <a:cs typeface="Bree Serif"/>
              <a:sym typeface="Bree Serif"/>
            </a:endParaRPr>
          </a:p>
        </p:txBody>
      </p:sp>
      <p:sp>
        <p:nvSpPr>
          <p:cNvPr id="306" name="Google Shape;306;p36"/>
          <p:cNvSpPr txBox="1"/>
          <p:nvPr/>
        </p:nvSpPr>
        <p:spPr>
          <a:xfrm>
            <a:off x="686125" y="835200"/>
            <a:ext cx="8094000" cy="3640200"/>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300"/>
              </a:spcBef>
              <a:spcAft>
                <a:spcPts val="0"/>
              </a:spcAft>
              <a:buNone/>
            </a:pPr>
            <a:r>
              <a:t/>
            </a:r>
            <a:endParaRPr>
              <a:solidFill>
                <a:schemeClr val="dk1"/>
              </a:solidFill>
              <a:latin typeface="Times New Roman"/>
              <a:ea typeface="Times New Roman"/>
              <a:cs typeface="Times New Roman"/>
              <a:sym typeface="Times New Roman"/>
            </a:endParaRPr>
          </a:p>
          <a:p>
            <a:pPr indent="-317500" lvl="0" marL="457200" rtl="0" algn="just">
              <a:lnSpc>
                <a:spcPct val="150000"/>
              </a:lnSpc>
              <a:spcBef>
                <a:spcPts val="300"/>
              </a:spcBef>
              <a:spcAft>
                <a:spcPts val="0"/>
              </a:spcAft>
              <a:buClr>
                <a:schemeClr val="dk1"/>
              </a:buClr>
              <a:buSzPts val="1400"/>
              <a:buFont typeface="Times New Roman"/>
              <a:buChar char="●"/>
            </a:pPr>
            <a:r>
              <a:rPr lang="es">
                <a:solidFill>
                  <a:schemeClr val="dk1"/>
                </a:solidFill>
                <a:latin typeface="Times New Roman"/>
                <a:ea typeface="Times New Roman"/>
                <a:cs typeface="Times New Roman"/>
                <a:sym typeface="Times New Roman"/>
              </a:rPr>
              <a:t>La presente investigación se realiza desde Trabajo Social teniendo en cuenta que como profesión incide en los procesos de bienestar y desarrollo tanto humano como social; específicamente con la población de personas mayores del municipio de Samacá se pretende desarrollar su potencial como oportunidad para promover la dignidad humana, a partir del reconocimiento de sus situaciones particulares dado su contexto social y familiar así como la relación con su entorno. </a:t>
            </a:r>
            <a:endParaRPr>
              <a:solidFill>
                <a:schemeClr val="dk1"/>
              </a:solidFill>
              <a:latin typeface="Times New Roman"/>
              <a:ea typeface="Times New Roman"/>
              <a:cs typeface="Times New Roman"/>
              <a:sym typeface="Times New Roman"/>
            </a:endParaRPr>
          </a:p>
          <a:p>
            <a:pPr indent="0" lvl="0" marL="0" rtl="0" algn="just">
              <a:lnSpc>
                <a:spcPct val="150000"/>
              </a:lnSpc>
              <a:spcBef>
                <a:spcPts val="300"/>
              </a:spcBef>
              <a:spcAft>
                <a:spcPts val="0"/>
              </a:spcAft>
              <a:buNone/>
            </a:pPr>
            <a:r>
              <a:t/>
            </a:r>
            <a:endParaRPr sz="1200">
              <a:solidFill>
                <a:schemeClr val="dk1"/>
              </a:solidFill>
              <a:highlight>
                <a:srgbClr val="FFFF00"/>
              </a:highlight>
              <a:latin typeface="Times New Roman"/>
              <a:ea typeface="Times New Roman"/>
              <a:cs typeface="Times New Roman"/>
              <a:sym typeface="Times New Roman"/>
            </a:endParaRPr>
          </a:p>
          <a:p>
            <a:pPr indent="0" lvl="0" marL="457200" rtl="0" algn="just">
              <a:lnSpc>
                <a:spcPct val="150000"/>
              </a:lnSpc>
              <a:spcBef>
                <a:spcPts val="0"/>
              </a:spcBef>
              <a:spcAft>
                <a:spcPts val="0"/>
              </a:spcAft>
              <a:buNone/>
            </a:pPr>
            <a:r>
              <a:t/>
            </a:r>
            <a:endParaRPr>
              <a:latin typeface="Times New Roman"/>
              <a:ea typeface="Times New Roman"/>
              <a:cs typeface="Times New Roman"/>
              <a:sym typeface="Times New Roman"/>
            </a:endParaRPr>
          </a:p>
          <a:p>
            <a:pPr indent="0" lvl="0" marL="0" rtl="0" algn="just">
              <a:spcBef>
                <a:spcPts val="0"/>
              </a:spcBef>
              <a:spcAft>
                <a:spcPts val="0"/>
              </a:spcAft>
              <a:buNone/>
            </a:pPr>
            <a:r>
              <a:t/>
            </a:r>
            <a:endParaRPr>
              <a:latin typeface="Times New Roman"/>
              <a:ea typeface="Times New Roman"/>
              <a:cs typeface="Times New Roman"/>
              <a:sym typeface="Times New Roman"/>
            </a:endParaRPr>
          </a:p>
          <a:p>
            <a:pPr indent="0" lvl="0" marL="0" rtl="0" algn="just">
              <a:spcBef>
                <a:spcPts val="0"/>
              </a:spcBef>
              <a:spcAft>
                <a:spcPts val="0"/>
              </a:spcAft>
              <a:buNone/>
            </a:pPr>
            <a:r>
              <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pic>
        <p:nvPicPr>
          <p:cNvPr id="311" name="Google Shape;311;p37"/>
          <p:cNvPicPr preferRelativeResize="0"/>
          <p:nvPr/>
        </p:nvPicPr>
        <p:blipFill>
          <a:blip r:embed="rId3">
            <a:alphaModFix amt="28000"/>
          </a:blip>
          <a:stretch>
            <a:fillRect/>
          </a:stretch>
        </p:blipFill>
        <p:spPr>
          <a:xfrm rot="2">
            <a:off x="2855043" y="1197328"/>
            <a:ext cx="3051537" cy="2748845"/>
          </a:xfrm>
          <a:prstGeom prst="rect">
            <a:avLst/>
          </a:prstGeom>
          <a:noFill/>
          <a:ln>
            <a:noFill/>
          </a:ln>
        </p:spPr>
      </p:pic>
      <p:sp>
        <p:nvSpPr>
          <p:cNvPr id="312" name="Google Shape;312;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Recomendaciones</a:t>
            </a:r>
            <a:endParaRPr>
              <a:latin typeface="Bree Serif"/>
              <a:ea typeface="Bree Serif"/>
              <a:cs typeface="Bree Serif"/>
              <a:sym typeface="Bree Serif"/>
            </a:endParaRPr>
          </a:p>
        </p:txBody>
      </p:sp>
      <p:sp>
        <p:nvSpPr>
          <p:cNvPr id="313" name="Google Shape;313;p37"/>
          <p:cNvSpPr txBox="1"/>
          <p:nvPr>
            <p:ph idx="1" type="body"/>
          </p:nvPr>
        </p:nvSpPr>
        <p:spPr>
          <a:xfrm>
            <a:off x="311700" y="1283463"/>
            <a:ext cx="8520600" cy="1086000"/>
          </a:xfrm>
          <a:prstGeom prst="rect">
            <a:avLst/>
          </a:prstGeom>
        </p:spPr>
        <p:txBody>
          <a:bodyPr anchorCtr="0" anchor="t" bIns="91425" lIns="91425" spcFirstLastPara="1" rIns="91425" wrap="square" tIns="91425">
            <a:noAutofit/>
          </a:bodyPr>
          <a:lstStyle/>
          <a:p>
            <a:pPr indent="-317500" lvl="0" marL="457200" rtl="0" algn="just">
              <a:lnSpc>
                <a:spcPct val="150000"/>
              </a:lnSpc>
              <a:spcBef>
                <a:spcPts val="30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Fortalecer el Programa Centro Vida, en cuanto a la ampliación de cupos, teniendo en cuenta el total de la población de personas mayores del municipio de Samacá, así como dar continuidad a la forma de ejecución del mismo.</a:t>
            </a:r>
            <a:endParaRPr sz="1400"/>
          </a:p>
        </p:txBody>
      </p:sp>
      <p:sp>
        <p:nvSpPr>
          <p:cNvPr id="314" name="Google Shape;314;p37"/>
          <p:cNvSpPr txBox="1"/>
          <p:nvPr>
            <p:ph idx="1" type="body"/>
          </p:nvPr>
        </p:nvSpPr>
        <p:spPr>
          <a:xfrm>
            <a:off x="311700" y="2497282"/>
            <a:ext cx="8520600" cy="572700"/>
          </a:xfrm>
          <a:prstGeom prst="rect">
            <a:avLst/>
          </a:prstGeom>
        </p:spPr>
        <p:txBody>
          <a:bodyPr anchorCtr="0" anchor="t" bIns="91425" lIns="91425" spcFirstLastPara="1" rIns="91425" wrap="square" tIns="91425">
            <a:noAutofit/>
          </a:bodyPr>
          <a:lstStyle/>
          <a:p>
            <a:pPr indent="-317500" lvl="0" marL="457200" rtl="0" algn="just">
              <a:lnSpc>
                <a:spcPct val="150000"/>
              </a:lnSpc>
              <a:spcBef>
                <a:spcPts val="30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Brindar capacitaciones sobre tecnología a las personas mayores del municipio.</a:t>
            </a:r>
            <a:endParaRPr sz="1400"/>
          </a:p>
        </p:txBody>
      </p:sp>
      <p:sp>
        <p:nvSpPr>
          <p:cNvPr id="315" name="Google Shape;315;p37"/>
          <p:cNvSpPr txBox="1"/>
          <p:nvPr>
            <p:ph idx="1" type="body"/>
          </p:nvPr>
        </p:nvSpPr>
        <p:spPr>
          <a:xfrm>
            <a:off x="311700" y="3908369"/>
            <a:ext cx="8520600" cy="572700"/>
          </a:xfrm>
          <a:prstGeom prst="rect">
            <a:avLst/>
          </a:prstGeom>
        </p:spPr>
        <p:txBody>
          <a:bodyPr anchorCtr="0" anchor="t" bIns="91425" lIns="91425" spcFirstLastPara="1" rIns="91425" wrap="square" tIns="91425">
            <a:noAutofit/>
          </a:bodyPr>
          <a:lstStyle/>
          <a:p>
            <a:pPr indent="-317500" lvl="0" marL="457200" rtl="0" algn="just">
              <a:lnSpc>
                <a:spcPct val="150000"/>
              </a:lnSpc>
              <a:spcBef>
                <a:spcPts val="30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Fomentar los encuentros intergeneracionales en el municipio, propiciando la eliminación de estereotipos sobre la edad, así como el fortalecimiento del diálogo de saberes, valores y experiencias. </a:t>
            </a:r>
            <a:endParaRPr sz="1400"/>
          </a:p>
        </p:txBody>
      </p:sp>
      <p:sp>
        <p:nvSpPr>
          <p:cNvPr id="316" name="Google Shape;316;p37"/>
          <p:cNvSpPr txBox="1"/>
          <p:nvPr>
            <p:ph idx="1" type="body"/>
          </p:nvPr>
        </p:nvSpPr>
        <p:spPr>
          <a:xfrm>
            <a:off x="311700" y="3202832"/>
            <a:ext cx="8520600" cy="572700"/>
          </a:xfrm>
          <a:prstGeom prst="rect">
            <a:avLst/>
          </a:prstGeom>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Promover la creación de grupos de interés para las personas mayores, configurándose como un medio para el apoyo social y desarrollo de aptitudes como la adaptabilidad e independencia.</a:t>
            </a:r>
            <a:endParaRPr sz="14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0" name="Shape 320"/>
        <p:cNvGrpSpPr/>
        <p:nvPr/>
      </p:nvGrpSpPr>
      <p:grpSpPr>
        <a:xfrm>
          <a:off x="0" y="0"/>
          <a:ext cx="0" cy="0"/>
          <a:chOff x="0" y="0"/>
          <a:chExt cx="0" cy="0"/>
        </a:xfrm>
      </p:grpSpPr>
      <p:pic>
        <p:nvPicPr>
          <p:cNvPr id="321" name="Google Shape;321;p38"/>
          <p:cNvPicPr preferRelativeResize="0"/>
          <p:nvPr/>
        </p:nvPicPr>
        <p:blipFill>
          <a:blip r:embed="rId3">
            <a:alphaModFix amt="28000"/>
          </a:blip>
          <a:stretch>
            <a:fillRect/>
          </a:stretch>
        </p:blipFill>
        <p:spPr>
          <a:xfrm rot="2">
            <a:off x="2866043" y="1283466"/>
            <a:ext cx="3051537" cy="2748845"/>
          </a:xfrm>
          <a:prstGeom prst="rect">
            <a:avLst/>
          </a:prstGeom>
          <a:noFill/>
          <a:ln>
            <a:noFill/>
          </a:ln>
        </p:spPr>
      </p:pic>
      <p:sp>
        <p:nvSpPr>
          <p:cNvPr id="322" name="Google Shape;322;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Recomendaciones</a:t>
            </a:r>
            <a:endParaRPr>
              <a:latin typeface="Bree Serif"/>
              <a:ea typeface="Bree Serif"/>
              <a:cs typeface="Bree Serif"/>
              <a:sym typeface="Bree Serif"/>
            </a:endParaRPr>
          </a:p>
        </p:txBody>
      </p:sp>
      <p:sp>
        <p:nvSpPr>
          <p:cNvPr id="323" name="Google Shape;323;p38"/>
          <p:cNvSpPr txBox="1"/>
          <p:nvPr>
            <p:ph idx="1" type="body"/>
          </p:nvPr>
        </p:nvSpPr>
        <p:spPr>
          <a:xfrm>
            <a:off x="311700" y="1159225"/>
            <a:ext cx="8520600" cy="1086000"/>
          </a:xfrm>
          <a:prstGeom prst="rect">
            <a:avLst/>
          </a:prstGeom>
        </p:spPr>
        <p:txBody>
          <a:bodyPr anchorCtr="0" anchor="t" bIns="91425" lIns="91425" spcFirstLastPara="1" rIns="91425" wrap="square" tIns="91425">
            <a:noAutofit/>
          </a:bodyPr>
          <a:lstStyle/>
          <a:p>
            <a:pPr indent="-317500" lvl="0" marL="457200" rtl="0" algn="just">
              <a:lnSpc>
                <a:spcPct val="150000"/>
              </a:lnSpc>
              <a:spcBef>
                <a:spcPts val="30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Promover el envejecimiento activo en la población adulta, mediante la consolidación de un proyecto de vida, que permita asumir los cambios que trae la etapa de la vejez, a nivel físico, social, psicológico y económico. </a:t>
            </a:r>
            <a:endParaRPr sz="1400"/>
          </a:p>
        </p:txBody>
      </p:sp>
      <p:sp>
        <p:nvSpPr>
          <p:cNvPr id="324" name="Google Shape;324;p38"/>
          <p:cNvSpPr txBox="1"/>
          <p:nvPr>
            <p:ph idx="1" type="body"/>
          </p:nvPr>
        </p:nvSpPr>
        <p:spPr>
          <a:xfrm>
            <a:off x="311700" y="2114888"/>
            <a:ext cx="8520600" cy="1086000"/>
          </a:xfrm>
          <a:prstGeom prst="rect">
            <a:avLst/>
          </a:prstGeom>
        </p:spPr>
        <p:txBody>
          <a:bodyPr anchorCtr="0" anchor="t" bIns="91425" lIns="91425" spcFirstLastPara="1" rIns="91425" wrap="square" tIns="91425">
            <a:noAutofit/>
          </a:bodyPr>
          <a:lstStyle/>
          <a:p>
            <a:pPr indent="-317500" lvl="0" marL="457200" rtl="0" algn="just">
              <a:lnSpc>
                <a:spcPct val="150000"/>
              </a:lnSpc>
              <a:spcBef>
                <a:spcPts val="30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Generar estrategias dirigidas a la población en general del municipio, en cuanto a la importancia de la salud mental, promoviendo la visibilización de los servicios y profesionales en el área, contribuyendo así a la eliminación del estereotipo que se tiene frente a esta.</a:t>
            </a:r>
            <a:endParaRPr sz="1400">
              <a:solidFill>
                <a:schemeClr val="dk1"/>
              </a:solidFill>
              <a:latin typeface="Times New Roman"/>
              <a:ea typeface="Times New Roman"/>
              <a:cs typeface="Times New Roman"/>
              <a:sym typeface="Times New Roman"/>
            </a:endParaRPr>
          </a:p>
          <a:p>
            <a:pPr indent="0" lvl="0" marL="457200" rtl="0" algn="just">
              <a:lnSpc>
                <a:spcPct val="150000"/>
              </a:lnSpc>
              <a:spcBef>
                <a:spcPts val="300"/>
              </a:spcBef>
              <a:spcAft>
                <a:spcPts val="0"/>
              </a:spcAft>
              <a:buNone/>
            </a:pPr>
            <a:r>
              <a:t/>
            </a:r>
            <a:endParaRPr sz="1400">
              <a:solidFill>
                <a:schemeClr val="dk1"/>
              </a:solidFill>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pic>
        <p:nvPicPr>
          <p:cNvPr id="329" name="Google Shape;329;p39"/>
          <p:cNvPicPr preferRelativeResize="0"/>
          <p:nvPr/>
        </p:nvPicPr>
        <p:blipFill rotWithShape="1">
          <a:blip r:embed="rId3">
            <a:alphaModFix amt="81000"/>
          </a:blip>
          <a:srcRect b="0" l="2174" r="1587" t="0"/>
          <a:stretch/>
        </p:blipFill>
        <p:spPr>
          <a:xfrm>
            <a:off x="0" y="0"/>
            <a:ext cx="9144000" cy="51435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3" name="Shape 333"/>
        <p:cNvGrpSpPr/>
        <p:nvPr/>
      </p:nvGrpSpPr>
      <p:grpSpPr>
        <a:xfrm>
          <a:off x="0" y="0"/>
          <a:ext cx="0" cy="0"/>
          <a:chOff x="0" y="0"/>
          <a:chExt cx="0" cy="0"/>
        </a:xfrm>
      </p:grpSpPr>
      <p:sp>
        <p:nvSpPr>
          <p:cNvPr id="334" name="Google Shape;334;p40"/>
          <p:cNvSpPr txBox="1"/>
          <p:nvPr>
            <p:ph type="title"/>
          </p:nvPr>
        </p:nvSpPr>
        <p:spPr>
          <a:xfrm>
            <a:off x="183375" y="921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Referencias </a:t>
            </a:r>
            <a:endParaRPr>
              <a:latin typeface="Bree Serif"/>
              <a:ea typeface="Bree Serif"/>
              <a:cs typeface="Bree Serif"/>
              <a:sym typeface="Bree Serif"/>
            </a:endParaRPr>
          </a:p>
        </p:txBody>
      </p:sp>
      <p:sp>
        <p:nvSpPr>
          <p:cNvPr id="335" name="Google Shape;335;p40"/>
          <p:cNvSpPr txBox="1"/>
          <p:nvPr>
            <p:ph idx="1" type="body"/>
          </p:nvPr>
        </p:nvSpPr>
        <p:spPr>
          <a:xfrm>
            <a:off x="311700" y="579300"/>
            <a:ext cx="8520600" cy="4457100"/>
          </a:xfrm>
          <a:prstGeom prst="rect">
            <a:avLst/>
          </a:prstGeom>
        </p:spPr>
        <p:txBody>
          <a:bodyPr anchorCtr="0" anchor="t" bIns="91425" lIns="91425" spcFirstLastPara="1" rIns="91425" wrap="square" tIns="91425">
            <a:noAutofit/>
          </a:bodyPr>
          <a:lstStyle/>
          <a:p>
            <a:pPr indent="-457200" lvl="0" marL="457200" rtl="0" algn="just">
              <a:lnSpc>
                <a:spcPct val="100000"/>
              </a:lnSpc>
              <a:spcBef>
                <a:spcPts val="0"/>
              </a:spcBef>
              <a:spcAft>
                <a:spcPts val="0"/>
              </a:spcAft>
              <a:buClr>
                <a:schemeClr val="dk1"/>
              </a:buClr>
              <a:buSzPts val="1100"/>
              <a:buFont typeface="Arial"/>
              <a:buNone/>
            </a:pPr>
            <a:r>
              <a:rPr lang="es" sz="1200">
                <a:solidFill>
                  <a:schemeClr val="dk1"/>
                </a:solidFill>
                <a:highlight>
                  <a:srgbClr val="FFFFFF"/>
                </a:highlight>
                <a:latin typeface="Times New Roman"/>
                <a:ea typeface="Times New Roman"/>
                <a:cs typeface="Times New Roman"/>
                <a:sym typeface="Times New Roman"/>
              </a:rPr>
              <a:t>Alcaldía de Samacá. (2016). </a:t>
            </a:r>
            <a:r>
              <a:rPr i="1" lang="es" sz="1200">
                <a:solidFill>
                  <a:schemeClr val="dk1"/>
                </a:solidFill>
                <a:highlight>
                  <a:srgbClr val="FFFFFF"/>
                </a:highlight>
                <a:latin typeface="Times New Roman"/>
                <a:ea typeface="Times New Roman"/>
                <a:cs typeface="Times New Roman"/>
                <a:sym typeface="Times New Roman"/>
              </a:rPr>
              <a:t>PLAN DE DESARROLLO 2016 - 2019. TRABAJANDO POR UN SOLO PROPÓSITO SAMACA</a:t>
            </a:r>
            <a:r>
              <a:rPr lang="es" sz="1200">
                <a:solidFill>
                  <a:schemeClr val="dk1"/>
                </a:solidFill>
                <a:highlight>
                  <a:srgbClr val="FFFFFF"/>
                </a:highlight>
                <a:latin typeface="Times New Roman"/>
                <a:ea typeface="Times New Roman"/>
                <a:cs typeface="Times New Roman"/>
                <a:sym typeface="Times New Roman"/>
              </a:rPr>
              <a:t> [Ebook]. Samacá, Boyacá. Recuperado de </a:t>
            </a:r>
            <a:r>
              <a:rPr lang="es" sz="1200" u="sng">
                <a:solidFill>
                  <a:srgbClr val="1155CC"/>
                </a:solidFill>
                <a:highlight>
                  <a:srgbClr val="FFFFFF"/>
                </a:highlight>
                <a:latin typeface="Times New Roman"/>
                <a:ea typeface="Times New Roman"/>
                <a:cs typeface="Times New Roman"/>
                <a:sym typeface="Times New Roman"/>
                <a:hlinkClick r:id="rId3"/>
              </a:rPr>
              <a:t>http://samacaboyaca.micolombiadigital.gov.co/sites/samacaboyaca/content/files/000021/1028_acuerdomunicipalno009plandedesarrollo011.pdf</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rPr lang="es" sz="1200">
                <a:solidFill>
                  <a:schemeClr val="dk1"/>
                </a:solidFill>
                <a:highlight>
                  <a:srgbClr val="FFFFFF"/>
                </a:highlight>
                <a:latin typeface="Times New Roman"/>
                <a:ea typeface="Times New Roman"/>
                <a:cs typeface="Times New Roman"/>
                <a:sym typeface="Times New Roman"/>
              </a:rPr>
              <a:t>Alcaldía Municipal de Samacá. (2017). Política de Envejecimiento y Vejez. Con Amor y Respeto Protegemos Nuestro Pasado del Municipio de Samacá Boyacá [Ebook]. Samacá, Boyacá.</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rPr lang="es" sz="1200">
                <a:solidFill>
                  <a:schemeClr val="dk1"/>
                </a:solidFill>
                <a:highlight>
                  <a:srgbClr val="FFFFFF"/>
                </a:highlight>
                <a:latin typeface="Times New Roman"/>
                <a:ea typeface="Times New Roman"/>
                <a:cs typeface="Times New Roman"/>
                <a:sym typeface="Times New Roman"/>
              </a:rPr>
              <a:t>Alonso Fachado, A., Menéndez Rodríguez, M., &amp; González Castro, L. (2013). </a:t>
            </a:r>
            <a:r>
              <a:rPr i="1" lang="es" sz="1200">
                <a:solidFill>
                  <a:schemeClr val="dk1"/>
                </a:solidFill>
                <a:highlight>
                  <a:srgbClr val="FFFFFF"/>
                </a:highlight>
                <a:latin typeface="Times New Roman"/>
                <a:ea typeface="Times New Roman"/>
                <a:cs typeface="Times New Roman"/>
                <a:sym typeface="Times New Roman"/>
              </a:rPr>
              <a:t>Apoyo social: Mecanismos y modelos de influencia sobre la enfermedad crónica</a:t>
            </a:r>
            <a:r>
              <a:rPr lang="es" sz="1200">
                <a:solidFill>
                  <a:schemeClr val="dk1"/>
                </a:solidFill>
                <a:highlight>
                  <a:srgbClr val="FFFFFF"/>
                </a:highlight>
                <a:latin typeface="Times New Roman"/>
                <a:ea typeface="Times New Roman"/>
                <a:cs typeface="Times New Roman"/>
                <a:sym typeface="Times New Roman"/>
              </a:rPr>
              <a:t> [Ebook]. A coruña, España. Recuperado de </a:t>
            </a:r>
            <a:r>
              <a:rPr lang="es" sz="1200" u="sng">
                <a:solidFill>
                  <a:srgbClr val="1155CC"/>
                </a:solidFill>
                <a:highlight>
                  <a:srgbClr val="FFFFFF"/>
                </a:highlight>
                <a:latin typeface="Times New Roman"/>
                <a:ea typeface="Times New Roman"/>
                <a:cs typeface="Times New Roman"/>
                <a:sym typeface="Times New Roman"/>
                <a:hlinkClick r:id="rId4"/>
              </a:rPr>
              <a:t>http://www.agamfec.com/wp/wp-content/uploads/2014/07/19_2_ParaSaberDe_3.pdf</a:t>
            </a:r>
            <a:r>
              <a:rPr lang="es" sz="1200">
                <a:solidFill>
                  <a:schemeClr val="dk1"/>
                </a:solidFill>
                <a:highlight>
                  <a:srgbClr val="FFFFFF"/>
                </a:highlight>
                <a:latin typeface="Times New Roman"/>
                <a:ea typeface="Times New Roman"/>
                <a:cs typeface="Times New Roman"/>
                <a:sym typeface="Times New Roman"/>
              </a:rPr>
              <a:t>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rPr lang="es" sz="1200">
                <a:solidFill>
                  <a:schemeClr val="dk1"/>
                </a:solidFill>
                <a:highlight>
                  <a:srgbClr val="FFFFFF"/>
                </a:highlight>
                <a:latin typeface="Times New Roman"/>
                <a:ea typeface="Times New Roman"/>
                <a:cs typeface="Times New Roman"/>
                <a:sym typeface="Times New Roman"/>
              </a:rPr>
              <a:t>Alvarado García, A., &amp; Salazar May, Á. (2014). </a:t>
            </a:r>
            <a:r>
              <a:rPr i="1" lang="es" sz="1200">
                <a:solidFill>
                  <a:schemeClr val="dk1"/>
                </a:solidFill>
                <a:highlight>
                  <a:srgbClr val="FFFFFF"/>
                </a:highlight>
                <a:latin typeface="Times New Roman"/>
                <a:ea typeface="Times New Roman"/>
                <a:cs typeface="Times New Roman"/>
                <a:sym typeface="Times New Roman"/>
              </a:rPr>
              <a:t>Análisis del concepto de envejecimiento</a:t>
            </a:r>
            <a:r>
              <a:rPr lang="es" sz="1200">
                <a:solidFill>
                  <a:schemeClr val="dk1"/>
                </a:solidFill>
                <a:highlight>
                  <a:srgbClr val="FFFFFF"/>
                </a:highlight>
                <a:latin typeface="Times New Roman"/>
                <a:ea typeface="Times New Roman"/>
                <a:cs typeface="Times New Roman"/>
                <a:sym typeface="Times New Roman"/>
              </a:rPr>
              <a:t>[Ebook]. Medellín, Colombia. Recuperado de </a:t>
            </a:r>
            <a:r>
              <a:rPr lang="es" sz="1200" u="sng">
                <a:solidFill>
                  <a:srgbClr val="1155CC"/>
                </a:solidFill>
                <a:highlight>
                  <a:srgbClr val="FFFFFF"/>
                </a:highlight>
                <a:latin typeface="Times New Roman"/>
                <a:ea typeface="Times New Roman"/>
                <a:cs typeface="Times New Roman"/>
                <a:sym typeface="Times New Roman"/>
                <a:hlinkClick r:id="rId5"/>
              </a:rPr>
              <a:t>http://scielo.isciii.es/pdf/geroko/v25n2/revision1.pdf</a:t>
            </a:r>
            <a:r>
              <a:rPr lang="es" sz="1200">
                <a:solidFill>
                  <a:schemeClr val="dk1"/>
                </a:solidFill>
                <a:highlight>
                  <a:srgbClr val="FFFFFF"/>
                </a:highlight>
                <a:latin typeface="Times New Roman"/>
                <a:ea typeface="Times New Roman"/>
                <a:cs typeface="Times New Roman"/>
                <a:sym typeface="Times New Roman"/>
              </a:rPr>
              <a:t>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rPr lang="es" sz="1200">
                <a:solidFill>
                  <a:schemeClr val="dk1"/>
                </a:solidFill>
                <a:highlight>
                  <a:srgbClr val="FFFFFF"/>
                </a:highlight>
                <a:latin typeface="Times New Roman"/>
                <a:ea typeface="Times New Roman"/>
                <a:cs typeface="Times New Roman"/>
                <a:sym typeface="Times New Roman"/>
              </a:rPr>
              <a:t>Cerda Candia, A. (2005). </a:t>
            </a:r>
            <a:r>
              <a:rPr i="1" lang="es" sz="1200">
                <a:solidFill>
                  <a:schemeClr val="dk1"/>
                </a:solidFill>
                <a:highlight>
                  <a:srgbClr val="FFFFFF"/>
                </a:highlight>
                <a:latin typeface="Times New Roman"/>
                <a:ea typeface="Times New Roman"/>
                <a:cs typeface="Times New Roman"/>
                <a:sym typeface="Times New Roman"/>
              </a:rPr>
              <a:t>ALFABETIZACIÒN DIGITAL EN EL ADULTO MAYOR ¿ EN EL CAMINO DE LA INCLUSIÓN SOCIAL?</a:t>
            </a:r>
            <a:r>
              <a:rPr lang="es" sz="1200">
                <a:solidFill>
                  <a:schemeClr val="dk1"/>
                </a:solidFill>
                <a:highlight>
                  <a:srgbClr val="FFFFFF"/>
                </a:highlight>
                <a:latin typeface="Times New Roman"/>
                <a:ea typeface="Times New Roman"/>
                <a:cs typeface="Times New Roman"/>
                <a:sym typeface="Times New Roman"/>
              </a:rPr>
              <a:t> [Ebook]. Santiago, Chile. Recuperado de </a:t>
            </a:r>
            <a:r>
              <a:rPr lang="es" sz="1200" u="sng">
                <a:solidFill>
                  <a:srgbClr val="1155CC"/>
                </a:solidFill>
                <a:highlight>
                  <a:srgbClr val="FFFFFF"/>
                </a:highlight>
                <a:latin typeface="Times New Roman"/>
                <a:ea typeface="Times New Roman"/>
                <a:cs typeface="Times New Roman"/>
                <a:sym typeface="Times New Roman"/>
                <a:hlinkClick r:id="rId6"/>
              </a:rPr>
              <a:t>http://www.tesis.uchile.cl/tesis/uchile/2005/cerda_a/sources/cerda_a.pdf</a:t>
            </a:r>
            <a:r>
              <a:rPr lang="es" sz="1200">
                <a:solidFill>
                  <a:schemeClr val="dk1"/>
                </a:solidFill>
                <a:highlight>
                  <a:srgbClr val="FFFFFF"/>
                </a:highlight>
                <a:latin typeface="Times New Roman"/>
                <a:ea typeface="Times New Roman"/>
                <a:cs typeface="Times New Roman"/>
                <a:sym typeface="Times New Roman"/>
              </a:rPr>
              <a:t> </a:t>
            </a:r>
            <a:endParaRPr sz="1200">
              <a:solidFill>
                <a:schemeClr val="dk1"/>
              </a:solidFill>
              <a:highlight>
                <a:srgbClr val="FFFFFF"/>
              </a:highlight>
              <a:latin typeface="Times New Roman"/>
              <a:ea typeface="Times New Roman"/>
              <a:cs typeface="Times New Roman"/>
              <a:sym typeface="Times New Roman"/>
            </a:endParaRPr>
          </a:p>
          <a:p>
            <a:pPr indent="0" lvl="0" marL="0" rtl="0" algn="just">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rPr lang="es" sz="1200">
                <a:solidFill>
                  <a:schemeClr val="dk1"/>
                </a:solidFill>
                <a:highlight>
                  <a:srgbClr val="FFFFFF"/>
                </a:highlight>
                <a:latin typeface="Times New Roman"/>
                <a:ea typeface="Times New Roman"/>
                <a:cs typeface="Times New Roman"/>
                <a:sym typeface="Times New Roman"/>
              </a:rPr>
              <a:t>Congreso de la República. (2012) Ley 1551. Diario Oficial No. 48.483. Recuperado de</a:t>
            </a:r>
            <a:r>
              <a:rPr lang="es" sz="1200">
                <a:solidFill>
                  <a:schemeClr val="dk1"/>
                </a:solidFill>
                <a:highlight>
                  <a:srgbClr val="FFFFFF"/>
                </a:highlight>
                <a:uFill>
                  <a:noFill/>
                </a:uFill>
                <a:latin typeface="Times New Roman"/>
                <a:ea typeface="Times New Roman"/>
                <a:cs typeface="Times New Roman"/>
                <a:sym typeface="Times New Roman"/>
                <a:hlinkClick r:id="rId7"/>
              </a:rPr>
              <a:t> </a:t>
            </a:r>
            <a:r>
              <a:rPr lang="es" sz="1200" u="sng">
                <a:solidFill>
                  <a:srgbClr val="1155CC"/>
                </a:solidFill>
                <a:highlight>
                  <a:srgbClr val="FFFFFF"/>
                </a:highlight>
                <a:latin typeface="Times New Roman"/>
                <a:ea typeface="Times New Roman"/>
                <a:cs typeface="Times New Roman"/>
                <a:sym typeface="Times New Roman"/>
                <a:hlinkClick r:id="rId8"/>
              </a:rPr>
              <a:t>http://www.secretariasenado.gov.co/senado/basedoc/ley_1551_2012.html</a:t>
            </a:r>
            <a:r>
              <a:rPr lang="es" sz="1200">
                <a:solidFill>
                  <a:schemeClr val="dk1"/>
                </a:solidFill>
                <a:highlight>
                  <a:srgbClr val="FFFFFF"/>
                </a:highlight>
                <a:latin typeface="Times New Roman"/>
                <a:ea typeface="Times New Roman"/>
                <a:cs typeface="Times New Roman"/>
                <a:sym typeface="Times New Roman"/>
              </a:rPr>
              <a:t>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00000"/>
              </a:lnSpc>
              <a:spcBef>
                <a:spcPts val="0"/>
              </a:spcBef>
              <a:spcAft>
                <a:spcPts val="0"/>
              </a:spcAft>
              <a:buClr>
                <a:schemeClr val="dk1"/>
              </a:buClr>
              <a:buSzPts val="1100"/>
              <a:buFont typeface="Arial"/>
              <a:buNone/>
            </a:pPr>
            <a:r>
              <a:rPr lang="es" sz="1200">
                <a:solidFill>
                  <a:schemeClr val="dk1"/>
                </a:solidFill>
                <a:highlight>
                  <a:srgbClr val="FFFFFF"/>
                </a:highlight>
                <a:latin typeface="Times New Roman"/>
                <a:ea typeface="Times New Roman"/>
                <a:cs typeface="Times New Roman"/>
                <a:sym typeface="Times New Roman"/>
              </a:rPr>
              <a:t>Congreso de la República. (2017) Ley 1850. Recuperado de</a:t>
            </a:r>
            <a:r>
              <a:rPr lang="es" sz="1200">
                <a:solidFill>
                  <a:schemeClr val="dk1"/>
                </a:solidFill>
                <a:highlight>
                  <a:srgbClr val="FFFFFF"/>
                </a:highlight>
                <a:uFill>
                  <a:noFill/>
                </a:uFill>
                <a:latin typeface="Times New Roman"/>
                <a:ea typeface="Times New Roman"/>
                <a:cs typeface="Times New Roman"/>
                <a:sym typeface="Times New Roman"/>
                <a:hlinkClick r:id="rId9"/>
              </a:rPr>
              <a:t> </a:t>
            </a:r>
            <a:r>
              <a:rPr lang="es" sz="1200" u="sng">
                <a:solidFill>
                  <a:srgbClr val="1155CC"/>
                </a:solidFill>
                <a:highlight>
                  <a:srgbClr val="FFFFFF"/>
                </a:highlight>
                <a:latin typeface="Times New Roman"/>
                <a:ea typeface="Times New Roman"/>
                <a:cs typeface="Times New Roman"/>
                <a:sym typeface="Times New Roman"/>
                <a:hlinkClick r:id="rId10"/>
              </a:rPr>
              <a:t>https://www.asivamosensalud.org/politicas-publicas/normatividad-leyes/promocion-social/ley-1850-de-2017-medidas-de-proteccion-al</a:t>
            </a:r>
            <a:r>
              <a:rPr lang="es" sz="1200">
                <a:solidFill>
                  <a:schemeClr val="dk1"/>
                </a:solidFill>
                <a:highlight>
                  <a:srgbClr val="FFFFFF"/>
                </a:highlight>
                <a:latin typeface="Times New Roman"/>
                <a:ea typeface="Times New Roman"/>
                <a:cs typeface="Times New Roman"/>
                <a:sym typeface="Times New Roman"/>
              </a:rPr>
              <a:t>55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50000"/>
              </a:lnSpc>
              <a:spcBef>
                <a:spcPts val="0"/>
              </a:spcBef>
              <a:spcAft>
                <a:spcPts val="0"/>
              </a:spcAft>
              <a:buClr>
                <a:schemeClr val="dk1"/>
              </a:buClr>
              <a:buSzPts val="1100"/>
              <a:buFont typeface="Arial"/>
              <a:buNone/>
            </a:pPr>
            <a:r>
              <a:t/>
            </a:r>
            <a:endParaRPr sz="1200">
              <a:solidFill>
                <a:schemeClr val="dk1"/>
              </a:solidFill>
              <a:highlight>
                <a:srgbClr val="FFFFFF"/>
              </a:highlight>
              <a:latin typeface="Times New Roman"/>
              <a:ea typeface="Times New Roman"/>
              <a:cs typeface="Times New Roman"/>
              <a:sym typeface="Times New Roman"/>
            </a:endParaRPr>
          </a:p>
          <a:p>
            <a:pPr indent="-457200" lvl="0" marL="457200" rtl="0" algn="just">
              <a:lnSpc>
                <a:spcPct val="150000"/>
              </a:lnSpc>
              <a:spcBef>
                <a:spcPts val="0"/>
              </a:spcBef>
              <a:spcAft>
                <a:spcPts val="0"/>
              </a:spcAft>
              <a:buClr>
                <a:schemeClr val="dk1"/>
              </a:buClr>
              <a:buSzPts val="1100"/>
              <a:buFont typeface="Arial"/>
              <a:buNone/>
            </a:pPr>
            <a:r>
              <a:t/>
            </a:r>
            <a:endParaRPr b="1" sz="900">
              <a:solidFill>
                <a:schemeClr val="dk1"/>
              </a:solidFill>
              <a:highlight>
                <a:srgbClr val="FFFFFF"/>
              </a:highlight>
            </a:endParaRPr>
          </a:p>
          <a:p>
            <a:pPr indent="0" lvl="0" marL="0" rtl="0" algn="l">
              <a:spcBef>
                <a:spcPts val="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5"/>
          <p:cNvSpPr txBox="1"/>
          <p:nvPr>
            <p:ph type="title"/>
          </p:nvPr>
        </p:nvSpPr>
        <p:spPr>
          <a:xfrm>
            <a:off x="940125" y="88150"/>
            <a:ext cx="66861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Planteamiento del problema </a:t>
            </a:r>
            <a:endParaRPr>
              <a:latin typeface="Bree Serif"/>
              <a:ea typeface="Bree Serif"/>
              <a:cs typeface="Bree Serif"/>
              <a:sym typeface="Bree Serif"/>
            </a:endParaRPr>
          </a:p>
        </p:txBody>
      </p:sp>
      <p:sp>
        <p:nvSpPr>
          <p:cNvPr id="75" name="Google Shape;75;p15"/>
          <p:cNvSpPr/>
          <p:nvPr/>
        </p:nvSpPr>
        <p:spPr>
          <a:xfrm>
            <a:off x="2948278" y="2548871"/>
            <a:ext cx="260400" cy="2604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5"/>
          <p:cNvSpPr/>
          <p:nvPr/>
        </p:nvSpPr>
        <p:spPr>
          <a:xfrm>
            <a:off x="2980484" y="2638087"/>
            <a:ext cx="197700" cy="81900"/>
          </a:xfrm>
          <a:prstGeom prst="rightArrow">
            <a:avLst>
              <a:gd fmla="val 32020" name="adj1"/>
              <a:gd fmla="val 66970" name="adj2"/>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br>
              <a:rPr lang="es"/>
            </a:br>
            <a:endParaRPr/>
          </a:p>
        </p:txBody>
      </p:sp>
      <p:sp>
        <p:nvSpPr>
          <p:cNvPr id="77" name="Google Shape;77;p15"/>
          <p:cNvSpPr/>
          <p:nvPr/>
        </p:nvSpPr>
        <p:spPr>
          <a:xfrm>
            <a:off x="351525" y="1001300"/>
            <a:ext cx="2303400" cy="3598500"/>
          </a:xfrm>
          <a:prstGeom prst="round2DiagRect">
            <a:avLst>
              <a:gd fmla="val 16667" name="adj1"/>
              <a:gd fmla="val 0" name="adj2"/>
            </a:avLst>
          </a:prstGeom>
          <a:noFill/>
          <a:ln cap="flat" cmpd="sng" w="2857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s">
                <a:latin typeface="Times New Roman"/>
                <a:ea typeface="Times New Roman"/>
                <a:cs typeface="Times New Roman"/>
                <a:sym typeface="Times New Roman"/>
              </a:rPr>
              <a:t>Transición demográfica</a:t>
            </a:r>
            <a:endParaRPr b="1">
              <a:latin typeface="Times New Roman"/>
              <a:ea typeface="Times New Roman"/>
              <a:cs typeface="Times New Roman"/>
              <a:sym typeface="Times New Roman"/>
            </a:endParaRPr>
          </a:p>
          <a:p>
            <a:pPr indent="0" lvl="0" marL="0" rtl="0" algn="just">
              <a:lnSpc>
                <a:spcPct val="115000"/>
              </a:lnSpc>
              <a:spcBef>
                <a:spcPts val="0"/>
              </a:spcBef>
              <a:spcAft>
                <a:spcPts val="0"/>
              </a:spcAft>
              <a:buNone/>
            </a:pPr>
            <a:r>
              <a:rPr i="1" lang="es">
                <a:latin typeface="Times New Roman"/>
                <a:ea typeface="Times New Roman"/>
                <a:cs typeface="Times New Roman"/>
                <a:sym typeface="Times New Roman"/>
              </a:rPr>
              <a:t>Incremento acelerado de la población mayor de 60 años al tiempo que disminuye la población menor de 15 años.</a:t>
            </a:r>
            <a:endParaRPr i="1">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i="1">
              <a:latin typeface="Times New Roman"/>
              <a:ea typeface="Times New Roman"/>
              <a:cs typeface="Times New Roman"/>
              <a:sym typeface="Times New Roman"/>
            </a:endParaRPr>
          </a:p>
          <a:p>
            <a:pPr indent="-178899" lvl="0" marL="89999" rtl="0" algn="l">
              <a:lnSpc>
                <a:spcPct val="115000"/>
              </a:lnSpc>
              <a:spcBef>
                <a:spcPts val="0"/>
              </a:spcBef>
              <a:spcAft>
                <a:spcPts val="0"/>
              </a:spcAft>
              <a:buSzPts val="1400"/>
              <a:buFont typeface="Times New Roman"/>
              <a:buChar char="●"/>
            </a:pPr>
            <a:r>
              <a:rPr lang="es">
                <a:latin typeface="Times New Roman"/>
                <a:ea typeface="Times New Roman"/>
                <a:cs typeface="Times New Roman"/>
                <a:sym typeface="Times New Roman"/>
              </a:rPr>
              <a:t>Aumento de la esperanza de vida.</a:t>
            </a:r>
            <a:endParaRPr>
              <a:latin typeface="Times New Roman"/>
              <a:ea typeface="Times New Roman"/>
              <a:cs typeface="Times New Roman"/>
              <a:sym typeface="Times New Roman"/>
            </a:endParaRPr>
          </a:p>
          <a:p>
            <a:pPr indent="-178899" lvl="0" marL="89999" rtl="0" algn="l">
              <a:lnSpc>
                <a:spcPct val="115000"/>
              </a:lnSpc>
              <a:spcBef>
                <a:spcPts val="0"/>
              </a:spcBef>
              <a:spcAft>
                <a:spcPts val="0"/>
              </a:spcAft>
              <a:buSzPts val="1400"/>
              <a:buFont typeface="Times New Roman"/>
              <a:buChar char="●"/>
            </a:pPr>
            <a:r>
              <a:rPr lang="es">
                <a:latin typeface="Times New Roman"/>
                <a:ea typeface="Times New Roman"/>
                <a:cs typeface="Times New Roman"/>
                <a:sym typeface="Times New Roman"/>
              </a:rPr>
              <a:t> Disminución de la tasa de mortalidad. </a:t>
            </a:r>
            <a:endParaRPr>
              <a:latin typeface="Times New Roman"/>
              <a:ea typeface="Times New Roman"/>
              <a:cs typeface="Times New Roman"/>
              <a:sym typeface="Times New Roman"/>
            </a:endParaRPr>
          </a:p>
          <a:p>
            <a:pPr indent="-178899" lvl="0" marL="89999" rtl="0" algn="l">
              <a:lnSpc>
                <a:spcPct val="115000"/>
              </a:lnSpc>
              <a:spcBef>
                <a:spcPts val="0"/>
              </a:spcBef>
              <a:spcAft>
                <a:spcPts val="0"/>
              </a:spcAft>
              <a:buSzPts val="1400"/>
              <a:buFont typeface="Times New Roman"/>
              <a:buChar char="●"/>
            </a:pPr>
            <a:r>
              <a:rPr lang="es">
                <a:latin typeface="Times New Roman"/>
                <a:ea typeface="Times New Roman"/>
                <a:cs typeface="Times New Roman"/>
                <a:sym typeface="Times New Roman"/>
              </a:rPr>
              <a:t>Cambios en la fecundidad.</a:t>
            </a:r>
            <a:endParaRPr>
              <a:latin typeface="Times New Roman"/>
              <a:ea typeface="Times New Roman"/>
              <a:cs typeface="Times New Roman"/>
              <a:sym typeface="Times New Roman"/>
            </a:endParaRPr>
          </a:p>
          <a:p>
            <a:pPr indent="-178899" lvl="0" marL="89999" rtl="0" algn="l">
              <a:lnSpc>
                <a:spcPct val="115000"/>
              </a:lnSpc>
              <a:spcBef>
                <a:spcPts val="0"/>
              </a:spcBef>
              <a:spcAft>
                <a:spcPts val="0"/>
              </a:spcAft>
              <a:buSzPts val="1400"/>
              <a:buFont typeface="Times New Roman"/>
              <a:buChar char="●"/>
            </a:pPr>
            <a:r>
              <a:rPr lang="es">
                <a:latin typeface="Times New Roman"/>
                <a:ea typeface="Times New Roman"/>
                <a:cs typeface="Times New Roman"/>
                <a:sym typeface="Times New Roman"/>
              </a:rPr>
              <a:t>Migraciones.</a:t>
            </a:r>
            <a:endParaRPr/>
          </a:p>
        </p:txBody>
      </p:sp>
      <p:sp>
        <p:nvSpPr>
          <p:cNvPr id="78" name="Google Shape;78;p15"/>
          <p:cNvSpPr/>
          <p:nvPr/>
        </p:nvSpPr>
        <p:spPr>
          <a:xfrm>
            <a:off x="3475725" y="1001150"/>
            <a:ext cx="2303400" cy="3598500"/>
          </a:xfrm>
          <a:prstGeom prst="round2DiagRect">
            <a:avLst>
              <a:gd fmla="val 16667" name="adj1"/>
              <a:gd fmla="val 0" name="adj2"/>
            </a:avLst>
          </a:prstGeom>
          <a:noFill/>
          <a:ln cap="flat" cmpd="sng" w="2857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s">
                <a:latin typeface="Times New Roman"/>
                <a:ea typeface="Times New Roman"/>
                <a:cs typeface="Times New Roman"/>
                <a:sym typeface="Times New Roman"/>
              </a:rPr>
              <a:t>Colombia</a:t>
            </a:r>
            <a:endParaRPr b="1">
              <a:latin typeface="Times New Roman"/>
              <a:ea typeface="Times New Roman"/>
              <a:cs typeface="Times New Roman"/>
              <a:sym typeface="Times New Roman"/>
            </a:endParaRPr>
          </a:p>
          <a:p>
            <a:pPr indent="-268899" lvl="0" marL="179999" rtl="0" algn="l">
              <a:spcBef>
                <a:spcPts val="0"/>
              </a:spcBef>
              <a:spcAft>
                <a:spcPts val="0"/>
              </a:spcAft>
              <a:buSzPts val="1400"/>
              <a:buFont typeface="Times New Roman"/>
              <a:buChar char="●"/>
            </a:pPr>
            <a:r>
              <a:rPr lang="es">
                <a:latin typeface="Times New Roman"/>
                <a:ea typeface="Times New Roman"/>
                <a:cs typeface="Times New Roman"/>
                <a:sym typeface="Times New Roman"/>
              </a:rPr>
              <a:t>1965-1970:  promedio de 59 años de edad.</a:t>
            </a:r>
            <a:endParaRPr>
              <a:latin typeface="Times New Roman"/>
              <a:ea typeface="Times New Roman"/>
              <a:cs typeface="Times New Roman"/>
              <a:sym typeface="Times New Roman"/>
            </a:endParaRPr>
          </a:p>
          <a:p>
            <a:pPr indent="-268899" lvl="0" marL="179999" rtl="0" algn="l">
              <a:spcBef>
                <a:spcPts val="0"/>
              </a:spcBef>
              <a:spcAft>
                <a:spcPts val="0"/>
              </a:spcAft>
              <a:buSzPts val="1400"/>
              <a:buFont typeface="Times New Roman"/>
              <a:buChar char="●"/>
            </a:pPr>
            <a:r>
              <a:rPr lang="es">
                <a:latin typeface="Times New Roman"/>
                <a:ea typeface="Times New Roman"/>
                <a:cs typeface="Times New Roman"/>
                <a:sym typeface="Times New Roman"/>
              </a:rPr>
              <a:t>2015-2020: </a:t>
            </a:r>
            <a:r>
              <a:rPr lang="es">
                <a:solidFill>
                  <a:schemeClr val="dk1"/>
                </a:solidFill>
                <a:latin typeface="Times New Roman"/>
                <a:ea typeface="Times New Roman"/>
                <a:cs typeface="Times New Roman"/>
                <a:sym typeface="Times New Roman"/>
              </a:rPr>
              <a:t>promedio de </a:t>
            </a:r>
            <a:r>
              <a:rPr lang="es">
                <a:latin typeface="Times New Roman"/>
                <a:ea typeface="Times New Roman"/>
                <a:cs typeface="Times New Roman"/>
                <a:sym typeface="Times New Roman"/>
              </a:rPr>
              <a:t>76 años de edad.</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just">
              <a:spcBef>
                <a:spcPts val="0"/>
              </a:spcBef>
              <a:spcAft>
                <a:spcPts val="0"/>
              </a:spcAft>
              <a:buNone/>
            </a:pPr>
            <a:r>
              <a:rPr lang="es">
                <a:latin typeface="Times New Roman"/>
                <a:ea typeface="Times New Roman"/>
                <a:cs typeface="Times New Roman"/>
                <a:sym typeface="Times New Roman"/>
              </a:rPr>
              <a:t>Departamentos con mayor población de personas mayores: </a:t>
            </a:r>
            <a:endParaRPr>
              <a:latin typeface="Times New Roman"/>
              <a:ea typeface="Times New Roman"/>
              <a:cs typeface="Times New Roman"/>
              <a:sym typeface="Times New Roman"/>
            </a:endParaRPr>
          </a:p>
          <a:p>
            <a:pPr indent="0" lvl="0" marL="0" rtl="0" algn="ctr">
              <a:spcBef>
                <a:spcPts val="0"/>
              </a:spcBef>
              <a:spcAft>
                <a:spcPts val="0"/>
              </a:spcAft>
              <a:buNone/>
            </a:pPr>
            <a:r>
              <a:rPr i="1" lang="es">
                <a:latin typeface="Times New Roman"/>
                <a:ea typeface="Times New Roman"/>
                <a:cs typeface="Times New Roman"/>
                <a:sym typeface="Times New Roman"/>
              </a:rPr>
              <a:t>Boyacá, Caldas, Quindío, Tolima, Risaralda, Santander, Valle, Cundinamarca, Antioquia, Cauca y Nariño.</a:t>
            </a:r>
            <a:endParaRPr i="1">
              <a:latin typeface="Times New Roman"/>
              <a:ea typeface="Times New Roman"/>
              <a:cs typeface="Times New Roman"/>
              <a:sym typeface="Times New Roman"/>
            </a:endParaRPr>
          </a:p>
        </p:txBody>
      </p:sp>
      <p:sp>
        <p:nvSpPr>
          <p:cNvPr id="79" name="Google Shape;79;p15"/>
          <p:cNvSpPr/>
          <p:nvPr/>
        </p:nvSpPr>
        <p:spPr>
          <a:xfrm>
            <a:off x="6599925" y="1001150"/>
            <a:ext cx="2303400" cy="3598500"/>
          </a:xfrm>
          <a:prstGeom prst="round2DiagRect">
            <a:avLst>
              <a:gd fmla="val 16667" name="adj1"/>
              <a:gd fmla="val 0" name="adj2"/>
            </a:avLst>
          </a:prstGeom>
          <a:noFill/>
          <a:ln cap="flat" cmpd="sng" w="2857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s">
                <a:latin typeface="Times New Roman"/>
                <a:ea typeface="Times New Roman"/>
                <a:cs typeface="Times New Roman"/>
                <a:sym typeface="Times New Roman"/>
              </a:rPr>
              <a:t>Samacá</a:t>
            </a:r>
            <a:endParaRPr b="1">
              <a:latin typeface="Times New Roman"/>
              <a:ea typeface="Times New Roman"/>
              <a:cs typeface="Times New Roman"/>
              <a:sym typeface="Times New Roman"/>
            </a:endParaRPr>
          </a:p>
          <a:p>
            <a:pPr indent="0" lvl="0" marL="0" rtl="0" algn="just">
              <a:spcBef>
                <a:spcPts val="0"/>
              </a:spcBef>
              <a:spcAft>
                <a:spcPts val="0"/>
              </a:spcAft>
              <a:buNone/>
            </a:pPr>
            <a:r>
              <a:rPr i="1" lang="es">
                <a:latin typeface="Times New Roman"/>
                <a:ea typeface="Times New Roman"/>
                <a:cs typeface="Times New Roman"/>
                <a:sym typeface="Times New Roman"/>
              </a:rPr>
              <a:t>Octavo municipio más poblado del departamento con mayor población Adulta Mayor (1.825 personas).</a:t>
            </a:r>
            <a:endParaRPr i="1">
              <a:latin typeface="Times New Roman"/>
              <a:ea typeface="Times New Roman"/>
              <a:cs typeface="Times New Roman"/>
              <a:sym typeface="Times New Roman"/>
            </a:endParaRPr>
          </a:p>
          <a:p>
            <a:pPr indent="0" lvl="0" marL="0" rtl="0" algn="just">
              <a:spcBef>
                <a:spcPts val="0"/>
              </a:spcBef>
              <a:spcAft>
                <a:spcPts val="0"/>
              </a:spcAft>
              <a:buClr>
                <a:schemeClr val="dk1"/>
              </a:buClr>
              <a:buSzPts val="1100"/>
              <a:buFont typeface="Arial"/>
              <a:buNone/>
            </a:pPr>
            <a:r>
              <a:t/>
            </a:r>
            <a:endParaRPr i="1">
              <a:latin typeface="Times New Roman"/>
              <a:ea typeface="Times New Roman"/>
              <a:cs typeface="Times New Roman"/>
              <a:sym typeface="Times New Roman"/>
            </a:endParaRPr>
          </a:p>
          <a:p>
            <a:pPr indent="0" lvl="0" marL="0" rtl="0" algn="just">
              <a:spcBef>
                <a:spcPts val="0"/>
              </a:spcBef>
              <a:spcAft>
                <a:spcPts val="0"/>
              </a:spcAft>
              <a:buNone/>
            </a:pPr>
            <a:r>
              <a:rPr lang="es">
                <a:solidFill>
                  <a:schemeClr val="dk1"/>
                </a:solidFill>
                <a:latin typeface="Times New Roman"/>
                <a:ea typeface="Times New Roman"/>
                <a:cs typeface="Times New Roman"/>
                <a:sym typeface="Times New Roman"/>
              </a:rPr>
              <a:t>2017:</a:t>
            </a:r>
            <a:r>
              <a:rPr lang="es">
                <a:latin typeface="Times New Roman"/>
                <a:ea typeface="Times New Roman"/>
                <a:cs typeface="Times New Roman"/>
                <a:sym typeface="Times New Roman"/>
              </a:rPr>
              <a:t> D</a:t>
            </a:r>
            <a:r>
              <a:rPr lang="es">
                <a:latin typeface="Times New Roman"/>
                <a:ea typeface="Times New Roman"/>
                <a:cs typeface="Times New Roman"/>
                <a:sym typeface="Times New Roman"/>
              </a:rPr>
              <a:t>iagnóstico acerca de las condiciones de la población adulto mayor. </a:t>
            </a:r>
            <a:endParaRPr>
              <a:latin typeface="Times New Roman"/>
              <a:ea typeface="Times New Roman"/>
              <a:cs typeface="Times New Roman"/>
              <a:sym typeface="Times New Roman"/>
            </a:endParaRPr>
          </a:p>
          <a:p>
            <a:pPr indent="0" lvl="0" marL="0" rtl="0" algn="just">
              <a:spcBef>
                <a:spcPts val="0"/>
              </a:spcBef>
              <a:spcAft>
                <a:spcPts val="0"/>
              </a:spcAft>
              <a:buClr>
                <a:schemeClr val="dk1"/>
              </a:buClr>
              <a:buSzPts val="1100"/>
              <a:buFont typeface="Arial"/>
              <a:buNone/>
            </a:pPr>
            <a:r>
              <a:rPr b="1" i="1" lang="es">
                <a:solidFill>
                  <a:srgbClr val="38761D"/>
                </a:solidFill>
                <a:latin typeface="Times New Roman"/>
                <a:ea typeface="Times New Roman"/>
                <a:cs typeface="Times New Roman"/>
                <a:sym typeface="Times New Roman"/>
              </a:rPr>
              <a:t>No se cuenta con amplia  información  acerca de los determinantes del envejecimiento activo</a:t>
            </a:r>
            <a:r>
              <a:rPr i="1" lang="es">
                <a:solidFill>
                  <a:srgbClr val="38761D"/>
                </a:solidFill>
                <a:latin typeface="Times New Roman"/>
                <a:ea typeface="Times New Roman"/>
                <a:cs typeface="Times New Roman"/>
                <a:sym typeface="Times New Roman"/>
              </a:rPr>
              <a:t>.</a:t>
            </a:r>
            <a:endParaRPr i="1">
              <a:solidFill>
                <a:srgbClr val="38761D"/>
              </a:solidFill>
              <a:latin typeface="Times New Roman"/>
              <a:ea typeface="Times New Roman"/>
              <a:cs typeface="Times New Roman"/>
              <a:sym typeface="Times New Roman"/>
            </a:endParaRPr>
          </a:p>
          <a:p>
            <a:pPr indent="0" lvl="0" marL="0" rtl="0" algn="l">
              <a:spcBef>
                <a:spcPts val="0"/>
              </a:spcBef>
              <a:spcAft>
                <a:spcPts val="0"/>
              </a:spcAft>
              <a:buNone/>
            </a:pPr>
            <a:r>
              <a:t/>
            </a:r>
            <a:endParaRPr>
              <a:latin typeface="Times New Roman"/>
              <a:ea typeface="Times New Roman"/>
              <a:cs typeface="Times New Roman"/>
              <a:sym typeface="Times New Roman"/>
            </a:endParaRPr>
          </a:p>
        </p:txBody>
      </p:sp>
      <p:sp>
        <p:nvSpPr>
          <p:cNvPr id="80" name="Google Shape;80;p15"/>
          <p:cNvSpPr/>
          <p:nvPr/>
        </p:nvSpPr>
        <p:spPr>
          <a:xfrm>
            <a:off x="6090675" y="2638126"/>
            <a:ext cx="197700" cy="81900"/>
          </a:xfrm>
          <a:prstGeom prst="rightArrow">
            <a:avLst>
              <a:gd fmla="val 32020" name="adj1"/>
              <a:gd fmla="val 66970" name="adj2"/>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br>
              <a:rPr lang="es"/>
            </a:b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pic>
        <p:nvPicPr>
          <p:cNvPr id="85" name="Google Shape;85;p16" title="Gráfico"/>
          <p:cNvPicPr preferRelativeResize="0"/>
          <p:nvPr/>
        </p:nvPicPr>
        <p:blipFill rotWithShape="1">
          <a:blip r:embed="rId3">
            <a:alphaModFix/>
          </a:blip>
          <a:srcRect b="4850" l="15973" r="16800" t="5326"/>
          <a:stretch/>
        </p:blipFill>
        <p:spPr>
          <a:xfrm>
            <a:off x="3643012" y="1344438"/>
            <a:ext cx="1857975" cy="1715276"/>
          </a:xfrm>
          <a:prstGeom prst="rect">
            <a:avLst/>
          </a:prstGeom>
          <a:noFill/>
          <a:ln>
            <a:noFill/>
          </a:ln>
        </p:spPr>
      </p:pic>
      <p:sp>
        <p:nvSpPr>
          <p:cNvPr id="86" name="Google Shape;86;p16"/>
          <p:cNvSpPr txBox="1"/>
          <p:nvPr>
            <p:ph type="title"/>
          </p:nvPr>
        </p:nvSpPr>
        <p:spPr>
          <a:xfrm>
            <a:off x="311700" y="133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Justificación </a:t>
            </a:r>
            <a:endParaRPr>
              <a:latin typeface="Bree Serif"/>
              <a:ea typeface="Bree Serif"/>
              <a:cs typeface="Bree Serif"/>
              <a:sym typeface="Bree Serif"/>
            </a:endParaRPr>
          </a:p>
        </p:txBody>
      </p:sp>
      <p:sp>
        <p:nvSpPr>
          <p:cNvPr id="87" name="Google Shape;87;p16"/>
          <p:cNvSpPr txBox="1"/>
          <p:nvPr/>
        </p:nvSpPr>
        <p:spPr>
          <a:xfrm>
            <a:off x="5589675" y="1122750"/>
            <a:ext cx="3409800" cy="1851900"/>
          </a:xfrm>
          <a:prstGeom prst="rect">
            <a:avLst/>
          </a:prstGeom>
          <a:noFill/>
          <a:ln cap="flat" cmpd="sng" w="9525">
            <a:solidFill>
              <a:srgbClr val="3C78D8"/>
            </a:solidFill>
            <a:prstDash val="dash"/>
            <a:round/>
            <a:headEnd len="sm" w="sm" type="none"/>
            <a:tailEnd len="sm" w="sm" type="none"/>
          </a:ln>
        </p:spPr>
        <p:txBody>
          <a:bodyPr anchorCtr="0" anchor="t" bIns="91425" lIns="91425" spcFirstLastPara="1" rIns="91425" wrap="square" tIns="91425">
            <a:noAutofit/>
          </a:bodyPr>
          <a:lstStyle/>
          <a:p>
            <a:pPr indent="-317500" lvl="0" marL="457200" rtl="0" algn="just">
              <a:lnSpc>
                <a:spcPct val="115000"/>
              </a:lnSpc>
              <a:spcBef>
                <a:spcPts val="0"/>
              </a:spcBef>
              <a:spcAft>
                <a:spcPts val="0"/>
              </a:spcAft>
              <a:buClr>
                <a:schemeClr val="dk1"/>
              </a:buClr>
              <a:buSzPts val="1400"/>
              <a:buFont typeface="Times New Roman"/>
              <a:buChar char="●"/>
            </a:pPr>
            <a:r>
              <a:rPr lang="es">
                <a:solidFill>
                  <a:schemeClr val="dk1"/>
                </a:solidFill>
                <a:latin typeface="Times New Roman"/>
                <a:ea typeface="Times New Roman"/>
                <a:cs typeface="Times New Roman"/>
                <a:sym typeface="Times New Roman"/>
              </a:rPr>
              <a:t>Contribución al Plan de Desarrollo Municipal en cuanto a la promoción de condiciones de bienestar para el adulto mayor en relación con los determinantes del envejecimiento activo.</a:t>
            </a:r>
            <a:endParaRPr>
              <a:solidFill>
                <a:schemeClr val="dk1"/>
              </a:solidFill>
              <a:latin typeface="Times New Roman"/>
              <a:ea typeface="Times New Roman"/>
              <a:cs typeface="Times New Roman"/>
              <a:sym typeface="Times New Roman"/>
            </a:endParaRPr>
          </a:p>
        </p:txBody>
      </p:sp>
      <p:sp>
        <p:nvSpPr>
          <p:cNvPr id="88" name="Google Shape;88;p16"/>
          <p:cNvSpPr txBox="1"/>
          <p:nvPr/>
        </p:nvSpPr>
        <p:spPr>
          <a:xfrm>
            <a:off x="233200" y="1080150"/>
            <a:ext cx="3409800" cy="1894500"/>
          </a:xfrm>
          <a:prstGeom prst="rect">
            <a:avLst/>
          </a:prstGeom>
          <a:noFill/>
          <a:ln cap="flat" cmpd="sng" w="9525">
            <a:solidFill>
              <a:srgbClr val="F1C232"/>
            </a:solidFill>
            <a:prstDash val="dash"/>
            <a:round/>
            <a:headEnd len="sm" w="sm" type="none"/>
            <a:tailEnd len="sm" w="sm" type="none"/>
          </a:ln>
        </p:spPr>
        <p:txBody>
          <a:bodyPr anchorCtr="0" anchor="t" bIns="91425" lIns="91425" spcFirstLastPara="1" rIns="91425" wrap="square" tIns="91425">
            <a:noAutofit/>
          </a:bodyPr>
          <a:lstStyle/>
          <a:p>
            <a:pPr indent="-317500" lvl="0" marL="457200" rtl="0" algn="just">
              <a:lnSpc>
                <a:spcPct val="115000"/>
              </a:lnSpc>
              <a:spcBef>
                <a:spcPts val="0"/>
              </a:spcBef>
              <a:spcAft>
                <a:spcPts val="0"/>
              </a:spcAft>
              <a:buClr>
                <a:schemeClr val="dk1"/>
              </a:buClr>
              <a:buSzPts val="1400"/>
              <a:buFont typeface="Times New Roman"/>
              <a:buChar char="●"/>
            </a:pPr>
            <a:r>
              <a:rPr lang="es">
                <a:solidFill>
                  <a:schemeClr val="dk1"/>
                </a:solidFill>
                <a:latin typeface="Times New Roman"/>
                <a:ea typeface="Times New Roman"/>
                <a:cs typeface="Times New Roman"/>
                <a:sym typeface="Times New Roman"/>
              </a:rPr>
              <a:t>Reconocimiento de condiciones de vida en relación con el envejecimiento activo.</a:t>
            </a:r>
            <a:endParaRPr>
              <a:solidFill>
                <a:schemeClr val="dk1"/>
              </a:solidFill>
              <a:latin typeface="Times New Roman"/>
              <a:ea typeface="Times New Roman"/>
              <a:cs typeface="Times New Roman"/>
              <a:sym typeface="Times New Roman"/>
            </a:endParaRPr>
          </a:p>
          <a:p>
            <a:pPr indent="-317500" lvl="0" marL="457200" rtl="0" algn="just">
              <a:lnSpc>
                <a:spcPct val="115000"/>
              </a:lnSpc>
              <a:spcBef>
                <a:spcPts val="0"/>
              </a:spcBef>
              <a:spcAft>
                <a:spcPts val="0"/>
              </a:spcAft>
              <a:buClr>
                <a:schemeClr val="dk1"/>
              </a:buClr>
              <a:buSzPts val="1400"/>
              <a:buFont typeface="Times New Roman"/>
              <a:buChar char="●"/>
            </a:pPr>
            <a:r>
              <a:rPr lang="es">
                <a:solidFill>
                  <a:schemeClr val="dk1"/>
                </a:solidFill>
                <a:latin typeface="Times New Roman"/>
                <a:ea typeface="Times New Roman"/>
                <a:cs typeface="Times New Roman"/>
                <a:sym typeface="Times New Roman"/>
              </a:rPr>
              <a:t>Dirigir esfuerzos a la mejora de la calidad de vida de la población a través de los servicios que se prestan en el muncipio.</a:t>
            </a:r>
            <a:endParaRPr>
              <a:solidFill>
                <a:schemeClr val="dk1"/>
              </a:solidFill>
              <a:latin typeface="Times New Roman"/>
              <a:ea typeface="Times New Roman"/>
              <a:cs typeface="Times New Roman"/>
              <a:sym typeface="Times New Roman"/>
            </a:endParaRPr>
          </a:p>
        </p:txBody>
      </p:sp>
      <p:sp>
        <p:nvSpPr>
          <p:cNvPr id="89" name="Google Shape;89;p16"/>
          <p:cNvSpPr txBox="1"/>
          <p:nvPr/>
        </p:nvSpPr>
        <p:spPr>
          <a:xfrm>
            <a:off x="2787288" y="3242350"/>
            <a:ext cx="3569400" cy="1616100"/>
          </a:xfrm>
          <a:prstGeom prst="rect">
            <a:avLst/>
          </a:prstGeom>
          <a:noFill/>
          <a:ln cap="flat" cmpd="sng" w="9525">
            <a:solidFill>
              <a:srgbClr val="E06666"/>
            </a:solidFill>
            <a:prstDash val="dash"/>
            <a:round/>
            <a:headEnd len="sm" w="sm" type="none"/>
            <a:tailEnd len="sm" w="sm" type="none"/>
          </a:ln>
        </p:spPr>
        <p:txBody>
          <a:bodyPr anchorCtr="0" anchor="t" bIns="91425" lIns="91425" spcFirstLastPara="1" rIns="91425" wrap="square" tIns="91425">
            <a:noAutofit/>
          </a:bodyPr>
          <a:lstStyle/>
          <a:p>
            <a:pPr indent="-317500" lvl="0" marL="457200" rtl="0" algn="just">
              <a:lnSpc>
                <a:spcPct val="150000"/>
              </a:lnSpc>
              <a:spcBef>
                <a:spcPts val="0"/>
              </a:spcBef>
              <a:spcAft>
                <a:spcPts val="0"/>
              </a:spcAft>
              <a:buClr>
                <a:schemeClr val="dk1"/>
              </a:buClr>
              <a:buSzPts val="1400"/>
              <a:buFont typeface="Times New Roman"/>
              <a:buChar char="●"/>
            </a:pPr>
            <a:r>
              <a:rPr lang="es">
                <a:solidFill>
                  <a:schemeClr val="dk1"/>
                </a:solidFill>
                <a:latin typeface="Times New Roman"/>
                <a:ea typeface="Times New Roman"/>
                <a:cs typeface="Times New Roman"/>
                <a:sym typeface="Times New Roman"/>
              </a:rPr>
              <a:t>Fundamentación en el área gerontológica desde el abordaje profesional para la comprensión de la realidad de la persona mayor en el contexto actual.</a:t>
            </a: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Bree Serif"/>
                <a:ea typeface="Bree Serif"/>
                <a:cs typeface="Bree Serif"/>
                <a:sym typeface="Bree Serif"/>
              </a:rPr>
              <a:t>L</a:t>
            </a:r>
            <a:r>
              <a:rPr lang="es">
                <a:latin typeface="Bree Serif"/>
                <a:ea typeface="Bree Serif"/>
                <a:cs typeface="Bree Serif"/>
                <a:sym typeface="Bree Serif"/>
              </a:rPr>
              <a:t>ínea</a:t>
            </a:r>
            <a:r>
              <a:rPr lang="es">
                <a:latin typeface="Bree Serif"/>
                <a:ea typeface="Bree Serif"/>
                <a:cs typeface="Bree Serif"/>
                <a:sym typeface="Bree Serif"/>
              </a:rPr>
              <a:t> de investigación</a:t>
            </a:r>
            <a:endParaRPr>
              <a:latin typeface="Bree Serif"/>
              <a:ea typeface="Bree Serif"/>
              <a:cs typeface="Bree Serif"/>
              <a:sym typeface="Bree Serif"/>
            </a:endParaRPr>
          </a:p>
        </p:txBody>
      </p:sp>
      <p:sp>
        <p:nvSpPr>
          <p:cNvPr id="95" name="Google Shape;95;p17"/>
          <p:cNvSpPr txBox="1"/>
          <p:nvPr>
            <p:ph idx="1" type="body"/>
          </p:nvPr>
        </p:nvSpPr>
        <p:spPr>
          <a:xfrm>
            <a:off x="808050" y="1633525"/>
            <a:ext cx="7527900" cy="21552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b="1" lang="es">
                <a:solidFill>
                  <a:srgbClr val="000000"/>
                </a:solidFill>
                <a:latin typeface="Times New Roman"/>
                <a:ea typeface="Times New Roman"/>
                <a:cs typeface="Times New Roman"/>
                <a:sym typeface="Times New Roman"/>
              </a:rPr>
              <a:t>Desarrollo comunitario</a:t>
            </a:r>
            <a:endParaRPr b="1">
              <a:solidFill>
                <a:srgbClr val="000000"/>
              </a:solidFill>
              <a:latin typeface="Times New Roman"/>
              <a:ea typeface="Times New Roman"/>
              <a:cs typeface="Times New Roman"/>
              <a:sym typeface="Times New Roman"/>
            </a:endParaRPr>
          </a:p>
          <a:p>
            <a:pPr indent="0" lvl="0" marL="457200" rtl="0" algn="just">
              <a:spcBef>
                <a:spcPts val="1600"/>
              </a:spcBef>
              <a:spcAft>
                <a:spcPts val="0"/>
              </a:spcAft>
              <a:buNone/>
            </a:pPr>
            <a:r>
              <a:rPr lang="es">
                <a:solidFill>
                  <a:srgbClr val="000000"/>
                </a:solidFill>
                <a:latin typeface="Times New Roman"/>
                <a:ea typeface="Times New Roman"/>
                <a:cs typeface="Times New Roman"/>
                <a:sym typeface="Times New Roman"/>
              </a:rPr>
              <a:t>“Dar razón de los procesos y problemas sociales que se presentan al interior de la comunidad y que tienen </a:t>
            </a:r>
            <a:r>
              <a:rPr lang="es">
                <a:solidFill>
                  <a:srgbClr val="000000"/>
                </a:solidFill>
                <a:latin typeface="Times New Roman"/>
                <a:ea typeface="Times New Roman"/>
                <a:cs typeface="Times New Roman"/>
                <a:sym typeface="Times New Roman"/>
              </a:rPr>
              <a:t>trascendencia</a:t>
            </a:r>
            <a:r>
              <a:rPr lang="es">
                <a:solidFill>
                  <a:srgbClr val="000000"/>
                </a:solidFill>
                <a:latin typeface="Times New Roman"/>
                <a:ea typeface="Times New Roman"/>
                <a:cs typeface="Times New Roman"/>
                <a:sym typeface="Times New Roman"/>
              </a:rPr>
              <a:t> en los ámbitos nacional e internacional dentro del nuevo marco jurídico del país” (Universidad Colegio Mayor de Cundinamarca, 2016).</a:t>
            </a:r>
            <a:endParaRPr>
              <a:solidFill>
                <a:srgbClr val="000000"/>
              </a:solidFill>
              <a:latin typeface="Times New Roman"/>
              <a:ea typeface="Times New Roman"/>
              <a:cs typeface="Times New Roman"/>
              <a:sym typeface="Times New Roman"/>
            </a:endParaRPr>
          </a:p>
          <a:p>
            <a:pPr indent="0" lvl="0" marL="0" rtl="0" algn="just">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8"/>
          <p:cNvSpPr txBox="1"/>
          <p:nvPr>
            <p:ph type="title"/>
          </p:nvPr>
        </p:nvSpPr>
        <p:spPr>
          <a:xfrm>
            <a:off x="311700" y="1443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Objetivos </a:t>
            </a:r>
            <a:endParaRPr>
              <a:latin typeface="Bree Serif"/>
              <a:ea typeface="Bree Serif"/>
              <a:cs typeface="Bree Serif"/>
              <a:sym typeface="Bree Serif"/>
            </a:endParaRPr>
          </a:p>
        </p:txBody>
      </p:sp>
      <p:sp>
        <p:nvSpPr>
          <p:cNvPr id="101" name="Google Shape;101;p18"/>
          <p:cNvSpPr txBox="1"/>
          <p:nvPr>
            <p:ph idx="1" type="body"/>
          </p:nvPr>
        </p:nvSpPr>
        <p:spPr>
          <a:xfrm>
            <a:off x="311708" y="717055"/>
            <a:ext cx="8520600" cy="4235400"/>
          </a:xfrm>
          <a:prstGeom prst="rect">
            <a:avLst/>
          </a:prstGeom>
        </p:spPr>
        <p:txBody>
          <a:bodyPr anchorCtr="0" anchor="t" bIns="91425" lIns="91425" spcFirstLastPara="1" rIns="91425" wrap="square" tIns="91425">
            <a:noAutofit/>
          </a:bodyPr>
          <a:lstStyle/>
          <a:p>
            <a:pPr indent="0" lvl="0" marL="457200" rtl="0" algn="l">
              <a:lnSpc>
                <a:spcPct val="150000"/>
              </a:lnSpc>
              <a:spcBef>
                <a:spcPts val="0"/>
              </a:spcBef>
              <a:spcAft>
                <a:spcPts val="0"/>
              </a:spcAft>
              <a:buNone/>
            </a:pPr>
            <a:r>
              <a:rPr b="1" lang="es" sz="1400">
                <a:solidFill>
                  <a:schemeClr val="dk1"/>
                </a:solidFill>
                <a:latin typeface="Times New Roman"/>
                <a:ea typeface="Times New Roman"/>
                <a:cs typeface="Times New Roman"/>
                <a:sym typeface="Times New Roman"/>
              </a:rPr>
              <a:t>General </a:t>
            </a:r>
            <a:endParaRPr b="1" sz="1400">
              <a:solidFill>
                <a:schemeClr val="dk1"/>
              </a:solidFill>
              <a:latin typeface="Times New Roman"/>
              <a:ea typeface="Times New Roman"/>
              <a:cs typeface="Times New Roman"/>
              <a:sym typeface="Times New Roman"/>
            </a:endParaRPr>
          </a:p>
          <a:p>
            <a:pPr indent="-317500" lvl="0" marL="457200" rtl="0" algn="l">
              <a:lnSpc>
                <a:spcPct val="150000"/>
              </a:lnSpc>
              <a:spcBef>
                <a:spcPts val="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Identificar la situación de la Persona Mayor en el municipio de Samacá, Boyacá mediante un diagnóstico  de los determinantes del Envejecimiento Activo</a:t>
            </a:r>
            <a:r>
              <a:rPr b="1" lang="es" sz="1400">
                <a:solidFill>
                  <a:schemeClr val="dk1"/>
                </a:solidFill>
                <a:latin typeface="Times New Roman"/>
                <a:ea typeface="Times New Roman"/>
                <a:cs typeface="Times New Roman"/>
                <a:sym typeface="Times New Roman"/>
              </a:rPr>
              <a:t>.</a:t>
            </a:r>
            <a:endParaRPr b="1" sz="1400">
              <a:solidFill>
                <a:schemeClr val="dk1"/>
              </a:solidFill>
              <a:latin typeface="Times New Roman"/>
              <a:ea typeface="Times New Roman"/>
              <a:cs typeface="Times New Roman"/>
              <a:sym typeface="Times New Roman"/>
            </a:endParaRPr>
          </a:p>
          <a:p>
            <a:pPr indent="0" lvl="0" marL="457200" rtl="0" algn="l">
              <a:lnSpc>
                <a:spcPct val="150000"/>
              </a:lnSpc>
              <a:spcBef>
                <a:spcPts val="0"/>
              </a:spcBef>
              <a:spcAft>
                <a:spcPts val="0"/>
              </a:spcAft>
              <a:buNone/>
            </a:pPr>
            <a:r>
              <a:t/>
            </a:r>
            <a:endParaRPr b="1" sz="1400">
              <a:solidFill>
                <a:schemeClr val="dk1"/>
              </a:solidFill>
              <a:latin typeface="Times New Roman"/>
              <a:ea typeface="Times New Roman"/>
              <a:cs typeface="Times New Roman"/>
              <a:sym typeface="Times New Roman"/>
            </a:endParaRPr>
          </a:p>
          <a:p>
            <a:pPr indent="0" lvl="0" marL="457200" rtl="0" algn="just">
              <a:lnSpc>
                <a:spcPct val="150000"/>
              </a:lnSpc>
              <a:spcBef>
                <a:spcPts val="0"/>
              </a:spcBef>
              <a:spcAft>
                <a:spcPts val="0"/>
              </a:spcAft>
              <a:buNone/>
            </a:pPr>
            <a:r>
              <a:rPr b="1" lang="es" sz="1400">
                <a:solidFill>
                  <a:schemeClr val="dk1"/>
                </a:solidFill>
                <a:latin typeface="Times New Roman"/>
                <a:ea typeface="Times New Roman"/>
                <a:cs typeface="Times New Roman"/>
                <a:sym typeface="Times New Roman"/>
              </a:rPr>
              <a:t>Específicos </a:t>
            </a:r>
            <a:endParaRPr b="1" sz="1400">
              <a:solidFill>
                <a:schemeClr val="dk1"/>
              </a:solidFill>
              <a:latin typeface="Times New Roman"/>
              <a:ea typeface="Times New Roman"/>
              <a:cs typeface="Times New Roman"/>
              <a:sym typeface="Times New Roman"/>
            </a:endParaRPr>
          </a:p>
          <a:p>
            <a:pPr indent="-317500" lvl="0" marL="457200" rtl="0" algn="just">
              <a:lnSpc>
                <a:spcPct val="150000"/>
              </a:lnSpc>
              <a:spcBef>
                <a:spcPts val="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Identificar los determinantes transversales de género y cultura de la población adulta mayor del municipio de Samacá, Boyacá.</a:t>
            </a:r>
            <a:endParaRPr sz="1400">
              <a:solidFill>
                <a:schemeClr val="dk1"/>
              </a:solidFill>
              <a:latin typeface="Times New Roman"/>
              <a:ea typeface="Times New Roman"/>
              <a:cs typeface="Times New Roman"/>
              <a:sym typeface="Times New Roman"/>
            </a:endParaRPr>
          </a:p>
          <a:p>
            <a:pPr indent="-317500" lvl="0" marL="457200" rtl="0" algn="just">
              <a:lnSpc>
                <a:spcPct val="150000"/>
              </a:lnSpc>
              <a:spcBef>
                <a:spcPts val="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Describir las condiciones de vida de la población adulta mayor del municipio de Samacá, Boyacá en relación con los determinantes de sanidad y servicios sociales, conductuales, personales,  determinantes económicos, sociales y del entorno físico. </a:t>
            </a:r>
            <a:endParaRPr sz="1400">
              <a:solidFill>
                <a:schemeClr val="dk1"/>
              </a:solidFill>
              <a:latin typeface="Times New Roman"/>
              <a:ea typeface="Times New Roman"/>
              <a:cs typeface="Times New Roman"/>
              <a:sym typeface="Times New Roman"/>
            </a:endParaRPr>
          </a:p>
          <a:p>
            <a:pPr indent="-317500" lvl="0" marL="457200" rtl="0" algn="just">
              <a:lnSpc>
                <a:spcPct val="150000"/>
              </a:lnSpc>
              <a:spcBef>
                <a:spcPts val="300"/>
              </a:spcBef>
              <a:spcAft>
                <a:spcPts val="0"/>
              </a:spcAft>
              <a:buClr>
                <a:schemeClr val="dk1"/>
              </a:buClr>
              <a:buSzPts val="1400"/>
              <a:buFont typeface="Times New Roman"/>
              <a:buChar char="●"/>
            </a:pPr>
            <a:r>
              <a:rPr lang="es" sz="1400">
                <a:solidFill>
                  <a:schemeClr val="dk1"/>
                </a:solidFill>
                <a:latin typeface="Times New Roman"/>
                <a:ea typeface="Times New Roman"/>
                <a:cs typeface="Times New Roman"/>
                <a:sym typeface="Times New Roman"/>
              </a:rPr>
              <a:t>Elaborar una cartilla de la situación de las personas mayores de Samacá, en relación con los resultados de la investigación, como insumo base para las propuestas generadas por el Comité Gerontológico del municipio, para el Plan de Desarrollo Municipal del siguiente periodo gubernamental.</a:t>
            </a:r>
            <a:endParaRPr sz="1400">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9"/>
          <p:cNvSpPr/>
          <p:nvPr/>
        </p:nvSpPr>
        <p:spPr>
          <a:xfrm>
            <a:off x="6918550" y="2479075"/>
            <a:ext cx="1797900" cy="1595100"/>
          </a:xfrm>
          <a:prstGeom prst="octagon">
            <a:avLst>
              <a:gd fmla="val 29289" name="adj"/>
            </a:avLst>
          </a:prstGeom>
          <a:solidFill>
            <a:srgbClr val="D9EAD3"/>
          </a:solid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9"/>
          <p:cNvSpPr/>
          <p:nvPr/>
        </p:nvSpPr>
        <p:spPr>
          <a:xfrm>
            <a:off x="5576750" y="1357625"/>
            <a:ext cx="1797900" cy="1595100"/>
          </a:xfrm>
          <a:prstGeom prst="octagon">
            <a:avLst>
              <a:gd fmla="val 29289" name="adj"/>
            </a:avLst>
          </a:prstGeom>
          <a:solidFill>
            <a:srgbClr val="D9EAD3"/>
          </a:solid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9"/>
          <p:cNvSpPr/>
          <p:nvPr/>
        </p:nvSpPr>
        <p:spPr>
          <a:xfrm>
            <a:off x="4223025" y="2479075"/>
            <a:ext cx="1797900" cy="1595100"/>
          </a:xfrm>
          <a:prstGeom prst="octagon">
            <a:avLst>
              <a:gd fmla="val 29289" name="adj"/>
            </a:avLst>
          </a:prstGeom>
          <a:solidFill>
            <a:srgbClr val="D9EAD3"/>
          </a:solid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9"/>
          <p:cNvSpPr/>
          <p:nvPr/>
        </p:nvSpPr>
        <p:spPr>
          <a:xfrm>
            <a:off x="2902625" y="1357625"/>
            <a:ext cx="1797900" cy="1595100"/>
          </a:xfrm>
          <a:prstGeom prst="octagon">
            <a:avLst>
              <a:gd fmla="val 29289" name="adj"/>
            </a:avLst>
          </a:prstGeom>
          <a:solidFill>
            <a:srgbClr val="D9EAD3"/>
          </a:solid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9"/>
          <p:cNvSpPr/>
          <p:nvPr/>
        </p:nvSpPr>
        <p:spPr>
          <a:xfrm>
            <a:off x="1573250" y="2479075"/>
            <a:ext cx="1797900" cy="1595100"/>
          </a:xfrm>
          <a:prstGeom prst="octagon">
            <a:avLst>
              <a:gd fmla="val 29289" name="adj"/>
            </a:avLst>
          </a:prstGeom>
          <a:solidFill>
            <a:srgbClr val="D9EAD3"/>
          </a:solid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9"/>
          <p:cNvSpPr/>
          <p:nvPr/>
        </p:nvSpPr>
        <p:spPr>
          <a:xfrm>
            <a:off x="271650" y="1357625"/>
            <a:ext cx="1797900" cy="1595100"/>
          </a:xfrm>
          <a:prstGeom prst="octagon">
            <a:avLst>
              <a:gd fmla="val 29289" name="adj"/>
            </a:avLst>
          </a:prstGeom>
          <a:solidFill>
            <a:srgbClr val="D9EAD3"/>
          </a:solid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Bree Serif"/>
                <a:ea typeface="Bree Serif"/>
                <a:cs typeface="Bree Serif"/>
                <a:sym typeface="Bree Serif"/>
              </a:rPr>
              <a:t>Marco Legal</a:t>
            </a:r>
            <a:endParaRPr>
              <a:latin typeface="Bree Serif"/>
              <a:ea typeface="Bree Serif"/>
              <a:cs typeface="Bree Serif"/>
              <a:sym typeface="Bree Serif"/>
            </a:endParaRPr>
          </a:p>
        </p:txBody>
      </p:sp>
      <p:sp>
        <p:nvSpPr>
          <p:cNvPr id="113" name="Google Shape;113;p19"/>
          <p:cNvSpPr txBox="1"/>
          <p:nvPr/>
        </p:nvSpPr>
        <p:spPr>
          <a:xfrm>
            <a:off x="388950" y="1505075"/>
            <a:ext cx="1563300" cy="130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Resolución 46/91 sobre Principios de las Naciones Unidas en favor de las Personas de Edad (1991)</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latin typeface="Times New Roman"/>
              <a:ea typeface="Times New Roman"/>
              <a:cs typeface="Times New Roman"/>
              <a:sym typeface="Times New Roman"/>
            </a:endParaRPr>
          </a:p>
        </p:txBody>
      </p:sp>
      <p:sp>
        <p:nvSpPr>
          <p:cNvPr id="114" name="Google Shape;114;p19"/>
          <p:cNvSpPr txBox="1"/>
          <p:nvPr/>
        </p:nvSpPr>
        <p:spPr>
          <a:xfrm>
            <a:off x="1690550" y="2662075"/>
            <a:ext cx="1563300" cy="122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Plan de Acción Internacional de Madrid sobre el Envejecimiento </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2002</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1"/>
              </a:solidFill>
              <a:latin typeface="Times New Roman"/>
              <a:ea typeface="Times New Roman"/>
              <a:cs typeface="Times New Roman"/>
              <a:sym typeface="Times New Roman"/>
            </a:endParaRPr>
          </a:p>
        </p:txBody>
      </p:sp>
      <p:sp>
        <p:nvSpPr>
          <p:cNvPr id="115" name="Google Shape;115;p19"/>
          <p:cNvSpPr txBox="1"/>
          <p:nvPr/>
        </p:nvSpPr>
        <p:spPr>
          <a:xfrm>
            <a:off x="2982850" y="1483975"/>
            <a:ext cx="1563300" cy="122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Constitución Política de</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Colombia</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Art.46</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1"/>
              </a:solidFill>
              <a:latin typeface="Times New Roman"/>
              <a:ea typeface="Times New Roman"/>
              <a:cs typeface="Times New Roman"/>
              <a:sym typeface="Times New Roman"/>
            </a:endParaRPr>
          </a:p>
        </p:txBody>
      </p:sp>
      <p:sp>
        <p:nvSpPr>
          <p:cNvPr id="116" name="Google Shape;116;p19"/>
          <p:cNvSpPr txBox="1"/>
          <p:nvPr/>
        </p:nvSpPr>
        <p:spPr>
          <a:xfrm>
            <a:off x="4340325" y="3029725"/>
            <a:ext cx="1563300" cy="49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Ley 1850 de 2017</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a:solidFill>
                <a:schemeClr val="dk1"/>
              </a:solidFill>
              <a:latin typeface="Times New Roman"/>
              <a:ea typeface="Times New Roman"/>
              <a:cs typeface="Times New Roman"/>
              <a:sym typeface="Times New Roman"/>
            </a:endParaRPr>
          </a:p>
        </p:txBody>
      </p:sp>
      <p:sp>
        <p:nvSpPr>
          <p:cNvPr id="117" name="Google Shape;117;p19"/>
          <p:cNvSpPr txBox="1"/>
          <p:nvPr/>
        </p:nvSpPr>
        <p:spPr>
          <a:xfrm>
            <a:off x="5650900" y="1569325"/>
            <a:ext cx="1563300" cy="105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Política Colombiana de envejecimiento humano y vejez</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2015-2024</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a:solidFill>
                <a:schemeClr val="dk1"/>
              </a:solidFill>
              <a:latin typeface="Times New Roman"/>
              <a:ea typeface="Times New Roman"/>
              <a:cs typeface="Times New Roman"/>
              <a:sym typeface="Times New Roman"/>
            </a:endParaRPr>
          </a:p>
        </p:txBody>
      </p:sp>
      <p:sp>
        <p:nvSpPr>
          <p:cNvPr id="118" name="Google Shape;118;p19"/>
          <p:cNvSpPr txBox="1"/>
          <p:nvPr/>
        </p:nvSpPr>
        <p:spPr>
          <a:xfrm>
            <a:off x="6918550" y="2419825"/>
            <a:ext cx="1797900" cy="171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a:solidFill>
                  <a:schemeClr val="dk1"/>
                </a:solidFill>
                <a:latin typeface="Times New Roman"/>
                <a:ea typeface="Times New Roman"/>
                <a:cs typeface="Times New Roman"/>
                <a:sym typeface="Times New Roman"/>
              </a:rPr>
              <a:t>Política de Envejecimiento y Vejez. Con Amor y Respeto Protegemos Nuestro Pasado del Municipio de Samacá Boyacá</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0"/>
          <p:cNvSpPr txBox="1"/>
          <p:nvPr>
            <p:ph type="title"/>
          </p:nvPr>
        </p:nvSpPr>
        <p:spPr>
          <a:xfrm>
            <a:off x="193700" y="231175"/>
            <a:ext cx="26691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Marco </a:t>
            </a:r>
            <a:r>
              <a:rPr lang="es">
                <a:latin typeface="Bree Serif"/>
                <a:ea typeface="Bree Serif"/>
                <a:cs typeface="Bree Serif"/>
                <a:sym typeface="Bree Serif"/>
              </a:rPr>
              <a:t>Teórico</a:t>
            </a:r>
            <a:r>
              <a:rPr lang="es">
                <a:latin typeface="Bree Serif"/>
                <a:ea typeface="Bree Serif"/>
                <a:cs typeface="Bree Serif"/>
                <a:sym typeface="Bree Serif"/>
              </a:rPr>
              <a:t> </a:t>
            </a:r>
            <a:endParaRPr>
              <a:latin typeface="Bree Serif"/>
              <a:ea typeface="Bree Serif"/>
              <a:cs typeface="Bree Serif"/>
              <a:sym typeface="Bree Serif"/>
            </a:endParaRPr>
          </a:p>
        </p:txBody>
      </p:sp>
      <p:sp>
        <p:nvSpPr>
          <p:cNvPr id="124" name="Google Shape;124;p20"/>
          <p:cNvSpPr/>
          <p:nvPr/>
        </p:nvSpPr>
        <p:spPr>
          <a:xfrm>
            <a:off x="375900" y="1499725"/>
            <a:ext cx="2053200" cy="6444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a:solidFill>
                  <a:schemeClr val="dk1"/>
                </a:solidFill>
                <a:latin typeface="Times New Roman"/>
                <a:ea typeface="Times New Roman"/>
                <a:cs typeface="Times New Roman"/>
                <a:sym typeface="Times New Roman"/>
              </a:rPr>
              <a:t>Envejecimiento</a:t>
            </a:r>
            <a:r>
              <a:rPr lang="es">
                <a:latin typeface="Times New Roman"/>
                <a:ea typeface="Times New Roman"/>
                <a:cs typeface="Times New Roman"/>
                <a:sym typeface="Times New Roman"/>
              </a:rPr>
              <a:t> (OMS, 2009)</a:t>
            </a:r>
            <a:endParaRPr>
              <a:latin typeface="Times New Roman"/>
              <a:ea typeface="Times New Roman"/>
              <a:cs typeface="Times New Roman"/>
              <a:sym typeface="Times New Roman"/>
            </a:endParaRPr>
          </a:p>
        </p:txBody>
      </p:sp>
      <p:sp>
        <p:nvSpPr>
          <p:cNvPr id="125" name="Google Shape;125;p20"/>
          <p:cNvSpPr/>
          <p:nvPr/>
        </p:nvSpPr>
        <p:spPr>
          <a:xfrm>
            <a:off x="375900" y="3451850"/>
            <a:ext cx="2053200" cy="6993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
                <a:latin typeface="Times New Roman"/>
                <a:ea typeface="Times New Roman"/>
                <a:cs typeface="Times New Roman"/>
                <a:sym typeface="Times New Roman"/>
              </a:rPr>
              <a:t>Vejez                         (</a:t>
            </a:r>
            <a:r>
              <a:rPr lang="es">
                <a:solidFill>
                  <a:schemeClr val="dk1"/>
                </a:solidFill>
                <a:latin typeface="Times New Roman"/>
                <a:ea typeface="Times New Roman"/>
                <a:cs typeface="Times New Roman"/>
                <a:sym typeface="Times New Roman"/>
              </a:rPr>
              <a:t>Fundación Saldarriaga Concha, 2013)</a:t>
            </a:r>
            <a:r>
              <a:rPr lang="es">
                <a:latin typeface="Times New Roman"/>
                <a:ea typeface="Times New Roman"/>
                <a:cs typeface="Times New Roman"/>
                <a:sym typeface="Times New Roman"/>
              </a:rPr>
              <a:t>   </a:t>
            </a:r>
            <a:r>
              <a:rPr lang="e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p:txBody>
      </p:sp>
      <p:sp>
        <p:nvSpPr>
          <p:cNvPr id="126" name="Google Shape;126;p20"/>
          <p:cNvSpPr/>
          <p:nvPr/>
        </p:nvSpPr>
        <p:spPr>
          <a:xfrm>
            <a:off x="3267350" y="803875"/>
            <a:ext cx="5408400" cy="19989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just">
              <a:lnSpc>
                <a:spcPct val="150000"/>
              </a:lnSpc>
              <a:spcBef>
                <a:spcPts val="0"/>
              </a:spcBef>
              <a:spcAft>
                <a:spcPts val="0"/>
              </a:spcAft>
              <a:buClr>
                <a:schemeClr val="dk1"/>
              </a:buClr>
              <a:buSzPts val="1100"/>
              <a:buFont typeface="Arial"/>
              <a:buNone/>
            </a:pPr>
            <a:r>
              <a:rPr lang="es" sz="1200">
                <a:solidFill>
                  <a:schemeClr val="dk1"/>
                </a:solidFill>
                <a:latin typeface="Times New Roman"/>
                <a:ea typeface="Times New Roman"/>
                <a:cs typeface="Times New Roman"/>
                <a:sym typeface="Times New Roman"/>
              </a:rPr>
              <a:t>“</a:t>
            </a:r>
            <a:r>
              <a:rPr lang="es">
                <a:solidFill>
                  <a:schemeClr val="dk1"/>
                </a:solidFill>
                <a:latin typeface="Times New Roman"/>
                <a:ea typeface="Times New Roman"/>
                <a:cs typeface="Times New Roman"/>
                <a:sym typeface="Times New Roman"/>
              </a:rPr>
              <a:t>Proceso fisiológico que comienza en la concepción y ocasiona cambios en las características de las especies durante todo el ciclo de la vida; esos cambios producen una limitación de la adaptabilidad del organismo en relación con el medio. Los ritmos a que estos cambios se producen en los diversos órganos de un mismo individuo o en distintos individuos no son iguales”</a:t>
            </a:r>
            <a:endParaRPr>
              <a:latin typeface="Times New Roman"/>
              <a:ea typeface="Times New Roman"/>
              <a:cs typeface="Times New Roman"/>
              <a:sym typeface="Times New Roman"/>
            </a:endParaRPr>
          </a:p>
        </p:txBody>
      </p:sp>
      <p:sp>
        <p:nvSpPr>
          <p:cNvPr id="127" name="Google Shape;127;p20"/>
          <p:cNvSpPr/>
          <p:nvPr/>
        </p:nvSpPr>
        <p:spPr>
          <a:xfrm>
            <a:off x="3267350" y="2974425"/>
            <a:ext cx="5408400" cy="2052300"/>
          </a:xfrm>
          <a:prstGeom prst="roundRect">
            <a:avLst>
              <a:gd fmla="val 16667" name="adj"/>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just">
              <a:lnSpc>
                <a:spcPct val="150000"/>
              </a:lnSpc>
              <a:spcBef>
                <a:spcPts val="0"/>
              </a:spcBef>
              <a:spcAft>
                <a:spcPts val="0"/>
              </a:spcAft>
              <a:buClr>
                <a:schemeClr val="dk1"/>
              </a:buClr>
              <a:buSzPts val="1100"/>
              <a:buFont typeface="Arial"/>
              <a:buNone/>
            </a:pPr>
            <a:r>
              <a:rPr lang="es" sz="1200">
                <a:solidFill>
                  <a:schemeClr val="dk1"/>
                </a:solidFill>
                <a:latin typeface="Times New Roman"/>
                <a:ea typeface="Times New Roman"/>
                <a:cs typeface="Times New Roman"/>
                <a:sym typeface="Times New Roman"/>
              </a:rPr>
              <a:t>“</a:t>
            </a:r>
            <a:r>
              <a:rPr lang="es">
                <a:solidFill>
                  <a:schemeClr val="dk1"/>
                </a:solidFill>
                <a:latin typeface="Times New Roman"/>
                <a:ea typeface="Times New Roman"/>
                <a:cs typeface="Times New Roman"/>
                <a:sym typeface="Times New Roman"/>
              </a:rPr>
              <a:t>Una etapa del curso vital, la cual se inicia cronológicamente a partir de los 60 años, es la séptima y última etapa de la vida (prenatal, infancia, niñez, adolescencia, juventud, adultez y vejez o ancianidad). Esta etapa implica cambios y modificaciones en diversos aspectos como son los sociales, económicos, de salud, culturales, emocionales, entre otros”</a:t>
            </a:r>
            <a:endParaRPr>
              <a:latin typeface="Times New Roman"/>
              <a:ea typeface="Times New Roman"/>
              <a:cs typeface="Times New Roman"/>
              <a:sym typeface="Times New Roman"/>
            </a:endParaRPr>
          </a:p>
        </p:txBody>
      </p:sp>
      <p:sp>
        <p:nvSpPr>
          <p:cNvPr id="128" name="Google Shape;128;p20"/>
          <p:cNvSpPr/>
          <p:nvPr/>
        </p:nvSpPr>
        <p:spPr>
          <a:xfrm>
            <a:off x="2540725" y="1655575"/>
            <a:ext cx="615000" cy="332700"/>
          </a:xfrm>
          <a:prstGeom prst="rightArrow">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0"/>
          <p:cNvSpPr/>
          <p:nvPr/>
        </p:nvSpPr>
        <p:spPr>
          <a:xfrm>
            <a:off x="2540725" y="3691850"/>
            <a:ext cx="615000" cy="332700"/>
          </a:xfrm>
          <a:prstGeom prst="rightArrow">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1"/>
          <p:cNvSpPr txBox="1"/>
          <p:nvPr>
            <p:ph type="title"/>
          </p:nvPr>
        </p:nvSpPr>
        <p:spPr>
          <a:xfrm>
            <a:off x="193700" y="231175"/>
            <a:ext cx="26691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Bree Serif"/>
                <a:ea typeface="Bree Serif"/>
                <a:cs typeface="Bree Serif"/>
                <a:sym typeface="Bree Serif"/>
              </a:rPr>
              <a:t>Marco Teórico </a:t>
            </a:r>
            <a:endParaRPr>
              <a:latin typeface="Bree Serif"/>
              <a:ea typeface="Bree Serif"/>
              <a:cs typeface="Bree Serif"/>
              <a:sym typeface="Bree Serif"/>
            </a:endParaRPr>
          </a:p>
        </p:txBody>
      </p:sp>
      <p:grpSp>
        <p:nvGrpSpPr>
          <p:cNvPr id="135" name="Google Shape;135;p21"/>
          <p:cNvGrpSpPr/>
          <p:nvPr/>
        </p:nvGrpSpPr>
        <p:grpSpPr>
          <a:xfrm>
            <a:off x="2862804" y="461941"/>
            <a:ext cx="4135685" cy="4051209"/>
            <a:chOff x="2902488" y="902232"/>
            <a:chExt cx="3339000" cy="3339000"/>
          </a:xfrm>
        </p:grpSpPr>
        <p:sp>
          <p:nvSpPr>
            <p:cNvPr id="136" name="Google Shape;136;p21"/>
            <p:cNvSpPr/>
            <p:nvPr/>
          </p:nvSpPr>
          <p:spPr>
            <a:xfrm rot="-5400000">
              <a:off x="2902488" y="902232"/>
              <a:ext cx="3339000" cy="3339000"/>
            </a:xfrm>
            <a:prstGeom prst="ellipse">
              <a:avLst/>
            </a:prstGeom>
            <a:noFill/>
            <a:ln cap="flat" cmpd="sng" w="28575">
              <a:solidFill>
                <a:srgbClr val="1D7E74"/>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1"/>
            <p:cNvSpPr/>
            <p:nvPr/>
          </p:nvSpPr>
          <p:spPr>
            <a:xfrm>
              <a:off x="3056096" y="1078186"/>
              <a:ext cx="3031800" cy="2987100"/>
            </a:xfrm>
            <a:prstGeom prst="ellipse">
              <a:avLst/>
            </a:prstGeom>
            <a:solidFill>
              <a:srgbClr val="D9EAD3"/>
            </a:solidFill>
            <a:ln cap="flat" cmpd="sng" w="28575">
              <a:solidFill>
                <a:srgbClr val="B6D7A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8" name="Google Shape;138;p21"/>
          <p:cNvGrpSpPr/>
          <p:nvPr/>
        </p:nvGrpSpPr>
        <p:grpSpPr>
          <a:xfrm>
            <a:off x="3604504" y="1284905"/>
            <a:ext cx="2652304" cy="2573675"/>
            <a:chOff x="3664038" y="1663782"/>
            <a:chExt cx="1815900" cy="1815900"/>
          </a:xfrm>
        </p:grpSpPr>
        <p:sp>
          <p:nvSpPr>
            <p:cNvPr id="139" name="Google Shape;139;p21"/>
            <p:cNvSpPr/>
            <p:nvPr/>
          </p:nvSpPr>
          <p:spPr>
            <a:xfrm>
              <a:off x="3664038" y="1663782"/>
              <a:ext cx="1815900" cy="1815900"/>
            </a:xfrm>
            <a:prstGeom prst="ellipse">
              <a:avLst/>
            </a:prstGeom>
            <a:solidFill>
              <a:srgbClr val="1B786E"/>
            </a:solidFill>
            <a:ln cap="flat" cmpd="sng" w="28575">
              <a:solidFill>
                <a:srgbClr val="45818E"/>
              </a:solidFill>
              <a:prstDash val="dash"/>
              <a:round/>
              <a:headEnd len="sm" w="sm" type="none"/>
              <a:tailEnd len="sm" w="sm" type="none"/>
            </a:ln>
            <a:effectLst>
              <a:outerShdw blurRad="228600" rotWithShape="0" algn="tl" dir="5400000" dist="50800">
                <a:srgbClr val="000000">
                  <a:alpha val="5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1"/>
            <p:cNvSpPr txBox="1"/>
            <p:nvPr/>
          </p:nvSpPr>
          <p:spPr>
            <a:xfrm>
              <a:off x="3899983" y="2009822"/>
              <a:ext cx="1344000" cy="4875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 sz="1800">
                  <a:solidFill>
                    <a:srgbClr val="FFFFFF"/>
                  </a:solidFill>
                  <a:latin typeface="Bree Serif"/>
                  <a:ea typeface="Bree Serif"/>
                  <a:cs typeface="Bree Serif"/>
                  <a:sym typeface="Bree Serif"/>
                </a:rPr>
                <a:t>Envejecimiento</a:t>
              </a:r>
              <a:r>
                <a:rPr lang="es" sz="1800">
                  <a:solidFill>
                    <a:srgbClr val="FFFFFF"/>
                  </a:solidFill>
                  <a:latin typeface="Bree Serif"/>
                  <a:ea typeface="Bree Serif"/>
                  <a:cs typeface="Bree Serif"/>
                  <a:sym typeface="Bree Serif"/>
                </a:rPr>
                <a:t> activo </a:t>
              </a:r>
              <a:endParaRPr sz="1800">
                <a:solidFill>
                  <a:srgbClr val="FFFFFF"/>
                </a:solidFill>
                <a:latin typeface="Bree Serif"/>
                <a:ea typeface="Bree Serif"/>
                <a:cs typeface="Bree Serif"/>
                <a:sym typeface="Bree Serif"/>
              </a:endParaRPr>
            </a:p>
          </p:txBody>
        </p:sp>
      </p:grpSp>
      <p:grpSp>
        <p:nvGrpSpPr>
          <p:cNvPr id="141" name="Google Shape;141;p21"/>
          <p:cNvGrpSpPr/>
          <p:nvPr/>
        </p:nvGrpSpPr>
        <p:grpSpPr>
          <a:xfrm>
            <a:off x="2244250" y="1234875"/>
            <a:ext cx="1138800" cy="1118700"/>
            <a:chOff x="2789575" y="803950"/>
            <a:chExt cx="1138800" cy="1118700"/>
          </a:xfrm>
        </p:grpSpPr>
        <p:sp>
          <p:nvSpPr>
            <p:cNvPr id="142" name="Google Shape;142;p21"/>
            <p:cNvSpPr/>
            <p:nvPr/>
          </p:nvSpPr>
          <p:spPr>
            <a:xfrm>
              <a:off x="2789575" y="803950"/>
              <a:ext cx="1138800" cy="1118700"/>
            </a:xfrm>
            <a:prstGeom prst="ellipse">
              <a:avLst/>
            </a:prstGeom>
            <a:solidFill>
              <a:srgbClr val="B6D7A8"/>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1"/>
            <p:cNvSpPr txBox="1"/>
            <p:nvPr/>
          </p:nvSpPr>
          <p:spPr>
            <a:xfrm>
              <a:off x="2907675" y="1072225"/>
              <a:ext cx="862200" cy="6321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lnSpc>
                  <a:spcPct val="150000"/>
                </a:lnSpc>
                <a:spcBef>
                  <a:spcPts val="0"/>
                </a:spcBef>
                <a:spcAft>
                  <a:spcPts val="0"/>
                </a:spcAft>
                <a:buClr>
                  <a:schemeClr val="dk1"/>
                </a:buClr>
                <a:buSzPts val="1100"/>
                <a:buFont typeface="Arial"/>
                <a:buNone/>
              </a:pPr>
              <a:r>
                <a:rPr b="1" lang="es" sz="1200">
                  <a:solidFill>
                    <a:schemeClr val="dk1"/>
                  </a:solidFill>
                  <a:latin typeface="Times New Roman"/>
                  <a:ea typeface="Times New Roman"/>
                  <a:cs typeface="Times New Roman"/>
                  <a:sym typeface="Times New Roman"/>
                </a:rPr>
                <a:t>Bienestar físico</a:t>
              </a:r>
              <a:endParaRPr b="1" sz="1200">
                <a:solidFill>
                  <a:srgbClr val="FFFFFF"/>
                </a:solidFill>
                <a:latin typeface="Roboto"/>
                <a:ea typeface="Roboto"/>
                <a:cs typeface="Roboto"/>
                <a:sym typeface="Roboto"/>
              </a:endParaRPr>
            </a:p>
          </p:txBody>
        </p:sp>
      </p:grpSp>
      <p:grpSp>
        <p:nvGrpSpPr>
          <p:cNvPr id="144" name="Google Shape;144;p21"/>
          <p:cNvGrpSpPr/>
          <p:nvPr/>
        </p:nvGrpSpPr>
        <p:grpSpPr>
          <a:xfrm>
            <a:off x="6547725" y="1253600"/>
            <a:ext cx="1366196" cy="1171186"/>
            <a:chOff x="5214454" y="3234281"/>
            <a:chExt cx="1149900" cy="1068600"/>
          </a:xfrm>
        </p:grpSpPr>
        <p:sp>
          <p:nvSpPr>
            <p:cNvPr id="145" name="Google Shape;145;p21"/>
            <p:cNvSpPr/>
            <p:nvPr/>
          </p:nvSpPr>
          <p:spPr>
            <a:xfrm>
              <a:off x="5214454" y="3234281"/>
              <a:ext cx="1149900" cy="1068600"/>
            </a:xfrm>
            <a:prstGeom prst="ellipse">
              <a:avLst/>
            </a:prstGeom>
            <a:solidFill>
              <a:srgbClr val="B6D7A8"/>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21"/>
            <p:cNvSpPr txBox="1"/>
            <p:nvPr/>
          </p:nvSpPr>
          <p:spPr>
            <a:xfrm>
              <a:off x="5367375" y="3402500"/>
              <a:ext cx="827700" cy="7323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a:p>
              <a:pPr indent="0" lvl="0" marL="0" rtl="0" algn="ctr">
                <a:lnSpc>
                  <a:spcPct val="150000"/>
                </a:lnSpc>
                <a:spcBef>
                  <a:spcPts val="0"/>
                </a:spcBef>
                <a:spcAft>
                  <a:spcPts val="0"/>
                </a:spcAft>
                <a:buClr>
                  <a:schemeClr val="dk1"/>
                </a:buClr>
                <a:buSzPts val="1100"/>
                <a:buFont typeface="Arial"/>
                <a:buNone/>
              </a:pPr>
              <a:r>
                <a:rPr b="1" lang="es" sz="1200">
                  <a:solidFill>
                    <a:schemeClr val="dk1"/>
                  </a:solidFill>
                  <a:latin typeface="Times New Roman"/>
                  <a:ea typeface="Times New Roman"/>
                  <a:cs typeface="Times New Roman"/>
                  <a:sym typeface="Times New Roman"/>
                </a:rPr>
                <a:t>B</a:t>
              </a:r>
              <a:r>
                <a:rPr b="1" lang="es" sz="1200">
                  <a:solidFill>
                    <a:schemeClr val="dk1"/>
                  </a:solidFill>
                  <a:latin typeface="Times New Roman"/>
                  <a:ea typeface="Times New Roman"/>
                  <a:cs typeface="Times New Roman"/>
                  <a:sym typeface="Times New Roman"/>
                </a:rPr>
                <a:t>ienestar mental</a:t>
              </a:r>
              <a:endParaRPr b="1" sz="1200">
                <a:solidFill>
                  <a:schemeClr val="lt1"/>
                </a:solidFill>
                <a:latin typeface="Roboto"/>
                <a:ea typeface="Roboto"/>
                <a:cs typeface="Roboto"/>
                <a:sym typeface="Roboto"/>
              </a:endParaRPr>
            </a:p>
            <a:p>
              <a:pPr indent="0" lvl="0" marL="0" rtl="0" algn="ctr">
                <a:lnSpc>
                  <a:spcPct val="115000"/>
                </a:lnSpc>
                <a:spcBef>
                  <a:spcPts val="0"/>
                </a:spcBef>
                <a:spcAft>
                  <a:spcPts val="0"/>
                </a:spcAft>
                <a:buNone/>
              </a:pPr>
              <a:r>
                <a:t/>
              </a:r>
              <a:endParaRPr sz="1200">
                <a:solidFill>
                  <a:srgbClr val="FFFFFF"/>
                </a:solidFill>
                <a:latin typeface="Roboto"/>
                <a:ea typeface="Roboto"/>
                <a:cs typeface="Roboto"/>
                <a:sym typeface="Roboto"/>
              </a:endParaRPr>
            </a:p>
          </p:txBody>
        </p:sp>
      </p:grpSp>
      <p:grpSp>
        <p:nvGrpSpPr>
          <p:cNvPr id="147" name="Google Shape;147;p21"/>
          <p:cNvGrpSpPr/>
          <p:nvPr/>
        </p:nvGrpSpPr>
        <p:grpSpPr>
          <a:xfrm>
            <a:off x="4488322" y="4152257"/>
            <a:ext cx="1599908" cy="978624"/>
            <a:chOff x="5214448" y="3234278"/>
            <a:chExt cx="1068600" cy="1068600"/>
          </a:xfrm>
        </p:grpSpPr>
        <p:sp>
          <p:nvSpPr>
            <p:cNvPr id="148" name="Google Shape;148;p21"/>
            <p:cNvSpPr/>
            <p:nvPr/>
          </p:nvSpPr>
          <p:spPr>
            <a:xfrm>
              <a:off x="5214448" y="3234278"/>
              <a:ext cx="1068600" cy="1068600"/>
            </a:xfrm>
            <a:prstGeom prst="ellipse">
              <a:avLst/>
            </a:prstGeom>
            <a:solidFill>
              <a:srgbClr val="B6D7A8"/>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1"/>
            <p:cNvSpPr txBox="1"/>
            <p:nvPr/>
          </p:nvSpPr>
          <p:spPr>
            <a:xfrm>
              <a:off x="5367465" y="3367479"/>
              <a:ext cx="802200" cy="8022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a:p>
              <a:pPr indent="0" lvl="0" marL="0" rtl="0" algn="ctr">
                <a:lnSpc>
                  <a:spcPct val="150000"/>
                </a:lnSpc>
                <a:spcBef>
                  <a:spcPts val="0"/>
                </a:spcBef>
                <a:spcAft>
                  <a:spcPts val="0"/>
                </a:spcAft>
                <a:buClr>
                  <a:schemeClr val="dk1"/>
                </a:buClr>
                <a:buSzPts val="1100"/>
                <a:buFont typeface="Arial"/>
                <a:buNone/>
              </a:pPr>
              <a:r>
                <a:rPr b="1" lang="es" sz="1200">
                  <a:solidFill>
                    <a:schemeClr val="dk1"/>
                  </a:solidFill>
                  <a:latin typeface="Times New Roman"/>
                  <a:ea typeface="Times New Roman"/>
                  <a:cs typeface="Times New Roman"/>
                  <a:sym typeface="Times New Roman"/>
                </a:rPr>
                <a:t>B</a:t>
              </a:r>
              <a:r>
                <a:rPr b="1" lang="es" sz="1200">
                  <a:solidFill>
                    <a:schemeClr val="dk1"/>
                  </a:solidFill>
                  <a:latin typeface="Times New Roman"/>
                  <a:ea typeface="Times New Roman"/>
                  <a:cs typeface="Times New Roman"/>
                  <a:sym typeface="Times New Roman"/>
                </a:rPr>
                <a:t>ienestar social</a:t>
              </a:r>
              <a:endParaRPr b="1" sz="1200">
                <a:solidFill>
                  <a:schemeClr val="lt1"/>
                </a:solidFill>
                <a:latin typeface="Roboto"/>
                <a:ea typeface="Roboto"/>
                <a:cs typeface="Roboto"/>
                <a:sym typeface="Roboto"/>
              </a:endParaRPr>
            </a:p>
            <a:p>
              <a:pPr indent="0" lvl="0" marL="0" rtl="0" algn="ctr">
                <a:lnSpc>
                  <a:spcPct val="115000"/>
                </a:lnSpc>
                <a:spcBef>
                  <a:spcPts val="0"/>
                </a:spcBef>
                <a:spcAft>
                  <a:spcPts val="0"/>
                </a:spcAft>
                <a:buNone/>
              </a:pPr>
              <a:r>
                <a:t/>
              </a:r>
              <a:endParaRPr sz="1200">
                <a:solidFill>
                  <a:srgbClr val="FFFFFF"/>
                </a:solidFill>
                <a:latin typeface="Roboto"/>
                <a:ea typeface="Roboto"/>
                <a:cs typeface="Roboto"/>
                <a:sym typeface="Roboto"/>
              </a:endParaRPr>
            </a:p>
          </p:txBody>
        </p:sp>
      </p:grpSp>
      <p:sp>
        <p:nvSpPr>
          <p:cNvPr id="150" name="Google Shape;150;p21"/>
          <p:cNvSpPr txBox="1"/>
          <p:nvPr/>
        </p:nvSpPr>
        <p:spPr>
          <a:xfrm>
            <a:off x="3873150" y="2571750"/>
            <a:ext cx="2115000" cy="57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i="1" lang="es" sz="1800">
                <a:solidFill>
                  <a:srgbClr val="F3F3F3"/>
                </a:solidFill>
                <a:latin typeface="Times New Roman"/>
                <a:ea typeface="Times New Roman"/>
                <a:cs typeface="Times New Roman"/>
                <a:sym typeface="Times New Roman"/>
              </a:rPr>
              <a:t>Salud, </a:t>
            </a:r>
            <a:r>
              <a:rPr i="1" lang="es" sz="1800">
                <a:solidFill>
                  <a:srgbClr val="F3F3F3"/>
                </a:solidFill>
                <a:latin typeface="Times New Roman"/>
                <a:ea typeface="Times New Roman"/>
                <a:cs typeface="Times New Roman"/>
                <a:sym typeface="Times New Roman"/>
              </a:rPr>
              <a:t>participación</a:t>
            </a:r>
            <a:r>
              <a:rPr i="1" lang="es" sz="1800">
                <a:solidFill>
                  <a:srgbClr val="F3F3F3"/>
                </a:solidFill>
                <a:latin typeface="Times New Roman"/>
                <a:ea typeface="Times New Roman"/>
                <a:cs typeface="Times New Roman"/>
                <a:sym typeface="Times New Roman"/>
              </a:rPr>
              <a:t> y seguridad</a:t>
            </a:r>
            <a:endParaRPr i="1" sz="1800">
              <a:solidFill>
                <a:srgbClr val="F3F3F3"/>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