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embeddedFontLst>
    <p:embeddedFont>
      <p:font typeface="Pontano Sans" panose="020B0604020202020204" charset="0"/>
      <p:regular r:id="rId26"/>
    </p:embeddedFont>
    <p:embeddedFont>
      <p:font typeface="Century Gothic" panose="020B0502020202020204" pitchFamily="34" charset="0"/>
      <p:regular r:id="rId27"/>
      <p:bold r:id="rId28"/>
      <p:italic r:id="rId29"/>
      <p:boldItalic r:id="rId30"/>
    </p:embeddedFont>
    <p:embeddedFont>
      <p:font typeface="Dosis Light" panose="020B0604020202020204" charset="0"/>
      <p:regular r:id="rId31"/>
      <p:bold r:id="rId32"/>
    </p:embeddedFont>
    <p:embeddedFont>
      <p:font typeface="Dosis" panose="020B0604020202020204" charset="0"/>
      <p:regular r:id="rId33"/>
      <p:bold r:id="rId34"/>
    </p:embeddedFont>
    <p:embeddedFont>
      <p:font typeface="Lato" panose="020B0604020202020204" charset="0"/>
      <p:regular r:id="rId35"/>
      <p:bold r:id="rId36"/>
      <p:italic r:id="rId37"/>
      <p:boldItalic r:id="rId38"/>
    </p:embeddedFont>
    <p:embeddedFont>
      <p:font typeface="Calibri" panose="020F0502020204030204" pitchFamily="34" charset="0"/>
      <p:regular r:id="rId39"/>
      <p:bold r:id="rId40"/>
      <p:italic r:id="rId41"/>
      <p:boldItalic r:id="rId42"/>
    </p:embeddedFont>
    <p:embeddedFont>
      <p:font typeface="Verdana" panose="020B0604030504040204" pitchFamily="34" charset="0"/>
      <p:regular r:id="rId43"/>
      <p:bold r:id="rId44"/>
      <p:italic r:id="rId45"/>
      <p:boldItalic r:id="rId46"/>
    </p:embeddedFont>
    <p:embeddedFont>
      <p:font typeface="Oswald" panose="020B0604020202020204" charset="0"/>
      <p:regular r:id="rId47"/>
      <p:bold r:id="rId48"/>
    </p:embeddedFont>
    <p:embeddedFont>
      <p:font typeface="Lora" panose="020B060402020202020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38DC52F-C2A9-4233-8B2E-2C9CB36DA5B3}">
  <a:tblStyle styleId="{238DC52F-C2A9-4233-8B2E-2C9CB36DA5B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A401A65-FF4F-47DD-AC1D-BAEC392C4F05}"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4398" autoAdjust="0"/>
  </p:normalViewPr>
  <p:slideViewPr>
    <p:cSldViewPr snapToGrid="0">
      <p:cViewPr varScale="1">
        <p:scale>
          <a:sx n="65" d="100"/>
          <a:sy n="65" d="100"/>
        </p:scale>
        <p:origin x="1722"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font" Target="fonts/font25.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font" Target="fonts/font2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2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font" Target="fonts/font16.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0048955c4f_0_10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0048955c4f_0_10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s" sz="1200">
                <a:solidFill>
                  <a:schemeClr val="dk1"/>
                </a:solidFill>
                <a:highlight>
                  <a:srgbClr val="00FF00"/>
                </a:highlight>
                <a:latin typeface="Century Gothic"/>
                <a:ea typeface="Century Gothic"/>
                <a:cs typeface="Century Gothic"/>
                <a:sym typeface="Century Gothic"/>
              </a:rPr>
              <a:t>*_</a:t>
            </a:r>
            <a:r>
              <a:rPr lang="es" sz="1200">
                <a:solidFill>
                  <a:schemeClr val="dk1"/>
                </a:solidFill>
                <a:latin typeface="Century Gothic"/>
                <a:ea typeface="Century Gothic"/>
                <a:cs typeface="Century Gothic"/>
                <a:sym typeface="Century Gothic"/>
              </a:rPr>
              <a:t>Buenos días a todos, respetadas jurados,  asesores y profesor  profesor  Mauricio. </a:t>
            </a: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400"/>
              <a:buFont typeface="Arial"/>
              <a:buNone/>
            </a:pP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400"/>
              <a:buFont typeface="Arial"/>
              <a:buNone/>
            </a:pPr>
            <a:r>
              <a:rPr lang="es" sz="1200">
                <a:solidFill>
                  <a:schemeClr val="dk1"/>
                </a:solidFill>
                <a:latin typeface="Century Gothic"/>
                <a:ea typeface="Century Gothic"/>
                <a:cs typeface="Century Gothic"/>
                <a:sym typeface="Century Gothic"/>
              </a:rPr>
              <a:t>les doy la bienvenida.</a:t>
            </a: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s" sz="1200">
                <a:solidFill>
                  <a:schemeClr val="dk1"/>
                </a:solidFill>
                <a:latin typeface="Century Gothic"/>
                <a:ea typeface="Century Gothic"/>
                <a:cs typeface="Century Gothic"/>
                <a:sym typeface="Century Gothic"/>
              </a:rPr>
              <a:t>Mi nombre Es carlos andrés ramirez almanza  y el de mi compañera dayra  liliana ramirez  moreno , y les vamos a presentar la monografía que realizamos  con asesoría de la profesora </a:t>
            </a:r>
            <a:r>
              <a:rPr lang="es" sz="1700">
                <a:solidFill>
                  <a:schemeClr val="dk1"/>
                </a:solidFill>
                <a:latin typeface="Lora"/>
                <a:ea typeface="Lora"/>
                <a:cs typeface="Lora"/>
                <a:sym typeface="Lora"/>
              </a:rPr>
              <a:t>Judith Elena Camacho Kurmen y Carolina Jaime Rodríguez</a:t>
            </a:r>
            <a:r>
              <a:rPr lang="es" sz="1200">
                <a:solidFill>
                  <a:schemeClr val="dk1"/>
                </a:solidFill>
                <a:latin typeface="Century Gothic"/>
                <a:ea typeface="Century Gothic"/>
                <a:cs typeface="Century Gothic"/>
                <a:sym typeface="Century Gothic"/>
              </a:rPr>
              <a:t> . denominada: Toxicidad del Cadmio y la estrategia de biorremediación de suelos contaminados para disminuir sus efectos.</a:t>
            </a: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s" sz="1200">
                <a:solidFill>
                  <a:schemeClr val="dk1"/>
                </a:solidFill>
                <a:latin typeface="Century Gothic"/>
                <a:ea typeface="Century Gothic"/>
                <a:cs typeface="Century Gothic"/>
                <a:sym typeface="Century Gothic"/>
              </a:rPr>
              <a:t>beuno días a todos hacemos presentación de nuestro trabajo titulado .XXXXXXX asosrado por nombre completo </a:t>
            </a:r>
            <a:endParaRPr sz="1200">
              <a:solidFill>
                <a:schemeClr val="dk1"/>
              </a:solidFill>
              <a:latin typeface="Century Gothic"/>
              <a:ea typeface="Century Gothic"/>
              <a:cs typeface="Century Gothic"/>
              <a:sym typeface="Century Gothic"/>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005ecf15b9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005ecf15b9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dirty="0">
              <a:solidFill>
                <a:schemeClr val="dk1"/>
              </a:solidFill>
              <a:latin typeface="Lora"/>
              <a:ea typeface="Lora"/>
              <a:cs typeface="Lora"/>
              <a:sym typeface="Lor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1005ecf15b9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1005ecf15b9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005ecf15b9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1005ecf15b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dirty="0">
              <a:solidFill>
                <a:schemeClr val="dk1"/>
              </a:solidFill>
              <a:highlight>
                <a:srgbClr val="E69138"/>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005ecf15b9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1005ecf15b9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005ecf15b9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1005ecf15b9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f89998aad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f89998aad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f89998aad9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f89998aad9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f89998aad9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f89998aad9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f89998aad9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f89998aad9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10091067574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10091067574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005ecf15b9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005ecf15b9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El orden a tratar es el siguiente: </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10091067574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10091067574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00" dirty="0">
              <a:solidFill>
                <a:schemeClr val="dk1"/>
              </a:solidFill>
              <a:latin typeface="Verdana"/>
              <a:ea typeface="Verdana"/>
              <a:cs typeface="Verdana"/>
              <a:sym typeface="Verdan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fa1d61a77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fa1d61a77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fa1d61a7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fa1d61a7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100eda472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100eda472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sz="1200"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005ecf15b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005ecf15b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005ecf15b9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1005ecf15b9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200" dirty="0">
                <a:solidFill>
                  <a:schemeClr val="dk1"/>
                </a:solidFill>
                <a:latin typeface="Century Gothic"/>
                <a:ea typeface="Century Gothic"/>
                <a:cs typeface="Century Gothic"/>
                <a:sym typeface="Century Gothic"/>
              </a:rPr>
              <a:t/>
            </a:r>
            <a:br>
              <a:rPr lang="es" sz="1200" dirty="0">
                <a:solidFill>
                  <a:schemeClr val="dk1"/>
                </a:solidFill>
                <a:latin typeface="Century Gothic"/>
                <a:ea typeface="Century Gothic"/>
                <a:cs typeface="Century Gothic"/>
                <a:sym typeface="Century Gothic"/>
              </a:rPr>
            </a:br>
            <a:endParaRPr sz="1200" dirty="0">
              <a:solidFill>
                <a:schemeClr val="dk1"/>
              </a:solidFill>
              <a:latin typeface="Century Gothic"/>
              <a:ea typeface="Century Gothic"/>
              <a:cs typeface="Century Gothic"/>
              <a:sym typeface="Century Gothic"/>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005ecf15b9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1005ecf15b9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0048955c4f_0_10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0048955c4f_0_10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lnSpc>
                <a:spcPct val="107916"/>
              </a:lnSpc>
              <a:spcBef>
                <a:spcPts val="0"/>
              </a:spcBef>
              <a:spcAft>
                <a:spcPts val="800"/>
              </a:spcAft>
              <a:buClr>
                <a:schemeClr val="dk1"/>
              </a:buClr>
              <a:buSzPts val="1100"/>
              <a:buFont typeface="Arial"/>
              <a:buNone/>
            </a:pPr>
            <a:endParaRPr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0048955c4f_0_1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0048955c4f_0_1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005ecf15b9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005ecf15b9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009106757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1009106757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93" cy="5143522"/>
          </a:xfrm>
          <a:custGeom>
            <a:avLst/>
            <a:gdLst/>
            <a:ahLst/>
            <a:cxnLst/>
            <a:rect l="l" t="t" r="r" b="b"/>
            <a:pathLst>
              <a:path w="94269" h="53026" extrusionOk="0">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4136135"/>
            <a:ext cx="1085915" cy="1007345"/>
          </a:xfrm>
          <a:custGeom>
            <a:avLst/>
            <a:gdLst/>
            <a:ahLst/>
            <a:cxnLst/>
            <a:rect l="l" t="t" r="r" b="b"/>
            <a:pathLst>
              <a:path w="11195" h="10385" extrusionOk="0">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0" y="0"/>
            <a:ext cx="1936023" cy="2500369"/>
          </a:xfrm>
          <a:custGeom>
            <a:avLst/>
            <a:gdLst/>
            <a:ahLst/>
            <a:cxnLst/>
            <a:rect l="l" t="t" r="r" b="b"/>
            <a:pathLst>
              <a:path w="19959" h="25777" extrusionOk="0">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221665" y="0"/>
            <a:ext cx="971649" cy="843027"/>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4918075" y="1991850"/>
            <a:ext cx="3957900" cy="115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11"/>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with leaves">
  <p:cSld name="BLANK_2">
    <p:spTree>
      <p:nvGrpSpPr>
        <p:cNvPr id="1" name="Shape 92"/>
        <p:cNvGrpSpPr/>
        <p:nvPr/>
      </p:nvGrpSpPr>
      <p:grpSpPr>
        <a:xfrm>
          <a:off x="0" y="0"/>
          <a:ext cx="0" cy="0"/>
          <a:chOff x="0" y="0"/>
          <a:chExt cx="0" cy="0"/>
        </a:xfrm>
      </p:grpSpPr>
      <p:sp>
        <p:nvSpPr>
          <p:cNvPr id="93" name="Google Shape;93;p12"/>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l" rtl="0">
              <a:spcBef>
                <a:spcPts val="0"/>
              </a:spcBef>
              <a:spcAft>
                <a:spcPts val="0"/>
              </a:spcAft>
              <a:buNone/>
            </a:pPr>
            <a:fld id="{00000000-1234-1234-1234-123412341234}" type="slidenum">
              <a:rPr lang="es"/>
              <a:t>‹Nº›</a:t>
            </a:fld>
            <a:endParaRPr/>
          </a:p>
        </p:txBody>
      </p:sp>
      <p:sp>
        <p:nvSpPr>
          <p:cNvPr id="94" name="Google Shape;94;p12"/>
          <p:cNvSpPr/>
          <p:nvPr/>
        </p:nvSpPr>
        <p:spPr>
          <a:xfrm rot="3560713">
            <a:off x="7919979" y="4139908"/>
            <a:ext cx="1129759" cy="685684"/>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2"/>
          <p:cNvSpPr/>
          <p:nvPr/>
        </p:nvSpPr>
        <p:spPr>
          <a:xfrm rot="1619439">
            <a:off x="7518911" y="3963338"/>
            <a:ext cx="440102" cy="657294"/>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2"/>
          <p:cNvSpPr/>
          <p:nvPr/>
        </p:nvSpPr>
        <p:spPr>
          <a:xfrm rot="-5564790">
            <a:off x="1156803" y="211500"/>
            <a:ext cx="672035" cy="536827"/>
          </a:xfrm>
          <a:custGeom>
            <a:avLst/>
            <a:gdLst/>
            <a:ahLst/>
            <a:cxnLst/>
            <a:rect l="l" t="t" r="r" b="b"/>
            <a:pathLst>
              <a:path w="13184" h="10532" extrusionOk="0">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2"/>
          <p:cNvSpPr/>
          <p:nvPr/>
        </p:nvSpPr>
        <p:spPr>
          <a:xfrm rot="8585060">
            <a:off x="241104" y="264328"/>
            <a:ext cx="975659" cy="1597185"/>
          </a:xfrm>
          <a:custGeom>
            <a:avLst/>
            <a:gdLst/>
            <a:ahLst/>
            <a:cxnLst/>
            <a:rect l="l" t="t" r="r" b="b"/>
            <a:pathLst>
              <a:path w="5838" h="9557" extrusionOk="0">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 background">
  <p:cSld name="BLANK_1">
    <p:spTree>
      <p:nvGrpSpPr>
        <p:cNvPr id="1" name="Shape 98"/>
        <p:cNvGrpSpPr/>
        <p:nvPr/>
      </p:nvGrpSpPr>
      <p:grpSpPr>
        <a:xfrm>
          <a:off x="0" y="0"/>
          <a:ext cx="0" cy="0"/>
          <a:chOff x="0" y="0"/>
          <a:chExt cx="0" cy="0"/>
        </a:xfrm>
      </p:grpSpPr>
      <p:sp>
        <p:nvSpPr>
          <p:cNvPr id="99" name="Google Shape;99;p13"/>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l" rtl="0">
              <a:spcBef>
                <a:spcPts val="0"/>
              </a:spcBef>
              <a:spcAft>
                <a:spcPts val="0"/>
              </a:spcAft>
              <a:buNone/>
            </a:pPr>
            <a:fld id="{00000000-1234-1234-1234-123412341234}" type="slidenum">
              <a:rPr lang="es"/>
              <a:t>‹Nº›</a:t>
            </a:fld>
            <a:endParaRPr/>
          </a:p>
        </p:txBody>
      </p:sp>
      <p:sp>
        <p:nvSpPr>
          <p:cNvPr id="100" name="Google Shape;100;p13"/>
          <p:cNvSpPr/>
          <p:nvPr/>
        </p:nvSpPr>
        <p:spPr>
          <a:xfrm rot="3560713">
            <a:off x="7919979" y="4139908"/>
            <a:ext cx="1129759" cy="685684"/>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rot="1619439">
            <a:off x="7518911" y="3963338"/>
            <a:ext cx="440102" cy="657294"/>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rot="-5564790">
            <a:off x="1156803" y="211500"/>
            <a:ext cx="672035" cy="536827"/>
          </a:xfrm>
          <a:custGeom>
            <a:avLst/>
            <a:gdLst/>
            <a:ahLst/>
            <a:cxnLst/>
            <a:rect l="l" t="t" r="r" b="b"/>
            <a:pathLst>
              <a:path w="13184" h="10532" extrusionOk="0">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rot="8585060">
            <a:off x="241104" y="264328"/>
            <a:ext cx="975659" cy="1597185"/>
          </a:xfrm>
          <a:custGeom>
            <a:avLst/>
            <a:gdLst/>
            <a:ahLst/>
            <a:cxnLst/>
            <a:rect l="l" t="t" r="r" b="b"/>
            <a:pathLst>
              <a:path w="5838" h="9557" extrusionOk="0">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rgbClr val="1D5885">
              <a:alpha val="5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104"/>
        <p:cNvGrpSpPr/>
        <p:nvPr/>
      </p:nvGrpSpPr>
      <p:grpSpPr>
        <a:xfrm>
          <a:off x="0" y="0"/>
          <a:ext cx="0" cy="0"/>
          <a:chOff x="0" y="0"/>
          <a:chExt cx="0" cy="0"/>
        </a:xfrm>
      </p:grpSpPr>
      <p:sp>
        <p:nvSpPr>
          <p:cNvPr id="105" name="Google Shape;105;p14"/>
          <p:cNvSpPr/>
          <p:nvPr/>
        </p:nvSpPr>
        <p:spPr>
          <a:xfrm rot="10800000">
            <a:off x="4226100" y="2933550"/>
            <a:ext cx="691800" cy="388500"/>
          </a:xfrm>
          <a:prstGeom prst="triangle">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4"/>
          <p:cNvSpPr/>
          <p:nvPr/>
        </p:nvSpPr>
        <p:spPr>
          <a:xfrm>
            <a:off x="-25" y="0"/>
            <a:ext cx="9144000" cy="312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4"/>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endParaRPr/>
          </a:p>
        </p:txBody>
      </p:sp>
      <p:sp>
        <p:nvSpPr>
          <p:cNvPr id="108" name="Google Shape;108;p14"/>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Autofit/>
          </a:bodyPr>
          <a:lstStyle>
            <a:lvl1pPr lvl="0" algn="ctr" rtl="0">
              <a:lnSpc>
                <a:spcPct val="100000"/>
              </a:lnSpc>
              <a:spcBef>
                <a:spcPts val="600"/>
              </a:spcBef>
              <a:spcAft>
                <a:spcPts val="0"/>
              </a:spcAft>
              <a:buSzPts val="3600"/>
              <a:buFont typeface="Oswald"/>
              <a:buNone/>
              <a:defRPr sz="3600">
                <a:latin typeface="Oswald"/>
                <a:ea typeface="Oswald"/>
                <a:cs typeface="Oswald"/>
                <a:sym typeface="Oswald"/>
              </a:defRPr>
            </a:lvl1pPr>
            <a:lvl2pPr lvl="1" algn="ctr" rtl="0">
              <a:lnSpc>
                <a:spcPct val="100000"/>
              </a:lnSpc>
              <a:spcBef>
                <a:spcPts val="0"/>
              </a:spcBef>
              <a:spcAft>
                <a:spcPts val="0"/>
              </a:spcAft>
              <a:buSzPts val="3600"/>
              <a:buFont typeface="Oswald"/>
              <a:buNone/>
              <a:defRPr sz="3600">
                <a:latin typeface="Oswald"/>
                <a:ea typeface="Oswald"/>
                <a:cs typeface="Oswald"/>
                <a:sym typeface="Oswald"/>
              </a:defRPr>
            </a:lvl2pPr>
            <a:lvl3pPr lvl="2" algn="ctr" rtl="0">
              <a:lnSpc>
                <a:spcPct val="100000"/>
              </a:lnSpc>
              <a:spcBef>
                <a:spcPts val="0"/>
              </a:spcBef>
              <a:spcAft>
                <a:spcPts val="0"/>
              </a:spcAft>
              <a:buSzPts val="3600"/>
              <a:buFont typeface="Oswald"/>
              <a:buNone/>
              <a:defRPr sz="3600">
                <a:latin typeface="Oswald"/>
                <a:ea typeface="Oswald"/>
                <a:cs typeface="Oswald"/>
                <a:sym typeface="Oswald"/>
              </a:defRPr>
            </a:lvl3pPr>
            <a:lvl4pPr lvl="3" algn="ctr" rtl="0">
              <a:lnSpc>
                <a:spcPct val="100000"/>
              </a:lnSpc>
              <a:spcBef>
                <a:spcPts val="0"/>
              </a:spcBef>
              <a:spcAft>
                <a:spcPts val="0"/>
              </a:spcAft>
              <a:buSzPts val="3600"/>
              <a:buFont typeface="Oswald"/>
              <a:buNone/>
              <a:defRPr sz="3600">
                <a:latin typeface="Oswald"/>
                <a:ea typeface="Oswald"/>
                <a:cs typeface="Oswald"/>
                <a:sym typeface="Oswald"/>
              </a:defRPr>
            </a:lvl4pPr>
            <a:lvl5pPr lvl="4" algn="ctr" rtl="0">
              <a:lnSpc>
                <a:spcPct val="100000"/>
              </a:lnSpc>
              <a:spcBef>
                <a:spcPts val="0"/>
              </a:spcBef>
              <a:spcAft>
                <a:spcPts val="0"/>
              </a:spcAft>
              <a:buSzPts val="3600"/>
              <a:buFont typeface="Oswald"/>
              <a:buNone/>
              <a:defRPr sz="3600">
                <a:latin typeface="Oswald"/>
                <a:ea typeface="Oswald"/>
                <a:cs typeface="Oswald"/>
                <a:sym typeface="Oswald"/>
              </a:defRPr>
            </a:lvl5pPr>
            <a:lvl6pPr lvl="5" algn="ctr" rtl="0">
              <a:lnSpc>
                <a:spcPct val="100000"/>
              </a:lnSpc>
              <a:spcBef>
                <a:spcPts val="0"/>
              </a:spcBef>
              <a:spcAft>
                <a:spcPts val="0"/>
              </a:spcAft>
              <a:buSzPts val="3600"/>
              <a:buFont typeface="Oswald"/>
              <a:buNone/>
              <a:defRPr sz="3600">
                <a:latin typeface="Oswald"/>
                <a:ea typeface="Oswald"/>
                <a:cs typeface="Oswald"/>
                <a:sym typeface="Oswald"/>
              </a:defRPr>
            </a:lvl6pPr>
            <a:lvl7pPr lvl="6" algn="ctr" rtl="0">
              <a:lnSpc>
                <a:spcPct val="100000"/>
              </a:lnSpc>
              <a:spcBef>
                <a:spcPts val="0"/>
              </a:spcBef>
              <a:spcAft>
                <a:spcPts val="0"/>
              </a:spcAft>
              <a:buSzPts val="3600"/>
              <a:buFont typeface="Oswald"/>
              <a:buNone/>
              <a:defRPr sz="3600">
                <a:latin typeface="Oswald"/>
                <a:ea typeface="Oswald"/>
                <a:cs typeface="Oswald"/>
                <a:sym typeface="Oswald"/>
              </a:defRPr>
            </a:lvl7pPr>
            <a:lvl8pPr lvl="7" algn="ctr" rtl="0">
              <a:lnSpc>
                <a:spcPct val="100000"/>
              </a:lnSpc>
              <a:spcBef>
                <a:spcPts val="0"/>
              </a:spcBef>
              <a:spcAft>
                <a:spcPts val="0"/>
              </a:spcAft>
              <a:buSzPts val="3600"/>
              <a:buFont typeface="Oswald"/>
              <a:buNone/>
              <a:defRPr sz="3600">
                <a:latin typeface="Oswald"/>
                <a:ea typeface="Oswald"/>
                <a:cs typeface="Oswald"/>
                <a:sym typeface="Oswald"/>
              </a:defRPr>
            </a:lvl8pPr>
            <a:lvl9pPr lvl="8" algn="ctr" rtl="0">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
        <p:nvSpPr>
          <p:cNvPr id="109" name="Google Shape;109;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_3">
  <p:cSld name="TITLE_3">
    <p:spTree>
      <p:nvGrpSpPr>
        <p:cNvPr id="1" name="Shape 110"/>
        <p:cNvGrpSpPr/>
        <p:nvPr/>
      </p:nvGrpSpPr>
      <p:grpSpPr>
        <a:xfrm>
          <a:off x="0" y="0"/>
          <a:ext cx="0" cy="0"/>
          <a:chOff x="0" y="0"/>
          <a:chExt cx="0" cy="0"/>
        </a:xfrm>
      </p:grpSpPr>
      <p:grpSp>
        <p:nvGrpSpPr>
          <p:cNvPr id="111" name="Google Shape;111;p15"/>
          <p:cNvGrpSpPr/>
          <p:nvPr/>
        </p:nvGrpSpPr>
        <p:grpSpPr>
          <a:xfrm>
            <a:off x="7343003" y="3409675"/>
            <a:ext cx="1691422" cy="1732548"/>
            <a:chOff x="7343003" y="3409675"/>
            <a:chExt cx="1691422" cy="1732548"/>
          </a:xfrm>
        </p:grpSpPr>
        <p:grpSp>
          <p:nvGrpSpPr>
            <p:cNvPr id="112" name="Google Shape;112;p15"/>
            <p:cNvGrpSpPr/>
            <p:nvPr/>
          </p:nvGrpSpPr>
          <p:grpSpPr>
            <a:xfrm>
              <a:off x="7343003" y="4453711"/>
              <a:ext cx="316800" cy="688513"/>
              <a:chOff x="7343003" y="4453711"/>
              <a:chExt cx="316800" cy="688513"/>
            </a:xfrm>
          </p:grpSpPr>
          <p:sp>
            <p:nvSpPr>
              <p:cNvPr id="113" name="Google Shape;113;p15"/>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5"/>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5"/>
            <p:cNvGrpSpPr/>
            <p:nvPr/>
          </p:nvGrpSpPr>
          <p:grpSpPr>
            <a:xfrm>
              <a:off x="7801210" y="4105700"/>
              <a:ext cx="316800" cy="1036523"/>
              <a:chOff x="7801210" y="4105700"/>
              <a:chExt cx="316800" cy="1036523"/>
            </a:xfrm>
          </p:grpSpPr>
          <p:sp>
            <p:nvSpPr>
              <p:cNvPr id="116" name="Google Shape;116;p15"/>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5"/>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19;p15"/>
            <p:cNvGrpSpPr/>
            <p:nvPr/>
          </p:nvGrpSpPr>
          <p:grpSpPr>
            <a:xfrm>
              <a:off x="8259418" y="3757688"/>
              <a:ext cx="316800" cy="1384535"/>
              <a:chOff x="8259418" y="3757688"/>
              <a:chExt cx="316800" cy="1384535"/>
            </a:xfrm>
          </p:grpSpPr>
          <p:sp>
            <p:nvSpPr>
              <p:cNvPr id="120" name="Google Shape;120;p15"/>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15"/>
            <p:cNvGrpSpPr/>
            <p:nvPr/>
          </p:nvGrpSpPr>
          <p:grpSpPr>
            <a:xfrm>
              <a:off x="8717625" y="3409675"/>
              <a:ext cx="316800" cy="1732548"/>
              <a:chOff x="8717625" y="3409675"/>
              <a:chExt cx="316800" cy="1732548"/>
            </a:xfrm>
          </p:grpSpPr>
          <p:sp>
            <p:nvSpPr>
              <p:cNvPr id="125" name="Google Shape;125;p15"/>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5"/>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5"/>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5"/>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0" name="Google Shape;130;p15"/>
          <p:cNvGrpSpPr/>
          <p:nvPr/>
        </p:nvGrpSpPr>
        <p:grpSpPr>
          <a:xfrm>
            <a:off x="5043503" y="0"/>
            <a:ext cx="3814072" cy="3839102"/>
            <a:chOff x="5043503" y="0"/>
            <a:chExt cx="3814072" cy="3839102"/>
          </a:xfrm>
        </p:grpSpPr>
        <p:sp>
          <p:nvSpPr>
            <p:cNvPr id="131" name="Google Shape;131;p15"/>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5"/>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 name="Google Shape;133;p15"/>
            <p:cNvGrpSpPr/>
            <p:nvPr/>
          </p:nvGrpSpPr>
          <p:grpSpPr>
            <a:xfrm>
              <a:off x="7647812" y="2704283"/>
              <a:ext cx="635219" cy="635219"/>
              <a:chOff x="6725724" y="2701260"/>
              <a:chExt cx="1208101" cy="1208100"/>
            </a:xfrm>
          </p:grpSpPr>
          <p:sp>
            <p:nvSpPr>
              <p:cNvPr id="134" name="Google Shape;134;p15"/>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5"/>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5"/>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137;p15"/>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 name="Google Shape;138;p15"/>
            <p:cNvGrpSpPr/>
            <p:nvPr/>
          </p:nvGrpSpPr>
          <p:grpSpPr>
            <a:xfrm>
              <a:off x="7952720" y="179238"/>
              <a:ext cx="873165" cy="873003"/>
              <a:chOff x="7754428" y="208725"/>
              <a:chExt cx="541800" cy="541800"/>
            </a:xfrm>
          </p:grpSpPr>
          <p:sp>
            <p:nvSpPr>
              <p:cNvPr id="139" name="Google Shape;139;p15"/>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5"/>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 name="Google Shape;141;p15"/>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5"/>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5"/>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5"/>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5"/>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5"/>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15"/>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148" name="Google Shape;148;p15"/>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lvl1pPr lvl="0" rtl="0">
              <a:lnSpc>
                <a:spcPct val="100000"/>
              </a:lnSpc>
              <a:spcBef>
                <a:spcPts val="60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Clr>
                <a:schemeClr val="lt1"/>
              </a:buClr>
              <a:buSzPts val="1600"/>
              <a:buNone/>
              <a:defRPr sz="1600">
                <a:solidFill>
                  <a:schemeClr val="lt1"/>
                </a:solidFill>
              </a:defRPr>
            </a:lvl2pPr>
            <a:lvl3pPr lvl="2" rtl="0">
              <a:lnSpc>
                <a:spcPct val="100000"/>
              </a:lnSpc>
              <a:spcBef>
                <a:spcPts val="0"/>
              </a:spcBef>
              <a:spcAft>
                <a:spcPts val="0"/>
              </a:spcAft>
              <a:buClr>
                <a:schemeClr val="lt1"/>
              </a:buClr>
              <a:buSzPts val="1600"/>
              <a:buNone/>
              <a:defRPr sz="1600">
                <a:solidFill>
                  <a:schemeClr val="lt1"/>
                </a:solidFill>
              </a:defRPr>
            </a:lvl3pPr>
            <a:lvl4pPr lvl="3" rtl="0">
              <a:lnSpc>
                <a:spcPct val="100000"/>
              </a:lnSpc>
              <a:spcBef>
                <a:spcPts val="0"/>
              </a:spcBef>
              <a:spcAft>
                <a:spcPts val="0"/>
              </a:spcAft>
              <a:buClr>
                <a:schemeClr val="lt1"/>
              </a:buClr>
              <a:buSzPts val="1600"/>
              <a:buNone/>
              <a:defRPr sz="1600">
                <a:solidFill>
                  <a:schemeClr val="lt1"/>
                </a:solidFill>
              </a:defRPr>
            </a:lvl4pPr>
            <a:lvl5pPr lvl="4" rtl="0">
              <a:lnSpc>
                <a:spcPct val="100000"/>
              </a:lnSpc>
              <a:spcBef>
                <a:spcPts val="0"/>
              </a:spcBef>
              <a:spcAft>
                <a:spcPts val="0"/>
              </a:spcAft>
              <a:buClr>
                <a:schemeClr val="lt1"/>
              </a:buClr>
              <a:buSzPts val="1600"/>
              <a:buNone/>
              <a:defRPr sz="1600">
                <a:solidFill>
                  <a:schemeClr val="lt1"/>
                </a:solidFill>
              </a:defRPr>
            </a:lvl5pPr>
            <a:lvl6pPr lvl="5" rtl="0">
              <a:lnSpc>
                <a:spcPct val="100000"/>
              </a:lnSpc>
              <a:spcBef>
                <a:spcPts val="0"/>
              </a:spcBef>
              <a:spcAft>
                <a:spcPts val="0"/>
              </a:spcAft>
              <a:buClr>
                <a:schemeClr val="lt1"/>
              </a:buClr>
              <a:buSzPts val="1600"/>
              <a:buNone/>
              <a:defRPr sz="1600">
                <a:solidFill>
                  <a:schemeClr val="lt1"/>
                </a:solidFill>
              </a:defRPr>
            </a:lvl6pPr>
            <a:lvl7pPr lvl="6" rtl="0">
              <a:lnSpc>
                <a:spcPct val="100000"/>
              </a:lnSpc>
              <a:spcBef>
                <a:spcPts val="0"/>
              </a:spcBef>
              <a:spcAft>
                <a:spcPts val="0"/>
              </a:spcAft>
              <a:buClr>
                <a:schemeClr val="lt1"/>
              </a:buClr>
              <a:buSzPts val="1600"/>
              <a:buNone/>
              <a:defRPr sz="1600">
                <a:solidFill>
                  <a:schemeClr val="lt1"/>
                </a:solidFill>
              </a:defRPr>
            </a:lvl7pPr>
            <a:lvl8pPr lvl="7" rtl="0">
              <a:lnSpc>
                <a:spcPct val="100000"/>
              </a:lnSpc>
              <a:spcBef>
                <a:spcPts val="0"/>
              </a:spcBef>
              <a:spcAft>
                <a:spcPts val="0"/>
              </a:spcAft>
              <a:buClr>
                <a:schemeClr val="lt1"/>
              </a:buClr>
              <a:buSzPts val="1600"/>
              <a:buNone/>
              <a:defRPr sz="1600">
                <a:solidFill>
                  <a:schemeClr val="lt1"/>
                </a:solidFill>
              </a:defRPr>
            </a:lvl8pPr>
            <a:lvl9pPr lvl="8" rtl="0">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49" name="Google Shape;149;p1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p:nvPr/>
        </p:nvSpPr>
        <p:spPr>
          <a:xfrm>
            <a:off x="0" y="0"/>
            <a:ext cx="9143954" cy="5143389"/>
          </a:xfrm>
          <a:custGeom>
            <a:avLst/>
            <a:gdLst/>
            <a:ahLst/>
            <a:cxnLst/>
            <a:rect l="l" t="t" r="r" b="b"/>
            <a:pathLst>
              <a:path w="94270" h="53026" extrusionOk="0">
                <a:moveTo>
                  <a:pt x="49676" y="4677"/>
                </a:moveTo>
                <a:lnTo>
                  <a:pt x="49731" y="5469"/>
                </a:lnTo>
                <a:lnTo>
                  <a:pt x="49749" y="6408"/>
                </a:lnTo>
                <a:lnTo>
                  <a:pt x="49786" y="7660"/>
                </a:lnTo>
                <a:lnTo>
                  <a:pt x="49786" y="9169"/>
                </a:lnTo>
                <a:lnTo>
                  <a:pt x="49731" y="10900"/>
                </a:lnTo>
                <a:lnTo>
                  <a:pt x="49694" y="11858"/>
                </a:lnTo>
                <a:lnTo>
                  <a:pt x="49639" y="12833"/>
                </a:lnTo>
                <a:lnTo>
                  <a:pt x="49584" y="13846"/>
                </a:lnTo>
                <a:lnTo>
                  <a:pt x="49492" y="14895"/>
                </a:lnTo>
                <a:lnTo>
                  <a:pt x="49381" y="15982"/>
                </a:lnTo>
                <a:lnTo>
                  <a:pt x="49252" y="17086"/>
                </a:lnTo>
                <a:lnTo>
                  <a:pt x="49087" y="18191"/>
                </a:lnTo>
                <a:lnTo>
                  <a:pt x="48921" y="19314"/>
                </a:lnTo>
                <a:lnTo>
                  <a:pt x="48700" y="20456"/>
                </a:lnTo>
                <a:lnTo>
                  <a:pt x="48479" y="21597"/>
                </a:lnTo>
                <a:lnTo>
                  <a:pt x="48203" y="22720"/>
                </a:lnTo>
                <a:lnTo>
                  <a:pt x="47908" y="23844"/>
                </a:lnTo>
                <a:lnTo>
                  <a:pt x="47577" y="24948"/>
                </a:lnTo>
                <a:lnTo>
                  <a:pt x="47209" y="26053"/>
                </a:lnTo>
                <a:lnTo>
                  <a:pt x="47006" y="26587"/>
                </a:lnTo>
                <a:lnTo>
                  <a:pt x="46804" y="27121"/>
                </a:lnTo>
                <a:lnTo>
                  <a:pt x="46583" y="27636"/>
                </a:lnTo>
                <a:lnTo>
                  <a:pt x="46362" y="28152"/>
                </a:lnTo>
                <a:lnTo>
                  <a:pt x="46122" y="28667"/>
                </a:lnTo>
                <a:lnTo>
                  <a:pt x="45883" y="29165"/>
                </a:lnTo>
                <a:lnTo>
                  <a:pt x="45625" y="29643"/>
                </a:lnTo>
                <a:lnTo>
                  <a:pt x="45349" y="30122"/>
                </a:lnTo>
                <a:lnTo>
                  <a:pt x="45073" y="30601"/>
                </a:lnTo>
                <a:lnTo>
                  <a:pt x="44778" y="31061"/>
                </a:lnTo>
                <a:lnTo>
                  <a:pt x="44484" y="31503"/>
                </a:lnTo>
                <a:lnTo>
                  <a:pt x="44171" y="31926"/>
                </a:lnTo>
                <a:lnTo>
                  <a:pt x="43839" y="32350"/>
                </a:lnTo>
                <a:lnTo>
                  <a:pt x="43508" y="32736"/>
                </a:lnTo>
                <a:lnTo>
                  <a:pt x="43158" y="33123"/>
                </a:lnTo>
                <a:lnTo>
                  <a:pt x="42827" y="33491"/>
                </a:lnTo>
                <a:lnTo>
                  <a:pt x="42458" y="33841"/>
                </a:lnTo>
                <a:lnTo>
                  <a:pt x="42109" y="34154"/>
                </a:lnTo>
                <a:lnTo>
                  <a:pt x="41740" y="34467"/>
                </a:lnTo>
                <a:lnTo>
                  <a:pt x="41372" y="34780"/>
                </a:lnTo>
                <a:lnTo>
                  <a:pt x="41004" y="35056"/>
                </a:lnTo>
                <a:lnTo>
                  <a:pt x="40617" y="35314"/>
                </a:lnTo>
                <a:lnTo>
                  <a:pt x="40231" y="35572"/>
                </a:lnTo>
                <a:lnTo>
                  <a:pt x="39844" y="35811"/>
                </a:lnTo>
                <a:lnTo>
                  <a:pt x="39457" y="36032"/>
                </a:lnTo>
                <a:lnTo>
                  <a:pt x="39052" y="36253"/>
                </a:lnTo>
                <a:lnTo>
                  <a:pt x="38666" y="36437"/>
                </a:lnTo>
                <a:lnTo>
                  <a:pt x="38261" y="36621"/>
                </a:lnTo>
                <a:lnTo>
                  <a:pt x="37874" y="36805"/>
                </a:lnTo>
                <a:lnTo>
                  <a:pt x="37469" y="36953"/>
                </a:lnTo>
                <a:lnTo>
                  <a:pt x="36659" y="37247"/>
                </a:lnTo>
                <a:lnTo>
                  <a:pt x="35867" y="37487"/>
                </a:lnTo>
                <a:lnTo>
                  <a:pt x="35057" y="37689"/>
                </a:lnTo>
                <a:lnTo>
                  <a:pt x="34265" y="37836"/>
                </a:lnTo>
                <a:lnTo>
                  <a:pt x="33492" y="37965"/>
                </a:lnTo>
                <a:lnTo>
                  <a:pt x="32719" y="38057"/>
                </a:lnTo>
                <a:lnTo>
                  <a:pt x="31964" y="38131"/>
                </a:lnTo>
                <a:lnTo>
                  <a:pt x="31227" y="38168"/>
                </a:lnTo>
                <a:lnTo>
                  <a:pt x="30528" y="38186"/>
                </a:lnTo>
                <a:lnTo>
                  <a:pt x="29846" y="38168"/>
                </a:lnTo>
                <a:lnTo>
                  <a:pt x="29202" y="38149"/>
                </a:lnTo>
                <a:lnTo>
                  <a:pt x="28576" y="38113"/>
                </a:lnTo>
                <a:lnTo>
                  <a:pt x="27987" y="38057"/>
                </a:lnTo>
                <a:lnTo>
                  <a:pt x="27453" y="37984"/>
                </a:lnTo>
                <a:lnTo>
                  <a:pt x="26956" y="37928"/>
                </a:lnTo>
                <a:lnTo>
                  <a:pt x="26090" y="37781"/>
                </a:lnTo>
                <a:lnTo>
                  <a:pt x="25446" y="37652"/>
                </a:lnTo>
                <a:lnTo>
                  <a:pt x="25041" y="37560"/>
                </a:lnTo>
                <a:lnTo>
                  <a:pt x="24912" y="37523"/>
                </a:lnTo>
                <a:lnTo>
                  <a:pt x="24838" y="37395"/>
                </a:lnTo>
                <a:lnTo>
                  <a:pt x="24636" y="37026"/>
                </a:lnTo>
                <a:lnTo>
                  <a:pt x="24323" y="36456"/>
                </a:lnTo>
                <a:lnTo>
                  <a:pt x="23955" y="35664"/>
                </a:lnTo>
                <a:lnTo>
                  <a:pt x="23752" y="35204"/>
                </a:lnTo>
                <a:lnTo>
                  <a:pt x="23550" y="34706"/>
                </a:lnTo>
                <a:lnTo>
                  <a:pt x="23347" y="34154"/>
                </a:lnTo>
                <a:lnTo>
                  <a:pt x="23126" y="33565"/>
                </a:lnTo>
                <a:lnTo>
                  <a:pt x="22924" y="32957"/>
                </a:lnTo>
                <a:lnTo>
                  <a:pt x="22739" y="32294"/>
                </a:lnTo>
                <a:lnTo>
                  <a:pt x="22555" y="31613"/>
                </a:lnTo>
                <a:lnTo>
                  <a:pt x="22390" y="30895"/>
                </a:lnTo>
                <a:lnTo>
                  <a:pt x="22242" y="30159"/>
                </a:lnTo>
                <a:lnTo>
                  <a:pt x="22113" y="29385"/>
                </a:lnTo>
                <a:lnTo>
                  <a:pt x="22021" y="28612"/>
                </a:lnTo>
                <a:lnTo>
                  <a:pt x="21966" y="27802"/>
                </a:lnTo>
                <a:lnTo>
                  <a:pt x="21929" y="26974"/>
                </a:lnTo>
                <a:lnTo>
                  <a:pt x="21948" y="26145"/>
                </a:lnTo>
                <a:lnTo>
                  <a:pt x="22003" y="25298"/>
                </a:lnTo>
                <a:lnTo>
                  <a:pt x="22040" y="24856"/>
                </a:lnTo>
                <a:lnTo>
                  <a:pt x="22095" y="24433"/>
                </a:lnTo>
                <a:lnTo>
                  <a:pt x="22169" y="23991"/>
                </a:lnTo>
                <a:lnTo>
                  <a:pt x="22242" y="23567"/>
                </a:lnTo>
                <a:lnTo>
                  <a:pt x="22334" y="23125"/>
                </a:lnTo>
                <a:lnTo>
                  <a:pt x="22445" y="22684"/>
                </a:lnTo>
                <a:lnTo>
                  <a:pt x="22574" y="22260"/>
                </a:lnTo>
                <a:lnTo>
                  <a:pt x="22703" y="21818"/>
                </a:lnTo>
                <a:lnTo>
                  <a:pt x="22850" y="21376"/>
                </a:lnTo>
                <a:lnTo>
                  <a:pt x="23034" y="20935"/>
                </a:lnTo>
                <a:lnTo>
                  <a:pt x="23218" y="20493"/>
                </a:lnTo>
                <a:lnTo>
                  <a:pt x="23421" y="20069"/>
                </a:lnTo>
                <a:lnTo>
                  <a:pt x="23623" y="19627"/>
                </a:lnTo>
                <a:lnTo>
                  <a:pt x="23863" y="19185"/>
                </a:lnTo>
                <a:lnTo>
                  <a:pt x="24120" y="18762"/>
                </a:lnTo>
                <a:lnTo>
                  <a:pt x="24397" y="18320"/>
                </a:lnTo>
                <a:lnTo>
                  <a:pt x="24691" y="17897"/>
                </a:lnTo>
                <a:lnTo>
                  <a:pt x="24986" y="17473"/>
                </a:lnTo>
                <a:lnTo>
                  <a:pt x="25317" y="17050"/>
                </a:lnTo>
                <a:lnTo>
                  <a:pt x="25667" y="16645"/>
                </a:lnTo>
                <a:lnTo>
                  <a:pt x="26035" y="16240"/>
                </a:lnTo>
                <a:lnTo>
                  <a:pt x="26403" y="15834"/>
                </a:lnTo>
                <a:lnTo>
                  <a:pt x="26790" y="15448"/>
                </a:lnTo>
                <a:lnTo>
                  <a:pt x="27177" y="15061"/>
                </a:lnTo>
                <a:lnTo>
                  <a:pt x="27600" y="14693"/>
                </a:lnTo>
                <a:lnTo>
                  <a:pt x="28024" y="14325"/>
                </a:lnTo>
                <a:lnTo>
                  <a:pt x="28447" y="13956"/>
                </a:lnTo>
                <a:lnTo>
                  <a:pt x="28889" y="13607"/>
                </a:lnTo>
                <a:lnTo>
                  <a:pt x="29349" y="13257"/>
                </a:lnTo>
                <a:lnTo>
                  <a:pt x="29810" y="12925"/>
                </a:lnTo>
                <a:lnTo>
                  <a:pt x="30767" y="12263"/>
                </a:lnTo>
                <a:lnTo>
                  <a:pt x="31743" y="11637"/>
                </a:lnTo>
                <a:lnTo>
                  <a:pt x="32737" y="11047"/>
                </a:lnTo>
                <a:lnTo>
                  <a:pt x="33750" y="10477"/>
                </a:lnTo>
                <a:lnTo>
                  <a:pt x="34781" y="9943"/>
                </a:lnTo>
                <a:lnTo>
                  <a:pt x="35812" y="9446"/>
                </a:lnTo>
                <a:lnTo>
                  <a:pt x="36843" y="8949"/>
                </a:lnTo>
                <a:lnTo>
                  <a:pt x="37874" y="8507"/>
                </a:lnTo>
                <a:lnTo>
                  <a:pt x="38905" y="8065"/>
                </a:lnTo>
                <a:lnTo>
                  <a:pt x="39899" y="7678"/>
                </a:lnTo>
                <a:lnTo>
                  <a:pt x="40893" y="7291"/>
                </a:lnTo>
                <a:lnTo>
                  <a:pt x="41851" y="6960"/>
                </a:lnTo>
                <a:lnTo>
                  <a:pt x="42771" y="6629"/>
                </a:lnTo>
                <a:lnTo>
                  <a:pt x="43674" y="6334"/>
                </a:lnTo>
                <a:lnTo>
                  <a:pt x="45331" y="5819"/>
                </a:lnTo>
                <a:lnTo>
                  <a:pt x="46785" y="5395"/>
                </a:lnTo>
                <a:lnTo>
                  <a:pt x="47982" y="5082"/>
                </a:lnTo>
                <a:lnTo>
                  <a:pt x="48903" y="4861"/>
                </a:lnTo>
                <a:lnTo>
                  <a:pt x="49676" y="4677"/>
                </a:lnTo>
                <a:close/>
                <a:moveTo>
                  <a:pt x="1" y="0"/>
                </a:moveTo>
                <a:lnTo>
                  <a:pt x="1" y="53026"/>
                </a:lnTo>
                <a:lnTo>
                  <a:pt x="94269" y="53026"/>
                </a:lnTo>
                <a:lnTo>
                  <a:pt x="94269" y="0"/>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235802" y="2802078"/>
            <a:ext cx="1905613" cy="1255536"/>
          </a:xfrm>
          <a:custGeom>
            <a:avLst/>
            <a:gdLst/>
            <a:ahLst/>
            <a:cxnLst/>
            <a:rect l="l" t="t" r="r" b="b"/>
            <a:pathLst>
              <a:path w="19646" h="12944" extrusionOk="0">
                <a:moveTo>
                  <a:pt x="9261" y="0"/>
                </a:moveTo>
                <a:lnTo>
                  <a:pt x="8654" y="19"/>
                </a:lnTo>
                <a:lnTo>
                  <a:pt x="8065" y="37"/>
                </a:lnTo>
                <a:lnTo>
                  <a:pt x="7457" y="74"/>
                </a:lnTo>
                <a:lnTo>
                  <a:pt x="6868" y="129"/>
                </a:lnTo>
                <a:lnTo>
                  <a:pt x="6297" y="203"/>
                </a:lnTo>
                <a:lnTo>
                  <a:pt x="5174" y="350"/>
                </a:lnTo>
                <a:lnTo>
                  <a:pt x="4106" y="534"/>
                </a:lnTo>
                <a:lnTo>
                  <a:pt x="3130" y="737"/>
                </a:lnTo>
                <a:lnTo>
                  <a:pt x="2247" y="939"/>
                </a:lnTo>
                <a:lnTo>
                  <a:pt x="1492" y="1123"/>
                </a:lnTo>
                <a:lnTo>
                  <a:pt x="866" y="1289"/>
                </a:lnTo>
                <a:lnTo>
                  <a:pt x="405" y="1436"/>
                </a:lnTo>
                <a:lnTo>
                  <a:pt x="0" y="1547"/>
                </a:lnTo>
                <a:lnTo>
                  <a:pt x="203" y="1915"/>
                </a:lnTo>
                <a:lnTo>
                  <a:pt x="424" y="2357"/>
                </a:lnTo>
                <a:lnTo>
                  <a:pt x="737" y="2909"/>
                </a:lnTo>
                <a:lnTo>
                  <a:pt x="1142" y="3591"/>
                </a:lnTo>
                <a:lnTo>
                  <a:pt x="1602" y="4364"/>
                </a:lnTo>
                <a:lnTo>
                  <a:pt x="2155" y="5192"/>
                </a:lnTo>
                <a:lnTo>
                  <a:pt x="2762" y="6095"/>
                </a:lnTo>
                <a:lnTo>
                  <a:pt x="3425" y="6997"/>
                </a:lnTo>
                <a:lnTo>
                  <a:pt x="3793" y="7457"/>
                </a:lnTo>
                <a:lnTo>
                  <a:pt x="4161" y="7917"/>
                </a:lnTo>
                <a:lnTo>
                  <a:pt x="4548" y="8378"/>
                </a:lnTo>
                <a:lnTo>
                  <a:pt x="4953" y="8820"/>
                </a:lnTo>
                <a:lnTo>
                  <a:pt x="5358" y="9261"/>
                </a:lnTo>
                <a:lnTo>
                  <a:pt x="5800" y="9685"/>
                </a:lnTo>
                <a:lnTo>
                  <a:pt x="6223" y="10090"/>
                </a:lnTo>
                <a:lnTo>
                  <a:pt x="6684" y="10495"/>
                </a:lnTo>
                <a:lnTo>
                  <a:pt x="7144" y="10863"/>
                </a:lnTo>
                <a:lnTo>
                  <a:pt x="7604" y="11213"/>
                </a:lnTo>
                <a:lnTo>
                  <a:pt x="8083" y="11544"/>
                </a:lnTo>
                <a:lnTo>
                  <a:pt x="8580" y="11839"/>
                </a:lnTo>
                <a:lnTo>
                  <a:pt x="9077" y="12097"/>
                </a:lnTo>
                <a:lnTo>
                  <a:pt x="9574" y="12336"/>
                </a:lnTo>
                <a:lnTo>
                  <a:pt x="9979" y="12483"/>
                </a:lnTo>
                <a:lnTo>
                  <a:pt x="10385" y="12631"/>
                </a:lnTo>
                <a:lnTo>
                  <a:pt x="10790" y="12723"/>
                </a:lnTo>
                <a:lnTo>
                  <a:pt x="11195" y="12815"/>
                </a:lnTo>
                <a:lnTo>
                  <a:pt x="11581" y="12888"/>
                </a:lnTo>
                <a:lnTo>
                  <a:pt x="11986" y="12925"/>
                </a:lnTo>
                <a:lnTo>
                  <a:pt x="12355" y="12944"/>
                </a:lnTo>
                <a:lnTo>
                  <a:pt x="12741" y="12944"/>
                </a:lnTo>
                <a:lnTo>
                  <a:pt x="13109" y="12925"/>
                </a:lnTo>
                <a:lnTo>
                  <a:pt x="13478" y="12888"/>
                </a:lnTo>
                <a:lnTo>
                  <a:pt x="13846" y="12852"/>
                </a:lnTo>
                <a:lnTo>
                  <a:pt x="14196" y="12778"/>
                </a:lnTo>
                <a:lnTo>
                  <a:pt x="14527" y="12704"/>
                </a:lnTo>
                <a:lnTo>
                  <a:pt x="14877" y="12631"/>
                </a:lnTo>
                <a:lnTo>
                  <a:pt x="15208" y="12520"/>
                </a:lnTo>
                <a:lnTo>
                  <a:pt x="15521" y="12410"/>
                </a:lnTo>
                <a:lnTo>
                  <a:pt x="16129" y="12170"/>
                </a:lnTo>
                <a:lnTo>
                  <a:pt x="16718" y="11913"/>
                </a:lnTo>
                <a:lnTo>
                  <a:pt x="17252" y="11618"/>
                </a:lnTo>
                <a:lnTo>
                  <a:pt x="17731" y="11324"/>
                </a:lnTo>
                <a:lnTo>
                  <a:pt x="18173" y="11029"/>
                </a:lnTo>
                <a:lnTo>
                  <a:pt x="18559" y="10753"/>
                </a:lnTo>
                <a:lnTo>
                  <a:pt x="18891" y="10495"/>
                </a:lnTo>
                <a:lnTo>
                  <a:pt x="19167" y="10274"/>
                </a:lnTo>
                <a:lnTo>
                  <a:pt x="5929" y="4069"/>
                </a:lnTo>
                <a:lnTo>
                  <a:pt x="19646" y="9225"/>
                </a:lnTo>
                <a:lnTo>
                  <a:pt x="19646" y="9225"/>
                </a:lnTo>
                <a:lnTo>
                  <a:pt x="19609" y="8875"/>
                </a:lnTo>
                <a:lnTo>
                  <a:pt x="19572" y="8451"/>
                </a:lnTo>
                <a:lnTo>
                  <a:pt x="19498" y="7991"/>
                </a:lnTo>
                <a:lnTo>
                  <a:pt x="19406" y="7475"/>
                </a:lnTo>
                <a:lnTo>
                  <a:pt x="19277" y="6923"/>
                </a:lnTo>
                <a:lnTo>
                  <a:pt x="19112" y="6334"/>
                </a:lnTo>
                <a:lnTo>
                  <a:pt x="18909" y="5726"/>
                </a:lnTo>
                <a:lnTo>
                  <a:pt x="18651" y="5119"/>
                </a:lnTo>
                <a:lnTo>
                  <a:pt x="18504" y="4806"/>
                </a:lnTo>
                <a:lnTo>
                  <a:pt x="18338" y="4493"/>
                </a:lnTo>
                <a:lnTo>
                  <a:pt x="18173" y="4180"/>
                </a:lnTo>
                <a:lnTo>
                  <a:pt x="17989" y="3885"/>
                </a:lnTo>
                <a:lnTo>
                  <a:pt x="17786" y="3591"/>
                </a:lnTo>
                <a:lnTo>
                  <a:pt x="17565" y="3296"/>
                </a:lnTo>
                <a:lnTo>
                  <a:pt x="17326" y="3001"/>
                </a:lnTo>
                <a:lnTo>
                  <a:pt x="17086" y="2725"/>
                </a:lnTo>
                <a:lnTo>
                  <a:pt x="16810" y="2449"/>
                </a:lnTo>
                <a:lnTo>
                  <a:pt x="16534" y="2173"/>
                </a:lnTo>
                <a:lnTo>
                  <a:pt x="16221" y="1934"/>
                </a:lnTo>
                <a:lnTo>
                  <a:pt x="15890" y="1694"/>
                </a:lnTo>
                <a:lnTo>
                  <a:pt x="15558" y="1455"/>
                </a:lnTo>
                <a:lnTo>
                  <a:pt x="15190" y="1252"/>
                </a:lnTo>
                <a:lnTo>
                  <a:pt x="14803" y="1050"/>
                </a:lnTo>
                <a:lnTo>
                  <a:pt x="14398" y="866"/>
                </a:lnTo>
                <a:lnTo>
                  <a:pt x="13883" y="663"/>
                </a:lnTo>
                <a:lnTo>
                  <a:pt x="13349" y="497"/>
                </a:lnTo>
                <a:lnTo>
                  <a:pt x="12796" y="350"/>
                </a:lnTo>
                <a:lnTo>
                  <a:pt x="12226" y="240"/>
                </a:lnTo>
                <a:lnTo>
                  <a:pt x="11655" y="148"/>
                </a:lnTo>
                <a:lnTo>
                  <a:pt x="11066" y="74"/>
                </a:lnTo>
                <a:lnTo>
                  <a:pt x="10458" y="37"/>
                </a:lnTo>
                <a:lnTo>
                  <a:pt x="98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0" y="4136091"/>
            <a:ext cx="1085984" cy="1007319"/>
          </a:xfrm>
          <a:custGeom>
            <a:avLst/>
            <a:gdLst/>
            <a:ahLst/>
            <a:cxnLst/>
            <a:rect l="l" t="t" r="r" b="b"/>
            <a:pathLst>
              <a:path w="11196" h="10385" extrusionOk="0">
                <a:moveTo>
                  <a:pt x="3812" y="1"/>
                </a:moveTo>
                <a:lnTo>
                  <a:pt x="3518" y="19"/>
                </a:lnTo>
                <a:lnTo>
                  <a:pt x="2965" y="93"/>
                </a:lnTo>
                <a:lnTo>
                  <a:pt x="2431" y="203"/>
                </a:lnTo>
                <a:lnTo>
                  <a:pt x="1916" y="351"/>
                </a:lnTo>
                <a:lnTo>
                  <a:pt x="1400" y="535"/>
                </a:lnTo>
                <a:lnTo>
                  <a:pt x="922" y="756"/>
                </a:lnTo>
                <a:lnTo>
                  <a:pt x="443" y="995"/>
                </a:lnTo>
                <a:lnTo>
                  <a:pt x="1" y="1290"/>
                </a:lnTo>
                <a:lnTo>
                  <a:pt x="1" y="10385"/>
                </a:lnTo>
                <a:lnTo>
                  <a:pt x="10404" y="10385"/>
                </a:lnTo>
                <a:lnTo>
                  <a:pt x="10569" y="10017"/>
                </a:lnTo>
                <a:lnTo>
                  <a:pt x="10735" y="9630"/>
                </a:lnTo>
                <a:lnTo>
                  <a:pt x="10882" y="9225"/>
                </a:lnTo>
                <a:lnTo>
                  <a:pt x="10993" y="8820"/>
                </a:lnTo>
                <a:lnTo>
                  <a:pt x="11085" y="8397"/>
                </a:lnTo>
                <a:lnTo>
                  <a:pt x="11140" y="7973"/>
                </a:lnTo>
                <a:lnTo>
                  <a:pt x="11177" y="7550"/>
                </a:lnTo>
                <a:lnTo>
                  <a:pt x="11195" y="7108"/>
                </a:lnTo>
                <a:lnTo>
                  <a:pt x="11177" y="6740"/>
                </a:lnTo>
                <a:lnTo>
                  <a:pt x="11158" y="6390"/>
                </a:lnTo>
                <a:lnTo>
                  <a:pt x="11122" y="6021"/>
                </a:lnTo>
                <a:lnTo>
                  <a:pt x="11048" y="5672"/>
                </a:lnTo>
                <a:lnTo>
                  <a:pt x="10974" y="5340"/>
                </a:lnTo>
                <a:lnTo>
                  <a:pt x="10882" y="4990"/>
                </a:lnTo>
                <a:lnTo>
                  <a:pt x="10772" y="4659"/>
                </a:lnTo>
                <a:lnTo>
                  <a:pt x="10643" y="4346"/>
                </a:lnTo>
                <a:lnTo>
                  <a:pt x="10496" y="4033"/>
                </a:lnTo>
                <a:lnTo>
                  <a:pt x="10330" y="3720"/>
                </a:lnTo>
                <a:lnTo>
                  <a:pt x="10164" y="3425"/>
                </a:lnTo>
                <a:lnTo>
                  <a:pt x="9980" y="3131"/>
                </a:lnTo>
                <a:lnTo>
                  <a:pt x="9778" y="2855"/>
                </a:lnTo>
                <a:lnTo>
                  <a:pt x="9575" y="2578"/>
                </a:lnTo>
                <a:lnTo>
                  <a:pt x="9354" y="2321"/>
                </a:lnTo>
                <a:lnTo>
                  <a:pt x="9115" y="2081"/>
                </a:lnTo>
                <a:lnTo>
                  <a:pt x="8875" y="1842"/>
                </a:lnTo>
                <a:lnTo>
                  <a:pt x="8618" y="1621"/>
                </a:lnTo>
                <a:lnTo>
                  <a:pt x="8341" y="1419"/>
                </a:lnTo>
                <a:lnTo>
                  <a:pt x="8065" y="1216"/>
                </a:lnTo>
                <a:lnTo>
                  <a:pt x="7771" y="1032"/>
                </a:lnTo>
                <a:lnTo>
                  <a:pt x="7476" y="866"/>
                </a:lnTo>
                <a:lnTo>
                  <a:pt x="7163" y="700"/>
                </a:lnTo>
                <a:lnTo>
                  <a:pt x="6850" y="553"/>
                </a:lnTo>
                <a:lnTo>
                  <a:pt x="6537" y="424"/>
                </a:lnTo>
                <a:lnTo>
                  <a:pt x="6206" y="314"/>
                </a:lnTo>
                <a:lnTo>
                  <a:pt x="5856" y="222"/>
                </a:lnTo>
                <a:lnTo>
                  <a:pt x="5525" y="148"/>
                </a:lnTo>
                <a:lnTo>
                  <a:pt x="5175" y="74"/>
                </a:lnTo>
                <a:lnTo>
                  <a:pt x="4806" y="38"/>
                </a:lnTo>
                <a:lnTo>
                  <a:pt x="4457" y="19"/>
                </a:lnTo>
                <a:lnTo>
                  <a:pt x="4088" y="1"/>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19" name="Google Shape;19;p3"/>
          <p:cNvSpPr/>
          <p:nvPr/>
        </p:nvSpPr>
        <p:spPr>
          <a:xfrm>
            <a:off x="0" y="0"/>
            <a:ext cx="1936070" cy="2500305"/>
          </a:xfrm>
          <a:custGeom>
            <a:avLst/>
            <a:gdLst/>
            <a:ahLst/>
            <a:cxnLst/>
            <a:rect l="l" t="t" r="r" b="b"/>
            <a:pathLst>
              <a:path w="19960" h="25777" extrusionOk="0">
                <a:moveTo>
                  <a:pt x="1" y="0"/>
                </a:moveTo>
                <a:lnTo>
                  <a:pt x="1" y="24727"/>
                </a:lnTo>
                <a:lnTo>
                  <a:pt x="627" y="24967"/>
                </a:lnTo>
                <a:lnTo>
                  <a:pt x="1290" y="25188"/>
                </a:lnTo>
                <a:lnTo>
                  <a:pt x="1953" y="25353"/>
                </a:lnTo>
                <a:lnTo>
                  <a:pt x="2615" y="25501"/>
                </a:lnTo>
                <a:lnTo>
                  <a:pt x="3297" y="25629"/>
                </a:lnTo>
                <a:lnTo>
                  <a:pt x="3996" y="25703"/>
                </a:lnTo>
                <a:lnTo>
                  <a:pt x="4696" y="25758"/>
                </a:lnTo>
                <a:lnTo>
                  <a:pt x="5414" y="25777"/>
                </a:lnTo>
                <a:lnTo>
                  <a:pt x="6169" y="25758"/>
                </a:lnTo>
                <a:lnTo>
                  <a:pt x="6905" y="25703"/>
                </a:lnTo>
                <a:lnTo>
                  <a:pt x="7623" y="25611"/>
                </a:lnTo>
                <a:lnTo>
                  <a:pt x="8341" y="25482"/>
                </a:lnTo>
                <a:lnTo>
                  <a:pt x="9041" y="25316"/>
                </a:lnTo>
                <a:lnTo>
                  <a:pt x="9741" y="25114"/>
                </a:lnTo>
                <a:lnTo>
                  <a:pt x="10422" y="24893"/>
                </a:lnTo>
                <a:lnTo>
                  <a:pt x="11085" y="24635"/>
                </a:lnTo>
                <a:lnTo>
                  <a:pt x="11711" y="24341"/>
                </a:lnTo>
                <a:lnTo>
                  <a:pt x="12355" y="24028"/>
                </a:lnTo>
                <a:lnTo>
                  <a:pt x="12963" y="23678"/>
                </a:lnTo>
                <a:lnTo>
                  <a:pt x="13552" y="23291"/>
                </a:lnTo>
                <a:lnTo>
                  <a:pt x="14123" y="22886"/>
                </a:lnTo>
                <a:lnTo>
                  <a:pt x="14675" y="22463"/>
                </a:lnTo>
                <a:lnTo>
                  <a:pt x="15191" y="22002"/>
                </a:lnTo>
                <a:lnTo>
                  <a:pt x="15706" y="21524"/>
                </a:lnTo>
                <a:lnTo>
                  <a:pt x="16185" y="21008"/>
                </a:lnTo>
                <a:lnTo>
                  <a:pt x="16645" y="20493"/>
                </a:lnTo>
                <a:lnTo>
                  <a:pt x="17069" y="19940"/>
                </a:lnTo>
                <a:lnTo>
                  <a:pt x="17474" y="19370"/>
                </a:lnTo>
                <a:lnTo>
                  <a:pt x="17860" y="18780"/>
                </a:lnTo>
                <a:lnTo>
                  <a:pt x="18210" y="18173"/>
                </a:lnTo>
                <a:lnTo>
                  <a:pt x="18523" y="17528"/>
                </a:lnTo>
                <a:lnTo>
                  <a:pt x="18818" y="16902"/>
                </a:lnTo>
                <a:lnTo>
                  <a:pt x="19076" y="16240"/>
                </a:lnTo>
                <a:lnTo>
                  <a:pt x="19296" y="15558"/>
                </a:lnTo>
                <a:lnTo>
                  <a:pt x="19499" y="14859"/>
                </a:lnTo>
                <a:lnTo>
                  <a:pt x="19665" y="14159"/>
                </a:lnTo>
                <a:lnTo>
                  <a:pt x="19794" y="13441"/>
                </a:lnTo>
                <a:lnTo>
                  <a:pt x="19886" y="12723"/>
                </a:lnTo>
                <a:lnTo>
                  <a:pt x="19941" y="11986"/>
                </a:lnTo>
                <a:lnTo>
                  <a:pt x="19959" y="11232"/>
                </a:lnTo>
                <a:lnTo>
                  <a:pt x="19959" y="10808"/>
                </a:lnTo>
                <a:lnTo>
                  <a:pt x="19941" y="10385"/>
                </a:lnTo>
                <a:lnTo>
                  <a:pt x="19904" y="9980"/>
                </a:lnTo>
                <a:lnTo>
                  <a:pt x="19867" y="9556"/>
                </a:lnTo>
                <a:lnTo>
                  <a:pt x="19812" y="9151"/>
                </a:lnTo>
                <a:lnTo>
                  <a:pt x="19738" y="8746"/>
                </a:lnTo>
                <a:lnTo>
                  <a:pt x="19665" y="8341"/>
                </a:lnTo>
                <a:lnTo>
                  <a:pt x="19591" y="7936"/>
                </a:lnTo>
                <a:lnTo>
                  <a:pt x="19481" y="7549"/>
                </a:lnTo>
                <a:lnTo>
                  <a:pt x="19389" y="7163"/>
                </a:lnTo>
                <a:lnTo>
                  <a:pt x="19260" y="6776"/>
                </a:lnTo>
                <a:lnTo>
                  <a:pt x="19131" y="6389"/>
                </a:lnTo>
                <a:lnTo>
                  <a:pt x="19002" y="6021"/>
                </a:lnTo>
                <a:lnTo>
                  <a:pt x="18855" y="5653"/>
                </a:lnTo>
                <a:lnTo>
                  <a:pt x="18523" y="4916"/>
                </a:lnTo>
                <a:lnTo>
                  <a:pt x="18155" y="4217"/>
                </a:lnTo>
                <a:lnTo>
                  <a:pt x="17750" y="3536"/>
                </a:lnTo>
                <a:lnTo>
                  <a:pt x="17326" y="2873"/>
                </a:lnTo>
                <a:lnTo>
                  <a:pt x="16848" y="2247"/>
                </a:lnTo>
                <a:lnTo>
                  <a:pt x="16351" y="1639"/>
                </a:lnTo>
                <a:lnTo>
                  <a:pt x="15817" y="1068"/>
                </a:lnTo>
                <a:lnTo>
                  <a:pt x="15246" y="516"/>
                </a:lnTo>
                <a:lnTo>
                  <a:pt x="14657" y="0"/>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20" name="Google Shape;20;p3"/>
          <p:cNvSpPr/>
          <p:nvPr/>
        </p:nvSpPr>
        <p:spPr>
          <a:xfrm>
            <a:off x="2221739" y="0"/>
            <a:ext cx="971624" cy="843005"/>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21" name="Google Shape;21;p3"/>
          <p:cNvSpPr/>
          <p:nvPr/>
        </p:nvSpPr>
        <p:spPr>
          <a:xfrm>
            <a:off x="1680587" y="3914645"/>
            <a:ext cx="1491337" cy="1228764"/>
          </a:xfrm>
          <a:custGeom>
            <a:avLst/>
            <a:gdLst/>
            <a:ahLst/>
            <a:cxnLst/>
            <a:rect l="l" t="t" r="r" b="b"/>
            <a:pathLst>
              <a:path w="15375" h="12668" extrusionOk="0">
                <a:moveTo>
                  <a:pt x="6500" y="1"/>
                </a:moveTo>
                <a:lnTo>
                  <a:pt x="6187" y="167"/>
                </a:lnTo>
                <a:lnTo>
                  <a:pt x="5837" y="406"/>
                </a:lnTo>
                <a:lnTo>
                  <a:pt x="5377" y="719"/>
                </a:lnTo>
                <a:lnTo>
                  <a:pt x="4843" y="1105"/>
                </a:lnTo>
                <a:lnTo>
                  <a:pt x="4254" y="1603"/>
                </a:lnTo>
                <a:lnTo>
                  <a:pt x="3941" y="1879"/>
                </a:lnTo>
                <a:lnTo>
                  <a:pt x="3609" y="2173"/>
                </a:lnTo>
                <a:lnTo>
                  <a:pt x="3296" y="2486"/>
                </a:lnTo>
                <a:lnTo>
                  <a:pt x="2965" y="2818"/>
                </a:lnTo>
                <a:lnTo>
                  <a:pt x="2652" y="3186"/>
                </a:lnTo>
                <a:lnTo>
                  <a:pt x="2339" y="3573"/>
                </a:lnTo>
                <a:lnTo>
                  <a:pt x="2026" y="3978"/>
                </a:lnTo>
                <a:lnTo>
                  <a:pt x="1731" y="4401"/>
                </a:lnTo>
                <a:lnTo>
                  <a:pt x="1455" y="4843"/>
                </a:lnTo>
                <a:lnTo>
                  <a:pt x="1179" y="5303"/>
                </a:lnTo>
                <a:lnTo>
                  <a:pt x="939" y="5782"/>
                </a:lnTo>
                <a:lnTo>
                  <a:pt x="718" y="6298"/>
                </a:lnTo>
                <a:lnTo>
                  <a:pt x="516" y="6813"/>
                </a:lnTo>
                <a:lnTo>
                  <a:pt x="350" y="7365"/>
                </a:lnTo>
                <a:lnTo>
                  <a:pt x="203" y="7936"/>
                </a:lnTo>
                <a:lnTo>
                  <a:pt x="92" y="8525"/>
                </a:lnTo>
                <a:lnTo>
                  <a:pt x="19" y="9133"/>
                </a:lnTo>
                <a:lnTo>
                  <a:pt x="0" y="9759"/>
                </a:lnTo>
                <a:lnTo>
                  <a:pt x="0" y="10403"/>
                </a:lnTo>
                <a:lnTo>
                  <a:pt x="19" y="10735"/>
                </a:lnTo>
                <a:lnTo>
                  <a:pt x="56" y="11066"/>
                </a:lnTo>
                <a:lnTo>
                  <a:pt x="111" y="11471"/>
                </a:lnTo>
                <a:lnTo>
                  <a:pt x="185" y="11858"/>
                </a:lnTo>
                <a:lnTo>
                  <a:pt x="258" y="12263"/>
                </a:lnTo>
                <a:lnTo>
                  <a:pt x="369" y="12668"/>
                </a:lnTo>
                <a:lnTo>
                  <a:pt x="15209" y="12668"/>
                </a:lnTo>
                <a:lnTo>
                  <a:pt x="15264" y="12245"/>
                </a:lnTo>
                <a:lnTo>
                  <a:pt x="15319" y="11821"/>
                </a:lnTo>
                <a:lnTo>
                  <a:pt x="15337" y="11398"/>
                </a:lnTo>
                <a:lnTo>
                  <a:pt x="15356" y="10974"/>
                </a:lnTo>
                <a:lnTo>
                  <a:pt x="15374" y="10551"/>
                </a:lnTo>
                <a:lnTo>
                  <a:pt x="15356" y="10127"/>
                </a:lnTo>
                <a:lnTo>
                  <a:pt x="15337" y="9722"/>
                </a:lnTo>
                <a:lnTo>
                  <a:pt x="15301" y="9317"/>
                </a:lnTo>
                <a:lnTo>
                  <a:pt x="15245" y="8986"/>
                </a:lnTo>
                <a:lnTo>
                  <a:pt x="15209" y="8654"/>
                </a:lnTo>
                <a:lnTo>
                  <a:pt x="15061" y="8028"/>
                </a:lnTo>
                <a:lnTo>
                  <a:pt x="14896" y="7421"/>
                </a:lnTo>
                <a:lnTo>
                  <a:pt x="14675" y="6850"/>
                </a:lnTo>
                <a:lnTo>
                  <a:pt x="14435" y="6298"/>
                </a:lnTo>
                <a:lnTo>
                  <a:pt x="14177" y="5782"/>
                </a:lnTo>
                <a:lnTo>
                  <a:pt x="13883" y="5285"/>
                </a:lnTo>
                <a:lnTo>
                  <a:pt x="13570" y="4825"/>
                </a:lnTo>
                <a:lnTo>
                  <a:pt x="13238" y="4383"/>
                </a:lnTo>
                <a:lnTo>
                  <a:pt x="12889" y="3959"/>
                </a:lnTo>
                <a:lnTo>
                  <a:pt x="12520" y="3573"/>
                </a:lnTo>
                <a:lnTo>
                  <a:pt x="12152" y="3204"/>
                </a:lnTo>
                <a:lnTo>
                  <a:pt x="11766" y="2855"/>
                </a:lnTo>
                <a:lnTo>
                  <a:pt x="11379" y="2523"/>
                </a:lnTo>
                <a:lnTo>
                  <a:pt x="10992" y="2229"/>
                </a:lnTo>
                <a:lnTo>
                  <a:pt x="10587" y="1952"/>
                </a:lnTo>
                <a:lnTo>
                  <a:pt x="10201" y="1695"/>
                </a:lnTo>
                <a:lnTo>
                  <a:pt x="9814" y="1455"/>
                </a:lnTo>
                <a:lnTo>
                  <a:pt x="9427" y="1234"/>
                </a:lnTo>
                <a:lnTo>
                  <a:pt x="9059" y="1050"/>
                </a:lnTo>
                <a:lnTo>
                  <a:pt x="8378" y="700"/>
                </a:lnTo>
                <a:lnTo>
                  <a:pt x="7770" y="443"/>
                </a:lnTo>
                <a:lnTo>
                  <a:pt x="7236" y="240"/>
                </a:lnTo>
                <a:lnTo>
                  <a:pt x="6850" y="93"/>
                </a:lnTo>
                <a:lnTo>
                  <a:pt x="65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Clr>
                <a:schemeClr val="lt1"/>
              </a:buClr>
              <a:buSzPts val="4000"/>
              <a:buNone/>
              <a:defRPr sz="4000">
                <a:solidFill>
                  <a:schemeClr val="lt1"/>
                </a:solidFill>
              </a:defRPr>
            </a:lvl2pPr>
            <a:lvl3pPr lvl="2" rtl="0">
              <a:spcBef>
                <a:spcPts val="0"/>
              </a:spcBef>
              <a:spcAft>
                <a:spcPts val="0"/>
              </a:spcAft>
              <a:buClr>
                <a:schemeClr val="lt1"/>
              </a:buClr>
              <a:buSzPts val="4000"/>
              <a:buNone/>
              <a:defRPr sz="4000">
                <a:solidFill>
                  <a:schemeClr val="lt1"/>
                </a:solidFill>
              </a:defRPr>
            </a:lvl3pPr>
            <a:lvl4pPr lvl="3" rtl="0">
              <a:spcBef>
                <a:spcPts val="0"/>
              </a:spcBef>
              <a:spcAft>
                <a:spcPts val="0"/>
              </a:spcAft>
              <a:buClr>
                <a:schemeClr val="lt1"/>
              </a:buClr>
              <a:buSzPts val="4000"/>
              <a:buNone/>
              <a:defRPr sz="4000">
                <a:solidFill>
                  <a:schemeClr val="lt1"/>
                </a:solidFill>
              </a:defRPr>
            </a:lvl4pPr>
            <a:lvl5pPr lvl="4" rtl="0">
              <a:spcBef>
                <a:spcPts val="0"/>
              </a:spcBef>
              <a:spcAft>
                <a:spcPts val="0"/>
              </a:spcAft>
              <a:buClr>
                <a:schemeClr val="lt1"/>
              </a:buClr>
              <a:buSzPts val="4000"/>
              <a:buNone/>
              <a:defRPr sz="4000">
                <a:solidFill>
                  <a:schemeClr val="lt1"/>
                </a:solidFill>
              </a:defRPr>
            </a:lvl5pPr>
            <a:lvl6pPr lvl="5" rtl="0">
              <a:spcBef>
                <a:spcPts val="0"/>
              </a:spcBef>
              <a:spcAft>
                <a:spcPts val="0"/>
              </a:spcAft>
              <a:buClr>
                <a:schemeClr val="lt1"/>
              </a:buClr>
              <a:buSzPts val="4000"/>
              <a:buNone/>
              <a:defRPr sz="4000">
                <a:solidFill>
                  <a:schemeClr val="lt1"/>
                </a:solidFill>
              </a:defRPr>
            </a:lvl6pPr>
            <a:lvl7pPr lvl="6" rtl="0">
              <a:spcBef>
                <a:spcPts val="0"/>
              </a:spcBef>
              <a:spcAft>
                <a:spcPts val="0"/>
              </a:spcAft>
              <a:buClr>
                <a:schemeClr val="lt1"/>
              </a:buClr>
              <a:buSzPts val="4000"/>
              <a:buNone/>
              <a:defRPr sz="4000">
                <a:solidFill>
                  <a:schemeClr val="lt1"/>
                </a:solidFill>
              </a:defRPr>
            </a:lvl7pPr>
            <a:lvl8pPr lvl="7" rtl="0">
              <a:spcBef>
                <a:spcPts val="0"/>
              </a:spcBef>
              <a:spcAft>
                <a:spcPts val="0"/>
              </a:spcAft>
              <a:buClr>
                <a:schemeClr val="lt1"/>
              </a:buClr>
              <a:buSzPts val="4000"/>
              <a:buNone/>
              <a:defRPr sz="4000">
                <a:solidFill>
                  <a:schemeClr val="lt1"/>
                </a:solidFill>
              </a:defRPr>
            </a:lvl8pPr>
            <a:lvl9pPr lvl="8" rtl="0">
              <a:spcBef>
                <a:spcPts val="0"/>
              </a:spcBef>
              <a:spcAft>
                <a:spcPts val="0"/>
              </a:spcAft>
              <a:buClr>
                <a:schemeClr val="lt1"/>
              </a:buClr>
              <a:buSzPts val="4000"/>
              <a:buNone/>
              <a:defRPr sz="4000">
                <a:solidFill>
                  <a:schemeClr val="lt1"/>
                </a:solidFill>
              </a:defRPr>
            </a:lvl9pPr>
          </a:lstStyle>
          <a:p>
            <a:endParaRPr/>
          </a:p>
        </p:txBody>
      </p:sp>
      <p:sp>
        <p:nvSpPr>
          <p:cNvPr id="23" name="Google Shape;23;p3"/>
          <p:cNvSpPr txBox="1">
            <a:spLocks noGrp="1"/>
          </p:cNvSpPr>
          <p:nvPr>
            <p:ph type="subTitle" idx="1"/>
          </p:nvPr>
        </p:nvSpPr>
        <p:spPr>
          <a:xfrm>
            <a:off x="5349175" y="3221054"/>
            <a:ext cx="31089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4"/>
        <p:cNvGrpSpPr/>
        <p:nvPr/>
      </p:nvGrpSpPr>
      <p:grpSpPr>
        <a:xfrm>
          <a:off x="0" y="0"/>
          <a:ext cx="0" cy="0"/>
          <a:chOff x="0" y="0"/>
          <a:chExt cx="0" cy="0"/>
        </a:xfrm>
      </p:grpSpPr>
      <p:sp>
        <p:nvSpPr>
          <p:cNvPr id="25" name="Google Shape;25;p4"/>
          <p:cNvSpPr/>
          <p:nvPr/>
        </p:nvSpPr>
        <p:spPr>
          <a:xfrm>
            <a:off x="0" y="0"/>
            <a:ext cx="9144093" cy="5143522"/>
          </a:xfrm>
          <a:custGeom>
            <a:avLst/>
            <a:gdLst/>
            <a:ahLst/>
            <a:cxnLst/>
            <a:rect l="l" t="t" r="r" b="b"/>
            <a:pathLst>
              <a:path w="94269" h="53026" extrusionOk="0">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1650244" y="3237827"/>
            <a:ext cx="930521" cy="1355672"/>
          </a:xfrm>
          <a:custGeom>
            <a:avLst/>
            <a:gdLst/>
            <a:ahLst/>
            <a:cxnLst/>
            <a:rect l="l" t="t" r="r" b="b"/>
            <a:pathLst>
              <a:path w="9593" h="13976" extrusionOk="0">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7602686" y="3512916"/>
            <a:ext cx="1278848" cy="1021604"/>
          </a:xfrm>
          <a:custGeom>
            <a:avLst/>
            <a:gdLst/>
            <a:ahLst/>
            <a:cxnLst/>
            <a:rect l="l" t="t" r="r" b="b"/>
            <a:pathLst>
              <a:path w="13184" h="10532" extrusionOk="0">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6991883" y="3961149"/>
            <a:ext cx="566286" cy="927029"/>
          </a:xfrm>
          <a:custGeom>
            <a:avLst/>
            <a:gdLst/>
            <a:ahLst/>
            <a:cxnLst/>
            <a:rect l="l" t="t" r="r" b="b"/>
            <a:pathLst>
              <a:path w="5838" h="9557" extrusionOk="0">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0" y="2514602"/>
            <a:ext cx="1378855" cy="1907408"/>
          </a:xfrm>
          <a:custGeom>
            <a:avLst/>
            <a:gdLst/>
            <a:ahLst/>
            <a:cxnLst/>
            <a:rect l="l" t="t" r="r" b="b"/>
            <a:pathLst>
              <a:path w="14215" h="19664" extrusionOk="0">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2114578" y="0"/>
            <a:ext cx="1107352" cy="964471"/>
          </a:xfrm>
          <a:custGeom>
            <a:avLst/>
            <a:gdLst/>
            <a:ahLst/>
            <a:cxnLst/>
            <a:rect l="l" t="t" r="r" b="b"/>
            <a:pathLst>
              <a:path w="11416" h="9943" extrusionOk="0">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7600940" y="421461"/>
            <a:ext cx="1543076" cy="2686124"/>
          </a:xfrm>
          <a:custGeom>
            <a:avLst/>
            <a:gdLst/>
            <a:ahLst/>
            <a:cxnLst/>
            <a:rect l="l" t="t" r="r" b="b"/>
            <a:pathLst>
              <a:path w="15908" h="27692" extrusionOk="0">
                <a:moveTo>
                  <a:pt x="13846" y="1"/>
                </a:moveTo>
                <a:lnTo>
                  <a:pt x="13128" y="19"/>
                </a:lnTo>
                <a:lnTo>
                  <a:pt x="12428" y="74"/>
                </a:lnTo>
                <a:lnTo>
                  <a:pt x="11729" y="166"/>
                </a:lnTo>
                <a:lnTo>
                  <a:pt x="11047" y="277"/>
                </a:lnTo>
                <a:lnTo>
                  <a:pt x="10384" y="442"/>
                </a:lnTo>
                <a:lnTo>
                  <a:pt x="9722" y="627"/>
                </a:lnTo>
                <a:lnTo>
                  <a:pt x="9077" y="848"/>
                </a:lnTo>
                <a:lnTo>
                  <a:pt x="8451" y="1087"/>
                </a:lnTo>
                <a:lnTo>
                  <a:pt x="7844" y="1363"/>
                </a:lnTo>
                <a:lnTo>
                  <a:pt x="7255" y="1676"/>
                </a:lnTo>
                <a:lnTo>
                  <a:pt x="6665" y="2007"/>
                </a:lnTo>
                <a:lnTo>
                  <a:pt x="6113" y="2357"/>
                </a:lnTo>
                <a:lnTo>
                  <a:pt x="5561" y="2744"/>
                </a:lnTo>
                <a:lnTo>
                  <a:pt x="5045" y="3167"/>
                </a:lnTo>
                <a:lnTo>
                  <a:pt x="4530" y="3591"/>
                </a:lnTo>
                <a:lnTo>
                  <a:pt x="4051" y="4051"/>
                </a:lnTo>
                <a:lnTo>
                  <a:pt x="3591" y="4530"/>
                </a:lnTo>
                <a:lnTo>
                  <a:pt x="3167" y="5045"/>
                </a:lnTo>
                <a:lnTo>
                  <a:pt x="2744" y="5561"/>
                </a:lnTo>
                <a:lnTo>
                  <a:pt x="2357" y="6113"/>
                </a:lnTo>
                <a:lnTo>
                  <a:pt x="2007" y="6666"/>
                </a:lnTo>
                <a:lnTo>
                  <a:pt x="1676" y="7255"/>
                </a:lnTo>
                <a:lnTo>
                  <a:pt x="1363" y="7844"/>
                </a:lnTo>
                <a:lnTo>
                  <a:pt x="1087" y="8452"/>
                </a:lnTo>
                <a:lnTo>
                  <a:pt x="847" y="9078"/>
                </a:lnTo>
                <a:lnTo>
                  <a:pt x="626" y="9722"/>
                </a:lnTo>
                <a:lnTo>
                  <a:pt x="442" y="10385"/>
                </a:lnTo>
                <a:lnTo>
                  <a:pt x="276" y="11048"/>
                </a:lnTo>
                <a:lnTo>
                  <a:pt x="166" y="11729"/>
                </a:lnTo>
                <a:lnTo>
                  <a:pt x="74" y="12428"/>
                </a:lnTo>
                <a:lnTo>
                  <a:pt x="19" y="13128"/>
                </a:lnTo>
                <a:lnTo>
                  <a:pt x="0" y="13846"/>
                </a:lnTo>
                <a:lnTo>
                  <a:pt x="19" y="14564"/>
                </a:lnTo>
                <a:lnTo>
                  <a:pt x="74" y="15264"/>
                </a:lnTo>
                <a:lnTo>
                  <a:pt x="166" y="15964"/>
                </a:lnTo>
                <a:lnTo>
                  <a:pt x="276" y="16645"/>
                </a:lnTo>
                <a:lnTo>
                  <a:pt x="442" y="17308"/>
                </a:lnTo>
                <a:lnTo>
                  <a:pt x="626" y="17970"/>
                </a:lnTo>
                <a:lnTo>
                  <a:pt x="847" y="18615"/>
                </a:lnTo>
                <a:lnTo>
                  <a:pt x="1087" y="19241"/>
                </a:lnTo>
                <a:lnTo>
                  <a:pt x="1363" y="19848"/>
                </a:lnTo>
                <a:lnTo>
                  <a:pt x="1676" y="20438"/>
                </a:lnTo>
                <a:lnTo>
                  <a:pt x="2007" y="21027"/>
                </a:lnTo>
                <a:lnTo>
                  <a:pt x="2357" y="21579"/>
                </a:lnTo>
                <a:lnTo>
                  <a:pt x="2744" y="22131"/>
                </a:lnTo>
                <a:lnTo>
                  <a:pt x="3167" y="22647"/>
                </a:lnTo>
                <a:lnTo>
                  <a:pt x="3591" y="23162"/>
                </a:lnTo>
                <a:lnTo>
                  <a:pt x="4051" y="23641"/>
                </a:lnTo>
                <a:lnTo>
                  <a:pt x="4530" y="24101"/>
                </a:lnTo>
                <a:lnTo>
                  <a:pt x="5045" y="24525"/>
                </a:lnTo>
                <a:lnTo>
                  <a:pt x="5561" y="24948"/>
                </a:lnTo>
                <a:lnTo>
                  <a:pt x="6113" y="25335"/>
                </a:lnTo>
                <a:lnTo>
                  <a:pt x="6665" y="25685"/>
                </a:lnTo>
                <a:lnTo>
                  <a:pt x="7255" y="26016"/>
                </a:lnTo>
                <a:lnTo>
                  <a:pt x="7844" y="26329"/>
                </a:lnTo>
                <a:lnTo>
                  <a:pt x="8451" y="26605"/>
                </a:lnTo>
                <a:lnTo>
                  <a:pt x="9077" y="26845"/>
                </a:lnTo>
                <a:lnTo>
                  <a:pt x="9722" y="27066"/>
                </a:lnTo>
                <a:lnTo>
                  <a:pt x="10384" y="27250"/>
                </a:lnTo>
                <a:lnTo>
                  <a:pt x="11047" y="27416"/>
                </a:lnTo>
                <a:lnTo>
                  <a:pt x="11729" y="27526"/>
                </a:lnTo>
                <a:lnTo>
                  <a:pt x="12428" y="27618"/>
                </a:lnTo>
                <a:lnTo>
                  <a:pt x="13128" y="27673"/>
                </a:lnTo>
                <a:lnTo>
                  <a:pt x="13846" y="27692"/>
                </a:lnTo>
                <a:lnTo>
                  <a:pt x="14361" y="27673"/>
                </a:lnTo>
                <a:lnTo>
                  <a:pt x="14895" y="27655"/>
                </a:lnTo>
                <a:lnTo>
                  <a:pt x="15392" y="27600"/>
                </a:lnTo>
                <a:lnTo>
                  <a:pt x="15908" y="27544"/>
                </a:lnTo>
                <a:lnTo>
                  <a:pt x="15908" y="148"/>
                </a:lnTo>
                <a:lnTo>
                  <a:pt x="15392" y="93"/>
                </a:lnTo>
                <a:lnTo>
                  <a:pt x="14895" y="37"/>
                </a:lnTo>
                <a:lnTo>
                  <a:pt x="14361" y="19"/>
                </a:lnTo>
                <a:lnTo>
                  <a:pt x="138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txBox="1">
            <a:spLocks noGrp="1"/>
          </p:cNvSpPr>
          <p:nvPr>
            <p:ph type="body" idx="1"/>
          </p:nvPr>
        </p:nvSpPr>
        <p:spPr>
          <a:xfrm>
            <a:off x="3344575" y="1323600"/>
            <a:ext cx="3859200" cy="819900"/>
          </a:xfrm>
          <a:prstGeom prst="rect">
            <a:avLst/>
          </a:prstGeom>
        </p:spPr>
        <p:txBody>
          <a:bodyPr spcFirstLastPara="1" wrap="square" lIns="91425" tIns="91425" rIns="91425" bIns="91425" anchor="t" anchorCtr="0">
            <a:noAutofit/>
          </a:bodyPr>
          <a:lstStyle>
            <a:lvl1pPr marL="457200" lvl="0" indent="-393700" rtl="0">
              <a:spcBef>
                <a:spcPts val="600"/>
              </a:spcBef>
              <a:spcAft>
                <a:spcPts val="0"/>
              </a:spcAft>
              <a:buClr>
                <a:schemeClr val="accent2"/>
              </a:buClr>
              <a:buSzPts val="2600"/>
              <a:buChar char="⊷"/>
              <a:defRPr sz="2600" i="1">
                <a:solidFill>
                  <a:schemeClr val="accent2"/>
                </a:solidFill>
              </a:defRPr>
            </a:lvl1pPr>
            <a:lvl2pPr marL="914400" lvl="1" indent="-393700" rtl="0">
              <a:spcBef>
                <a:spcPts val="0"/>
              </a:spcBef>
              <a:spcAft>
                <a:spcPts val="0"/>
              </a:spcAft>
              <a:buClr>
                <a:schemeClr val="accent2"/>
              </a:buClr>
              <a:buSzPts val="2600"/>
              <a:buChar char="⊶"/>
              <a:defRPr sz="2600" i="1">
                <a:solidFill>
                  <a:schemeClr val="accent2"/>
                </a:solidFill>
              </a:defRPr>
            </a:lvl2pPr>
            <a:lvl3pPr marL="1371600" lvl="2" indent="-393700" rtl="0">
              <a:spcBef>
                <a:spcPts val="0"/>
              </a:spcBef>
              <a:spcAft>
                <a:spcPts val="0"/>
              </a:spcAft>
              <a:buClr>
                <a:schemeClr val="accent2"/>
              </a:buClr>
              <a:buSzPts val="2600"/>
              <a:buChar char="⊸"/>
              <a:defRPr sz="2600" i="1">
                <a:solidFill>
                  <a:schemeClr val="accent2"/>
                </a:solidFill>
              </a:defRPr>
            </a:lvl3pPr>
            <a:lvl4pPr marL="1828800" lvl="3" indent="-393700" rtl="0">
              <a:spcBef>
                <a:spcPts val="0"/>
              </a:spcBef>
              <a:spcAft>
                <a:spcPts val="0"/>
              </a:spcAft>
              <a:buClr>
                <a:schemeClr val="accent2"/>
              </a:buClr>
              <a:buSzPts val="2600"/>
              <a:buChar char="●"/>
              <a:defRPr sz="2600" i="1">
                <a:solidFill>
                  <a:schemeClr val="accent2"/>
                </a:solidFill>
              </a:defRPr>
            </a:lvl4pPr>
            <a:lvl5pPr marL="2286000" lvl="4" indent="-393700" rtl="0">
              <a:spcBef>
                <a:spcPts val="0"/>
              </a:spcBef>
              <a:spcAft>
                <a:spcPts val="0"/>
              </a:spcAft>
              <a:buClr>
                <a:schemeClr val="accent2"/>
              </a:buClr>
              <a:buSzPts val="2600"/>
              <a:buChar char="○"/>
              <a:defRPr sz="2600" i="1">
                <a:solidFill>
                  <a:schemeClr val="accent2"/>
                </a:solidFill>
              </a:defRPr>
            </a:lvl5pPr>
            <a:lvl6pPr marL="2743200" lvl="5" indent="-393700" rtl="0">
              <a:spcBef>
                <a:spcPts val="0"/>
              </a:spcBef>
              <a:spcAft>
                <a:spcPts val="0"/>
              </a:spcAft>
              <a:buClr>
                <a:schemeClr val="accent2"/>
              </a:buClr>
              <a:buSzPts val="2600"/>
              <a:buChar char="■"/>
              <a:defRPr sz="2600" i="1">
                <a:solidFill>
                  <a:schemeClr val="accent2"/>
                </a:solidFill>
              </a:defRPr>
            </a:lvl6pPr>
            <a:lvl7pPr marL="3200400" lvl="6" indent="-393700" rtl="0">
              <a:spcBef>
                <a:spcPts val="0"/>
              </a:spcBef>
              <a:spcAft>
                <a:spcPts val="0"/>
              </a:spcAft>
              <a:buClr>
                <a:schemeClr val="accent2"/>
              </a:buClr>
              <a:buSzPts val="2600"/>
              <a:buChar char="●"/>
              <a:defRPr sz="2600" i="1">
                <a:solidFill>
                  <a:schemeClr val="accent2"/>
                </a:solidFill>
              </a:defRPr>
            </a:lvl7pPr>
            <a:lvl8pPr marL="3657600" lvl="7" indent="-393700" rtl="0">
              <a:spcBef>
                <a:spcPts val="0"/>
              </a:spcBef>
              <a:spcAft>
                <a:spcPts val="0"/>
              </a:spcAft>
              <a:buClr>
                <a:schemeClr val="accent2"/>
              </a:buClr>
              <a:buSzPts val="2600"/>
              <a:buChar char="○"/>
              <a:defRPr sz="2600" i="1">
                <a:solidFill>
                  <a:schemeClr val="accent2"/>
                </a:solidFill>
              </a:defRPr>
            </a:lvl8pPr>
            <a:lvl9pPr marL="4114800" lvl="8" indent="-393700">
              <a:spcBef>
                <a:spcPts val="0"/>
              </a:spcBef>
              <a:spcAft>
                <a:spcPts val="0"/>
              </a:spcAft>
              <a:buClr>
                <a:schemeClr val="accent2"/>
              </a:buClr>
              <a:buSzPts val="2600"/>
              <a:buChar char="■"/>
              <a:defRPr sz="2600" i="1">
                <a:solidFill>
                  <a:schemeClr val="accent2"/>
                </a:solidFill>
              </a:defRPr>
            </a:lvl9pPr>
          </a:lstStyle>
          <a:p>
            <a:endParaRPr/>
          </a:p>
        </p:txBody>
      </p:sp>
      <p:sp>
        <p:nvSpPr>
          <p:cNvPr id="33" name="Google Shape;33;p4"/>
          <p:cNvSpPr txBox="1"/>
          <p:nvPr/>
        </p:nvSpPr>
        <p:spPr>
          <a:xfrm>
            <a:off x="1531725" y="1092169"/>
            <a:ext cx="1957200" cy="653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9600">
                <a:solidFill>
                  <a:schemeClr val="dk1"/>
                </a:solidFill>
                <a:latin typeface="Dosis"/>
                <a:ea typeface="Dosis"/>
                <a:cs typeface="Dosis"/>
                <a:sym typeface="Dosis"/>
              </a:rPr>
              <a:t>“</a:t>
            </a:r>
            <a:endParaRPr sz="9600">
              <a:solidFill>
                <a:schemeClr val="dk1"/>
              </a:solidFill>
              <a:latin typeface="Dosis"/>
              <a:ea typeface="Dosis"/>
              <a:cs typeface="Dosis"/>
              <a:sym typeface="Dosis"/>
            </a:endParaRPr>
          </a:p>
        </p:txBody>
      </p:sp>
      <p:sp>
        <p:nvSpPr>
          <p:cNvPr id="34" name="Google Shape;34;p4"/>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5"/>
        <p:cNvGrpSpPr/>
        <p:nvPr/>
      </p:nvGrpSpPr>
      <p:grpSpPr>
        <a:xfrm>
          <a:off x="0" y="0"/>
          <a:ext cx="0" cy="0"/>
          <a:chOff x="0" y="0"/>
          <a:chExt cx="0" cy="0"/>
        </a:xfrm>
      </p:grpSpPr>
      <p:sp>
        <p:nvSpPr>
          <p:cNvPr id="36" name="Google Shape;36;p5"/>
          <p:cNvSpPr/>
          <p:nvPr/>
        </p:nvSpPr>
        <p:spPr>
          <a:xfrm>
            <a:off x="0" y="0"/>
            <a:ext cx="9144093" cy="5143522"/>
          </a:xfrm>
          <a:custGeom>
            <a:avLst/>
            <a:gdLst/>
            <a:ahLst/>
            <a:cxnLst/>
            <a:rect l="l" t="t" r="r" b="b"/>
            <a:pathLst>
              <a:path w="94269" h="53026" extrusionOk="0">
                <a:moveTo>
                  <a:pt x="40138" y="14729"/>
                </a:moveTo>
                <a:lnTo>
                  <a:pt x="40211" y="15411"/>
                </a:lnTo>
                <a:lnTo>
                  <a:pt x="40303" y="16239"/>
                </a:lnTo>
                <a:lnTo>
                  <a:pt x="40395" y="17325"/>
                </a:lnTo>
                <a:lnTo>
                  <a:pt x="40469" y="18633"/>
                </a:lnTo>
                <a:lnTo>
                  <a:pt x="40543" y="20161"/>
                </a:lnTo>
                <a:lnTo>
                  <a:pt x="40561" y="20989"/>
                </a:lnTo>
                <a:lnTo>
                  <a:pt x="40579" y="21855"/>
                </a:lnTo>
                <a:lnTo>
                  <a:pt x="40561" y="22738"/>
                </a:lnTo>
                <a:lnTo>
                  <a:pt x="40561" y="23659"/>
                </a:lnTo>
                <a:lnTo>
                  <a:pt x="40524" y="24616"/>
                </a:lnTo>
                <a:lnTo>
                  <a:pt x="40469" y="25574"/>
                </a:lnTo>
                <a:lnTo>
                  <a:pt x="40395" y="26568"/>
                </a:lnTo>
                <a:lnTo>
                  <a:pt x="40303" y="27562"/>
                </a:lnTo>
                <a:lnTo>
                  <a:pt x="40193" y="28556"/>
                </a:lnTo>
                <a:lnTo>
                  <a:pt x="40064" y="29569"/>
                </a:lnTo>
                <a:lnTo>
                  <a:pt x="39880" y="30563"/>
                </a:lnTo>
                <a:lnTo>
                  <a:pt x="39696" y="31558"/>
                </a:lnTo>
                <a:lnTo>
                  <a:pt x="39475" y="32552"/>
                </a:lnTo>
                <a:lnTo>
                  <a:pt x="39217" y="33528"/>
                </a:lnTo>
                <a:lnTo>
                  <a:pt x="38922" y="34485"/>
                </a:lnTo>
                <a:lnTo>
                  <a:pt x="38591" y="35424"/>
                </a:lnTo>
                <a:lnTo>
                  <a:pt x="38407" y="35884"/>
                </a:lnTo>
                <a:lnTo>
                  <a:pt x="38223" y="36326"/>
                </a:lnTo>
                <a:lnTo>
                  <a:pt x="38039" y="36768"/>
                </a:lnTo>
                <a:lnTo>
                  <a:pt x="37818" y="37210"/>
                </a:lnTo>
                <a:lnTo>
                  <a:pt x="37597" y="37633"/>
                </a:lnTo>
                <a:lnTo>
                  <a:pt x="37376" y="38038"/>
                </a:lnTo>
                <a:lnTo>
                  <a:pt x="37136" y="38444"/>
                </a:lnTo>
                <a:lnTo>
                  <a:pt x="36897" y="38849"/>
                </a:lnTo>
                <a:lnTo>
                  <a:pt x="36621" y="39235"/>
                </a:lnTo>
                <a:lnTo>
                  <a:pt x="36363" y="39585"/>
                </a:lnTo>
                <a:lnTo>
                  <a:pt x="36087" y="39953"/>
                </a:lnTo>
                <a:lnTo>
                  <a:pt x="35811" y="40285"/>
                </a:lnTo>
                <a:lnTo>
                  <a:pt x="35516" y="40598"/>
                </a:lnTo>
                <a:lnTo>
                  <a:pt x="35222" y="40911"/>
                </a:lnTo>
                <a:lnTo>
                  <a:pt x="34927" y="41205"/>
                </a:lnTo>
                <a:lnTo>
                  <a:pt x="34614" y="41500"/>
                </a:lnTo>
                <a:lnTo>
                  <a:pt x="34301" y="41758"/>
                </a:lnTo>
                <a:lnTo>
                  <a:pt x="33988" y="42015"/>
                </a:lnTo>
                <a:lnTo>
                  <a:pt x="33675" y="42255"/>
                </a:lnTo>
                <a:lnTo>
                  <a:pt x="33344" y="42494"/>
                </a:lnTo>
                <a:lnTo>
                  <a:pt x="33012" y="42715"/>
                </a:lnTo>
                <a:lnTo>
                  <a:pt x="32681" y="42918"/>
                </a:lnTo>
                <a:lnTo>
                  <a:pt x="32349" y="43102"/>
                </a:lnTo>
                <a:lnTo>
                  <a:pt x="32018" y="43286"/>
                </a:lnTo>
                <a:lnTo>
                  <a:pt x="31337" y="43636"/>
                </a:lnTo>
                <a:lnTo>
                  <a:pt x="30656" y="43930"/>
                </a:lnTo>
                <a:lnTo>
                  <a:pt x="29956" y="44188"/>
                </a:lnTo>
                <a:lnTo>
                  <a:pt x="29275" y="44409"/>
                </a:lnTo>
                <a:lnTo>
                  <a:pt x="28593" y="44593"/>
                </a:lnTo>
                <a:lnTo>
                  <a:pt x="27912" y="44740"/>
                </a:lnTo>
                <a:lnTo>
                  <a:pt x="27249" y="44869"/>
                </a:lnTo>
                <a:lnTo>
                  <a:pt x="26605" y="44961"/>
                </a:lnTo>
                <a:lnTo>
                  <a:pt x="25961" y="45035"/>
                </a:lnTo>
                <a:lnTo>
                  <a:pt x="25335" y="45090"/>
                </a:lnTo>
                <a:lnTo>
                  <a:pt x="24745" y="45127"/>
                </a:lnTo>
                <a:lnTo>
                  <a:pt x="24175" y="45145"/>
                </a:lnTo>
                <a:lnTo>
                  <a:pt x="23622" y="45145"/>
                </a:lnTo>
                <a:lnTo>
                  <a:pt x="23125" y="45127"/>
                </a:lnTo>
                <a:lnTo>
                  <a:pt x="22205" y="45072"/>
                </a:lnTo>
                <a:lnTo>
                  <a:pt x="21450" y="44998"/>
                </a:lnTo>
                <a:lnTo>
                  <a:pt x="20879" y="44924"/>
                </a:lnTo>
                <a:lnTo>
                  <a:pt x="20400" y="44851"/>
                </a:lnTo>
                <a:lnTo>
                  <a:pt x="20124" y="44427"/>
                </a:lnTo>
                <a:lnTo>
                  <a:pt x="19829" y="43949"/>
                </a:lnTo>
                <a:lnTo>
                  <a:pt x="19461" y="43286"/>
                </a:lnTo>
                <a:lnTo>
                  <a:pt x="19038" y="42457"/>
                </a:lnTo>
                <a:lnTo>
                  <a:pt x="18835" y="41997"/>
                </a:lnTo>
                <a:lnTo>
                  <a:pt x="18614" y="41500"/>
                </a:lnTo>
                <a:lnTo>
                  <a:pt x="18393" y="40966"/>
                </a:lnTo>
                <a:lnTo>
                  <a:pt x="18191" y="40414"/>
                </a:lnTo>
                <a:lnTo>
                  <a:pt x="17988" y="39824"/>
                </a:lnTo>
                <a:lnTo>
                  <a:pt x="17804" y="39198"/>
                </a:lnTo>
                <a:lnTo>
                  <a:pt x="17638" y="38572"/>
                </a:lnTo>
                <a:lnTo>
                  <a:pt x="17491" y="37910"/>
                </a:lnTo>
                <a:lnTo>
                  <a:pt x="17362" y="37228"/>
                </a:lnTo>
                <a:lnTo>
                  <a:pt x="17252" y="36529"/>
                </a:lnTo>
                <a:lnTo>
                  <a:pt x="17178" y="35811"/>
                </a:lnTo>
                <a:lnTo>
                  <a:pt x="17141" y="35074"/>
                </a:lnTo>
                <a:lnTo>
                  <a:pt x="17141" y="34338"/>
                </a:lnTo>
                <a:lnTo>
                  <a:pt x="17178" y="33564"/>
                </a:lnTo>
                <a:lnTo>
                  <a:pt x="17215" y="33196"/>
                </a:lnTo>
                <a:lnTo>
                  <a:pt x="17252" y="32810"/>
                </a:lnTo>
                <a:lnTo>
                  <a:pt x="17307" y="32423"/>
                </a:lnTo>
                <a:lnTo>
                  <a:pt x="17381" y="32036"/>
                </a:lnTo>
                <a:lnTo>
                  <a:pt x="17473" y="31650"/>
                </a:lnTo>
                <a:lnTo>
                  <a:pt x="17565" y="31245"/>
                </a:lnTo>
                <a:lnTo>
                  <a:pt x="17675" y="30858"/>
                </a:lnTo>
                <a:lnTo>
                  <a:pt x="17786" y="30471"/>
                </a:lnTo>
                <a:lnTo>
                  <a:pt x="17933" y="30066"/>
                </a:lnTo>
                <a:lnTo>
                  <a:pt x="18080" y="29680"/>
                </a:lnTo>
                <a:lnTo>
                  <a:pt x="18246" y="29293"/>
                </a:lnTo>
                <a:lnTo>
                  <a:pt x="18430" y="28888"/>
                </a:lnTo>
                <a:lnTo>
                  <a:pt x="18614" y="28501"/>
                </a:lnTo>
                <a:lnTo>
                  <a:pt x="18835" y="28115"/>
                </a:lnTo>
                <a:lnTo>
                  <a:pt x="19056" y="27710"/>
                </a:lnTo>
                <a:lnTo>
                  <a:pt x="19314" y="27323"/>
                </a:lnTo>
                <a:lnTo>
                  <a:pt x="19572" y="26936"/>
                </a:lnTo>
                <a:lnTo>
                  <a:pt x="19848" y="26550"/>
                </a:lnTo>
                <a:lnTo>
                  <a:pt x="20142" y="26181"/>
                </a:lnTo>
                <a:lnTo>
                  <a:pt x="20437" y="25813"/>
                </a:lnTo>
                <a:lnTo>
                  <a:pt x="20750" y="25445"/>
                </a:lnTo>
                <a:lnTo>
                  <a:pt x="21081" y="25095"/>
                </a:lnTo>
                <a:lnTo>
                  <a:pt x="21413" y="24745"/>
                </a:lnTo>
                <a:lnTo>
                  <a:pt x="21763" y="24395"/>
                </a:lnTo>
                <a:lnTo>
                  <a:pt x="22499" y="23714"/>
                </a:lnTo>
                <a:lnTo>
                  <a:pt x="23254" y="23070"/>
                </a:lnTo>
                <a:lnTo>
                  <a:pt x="24046" y="22444"/>
                </a:lnTo>
                <a:lnTo>
                  <a:pt x="24856" y="21855"/>
                </a:lnTo>
                <a:lnTo>
                  <a:pt x="25703" y="21265"/>
                </a:lnTo>
                <a:lnTo>
                  <a:pt x="26550" y="20713"/>
                </a:lnTo>
                <a:lnTo>
                  <a:pt x="27415" y="20179"/>
                </a:lnTo>
                <a:lnTo>
                  <a:pt x="28299" y="19682"/>
                </a:lnTo>
                <a:lnTo>
                  <a:pt x="29164" y="19203"/>
                </a:lnTo>
                <a:lnTo>
                  <a:pt x="30048" y="18743"/>
                </a:lnTo>
                <a:lnTo>
                  <a:pt x="30913" y="18320"/>
                </a:lnTo>
                <a:lnTo>
                  <a:pt x="31760" y="17896"/>
                </a:lnTo>
                <a:lnTo>
                  <a:pt x="32607" y="17528"/>
                </a:lnTo>
                <a:lnTo>
                  <a:pt x="33417" y="17160"/>
                </a:lnTo>
                <a:lnTo>
                  <a:pt x="34209" y="16828"/>
                </a:lnTo>
                <a:lnTo>
                  <a:pt x="34982" y="16515"/>
                </a:lnTo>
                <a:lnTo>
                  <a:pt x="36400" y="15963"/>
                </a:lnTo>
                <a:lnTo>
                  <a:pt x="37652" y="15521"/>
                </a:lnTo>
                <a:lnTo>
                  <a:pt x="38683" y="15171"/>
                </a:lnTo>
                <a:lnTo>
                  <a:pt x="39456" y="14913"/>
                </a:lnTo>
                <a:lnTo>
                  <a:pt x="40138" y="14729"/>
                </a:lnTo>
                <a:close/>
                <a:moveTo>
                  <a:pt x="0" y="0"/>
                </a:moveTo>
                <a:lnTo>
                  <a:pt x="0" y="53026"/>
                </a:lnTo>
                <a:lnTo>
                  <a:pt x="94268" y="53026"/>
                </a:lnTo>
                <a:lnTo>
                  <a:pt x="94268"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528548" y="1071451"/>
            <a:ext cx="1164582" cy="1832524"/>
          </a:xfrm>
          <a:custGeom>
            <a:avLst/>
            <a:gdLst/>
            <a:ahLst/>
            <a:cxnLst/>
            <a:rect l="l" t="t" r="r" b="b"/>
            <a:pathLst>
              <a:path w="12006" h="18892" extrusionOk="0">
                <a:moveTo>
                  <a:pt x="2063" y="1"/>
                </a:moveTo>
                <a:lnTo>
                  <a:pt x="1934" y="369"/>
                </a:lnTo>
                <a:lnTo>
                  <a:pt x="1768" y="793"/>
                </a:lnTo>
                <a:lnTo>
                  <a:pt x="1584" y="1363"/>
                </a:lnTo>
                <a:lnTo>
                  <a:pt x="1345" y="2063"/>
                </a:lnTo>
                <a:lnTo>
                  <a:pt x="1106" y="2873"/>
                </a:lnTo>
                <a:lnTo>
                  <a:pt x="866" y="3794"/>
                </a:lnTo>
                <a:lnTo>
                  <a:pt x="627" y="4770"/>
                </a:lnTo>
                <a:lnTo>
                  <a:pt x="406" y="5819"/>
                </a:lnTo>
                <a:lnTo>
                  <a:pt x="314" y="6353"/>
                </a:lnTo>
                <a:lnTo>
                  <a:pt x="222" y="6905"/>
                </a:lnTo>
                <a:lnTo>
                  <a:pt x="148" y="7458"/>
                </a:lnTo>
                <a:lnTo>
                  <a:pt x="93" y="8028"/>
                </a:lnTo>
                <a:lnTo>
                  <a:pt x="38" y="8599"/>
                </a:lnTo>
                <a:lnTo>
                  <a:pt x="19" y="9152"/>
                </a:lnTo>
                <a:lnTo>
                  <a:pt x="1" y="9722"/>
                </a:lnTo>
                <a:lnTo>
                  <a:pt x="1" y="10275"/>
                </a:lnTo>
                <a:lnTo>
                  <a:pt x="38" y="10845"/>
                </a:lnTo>
                <a:lnTo>
                  <a:pt x="93" y="11379"/>
                </a:lnTo>
                <a:lnTo>
                  <a:pt x="167" y="11932"/>
                </a:lnTo>
                <a:lnTo>
                  <a:pt x="259" y="12447"/>
                </a:lnTo>
                <a:lnTo>
                  <a:pt x="388" y="12963"/>
                </a:lnTo>
                <a:lnTo>
                  <a:pt x="535" y="13478"/>
                </a:lnTo>
                <a:lnTo>
                  <a:pt x="682" y="13865"/>
                </a:lnTo>
                <a:lnTo>
                  <a:pt x="848" y="14233"/>
                </a:lnTo>
                <a:lnTo>
                  <a:pt x="1032" y="14583"/>
                </a:lnTo>
                <a:lnTo>
                  <a:pt x="1216" y="14914"/>
                </a:lnTo>
                <a:lnTo>
                  <a:pt x="1419" y="15227"/>
                </a:lnTo>
                <a:lnTo>
                  <a:pt x="1640" y="15522"/>
                </a:lnTo>
                <a:lnTo>
                  <a:pt x="1860" y="15798"/>
                </a:lnTo>
                <a:lnTo>
                  <a:pt x="2100" y="16074"/>
                </a:lnTo>
                <a:lnTo>
                  <a:pt x="2339" y="16314"/>
                </a:lnTo>
                <a:lnTo>
                  <a:pt x="2597" y="16553"/>
                </a:lnTo>
                <a:lnTo>
                  <a:pt x="2855" y="16774"/>
                </a:lnTo>
                <a:lnTo>
                  <a:pt x="3112" y="16995"/>
                </a:lnTo>
                <a:lnTo>
                  <a:pt x="3389" y="17179"/>
                </a:lnTo>
                <a:lnTo>
                  <a:pt x="3665" y="17363"/>
                </a:lnTo>
                <a:lnTo>
                  <a:pt x="3941" y="17529"/>
                </a:lnTo>
                <a:lnTo>
                  <a:pt x="4217" y="17695"/>
                </a:lnTo>
                <a:lnTo>
                  <a:pt x="4770" y="17971"/>
                </a:lnTo>
                <a:lnTo>
                  <a:pt x="5322" y="18192"/>
                </a:lnTo>
                <a:lnTo>
                  <a:pt x="5856" y="18394"/>
                </a:lnTo>
                <a:lnTo>
                  <a:pt x="6371" y="18542"/>
                </a:lnTo>
                <a:lnTo>
                  <a:pt x="6850" y="18670"/>
                </a:lnTo>
                <a:lnTo>
                  <a:pt x="7292" y="18781"/>
                </a:lnTo>
                <a:lnTo>
                  <a:pt x="7679" y="18836"/>
                </a:lnTo>
                <a:lnTo>
                  <a:pt x="8010" y="18891"/>
                </a:lnTo>
                <a:lnTo>
                  <a:pt x="4015" y="5727"/>
                </a:lnTo>
                <a:lnTo>
                  <a:pt x="9041" y="18560"/>
                </a:lnTo>
                <a:lnTo>
                  <a:pt x="9262" y="18321"/>
                </a:lnTo>
                <a:lnTo>
                  <a:pt x="9538" y="18026"/>
                </a:lnTo>
                <a:lnTo>
                  <a:pt x="9814" y="17695"/>
                </a:lnTo>
                <a:lnTo>
                  <a:pt x="10109" y="17290"/>
                </a:lnTo>
                <a:lnTo>
                  <a:pt x="10422" y="16866"/>
                </a:lnTo>
                <a:lnTo>
                  <a:pt x="10735" y="16369"/>
                </a:lnTo>
                <a:lnTo>
                  <a:pt x="11029" y="15853"/>
                </a:lnTo>
                <a:lnTo>
                  <a:pt x="11287" y="15283"/>
                </a:lnTo>
                <a:lnTo>
                  <a:pt x="11416" y="14988"/>
                </a:lnTo>
                <a:lnTo>
                  <a:pt x="11527" y="14693"/>
                </a:lnTo>
                <a:lnTo>
                  <a:pt x="11637" y="14362"/>
                </a:lnTo>
                <a:lnTo>
                  <a:pt x="11729" y="14049"/>
                </a:lnTo>
                <a:lnTo>
                  <a:pt x="11821" y="13718"/>
                </a:lnTo>
                <a:lnTo>
                  <a:pt x="11895" y="13386"/>
                </a:lnTo>
                <a:lnTo>
                  <a:pt x="11950" y="13036"/>
                </a:lnTo>
                <a:lnTo>
                  <a:pt x="11987" y="12687"/>
                </a:lnTo>
                <a:lnTo>
                  <a:pt x="12005" y="12318"/>
                </a:lnTo>
                <a:lnTo>
                  <a:pt x="12005" y="11950"/>
                </a:lnTo>
                <a:lnTo>
                  <a:pt x="12005" y="11582"/>
                </a:lnTo>
                <a:lnTo>
                  <a:pt x="11968" y="11214"/>
                </a:lnTo>
                <a:lnTo>
                  <a:pt x="11913" y="10827"/>
                </a:lnTo>
                <a:lnTo>
                  <a:pt x="11821" y="10440"/>
                </a:lnTo>
                <a:lnTo>
                  <a:pt x="11729" y="10035"/>
                </a:lnTo>
                <a:lnTo>
                  <a:pt x="11600" y="9649"/>
                </a:lnTo>
                <a:lnTo>
                  <a:pt x="11416" y="9152"/>
                </a:lnTo>
                <a:lnTo>
                  <a:pt x="11195" y="8673"/>
                </a:lnTo>
                <a:lnTo>
                  <a:pt x="10956" y="8194"/>
                </a:lnTo>
                <a:lnTo>
                  <a:pt x="10680" y="7715"/>
                </a:lnTo>
                <a:lnTo>
                  <a:pt x="10367" y="7255"/>
                </a:lnTo>
                <a:lnTo>
                  <a:pt x="10054" y="6813"/>
                </a:lnTo>
                <a:lnTo>
                  <a:pt x="9704" y="6353"/>
                </a:lnTo>
                <a:lnTo>
                  <a:pt x="9354" y="5930"/>
                </a:lnTo>
                <a:lnTo>
                  <a:pt x="8967" y="5506"/>
                </a:lnTo>
                <a:lnTo>
                  <a:pt x="8581" y="5083"/>
                </a:lnTo>
                <a:lnTo>
                  <a:pt x="8194" y="4678"/>
                </a:lnTo>
                <a:lnTo>
                  <a:pt x="7789" y="4291"/>
                </a:lnTo>
                <a:lnTo>
                  <a:pt x="7384" y="3904"/>
                </a:lnTo>
                <a:lnTo>
                  <a:pt x="6979" y="3536"/>
                </a:lnTo>
                <a:lnTo>
                  <a:pt x="6150" y="2855"/>
                </a:lnTo>
                <a:lnTo>
                  <a:pt x="5359" y="2229"/>
                </a:lnTo>
                <a:lnTo>
                  <a:pt x="4604" y="1676"/>
                </a:lnTo>
                <a:lnTo>
                  <a:pt x="3923" y="1179"/>
                </a:lnTo>
                <a:lnTo>
                  <a:pt x="3297" y="774"/>
                </a:lnTo>
                <a:lnTo>
                  <a:pt x="2799" y="443"/>
                </a:lnTo>
                <a:lnTo>
                  <a:pt x="2413" y="204"/>
                </a:lnTo>
                <a:lnTo>
                  <a:pt x="20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1192991" y="0"/>
            <a:ext cx="2343229" cy="1357321"/>
          </a:xfrm>
          <a:custGeom>
            <a:avLst/>
            <a:gdLst/>
            <a:ahLst/>
            <a:cxnLst/>
            <a:rect l="l" t="t" r="r" b="b"/>
            <a:pathLst>
              <a:path w="24157" h="13993" extrusionOk="0">
                <a:moveTo>
                  <a:pt x="147" y="0"/>
                </a:moveTo>
                <a:lnTo>
                  <a:pt x="92" y="479"/>
                </a:lnTo>
                <a:lnTo>
                  <a:pt x="37" y="939"/>
                </a:lnTo>
                <a:lnTo>
                  <a:pt x="18" y="1436"/>
                </a:lnTo>
                <a:lnTo>
                  <a:pt x="0" y="1915"/>
                </a:lnTo>
                <a:lnTo>
                  <a:pt x="18" y="2541"/>
                </a:lnTo>
                <a:lnTo>
                  <a:pt x="55" y="3148"/>
                </a:lnTo>
                <a:lnTo>
                  <a:pt x="147" y="3756"/>
                </a:lnTo>
                <a:lnTo>
                  <a:pt x="239" y="4345"/>
                </a:lnTo>
                <a:lnTo>
                  <a:pt x="387" y="4934"/>
                </a:lnTo>
                <a:lnTo>
                  <a:pt x="534" y="5505"/>
                </a:lnTo>
                <a:lnTo>
                  <a:pt x="737" y="6076"/>
                </a:lnTo>
                <a:lnTo>
                  <a:pt x="957" y="6610"/>
                </a:lnTo>
                <a:lnTo>
                  <a:pt x="1197" y="7144"/>
                </a:lnTo>
                <a:lnTo>
                  <a:pt x="1455" y="7678"/>
                </a:lnTo>
                <a:lnTo>
                  <a:pt x="1749" y="8175"/>
                </a:lnTo>
                <a:lnTo>
                  <a:pt x="2062" y="8672"/>
                </a:lnTo>
                <a:lnTo>
                  <a:pt x="2394" y="9132"/>
                </a:lnTo>
                <a:lnTo>
                  <a:pt x="2762" y="9592"/>
                </a:lnTo>
                <a:lnTo>
                  <a:pt x="3130" y="10034"/>
                </a:lnTo>
                <a:lnTo>
                  <a:pt x="3535" y="10458"/>
                </a:lnTo>
                <a:lnTo>
                  <a:pt x="3959" y="10863"/>
                </a:lnTo>
                <a:lnTo>
                  <a:pt x="4400" y="11231"/>
                </a:lnTo>
                <a:lnTo>
                  <a:pt x="4861" y="11599"/>
                </a:lnTo>
                <a:lnTo>
                  <a:pt x="5321" y="11931"/>
                </a:lnTo>
                <a:lnTo>
                  <a:pt x="5818" y="12244"/>
                </a:lnTo>
                <a:lnTo>
                  <a:pt x="6315" y="12538"/>
                </a:lnTo>
                <a:lnTo>
                  <a:pt x="6849" y="12796"/>
                </a:lnTo>
                <a:lnTo>
                  <a:pt x="7383" y="13035"/>
                </a:lnTo>
                <a:lnTo>
                  <a:pt x="7917" y="13256"/>
                </a:lnTo>
                <a:lnTo>
                  <a:pt x="8488" y="13459"/>
                </a:lnTo>
                <a:lnTo>
                  <a:pt x="9059" y="13606"/>
                </a:lnTo>
                <a:lnTo>
                  <a:pt x="9648" y="13754"/>
                </a:lnTo>
                <a:lnTo>
                  <a:pt x="10237" y="13846"/>
                </a:lnTo>
                <a:lnTo>
                  <a:pt x="10845" y="13938"/>
                </a:lnTo>
                <a:lnTo>
                  <a:pt x="11452" y="13974"/>
                </a:lnTo>
                <a:lnTo>
                  <a:pt x="12078" y="13993"/>
                </a:lnTo>
                <a:lnTo>
                  <a:pt x="12704" y="13974"/>
                </a:lnTo>
                <a:lnTo>
                  <a:pt x="13312" y="13938"/>
                </a:lnTo>
                <a:lnTo>
                  <a:pt x="13919" y="13846"/>
                </a:lnTo>
                <a:lnTo>
                  <a:pt x="14508" y="13754"/>
                </a:lnTo>
                <a:lnTo>
                  <a:pt x="15098" y="13606"/>
                </a:lnTo>
                <a:lnTo>
                  <a:pt x="15668" y="13459"/>
                </a:lnTo>
                <a:lnTo>
                  <a:pt x="16239" y="13256"/>
                </a:lnTo>
                <a:lnTo>
                  <a:pt x="16773" y="13035"/>
                </a:lnTo>
                <a:lnTo>
                  <a:pt x="17307" y="12796"/>
                </a:lnTo>
                <a:lnTo>
                  <a:pt x="17841" y="12538"/>
                </a:lnTo>
                <a:lnTo>
                  <a:pt x="18338" y="12244"/>
                </a:lnTo>
                <a:lnTo>
                  <a:pt x="18835" y="11931"/>
                </a:lnTo>
                <a:lnTo>
                  <a:pt x="19296" y="11599"/>
                </a:lnTo>
                <a:lnTo>
                  <a:pt x="19756" y="11231"/>
                </a:lnTo>
                <a:lnTo>
                  <a:pt x="20198" y="10863"/>
                </a:lnTo>
                <a:lnTo>
                  <a:pt x="20621" y="10458"/>
                </a:lnTo>
                <a:lnTo>
                  <a:pt x="21026" y="10034"/>
                </a:lnTo>
                <a:lnTo>
                  <a:pt x="21394" y="9592"/>
                </a:lnTo>
                <a:lnTo>
                  <a:pt x="21763" y="9132"/>
                </a:lnTo>
                <a:lnTo>
                  <a:pt x="22094" y="8672"/>
                </a:lnTo>
                <a:lnTo>
                  <a:pt x="22407" y="8175"/>
                </a:lnTo>
                <a:lnTo>
                  <a:pt x="22702" y="7678"/>
                </a:lnTo>
                <a:lnTo>
                  <a:pt x="22959" y="7144"/>
                </a:lnTo>
                <a:lnTo>
                  <a:pt x="23199" y="6610"/>
                </a:lnTo>
                <a:lnTo>
                  <a:pt x="23420" y="6076"/>
                </a:lnTo>
                <a:lnTo>
                  <a:pt x="23622" y="5505"/>
                </a:lnTo>
                <a:lnTo>
                  <a:pt x="23770" y="4934"/>
                </a:lnTo>
                <a:lnTo>
                  <a:pt x="23917" y="4345"/>
                </a:lnTo>
                <a:lnTo>
                  <a:pt x="24009" y="3756"/>
                </a:lnTo>
                <a:lnTo>
                  <a:pt x="24101" y="3148"/>
                </a:lnTo>
                <a:lnTo>
                  <a:pt x="24138" y="2541"/>
                </a:lnTo>
                <a:lnTo>
                  <a:pt x="24156" y="1915"/>
                </a:lnTo>
                <a:lnTo>
                  <a:pt x="24138" y="1436"/>
                </a:lnTo>
                <a:lnTo>
                  <a:pt x="24119" y="939"/>
                </a:lnTo>
                <a:lnTo>
                  <a:pt x="24064" y="479"/>
                </a:lnTo>
                <a:lnTo>
                  <a:pt x="2400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0" y="3350346"/>
            <a:ext cx="1257314" cy="1793142"/>
          </a:xfrm>
          <a:custGeom>
            <a:avLst/>
            <a:gdLst/>
            <a:ahLst/>
            <a:cxnLst/>
            <a:rect l="l" t="t" r="r" b="b"/>
            <a:pathLst>
              <a:path w="12962" h="18486" extrusionOk="0">
                <a:moveTo>
                  <a:pt x="2633" y="0"/>
                </a:moveTo>
                <a:lnTo>
                  <a:pt x="2246" y="37"/>
                </a:lnTo>
                <a:lnTo>
                  <a:pt x="1860" y="74"/>
                </a:lnTo>
                <a:lnTo>
                  <a:pt x="1473" y="129"/>
                </a:lnTo>
                <a:lnTo>
                  <a:pt x="1105" y="184"/>
                </a:lnTo>
                <a:lnTo>
                  <a:pt x="718" y="258"/>
                </a:lnTo>
                <a:lnTo>
                  <a:pt x="368" y="368"/>
                </a:lnTo>
                <a:lnTo>
                  <a:pt x="0" y="461"/>
                </a:lnTo>
                <a:lnTo>
                  <a:pt x="0" y="18486"/>
                </a:lnTo>
                <a:lnTo>
                  <a:pt x="8101" y="18486"/>
                </a:lnTo>
                <a:lnTo>
                  <a:pt x="8635" y="18136"/>
                </a:lnTo>
                <a:lnTo>
                  <a:pt x="9151" y="17767"/>
                </a:lnTo>
                <a:lnTo>
                  <a:pt x="9629" y="17362"/>
                </a:lnTo>
                <a:lnTo>
                  <a:pt x="10090" y="16921"/>
                </a:lnTo>
                <a:lnTo>
                  <a:pt x="10513" y="16460"/>
                </a:lnTo>
                <a:lnTo>
                  <a:pt x="10918" y="15982"/>
                </a:lnTo>
                <a:lnTo>
                  <a:pt x="11286" y="15466"/>
                </a:lnTo>
                <a:lnTo>
                  <a:pt x="11618" y="14932"/>
                </a:lnTo>
                <a:lnTo>
                  <a:pt x="11931" y="14361"/>
                </a:lnTo>
                <a:lnTo>
                  <a:pt x="12189" y="13791"/>
                </a:lnTo>
                <a:lnTo>
                  <a:pt x="12428" y="13183"/>
                </a:lnTo>
                <a:lnTo>
                  <a:pt x="12612" y="12557"/>
                </a:lnTo>
                <a:lnTo>
                  <a:pt x="12759" y="11931"/>
                </a:lnTo>
                <a:lnTo>
                  <a:pt x="12870" y="11287"/>
                </a:lnTo>
                <a:lnTo>
                  <a:pt x="12907" y="10955"/>
                </a:lnTo>
                <a:lnTo>
                  <a:pt x="12943" y="10624"/>
                </a:lnTo>
                <a:lnTo>
                  <a:pt x="12962" y="10274"/>
                </a:lnTo>
                <a:lnTo>
                  <a:pt x="12962" y="9943"/>
                </a:lnTo>
                <a:lnTo>
                  <a:pt x="12943" y="9427"/>
                </a:lnTo>
                <a:lnTo>
                  <a:pt x="12907" y="8930"/>
                </a:lnTo>
                <a:lnTo>
                  <a:pt x="12851" y="8433"/>
                </a:lnTo>
                <a:lnTo>
                  <a:pt x="12759" y="7936"/>
                </a:lnTo>
                <a:lnTo>
                  <a:pt x="12649" y="7457"/>
                </a:lnTo>
                <a:lnTo>
                  <a:pt x="12520" y="6978"/>
                </a:lnTo>
                <a:lnTo>
                  <a:pt x="12354" y="6518"/>
                </a:lnTo>
                <a:lnTo>
                  <a:pt x="12189" y="6076"/>
                </a:lnTo>
                <a:lnTo>
                  <a:pt x="11986" y="5634"/>
                </a:lnTo>
                <a:lnTo>
                  <a:pt x="11765" y="5211"/>
                </a:lnTo>
                <a:lnTo>
                  <a:pt x="11526" y="4787"/>
                </a:lnTo>
                <a:lnTo>
                  <a:pt x="11268" y="4382"/>
                </a:lnTo>
                <a:lnTo>
                  <a:pt x="10992" y="3996"/>
                </a:lnTo>
                <a:lnTo>
                  <a:pt x="10697" y="3627"/>
                </a:lnTo>
                <a:lnTo>
                  <a:pt x="10384" y="3259"/>
                </a:lnTo>
                <a:lnTo>
                  <a:pt x="10053" y="2909"/>
                </a:lnTo>
                <a:lnTo>
                  <a:pt x="9703" y="2578"/>
                </a:lnTo>
                <a:lnTo>
                  <a:pt x="9335" y="2265"/>
                </a:lnTo>
                <a:lnTo>
                  <a:pt x="8967" y="1970"/>
                </a:lnTo>
                <a:lnTo>
                  <a:pt x="8580" y="1694"/>
                </a:lnTo>
                <a:lnTo>
                  <a:pt x="8175" y="1436"/>
                </a:lnTo>
                <a:lnTo>
                  <a:pt x="7751" y="1197"/>
                </a:lnTo>
                <a:lnTo>
                  <a:pt x="7328" y="976"/>
                </a:lnTo>
                <a:lnTo>
                  <a:pt x="6886" y="774"/>
                </a:lnTo>
                <a:lnTo>
                  <a:pt x="6444" y="608"/>
                </a:lnTo>
                <a:lnTo>
                  <a:pt x="5984" y="442"/>
                </a:lnTo>
                <a:lnTo>
                  <a:pt x="5505" y="313"/>
                </a:lnTo>
                <a:lnTo>
                  <a:pt x="5026" y="203"/>
                </a:lnTo>
                <a:lnTo>
                  <a:pt x="4529" y="111"/>
                </a:lnTo>
                <a:lnTo>
                  <a:pt x="4032" y="55"/>
                </a:lnTo>
                <a:lnTo>
                  <a:pt x="3535" y="19"/>
                </a:lnTo>
                <a:lnTo>
                  <a:pt x="30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txBox="1">
            <a:spLocks noGrp="1"/>
          </p:cNvSpPr>
          <p:nvPr>
            <p:ph type="title"/>
          </p:nvPr>
        </p:nvSpPr>
        <p:spPr>
          <a:xfrm>
            <a:off x="4320075" y="893225"/>
            <a:ext cx="4366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41" name="Google Shape;41;p5"/>
          <p:cNvSpPr txBox="1">
            <a:spLocks noGrp="1"/>
          </p:cNvSpPr>
          <p:nvPr>
            <p:ph type="body" idx="1"/>
          </p:nvPr>
        </p:nvSpPr>
        <p:spPr>
          <a:xfrm>
            <a:off x="4320075" y="1694175"/>
            <a:ext cx="4366800" cy="30558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42" name="Google Shape;42;p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43"/>
        <p:cNvGrpSpPr/>
        <p:nvPr/>
      </p:nvGrpSpPr>
      <p:grpSpPr>
        <a:xfrm>
          <a:off x="0" y="0"/>
          <a:ext cx="0" cy="0"/>
          <a:chOff x="0" y="0"/>
          <a:chExt cx="0" cy="0"/>
        </a:xfrm>
      </p:grpSpPr>
      <p:sp>
        <p:nvSpPr>
          <p:cNvPr id="44" name="Google Shape;44;p6"/>
          <p:cNvSpPr/>
          <p:nvPr/>
        </p:nvSpPr>
        <p:spPr>
          <a:xfrm>
            <a:off x="0" y="0"/>
            <a:ext cx="9144093" cy="5143522"/>
          </a:xfrm>
          <a:custGeom>
            <a:avLst/>
            <a:gdLst/>
            <a:ahLst/>
            <a:cxnLst/>
            <a:rect l="l" t="t" r="r" b="b"/>
            <a:pathLst>
              <a:path w="94269" h="53026" extrusionOk="0">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6"/>
          <p:cNvSpPr/>
          <p:nvPr/>
        </p:nvSpPr>
        <p:spPr>
          <a:xfrm>
            <a:off x="0" y="4136135"/>
            <a:ext cx="1085915" cy="1007345"/>
          </a:xfrm>
          <a:custGeom>
            <a:avLst/>
            <a:gdLst/>
            <a:ahLst/>
            <a:cxnLst/>
            <a:rect l="l" t="t" r="r" b="b"/>
            <a:pathLst>
              <a:path w="11195" h="10385" extrusionOk="0">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p:nvPr/>
        </p:nvSpPr>
        <p:spPr>
          <a:xfrm>
            <a:off x="0" y="0"/>
            <a:ext cx="1936023" cy="2500369"/>
          </a:xfrm>
          <a:custGeom>
            <a:avLst/>
            <a:gdLst/>
            <a:ahLst/>
            <a:cxnLst/>
            <a:rect l="l" t="t" r="r" b="b"/>
            <a:pathLst>
              <a:path w="19959" h="25777" extrusionOk="0">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a:off x="2221665" y="0"/>
            <a:ext cx="971649" cy="843027"/>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6"/>
          <p:cNvSpPr txBox="1">
            <a:spLocks noGrp="1"/>
          </p:cNvSpPr>
          <p:nvPr>
            <p:ph type="title"/>
          </p:nvPr>
        </p:nvSpPr>
        <p:spPr>
          <a:xfrm>
            <a:off x="5242000" y="1198025"/>
            <a:ext cx="3444900" cy="6909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9" name="Google Shape;49;p6"/>
          <p:cNvSpPr txBox="1">
            <a:spLocks noGrp="1"/>
          </p:cNvSpPr>
          <p:nvPr>
            <p:ph type="body" idx="1"/>
          </p:nvPr>
        </p:nvSpPr>
        <p:spPr>
          <a:xfrm>
            <a:off x="5242000" y="1998975"/>
            <a:ext cx="3444900" cy="2100600"/>
          </a:xfrm>
          <a:prstGeom prst="rect">
            <a:avLst/>
          </a:prstGeom>
        </p:spPr>
        <p:txBody>
          <a:bodyPr spcFirstLastPara="1" wrap="square" lIns="91425" tIns="91425" rIns="91425" bIns="91425"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50" name="Google Shape;50;p6"/>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1"/>
        <p:cNvGrpSpPr/>
        <p:nvPr/>
      </p:nvGrpSpPr>
      <p:grpSpPr>
        <a:xfrm>
          <a:off x="0" y="0"/>
          <a:ext cx="0" cy="0"/>
          <a:chOff x="0" y="0"/>
          <a:chExt cx="0" cy="0"/>
        </a:xfrm>
      </p:grpSpPr>
      <p:sp>
        <p:nvSpPr>
          <p:cNvPr id="52" name="Google Shape;52;p7"/>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txBox="1">
            <a:spLocks noGrp="1"/>
          </p:cNvSpPr>
          <p:nvPr>
            <p:ph type="title"/>
          </p:nvPr>
        </p:nvSpPr>
        <p:spPr>
          <a:xfrm>
            <a:off x="3822000" y="893225"/>
            <a:ext cx="4864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59" name="Google Shape;59;p7"/>
          <p:cNvSpPr txBox="1">
            <a:spLocks noGrp="1"/>
          </p:cNvSpPr>
          <p:nvPr>
            <p:ph type="body" idx="1"/>
          </p:nvPr>
        </p:nvSpPr>
        <p:spPr>
          <a:xfrm>
            <a:off x="3822000"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0" name="Google Shape;60;p7"/>
          <p:cNvSpPr txBox="1">
            <a:spLocks noGrp="1"/>
          </p:cNvSpPr>
          <p:nvPr>
            <p:ph type="body" idx="2"/>
          </p:nvPr>
        </p:nvSpPr>
        <p:spPr>
          <a:xfrm>
            <a:off x="6325498"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1" name="Google Shape;61;p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2"/>
        <p:cNvGrpSpPr/>
        <p:nvPr/>
      </p:nvGrpSpPr>
      <p:grpSpPr>
        <a:xfrm>
          <a:off x="0" y="0"/>
          <a:ext cx="0" cy="0"/>
          <a:chOff x="0" y="0"/>
          <a:chExt cx="0" cy="0"/>
        </a:xfrm>
      </p:grpSpPr>
      <p:sp>
        <p:nvSpPr>
          <p:cNvPr id="63" name="Google Shape;63;p8"/>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8"/>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8"/>
          <p:cNvSpPr txBox="1">
            <a:spLocks noGrp="1"/>
          </p:cNvSpPr>
          <p:nvPr>
            <p:ph type="title"/>
          </p:nvPr>
        </p:nvSpPr>
        <p:spPr>
          <a:xfrm>
            <a:off x="3822000" y="893225"/>
            <a:ext cx="4864800" cy="6909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0" name="Google Shape;70;p8"/>
          <p:cNvSpPr txBox="1">
            <a:spLocks noGrp="1"/>
          </p:cNvSpPr>
          <p:nvPr>
            <p:ph type="body" idx="1"/>
          </p:nvPr>
        </p:nvSpPr>
        <p:spPr>
          <a:xfrm>
            <a:off x="3822000"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1" name="Google Shape;71;p8"/>
          <p:cNvSpPr txBox="1">
            <a:spLocks noGrp="1"/>
          </p:cNvSpPr>
          <p:nvPr>
            <p:ph type="body" idx="2"/>
          </p:nvPr>
        </p:nvSpPr>
        <p:spPr>
          <a:xfrm>
            <a:off x="5448638"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2" name="Google Shape;72;p8"/>
          <p:cNvSpPr txBox="1">
            <a:spLocks noGrp="1"/>
          </p:cNvSpPr>
          <p:nvPr>
            <p:ph type="body" idx="3"/>
          </p:nvPr>
        </p:nvSpPr>
        <p:spPr>
          <a:xfrm>
            <a:off x="7075276"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3" name="Google Shape;73;p8"/>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9"/>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9"/>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9"/>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txBox="1">
            <a:spLocks noGrp="1"/>
          </p:cNvSpPr>
          <p:nvPr>
            <p:ph type="title"/>
          </p:nvPr>
        </p:nvSpPr>
        <p:spPr>
          <a:xfrm>
            <a:off x="4320075" y="893225"/>
            <a:ext cx="4366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82" name="Google Shape;82;p9"/>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3"/>
        <p:cNvGrpSpPr/>
        <p:nvPr/>
      </p:nvGrpSpPr>
      <p:grpSpPr>
        <a:xfrm>
          <a:off x="0" y="0"/>
          <a:ext cx="0" cy="0"/>
          <a:chOff x="0" y="0"/>
          <a:chExt cx="0" cy="0"/>
        </a:xfrm>
      </p:grpSpPr>
      <p:sp>
        <p:nvSpPr>
          <p:cNvPr id="84" name="Google Shape;84;p10"/>
          <p:cNvSpPr/>
          <p:nvPr/>
        </p:nvSpPr>
        <p:spPr>
          <a:xfrm>
            <a:off x="0" y="0"/>
            <a:ext cx="9144093" cy="5143522"/>
          </a:xfrm>
          <a:custGeom>
            <a:avLst/>
            <a:gdLst/>
            <a:ahLst/>
            <a:cxnLst/>
            <a:rect l="l" t="t" r="r" b="b"/>
            <a:pathLst>
              <a:path w="94269" h="53026" extrusionOk="0">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0"/>
          <p:cNvSpPr/>
          <p:nvPr/>
        </p:nvSpPr>
        <p:spPr>
          <a:xfrm>
            <a:off x="1650244" y="3237827"/>
            <a:ext cx="930521" cy="1355672"/>
          </a:xfrm>
          <a:custGeom>
            <a:avLst/>
            <a:gdLst/>
            <a:ahLst/>
            <a:cxnLst/>
            <a:rect l="l" t="t" r="r" b="b"/>
            <a:pathLst>
              <a:path w="9593" h="13976" extrusionOk="0">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0"/>
          <p:cNvSpPr/>
          <p:nvPr/>
        </p:nvSpPr>
        <p:spPr>
          <a:xfrm>
            <a:off x="0" y="2514602"/>
            <a:ext cx="1378855" cy="1907408"/>
          </a:xfrm>
          <a:custGeom>
            <a:avLst/>
            <a:gdLst/>
            <a:ahLst/>
            <a:cxnLst/>
            <a:rect l="l" t="t" r="r" b="b"/>
            <a:pathLst>
              <a:path w="14215" h="19664" extrusionOk="0">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0"/>
          <p:cNvSpPr/>
          <p:nvPr/>
        </p:nvSpPr>
        <p:spPr>
          <a:xfrm>
            <a:off x="2114578" y="0"/>
            <a:ext cx="1107352" cy="964471"/>
          </a:xfrm>
          <a:custGeom>
            <a:avLst/>
            <a:gdLst/>
            <a:ahLst/>
            <a:cxnLst/>
            <a:rect l="l" t="t" r="r" b="b"/>
            <a:pathLst>
              <a:path w="11416" h="9943" extrusionOk="0">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txBox="1">
            <a:spLocks noGrp="1"/>
          </p:cNvSpPr>
          <p:nvPr>
            <p:ph type="body" idx="1"/>
          </p:nvPr>
        </p:nvSpPr>
        <p:spPr>
          <a:xfrm>
            <a:off x="3221925" y="4330100"/>
            <a:ext cx="5464800" cy="519600"/>
          </a:xfrm>
          <a:prstGeom prst="rect">
            <a:avLst/>
          </a:prstGeom>
        </p:spPr>
        <p:txBody>
          <a:bodyPr spcFirstLastPara="1" wrap="square" lIns="91425" tIns="91425" rIns="91425" bIns="91425" anchor="t" anchorCtr="0">
            <a:noAutofit/>
          </a:bodyPr>
          <a:lstStyle>
            <a:lvl1pPr marL="457200" lvl="0" indent="-228600" algn="r">
              <a:spcBef>
                <a:spcPts val="360"/>
              </a:spcBef>
              <a:spcAft>
                <a:spcPts val="0"/>
              </a:spcAft>
              <a:buClr>
                <a:schemeClr val="dk1"/>
              </a:buClr>
              <a:buSzPts val="1800"/>
              <a:buNone/>
              <a:defRPr sz="1800"/>
            </a:lvl1pPr>
          </a:lstStyle>
          <a:p>
            <a:endParaRPr/>
          </a:p>
        </p:txBody>
      </p:sp>
      <p:sp>
        <p:nvSpPr>
          <p:cNvPr id="89" name="Google Shape;89;p10"/>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D9EAD3">
            <a:alpha val="60439"/>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320075" y="893225"/>
            <a:ext cx="4366800" cy="690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1pPr>
            <a:lvl2pPr lvl="1">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2pPr>
            <a:lvl3pPr lvl="2">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3pPr>
            <a:lvl4pPr lvl="3">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4pPr>
            <a:lvl5pPr lvl="4">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5pPr>
            <a:lvl6pPr lvl="5">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6pPr>
            <a:lvl7pPr lvl="6">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7pPr>
            <a:lvl8pPr lvl="7">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8pPr>
            <a:lvl9pPr lvl="8">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9pPr>
          </a:lstStyle>
          <a:p>
            <a:endParaRPr/>
          </a:p>
        </p:txBody>
      </p:sp>
      <p:sp>
        <p:nvSpPr>
          <p:cNvPr id="7" name="Google Shape;7;p1"/>
          <p:cNvSpPr txBox="1">
            <a:spLocks noGrp="1"/>
          </p:cNvSpPr>
          <p:nvPr>
            <p:ph type="body" idx="1"/>
          </p:nvPr>
        </p:nvSpPr>
        <p:spPr>
          <a:xfrm>
            <a:off x="4320075" y="1694182"/>
            <a:ext cx="4366800" cy="30015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1pPr>
            <a:lvl2pPr marL="914400" lvl="1"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2pPr>
            <a:lvl3pPr marL="1371600" lvl="2"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3pPr>
            <a:lvl4pPr marL="1828800" lvl="3"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4pPr>
            <a:lvl5pPr marL="2286000" lvl="4"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5pPr>
            <a:lvl6pPr marL="2743200" lvl="5"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6pPr>
            <a:lvl7pPr marL="3200400" lvl="6"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7pPr>
            <a:lvl8pPr marL="3657600" lvl="7"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8pPr>
            <a:lvl9pPr marL="4114800" lvl="8"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9pPr>
          </a:lstStyle>
          <a:p>
            <a:endParaRPr/>
          </a:p>
        </p:txBody>
      </p:sp>
      <p:sp>
        <p:nvSpPr>
          <p:cNvPr id="8" name="Google Shape;8;p1"/>
          <p:cNvSpPr txBox="1">
            <a:spLocks noGrp="1"/>
          </p:cNvSpPr>
          <p:nvPr>
            <p:ph type="sldNum" idx="12"/>
          </p:nvPr>
        </p:nvSpPr>
        <p:spPr>
          <a:xfrm>
            <a:off x="76209" y="4749851"/>
            <a:ext cx="548700" cy="393600"/>
          </a:xfrm>
          <a:prstGeom prst="rect">
            <a:avLst/>
          </a:prstGeom>
          <a:noFill/>
          <a:ln>
            <a:noFill/>
          </a:ln>
        </p:spPr>
        <p:txBody>
          <a:bodyPr spcFirstLastPara="1" wrap="square" lIns="91425" tIns="91425" rIns="91425" bIns="91425" anchor="ctr" anchorCtr="0">
            <a:noAutofit/>
          </a:bodyPr>
          <a:lstStyle>
            <a:lvl1pPr lvl="0">
              <a:buNone/>
              <a:defRPr sz="1300">
                <a:solidFill>
                  <a:schemeClr val="accent2"/>
                </a:solidFill>
                <a:latin typeface="Dosis Light"/>
                <a:ea typeface="Dosis Light"/>
                <a:cs typeface="Dosis Light"/>
                <a:sym typeface="Dosis Light"/>
              </a:defRPr>
            </a:lvl1pPr>
            <a:lvl2pPr lvl="1">
              <a:buNone/>
              <a:defRPr sz="1300">
                <a:solidFill>
                  <a:schemeClr val="accent2"/>
                </a:solidFill>
                <a:latin typeface="Dosis Light"/>
                <a:ea typeface="Dosis Light"/>
                <a:cs typeface="Dosis Light"/>
                <a:sym typeface="Dosis Light"/>
              </a:defRPr>
            </a:lvl2pPr>
            <a:lvl3pPr lvl="2">
              <a:buNone/>
              <a:defRPr sz="1300">
                <a:solidFill>
                  <a:schemeClr val="accent2"/>
                </a:solidFill>
                <a:latin typeface="Dosis Light"/>
                <a:ea typeface="Dosis Light"/>
                <a:cs typeface="Dosis Light"/>
                <a:sym typeface="Dosis Light"/>
              </a:defRPr>
            </a:lvl3pPr>
            <a:lvl4pPr lvl="3">
              <a:buNone/>
              <a:defRPr sz="1300">
                <a:solidFill>
                  <a:schemeClr val="accent2"/>
                </a:solidFill>
                <a:latin typeface="Dosis Light"/>
                <a:ea typeface="Dosis Light"/>
                <a:cs typeface="Dosis Light"/>
                <a:sym typeface="Dosis Light"/>
              </a:defRPr>
            </a:lvl4pPr>
            <a:lvl5pPr lvl="4">
              <a:buNone/>
              <a:defRPr sz="1300">
                <a:solidFill>
                  <a:schemeClr val="accent2"/>
                </a:solidFill>
                <a:latin typeface="Dosis Light"/>
                <a:ea typeface="Dosis Light"/>
                <a:cs typeface="Dosis Light"/>
                <a:sym typeface="Dosis Light"/>
              </a:defRPr>
            </a:lvl5pPr>
            <a:lvl6pPr lvl="5">
              <a:buNone/>
              <a:defRPr sz="1300">
                <a:solidFill>
                  <a:schemeClr val="accent2"/>
                </a:solidFill>
                <a:latin typeface="Dosis Light"/>
                <a:ea typeface="Dosis Light"/>
                <a:cs typeface="Dosis Light"/>
                <a:sym typeface="Dosis Light"/>
              </a:defRPr>
            </a:lvl6pPr>
            <a:lvl7pPr lvl="6">
              <a:buNone/>
              <a:defRPr sz="1300">
                <a:solidFill>
                  <a:schemeClr val="accent2"/>
                </a:solidFill>
                <a:latin typeface="Dosis Light"/>
                <a:ea typeface="Dosis Light"/>
                <a:cs typeface="Dosis Light"/>
                <a:sym typeface="Dosis Light"/>
              </a:defRPr>
            </a:lvl7pPr>
            <a:lvl8pPr lvl="7">
              <a:buNone/>
              <a:defRPr sz="1300">
                <a:solidFill>
                  <a:schemeClr val="accent2"/>
                </a:solidFill>
                <a:latin typeface="Dosis Light"/>
                <a:ea typeface="Dosis Light"/>
                <a:cs typeface="Dosis Light"/>
                <a:sym typeface="Dosis Light"/>
              </a:defRPr>
            </a:lvl8pPr>
            <a:lvl9pPr lvl="8">
              <a:buNone/>
              <a:defRPr sz="1300">
                <a:solidFill>
                  <a:schemeClr val="accent2"/>
                </a:solidFill>
                <a:latin typeface="Dosis Light"/>
                <a:ea typeface="Dosis Light"/>
                <a:cs typeface="Dosis Light"/>
                <a:sym typeface="Dosis Light"/>
              </a:defRPr>
            </a:lvl9pPr>
          </a:lstStyle>
          <a:p>
            <a:pPr marL="0" lvl="0" indent="0" algn="l"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6"/>
          <p:cNvSpPr txBox="1">
            <a:spLocks noGrp="1"/>
          </p:cNvSpPr>
          <p:nvPr>
            <p:ph type="ctrTitle"/>
          </p:nvPr>
        </p:nvSpPr>
        <p:spPr>
          <a:xfrm>
            <a:off x="977700" y="-242550"/>
            <a:ext cx="7188600" cy="119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rgbClr val="000000"/>
                </a:solidFill>
                <a:latin typeface="Lora"/>
                <a:ea typeface="Lora"/>
                <a:cs typeface="Lora"/>
                <a:sym typeface="Lora"/>
              </a:rPr>
              <a:t>Toxicidad del Cadmio y la estrategia de biorremediación de suelos contaminados para disminuir sus efectos</a:t>
            </a:r>
            <a:endParaRPr sz="3200"/>
          </a:p>
        </p:txBody>
      </p:sp>
      <p:sp>
        <p:nvSpPr>
          <p:cNvPr id="155" name="Google Shape;155;p16"/>
          <p:cNvSpPr txBox="1">
            <a:spLocks noGrp="1"/>
          </p:cNvSpPr>
          <p:nvPr>
            <p:ph type="subTitle" idx="1"/>
          </p:nvPr>
        </p:nvSpPr>
        <p:spPr>
          <a:xfrm>
            <a:off x="1678800" y="809525"/>
            <a:ext cx="5786400" cy="41286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s" sz="1500" b="1">
                <a:solidFill>
                  <a:srgbClr val="000000"/>
                </a:solidFill>
                <a:latin typeface="Lora"/>
                <a:ea typeface="Lora"/>
                <a:cs typeface="Lora"/>
                <a:sym typeface="Lora"/>
              </a:rPr>
              <a:t>Estudiantes</a:t>
            </a: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a:solidFill>
                  <a:srgbClr val="000000"/>
                </a:solidFill>
                <a:latin typeface="Lora"/>
                <a:ea typeface="Lora"/>
                <a:cs typeface="Lora"/>
                <a:sym typeface="Lora"/>
              </a:rPr>
              <a:t>Dayra Liliana Ramírez Moreno</a:t>
            </a:r>
            <a:endParaRPr sz="1500">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a:solidFill>
                  <a:srgbClr val="000000"/>
                </a:solidFill>
                <a:latin typeface="Lora"/>
                <a:ea typeface="Lora"/>
                <a:cs typeface="Lora"/>
                <a:sym typeface="Lora"/>
              </a:rPr>
              <a:t>Carlos Andrés Ramírez Almanza</a:t>
            </a:r>
            <a:endParaRPr sz="1500">
              <a:solidFill>
                <a:srgbClr val="000000"/>
              </a:solidFill>
              <a:latin typeface="Lora"/>
              <a:ea typeface="Lora"/>
              <a:cs typeface="Lora"/>
              <a:sym typeface="Lora"/>
            </a:endParaRPr>
          </a:p>
          <a:p>
            <a:pPr marL="0" lvl="0" indent="0" algn="ctr" rtl="0">
              <a:lnSpc>
                <a:spcPct val="115000"/>
              </a:lnSpc>
              <a:spcBef>
                <a:spcPts val="0"/>
              </a:spcBef>
              <a:spcAft>
                <a:spcPts val="0"/>
              </a:spcAft>
              <a:buNone/>
            </a:pP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b="1">
                <a:solidFill>
                  <a:srgbClr val="000000"/>
                </a:solidFill>
                <a:latin typeface="Lora"/>
                <a:ea typeface="Lora"/>
                <a:cs typeface="Lora"/>
                <a:sym typeface="Lora"/>
              </a:rPr>
              <a:t>Asesora interna</a:t>
            </a: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a:solidFill>
                  <a:srgbClr val="000000"/>
                </a:solidFill>
                <a:latin typeface="Lora"/>
                <a:ea typeface="Lora"/>
                <a:cs typeface="Lora"/>
                <a:sym typeface="Lora"/>
              </a:rPr>
              <a:t>Judith Elena Camacho Kurmen</a:t>
            </a:r>
            <a:endParaRPr sz="1500">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a:solidFill>
                  <a:srgbClr val="000000"/>
                </a:solidFill>
                <a:latin typeface="Lora"/>
                <a:ea typeface="Lora"/>
                <a:cs typeface="Lora"/>
                <a:sym typeface="Lora"/>
              </a:rPr>
              <a:t>Q.F. Esp. MSc. Dr. en Biociencias</a:t>
            </a:r>
            <a:endParaRPr sz="1500">
              <a:solidFill>
                <a:srgbClr val="000000"/>
              </a:solidFill>
              <a:latin typeface="Lora"/>
              <a:ea typeface="Lora"/>
              <a:cs typeface="Lora"/>
              <a:sym typeface="Lora"/>
            </a:endParaRPr>
          </a:p>
          <a:p>
            <a:pPr marL="0" lvl="0" indent="0" algn="ctr" rtl="0">
              <a:lnSpc>
                <a:spcPct val="115000"/>
              </a:lnSpc>
              <a:spcBef>
                <a:spcPts val="0"/>
              </a:spcBef>
              <a:spcAft>
                <a:spcPts val="0"/>
              </a:spcAft>
              <a:buNone/>
            </a:pP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b="1">
                <a:solidFill>
                  <a:srgbClr val="000000"/>
                </a:solidFill>
                <a:latin typeface="Lora"/>
                <a:ea typeface="Lora"/>
                <a:cs typeface="Lora"/>
                <a:sym typeface="Lora"/>
              </a:rPr>
              <a:t>Asesora externa</a:t>
            </a: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a:solidFill>
                  <a:srgbClr val="000000"/>
                </a:solidFill>
                <a:latin typeface="Lora"/>
                <a:ea typeface="Lora"/>
                <a:cs typeface="Lora"/>
                <a:sym typeface="Lora"/>
              </a:rPr>
              <a:t>Carolina Jaime Rodríguez</a:t>
            </a:r>
            <a:endParaRPr sz="1500">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a:solidFill>
                  <a:srgbClr val="000000"/>
                </a:solidFill>
                <a:latin typeface="Lora"/>
                <a:ea typeface="Lora"/>
                <a:cs typeface="Lora"/>
                <a:sym typeface="Lora"/>
              </a:rPr>
              <a:t>Microbióloga, MSc</a:t>
            </a:r>
            <a:endParaRPr sz="1500">
              <a:solidFill>
                <a:srgbClr val="000000"/>
              </a:solidFill>
              <a:latin typeface="Lora"/>
              <a:ea typeface="Lora"/>
              <a:cs typeface="Lora"/>
              <a:sym typeface="Lora"/>
            </a:endParaRPr>
          </a:p>
          <a:p>
            <a:pPr marL="0" lvl="0" indent="0" algn="l" rtl="0">
              <a:lnSpc>
                <a:spcPct val="115000"/>
              </a:lnSpc>
              <a:spcBef>
                <a:spcPts val="0"/>
              </a:spcBef>
              <a:spcAft>
                <a:spcPts val="0"/>
              </a:spcAft>
              <a:buNone/>
            </a:pP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b="1">
                <a:solidFill>
                  <a:srgbClr val="000000"/>
                </a:solidFill>
                <a:latin typeface="Lora"/>
                <a:ea typeface="Lora"/>
                <a:cs typeface="Lora"/>
                <a:sym typeface="Lora"/>
              </a:rPr>
              <a:t>Universidad Colegio Mayor de Cundinamarca</a:t>
            </a: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b="1">
                <a:solidFill>
                  <a:srgbClr val="000000"/>
                </a:solidFill>
                <a:latin typeface="Lora"/>
                <a:ea typeface="Lora"/>
                <a:cs typeface="Lora"/>
                <a:sym typeface="Lora"/>
              </a:rPr>
              <a:t>Facultad de Ciencias de la Salud</a:t>
            </a: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b="1">
                <a:solidFill>
                  <a:srgbClr val="000000"/>
                </a:solidFill>
                <a:latin typeface="Lora"/>
                <a:ea typeface="Lora"/>
                <a:cs typeface="Lora"/>
                <a:sym typeface="Lora"/>
              </a:rPr>
              <a:t>Programa de Bacteriología y Laboratorio Clínico</a:t>
            </a:r>
            <a:endParaRPr sz="1500" b="1">
              <a:solidFill>
                <a:srgbClr val="000000"/>
              </a:solidFill>
              <a:latin typeface="Lora"/>
              <a:ea typeface="Lora"/>
              <a:cs typeface="Lora"/>
              <a:sym typeface="Lora"/>
            </a:endParaRPr>
          </a:p>
          <a:p>
            <a:pPr marL="0" lvl="0" indent="0" algn="ctr" rtl="0">
              <a:lnSpc>
                <a:spcPct val="115000"/>
              </a:lnSpc>
              <a:spcBef>
                <a:spcPts val="0"/>
              </a:spcBef>
              <a:spcAft>
                <a:spcPts val="0"/>
              </a:spcAft>
              <a:buNone/>
            </a:pPr>
            <a:r>
              <a:rPr lang="es" sz="1500" b="1">
                <a:solidFill>
                  <a:srgbClr val="000000"/>
                </a:solidFill>
                <a:latin typeface="Lora"/>
                <a:ea typeface="Lora"/>
                <a:cs typeface="Lora"/>
                <a:sym typeface="Lora"/>
              </a:rPr>
              <a:t>Bogotá, 2021</a:t>
            </a:r>
            <a:endParaRPr sz="1500" b="1">
              <a:solidFill>
                <a:srgbClr val="000000"/>
              </a:solidFill>
              <a:latin typeface="Lora"/>
              <a:ea typeface="Lora"/>
              <a:cs typeface="Lora"/>
              <a:sym typeface="Lora"/>
            </a:endParaRPr>
          </a:p>
          <a:p>
            <a:pPr marL="0" lvl="0" indent="0" algn="l" rtl="0">
              <a:spcBef>
                <a:spcPts val="600"/>
              </a:spcBef>
              <a:spcAft>
                <a:spcPts val="0"/>
              </a:spcAft>
              <a:buNone/>
            </a:pPr>
            <a:endParaRPr sz="1500"/>
          </a:p>
        </p:txBody>
      </p:sp>
      <p:pic>
        <p:nvPicPr>
          <p:cNvPr id="156" name="Google Shape;156;p16" descr="Universidad Colegio Mayor de Cundinamarca - UCMC"/>
          <p:cNvPicPr preferRelativeResize="0"/>
          <p:nvPr/>
        </p:nvPicPr>
        <p:blipFill rotWithShape="1">
          <a:blip r:embed="rId3">
            <a:alphaModFix/>
          </a:blip>
          <a:srcRect/>
          <a:stretch/>
        </p:blipFill>
        <p:spPr>
          <a:xfrm>
            <a:off x="141028" y="177165"/>
            <a:ext cx="1148532" cy="15696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5"/>
          <p:cNvSpPr txBox="1">
            <a:spLocks noGrp="1"/>
          </p:cNvSpPr>
          <p:nvPr>
            <p:ph type="ctrTitle" idx="4294967295"/>
          </p:nvPr>
        </p:nvSpPr>
        <p:spPr>
          <a:xfrm>
            <a:off x="2071575" y="266400"/>
            <a:ext cx="6069600" cy="475800"/>
          </a:xfrm>
          <a:prstGeom prst="rect">
            <a:avLst/>
          </a:prstGeom>
          <a:solidFill>
            <a:srgbClr val="B6D7A8"/>
          </a:solidFill>
          <a:ln w="38100" cap="flat" cmpd="sng">
            <a:solidFill>
              <a:srgbClr val="9BCF63"/>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s" sz="2400">
                <a:solidFill>
                  <a:srgbClr val="595959"/>
                </a:solidFill>
                <a:latin typeface="Lora"/>
                <a:ea typeface="Lora"/>
                <a:cs typeface="Lora"/>
                <a:sym typeface="Lora"/>
              </a:rPr>
              <a:t>Normativa o límites de contenido de Cd</a:t>
            </a:r>
            <a:endParaRPr sz="2400">
              <a:solidFill>
                <a:srgbClr val="595959"/>
              </a:solidFill>
              <a:latin typeface="Lora"/>
              <a:ea typeface="Lora"/>
              <a:cs typeface="Lora"/>
              <a:sym typeface="Lora"/>
            </a:endParaRPr>
          </a:p>
        </p:txBody>
      </p:sp>
      <p:pic>
        <p:nvPicPr>
          <p:cNvPr id="254" name="Google Shape;254;p25"/>
          <p:cNvPicPr preferRelativeResize="0"/>
          <p:nvPr/>
        </p:nvPicPr>
        <p:blipFill>
          <a:blip r:embed="rId3">
            <a:alphaModFix/>
          </a:blip>
          <a:stretch>
            <a:fillRect/>
          </a:stretch>
        </p:blipFill>
        <p:spPr>
          <a:xfrm>
            <a:off x="1347225" y="1048525"/>
            <a:ext cx="6069601" cy="3781025"/>
          </a:xfrm>
          <a:prstGeom prst="rect">
            <a:avLst/>
          </a:prstGeom>
          <a:noFill/>
          <a:ln>
            <a:noFill/>
          </a:ln>
        </p:spPr>
      </p:pic>
      <p:sp>
        <p:nvSpPr>
          <p:cNvPr id="255" name="Google Shape;255;p25"/>
          <p:cNvSpPr txBox="1"/>
          <p:nvPr/>
        </p:nvSpPr>
        <p:spPr>
          <a:xfrm rot="206184">
            <a:off x="2174232" y="1445048"/>
            <a:ext cx="2352330" cy="158535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300" b="1">
                <a:latin typeface="Lora"/>
                <a:ea typeface="Lora"/>
                <a:cs typeface="Lora"/>
                <a:sym typeface="Lora"/>
              </a:rPr>
              <a:t>NORMATIVA NACIONAL</a:t>
            </a:r>
            <a:br>
              <a:rPr lang="es" sz="1300" b="1">
                <a:latin typeface="Lora"/>
                <a:ea typeface="Lora"/>
                <a:cs typeface="Lora"/>
                <a:sym typeface="Lora"/>
              </a:rPr>
            </a:br>
            <a:endParaRPr sz="1300" b="1">
              <a:latin typeface="Lora"/>
              <a:ea typeface="Lora"/>
              <a:cs typeface="Lora"/>
              <a:sym typeface="Lora"/>
            </a:endParaRPr>
          </a:p>
          <a:p>
            <a:pPr marL="0" lvl="0" indent="0" algn="ctr" rtl="0">
              <a:spcBef>
                <a:spcPts val="0"/>
              </a:spcBef>
              <a:spcAft>
                <a:spcPts val="0"/>
              </a:spcAft>
              <a:buNone/>
            </a:pPr>
            <a:r>
              <a:rPr lang="es" sz="1300" b="1">
                <a:latin typeface="Lora"/>
                <a:ea typeface="Lora"/>
                <a:cs typeface="Lora"/>
                <a:sym typeface="Lora"/>
              </a:rPr>
              <a:t/>
            </a:r>
            <a:br>
              <a:rPr lang="es" sz="1300" b="1">
                <a:latin typeface="Lora"/>
                <a:ea typeface="Lora"/>
                <a:cs typeface="Lora"/>
                <a:sym typeface="Lora"/>
              </a:rPr>
            </a:br>
            <a:r>
              <a:rPr lang="es" sz="1300" b="1">
                <a:solidFill>
                  <a:srgbClr val="38761D"/>
                </a:solidFill>
                <a:latin typeface="Lora"/>
                <a:ea typeface="Lora"/>
                <a:cs typeface="Lora"/>
                <a:sym typeface="Lora"/>
              </a:rPr>
              <a:t>Resolución 610 del 2010</a:t>
            </a:r>
            <a:r>
              <a:rPr lang="es" sz="1300">
                <a:latin typeface="Lora"/>
                <a:ea typeface="Lora"/>
                <a:cs typeface="Lora"/>
                <a:sym typeface="Lora"/>
              </a:rPr>
              <a:t/>
            </a:r>
            <a:br>
              <a:rPr lang="es" sz="1300">
                <a:latin typeface="Lora"/>
                <a:ea typeface="Lora"/>
                <a:cs typeface="Lora"/>
                <a:sym typeface="Lora"/>
              </a:rPr>
            </a:br>
            <a:r>
              <a:rPr lang="es" sz="1300" i="1">
                <a:latin typeface="Lora"/>
                <a:ea typeface="Lora"/>
                <a:cs typeface="Lora"/>
                <a:sym typeface="Lora"/>
              </a:rPr>
              <a:t>Min, Ambiente Vivienda y desarrollo territorial</a:t>
            </a:r>
            <a:r>
              <a:rPr lang="es" sz="1300">
                <a:latin typeface="Lora"/>
                <a:ea typeface="Lora"/>
                <a:cs typeface="Lora"/>
                <a:sym typeface="Lora"/>
              </a:rPr>
              <a:t/>
            </a:r>
            <a:br>
              <a:rPr lang="es" sz="1300">
                <a:latin typeface="Lora"/>
                <a:ea typeface="Lora"/>
                <a:cs typeface="Lora"/>
                <a:sym typeface="Lora"/>
              </a:rPr>
            </a:br>
            <a:r>
              <a:rPr lang="es" sz="1300">
                <a:latin typeface="Lora"/>
                <a:ea typeface="Lora"/>
                <a:cs typeface="Lora"/>
                <a:sym typeface="Lora"/>
              </a:rPr>
              <a:t>000.5 ug/m3 Aire</a:t>
            </a:r>
            <a:endParaRPr sz="1800">
              <a:solidFill>
                <a:schemeClr val="dk1"/>
              </a:solidFill>
              <a:latin typeface="Lora"/>
              <a:ea typeface="Lora"/>
              <a:cs typeface="Lora"/>
              <a:sym typeface="Lora"/>
            </a:endParaRPr>
          </a:p>
        </p:txBody>
      </p:sp>
      <p:sp>
        <p:nvSpPr>
          <p:cNvPr id="256" name="Google Shape;256;p25"/>
          <p:cNvSpPr txBox="1"/>
          <p:nvPr/>
        </p:nvSpPr>
        <p:spPr>
          <a:xfrm rot="-265503">
            <a:off x="4411405" y="1385617"/>
            <a:ext cx="2352412" cy="106213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300" b="1">
                <a:latin typeface="Lora"/>
                <a:ea typeface="Lora"/>
                <a:cs typeface="Lora"/>
                <a:sym typeface="Lora"/>
              </a:rPr>
              <a:t>NORMATIVA INTERNACIONAL</a:t>
            </a:r>
            <a:br>
              <a:rPr lang="es" sz="1300" b="1">
                <a:latin typeface="Lora"/>
                <a:ea typeface="Lora"/>
                <a:cs typeface="Lora"/>
                <a:sym typeface="Lora"/>
              </a:rPr>
            </a:br>
            <a:r>
              <a:rPr lang="es" sz="1300" b="1">
                <a:latin typeface="Lora"/>
                <a:ea typeface="Lora"/>
                <a:cs typeface="Lora"/>
                <a:sym typeface="Lora"/>
              </a:rPr>
              <a:t/>
            </a:r>
            <a:br>
              <a:rPr lang="es" sz="1300" b="1">
                <a:latin typeface="Lora"/>
                <a:ea typeface="Lora"/>
                <a:cs typeface="Lora"/>
                <a:sym typeface="Lora"/>
              </a:rPr>
            </a:br>
            <a:endParaRPr sz="1800" i="1">
              <a:solidFill>
                <a:schemeClr val="dk1"/>
              </a:solidFill>
              <a:latin typeface="Lora"/>
              <a:ea typeface="Lora"/>
              <a:cs typeface="Lora"/>
              <a:sym typeface="Lora"/>
            </a:endParaRPr>
          </a:p>
        </p:txBody>
      </p:sp>
      <p:sp>
        <p:nvSpPr>
          <p:cNvPr id="257" name="Google Shape;257;p25"/>
          <p:cNvSpPr txBox="1"/>
          <p:nvPr/>
        </p:nvSpPr>
        <p:spPr>
          <a:xfrm rot="481">
            <a:off x="4517064" y="3196680"/>
            <a:ext cx="2142600" cy="985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300" b="1">
                <a:solidFill>
                  <a:srgbClr val="38761D"/>
                </a:solidFill>
                <a:latin typeface="Lora"/>
                <a:ea typeface="Lora"/>
                <a:cs typeface="Lora"/>
                <a:sym typeface="Lora"/>
              </a:rPr>
              <a:t>Reglamento N° 488/2014</a:t>
            </a:r>
            <a:r>
              <a:rPr lang="es" sz="1300">
                <a:latin typeface="Lora"/>
                <a:ea typeface="Lora"/>
                <a:cs typeface="Lora"/>
                <a:sym typeface="Lora"/>
              </a:rPr>
              <a:t> de la comisión del 12/05/2014</a:t>
            </a:r>
            <a:br>
              <a:rPr lang="es" sz="1300">
                <a:latin typeface="Lora"/>
                <a:ea typeface="Lora"/>
                <a:cs typeface="Lora"/>
                <a:sym typeface="Lora"/>
              </a:rPr>
            </a:br>
            <a:r>
              <a:rPr lang="es" sz="1300" i="1">
                <a:latin typeface="Lora"/>
                <a:ea typeface="Lora"/>
                <a:cs typeface="Lora"/>
                <a:sym typeface="Lora"/>
              </a:rPr>
              <a:t>Unión Europea</a:t>
            </a:r>
            <a:endParaRPr/>
          </a:p>
        </p:txBody>
      </p:sp>
      <p:sp>
        <p:nvSpPr>
          <p:cNvPr id="258" name="Google Shape;258;p25"/>
          <p:cNvSpPr txBox="1"/>
          <p:nvPr/>
        </p:nvSpPr>
        <p:spPr>
          <a:xfrm rot="481">
            <a:off x="4517064" y="2129880"/>
            <a:ext cx="2142600" cy="785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300" b="1">
                <a:solidFill>
                  <a:srgbClr val="38761D"/>
                </a:solidFill>
                <a:latin typeface="Lora"/>
                <a:ea typeface="Lora"/>
                <a:cs typeface="Lora"/>
                <a:sym typeface="Lora"/>
              </a:rPr>
              <a:t>OMS</a:t>
            </a:r>
            <a:br>
              <a:rPr lang="es" sz="1300" b="1">
                <a:solidFill>
                  <a:srgbClr val="38761D"/>
                </a:solidFill>
                <a:latin typeface="Lora"/>
                <a:ea typeface="Lora"/>
                <a:cs typeface="Lora"/>
                <a:sym typeface="Lora"/>
              </a:rPr>
            </a:br>
            <a:r>
              <a:rPr lang="es" sz="1300">
                <a:latin typeface="Lora"/>
                <a:ea typeface="Lora"/>
                <a:cs typeface="Lora"/>
                <a:sym typeface="Lora"/>
              </a:rPr>
              <a:t> Valor Cd en Aire:</a:t>
            </a:r>
            <a:br>
              <a:rPr lang="es" sz="1300">
                <a:latin typeface="Lora"/>
                <a:ea typeface="Lora"/>
                <a:cs typeface="Lora"/>
                <a:sym typeface="Lora"/>
              </a:rPr>
            </a:br>
            <a:r>
              <a:rPr lang="es" sz="1300">
                <a:latin typeface="Lora"/>
                <a:ea typeface="Lora"/>
                <a:cs typeface="Lora"/>
                <a:sym typeface="Lora"/>
              </a:rPr>
              <a:t>Valor de Cd en suelo:</a:t>
            </a:r>
            <a:endParaRPr/>
          </a:p>
        </p:txBody>
      </p:sp>
      <p:sp>
        <p:nvSpPr>
          <p:cNvPr id="259" name="Google Shape;259;p25"/>
          <p:cNvSpPr txBox="1"/>
          <p:nvPr/>
        </p:nvSpPr>
        <p:spPr>
          <a:xfrm rot="206201">
            <a:off x="1988404" y="2976088"/>
            <a:ext cx="2357139" cy="98517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300" b="1">
                <a:latin typeface="Lora"/>
                <a:ea typeface="Lora"/>
                <a:cs typeface="Lora"/>
                <a:sym typeface="Lora"/>
              </a:rPr>
              <a:t/>
            </a:r>
            <a:br>
              <a:rPr lang="es" sz="1300" b="1">
                <a:latin typeface="Lora"/>
                <a:ea typeface="Lora"/>
                <a:cs typeface="Lora"/>
                <a:sym typeface="Lora"/>
              </a:rPr>
            </a:br>
            <a:r>
              <a:rPr lang="es" sz="1300" b="1">
                <a:solidFill>
                  <a:srgbClr val="38761D"/>
                </a:solidFill>
                <a:latin typeface="Lora"/>
                <a:ea typeface="Lora"/>
                <a:cs typeface="Lora"/>
                <a:sym typeface="Lora"/>
              </a:rPr>
              <a:t>Decreto 1594 de 1984</a:t>
            </a:r>
            <a:endParaRPr sz="1300" b="1">
              <a:solidFill>
                <a:srgbClr val="38761D"/>
              </a:solidFill>
              <a:latin typeface="Lora"/>
              <a:ea typeface="Lora"/>
              <a:cs typeface="Lora"/>
              <a:sym typeface="Lora"/>
            </a:endParaRPr>
          </a:p>
          <a:p>
            <a:pPr marL="0" lvl="0" indent="0" algn="ctr" rtl="0">
              <a:spcBef>
                <a:spcPts val="0"/>
              </a:spcBef>
              <a:spcAft>
                <a:spcPts val="0"/>
              </a:spcAft>
              <a:buNone/>
            </a:pPr>
            <a:r>
              <a:rPr lang="es" sz="1300">
                <a:latin typeface="Lora"/>
                <a:ea typeface="Lora"/>
                <a:cs typeface="Lora"/>
                <a:sym typeface="Lora"/>
              </a:rPr>
              <a:t>Valores de Cd para tipos de agua</a:t>
            </a:r>
            <a:endParaRPr sz="1800">
              <a:solidFill>
                <a:schemeClr val="dk1"/>
              </a:solidFill>
              <a:latin typeface="Lora"/>
              <a:ea typeface="Lora"/>
              <a:cs typeface="Lora"/>
              <a:sym typeface="Lor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cxnSp>
        <p:nvCxnSpPr>
          <p:cNvPr id="264" name="Google Shape;264;p26"/>
          <p:cNvCxnSpPr/>
          <p:nvPr/>
        </p:nvCxnSpPr>
        <p:spPr>
          <a:xfrm flipH="1">
            <a:off x="4811975" y="786700"/>
            <a:ext cx="10500" cy="4265100"/>
          </a:xfrm>
          <a:prstGeom prst="straightConnector1">
            <a:avLst/>
          </a:prstGeom>
          <a:noFill/>
          <a:ln w="28575" cap="flat" cmpd="sng">
            <a:solidFill>
              <a:srgbClr val="38761D"/>
            </a:solidFill>
            <a:prstDash val="solid"/>
            <a:round/>
            <a:headEnd type="none" w="med" len="med"/>
            <a:tailEnd type="none" w="med" len="med"/>
          </a:ln>
        </p:spPr>
      </p:cxnSp>
      <p:cxnSp>
        <p:nvCxnSpPr>
          <p:cNvPr id="265" name="Google Shape;265;p26"/>
          <p:cNvCxnSpPr/>
          <p:nvPr/>
        </p:nvCxnSpPr>
        <p:spPr>
          <a:xfrm rot="10800000" flipH="1">
            <a:off x="303400" y="2628350"/>
            <a:ext cx="8784300" cy="21000"/>
          </a:xfrm>
          <a:prstGeom prst="straightConnector1">
            <a:avLst/>
          </a:prstGeom>
          <a:noFill/>
          <a:ln w="28575" cap="flat" cmpd="sng">
            <a:solidFill>
              <a:srgbClr val="38761D"/>
            </a:solidFill>
            <a:prstDash val="solid"/>
            <a:round/>
            <a:headEnd type="none" w="med" len="med"/>
            <a:tailEnd type="none" w="med" len="med"/>
          </a:ln>
        </p:spPr>
      </p:cxnSp>
      <p:sp>
        <p:nvSpPr>
          <p:cNvPr id="266" name="Google Shape;266;p26"/>
          <p:cNvSpPr txBox="1">
            <a:spLocks noGrp="1"/>
          </p:cNvSpPr>
          <p:nvPr>
            <p:ph type="ctrTitle" idx="4294967295"/>
          </p:nvPr>
        </p:nvSpPr>
        <p:spPr>
          <a:xfrm>
            <a:off x="3602375" y="150050"/>
            <a:ext cx="2429700" cy="502800"/>
          </a:xfrm>
          <a:prstGeom prst="rect">
            <a:avLst/>
          </a:prstGeom>
          <a:solidFill>
            <a:srgbClr val="B6D7A8"/>
          </a:solidFill>
          <a:ln w="2857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1800">
                <a:solidFill>
                  <a:srgbClr val="38761D"/>
                </a:solidFill>
                <a:latin typeface="Lora"/>
                <a:ea typeface="Lora"/>
                <a:cs typeface="Lora"/>
                <a:sym typeface="Lora"/>
              </a:rPr>
              <a:t>BIORREMEDIACIÓN</a:t>
            </a:r>
            <a:endParaRPr sz="1800">
              <a:solidFill>
                <a:srgbClr val="38761D"/>
              </a:solidFill>
              <a:latin typeface="Lora"/>
              <a:ea typeface="Lora"/>
              <a:cs typeface="Lora"/>
              <a:sym typeface="Lora"/>
            </a:endParaRPr>
          </a:p>
        </p:txBody>
      </p:sp>
      <p:sp>
        <p:nvSpPr>
          <p:cNvPr id="267" name="Google Shape;267;p26"/>
          <p:cNvSpPr txBox="1"/>
          <p:nvPr/>
        </p:nvSpPr>
        <p:spPr>
          <a:xfrm>
            <a:off x="917225" y="783838"/>
            <a:ext cx="3300000" cy="1262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38761D"/>
                </a:solidFill>
                <a:latin typeface="Lora"/>
                <a:ea typeface="Lora"/>
                <a:cs typeface="Lora"/>
                <a:sym typeface="Lora"/>
              </a:rPr>
              <a:t>BIOSORCIÓN</a:t>
            </a:r>
            <a:endParaRPr b="1">
              <a:solidFill>
                <a:srgbClr val="38761D"/>
              </a:solidFill>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
            </a:r>
            <a:br>
              <a:rPr lang="es">
                <a:latin typeface="Lora"/>
                <a:ea typeface="Lora"/>
                <a:cs typeface="Lora"/>
                <a:sym typeface="Lora"/>
              </a:rPr>
            </a:br>
            <a:r>
              <a:rPr lang="es">
                <a:latin typeface="Lora"/>
                <a:ea typeface="Lora"/>
                <a:cs typeface="Lora"/>
                <a:sym typeface="Lora"/>
              </a:rPr>
              <a:t>Proceso pasivo, rápido y reversible.</a:t>
            </a:r>
            <a:br>
              <a:rPr lang="es">
                <a:latin typeface="Lora"/>
                <a:ea typeface="Lora"/>
                <a:cs typeface="Lora"/>
                <a:sym typeface="Lora"/>
              </a:rPr>
            </a:br>
            <a:r>
              <a:rPr lang="es">
                <a:latin typeface="Lora"/>
                <a:ea typeface="Lora"/>
                <a:cs typeface="Lora"/>
                <a:sym typeface="Lora"/>
              </a:rPr>
              <a:t>Absorción de iones en membrana y transporte intracelular</a:t>
            </a:r>
            <a:endParaRPr/>
          </a:p>
        </p:txBody>
      </p:sp>
      <p:sp>
        <p:nvSpPr>
          <p:cNvPr id="268" name="Google Shape;268;p26"/>
          <p:cNvSpPr txBox="1"/>
          <p:nvPr/>
        </p:nvSpPr>
        <p:spPr>
          <a:xfrm>
            <a:off x="5417225" y="652850"/>
            <a:ext cx="32763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38761D"/>
                </a:solidFill>
                <a:latin typeface="Lora"/>
                <a:ea typeface="Lora"/>
                <a:cs typeface="Lora"/>
                <a:sym typeface="Lora"/>
              </a:rPr>
              <a:t>BIOTRANSFORMACIÓN</a:t>
            </a:r>
            <a:endParaRPr b="1">
              <a:solidFill>
                <a:srgbClr val="38761D"/>
              </a:solidFill>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
            </a:r>
            <a:br>
              <a:rPr lang="es">
                <a:latin typeface="Lora"/>
                <a:ea typeface="Lora"/>
                <a:cs typeface="Lora"/>
                <a:sym typeface="Lora"/>
              </a:rPr>
            </a:br>
            <a:r>
              <a:rPr lang="es">
                <a:latin typeface="Lora"/>
                <a:ea typeface="Lora"/>
                <a:cs typeface="Lora"/>
                <a:sym typeface="Lora"/>
              </a:rPr>
              <a:t>Proceso de cambio en el estado de oxidación del metal.</a:t>
            </a:r>
            <a:endParaRPr>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Disminuye la solubilidad para facilitar la inmovilización .</a:t>
            </a:r>
            <a:endParaRPr>
              <a:latin typeface="Lora"/>
              <a:ea typeface="Lora"/>
              <a:cs typeface="Lora"/>
              <a:sym typeface="Lora"/>
            </a:endParaRPr>
          </a:p>
        </p:txBody>
      </p:sp>
      <p:sp>
        <p:nvSpPr>
          <p:cNvPr id="269" name="Google Shape;269;p26"/>
          <p:cNvSpPr txBox="1"/>
          <p:nvPr/>
        </p:nvSpPr>
        <p:spPr>
          <a:xfrm>
            <a:off x="689675" y="3035575"/>
            <a:ext cx="3755100" cy="169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38761D"/>
                </a:solidFill>
                <a:latin typeface="Lora"/>
                <a:ea typeface="Lora"/>
                <a:cs typeface="Lora"/>
                <a:sym typeface="Lora"/>
              </a:rPr>
              <a:t>FITORREMEDIACIÓN</a:t>
            </a:r>
            <a:endParaRPr b="1">
              <a:solidFill>
                <a:srgbClr val="38761D"/>
              </a:solidFill>
              <a:latin typeface="Lora"/>
              <a:ea typeface="Lora"/>
              <a:cs typeface="Lora"/>
              <a:sym typeface="Lora"/>
            </a:endParaRPr>
          </a:p>
          <a:p>
            <a:pPr marL="0" lvl="0" indent="0" algn="ctr" rtl="0">
              <a:spcBef>
                <a:spcPts val="0"/>
              </a:spcBef>
              <a:spcAft>
                <a:spcPts val="0"/>
              </a:spcAft>
              <a:buNone/>
            </a:pPr>
            <a:endParaRPr b="1">
              <a:solidFill>
                <a:srgbClr val="38761D"/>
              </a:solidFill>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Proceso en el que hay absorción, concentración y reducción de la movilidad de los iones.</a:t>
            </a:r>
            <a:endParaRPr>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Estos pueden ingresar a la planta mediante 3 mecanismos. </a:t>
            </a:r>
            <a:endParaRPr>
              <a:latin typeface="Lora"/>
              <a:ea typeface="Lora"/>
              <a:cs typeface="Lora"/>
              <a:sym typeface="Lora"/>
            </a:endParaRPr>
          </a:p>
        </p:txBody>
      </p:sp>
      <p:sp>
        <p:nvSpPr>
          <p:cNvPr id="270" name="Google Shape;270;p26"/>
          <p:cNvSpPr txBox="1"/>
          <p:nvPr/>
        </p:nvSpPr>
        <p:spPr>
          <a:xfrm>
            <a:off x="5034125" y="3023825"/>
            <a:ext cx="3659400" cy="1262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38761D"/>
                </a:solidFill>
                <a:latin typeface="Lora"/>
                <a:ea typeface="Lora"/>
                <a:cs typeface="Lora"/>
                <a:sym typeface="Lora"/>
              </a:rPr>
              <a:t>BIOACUMULACIÓN</a:t>
            </a:r>
            <a:endParaRPr b="1">
              <a:solidFill>
                <a:srgbClr val="38761D"/>
              </a:solidFill>
              <a:latin typeface="Lora"/>
              <a:ea typeface="Lora"/>
              <a:cs typeface="Lora"/>
              <a:sym typeface="Lora"/>
            </a:endParaRPr>
          </a:p>
          <a:p>
            <a:pPr marL="0" lvl="0" indent="0" algn="ctr" rtl="0">
              <a:spcBef>
                <a:spcPts val="0"/>
              </a:spcBef>
              <a:spcAft>
                <a:spcPts val="0"/>
              </a:spcAft>
              <a:buNone/>
            </a:pPr>
            <a:endParaRPr b="1">
              <a:solidFill>
                <a:srgbClr val="38761D"/>
              </a:solidFill>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 Proceso activo e irreversible.</a:t>
            </a:r>
            <a:endParaRPr>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Ingreso de iones metálicos y posterior secuestro mediante proteínas.</a:t>
            </a:r>
            <a:endParaRPr>
              <a:latin typeface="Lora"/>
              <a:ea typeface="Lora"/>
              <a:cs typeface="Lora"/>
              <a:sym typeface="Lora"/>
            </a:endParaRPr>
          </a:p>
        </p:txBody>
      </p:sp>
      <p:sp>
        <p:nvSpPr>
          <p:cNvPr id="271" name="Google Shape;271;p26"/>
          <p:cNvSpPr txBox="1"/>
          <p:nvPr/>
        </p:nvSpPr>
        <p:spPr>
          <a:xfrm>
            <a:off x="0" y="4774200"/>
            <a:ext cx="47034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Lora"/>
                <a:ea typeface="Lora"/>
                <a:cs typeface="Lora"/>
                <a:sym typeface="Lora"/>
              </a:rPr>
              <a:t>Correa G, 2016.    Rizwan M, et al. 2018.     Hernandez, et al. 2019 </a:t>
            </a:r>
            <a:endParaRPr sz="1200">
              <a:latin typeface="Lora"/>
              <a:ea typeface="Lora"/>
              <a:cs typeface="Lora"/>
              <a:sym typeface="Lora"/>
            </a:endParaRPr>
          </a:p>
        </p:txBody>
      </p:sp>
      <p:sp>
        <p:nvSpPr>
          <p:cNvPr id="272" name="Google Shape;272;p26"/>
          <p:cNvSpPr txBox="1"/>
          <p:nvPr/>
        </p:nvSpPr>
        <p:spPr>
          <a:xfrm>
            <a:off x="1174950" y="2194700"/>
            <a:ext cx="23535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Lora"/>
                <a:ea typeface="Lora"/>
                <a:cs typeface="Lora"/>
                <a:sym typeface="Lora"/>
              </a:rPr>
              <a:t>Manguilimotan LC, 2018</a:t>
            </a:r>
            <a:endParaRPr sz="1200">
              <a:latin typeface="Lora"/>
              <a:ea typeface="Lora"/>
              <a:cs typeface="Lora"/>
              <a:sym typeface="Lora"/>
            </a:endParaRPr>
          </a:p>
        </p:txBody>
      </p:sp>
      <p:sp>
        <p:nvSpPr>
          <p:cNvPr id="273" name="Google Shape;273;p26"/>
          <p:cNvSpPr txBox="1"/>
          <p:nvPr/>
        </p:nvSpPr>
        <p:spPr>
          <a:xfrm>
            <a:off x="5189675" y="4660400"/>
            <a:ext cx="26082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200">
              <a:latin typeface="Lora"/>
              <a:ea typeface="Lora"/>
              <a:cs typeface="Lora"/>
              <a:sym typeface="Lora"/>
            </a:endParaRPr>
          </a:p>
        </p:txBody>
      </p:sp>
      <p:sp>
        <p:nvSpPr>
          <p:cNvPr id="274" name="Google Shape;274;p26"/>
          <p:cNvSpPr txBox="1"/>
          <p:nvPr/>
        </p:nvSpPr>
        <p:spPr>
          <a:xfrm>
            <a:off x="5502875" y="4774550"/>
            <a:ext cx="30000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Lora"/>
                <a:ea typeface="Lora"/>
                <a:cs typeface="Lora"/>
                <a:sym typeface="Lora"/>
              </a:rPr>
              <a:t>Jan M, et al. 2018. Sanyal D, 2021</a:t>
            </a:r>
            <a:endParaRPr sz="1200">
              <a:latin typeface="Lora"/>
              <a:ea typeface="Lora"/>
              <a:cs typeface="Lora"/>
              <a:sym typeface="Lora"/>
            </a:endParaRPr>
          </a:p>
        </p:txBody>
      </p:sp>
      <p:sp>
        <p:nvSpPr>
          <p:cNvPr id="275" name="Google Shape;275;p26"/>
          <p:cNvSpPr txBox="1"/>
          <p:nvPr/>
        </p:nvSpPr>
        <p:spPr>
          <a:xfrm>
            <a:off x="6208325" y="2194700"/>
            <a:ext cx="15891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Lora"/>
                <a:ea typeface="Lora"/>
                <a:cs typeface="Lora"/>
                <a:sym typeface="Lora"/>
              </a:rPr>
              <a:t>Sánchez Barrón G,</a:t>
            </a:r>
            <a:endParaRPr sz="1200">
              <a:latin typeface="Lora"/>
              <a:ea typeface="Lora"/>
              <a:cs typeface="Lora"/>
              <a:sym typeface="Lor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7"/>
          <p:cNvSpPr txBox="1">
            <a:spLocks noGrp="1"/>
          </p:cNvSpPr>
          <p:nvPr>
            <p:ph type="ctrTitle" idx="4294967295"/>
          </p:nvPr>
        </p:nvSpPr>
        <p:spPr>
          <a:xfrm rot="5400000">
            <a:off x="6777300" y="1748700"/>
            <a:ext cx="3147000" cy="631800"/>
          </a:xfrm>
          <a:prstGeom prst="rect">
            <a:avLst/>
          </a:prstGeom>
          <a:solidFill>
            <a:srgbClr val="B6D7A8"/>
          </a:solidFill>
          <a:ln w="28575" cap="flat" cmpd="sng">
            <a:solidFill>
              <a:srgbClr val="9BCF63"/>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s" sz="3200" b="1">
                <a:solidFill>
                  <a:srgbClr val="595959"/>
                </a:solidFill>
                <a:latin typeface="Lora"/>
                <a:ea typeface="Lora"/>
                <a:cs typeface="Lora"/>
                <a:sym typeface="Lora"/>
              </a:rPr>
              <a:t>Metodología </a:t>
            </a:r>
            <a:endParaRPr sz="3200" b="1">
              <a:solidFill>
                <a:srgbClr val="595959"/>
              </a:solidFill>
              <a:latin typeface="Lora"/>
              <a:ea typeface="Lora"/>
              <a:cs typeface="Lora"/>
              <a:sym typeface="Lora"/>
            </a:endParaRPr>
          </a:p>
        </p:txBody>
      </p:sp>
      <p:sp>
        <p:nvSpPr>
          <p:cNvPr id="281" name="Google Shape;281;p27"/>
          <p:cNvSpPr/>
          <p:nvPr/>
        </p:nvSpPr>
        <p:spPr>
          <a:xfrm>
            <a:off x="1122475" y="212125"/>
            <a:ext cx="675000" cy="1961400"/>
          </a:xfrm>
          <a:prstGeom prst="roundRect">
            <a:avLst>
              <a:gd name="adj" fmla="val 16667"/>
            </a:avLst>
          </a:prstGeom>
          <a:solidFill>
            <a:srgbClr val="B6D7A8"/>
          </a:solidFill>
          <a:ln w="38100" cap="flat" cmpd="sng">
            <a:solidFill>
              <a:srgbClr val="274E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i="0" u="none" strike="noStrike" cap="none">
                <a:solidFill>
                  <a:srgbClr val="2E2E2E"/>
                </a:solidFill>
                <a:latin typeface="Lora"/>
                <a:ea typeface="Lora"/>
                <a:cs typeface="Lora"/>
                <a:sym typeface="Lora"/>
              </a:rPr>
              <a:t>Etapa </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p</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l</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a</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n</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e</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a</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c</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i</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ó</a:t>
            </a:r>
            <a:br>
              <a:rPr lang="es" sz="1100" b="1" i="0" u="none" strike="noStrike" cap="none">
                <a:solidFill>
                  <a:srgbClr val="2E2E2E"/>
                </a:solidFill>
                <a:latin typeface="Lora"/>
                <a:ea typeface="Lora"/>
                <a:cs typeface="Lora"/>
                <a:sym typeface="Lora"/>
              </a:rPr>
            </a:br>
            <a:r>
              <a:rPr lang="es" sz="1100" b="1" i="0" u="none" strike="noStrike" cap="none">
                <a:solidFill>
                  <a:srgbClr val="2E2E2E"/>
                </a:solidFill>
                <a:latin typeface="Lora"/>
                <a:ea typeface="Lora"/>
                <a:cs typeface="Lora"/>
                <a:sym typeface="Lora"/>
              </a:rPr>
              <a:t>n</a:t>
            </a:r>
            <a:endParaRPr sz="1100" b="1" i="0" u="none" strike="noStrike" cap="none">
              <a:solidFill>
                <a:srgbClr val="2E2E2E"/>
              </a:solidFill>
              <a:latin typeface="Lora"/>
              <a:ea typeface="Lora"/>
              <a:cs typeface="Lora"/>
              <a:sym typeface="Lora"/>
            </a:endParaRPr>
          </a:p>
        </p:txBody>
      </p:sp>
      <p:sp>
        <p:nvSpPr>
          <p:cNvPr id="282" name="Google Shape;282;p27"/>
          <p:cNvSpPr/>
          <p:nvPr/>
        </p:nvSpPr>
        <p:spPr>
          <a:xfrm>
            <a:off x="1122475" y="2339325"/>
            <a:ext cx="675000" cy="1961400"/>
          </a:xfrm>
          <a:prstGeom prst="roundRect">
            <a:avLst>
              <a:gd name="adj" fmla="val 16667"/>
            </a:avLst>
          </a:prstGeom>
          <a:solidFill>
            <a:srgbClr val="9BCF63"/>
          </a:solidFill>
          <a:ln w="38100" cap="flat" cmpd="sng">
            <a:solidFill>
              <a:srgbClr val="38761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i="0" u="none" strike="noStrike" cap="none">
                <a:solidFill>
                  <a:schemeClr val="dk1"/>
                </a:solidFill>
                <a:latin typeface="Lora"/>
                <a:ea typeface="Lora"/>
                <a:cs typeface="Lora"/>
                <a:sym typeface="Lora"/>
              </a:rPr>
              <a:t>Etapa</a:t>
            </a:r>
            <a:br>
              <a:rPr lang="es" sz="1100" b="1" i="0" u="none" strike="noStrike" cap="none">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 </a:t>
            </a:r>
            <a:br>
              <a:rPr lang="es" sz="1100" b="1" i="0" u="none" strike="noStrike" cap="none">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E</a:t>
            </a:r>
            <a:r>
              <a:rPr lang="es" sz="1100" b="1">
                <a:solidFill>
                  <a:schemeClr val="dk1"/>
                </a:solidFill>
                <a:latin typeface="Lora"/>
                <a:ea typeface="Lora"/>
                <a:cs typeface="Lora"/>
                <a:sym typeface="Lora"/>
              </a:rPr>
              <a:t/>
            </a:r>
            <a:br>
              <a:rPr lang="es" sz="1100" b="1">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j</a:t>
            </a:r>
            <a:br>
              <a:rPr lang="es" sz="1100" b="1" i="0" u="none" strike="noStrike" cap="none">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e</a:t>
            </a:r>
            <a:br>
              <a:rPr lang="es" sz="1100" b="1" i="0" u="none" strike="noStrike" cap="none">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c</a:t>
            </a:r>
            <a:br>
              <a:rPr lang="es" sz="1100" b="1" i="0" u="none" strike="noStrike" cap="none">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u</a:t>
            </a:r>
            <a:br>
              <a:rPr lang="es" sz="1100" b="1" i="0" u="none" strike="noStrike" cap="none">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c</a:t>
            </a:r>
            <a:br>
              <a:rPr lang="es" sz="1100" b="1" i="0" u="none" strike="noStrike" cap="none">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i</a:t>
            </a:r>
            <a:endParaRPr sz="1100" b="1" i="0" u="none" strike="noStrike" cap="none">
              <a:solidFill>
                <a:schemeClr val="dk1"/>
              </a:solidFill>
              <a:latin typeface="Lora"/>
              <a:ea typeface="Lora"/>
              <a:cs typeface="Lora"/>
              <a:sym typeface="Lora"/>
            </a:endParaRPr>
          </a:p>
          <a:p>
            <a:pPr marL="0" marR="0" lvl="0" indent="0" algn="ctr" rtl="0">
              <a:lnSpc>
                <a:spcPct val="100000"/>
              </a:lnSpc>
              <a:spcBef>
                <a:spcPts val="0"/>
              </a:spcBef>
              <a:spcAft>
                <a:spcPts val="0"/>
              </a:spcAft>
              <a:buClr>
                <a:srgbClr val="000000"/>
              </a:buClr>
              <a:buSzPts val="800"/>
              <a:buFont typeface="Arial"/>
              <a:buNone/>
            </a:pPr>
            <a:r>
              <a:rPr lang="es" sz="1100" b="1" i="0" u="none" strike="noStrike" cap="none">
                <a:solidFill>
                  <a:schemeClr val="dk1"/>
                </a:solidFill>
                <a:latin typeface="Lora"/>
                <a:ea typeface="Lora"/>
                <a:cs typeface="Lora"/>
                <a:sym typeface="Lora"/>
              </a:rPr>
              <a:t>ó</a:t>
            </a:r>
            <a:br>
              <a:rPr lang="es" sz="1100" b="1" i="0" u="none" strike="noStrike" cap="none">
                <a:solidFill>
                  <a:schemeClr val="dk1"/>
                </a:solidFill>
                <a:latin typeface="Lora"/>
                <a:ea typeface="Lora"/>
                <a:cs typeface="Lora"/>
                <a:sym typeface="Lora"/>
              </a:rPr>
            </a:br>
            <a:r>
              <a:rPr lang="es" sz="1100" b="1" i="0" u="none" strike="noStrike" cap="none">
                <a:solidFill>
                  <a:schemeClr val="dk1"/>
                </a:solidFill>
                <a:latin typeface="Lora"/>
                <a:ea typeface="Lora"/>
                <a:cs typeface="Lora"/>
                <a:sym typeface="Lora"/>
              </a:rPr>
              <a:t>n</a:t>
            </a:r>
            <a:endParaRPr sz="1100" b="1" i="0" u="none" strike="noStrike" cap="none">
              <a:solidFill>
                <a:schemeClr val="dk1"/>
              </a:solidFill>
              <a:latin typeface="Lora"/>
              <a:ea typeface="Lora"/>
              <a:cs typeface="Lora"/>
              <a:sym typeface="Lora"/>
            </a:endParaRPr>
          </a:p>
        </p:txBody>
      </p:sp>
      <p:sp>
        <p:nvSpPr>
          <p:cNvPr id="283" name="Google Shape;283;p27"/>
          <p:cNvSpPr/>
          <p:nvPr/>
        </p:nvSpPr>
        <p:spPr>
          <a:xfrm>
            <a:off x="2104650" y="1358075"/>
            <a:ext cx="1650600" cy="517800"/>
          </a:xfrm>
          <a:prstGeom prst="roundRect">
            <a:avLst>
              <a:gd name="adj" fmla="val 16667"/>
            </a:avLst>
          </a:prstGeom>
          <a:solidFill>
            <a:srgbClr val="B6D7A8"/>
          </a:solidFill>
          <a:ln w="28575" cap="flat" cmpd="sng">
            <a:solidFill>
              <a:srgbClr val="38761D"/>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800"/>
              <a:buFont typeface="Arial"/>
              <a:buNone/>
            </a:pPr>
            <a:r>
              <a:rPr lang="es" sz="1100" b="1">
                <a:latin typeface="Lora"/>
                <a:ea typeface="Lora"/>
                <a:cs typeface="Lora"/>
                <a:sym typeface="Lora"/>
              </a:rPr>
              <a:t>FASE 2</a:t>
            </a:r>
            <a:r>
              <a:rPr lang="es" sz="1100">
                <a:latin typeface="Lora"/>
                <a:ea typeface="Lora"/>
                <a:cs typeface="Lora"/>
                <a:sym typeface="Lora"/>
              </a:rPr>
              <a:t/>
            </a:r>
            <a:br>
              <a:rPr lang="es" sz="1100">
                <a:latin typeface="Lora"/>
                <a:ea typeface="Lora"/>
                <a:cs typeface="Lora"/>
                <a:sym typeface="Lora"/>
              </a:rPr>
            </a:br>
            <a:r>
              <a:rPr lang="es" sz="1100">
                <a:latin typeface="Lora"/>
                <a:ea typeface="Lora"/>
                <a:cs typeface="Lora"/>
                <a:sym typeface="Lora"/>
              </a:rPr>
              <a:t>Revisión documental</a:t>
            </a:r>
            <a:br>
              <a:rPr lang="es" sz="1100">
                <a:latin typeface="Lora"/>
                <a:ea typeface="Lora"/>
                <a:cs typeface="Lora"/>
                <a:sym typeface="Lora"/>
              </a:rPr>
            </a:br>
            <a:r>
              <a:rPr lang="es" sz="1100">
                <a:latin typeface="Lora"/>
                <a:ea typeface="Lora"/>
                <a:cs typeface="Lora"/>
                <a:sym typeface="Lora"/>
              </a:rPr>
              <a:t>Marco teórico</a:t>
            </a:r>
            <a:endParaRPr sz="1100" i="0" u="none" strike="noStrike" cap="none">
              <a:latin typeface="Lora"/>
              <a:ea typeface="Lora"/>
              <a:cs typeface="Lora"/>
              <a:sym typeface="Lora"/>
            </a:endParaRPr>
          </a:p>
        </p:txBody>
      </p:sp>
      <p:sp>
        <p:nvSpPr>
          <p:cNvPr id="284" name="Google Shape;284;p27"/>
          <p:cNvSpPr/>
          <p:nvPr/>
        </p:nvSpPr>
        <p:spPr>
          <a:xfrm>
            <a:off x="4740000" y="1358063"/>
            <a:ext cx="1979100" cy="499500"/>
          </a:xfrm>
          <a:prstGeom prst="roundRect">
            <a:avLst>
              <a:gd name="adj" fmla="val 16667"/>
            </a:avLst>
          </a:prstGeom>
          <a:solidFill>
            <a:srgbClr val="B6D7A8"/>
          </a:solidFill>
          <a:ln w="28575" cap="flat" cmpd="sng">
            <a:solidFill>
              <a:srgbClr val="38761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a:latin typeface="Lora"/>
                <a:ea typeface="Lora"/>
                <a:cs typeface="Lora"/>
                <a:sym typeface="Lora"/>
              </a:rPr>
              <a:t>FASE </a:t>
            </a:r>
            <a:r>
              <a:rPr lang="es" sz="1100" b="1" i="0" u="none" strike="noStrike" cap="none">
                <a:latin typeface="Lora"/>
                <a:ea typeface="Lora"/>
                <a:cs typeface="Lora"/>
                <a:sym typeface="Lora"/>
              </a:rPr>
              <a:t>3</a:t>
            </a:r>
            <a:r>
              <a:rPr lang="es" sz="1100" i="0" u="none" strike="noStrike" cap="none">
                <a:latin typeface="Lora"/>
                <a:ea typeface="Lora"/>
                <a:cs typeface="Lora"/>
                <a:sym typeface="Lora"/>
              </a:rPr>
              <a:t/>
            </a:r>
            <a:br>
              <a:rPr lang="es" sz="1100" i="0" u="none" strike="noStrike" cap="none">
                <a:latin typeface="Lora"/>
                <a:ea typeface="Lora"/>
                <a:cs typeface="Lora"/>
                <a:sym typeface="Lora"/>
              </a:rPr>
            </a:br>
            <a:r>
              <a:rPr lang="es" sz="1100" i="0" u="none" strike="noStrike" cap="none">
                <a:latin typeface="Lora"/>
                <a:ea typeface="Lora"/>
                <a:cs typeface="Lora"/>
                <a:sym typeface="Lora"/>
              </a:rPr>
              <a:t>Diseño de la investigación</a:t>
            </a:r>
            <a:br>
              <a:rPr lang="es" sz="1100" i="0" u="none" strike="noStrike" cap="none">
                <a:latin typeface="Lora"/>
                <a:ea typeface="Lora"/>
                <a:cs typeface="Lora"/>
                <a:sym typeface="Lora"/>
              </a:rPr>
            </a:br>
            <a:r>
              <a:rPr lang="es" sz="1100" i="0" u="none" strike="noStrike" cap="none">
                <a:latin typeface="Lora"/>
                <a:ea typeface="Lora"/>
                <a:cs typeface="Lora"/>
                <a:sym typeface="Lora"/>
              </a:rPr>
              <a:t>Enfoque</a:t>
            </a:r>
            <a:r>
              <a:rPr lang="es" sz="1100">
                <a:latin typeface="Lora"/>
                <a:ea typeface="Lora"/>
                <a:cs typeface="Lora"/>
                <a:sym typeface="Lora"/>
              </a:rPr>
              <a:t> </a:t>
            </a:r>
            <a:r>
              <a:rPr lang="es" sz="1100" i="0" u="none" strike="noStrike" cap="none">
                <a:latin typeface="Lora"/>
                <a:ea typeface="Lora"/>
                <a:cs typeface="Lora"/>
                <a:sym typeface="Lora"/>
              </a:rPr>
              <a:t>Muestra</a:t>
            </a:r>
            <a:endParaRPr sz="1100" i="0" u="none" strike="noStrike" cap="none">
              <a:latin typeface="Lora"/>
              <a:ea typeface="Lora"/>
              <a:cs typeface="Lora"/>
              <a:sym typeface="Lora"/>
            </a:endParaRPr>
          </a:p>
        </p:txBody>
      </p:sp>
      <p:sp>
        <p:nvSpPr>
          <p:cNvPr id="285" name="Google Shape;285;p27"/>
          <p:cNvSpPr/>
          <p:nvPr/>
        </p:nvSpPr>
        <p:spPr>
          <a:xfrm>
            <a:off x="4862100" y="2256075"/>
            <a:ext cx="1734900" cy="563400"/>
          </a:xfrm>
          <a:prstGeom prst="roundRect">
            <a:avLst>
              <a:gd name="adj" fmla="val 16667"/>
            </a:avLst>
          </a:prstGeom>
          <a:solidFill>
            <a:srgbClr val="9BCF63"/>
          </a:solidFill>
          <a:ln w="28575" cap="flat" cmpd="sng">
            <a:solidFill>
              <a:srgbClr val="38761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a:latin typeface="Lora"/>
                <a:ea typeface="Lora"/>
                <a:cs typeface="Lora"/>
                <a:sym typeface="Lora"/>
              </a:rPr>
              <a:t>FASE 4</a:t>
            </a:r>
            <a:r>
              <a:rPr lang="es" sz="1100" i="0" u="none" strike="noStrike" cap="none">
                <a:latin typeface="Lora"/>
                <a:ea typeface="Lora"/>
                <a:cs typeface="Lora"/>
                <a:sym typeface="Lora"/>
              </a:rPr>
              <a:t/>
            </a:r>
            <a:br>
              <a:rPr lang="es" sz="1100" i="0" u="none" strike="noStrike" cap="none">
                <a:latin typeface="Lora"/>
                <a:ea typeface="Lora"/>
                <a:cs typeface="Lora"/>
                <a:sym typeface="Lora"/>
              </a:rPr>
            </a:br>
            <a:r>
              <a:rPr lang="es" sz="1100" i="0" u="none" strike="noStrike" cap="none">
                <a:latin typeface="Lora"/>
                <a:ea typeface="Lora"/>
                <a:cs typeface="Lora"/>
                <a:sym typeface="Lora"/>
              </a:rPr>
              <a:t>Búsqueda de tesaurios</a:t>
            </a:r>
            <a:br>
              <a:rPr lang="es" sz="1100" i="0" u="none" strike="noStrike" cap="none">
                <a:latin typeface="Lora"/>
                <a:ea typeface="Lora"/>
                <a:cs typeface="Lora"/>
                <a:sym typeface="Lora"/>
              </a:rPr>
            </a:br>
            <a:r>
              <a:rPr lang="es" sz="1100" i="0" u="none" strike="noStrike" cap="none">
                <a:latin typeface="Lora"/>
                <a:ea typeface="Lora"/>
                <a:cs typeface="Lora"/>
                <a:sym typeface="Lora"/>
              </a:rPr>
              <a:t>Búsqueda de artículos</a:t>
            </a:r>
            <a:endParaRPr sz="1100" i="0" u="none" strike="noStrike" cap="none">
              <a:latin typeface="Lora"/>
              <a:ea typeface="Lora"/>
              <a:cs typeface="Lora"/>
              <a:sym typeface="Lora"/>
            </a:endParaRPr>
          </a:p>
        </p:txBody>
      </p:sp>
      <p:sp>
        <p:nvSpPr>
          <p:cNvPr id="286" name="Google Shape;286;p27"/>
          <p:cNvSpPr/>
          <p:nvPr/>
        </p:nvSpPr>
        <p:spPr>
          <a:xfrm>
            <a:off x="4723700" y="3015462"/>
            <a:ext cx="2044500" cy="888900"/>
          </a:xfrm>
          <a:prstGeom prst="roundRect">
            <a:avLst>
              <a:gd name="adj" fmla="val 16667"/>
            </a:avLst>
          </a:prstGeom>
          <a:solidFill>
            <a:srgbClr val="9BCF63"/>
          </a:solidFill>
          <a:ln w="28575" cap="flat" cmpd="sng">
            <a:solidFill>
              <a:srgbClr val="38761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a:latin typeface="Lora"/>
                <a:ea typeface="Lora"/>
                <a:cs typeface="Lora"/>
                <a:sym typeface="Lora"/>
              </a:rPr>
              <a:t>FASE 5</a:t>
            </a:r>
            <a:r>
              <a:rPr lang="es" sz="1100" i="0" u="none" strike="noStrike" cap="none">
                <a:latin typeface="Lora"/>
                <a:ea typeface="Lora"/>
                <a:cs typeface="Lora"/>
                <a:sym typeface="Lora"/>
              </a:rPr>
              <a:t/>
            </a:r>
            <a:br>
              <a:rPr lang="es" sz="1100" i="0" u="none" strike="noStrike" cap="none">
                <a:latin typeface="Lora"/>
                <a:ea typeface="Lora"/>
                <a:cs typeface="Lora"/>
                <a:sym typeface="Lora"/>
              </a:rPr>
            </a:br>
            <a:r>
              <a:rPr lang="es" sz="1100" i="0" u="none" strike="noStrike" cap="none">
                <a:latin typeface="Lora"/>
                <a:ea typeface="Lora"/>
                <a:cs typeface="Lora"/>
                <a:sym typeface="Lora"/>
              </a:rPr>
              <a:t>Aplicación criterios de inclusión y exclusión</a:t>
            </a:r>
            <a:endParaRPr sz="1100" i="0" u="none" strike="noStrike" cap="none">
              <a:latin typeface="Lora"/>
              <a:ea typeface="Lora"/>
              <a:cs typeface="Lora"/>
              <a:sym typeface="Lora"/>
            </a:endParaRPr>
          </a:p>
          <a:p>
            <a:pPr marL="0" marR="0" lvl="0" indent="0" algn="ctr" rtl="0">
              <a:lnSpc>
                <a:spcPct val="100000"/>
              </a:lnSpc>
              <a:spcBef>
                <a:spcPts val="0"/>
              </a:spcBef>
              <a:spcAft>
                <a:spcPts val="0"/>
              </a:spcAft>
              <a:buClr>
                <a:srgbClr val="000000"/>
              </a:buClr>
              <a:buSzPts val="800"/>
              <a:buFont typeface="Arial"/>
              <a:buNone/>
            </a:pPr>
            <a:r>
              <a:rPr lang="es" sz="1100" i="0" u="none" strike="noStrike" cap="none">
                <a:latin typeface="Lora"/>
                <a:ea typeface="Lora"/>
                <a:cs typeface="Lora"/>
                <a:sym typeface="Lora"/>
              </a:rPr>
              <a:t>Construcción de matriz bibliográfica</a:t>
            </a:r>
            <a:r>
              <a:rPr lang="es" sz="1100" b="0" i="0" u="none" strike="noStrike" cap="none">
                <a:latin typeface="Arial"/>
                <a:ea typeface="Arial"/>
                <a:cs typeface="Arial"/>
                <a:sym typeface="Arial"/>
              </a:rPr>
              <a:t> </a:t>
            </a:r>
            <a:endParaRPr sz="1100" b="0" i="0" u="none" strike="noStrike" cap="none">
              <a:latin typeface="Arial"/>
              <a:ea typeface="Arial"/>
              <a:cs typeface="Arial"/>
              <a:sym typeface="Arial"/>
            </a:endParaRPr>
          </a:p>
        </p:txBody>
      </p:sp>
      <p:sp>
        <p:nvSpPr>
          <p:cNvPr id="287" name="Google Shape;287;p27"/>
          <p:cNvSpPr/>
          <p:nvPr/>
        </p:nvSpPr>
        <p:spPr>
          <a:xfrm>
            <a:off x="874374" y="4492450"/>
            <a:ext cx="1171200" cy="517800"/>
          </a:xfrm>
          <a:prstGeom prst="roundRect">
            <a:avLst>
              <a:gd name="adj" fmla="val 16667"/>
            </a:avLst>
          </a:prstGeom>
          <a:solidFill>
            <a:srgbClr val="51B148"/>
          </a:solidFill>
          <a:ln w="38100" cap="flat" cmpd="sng">
            <a:solidFill>
              <a:srgbClr val="274E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i="0" u="none" strike="noStrike" cap="none">
                <a:solidFill>
                  <a:srgbClr val="000000"/>
                </a:solidFill>
                <a:latin typeface="Lora"/>
                <a:ea typeface="Lora"/>
                <a:cs typeface="Lora"/>
                <a:sym typeface="Lora"/>
              </a:rPr>
              <a:t>Etapa </a:t>
            </a:r>
            <a:br>
              <a:rPr lang="es" sz="1100" b="1" i="0" u="none" strike="noStrike" cap="none">
                <a:solidFill>
                  <a:srgbClr val="000000"/>
                </a:solidFill>
                <a:latin typeface="Lora"/>
                <a:ea typeface="Lora"/>
                <a:cs typeface="Lora"/>
                <a:sym typeface="Lora"/>
              </a:rPr>
            </a:br>
            <a:r>
              <a:rPr lang="es" sz="1100" b="1" i="0" u="none" strike="noStrike" cap="none">
                <a:solidFill>
                  <a:srgbClr val="000000"/>
                </a:solidFill>
                <a:latin typeface="Lora"/>
                <a:ea typeface="Lora"/>
                <a:cs typeface="Lora"/>
                <a:sym typeface="Lora"/>
              </a:rPr>
              <a:t>Culminación</a:t>
            </a:r>
            <a:endParaRPr sz="1100" b="1" i="0" u="none" strike="noStrike" cap="none">
              <a:solidFill>
                <a:srgbClr val="000000"/>
              </a:solidFill>
              <a:latin typeface="Lora"/>
              <a:ea typeface="Lora"/>
              <a:cs typeface="Lora"/>
              <a:sym typeface="Lora"/>
            </a:endParaRPr>
          </a:p>
        </p:txBody>
      </p:sp>
      <p:sp>
        <p:nvSpPr>
          <p:cNvPr id="288" name="Google Shape;288;p27"/>
          <p:cNvSpPr/>
          <p:nvPr/>
        </p:nvSpPr>
        <p:spPr>
          <a:xfrm>
            <a:off x="2535933" y="4469650"/>
            <a:ext cx="1650600" cy="563400"/>
          </a:xfrm>
          <a:prstGeom prst="roundRect">
            <a:avLst>
              <a:gd name="adj" fmla="val 16667"/>
            </a:avLst>
          </a:prstGeom>
          <a:solidFill>
            <a:srgbClr val="51B148"/>
          </a:solidFill>
          <a:ln w="28575" cap="flat" cmpd="sng">
            <a:solidFill>
              <a:srgbClr val="274E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a:latin typeface="Lora"/>
                <a:ea typeface="Lora"/>
                <a:cs typeface="Lora"/>
                <a:sym typeface="Lora"/>
              </a:rPr>
              <a:t>FASE 6</a:t>
            </a:r>
            <a:r>
              <a:rPr lang="es" sz="1100" i="0" u="none" strike="noStrike" cap="none">
                <a:latin typeface="Lora"/>
                <a:ea typeface="Lora"/>
                <a:cs typeface="Lora"/>
                <a:sym typeface="Lora"/>
              </a:rPr>
              <a:t> </a:t>
            </a:r>
            <a:br>
              <a:rPr lang="es" sz="1100" i="0" u="none" strike="noStrike" cap="none">
                <a:latin typeface="Lora"/>
                <a:ea typeface="Lora"/>
                <a:cs typeface="Lora"/>
                <a:sym typeface="Lora"/>
              </a:rPr>
            </a:br>
            <a:r>
              <a:rPr lang="es" sz="1100" i="0" u="none" strike="noStrike" cap="none">
                <a:latin typeface="Lora"/>
                <a:ea typeface="Lora"/>
                <a:cs typeface="Lora"/>
                <a:sym typeface="Lora"/>
              </a:rPr>
              <a:t>Redacción y revisión del informe final</a:t>
            </a:r>
            <a:endParaRPr sz="1100" i="0" u="none" strike="noStrike" cap="none">
              <a:latin typeface="Lora"/>
              <a:ea typeface="Lora"/>
              <a:cs typeface="Lora"/>
              <a:sym typeface="Lora"/>
            </a:endParaRPr>
          </a:p>
        </p:txBody>
      </p:sp>
      <p:sp>
        <p:nvSpPr>
          <p:cNvPr id="289" name="Google Shape;289;p27"/>
          <p:cNvSpPr/>
          <p:nvPr/>
        </p:nvSpPr>
        <p:spPr>
          <a:xfrm>
            <a:off x="4849088" y="4492450"/>
            <a:ext cx="1793700" cy="517800"/>
          </a:xfrm>
          <a:prstGeom prst="roundRect">
            <a:avLst>
              <a:gd name="adj" fmla="val 16667"/>
            </a:avLst>
          </a:prstGeom>
          <a:solidFill>
            <a:srgbClr val="51B148"/>
          </a:solidFill>
          <a:ln w="28575" cap="flat" cmpd="sng">
            <a:solidFill>
              <a:srgbClr val="274E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a:latin typeface="Lora"/>
                <a:ea typeface="Lora"/>
                <a:cs typeface="Lora"/>
                <a:sym typeface="Lora"/>
              </a:rPr>
              <a:t>FASE 7</a:t>
            </a:r>
            <a:br>
              <a:rPr lang="es" sz="1100" b="1">
                <a:latin typeface="Lora"/>
                <a:ea typeface="Lora"/>
                <a:cs typeface="Lora"/>
                <a:sym typeface="Lora"/>
              </a:rPr>
            </a:br>
            <a:r>
              <a:rPr lang="es" sz="1100" i="0" u="none" strike="noStrike" cap="none">
                <a:latin typeface="Lora"/>
                <a:ea typeface="Lora"/>
                <a:cs typeface="Lora"/>
                <a:sym typeface="Lora"/>
              </a:rPr>
              <a:t>Evaluación del informe final</a:t>
            </a:r>
            <a:r>
              <a:rPr lang="es" sz="1100" b="0" i="0" u="none" strike="noStrike" cap="none">
                <a:latin typeface="Arial"/>
                <a:ea typeface="Arial"/>
                <a:cs typeface="Arial"/>
                <a:sym typeface="Arial"/>
              </a:rPr>
              <a:t> </a:t>
            </a:r>
            <a:endParaRPr sz="1100" b="0" i="0" u="none" strike="noStrike" cap="none">
              <a:latin typeface="Arial"/>
              <a:ea typeface="Arial"/>
              <a:cs typeface="Arial"/>
              <a:sym typeface="Arial"/>
            </a:endParaRPr>
          </a:p>
        </p:txBody>
      </p:sp>
      <p:cxnSp>
        <p:nvCxnSpPr>
          <p:cNvPr id="290" name="Google Shape;290;p27"/>
          <p:cNvCxnSpPr>
            <a:stCxn id="291" idx="2"/>
          </p:cNvCxnSpPr>
          <p:nvPr/>
        </p:nvCxnSpPr>
        <p:spPr>
          <a:xfrm flipH="1">
            <a:off x="4303761" y="1038291"/>
            <a:ext cx="9000" cy="3079500"/>
          </a:xfrm>
          <a:prstGeom prst="straightConnector1">
            <a:avLst/>
          </a:prstGeom>
          <a:noFill/>
          <a:ln w="19050" cap="flat" cmpd="sng">
            <a:solidFill>
              <a:srgbClr val="274E13"/>
            </a:solidFill>
            <a:prstDash val="solid"/>
            <a:round/>
            <a:headEnd type="none" w="sm" len="sm"/>
            <a:tailEnd type="triangle" w="med" len="med"/>
          </a:ln>
        </p:spPr>
      </p:cxnSp>
      <p:cxnSp>
        <p:nvCxnSpPr>
          <p:cNvPr id="292" name="Google Shape;292;p27"/>
          <p:cNvCxnSpPr>
            <a:stCxn id="288" idx="3"/>
            <a:endCxn id="289" idx="1"/>
          </p:cNvCxnSpPr>
          <p:nvPr/>
        </p:nvCxnSpPr>
        <p:spPr>
          <a:xfrm>
            <a:off x="4186533" y="4751350"/>
            <a:ext cx="662700" cy="0"/>
          </a:xfrm>
          <a:prstGeom prst="straightConnector1">
            <a:avLst/>
          </a:prstGeom>
          <a:noFill/>
          <a:ln w="19050" cap="flat" cmpd="sng">
            <a:solidFill>
              <a:srgbClr val="38761D"/>
            </a:solidFill>
            <a:prstDash val="solid"/>
            <a:round/>
            <a:headEnd type="triangle" w="med" len="med"/>
            <a:tailEnd type="triangle" w="med" len="med"/>
          </a:ln>
        </p:spPr>
      </p:cxnSp>
      <p:cxnSp>
        <p:nvCxnSpPr>
          <p:cNvPr id="293" name="Google Shape;293;p27"/>
          <p:cNvCxnSpPr>
            <a:endCxn id="289" idx="3"/>
          </p:cNvCxnSpPr>
          <p:nvPr/>
        </p:nvCxnSpPr>
        <p:spPr>
          <a:xfrm flipH="1">
            <a:off x="6642788" y="4750750"/>
            <a:ext cx="458400" cy="600"/>
          </a:xfrm>
          <a:prstGeom prst="straightConnector1">
            <a:avLst/>
          </a:prstGeom>
          <a:noFill/>
          <a:ln w="19050" cap="flat" cmpd="sng">
            <a:solidFill>
              <a:srgbClr val="274E13"/>
            </a:solidFill>
            <a:prstDash val="solid"/>
            <a:round/>
            <a:headEnd type="none" w="sm" len="sm"/>
            <a:tailEnd type="triangle" w="med" len="med"/>
          </a:ln>
        </p:spPr>
      </p:cxnSp>
      <p:cxnSp>
        <p:nvCxnSpPr>
          <p:cNvPr id="294" name="Google Shape;294;p27"/>
          <p:cNvCxnSpPr/>
          <p:nvPr/>
        </p:nvCxnSpPr>
        <p:spPr>
          <a:xfrm rot="10800000" flipH="1">
            <a:off x="7084675" y="220800"/>
            <a:ext cx="8700" cy="4533300"/>
          </a:xfrm>
          <a:prstGeom prst="straightConnector1">
            <a:avLst/>
          </a:prstGeom>
          <a:noFill/>
          <a:ln w="19050" cap="flat" cmpd="sng">
            <a:solidFill>
              <a:srgbClr val="274E13"/>
            </a:solidFill>
            <a:prstDash val="solid"/>
            <a:round/>
            <a:headEnd type="none" w="sm" len="sm"/>
            <a:tailEnd type="none" w="sm" len="sm"/>
          </a:ln>
        </p:spPr>
      </p:cxnSp>
      <p:cxnSp>
        <p:nvCxnSpPr>
          <p:cNvPr id="295" name="Google Shape;295;p27"/>
          <p:cNvCxnSpPr/>
          <p:nvPr/>
        </p:nvCxnSpPr>
        <p:spPr>
          <a:xfrm>
            <a:off x="2849989" y="212742"/>
            <a:ext cx="12900" cy="988200"/>
          </a:xfrm>
          <a:prstGeom prst="straightConnector1">
            <a:avLst/>
          </a:prstGeom>
          <a:noFill/>
          <a:ln w="19050" cap="flat" cmpd="sng">
            <a:solidFill>
              <a:srgbClr val="274E13"/>
            </a:solidFill>
            <a:prstDash val="solid"/>
            <a:round/>
            <a:headEnd type="none" w="sm" len="sm"/>
            <a:tailEnd type="triangle" w="med" len="med"/>
          </a:ln>
        </p:spPr>
      </p:cxnSp>
      <p:grpSp>
        <p:nvGrpSpPr>
          <p:cNvPr id="296" name="Google Shape;296;p27"/>
          <p:cNvGrpSpPr/>
          <p:nvPr/>
        </p:nvGrpSpPr>
        <p:grpSpPr>
          <a:xfrm>
            <a:off x="2845795" y="220782"/>
            <a:ext cx="4227344" cy="817509"/>
            <a:chOff x="2845900" y="365150"/>
            <a:chExt cx="4212600" cy="825600"/>
          </a:xfrm>
        </p:grpSpPr>
        <p:sp>
          <p:nvSpPr>
            <p:cNvPr id="291" name="Google Shape;291;p27"/>
            <p:cNvSpPr/>
            <p:nvPr/>
          </p:nvSpPr>
          <p:spPr>
            <a:xfrm>
              <a:off x="3240350" y="672950"/>
              <a:ext cx="2134800" cy="517800"/>
            </a:xfrm>
            <a:prstGeom prst="roundRect">
              <a:avLst>
                <a:gd name="adj" fmla="val 16667"/>
              </a:avLst>
            </a:prstGeom>
            <a:solidFill>
              <a:srgbClr val="B6D7A8"/>
            </a:solidFill>
            <a:ln w="28575" cap="flat" cmpd="sng">
              <a:solidFill>
                <a:srgbClr val="38761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s" sz="1100" b="1">
                  <a:latin typeface="Lora"/>
                  <a:ea typeface="Lora"/>
                  <a:cs typeface="Lora"/>
                  <a:sym typeface="Lora"/>
                </a:rPr>
                <a:t>FASE</a:t>
              </a:r>
              <a:r>
                <a:rPr lang="es" sz="1100" b="1" i="0" u="none" strike="noStrike" cap="none">
                  <a:latin typeface="Lora"/>
                  <a:ea typeface="Lora"/>
                  <a:cs typeface="Lora"/>
                  <a:sym typeface="Lora"/>
                </a:rPr>
                <a:t> 1</a:t>
              </a:r>
              <a:r>
                <a:rPr lang="es" sz="1100" i="0" u="none" strike="noStrike" cap="none">
                  <a:latin typeface="Lora"/>
                  <a:ea typeface="Lora"/>
                  <a:cs typeface="Lora"/>
                  <a:sym typeface="Lora"/>
                </a:rPr>
                <a:t/>
              </a:r>
              <a:br>
                <a:rPr lang="es" sz="1100" i="0" u="none" strike="noStrike" cap="none">
                  <a:latin typeface="Lora"/>
                  <a:ea typeface="Lora"/>
                  <a:cs typeface="Lora"/>
                  <a:sym typeface="Lora"/>
                </a:rPr>
              </a:br>
              <a:r>
                <a:rPr lang="es" sz="1100" i="0" u="none" strike="noStrike" cap="none">
                  <a:latin typeface="Lora"/>
                  <a:ea typeface="Lora"/>
                  <a:cs typeface="Lora"/>
                  <a:sym typeface="Lora"/>
                </a:rPr>
                <a:t>Planteamiento del problema</a:t>
              </a:r>
              <a:br>
                <a:rPr lang="es" sz="1100" i="0" u="none" strike="noStrike" cap="none">
                  <a:latin typeface="Lora"/>
                  <a:ea typeface="Lora"/>
                  <a:cs typeface="Lora"/>
                  <a:sym typeface="Lora"/>
                </a:rPr>
              </a:br>
              <a:r>
                <a:rPr lang="es" sz="1100" i="0" u="none" strike="noStrike" cap="none">
                  <a:latin typeface="Lora"/>
                  <a:ea typeface="Lora"/>
                  <a:cs typeface="Lora"/>
                  <a:sym typeface="Lora"/>
                </a:rPr>
                <a:t>Objetivos</a:t>
              </a:r>
              <a:endParaRPr sz="1100" i="0" u="none" strike="noStrike" cap="none">
                <a:latin typeface="Lora"/>
                <a:ea typeface="Lora"/>
                <a:cs typeface="Lora"/>
                <a:sym typeface="Lora"/>
              </a:endParaRPr>
            </a:p>
          </p:txBody>
        </p:sp>
        <p:cxnSp>
          <p:nvCxnSpPr>
            <p:cNvPr id="297" name="Google Shape;297;p27"/>
            <p:cNvCxnSpPr/>
            <p:nvPr/>
          </p:nvCxnSpPr>
          <p:spPr>
            <a:xfrm rot="10800000">
              <a:off x="2845900" y="365150"/>
              <a:ext cx="4212600" cy="3900"/>
            </a:xfrm>
            <a:prstGeom prst="straightConnector1">
              <a:avLst/>
            </a:prstGeom>
            <a:noFill/>
            <a:ln w="28575" cap="flat" cmpd="sng">
              <a:solidFill>
                <a:srgbClr val="38761D"/>
              </a:solidFill>
              <a:prstDash val="solid"/>
              <a:round/>
              <a:headEnd type="none" w="sm" len="sm"/>
              <a:tailEnd type="none" w="sm" len="sm"/>
            </a:ln>
          </p:spPr>
        </p:cxnSp>
        <p:cxnSp>
          <p:nvCxnSpPr>
            <p:cNvPr id="298" name="Google Shape;298;p27"/>
            <p:cNvCxnSpPr>
              <a:endCxn id="291" idx="0"/>
            </p:cNvCxnSpPr>
            <p:nvPr/>
          </p:nvCxnSpPr>
          <p:spPr>
            <a:xfrm>
              <a:off x="4303550" y="369050"/>
              <a:ext cx="4200" cy="303900"/>
            </a:xfrm>
            <a:prstGeom prst="straightConnector1">
              <a:avLst/>
            </a:prstGeom>
            <a:noFill/>
            <a:ln w="28575" cap="flat" cmpd="sng">
              <a:solidFill>
                <a:srgbClr val="274E13"/>
              </a:solidFill>
              <a:prstDash val="solid"/>
              <a:round/>
              <a:headEnd type="none" w="sm" len="sm"/>
              <a:tailEnd type="triangle" w="med" len="med"/>
            </a:ln>
          </p:spPr>
        </p:cxnSp>
      </p:grpSp>
      <p:sp>
        <p:nvSpPr>
          <p:cNvPr id="299" name="Google Shape;299;p27"/>
          <p:cNvSpPr/>
          <p:nvPr/>
        </p:nvSpPr>
        <p:spPr>
          <a:xfrm rot="-6132106" flipH="1">
            <a:off x="6366553" y="1990035"/>
            <a:ext cx="695512" cy="248187"/>
          </a:xfrm>
          <a:prstGeom prst="curvedUpArrow">
            <a:avLst>
              <a:gd name="adj1" fmla="val 25000"/>
              <a:gd name="adj2" fmla="val 50000"/>
              <a:gd name="adj3" fmla="val 25000"/>
            </a:avLst>
          </a:prstGeom>
          <a:solidFill>
            <a:srgbClr val="38761D"/>
          </a:solidFill>
          <a:ln w="19050" cap="flat" cmpd="sng">
            <a:solidFill>
              <a:srgbClr val="274E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27"/>
          <p:cNvSpPr/>
          <p:nvPr/>
        </p:nvSpPr>
        <p:spPr>
          <a:xfrm rot="-8400125" flipH="1">
            <a:off x="5324732" y="935016"/>
            <a:ext cx="732311" cy="257010"/>
          </a:xfrm>
          <a:prstGeom prst="curvedUpArrow">
            <a:avLst>
              <a:gd name="adj1" fmla="val 25000"/>
              <a:gd name="adj2" fmla="val 50000"/>
              <a:gd name="adj3" fmla="val 25000"/>
            </a:avLst>
          </a:prstGeom>
          <a:solidFill>
            <a:srgbClr val="38761D"/>
          </a:solidFill>
          <a:ln w="19050" cap="flat" cmpd="sng">
            <a:solidFill>
              <a:srgbClr val="274E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27"/>
          <p:cNvSpPr/>
          <p:nvPr/>
        </p:nvSpPr>
        <p:spPr>
          <a:xfrm rot="-6918532" flipH="1">
            <a:off x="6495539" y="2895947"/>
            <a:ext cx="679302" cy="205852"/>
          </a:xfrm>
          <a:prstGeom prst="curvedUpArrow">
            <a:avLst>
              <a:gd name="adj1" fmla="val 25000"/>
              <a:gd name="adj2" fmla="val 50000"/>
              <a:gd name="adj3" fmla="val 25000"/>
            </a:avLst>
          </a:prstGeom>
          <a:solidFill>
            <a:srgbClr val="38761D"/>
          </a:solidFill>
          <a:ln w="19050" cap="flat" cmpd="sng">
            <a:solidFill>
              <a:srgbClr val="274E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27"/>
          <p:cNvSpPr/>
          <p:nvPr/>
        </p:nvSpPr>
        <p:spPr>
          <a:xfrm rot="7754132">
            <a:off x="2144623" y="808738"/>
            <a:ext cx="606157" cy="231322"/>
          </a:xfrm>
          <a:prstGeom prst="curvedUpArrow">
            <a:avLst>
              <a:gd name="adj1" fmla="val 25000"/>
              <a:gd name="adj2" fmla="val 50000"/>
              <a:gd name="adj3" fmla="val 25000"/>
            </a:avLst>
          </a:prstGeom>
          <a:solidFill>
            <a:srgbClr val="38761D"/>
          </a:solidFill>
          <a:ln w="19050" cap="flat" cmpd="sng">
            <a:solidFill>
              <a:srgbClr val="274E1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03" name="Google Shape;303;p27"/>
          <p:cNvCxnSpPr>
            <a:endCxn id="288" idx="0"/>
          </p:cNvCxnSpPr>
          <p:nvPr/>
        </p:nvCxnSpPr>
        <p:spPr>
          <a:xfrm flipH="1">
            <a:off x="3361233" y="4100350"/>
            <a:ext cx="924900" cy="369300"/>
          </a:xfrm>
          <a:prstGeom prst="bentConnector2">
            <a:avLst/>
          </a:prstGeom>
          <a:noFill/>
          <a:ln w="19050" cap="flat" cmpd="sng">
            <a:solidFill>
              <a:srgbClr val="38761D"/>
            </a:solidFill>
            <a:prstDash val="solid"/>
            <a:round/>
            <a:headEnd type="none" w="med" len="med"/>
            <a:tailEnd type="triangle" w="med" len="med"/>
          </a:ln>
        </p:spPr>
      </p:cxnSp>
      <p:cxnSp>
        <p:nvCxnSpPr>
          <p:cNvPr id="304" name="Google Shape;304;p27"/>
          <p:cNvCxnSpPr>
            <a:endCxn id="289" idx="0"/>
          </p:cNvCxnSpPr>
          <p:nvPr/>
        </p:nvCxnSpPr>
        <p:spPr>
          <a:xfrm>
            <a:off x="4321238" y="4100350"/>
            <a:ext cx="1424700" cy="392100"/>
          </a:xfrm>
          <a:prstGeom prst="bentConnector2">
            <a:avLst/>
          </a:prstGeom>
          <a:noFill/>
          <a:ln w="19050" cap="flat" cmpd="sng">
            <a:solidFill>
              <a:srgbClr val="38761D"/>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81"/>
                                        </p:tgtEl>
                                        <p:attrNameLst>
                                          <p:attrName>style.visibility</p:attrName>
                                        </p:attrNameLst>
                                      </p:cBhvr>
                                      <p:to>
                                        <p:strVal val="visible"/>
                                      </p:to>
                                    </p:set>
                                    <p:anim calcmode="lin" valueType="num">
                                      <p:cBhvr additive="base">
                                        <p:cTn id="7" dur="1000"/>
                                        <p:tgtEl>
                                          <p:spTgt spid="281"/>
                                        </p:tgtEl>
                                        <p:attrNameLst>
                                          <p:attrName>ppt_x</p:attrName>
                                        </p:attrNameLst>
                                      </p:cBhvr>
                                      <p:tavLst>
                                        <p:tav tm="0">
                                          <p:val>
                                            <p:strVal val="#ppt_x-1"/>
                                          </p:val>
                                        </p:tav>
                                        <p:tav tm="100000">
                                          <p:val>
                                            <p:strVal val="#ppt_x"/>
                                          </p:val>
                                        </p:tav>
                                      </p:tavLst>
                                    </p:anim>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283"/>
                                        </p:tgtEl>
                                        <p:attrNameLst>
                                          <p:attrName>style.visibility</p:attrName>
                                        </p:attrNameLst>
                                      </p:cBhvr>
                                      <p:to>
                                        <p:strVal val="visible"/>
                                      </p:to>
                                    </p:set>
                                    <p:anim calcmode="lin" valueType="num">
                                      <p:cBhvr additive="base">
                                        <p:cTn id="11" dur="1000"/>
                                        <p:tgtEl>
                                          <p:spTgt spid="283"/>
                                        </p:tgtEl>
                                        <p:attrNameLst>
                                          <p:attrName>ppt_y</p:attrName>
                                        </p:attrNameLst>
                                      </p:cBhvr>
                                      <p:tavLst>
                                        <p:tav tm="0">
                                          <p:val>
                                            <p:strVal val="#ppt_y-1"/>
                                          </p:val>
                                        </p:tav>
                                        <p:tav tm="100000">
                                          <p:val>
                                            <p:strVal val="#ppt_y"/>
                                          </p:val>
                                        </p:tav>
                                      </p:tavLst>
                                    </p:anim>
                                  </p:childTnLst>
                                </p:cTn>
                              </p:par>
                              <p:par>
                                <p:cTn id="12" presetID="2" presetClass="entr" presetSubtype="1" fill="hold" nodeType="withEffect">
                                  <p:stCondLst>
                                    <p:cond delay="0"/>
                                  </p:stCondLst>
                                  <p:childTnLst>
                                    <p:set>
                                      <p:cBhvr>
                                        <p:cTn id="13" dur="1" fill="hold">
                                          <p:stCondLst>
                                            <p:cond delay="0"/>
                                          </p:stCondLst>
                                        </p:cTn>
                                        <p:tgtEl>
                                          <p:spTgt spid="284"/>
                                        </p:tgtEl>
                                        <p:attrNameLst>
                                          <p:attrName>style.visibility</p:attrName>
                                        </p:attrNameLst>
                                      </p:cBhvr>
                                      <p:to>
                                        <p:strVal val="visible"/>
                                      </p:to>
                                    </p:set>
                                    <p:anim calcmode="lin" valueType="num">
                                      <p:cBhvr additive="base">
                                        <p:cTn id="14" dur="1000"/>
                                        <p:tgtEl>
                                          <p:spTgt spid="284"/>
                                        </p:tgtEl>
                                        <p:attrNameLst>
                                          <p:attrName>ppt_y</p:attrName>
                                        </p:attrNameLst>
                                      </p:cBhvr>
                                      <p:tavLst>
                                        <p:tav tm="0">
                                          <p:val>
                                            <p:strVal val="#ppt_y-1"/>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296"/>
                                        </p:tgtEl>
                                        <p:attrNameLst>
                                          <p:attrName>style.visibility</p:attrName>
                                        </p:attrNameLst>
                                      </p:cBhvr>
                                      <p:to>
                                        <p:strVal val="visible"/>
                                      </p:to>
                                    </p:set>
                                    <p:anim calcmode="lin" valueType="num">
                                      <p:cBhvr additive="base">
                                        <p:cTn id="17" dur="1000"/>
                                        <p:tgtEl>
                                          <p:spTgt spid="29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82"/>
                                        </p:tgtEl>
                                        <p:attrNameLst>
                                          <p:attrName>style.visibility</p:attrName>
                                        </p:attrNameLst>
                                      </p:cBhvr>
                                      <p:to>
                                        <p:strVal val="visible"/>
                                      </p:to>
                                    </p:set>
                                    <p:anim calcmode="lin" valueType="num">
                                      <p:cBhvr additive="base">
                                        <p:cTn id="22" dur="1000"/>
                                        <p:tgtEl>
                                          <p:spTgt spid="282"/>
                                        </p:tgtEl>
                                        <p:attrNameLst>
                                          <p:attrName>ppt_x</p:attrName>
                                        </p:attrNameLst>
                                      </p:cBhvr>
                                      <p:tavLst>
                                        <p:tav tm="0">
                                          <p:val>
                                            <p:strVal val="#ppt_x-1"/>
                                          </p:val>
                                        </p:tav>
                                        <p:tav tm="100000">
                                          <p:val>
                                            <p:strVal val="#ppt_x"/>
                                          </p:val>
                                        </p:tav>
                                      </p:tavLst>
                                    </p:anim>
                                  </p:childTnLst>
                                </p:cTn>
                              </p:par>
                            </p:childTnLst>
                          </p:cTn>
                        </p:par>
                        <p:par>
                          <p:cTn id="23" fill="hold">
                            <p:stCondLst>
                              <p:cond delay="1000"/>
                            </p:stCondLst>
                            <p:childTnLst>
                              <p:par>
                                <p:cTn id="24" presetID="2" presetClass="entr" presetSubtype="2" fill="hold" nodeType="afterEffect">
                                  <p:stCondLst>
                                    <p:cond delay="0"/>
                                  </p:stCondLst>
                                  <p:childTnLst>
                                    <p:set>
                                      <p:cBhvr>
                                        <p:cTn id="25" dur="1" fill="hold">
                                          <p:stCondLst>
                                            <p:cond delay="0"/>
                                          </p:stCondLst>
                                        </p:cTn>
                                        <p:tgtEl>
                                          <p:spTgt spid="285"/>
                                        </p:tgtEl>
                                        <p:attrNameLst>
                                          <p:attrName>style.visibility</p:attrName>
                                        </p:attrNameLst>
                                      </p:cBhvr>
                                      <p:to>
                                        <p:strVal val="visible"/>
                                      </p:to>
                                    </p:set>
                                    <p:anim calcmode="lin" valueType="num">
                                      <p:cBhvr additive="base">
                                        <p:cTn id="26" dur="1000"/>
                                        <p:tgtEl>
                                          <p:spTgt spid="285"/>
                                        </p:tgtEl>
                                        <p:attrNameLst>
                                          <p:attrName>ppt_x</p:attrName>
                                        </p:attrNameLst>
                                      </p:cBhvr>
                                      <p:tavLst>
                                        <p:tav tm="0">
                                          <p:val>
                                            <p:strVal val="#ppt_x+1"/>
                                          </p:val>
                                        </p:tav>
                                        <p:tav tm="100000">
                                          <p:val>
                                            <p:strVal val="#ppt_x"/>
                                          </p:val>
                                        </p:tav>
                                      </p:tavLst>
                                    </p:anim>
                                  </p:childTnLst>
                                </p:cTn>
                              </p:par>
                              <p:par>
                                <p:cTn id="27" presetID="2" presetClass="entr" presetSubtype="2" fill="hold" nodeType="withEffect">
                                  <p:stCondLst>
                                    <p:cond delay="0"/>
                                  </p:stCondLst>
                                  <p:childTnLst>
                                    <p:set>
                                      <p:cBhvr>
                                        <p:cTn id="28" dur="1" fill="hold">
                                          <p:stCondLst>
                                            <p:cond delay="0"/>
                                          </p:stCondLst>
                                        </p:cTn>
                                        <p:tgtEl>
                                          <p:spTgt spid="286"/>
                                        </p:tgtEl>
                                        <p:attrNameLst>
                                          <p:attrName>style.visibility</p:attrName>
                                        </p:attrNameLst>
                                      </p:cBhvr>
                                      <p:to>
                                        <p:strVal val="visible"/>
                                      </p:to>
                                    </p:set>
                                    <p:anim calcmode="lin" valueType="num">
                                      <p:cBhvr additive="base">
                                        <p:cTn id="29" dur="1000"/>
                                        <p:tgtEl>
                                          <p:spTgt spid="286"/>
                                        </p:tgtEl>
                                        <p:attrNameLst>
                                          <p:attrName>ppt_x</p:attrName>
                                        </p:attrNameLst>
                                      </p:cBhvr>
                                      <p:tavLst>
                                        <p:tav tm="0">
                                          <p:val>
                                            <p:strVal val="#ppt_x+1"/>
                                          </p:val>
                                        </p:tav>
                                        <p:tav tm="100000">
                                          <p:val>
                                            <p:strVal val="#ppt_x"/>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87"/>
                                        </p:tgtEl>
                                        <p:attrNameLst>
                                          <p:attrName>style.visibility</p:attrName>
                                        </p:attrNameLst>
                                      </p:cBhvr>
                                      <p:to>
                                        <p:strVal val="visible"/>
                                      </p:to>
                                    </p:set>
                                    <p:anim calcmode="lin" valueType="num">
                                      <p:cBhvr additive="base">
                                        <p:cTn id="34" dur="1000"/>
                                        <p:tgtEl>
                                          <p:spTgt spid="287"/>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2" presetClass="entr" presetSubtype="4" fill="hold" nodeType="afterEffect">
                                  <p:stCondLst>
                                    <p:cond delay="0"/>
                                  </p:stCondLst>
                                  <p:childTnLst>
                                    <p:set>
                                      <p:cBhvr>
                                        <p:cTn id="37" dur="1" fill="hold">
                                          <p:stCondLst>
                                            <p:cond delay="0"/>
                                          </p:stCondLst>
                                        </p:cTn>
                                        <p:tgtEl>
                                          <p:spTgt spid="288"/>
                                        </p:tgtEl>
                                        <p:attrNameLst>
                                          <p:attrName>style.visibility</p:attrName>
                                        </p:attrNameLst>
                                      </p:cBhvr>
                                      <p:to>
                                        <p:strVal val="visible"/>
                                      </p:to>
                                    </p:set>
                                    <p:anim calcmode="lin" valueType="num">
                                      <p:cBhvr additive="base">
                                        <p:cTn id="38" dur="1000"/>
                                        <p:tgtEl>
                                          <p:spTgt spid="288"/>
                                        </p:tgtEl>
                                        <p:attrNameLst>
                                          <p:attrName>ppt_y</p:attrName>
                                        </p:attrNameLst>
                                      </p:cBhvr>
                                      <p:tavLst>
                                        <p:tav tm="0">
                                          <p:val>
                                            <p:strVal val="#ppt_y+1"/>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89"/>
                                        </p:tgtEl>
                                        <p:attrNameLst>
                                          <p:attrName>style.visibility</p:attrName>
                                        </p:attrNameLst>
                                      </p:cBhvr>
                                      <p:to>
                                        <p:strVal val="visible"/>
                                      </p:to>
                                    </p:set>
                                    <p:anim calcmode="lin" valueType="num">
                                      <p:cBhvr additive="base">
                                        <p:cTn id="41" dur="1000"/>
                                        <p:tgtEl>
                                          <p:spTgt spid="2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8"/>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a:t>RESULTADOS Y DISCUSIÓN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29"/>
          <p:cNvPicPr preferRelativeResize="0"/>
          <p:nvPr/>
        </p:nvPicPr>
        <p:blipFill>
          <a:blip r:embed="rId3">
            <a:alphaModFix/>
          </a:blip>
          <a:stretch>
            <a:fillRect/>
          </a:stretch>
        </p:blipFill>
        <p:spPr>
          <a:xfrm>
            <a:off x="815890" y="597450"/>
            <a:ext cx="3655076" cy="2042750"/>
          </a:xfrm>
          <a:prstGeom prst="rect">
            <a:avLst/>
          </a:prstGeom>
          <a:noFill/>
          <a:ln w="9525" cap="flat" cmpd="sng">
            <a:solidFill>
              <a:srgbClr val="38761D"/>
            </a:solidFill>
            <a:prstDash val="solid"/>
            <a:round/>
            <a:headEnd type="none" w="sm" len="sm"/>
            <a:tailEnd type="none" w="sm" len="sm"/>
          </a:ln>
        </p:spPr>
      </p:pic>
      <p:pic>
        <p:nvPicPr>
          <p:cNvPr id="315" name="Google Shape;315;p29"/>
          <p:cNvPicPr preferRelativeResize="0"/>
          <p:nvPr/>
        </p:nvPicPr>
        <p:blipFill>
          <a:blip r:embed="rId4">
            <a:alphaModFix/>
          </a:blip>
          <a:stretch>
            <a:fillRect/>
          </a:stretch>
        </p:blipFill>
        <p:spPr>
          <a:xfrm>
            <a:off x="4871515" y="597450"/>
            <a:ext cx="3466200" cy="2042750"/>
          </a:xfrm>
          <a:prstGeom prst="rect">
            <a:avLst/>
          </a:prstGeom>
          <a:noFill/>
          <a:ln w="19050" cap="flat" cmpd="sng">
            <a:solidFill>
              <a:srgbClr val="38761D"/>
            </a:solidFill>
            <a:prstDash val="solid"/>
            <a:round/>
            <a:headEnd type="none" w="sm" len="sm"/>
            <a:tailEnd type="none" w="sm" len="sm"/>
          </a:ln>
        </p:spPr>
      </p:pic>
      <p:pic>
        <p:nvPicPr>
          <p:cNvPr id="316" name="Google Shape;316;p29"/>
          <p:cNvPicPr preferRelativeResize="0"/>
          <p:nvPr/>
        </p:nvPicPr>
        <p:blipFill>
          <a:blip r:embed="rId5">
            <a:alphaModFix/>
          </a:blip>
          <a:stretch>
            <a:fillRect/>
          </a:stretch>
        </p:blipFill>
        <p:spPr>
          <a:xfrm>
            <a:off x="806277" y="2764800"/>
            <a:ext cx="3674310" cy="2198500"/>
          </a:xfrm>
          <a:prstGeom prst="rect">
            <a:avLst/>
          </a:prstGeom>
          <a:noFill/>
          <a:ln w="9525" cap="flat" cmpd="sng">
            <a:solidFill>
              <a:srgbClr val="38761D"/>
            </a:solidFill>
            <a:prstDash val="solid"/>
            <a:round/>
            <a:headEnd type="none" w="sm" len="sm"/>
            <a:tailEnd type="none" w="sm" len="sm"/>
          </a:ln>
        </p:spPr>
      </p:pic>
      <p:pic>
        <p:nvPicPr>
          <p:cNvPr id="317" name="Google Shape;317;p29"/>
          <p:cNvPicPr preferRelativeResize="0"/>
          <p:nvPr/>
        </p:nvPicPr>
        <p:blipFill>
          <a:blip r:embed="rId6">
            <a:alphaModFix/>
          </a:blip>
          <a:stretch>
            <a:fillRect/>
          </a:stretch>
        </p:blipFill>
        <p:spPr>
          <a:xfrm>
            <a:off x="4871523" y="2764800"/>
            <a:ext cx="3466200" cy="2198500"/>
          </a:xfrm>
          <a:prstGeom prst="rect">
            <a:avLst/>
          </a:prstGeom>
          <a:noFill/>
          <a:ln w="19050" cap="flat" cmpd="sng">
            <a:solidFill>
              <a:srgbClr val="38761D"/>
            </a:solidFill>
            <a:prstDash val="solid"/>
            <a:round/>
            <a:headEnd type="none" w="sm" len="sm"/>
            <a:tailEnd type="none" w="sm" len="sm"/>
          </a:ln>
        </p:spPr>
      </p:pic>
      <p:sp>
        <p:nvSpPr>
          <p:cNvPr id="318" name="Google Shape;318;p29"/>
          <p:cNvSpPr txBox="1"/>
          <p:nvPr/>
        </p:nvSpPr>
        <p:spPr>
          <a:xfrm>
            <a:off x="1854000" y="188750"/>
            <a:ext cx="5436000" cy="284100"/>
          </a:xfrm>
          <a:prstGeom prst="rect">
            <a:avLst/>
          </a:prstGeom>
          <a:solidFill>
            <a:schemeClr val="lt1"/>
          </a:solidFill>
          <a:ln w="19050" cap="flat" cmpd="sng">
            <a:solidFill>
              <a:srgbClr val="9BCF63"/>
            </a:solidFill>
            <a:prstDash val="solid"/>
            <a:round/>
            <a:headEnd type="none" w="sm" len="sm"/>
            <a:tailEnd type="none" w="sm" len="sm"/>
          </a:ln>
        </p:spPr>
        <p:txBody>
          <a:bodyPr spcFirstLastPara="1" wrap="square" lIns="91425" tIns="91425" rIns="91425" bIns="91425" anchor="ctr" anchorCtr="0">
            <a:noAutofit/>
          </a:bodyPr>
          <a:lstStyle/>
          <a:p>
            <a:pPr marL="457200" lvl="0" indent="-317500" algn="ctr" rtl="0">
              <a:spcBef>
                <a:spcPts val="0"/>
              </a:spcBef>
              <a:spcAft>
                <a:spcPts val="0"/>
              </a:spcAft>
              <a:buSzPts val="1400"/>
              <a:buFont typeface="Lora"/>
              <a:buChar char="★"/>
            </a:pPr>
            <a:r>
              <a:rPr lang="es" b="1">
                <a:latin typeface="Lora"/>
                <a:ea typeface="Lora"/>
                <a:cs typeface="Lora"/>
                <a:sym typeface="Lora"/>
              </a:rPr>
              <a:t>Recopilación, clasificación y análisis de la información.</a:t>
            </a:r>
            <a:endParaRPr b="1">
              <a:latin typeface="Lora"/>
              <a:ea typeface="Lora"/>
              <a:cs typeface="Lora"/>
              <a:sym typeface="Lora"/>
            </a:endParaRPr>
          </a:p>
        </p:txBody>
      </p:sp>
      <p:sp>
        <p:nvSpPr>
          <p:cNvPr id="319" name="Google Shape;319;p29"/>
          <p:cNvSpPr/>
          <p:nvPr/>
        </p:nvSpPr>
        <p:spPr>
          <a:xfrm>
            <a:off x="1524475" y="979125"/>
            <a:ext cx="768300" cy="14874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9"/>
          <p:cNvSpPr/>
          <p:nvPr/>
        </p:nvSpPr>
        <p:spPr>
          <a:xfrm>
            <a:off x="7390475" y="979125"/>
            <a:ext cx="851400" cy="14874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9"/>
          <p:cNvSpPr/>
          <p:nvPr/>
        </p:nvSpPr>
        <p:spPr>
          <a:xfrm rot="5400000">
            <a:off x="6687800" y="1940825"/>
            <a:ext cx="475800" cy="26574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animEffect transition="in" filter="fade">
                                      <p:cBhvr>
                                        <p:cTn id="7" dur="1000"/>
                                        <p:tgtEl>
                                          <p:spTgt spid="314"/>
                                        </p:tgtEl>
                                      </p:cBhvr>
                                    </p:animEffect>
                                  </p:childTnLst>
                                </p:cTn>
                              </p:par>
                              <p:par>
                                <p:cTn id="8" presetID="10" presetClass="entr" presetSubtype="0" fill="hold" nodeType="withEffect">
                                  <p:stCondLst>
                                    <p:cond delay="0"/>
                                  </p:stCondLst>
                                  <p:childTnLst>
                                    <p:set>
                                      <p:cBhvr>
                                        <p:cTn id="9" dur="1" fill="hold">
                                          <p:stCondLst>
                                            <p:cond delay="0"/>
                                          </p:stCondLst>
                                        </p:cTn>
                                        <p:tgtEl>
                                          <p:spTgt spid="319"/>
                                        </p:tgtEl>
                                        <p:attrNameLst>
                                          <p:attrName>style.visibility</p:attrName>
                                        </p:attrNameLst>
                                      </p:cBhvr>
                                      <p:to>
                                        <p:strVal val="visible"/>
                                      </p:to>
                                    </p:set>
                                    <p:animEffect transition="in" filter="fade">
                                      <p:cBhvr>
                                        <p:cTn id="10" dur="1000"/>
                                        <p:tgtEl>
                                          <p:spTgt spid="3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5"/>
                                        </p:tgtEl>
                                        <p:attrNameLst>
                                          <p:attrName>style.visibility</p:attrName>
                                        </p:attrNameLst>
                                      </p:cBhvr>
                                      <p:to>
                                        <p:strVal val="visible"/>
                                      </p:to>
                                    </p:set>
                                    <p:animEffect transition="in" filter="fade">
                                      <p:cBhvr>
                                        <p:cTn id="15" dur="1000"/>
                                        <p:tgtEl>
                                          <p:spTgt spid="315"/>
                                        </p:tgtEl>
                                      </p:cBhvr>
                                    </p:animEffect>
                                  </p:childTnLst>
                                </p:cTn>
                              </p:par>
                              <p:par>
                                <p:cTn id="16" presetID="10" presetClass="entr" presetSubtype="0" fill="hold" nodeType="withEffect">
                                  <p:stCondLst>
                                    <p:cond delay="0"/>
                                  </p:stCondLst>
                                  <p:childTnLst>
                                    <p:set>
                                      <p:cBhvr>
                                        <p:cTn id="17" dur="1" fill="hold">
                                          <p:stCondLst>
                                            <p:cond delay="0"/>
                                          </p:stCondLst>
                                        </p:cTn>
                                        <p:tgtEl>
                                          <p:spTgt spid="320"/>
                                        </p:tgtEl>
                                        <p:attrNameLst>
                                          <p:attrName>style.visibility</p:attrName>
                                        </p:attrNameLst>
                                      </p:cBhvr>
                                      <p:to>
                                        <p:strVal val="visible"/>
                                      </p:to>
                                    </p:set>
                                    <p:animEffect transition="in" filter="fade">
                                      <p:cBhvr>
                                        <p:cTn id="18" dur="1000"/>
                                        <p:tgtEl>
                                          <p:spTgt spid="3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16"/>
                                        </p:tgtEl>
                                        <p:attrNameLst>
                                          <p:attrName>style.visibility</p:attrName>
                                        </p:attrNameLst>
                                      </p:cBhvr>
                                      <p:to>
                                        <p:strVal val="visible"/>
                                      </p:to>
                                    </p:set>
                                    <p:animEffect transition="in" filter="fade">
                                      <p:cBhvr>
                                        <p:cTn id="23" dur="1000"/>
                                        <p:tgtEl>
                                          <p:spTgt spid="3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17"/>
                                        </p:tgtEl>
                                        <p:attrNameLst>
                                          <p:attrName>style.visibility</p:attrName>
                                        </p:attrNameLst>
                                      </p:cBhvr>
                                      <p:to>
                                        <p:strVal val="visible"/>
                                      </p:to>
                                    </p:set>
                                    <p:animEffect transition="in" filter="fade">
                                      <p:cBhvr>
                                        <p:cTn id="28" dur="1000"/>
                                        <p:tgtEl>
                                          <p:spTgt spid="317"/>
                                        </p:tgtEl>
                                      </p:cBhvr>
                                    </p:animEffect>
                                  </p:childTnLst>
                                </p:cTn>
                              </p:par>
                              <p:par>
                                <p:cTn id="29" presetID="10" presetClass="entr" presetSubtype="0" fill="hold" nodeType="withEffect">
                                  <p:stCondLst>
                                    <p:cond delay="0"/>
                                  </p:stCondLst>
                                  <p:childTnLst>
                                    <p:set>
                                      <p:cBhvr>
                                        <p:cTn id="30" dur="1" fill="hold">
                                          <p:stCondLst>
                                            <p:cond delay="0"/>
                                          </p:stCondLst>
                                        </p:cTn>
                                        <p:tgtEl>
                                          <p:spTgt spid="321"/>
                                        </p:tgtEl>
                                        <p:attrNameLst>
                                          <p:attrName>style.visibility</p:attrName>
                                        </p:attrNameLst>
                                      </p:cBhvr>
                                      <p:to>
                                        <p:strVal val="visible"/>
                                      </p:to>
                                    </p:set>
                                    <p:animEffect transition="in" filter="fade">
                                      <p:cBhvr>
                                        <p:cTn id="31" dur="1000"/>
                                        <p:tgtEl>
                                          <p:spTgt spid="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30"/>
          <p:cNvPicPr preferRelativeResize="0"/>
          <p:nvPr/>
        </p:nvPicPr>
        <p:blipFill>
          <a:blip r:embed="rId3">
            <a:alphaModFix/>
          </a:blip>
          <a:stretch>
            <a:fillRect/>
          </a:stretch>
        </p:blipFill>
        <p:spPr>
          <a:xfrm>
            <a:off x="451100" y="1378950"/>
            <a:ext cx="4527225" cy="2817775"/>
          </a:xfrm>
          <a:prstGeom prst="rect">
            <a:avLst/>
          </a:prstGeom>
          <a:noFill/>
          <a:ln w="19050" cap="flat" cmpd="sng">
            <a:solidFill>
              <a:srgbClr val="38761D"/>
            </a:solidFill>
            <a:prstDash val="solid"/>
            <a:round/>
            <a:headEnd type="none" w="sm" len="sm"/>
            <a:tailEnd type="none" w="sm" len="sm"/>
          </a:ln>
        </p:spPr>
      </p:pic>
      <p:sp>
        <p:nvSpPr>
          <p:cNvPr id="327" name="Google Shape;327;p30"/>
          <p:cNvSpPr txBox="1"/>
          <p:nvPr/>
        </p:nvSpPr>
        <p:spPr>
          <a:xfrm>
            <a:off x="1854000" y="231050"/>
            <a:ext cx="5436000" cy="320700"/>
          </a:xfrm>
          <a:prstGeom prst="rect">
            <a:avLst/>
          </a:prstGeom>
          <a:solidFill>
            <a:schemeClr val="lt1"/>
          </a:solidFill>
          <a:ln w="19050" cap="flat" cmpd="sng">
            <a:solidFill>
              <a:srgbClr val="9BCF63"/>
            </a:solidFill>
            <a:prstDash val="solid"/>
            <a:round/>
            <a:headEnd type="none" w="sm" len="sm"/>
            <a:tailEnd type="none" w="sm" len="sm"/>
          </a:ln>
        </p:spPr>
        <p:txBody>
          <a:bodyPr spcFirstLastPara="1" wrap="square" lIns="91425" tIns="91425" rIns="91425" bIns="91425" anchor="ctr" anchorCtr="0">
            <a:noAutofit/>
          </a:bodyPr>
          <a:lstStyle/>
          <a:p>
            <a:pPr marL="457200" lvl="0" indent="-317500" algn="ctr" rtl="0">
              <a:spcBef>
                <a:spcPts val="0"/>
              </a:spcBef>
              <a:spcAft>
                <a:spcPts val="0"/>
              </a:spcAft>
              <a:buSzPts val="1400"/>
              <a:buFont typeface="Lora"/>
              <a:buChar char="★"/>
            </a:pPr>
            <a:r>
              <a:rPr lang="es" b="1">
                <a:latin typeface="Lora"/>
                <a:ea typeface="Lora"/>
                <a:cs typeface="Lora"/>
                <a:sym typeface="Lora"/>
              </a:rPr>
              <a:t>Recopilación, clasificación y análisis de la información.</a:t>
            </a:r>
            <a:endParaRPr b="1">
              <a:latin typeface="Lora"/>
              <a:ea typeface="Lora"/>
              <a:cs typeface="Lora"/>
              <a:sym typeface="Lora"/>
            </a:endParaRPr>
          </a:p>
        </p:txBody>
      </p:sp>
      <p:sp>
        <p:nvSpPr>
          <p:cNvPr id="328" name="Google Shape;328;p30"/>
          <p:cNvSpPr txBox="1"/>
          <p:nvPr/>
        </p:nvSpPr>
        <p:spPr>
          <a:xfrm>
            <a:off x="5303750" y="2244625"/>
            <a:ext cx="35358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38761D"/>
                </a:solidFill>
                <a:latin typeface="Lora"/>
                <a:ea typeface="Lora"/>
                <a:cs typeface="Lora"/>
                <a:sym typeface="Lora"/>
              </a:rPr>
              <a:t>Fuente</a:t>
            </a:r>
            <a:endParaRPr b="1">
              <a:solidFill>
                <a:srgbClr val="38761D"/>
              </a:solidFill>
              <a:latin typeface="Lora"/>
              <a:ea typeface="Lora"/>
              <a:cs typeface="Lora"/>
              <a:sym typeface="Lora"/>
            </a:endParaRPr>
          </a:p>
          <a:p>
            <a:pPr marL="0" lvl="0" indent="0" algn="ctr" rtl="0">
              <a:spcBef>
                <a:spcPts val="0"/>
              </a:spcBef>
              <a:spcAft>
                <a:spcPts val="0"/>
              </a:spcAft>
              <a:buNone/>
            </a:pPr>
            <a:endParaRPr b="1">
              <a:solidFill>
                <a:srgbClr val="38761D"/>
              </a:solidFill>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Elaboración propia basado en la revisión bibliográfica. </a:t>
            </a:r>
            <a:endParaRPr>
              <a:latin typeface="Lora"/>
              <a:ea typeface="Lora"/>
              <a:cs typeface="Lora"/>
              <a:sym typeface="Lora"/>
            </a:endParaRPr>
          </a:p>
        </p:txBody>
      </p:sp>
      <p:sp>
        <p:nvSpPr>
          <p:cNvPr id="329" name="Google Shape;329;p30"/>
          <p:cNvSpPr/>
          <p:nvPr/>
        </p:nvSpPr>
        <p:spPr>
          <a:xfrm>
            <a:off x="954325" y="1697975"/>
            <a:ext cx="1784700" cy="23052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6"/>
                                        </p:tgtEl>
                                        <p:attrNameLst>
                                          <p:attrName>style.visibility</p:attrName>
                                        </p:attrNameLst>
                                      </p:cBhvr>
                                      <p:to>
                                        <p:strVal val="visible"/>
                                      </p:to>
                                    </p:set>
                                    <p:animEffect transition="in" filter="fade">
                                      <p:cBhvr>
                                        <p:cTn id="7" dur="1000"/>
                                        <p:tgtEl>
                                          <p:spTgt spid="326"/>
                                        </p:tgtEl>
                                      </p:cBhvr>
                                    </p:animEffect>
                                  </p:childTnLst>
                                </p:cTn>
                              </p:par>
                              <p:par>
                                <p:cTn id="8" presetID="10" presetClass="entr" presetSubtype="0" fill="hold" nodeType="withEffect">
                                  <p:stCondLst>
                                    <p:cond delay="0"/>
                                  </p:stCondLst>
                                  <p:childTnLst>
                                    <p:set>
                                      <p:cBhvr>
                                        <p:cTn id="9" dur="1" fill="hold">
                                          <p:stCondLst>
                                            <p:cond delay="0"/>
                                          </p:stCondLst>
                                        </p:cTn>
                                        <p:tgtEl>
                                          <p:spTgt spid="329"/>
                                        </p:tgtEl>
                                        <p:attrNameLst>
                                          <p:attrName>style.visibility</p:attrName>
                                        </p:attrNameLst>
                                      </p:cBhvr>
                                      <p:to>
                                        <p:strVal val="visible"/>
                                      </p:to>
                                    </p:set>
                                    <p:animEffect transition="in" filter="fade">
                                      <p:cBhvr>
                                        <p:cTn id="10" dur="1000"/>
                                        <p:tgtEl>
                                          <p:spTgt spid="3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28"/>
                                        </p:tgtEl>
                                        <p:attrNameLst>
                                          <p:attrName>style.visibility</p:attrName>
                                        </p:attrNameLst>
                                      </p:cBhvr>
                                      <p:to>
                                        <p:strVal val="visible"/>
                                      </p:to>
                                    </p:set>
                                    <p:animEffect transition="in" filter="fade">
                                      <p:cBhvr>
                                        <p:cTn id="15" dur="1000"/>
                                        <p:tgtEl>
                                          <p:spTgt spid="3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1"/>
          <p:cNvSpPr/>
          <p:nvPr/>
        </p:nvSpPr>
        <p:spPr>
          <a:xfrm>
            <a:off x="699720" y="1090604"/>
            <a:ext cx="4259400" cy="307800"/>
          </a:xfrm>
          <a:prstGeom prst="rect">
            <a:avLst/>
          </a:prstGeom>
          <a:solidFill>
            <a:srgbClr val="D9EAD3"/>
          </a:solidFill>
          <a:ln w="9525" cap="flat" cmpd="sng">
            <a:solidFill>
              <a:srgbClr val="9BCF6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 sz="1400" b="0" i="0" u="none" strike="noStrike" cap="none">
                <a:solidFill>
                  <a:srgbClr val="000000"/>
                </a:solidFill>
                <a:latin typeface="Lora"/>
                <a:ea typeface="Lora"/>
                <a:cs typeface="Lora"/>
                <a:sym typeface="Lora"/>
              </a:rPr>
              <a:t>Afectaciones asociadas a Cd en la salud humana. </a:t>
            </a:r>
            <a:endParaRPr sz="1400" b="0" i="0" u="none" strike="noStrike" cap="none">
              <a:solidFill>
                <a:srgbClr val="000000"/>
              </a:solidFill>
              <a:latin typeface="Arial"/>
              <a:ea typeface="Arial"/>
              <a:cs typeface="Arial"/>
              <a:sym typeface="Arial"/>
            </a:endParaRPr>
          </a:p>
        </p:txBody>
      </p:sp>
      <p:sp>
        <p:nvSpPr>
          <p:cNvPr id="335" name="Google Shape;335;p31"/>
          <p:cNvSpPr/>
          <p:nvPr/>
        </p:nvSpPr>
        <p:spPr>
          <a:xfrm>
            <a:off x="1780200" y="198150"/>
            <a:ext cx="5583600" cy="307800"/>
          </a:xfrm>
          <a:prstGeom prst="rect">
            <a:avLst/>
          </a:prstGeom>
          <a:solidFill>
            <a:schemeClr val="lt1"/>
          </a:solidFill>
          <a:ln w="9525" cap="flat" cmpd="sng">
            <a:solidFill>
              <a:srgbClr val="9BCF63"/>
            </a:solidFill>
            <a:prstDash val="solid"/>
            <a:round/>
            <a:headEnd type="none" w="sm" len="sm"/>
            <a:tailEnd type="none" w="sm" len="sm"/>
          </a:ln>
        </p:spPr>
        <p:txBody>
          <a:bodyPr spcFirstLastPara="1" wrap="square" lIns="91425" tIns="45700" rIns="91425" bIns="45700" anchor="t" anchorCtr="0">
            <a:noAutofit/>
          </a:bodyPr>
          <a:lstStyle/>
          <a:p>
            <a:pPr marL="457200" marR="0" lvl="0" indent="-317500" algn="l" rtl="0">
              <a:lnSpc>
                <a:spcPct val="100000"/>
              </a:lnSpc>
              <a:spcBef>
                <a:spcPts val="0"/>
              </a:spcBef>
              <a:spcAft>
                <a:spcPts val="0"/>
              </a:spcAft>
              <a:buClr>
                <a:srgbClr val="000000"/>
              </a:buClr>
              <a:buSzPts val="1400"/>
              <a:buFont typeface="Lora"/>
              <a:buChar char="★"/>
            </a:pPr>
            <a:r>
              <a:rPr lang="es" sz="1400" b="0" i="0" u="none" strike="noStrike" cap="none">
                <a:solidFill>
                  <a:srgbClr val="000000"/>
                </a:solidFill>
                <a:latin typeface="Lora"/>
                <a:ea typeface="Lora"/>
                <a:cs typeface="Lora"/>
                <a:sym typeface="Lora"/>
              </a:rPr>
              <a:t>Consecuencias de la exposición de Cd en la salud humana.</a:t>
            </a:r>
            <a:endParaRPr sz="1400" b="0" i="0" u="none" strike="noStrike" cap="none">
              <a:solidFill>
                <a:srgbClr val="000000"/>
              </a:solidFill>
              <a:latin typeface="Lora"/>
              <a:ea typeface="Lora"/>
              <a:cs typeface="Lora"/>
              <a:sym typeface="Lora"/>
            </a:endParaRPr>
          </a:p>
        </p:txBody>
      </p:sp>
      <p:graphicFrame>
        <p:nvGraphicFramePr>
          <p:cNvPr id="336" name="Google Shape;336;p31"/>
          <p:cNvGraphicFramePr/>
          <p:nvPr/>
        </p:nvGraphicFramePr>
        <p:xfrm>
          <a:off x="5793364" y="2361107"/>
          <a:ext cx="3102175" cy="2133346"/>
        </p:xfrm>
        <a:graphic>
          <a:graphicData uri="http://schemas.openxmlformats.org/drawingml/2006/table">
            <a:tbl>
              <a:tblPr>
                <a:noFill/>
                <a:tableStyleId>{7A401A65-FF4F-47DD-AC1D-BAEC392C4F05}</a:tableStyleId>
              </a:tblPr>
              <a:tblGrid>
                <a:gridCol w="1879650">
                  <a:extLst>
                    <a:ext uri="{9D8B030D-6E8A-4147-A177-3AD203B41FA5}">
                      <a16:colId xmlns:a16="http://schemas.microsoft.com/office/drawing/2014/main" val="20000"/>
                    </a:ext>
                  </a:extLst>
                </a:gridCol>
                <a:gridCol w="1222525">
                  <a:extLst>
                    <a:ext uri="{9D8B030D-6E8A-4147-A177-3AD203B41FA5}">
                      <a16:colId xmlns:a16="http://schemas.microsoft.com/office/drawing/2014/main" val="20001"/>
                    </a:ext>
                  </a:extLst>
                </a:gridCol>
              </a:tblGrid>
              <a:tr h="260175">
                <a:tc>
                  <a:txBody>
                    <a:bodyPr/>
                    <a:lstStyle/>
                    <a:p>
                      <a:pPr marL="0" marR="0" lvl="0" indent="0" algn="l" rtl="0">
                        <a:lnSpc>
                          <a:spcPct val="115000"/>
                        </a:lnSpc>
                        <a:spcBef>
                          <a:spcPts val="0"/>
                        </a:spcBef>
                        <a:spcAft>
                          <a:spcPts val="0"/>
                        </a:spcAft>
                        <a:buNone/>
                      </a:pPr>
                      <a:r>
                        <a:rPr lang="es" sz="1100" b="1" u="none" strike="noStrike" cap="none">
                          <a:solidFill>
                            <a:srgbClr val="38761D"/>
                          </a:solidFill>
                          <a:latin typeface="Lora"/>
                          <a:ea typeface="Lora"/>
                          <a:cs typeface="Lora"/>
                          <a:sym typeface="Lora"/>
                        </a:rPr>
                        <a:t>ASOCIADO A</a:t>
                      </a:r>
                      <a:endParaRPr sz="1200" b="1" u="none" strike="noStrike" cap="none">
                        <a:solidFill>
                          <a:srgbClr val="38761D"/>
                        </a:solidFill>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tc>
                  <a:txBody>
                    <a:bodyPr/>
                    <a:lstStyle/>
                    <a:p>
                      <a:pPr marL="0" marR="0" lvl="0" indent="0" algn="l" rtl="0">
                        <a:lnSpc>
                          <a:spcPct val="115000"/>
                        </a:lnSpc>
                        <a:spcBef>
                          <a:spcPts val="0"/>
                        </a:spcBef>
                        <a:spcAft>
                          <a:spcPts val="0"/>
                        </a:spcAft>
                        <a:buNone/>
                      </a:pPr>
                      <a:r>
                        <a:rPr lang="es" sz="1100" b="1" u="none" strike="noStrike" cap="none">
                          <a:solidFill>
                            <a:srgbClr val="38761D"/>
                          </a:solidFill>
                          <a:latin typeface="Lora"/>
                          <a:ea typeface="Lora"/>
                          <a:cs typeface="Lora"/>
                          <a:sym typeface="Lora"/>
                        </a:rPr>
                        <a:t>PORCENTAJE % </a:t>
                      </a:r>
                      <a:endParaRPr sz="1200" b="1" u="none" strike="noStrike" cap="none">
                        <a:solidFill>
                          <a:srgbClr val="38761D"/>
                        </a:solidFill>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r h="260175">
                <a:tc>
                  <a:txBody>
                    <a:bodyPr/>
                    <a:lstStyle/>
                    <a:p>
                      <a:pPr marL="0" marR="0" lvl="0" indent="0" algn="l" rtl="0">
                        <a:lnSpc>
                          <a:spcPct val="115000"/>
                        </a:lnSpc>
                        <a:spcBef>
                          <a:spcPts val="0"/>
                        </a:spcBef>
                        <a:spcAft>
                          <a:spcPts val="0"/>
                        </a:spcAft>
                        <a:buNone/>
                      </a:pPr>
                      <a:r>
                        <a:rPr lang="es" sz="1000" u="none" strike="noStrike" cap="none">
                          <a:latin typeface="Lora"/>
                          <a:ea typeface="Lora"/>
                          <a:cs typeface="Lora"/>
                          <a:sym typeface="Lora"/>
                        </a:rPr>
                        <a:t>Renal y óseo</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tc>
                  <a:txBody>
                    <a:bodyPr/>
                    <a:lstStyle/>
                    <a:p>
                      <a:pPr marL="0" marR="0" lvl="0" indent="0" algn="ctr" rtl="0">
                        <a:lnSpc>
                          <a:spcPct val="115000"/>
                        </a:lnSpc>
                        <a:spcBef>
                          <a:spcPts val="0"/>
                        </a:spcBef>
                        <a:spcAft>
                          <a:spcPts val="0"/>
                        </a:spcAft>
                        <a:buNone/>
                      </a:pPr>
                      <a:r>
                        <a:rPr lang="es" sz="1000" u="none" strike="noStrike" cap="none">
                          <a:latin typeface="Lora"/>
                          <a:ea typeface="Lora"/>
                          <a:cs typeface="Lora"/>
                          <a:sym typeface="Lora"/>
                        </a:rPr>
                        <a:t>20</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260175">
                <a:tc>
                  <a:txBody>
                    <a:bodyPr/>
                    <a:lstStyle/>
                    <a:p>
                      <a:pPr marL="0" marR="0" lvl="0" indent="0" algn="l" rtl="0">
                        <a:lnSpc>
                          <a:spcPct val="115000"/>
                        </a:lnSpc>
                        <a:spcBef>
                          <a:spcPts val="0"/>
                        </a:spcBef>
                        <a:spcAft>
                          <a:spcPts val="0"/>
                        </a:spcAft>
                        <a:buNone/>
                      </a:pPr>
                      <a:r>
                        <a:rPr lang="es" sz="1000" u="none" strike="noStrike" cap="none">
                          <a:latin typeface="Lora"/>
                          <a:ea typeface="Lora"/>
                          <a:cs typeface="Lora"/>
                          <a:sym typeface="Lora"/>
                        </a:rPr>
                        <a:t>Reproductivo y hormonal</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tc>
                  <a:txBody>
                    <a:bodyPr/>
                    <a:lstStyle/>
                    <a:p>
                      <a:pPr marL="0" marR="0" lvl="0" indent="0" algn="ctr" rtl="0">
                        <a:lnSpc>
                          <a:spcPct val="115000"/>
                        </a:lnSpc>
                        <a:spcBef>
                          <a:spcPts val="0"/>
                        </a:spcBef>
                        <a:spcAft>
                          <a:spcPts val="0"/>
                        </a:spcAft>
                        <a:buNone/>
                      </a:pPr>
                      <a:r>
                        <a:rPr lang="es" sz="1000" u="none" strike="noStrike" cap="none">
                          <a:latin typeface="Lora"/>
                          <a:ea typeface="Lora"/>
                          <a:cs typeface="Lora"/>
                          <a:sym typeface="Lora"/>
                        </a:rPr>
                        <a:t>20</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extLst>
                  <a:ext uri="{0D108BD9-81ED-4DB2-BD59-A6C34878D82A}">
                    <a16:rowId xmlns:a16="http://schemas.microsoft.com/office/drawing/2014/main" val="10002"/>
                  </a:ext>
                </a:extLst>
              </a:tr>
              <a:tr h="260175">
                <a:tc>
                  <a:txBody>
                    <a:bodyPr/>
                    <a:lstStyle/>
                    <a:p>
                      <a:pPr marL="0" marR="0" lvl="0" indent="0" algn="l" rtl="0">
                        <a:lnSpc>
                          <a:spcPct val="115000"/>
                        </a:lnSpc>
                        <a:spcBef>
                          <a:spcPts val="0"/>
                        </a:spcBef>
                        <a:spcAft>
                          <a:spcPts val="0"/>
                        </a:spcAft>
                        <a:buNone/>
                      </a:pPr>
                      <a:r>
                        <a:rPr lang="es" sz="1000" u="none" strike="noStrike" cap="none">
                          <a:latin typeface="Lora"/>
                          <a:ea typeface="Lora"/>
                          <a:cs typeface="Lora"/>
                          <a:sym typeface="Lora"/>
                        </a:rPr>
                        <a:t>Placentario, fetal y abortos</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tc>
                  <a:txBody>
                    <a:bodyPr/>
                    <a:lstStyle/>
                    <a:p>
                      <a:pPr marL="0" marR="0" lvl="0" indent="0" algn="ctr" rtl="0">
                        <a:lnSpc>
                          <a:spcPct val="115000"/>
                        </a:lnSpc>
                        <a:spcBef>
                          <a:spcPts val="0"/>
                        </a:spcBef>
                        <a:spcAft>
                          <a:spcPts val="0"/>
                        </a:spcAft>
                        <a:buNone/>
                      </a:pPr>
                      <a:r>
                        <a:rPr lang="es" sz="1000" u="none" strike="noStrike" cap="none">
                          <a:latin typeface="Lora"/>
                          <a:ea typeface="Lora"/>
                          <a:cs typeface="Lora"/>
                          <a:sym typeface="Lora"/>
                        </a:rPr>
                        <a:t>28</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r h="260175">
                <a:tc>
                  <a:txBody>
                    <a:bodyPr/>
                    <a:lstStyle/>
                    <a:p>
                      <a:pPr marL="0" marR="0" lvl="0" indent="0" algn="l" rtl="0">
                        <a:lnSpc>
                          <a:spcPct val="115000"/>
                        </a:lnSpc>
                        <a:spcBef>
                          <a:spcPts val="0"/>
                        </a:spcBef>
                        <a:spcAft>
                          <a:spcPts val="0"/>
                        </a:spcAft>
                        <a:buNone/>
                      </a:pPr>
                      <a:r>
                        <a:rPr lang="es" sz="1000" u="none" strike="noStrike" cap="none">
                          <a:latin typeface="Lora"/>
                          <a:ea typeface="Lora"/>
                          <a:cs typeface="Lora"/>
                          <a:sym typeface="Lora"/>
                        </a:rPr>
                        <a:t>Cáncer</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tc>
                  <a:txBody>
                    <a:bodyPr/>
                    <a:lstStyle/>
                    <a:p>
                      <a:pPr marL="0" marR="0" lvl="0" indent="0" algn="ctr" rtl="0">
                        <a:lnSpc>
                          <a:spcPct val="115000"/>
                        </a:lnSpc>
                        <a:spcBef>
                          <a:spcPts val="0"/>
                        </a:spcBef>
                        <a:spcAft>
                          <a:spcPts val="0"/>
                        </a:spcAft>
                        <a:buNone/>
                      </a:pPr>
                      <a:r>
                        <a:rPr lang="es" sz="1000" u="none" strike="noStrike" cap="none">
                          <a:latin typeface="Lora"/>
                          <a:ea typeface="Lora"/>
                          <a:cs typeface="Lora"/>
                          <a:sym typeface="Lora"/>
                        </a:rPr>
                        <a:t>8</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extLst>
                  <a:ext uri="{0D108BD9-81ED-4DB2-BD59-A6C34878D82A}">
                    <a16:rowId xmlns:a16="http://schemas.microsoft.com/office/drawing/2014/main" val="10004"/>
                  </a:ext>
                </a:extLst>
              </a:tr>
              <a:tr h="260175">
                <a:tc>
                  <a:txBody>
                    <a:bodyPr/>
                    <a:lstStyle/>
                    <a:p>
                      <a:pPr marL="0" marR="0" lvl="0" indent="0" algn="l" rtl="0">
                        <a:lnSpc>
                          <a:spcPct val="115000"/>
                        </a:lnSpc>
                        <a:spcBef>
                          <a:spcPts val="0"/>
                        </a:spcBef>
                        <a:spcAft>
                          <a:spcPts val="0"/>
                        </a:spcAft>
                        <a:buNone/>
                      </a:pPr>
                      <a:r>
                        <a:rPr lang="es" sz="1000" u="none" strike="noStrike" cap="none">
                          <a:latin typeface="Lora"/>
                          <a:ea typeface="Lora"/>
                          <a:cs typeface="Lora"/>
                          <a:sym typeface="Lora"/>
                        </a:rPr>
                        <a:t>Otros</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tc>
                  <a:txBody>
                    <a:bodyPr/>
                    <a:lstStyle/>
                    <a:p>
                      <a:pPr marL="0" marR="0" lvl="0" indent="0" algn="ctr" rtl="0">
                        <a:lnSpc>
                          <a:spcPct val="115000"/>
                        </a:lnSpc>
                        <a:spcBef>
                          <a:spcPts val="0"/>
                        </a:spcBef>
                        <a:spcAft>
                          <a:spcPts val="0"/>
                        </a:spcAft>
                        <a:buNone/>
                      </a:pPr>
                      <a:r>
                        <a:rPr lang="es" sz="1000" u="none" strike="noStrike" cap="none">
                          <a:latin typeface="Lora"/>
                          <a:ea typeface="Lora"/>
                          <a:cs typeface="Lora"/>
                          <a:sym typeface="Lora"/>
                        </a:rPr>
                        <a:t>24</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260175">
                <a:tc>
                  <a:txBody>
                    <a:bodyPr/>
                    <a:lstStyle/>
                    <a:p>
                      <a:pPr marL="0" marR="0" lvl="0" indent="0" algn="l" rtl="0">
                        <a:lnSpc>
                          <a:spcPct val="115000"/>
                        </a:lnSpc>
                        <a:spcBef>
                          <a:spcPts val="0"/>
                        </a:spcBef>
                        <a:spcAft>
                          <a:spcPts val="0"/>
                        </a:spcAft>
                        <a:buNone/>
                      </a:pPr>
                      <a:r>
                        <a:rPr lang="es" sz="1000" u="none" strike="noStrike" cap="none">
                          <a:latin typeface="Lora"/>
                          <a:ea typeface="Lora"/>
                          <a:cs typeface="Lora"/>
                          <a:sym typeface="Lora"/>
                        </a:rPr>
                        <a:t> </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tc>
                  <a:txBody>
                    <a:bodyPr/>
                    <a:lstStyle/>
                    <a:p>
                      <a:pPr marL="0" marR="0" lvl="0" indent="0" algn="ctr" rtl="0">
                        <a:lnSpc>
                          <a:spcPct val="115000"/>
                        </a:lnSpc>
                        <a:spcBef>
                          <a:spcPts val="0"/>
                        </a:spcBef>
                        <a:spcAft>
                          <a:spcPts val="0"/>
                        </a:spcAft>
                        <a:buNone/>
                      </a:pPr>
                      <a:r>
                        <a:rPr lang="es" sz="1000" u="none" strike="noStrike" cap="none">
                          <a:latin typeface="Lora"/>
                          <a:ea typeface="Lora"/>
                          <a:cs typeface="Lora"/>
                          <a:sym typeface="Lora"/>
                        </a:rPr>
                        <a:t>100 %</a:t>
                      </a:r>
                      <a:endParaRPr sz="1100" u="none" strike="noStrike" cap="none">
                        <a:latin typeface="Lora"/>
                        <a:ea typeface="Lora"/>
                        <a:cs typeface="Lora"/>
                        <a:sym typeface="Lora"/>
                      </a:endParaRPr>
                    </a:p>
                  </a:txBody>
                  <a:tcPr marL="63500" marR="63500" marT="63500" marB="63500">
                    <a:lnL w="12700" cap="flat" cmpd="sng">
                      <a:solidFill>
                        <a:srgbClr val="38761D"/>
                      </a:solidFill>
                      <a:prstDash val="solid"/>
                      <a:round/>
                      <a:headEnd type="none" w="sm" len="sm"/>
                      <a:tailEnd type="none" w="sm" len="sm"/>
                    </a:lnL>
                    <a:lnR w="12700" cap="flat" cmpd="sng">
                      <a:solidFill>
                        <a:srgbClr val="38761D"/>
                      </a:solidFill>
                      <a:prstDash val="solid"/>
                      <a:round/>
                      <a:headEnd type="none" w="sm" len="sm"/>
                      <a:tailEnd type="none" w="sm" len="sm"/>
                    </a:lnR>
                    <a:lnT w="12700" cap="flat" cmpd="sng">
                      <a:solidFill>
                        <a:srgbClr val="38761D"/>
                      </a:solidFill>
                      <a:prstDash val="solid"/>
                      <a:round/>
                      <a:headEnd type="none" w="sm" len="sm"/>
                      <a:tailEnd type="none" w="sm" len="sm"/>
                    </a:lnT>
                    <a:lnB w="12700" cap="flat" cmpd="sng">
                      <a:solidFill>
                        <a:srgbClr val="38761D"/>
                      </a:solidFill>
                      <a:prstDash val="solid"/>
                      <a:round/>
                      <a:headEnd type="none" w="sm" len="sm"/>
                      <a:tailEnd type="none" w="sm" len="sm"/>
                    </a:lnB>
                    <a:solidFill>
                      <a:srgbClr val="EFEFEF"/>
                    </a:solidFill>
                  </a:tcPr>
                </a:tc>
                <a:extLst>
                  <a:ext uri="{0D108BD9-81ED-4DB2-BD59-A6C34878D82A}">
                    <a16:rowId xmlns:a16="http://schemas.microsoft.com/office/drawing/2014/main" val="10006"/>
                  </a:ext>
                </a:extLst>
              </a:tr>
            </a:tbl>
          </a:graphicData>
        </a:graphic>
      </p:graphicFrame>
      <p:sp>
        <p:nvSpPr>
          <p:cNvPr id="337" name="Google Shape;337;p31"/>
          <p:cNvSpPr/>
          <p:nvPr/>
        </p:nvSpPr>
        <p:spPr>
          <a:xfrm>
            <a:off x="5793364" y="1029110"/>
            <a:ext cx="2966700" cy="523200"/>
          </a:xfrm>
          <a:prstGeom prst="rect">
            <a:avLst/>
          </a:prstGeom>
          <a:solidFill>
            <a:srgbClr val="D9EAD3"/>
          </a:solidFill>
          <a:ln w="9525" cap="flat" cmpd="sng">
            <a:solidFill>
              <a:srgbClr val="9BCF6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 sz="1400" b="0" i="0" u="none" strike="noStrike" cap="none">
                <a:solidFill>
                  <a:srgbClr val="000000"/>
                </a:solidFill>
                <a:latin typeface="Lora"/>
                <a:ea typeface="Lora"/>
                <a:cs typeface="Lora"/>
                <a:sym typeface="Lora"/>
              </a:rPr>
              <a:t>Porcentaje de literatura revisada según enfermedad asociada al Cd</a:t>
            </a:r>
            <a:endParaRPr sz="1400" b="0" i="0" u="none" strike="noStrike" cap="none">
              <a:solidFill>
                <a:srgbClr val="000000"/>
              </a:solidFill>
              <a:latin typeface="Lora"/>
              <a:ea typeface="Lora"/>
              <a:cs typeface="Lora"/>
              <a:sym typeface="Lora"/>
            </a:endParaRPr>
          </a:p>
        </p:txBody>
      </p:sp>
      <p:pic>
        <p:nvPicPr>
          <p:cNvPr id="338" name="Google Shape;338;p31"/>
          <p:cNvPicPr preferRelativeResize="0"/>
          <p:nvPr/>
        </p:nvPicPr>
        <p:blipFill>
          <a:blip r:embed="rId3">
            <a:alphaModFix/>
          </a:blip>
          <a:stretch>
            <a:fillRect/>
          </a:stretch>
        </p:blipFill>
        <p:spPr>
          <a:xfrm>
            <a:off x="109725" y="1640300"/>
            <a:ext cx="5516349" cy="31984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2"/>
          <p:cNvSpPr/>
          <p:nvPr/>
        </p:nvSpPr>
        <p:spPr>
          <a:xfrm>
            <a:off x="2188137" y="411425"/>
            <a:ext cx="4259400" cy="307800"/>
          </a:xfrm>
          <a:prstGeom prst="rect">
            <a:avLst/>
          </a:prstGeom>
          <a:solidFill>
            <a:srgbClr val="D9EAD3"/>
          </a:solidFill>
          <a:ln w="9525" cap="flat" cmpd="sng">
            <a:solidFill>
              <a:srgbClr val="9BCF6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s" sz="1400" i="0" u="none" strike="noStrike" cap="none">
                <a:solidFill>
                  <a:srgbClr val="000000"/>
                </a:solidFill>
                <a:latin typeface="Lora"/>
                <a:ea typeface="Lora"/>
                <a:cs typeface="Lora"/>
                <a:sym typeface="Lora"/>
              </a:rPr>
              <a:t>Fuentes de exposición por Cd en el ser humano</a:t>
            </a:r>
            <a:endParaRPr sz="1400" i="0" u="none" strike="noStrike" cap="none">
              <a:solidFill>
                <a:srgbClr val="000000"/>
              </a:solidFill>
            </a:endParaRPr>
          </a:p>
        </p:txBody>
      </p:sp>
      <p:pic>
        <p:nvPicPr>
          <p:cNvPr id="344" name="Google Shape;344;p32"/>
          <p:cNvPicPr preferRelativeResize="0"/>
          <p:nvPr/>
        </p:nvPicPr>
        <p:blipFill rotWithShape="1">
          <a:blip r:embed="rId3">
            <a:alphaModFix/>
          </a:blip>
          <a:srcRect l="42744" t="23046" r="6393" b="20893"/>
          <a:stretch/>
        </p:blipFill>
        <p:spPr>
          <a:xfrm>
            <a:off x="1716866" y="889972"/>
            <a:ext cx="5019674" cy="3257551"/>
          </a:xfrm>
          <a:prstGeom prst="rect">
            <a:avLst/>
          </a:prstGeom>
          <a:noFill/>
          <a:ln w="9525" cap="flat" cmpd="sng">
            <a:solidFill>
              <a:srgbClr val="000000"/>
            </a:solidFill>
            <a:prstDash val="solid"/>
            <a:round/>
            <a:headEnd type="none" w="sm" len="sm"/>
            <a:tailEnd type="none" w="sm" len="sm"/>
          </a:ln>
        </p:spPr>
      </p:pic>
      <p:sp>
        <p:nvSpPr>
          <p:cNvPr id="345" name="Google Shape;345;p32"/>
          <p:cNvSpPr txBox="1"/>
          <p:nvPr/>
        </p:nvSpPr>
        <p:spPr>
          <a:xfrm>
            <a:off x="1716875" y="4147525"/>
            <a:ext cx="5949000" cy="6927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100">
                <a:solidFill>
                  <a:schemeClr val="dk1"/>
                </a:solidFill>
                <a:latin typeface="Lora"/>
                <a:ea typeface="Lora"/>
                <a:cs typeface="Lora"/>
                <a:sym typeface="Lora"/>
              </a:rPr>
              <a:t>Sanchez G, et al. 2016.         Ortiz J, 2017             Marini M, et al. 2021</a:t>
            </a:r>
            <a:br>
              <a:rPr lang="es" sz="1100">
                <a:solidFill>
                  <a:schemeClr val="dk1"/>
                </a:solidFill>
                <a:latin typeface="Lora"/>
                <a:ea typeface="Lora"/>
                <a:cs typeface="Lora"/>
                <a:sym typeface="Lora"/>
              </a:rPr>
            </a:br>
            <a:r>
              <a:rPr lang="es" sz="1100">
                <a:solidFill>
                  <a:schemeClr val="dk1"/>
                </a:solidFill>
                <a:latin typeface="Lora"/>
                <a:ea typeface="Lora"/>
                <a:cs typeface="Lora"/>
                <a:sym typeface="Lora"/>
              </a:rPr>
              <a:t>Perez G. Azcona C, 2012       Rodriguez, D. 2017  </a:t>
            </a:r>
            <a:endParaRPr sz="1100">
              <a:solidFill>
                <a:schemeClr val="dk1"/>
              </a:solidFill>
              <a:latin typeface="Lora"/>
              <a:ea typeface="Lora"/>
              <a:cs typeface="Lora"/>
              <a:sym typeface="Lora"/>
            </a:endParaRPr>
          </a:p>
          <a:p>
            <a:pPr marL="0" lvl="0" indent="0" algn="l" rtl="0">
              <a:spcBef>
                <a:spcPts val="0"/>
              </a:spcBef>
              <a:spcAft>
                <a:spcPts val="0"/>
              </a:spcAft>
              <a:buNone/>
            </a:pPr>
            <a:endParaRPr sz="11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33"/>
          <p:cNvPicPr preferRelativeResize="0"/>
          <p:nvPr/>
        </p:nvPicPr>
        <p:blipFill rotWithShape="1">
          <a:blip r:embed="rId3">
            <a:alphaModFix/>
          </a:blip>
          <a:srcRect l="64658" t="10919" r="4285" b="10919"/>
          <a:stretch/>
        </p:blipFill>
        <p:spPr>
          <a:xfrm>
            <a:off x="3203225" y="553500"/>
            <a:ext cx="2737550" cy="4202624"/>
          </a:xfrm>
          <a:prstGeom prst="rect">
            <a:avLst/>
          </a:prstGeom>
          <a:noFill/>
          <a:ln>
            <a:noFill/>
          </a:ln>
        </p:spPr>
      </p:pic>
      <p:sp>
        <p:nvSpPr>
          <p:cNvPr id="351" name="Google Shape;351;p33"/>
          <p:cNvSpPr/>
          <p:nvPr/>
        </p:nvSpPr>
        <p:spPr>
          <a:xfrm>
            <a:off x="3203225" y="79375"/>
            <a:ext cx="2737500" cy="307800"/>
          </a:xfrm>
          <a:prstGeom prst="rect">
            <a:avLst/>
          </a:prstGeom>
          <a:solidFill>
            <a:srgbClr val="D9EAD3"/>
          </a:solidFill>
          <a:ln w="9525" cap="flat" cmpd="sng">
            <a:solidFill>
              <a:srgbClr val="9BCF63"/>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 b="1">
                <a:latin typeface="Lora"/>
                <a:ea typeface="Lora"/>
                <a:cs typeface="Lora"/>
                <a:sym typeface="Lora"/>
              </a:rPr>
              <a:t>Procesos de biorremediación </a:t>
            </a:r>
            <a:endParaRPr sz="1400" b="1" i="0" u="none" strike="noStrike" cap="none">
              <a:solidFill>
                <a:srgbClr val="000000"/>
              </a:solidFill>
            </a:endParaRPr>
          </a:p>
        </p:txBody>
      </p:sp>
      <p:sp>
        <p:nvSpPr>
          <p:cNvPr id="352" name="Google Shape;352;p33"/>
          <p:cNvSpPr txBox="1"/>
          <p:nvPr/>
        </p:nvSpPr>
        <p:spPr>
          <a:xfrm>
            <a:off x="208713" y="240175"/>
            <a:ext cx="2454000" cy="369300"/>
          </a:xfrm>
          <a:prstGeom prst="rect">
            <a:avLst/>
          </a:prstGeom>
          <a:solidFill>
            <a:srgbClr val="FFE599"/>
          </a:solidFill>
          <a:ln w="19050" cap="flat" cmpd="sng">
            <a:solidFill>
              <a:srgbClr val="51B14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200" b="1">
                <a:latin typeface="Lora"/>
                <a:ea typeface="Lora"/>
                <a:cs typeface="Lora"/>
                <a:sym typeface="Lora"/>
              </a:rPr>
              <a:t>Cantidad de Cd biorremediada</a:t>
            </a:r>
            <a:endParaRPr sz="1200" b="1">
              <a:latin typeface="Lora"/>
              <a:ea typeface="Lora"/>
              <a:cs typeface="Lora"/>
              <a:sym typeface="Lora"/>
            </a:endParaRPr>
          </a:p>
        </p:txBody>
      </p:sp>
      <p:cxnSp>
        <p:nvCxnSpPr>
          <p:cNvPr id="353" name="Google Shape;353;p33"/>
          <p:cNvCxnSpPr>
            <a:endCxn id="352" idx="3"/>
          </p:cNvCxnSpPr>
          <p:nvPr/>
        </p:nvCxnSpPr>
        <p:spPr>
          <a:xfrm rot="10800000">
            <a:off x="2662713" y="424825"/>
            <a:ext cx="1082100" cy="1064700"/>
          </a:xfrm>
          <a:prstGeom prst="curvedConnector3">
            <a:avLst>
              <a:gd name="adj1" fmla="val 50000"/>
            </a:avLst>
          </a:prstGeom>
          <a:noFill/>
          <a:ln w="19050" cap="flat" cmpd="sng">
            <a:solidFill>
              <a:srgbClr val="51B148"/>
            </a:solidFill>
            <a:prstDash val="solid"/>
            <a:round/>
            <a:headEnd type="none" w="med" len="med"/>
            <a:tailEnd type="none" w="med" len="med"/>
          </a:ln>
        </p:spPr>
      </p:cxnSp>
      <p:sp>
        <p:nvSpPr>
          <p:cNvPr id="354" name="Google Shape;354;p33"/>
          <p:cNvSpPr txBox="1"/>
          <p:nvPr/>
        </p:nvSpPr>
        <p:spPr>
          <a:xfrm>
            <a:off x="262675" y="708400"/>
            <a:ext cx="2400000" cy="3694200"/>
          </a:xfrm>
          <a:prstGeom prst="rect">
            <a:avLst/>
          </a:prstGeom>
          <a:noFill/>
          <a:ln w="19050" cap="flat" cmpd="sng">
            <a:solidFill>
              <a:srgbClr val="51B14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200">
                <a:latin typeface="Lora"/>
                <a:ea typeface="Lora"/>
                <a:cs typeface="Lora"/>
                <a:sym typeface="Lora"/>
              </a:rPr>
              <a:t>Steliga et al. 2020</a:t>
            </a:r>
            <a:endParaRPr sz="1200">
              <a:latin typeface="Lora"/>
              <a:ea typeface="Lora"/>
              <a:cs typeface="Lora"/>
              <a:sym typeface="Lora"/>
            </a:endParaRPr>
          </a:p>
          <a:p>
            <a:pPr marL="0" lvl="0" indent="0" algn="r" rtl="0">
              <a:spcBef>
                <a:spcPts val="0"/>
              </a:spcBef>
              <a:spcAft>
                <a:spcPts val="0"/>
              </a:spcAft>
              <a:buNone/>
            </a:pPr>
            <a:r>
              <a:rPr lang="es" sz="1200" i="1">
                <a:latin typeface="Lora"/>
                <a:ea typeface="Lora"/>
                <a:cs typeface="Lora"/>
                <a:sym typeface="Lora"/>
              </a:rPr>
              <a:t> </a:t>
            </a:r>
            <a:r>
              <a:rPr lang="es" sz="1200" b="1" i="1">
                <a:latin typeface="Lora"/>
                <a:ea typeface="Lora"/>
                <a:cs typeface="Lora"/>
                <a:sym typeface="Lora"/>
              </a:rPr>
              <a:t>Festuca arundinacea</a:t>
            </a:r>
            <a:r>
              <a:rPr lang="es" sz="1200" b="1">
                <a:latin typeface="Lora"/>
                <a:ea typeface="Lora"/>
                <a:cs typeface="Lora"/>
                <a:sym typeface="Lora"/>
              </a:rPr>
              <a:t/>
            </a:r>
            <a:br>
              <a:rPr lang="es" sz="1200" b="1">
                <a:latin typeface="Lora"/>
                <a:ea typeface="Lora"/>
                <a:cs typeface="Lora"/>
                <a:sym typeface="Lora"/>
              </a:rPr>
            </a:br>
            <a:r>
              <a:rPr lang="es" sz="1200" b="1">
                <a:latin typeface="Lora"/>
                <a:ea typeface="Lora"/>
                <a:cs typeface="Lora"/>
                <a:sym typeface="Lora"/>
              </a:rPr>
              <a:t> 26.3 - 46.7 %</a:t>
            </a:r>
            <a:br>
              <a:rPr lang="es" sz="1200" b="1">
                <a:latin typeface="Lora"/>
                <a:ea typeface="Lora"/>
                <a:cs typeface="Lora"/>
                <a:sym typeface="Lora"/>
              </a:rPr>
            </a:br>
            <a:r>
              <a:rPr lang="es" sz="1200" b="1">
                <a:latin typeface="Lora"/>
                <a:ea typeface="Lora"/>
                <a:cs typeface="Lora"/>
                <a:sym typeface="Lora"/>
              </a:rPr>
              <a:t/>
            </a:r>
            <a:br>
              <a:rPr lang="es" sz="1200" b="1">
                <a:latin typeface="Lora"/>
                <a:ea typeface="Lora"/>
                <a:cs typeface="Lora"/>
                <a:sym typeface="Lora"/>
              </a:rPr>
            </a:br>
            <a:endParaRPr sz="1200">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Pons et al. 2021</a:t>
            </a:r>
            <a:endParaRPr sz="1200">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 Solanum nigrum</a:t>
            </a:r>
            <a:r>
              <a:rPr lang="es" sz="1200" b="1">
                <a:latin typeface="Lora"/>
                <a:ea typeface="Lora"/>
                <a:cs typeface="Lora"/>
                <a:sym typeface="Lora"/>
              </a:rPr>
              <a:t/>
            </a:r>
            <a:br>
              <a:rPr lang="es" sz="1200" b="1">
                <a:latin typeface="Lora"/>
                <a:ea typeface="Lora"/>
                <a:cs typeface="Lora"/>
                <a:sym typeface="Lora"/>
              </a:rPr>
            </a:br>
            <a:r>
              <a:rPr lang="es" sz="1200" b="1">
                <a:latin typeface="Lora"/>
                <a:ea typeface="Lora"/>
                <a:cs typeface="Lora"/>
                <a:sym typeface="Lora"/>
              </a:rPr>
              <a:t>  T:6 %, H:59%</a:t>
            </a:r>
            <a:br>
              <a:rPr lang="es" sz="1200" b="1">
                <a:latin typeface="Lora"/>
                <a:ea typeface="Lora"/>
                <a:cs typeface="Lora"/>
                <a:sym typeface="Lora"/>
              </a:rPr>
            </a:br>
            <a:r>
              <a:rPr lang="es" sz="1200" b="1">
                <a:latin typeface="Lora"/>
                <a:ea typeface="Lora"/>
                <a:cs typeface="Lora"/>
                <a:sym typeface="Lora"/>
              </a:rPr>
              <a:t/>
            </a:r>
            <a:br>
              <a:rPr lang="es" sz="1200" b="1">
                <a:latin typeface="Lora"/>
                <a:ea typeface="Lora"/>
                <a:cs typeface="Lora"/>
                <a:sym typeface="Lora"/>
              </a:rPr>
            </a:br>
            <a:r>
              <a:rPr lang="es" sz="1200">
                <a:latin typeface="Lora"/>
                <a:ea typeface="Lora"/>
                <a:cs typeface="Lora"/>
                <a:sym typeface="Lora"/>
              </a:rPr>
              <a:t>  </a:t>
            </a:r>
            <a:endParaRPr sz="1200" b="1">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Munive et al. 2018</a:t>
            </a:r>
            <a:endParaRPr sz="1200">
              <a:latin typeface="Lora"/>
              <a:ea typeface="Lora"/>
              <a:cs typeface="Lora"/>
              <a:sym typeface="Lora"/>
            </a:endParaRPr>
          </a:p>
          <a:p>
            <a:pPr marL="0" lvl="0" indent="0" algn="r" rtl="0">
              <a:spcBef>
                <a:spcPts val="0"/>
              </a:spcBef>
              <a:spcAft>
                <a:spcPts val="0"/>
              </a:spcAft>
              <a:buNone/>
            </a:pPr>
            <a:r>
              <a:rPr lang="es" sz="1200" b="1">
                <a:latin typeface="Lora"/>
                <a:ea typeface="Lora"/>
                <a:cs typeface="Lora"/>
                <a:sym typeface="Lora"/>
              </a:rPr>
              <a:t>Zea mays l </a:t>
            </a:r>
            <a:br>
              <a:rPr lang="es" sz="1200" b="1">
                <a:latin typeface="Lora"/>
                <a:ea typeface="Lora"/>
                <a:cs typeface="Lora"/>
                <a:sym typeface="Lora"/>
              </a:rPr>
            </a:br>
            <a:r>
              <a:rPr lang="es" sz="1200" b="1">
                <a:latin typeface="Lora"/>
                <a:ea typeface="Lora"/>
                <a:cs typeface="Lora"/>
                <a:sym typeface="Lora"/>
              </a:rPr>
              <a:t>R:91%, H:6%, T:3%</a:t>
            </a:r>
            <a:br>
              <a:rPr lang="es" sz="1200" b="1">
                <a:latin typeface="Lora"/>
                <a:ea typeface="Lora"/>
                <a:cs typeface="Lora"/>
                <a:sym typeface="Lora"/>
              </a:rPr>
            </a:br>
            <a:r>
              <a:rPr lang="es" sz="1200" b="1">
                <a:latin typeface="Lora"/>
                <a:ea typeface="Lora"/>
                <a:cs typeface="Lora"/>
                <a:sym typeface="Lora"/>
              </a:rPr>
              <a:t/>
            </a:r>
            <a:br>
              <a:rPr lang="es" sz="1200" b="1">
                <a:latin typeface="Lora"/>
                <a:ea typeface="Lora"/>
                <a:cs typeface="Lora"/>
                <a:sym typeface="Lora"/>
              </a:rPr>
            </a:br>
            <a:endParaRPr sz="1200" b="1">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Kumar et al. 2021 </a:t>
            </a:r>
            <a:endParaRPr sz="1200">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Solanum melongena: 5.83 %</a:t>
            </a:r>
            <a:endParaRPr sz="1200" b="1" i="1">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Coriandrum sativum:  2.4 %</a:t>
            </a:r>
            <a:endParaRPr sz="1200" b="1" i="1">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Solanum lycopersocum</a:t>
            </a:r>
            <a:r>
              <a:rPr lang="es" sz="1200" b="1">
                <a:latin typeface="Lora"/>
                <a:ea typeface="Lora"/>
                <a:cs typeface="Lora"/>
                <a:sym typeface="Lora"/>
              </a:rPr>
              <a:t>: 0.2</a:t>
            </a:r>
            <a:r>
              <a:rPr lang="es" sz="1200">
                <a:latin typeface="Lora"/>
                <a:ea typeface="Lora"/>
                <a:cs typeface="Lora"/>
                <a:sym typeface="Lora"/>
              </a:rPr>
              <a:t> </a:t>
            </a:r>
            <a:r>
              <a:rPr lang="es" sz="1200" b="1">
                <a:latin typeface="Lora"/>
                <a:ea typeface="Lora"/>
                <a:cs typeface="Lora"/>
                <a:sym typeface="Lora"/>
              </a:rPr>
              <a:t>%</a:t>
            </a:r>
            <a:endParaRPr sz="1200" b="1">
              <a:latin typeface="Lora"/>
              <a:ea typeface="Lora"/>
              <a:cs typeface="Lora"/>
              <a:sym typeface="Lora"/>
            </a:endParaRPr>
          </a:p>
        </p:txBody>
      </p:sp>
      <p:sp>
        <p:nvSpPr>
          <p:cNvPr id="355" name="Google Shape;355;p33"/>
          <p:cNvSpPr txBox="1"/>
          <p:nvPr/>
        </p:nvSpPr>
        <p:spPr>
          <a:xfrm>
            <a:off x="208725" y="4501525"/>
            <a:ext cx="6006300" cy="554100"/>
          </a:xfrm>
          <a:prstGeom prst="rect">
            <a:avLst/>
          </a:prstGeom>
          <a:solidFill>
            <a:schemeClr val="accent6"/>
          </a:solidFill>
          <a:ln w="19050" cap="flat" cmpd="sng">
            <a:solidFill>
              <a:srgbClr val="783F04"/>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a:latin typeface="Lora"/>
                <a:ea typeface="Lora"/>
                <a:cs typeface="Lora"/>
                <a:sym typeface="Lora"/>
              </a:rPr>
              <a:t>Cristaldi et al. 2020   </a:t>
            </a:r>
            <a:r>
              <a:rPr lang="es" sz="1200" b="1" i="1">
                <a:latin typeface="Lora"/>
                <a:ea typeface="Lora"/>
                <a:cs typeface="Lora"/>
                <a:sym typeface="Lora"/>
              </a:rPr>
              <a:t>T. harzianum </a:t>
            </a:r>
            <a:r>
              <a:rPr lang="es" sz="1200" b="1">
                <a:latin typeface="Lora"/>
                <a:ea typeface="Lora"/>
                <a:cs typeface="Lora"/>
                <a:sym typeface="Lora"/>
              </a:rPr>
              <a:t>72%    </a:t>
            </a:r>
            <a:r>
              <a:rPr lang="es" sz="1200" b="1" i="1">
                <a:latin typeface="Lora"/>
                <a:ea typeface="Lora"/>
                <a:cs typeface="Lora"/>
                <a:sym typeface="Lora"/>
              </a:rPr>
              <a:t>S. cerevisiae </a:t>
            </a:r>
            <a:r>
              <a:rPr lang="es" sz="1200" b="1">
                <a:latin typeface="Lora"/>
                <a:ea typeface="Lora"/>
                <a:cs typeface="Lora"/>
                <a:sym typeface="Lora"/>
              </a:rPr>
              <a:t>71%      </a:t>
            </a:r>
            <a:r>
              <a:rPr lang="es" sz="1200" b="1" i="1">
                <a:latin typeface="Lora"/>
                <a:ea typeface="Lora"/>
                <a:cs typeface="Lora"/>
                <a:sym typeface="Lora"/>
              </a:rPr>
              <a:t>W. anomalus.</a:t>
            </a:r>
            <a:r>
              <a:rPr lang="es" sz="1200" b="1">
                <a:latin typeface="Lora"/>
                <a:ea typeface="Lora"/>
                <a:cs typeface="Lora"/>
                <a:sym typeface="Lora"/>
              </a:rPr>
              <a:t> 60%</a:t>
            </a:r>
            <a:endParaRPr sz="1200" b="1">
              <a:latin typeface="Lora"/>
              <a:ea typeface="Lora"/>
              <a:cs typeface="Lora"/>
              <a:sym typeface="Lora"/>
            </a:endParaRPr>
          </a:p>
          <a:p>
            <a:pPr marL="0" lvl="0" indent="0" algn="ctr" rtl="0">
              <a:spcBef>
                <a:spcPts val="0"/>
              </a:spcBef>
              <a:spcAft>
                <a:spcPts val="0"/>
              </a:spcAft>
              <a:buNone/>
            </a:pPr>
            <a:r>
              <a:rPr lang="es" sz="1200" b="1">
                <a:latin typeface="Lora"/>
                <a:ea typeface="Lora"/>
                <a:cs typeface="Lora"/>
                <a:sym typeface="Lora"/>
              </a:rPr>
              <a:t>                        BAF Arundo donax 0.50</a:t>
            </a:r>
            <a:r>
              <a:rPr lang="es" sz="1200">
                <a:latin typeface="Lora"/>
                <a:ea typeface="Lora"/>
                <a:cs typeface="Lora"/>
                <a:sym typeface="Lora"/>
              </a:rPr>
              <a:t>, +  T.h: 71.4% </a:t>
            </a:r>
            <a:endParaRPr/>
          </a:p>
        </p:txBody>
      </p:sp>
      <p:sp>
        <p:nvSpPr>
          <p:cNvPr id="356" name="Google Shape;356;p33"/>
          <p:cNvSpPr txBox="1"/>
          <p:nvPr/>
        </p:nvSpPr>
        <p:spPr>
          <a:xfrm>
            <a:off x="6405063" y="553500"/>
            <a:ext cx="2454000" cy="369300"/>
          </a:xfrm>
          <a:prstGeom prst="rect">
            <a:avLst/>
          </a:prstGeom>
          <a:solidFill>
            <a:srgbClr val="FFE599"/>
          </a:solidFill>
          <a:ln w="19050" cap="flat" cmpd="sng">
            <a:solidFill>
              <a:srgbClr val="5B0F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latin typeface="Lora"/>
                <a:ea typeface="Lora"/>
                <a:cs typeface="Lora"/>
                <a:sym typeface="Lora"/>
              </a:rPr>
              <a:t>Factor de translocación</a:t>
            </a:r>
            <a:endParaRPr sz="1200" b="1">
              <a:latin typeface="Lora"/>
              <a:ea typeface="Lora"/>
              <a:cs typeface="Lora"/>
              <a:sym typeface="Lora"/>
            </a:endParaRPr>
          </a:p>
        </p:txBody>
      </p:sp>
      <p:cxnSp>
        <p:nvCxnSpPr>
          <p:cNvPr id="357" name="Google Shape;357;p33"/>
          <p:cNvCxnSpPr>
            <a:endCxn id="356" idx="1"/>
          </p:cNvCxnSpPr>
          <p:nvPr/>
        </p:nvCxnSpPr>
        <p:spPr>
          <a:xfrm rot="10800000" flipH="1">
            <a:off x="4912263" y="738150"/>
            <a:ext cx="1492800" cy="766800"/>
          </a:xfrm>
          <a:prstGeom prst="curvedConnector3">
            <a:avLst>
              <a:gd name="adj1" fmla="val 50000"/>
            </a:avLst>
          </a:prstGeom>
          <a:noFill/>
          <a:ln w="19050" cap="flat" cmpd="sng">
            <a:solidFill>
              <a:srgbClr val="5B0F00"/>
            </a:solidFill>
            <a:prstDash val="solid"/>
            <a:round/>
            <a:headEnd type="none" w="med" len="med"/>
            <a:tailEnd type="none" w="med" len="med"/>
          </a:ln>
        </p:spPr>
      </p:cxnSp>
      <p:sp>
        <p:nvSpPr>
          <p:cNvPr id="358" name="Google Shape;358;p33"/>
          <p:cNvSpPr txBox="1"/>
          <p:nvPr/>
        </p:nvSpPr>
        <p:spPr>
          <a:xfrm>
            <a:off x="6405125" y="1089125"/>
            <a:ext cx="2454000" cy="1293000"/>
          </a:xfrm>
          <a:prstGeom prst="rect">
            <a:avLst/>
          </a:prstGeom>
          <a:noFill/>
          <a:ln w="19050" cap="flat" cmpd="sng">
            <a:solidFill>
              <a:srgbClr val="5B0F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200">
                <a:latin typeface="Lora"/>
                <a:ea typeface="Lora"/>
                <a:cs typeface="Lora"/>
                <a:sym typeface="Lora"/>
              </a:rPr>
              <a:t>Steliga et al. 2020  *</a:t>
            </a:r>
            <a:endParaRPr sz="1200">
              <a:latin typeface="Lora"/>
              <a:ea typeface="Lora"/>
              <a:cs typeface="Lora"/>
              <a:sym typeface="Lora"/>
            </a:endParaRPr>
          </a:p>
          <a:p>
            <a:pPr marL="0" lvl="0" indent="0" algn="r" rtl="0">
              <a:spcBef>
                <a:spcPts val="0"/>
              </a:spcBef>
              <a:spcAft>
                <a:spcPts val="0"/>
              </a:spcAft>
              <a:buNone/>
            </a:pPr>
            <a:r>
              <a:rPr lang="es" sz="1200">
                <a:latin typeface="Lora"/>
                <a:ea typeface="Lora"/>
                <a:cs typeface="Lora"/>
                <a:sym typeface="Lora"/>
              </a:rPr>
              <a:t> </a:t>
            </a:r>
            <a:r>
              <a:rPr lang="es" sz="1200" b="1" i="1">
                <a:latin typeface="Lora"/>
                <a:ea typeface="Lora"/>
                <a:cs typeface="Lora"/>
                <a:sym typeface="Lora"/>
              </a:rPr>
              <a:t>Festuca arundinacea 0.28</a:t>
            </a:r>
            <a:endParaRPr sz="1200" b="1" i="1">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Pons et al. 2021</a:t>
            </a:r>
            <a:endParaRPr sz="1200">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 Solanum nigrum</a:t>
            </a:r>
            <a:r>
              <a:rPr lang="es" sz="1200" b="1">
                <a:latin typeface="Lora"/>
                <a:ea typeface="Lora"/>
                <a:cs typeface="Lora"/>
                <a:sym typeface="Lora"/>
              </a:rPr>
              <a:t> 0.34</a:t>
            </a:r>
            <a:endParaRPr sz="1200" b="1">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Cristaldi et al. 2020 </a:t>
            </a:r>
            <a:endParaRPr sz="1200">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A. donax+T. harzianu</a:t>
            </a:r>
            <a:r>
              <a:rPr lang="es" sz="1200" b="1">
                <a:latin typeface="Lora"/>
                <a:ea typeface="Lora"/>
                <a:cs typeface="Lora"/>
                <a:sym typeface="Lora"/>
              </a:rPr>
              <a:t>m 0.70 </a:t>
            </a:r>
            <a:endParaRPr sz="1200" b="1">
              <a:latin typeface="Lora"/>
              <a:ea typeface="Lora"/>
              <a:cs typeface="Lora"/>
              <a:sym typeface="Lora"/>
            </a:endParaRPr>
          </a:p>
        </p:txBody>
      </p:sp>
      <p:sp>
        <p:nvSpPr>
          <p:cNvPr id="359" name="Google Shape;359;p33"/>
          <p:cNvSpPr txBox="1"/>
          <p:nvPr/>
        </p:nvSpPr>
        <p:spPr>
          <a:xfrm>
            <a:off x="6405113" y="2539925"/>
            <a:ext cx="2454000" cy="369300"/>
          </a:xfrm>
          <a:prstGeom prst="rect">
            <a:avLst/>
          </a:prstGeom>
          <a:solidFill>
            <a:srgbClr val="FFE599"/>
          </a:solidFill>
          <a:ln w="19050"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latin typeface="Lora"/>
                <a:ea typeface="Lora"/>
                <a:cs typeface="Lora"/>
                <a:sym typeface="Lora"/>
              </a:rPr>
              <a:t>Tiempo </a:t>
            </a:r>
            <a:endParaRPr sz="1200" b="1">
              <a:latin typeface="Lora"/>
              <a:ea typeface="Lora"/>
              <a:cs typeface="Lora"/>
              <a:sym typeface="Lora"/>
            </a:endParaRPr>
          </a:p>
        </p:txBody>
      </p:sp>
      <p:sp>
        <p:nvSpPr>
          <p:cNvPr id="360" name="Google Shape;360;p33"/>
          <p:cNvSpPr txBox="1"/>
          <p:nvPr/>
        </p:nvSpPr>
        <p:spPr>
          <a:xfrm>
            <a:off x="6405250" y="3084075"/>
            <a:ext cx="2454000" cy="1662300"/>
          </a:xfrm>
          <a:prstGeom prst="rect">
            <a:avLst/>
          </a:prstGeom>
          <a:noFill/>
          <a:ln w="19050"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200">
                <a:latin typeface="Lora"/>
                <a:ea typeface="Lora"/>
                <a:cs typeface="Lora"/>
                <a:sym typeface="Lora"/>
              </a:rPr>
              <a:t>Steliga et al. 2020 </a:t>
            </a:r>
            <a:endParaRPr sz="1200">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Festuca arundinacea: </a:t>
            </a:r>
            <a:r>
              <a:rPr lang="es" sz="1200" b="1">
                <a:latin typeface="Lora"/>
                <a:ea typeface="Lora"/>
                <a:cs typeface="Lora"/>
                <a:sym typeface="Lora"/>
              </a:rPr>
              <a:t>6 meses</a:t>
            </a:r>
            <a:endParaRPr sz="1200" b="1">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Pons et al. 2021</a:t>
            </a:r>
            <a:endParaRPr sz="1200">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Solanum nigrum: </a:t>
            </a:r>
            <a:r>
              <a:rPr lang="es" sz="1200" b="1">
                <a:latin typeface="Lora"/>
                <a:ea typeface="Lora"/>
                <a:cs typeface="Lora"/>
                <a:sym typeface="Lora"/>
              </a:rPr>
              <a:t>3.5 meses</a:t>
            </a:r>
            <a:endParaRPr sz="1200" b="1">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Munive et al. 2018</a:t>
            </a:r>
            <a:endParaRPr sz="1200">
              <a:latin typeface="Lora"/>
              <a:ea typeface="Lora"/>
              <a:cs typeface="Lora"/>
              <a:sym typeface="Lora"/>
            </a:endParaRPr>
          </a:p>
          <a:p>
            <a:pPr marL="0" lvl="0" indent="0" algn="r" rtl="0">
              <a:spcBef>
                <a:spcPts val="0"/>
              </a:spcBef>
              <a:spcAft>
                <a:spcPts val="0"/>
              </a:spcAft>
              <a:buNone/>
            </a:pPr>
            <a:r>
              <a:rPr lang="es" sz="1200" b="1" i="1">
                <a:latin typeface="Lora"/>
                <a:ea typeface="Lora"/>
                <a:cs typeface="Lora"/>
                <a:sym typeface="Lora"/>
              </a:rPr>
              <a:t>Zea mays l</a:t>
            </a:r>
            <a:r>
              <a:rPr lang="es" sz="1200" b="1">
                <a:latin typeface="Lora"/>
                <a:ea typeface="Lora"/>
                <a:cs typeface="Lora"/>
                <a:sym typeface="Lora"/>
              </a:rPr>
              <a:t>: 4 meses</a:t>
            </a:r>
            <a:endParaRPr sz="1200" b="1">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Cristaldi et al. 2020</a:t>
            </a:r>
            <a:endParaRPr sz="1200">
              <a:latin typeface="Lora"/>
              <a:ea typeface="Lora"/>
              <a:cs typeface="Lora"/>
              <a:sym typeface="Lora"/>
            </a:endParaRPr>
          </a:p>
          <a:p>
            <a:pPr marL="0" lvl="0" indent="0" algn="r" rtl="0">
              <a:spcBef>
                <a:spcPts val="0"/>
              </a:spcBef>
              <a:spcAft>
                <a:spcPts val="0"/>
              </a:spcAft>
              <a:buNone/>
            </a:pPr>
            <a:r>
              <a:rPr lang="es" sz="1200" i="1">
                <a:latin typeface="Lora"/>
                <a:ea typeface="Lora"/>
                <a:cs typeface="Lora"/>
                <a:sym typeface="Lora"/>
              </a:rPr>
              <a:t> </a:t>
            </a:r>
            <a:r>
              <a:rPr lang="es" sz="1200" b="1" i="1">
                <a:latin typeface="Lora"/>
                <a:ea typeface="Lora"/>
                <a:cs typeface="Lora"/>
                <a:sym typeface="Lora"/>
              </a:rPr>
              <a:t>A. donax + T. harzianum: </a:t>
            </a:r>
            <a:r>
              <a:rPr lang="es" sz="1200" b="1">
                <a:latin typeface="Lora"/>
                <a:ea typeface="Lora"/>
                <a:cs typeface="Lora"/>
                <a:sym typeface="Lora"/>
              </a:rPr>
              <a:t>96 h. </a:t>
            </a:r>
            <a:endParaRPr sz="1200" b="1">
              <a:latin typeface="Lora"/>
              <a:ea typeface="Lora"/>
              <a:cs typeface="Lora"/>
              <a:sym typeface="Lora"/>
            </a:endParaRPr>
          </a:p>
        </p:txBody>
      </p:sp>
      <p:cxnSp>
        <p:nvCxnSpPr>
          <p:cNvPr id="361" name="Google Shape;361;p33"/>
          <p:cNvCxnSpPr>
            <a:stCxn id="359" idx="1"/>
          </p:cNvCxnSpPr>
          <p:nvPr/>
        </p:nvCxnSpPr>
        <p:spPr>
          <a:xfrm flipH="1">
            <a:off x="4479713" y="2724575"/>
            <a:ext cx="1925400" cy="590700"/>
          </a:xfrm>
          <a:prstGeom prst="curvedConnector3">
            <a:avLst>
              <a:gd name="adj1" fmla="val 60178"/>
            </a:avLst>
          </a:prstGeom>
          <a:noFill/>
          <a:ln w="19050" cap="flat" cmpd="sng">
            <a:solidFill>
              <a:srgbClr val="4A86E8"/>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1000"/>
                                        <p:tgtEl>
                                          <p:spTgt spid="352"/>
                                        </p:tgtEl>
                                      </p:cBhvr>
                                    </p:animEffect>
                                  </p:childTnLst>
                                </p:cTn>
                              </p:par>
                              <p:par>
                                <p:cTn id="8" presetID="10" presetClass="entr" presetSubtype="0" fill="hold" nodeType="withEffect">
                                  <p:stCondLst>
                                    <p:cond delay="0"/>
                                  </p:stCondLst>
                                  <p:childTnLst>
                                    <p:set>
                                      <p:cBhvr>
                                        <p:cTn id="9" dur="1" fill="hold">
                                          <p:stCondLst>
                                            <p:cond delay="0"/>
                                          </p:stCondLst>
                                        </p:cTn>
                                        <p:tgtEl>
                                          <p:spTgt spid="354"/>
                                        </p:tgtEl>
                                        <p:attrNameLst>
                                          <p:attrName>style.visibility</p:attrName>
                                        </p:attrNameLst>
                                      </p:cBhvr>
                                      <p:to>
                                        <p:strVal val="visible"/>
                                      </p:to>
                                    </p:set>
                                    <p:animEffect transition="in" filter="fade">
                                      <p:cBhvr>
                                        <p:cTn id="10" dur="1000"/>
                                        <p:tgtEl>
                                          <p:spTgt spid="35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55"/>
                                        </p:tgtEl>
                                        <p:attrNameLst>
                                          <p:attrName>style.visibility</p:attrName>
                                        </p:attrNameLst>
                                      </p:cBhvr>
                                      <p:to>
                                        <p:strVal val="visible"/>
                                      </p:to>
                                    </p:set>
                                    <p:animEffect transition="in" filter="fade">
                                      <p:cBhvr>
                                        <p:cTn id="15" dur="1000"/>
                                        <p:tgtEl>
                                          <p:spTgt spid="3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6"/>
                                        </p:tgtEl>
                                        <p:attrNameLst>
                                          <p:attrName>style.visibility</p:attrName>
                                        </p:attrNameLst>
                                      </p:cBhvr>
                                      <p:to>
                                        <p:strVal val="visible"/>
                                      </p:to>
                                    </p:set>
                                    <p:animEffect transition="in" filter="fade">
                                      <p:cBhvr>
                                        <p:cTn id="20" dur="1000"/>
                                        <p:tgtEl>
                                          <p:spTgt spid="356"/>
                                        </p:tgtEl>
                                      </p:cBhvr>
                                    </p:animEffect>
                                  </p:childTnLst>
                                </p:cTn>
                              </p:par>
                              <p:par>
                                <p:cTn id="21" presetID="10" presetClass="entr" presetSubtype="0" fill="hold" nodeType="withEffect">
                                  <p:stCondLst>
                                    <p:cond delay="0"/>
                                  </p:stCondLst>
                                  <p:childTnLst>
                                    <p:set>
                                      <p:cBhvr>
                                        <p:cTn id="22" dur="1" fill="hold">
                                          <p:stCondLst>
                                            <p:cond delay="0"/>
                                          </p:stCondLst>
                                        </p:cTn>
                                        <p:tgtEl>
                                          <p:spTgt spid="358"/>
                                        </p:tgtEl>
                                        <p:attrNameLst>
                                          <p:attrName>style.visibility</p:attrName>
                                        </p:attrNameLst>
                                      </p:cBhvr>
                                      <p:to>
                                        <p:strVal val="visible"/>
                                      </p:to>
                                    </p:set>
                                    <p:animEffect transition="in" filter="fade">
                                      <p:cBhvr>
                                        <p:cTn id="23" dur="1000"/>
                                        <p:tgtEl>
                                          <p:spTgt spid="35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59"/>
                                        </p:tgtEl>
                                        <p:attrNameLst>
                                          <p:attrName>style.visibility</p:attrName>
                                        </p:attrNameLst>
                                      </p:cBhvr>
                                      <p:to>
                                        <p:strVal val="visible"/>
                                      </p:to>
                                    </p:set>
                                    <p:animEffect transition="in" filter="fade">
                                      <p:cBhvr>
                                        <p:cTn id="28" dur="1000"/>
                                        <p:tgtEl>
                                          <p:spTgt spid="359"/>
                                        </p:tgtEl>
                                      </p:cBhvr>
                                    </p:animEffect>
                                  </p:childTnLst>
                                </p:cTn>
                              </p:par>
                              <p:par>
                                <p:cTn id="29" presetID="10" presetClass="entr" presetSubtype="0" fill="hold" nodeType="withEffect">
                                  <p:stCondLst>
                                    <p:cond delay="0"/>
                                  </p:stCondLst>
                                  <p:childTnLst>
                                    <p:set>
                                      <p:cBhvr>
                                        <p:cTn id="30" dur="1" fill="hold">
                                          <p:stCondLst>
                                            <p:cond delay="0"/>
                                          </p:stCondLst>
                                        </p:cTn>
                                        <p:tgtEl>
                                          <p:spTgt spid="360"/>
                                        </p:tgtEl>
                                        <p:attrNameLst>
                                          <p:attrName>style.visibility</p:attrName>
                                        </p:attrNameLst>
                                      </p:cBhvr>
                                      <p:to>
                                        <p:strVal val="visible"/>
                                      </p:to>
                                    </p:set>
                                    <p:animEffect transition="in" filter="fade">
                                      <p:cBhvr>
                                        <p:cTn id="31" dur="1000"/>
                                        <p:tgtEl>
                                          <p:spTgt spid="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34"/>
          <p:cNvPicPr preferRelativeResize="0"/>
          <p:nvPr/>
        </p:nvPicPr>
        <p:blipFill rotWithShape="1">
          <a:blip r:embed="rId3">
            <a:alphaModFix amt="32000"/>
          </a:blip>
          <a:srcRect l="9884" t="6742" r="9561" b="11531"/>
          <a:stretch/>
        </p:blipFill>
        <p:spPr>
          <a:xfrm>
            <a:off x="65525" y="3966275"/>
            <a:ext cx="1134176" cy="1215402"/>
          </a:xfrm>
          <a:prstGeom prst="rect">
            <a:avLst/>
          </a:prstGeom>
          <a:noFill/>
          <a:ln>
            <a:noFill/>
          </a:ln>
          <a:effectLst>
            <a:reflection endPos="30000" dist="38100" dir="5400000" fadeDir="5400012" sy="-100000" algn="bl" rotWithShape="0"/>
          </a:effectLst>
        </p:spPr>
      </p:pic>
      <p:pic>
        <p:nvPicPr>
          <p:cNvPr id="367" name="Google Shape;367;p34"/>
          <p:cNvPicPr preferRelativeResize="0"/>
          <p:nvPr/>
        </p:nvPicPr>
        <p:blipFill>
          <a:blip r:embed="rId4">
            <a:alphaModFix/>
          </a:blip>
          <a:stretch>
            <a:fillRect/>
          </a:stretch>
        </p:blipFill>
        <p:spPr>
          <a:xfrm>
            <a:off x="3038300" y="1147625"/>
            <a:ext cx="3256900" cy="2510375"/>
          </a:xfrm>
          <a:prstGeom prst="rect">
            <a:avLst/>
          </a:prstGeom>
          <a:noFill/>
          <a:ln>
            <a:noFill/>
          </a:ln>
        </p:spPr>
      </p:pic>
      <p:sp>
        <p:nvSpPr>
          <p:cNvPr id="368" name="Google Shape;368;p34"/>
          <p:cNvSpPr/>
          <p:nvPr/>
        </p:nvSpPr>
        <p:spPr>
          <a:xfrm>
            <a:off x="3203225" y="79375"/>
            <a:ext cx="2737500" cy="307800"/>
          </a:xfrm>
          <a:prstGeom prst="rect">
            <a:avLst/>
          </a:prstGeom>
          <a:solidFill>
            <a:srgbClr val="D9EAD3"/>
          </a:solidFill>
          <a:ln w="9525" cap="flat" cmpd="sng">
            <a:solidFill>
              <a:srgbClr val="9BCF63"/>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 b="1">
                <a:latin typeface="Lora"/>
                <a:ea typeface="Lora"/>
                <a:cs typeface="Lora"/>
                <a:sym typeface="Lora"/>
              </a:rPr>
              <a:t>Procesos de biorremediación </a:t>
            </a:r>
            <a:endParaRPr sz="1400" b="1" i="0" u="none" strike="noStrike" cap="none">
              <a:solidFill>
                <a:srgbClr val="000000"/>
              </a:solidFill>
            </a:endParaRPr>
          </a:p>
        </p:txBody>
      </p:sp>
      <p:sp>
        <p:nvSpPr>
          <p:cNvPr id="369" name="Google Shape;369;p34"/>
          <p:cNvSpPr txBox="1"/>
          <p:nvPr/>
        </p:nvSpPr>
        <p:spPr>
          <a:xfrm>
            <a:off x="208713" y="240175"/>
            <a:ext cx="2454000" cy="369300"/>
          </a:xfrm>
          <a:prstGeom prst="rect">
            <a:avLst/>
          </a:prstGeom>
          <a:solidFill>
            <a:srgbClr val="FFE599"/>
          </a:solidFill>
          <a:ln w="19050" cap="flat" cmpd="sng">
            <a:solidFill>
              <a:srgbClr val="51B14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200" b="1">
                <a:latin typeface="Lora"/>
                <a:ea typeface="Lora"/>
                <a:cs typeface="Lora"/>
                <a:sym typeface="Lora"/>
              </a:rPr>
              <a:t>Cantidad de Cd biorremediada</a:t>
            </a:r>
            <a:endParaRPr sz="1200" b="1">
              <a:latin typeface="Lora"/>
              <a:ea typeface="Lora"/>
              <a:cs typeface="Lora"/>
              <a:sym typeface="Lora"/>
            </a:endParaRPr>
          </a:p>
        </p:txBody>
      </p:sp>
      <p:sp>
        <p:nvSpPr>
          <p:cNvPr id="370" name="Google Shape;370;p34"/>
          <p:cNvSpPr txBox="1"/>
          <p:nvPr/>
        </p:nvSpPr>
        <p:spPr>
          <a:xfrm>
            <a:off x="262675" y="708400"/>
            <a:ext cx="2400000" cy="4433100"/>
          </a:xfrm>
          <a:prstGeom prst="rect">
            <a:avLst/>
          </a:prstGeom>
          <a:noFill/>
          <a:ln w="19050" cap="flat" cmpd="sng">
            <a:solidFill>
              <a:srgbClr val="51B14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100">
                <a:latin typeface="Lora"/>
                <a:ea typeface="Lora"/>
                <a:cs typeface="Lora"/>
                <a:sym typeface="Lora"/>
              </a:rPr>
              <a:t>Albert Q, et al. 2018</a:t>
            </a:r>
            <a:endParaRPr sz="1100">
              <a:latin typeface="Lora"/>
              <a:ea typeface="Lora"/>
              <a:cs typeface="Lora"/>
              <a:sym typeface="Lora"/>
            </a:endParaRPr>
          </a:p>
          <a:p>
            <a:pPr marL="0" lvl="0" indent="0" algn="r" rtl="0">
              <a:spcBef>
                <a:spcPts val="0"/>
              </a:spcBef>
              <a:spcAft>
                <a:spcPts val="0"/>
              </a:spcAft>
              <a:buNone/>
            </a:pPr>
            <a:r>
              <a:rPr lang="es" sz="1100" b="1" i="1">
                <a:latin typeface="Lora"/>
                <a:ea typeface="Lora"/>
                <a:cs typeface="Lora"/>
                <a:sym typeface="Lora"/>
              </a:rPr>
              <a:t>Absidia cylindrospora 68%</a:t>
            </a:r>
            <a:endParaRPr sz="1100" b="1" i="1">
              <a:latin typeface="Lora"/>
              <a:ea typeface="Lora"/>
              <a:cs typeface="Lora"/>
              <a:sym typeface="Lora"/>
            </a:endParaRPr>
          </a:p>
          <a:p>
            <a:pPr marL="0" lvl="0" indent="0" algn="l" rtl="0">
              <a:spcBef>
                <a:spcPts val="0"/>
              </a:spcBef>
              <a:spcAft>
                <a:spcPts val="0"/>
              </a:spcAft>
              <a:buNone/>
            </a:pPr>
            <a:endParaRPr sz="1100">
              <a:latin typeface="Lora"/>
              <a:ea typeface="Lora"/>
              <a:cs typeface="Lora"/>
              <a:sym typeface="Lora"/>
            </a:endParaRPr>
          </a:p>
          <a:p>
            <a:pPr marL="0" lvl="0" indent="0" algn="l" rtl="0">
              <a:spcBef>
                <a:spcPts val="0"/>
              </a:spcBef>
              <a:spcAft>
                <a:spcPts val="0"/>
              </a:spcAft>
              <a:buNone/>
            </a:pPr>
            <a:endParaRPr sz="1100">
              <a:latin typeface="Lora"/>
              <a:ea typeface="Lora"/>
              <a:cs typeface="Lora"/>
              <a:sym typeface="Lora"/>
            </a:endParaRPr>
          </a:p>
          <a:p>
            <a:pPr marL="0" lvl="0" indent="0" algn="l" rtl="0">
              <a:spcBef>
                <a:spcPts val="0"/>
              </a:spcBef>
              <a:spcAft>
                <a:spcPts val="0"/>
              </a:spcAft>
              <a:buNone/>
            </a:pPr>
            <a:r>
              <a:rPr lang="es" sz="1100">
                <a:latin typeface="Lora"/>
                <a:ea typeface="Lora"/>
                <a:cs typeface="Lora"/>
                <a:sym typeface="Lora"/>
              </a:rPr>
              <a:t>Kumar. et al. 2020</a:t>
            </a:r>
            <a:endParaRPr sz="1100">
              <a:latin typeface="Lora"/>
              <a:ea typeface="Lora"/>
              <a:cs typeface="Lora"/>
              <a:sym typeface="Lora"/>
            </a:endParaRPr>
          </a:p>
          <a:p>
            <a:pPr marL="0" lvl="0" indent="0" algn="r" rtl="0">
              <a:spcBef>
                <a:spcPts val="0"/>
              </a:spcBef>
              <a:spcAft>
                <a:spcPts val="0"/>
              </a:spcAft>
              <a:buNone/>
            </a:pPr>
            <a:r>
              <a:rPr lang="es" sz="1100" b="1" i="1">
                <a:latin typeface="Lora"/>
                <a:ea typeface="Lora"/>
                <a:cs typeface="Lora"/>
                <a:sym typeface="Lora"/>
              </a:rPr>
              <a:t>T. fasciculatum 67.10%</a:t>
            </a:r>
            <a:br>
              <a:rPr lang="es" sz="1100" b="1" i="1">
                <a:latin typeface="Lora"/>
                <a:ea typeface="Lora"/>
                <a:cs typeface="Lora"/>
                <a:sym typeface="Lora"/>
              </a:rPr>
            </a:br>
            <a:r>
              <a:rPr lang="es" sz="1100" b="1" i="1">
                <a:latin typeface="Lora"/>
                <a:ea typeface="Lora"/>
                <a:cs typeface="Lora"/>
                <a:sym typeface="Lora"/>
              </a:rPr>
              <a:t>T. longibrachiatum 76.25%</a:t>
            </a:r>
            <a:endParaRPr sz="1100" b="1" i="1">
              <a:latin typeface="Lora"/>
              <a:ea typeface="Lora"/>
              <a:cs typeface="Lora"/>
              <a:sym typeface="Lora"/>
            </a:endParaRPr>
          </a:p>
          <a:p>
            <a:pPr marL="0" lvl="0" indent="0" algn="l" rtl="0">
              <a:spcBef>
                <a:spcPts val="0"/>
              </a:spcBef>
              <a:spcAft>
                <a:spcPts val="0"/>
              </a:spcAft>
              <a:buNone/>
            </a:pPr>
            <a:endParaRPr sz="1100">
              <a:latin typeface="Lora"/>
              <a:ea typeface="Lora"/>
              <a:cs typeface="Lora"/>
              <a:sym typeface="Lora"/>
            </a:endParaRPr>
          </a:p>
          <a:p>
            <a:pPr marL="0" lvl="0" indent="0" algn="l" rtl="0">
              <a:spcBef>
                <a:spcPts val="0"/>
              </a:spcBef>
              <a:spcAft>
                <a:spcPts val="0"/>
              </a:spcAft>
              <a:buNone/>
            </a:pPr>
            <a:endParaRPr sz="1100">
              <a:latin typeface="Lora"/>
              <a:ea typeface="Lora"/>
              <a:cs typeface="Lora"/>
              <a:sym typeface="Lora"/>
            </a:endParaRPr>
          </a:p>
          <a:p>
            <a:pPr marL="0" lvl="0" indent="0" algn="l" rtl="0">
              <a:spcBef>
                <a:spcPts val="0"/>
              </a:spcBef>
              <a:spcAft>
                <a:spcPts val="0"/>
              </a:spcAft>
              <a:buNone/>
            </a:pPr>
            <a:r>
              <a:rPr lang="es" sz="1100">
                <a:latin typeface="Lora"/>
                <a:ea typeface="Lora"/>
                <a:cs typeface="Lora"/>
                <a:sym typeface="Lora"/>
              </a:rPr>
              <a:t>Apaza et al. 2020</a:t>
            </a:r>
            <a:endParaRPr sz="1100">
              <a:latin typeface="Lora"/>
              <a:ea typeface="Lora"/>
              <a:cs typeface="Lora"/>
              <a:sym typeface="Lora"/>
            </a:endParaRPr>
          </a:p>
          <a:p>
            <a:pPr marL="0" lvl="0" indent="0" algn="r" rtl="0">
              <a:spcBef>
                <a:spcPts val="0"/>
              </a:spcBef>
              <a:spcAft>
                <a:spcPts val="0"/>
              </a:spcAft>
              <a:buNone/>
            </a:pPr>
            <a:r>
              <a:rPr lang="es" sz="1100" b="1" i="1">
                <a:latin typeface="Lora"/>
                <a:ea typeface="Lora"/>
                <a:cs typeface="Lora"/>
                <a:sym typeface="Lora"/>
              </a:rPr>
              <a:t>Rhizopus sp. y A. niger 69.23%</a:t>
            </a:r>
            <a:endParaRPr sz="1100" b="1" i="1">
              <a:latin typeface="Lora"/>
              <a:ea typeface="Lora"/>
              <a:cs typeface="Lora"/>
              <a:sym typeface="Lora"/>
            </a:endParaRPr>
          </a:p>
          <a:p>
            <a:pPr marL="0" lvl="0" indent="0" algn="l" rtl="0">
              <a:spcBef>
                <a:spcPts val="0"/>
              </a:spcBef>
              <a:spcAft>
                <a:spcPts val="0"/>
              </a:spcAft>
              <a:buNone/>
            </a:pPr>
            <a:endParaRPr sz="1100" b="1">
              <a:latin typeface="Lora"/>
              <a:ea typeface="Lora"/>
              <a:cs typeface="Lora"/>
              <a:sym typeface="Lora"/>
            </a:endParaRPr>
          </a:p>
          <a:p>
            <a:pPr marL="0" lvl="0" indent="0" algn="l" rtl="0">
              <a:spcBef>
                <a:spcPts val="0"/>
              </a:spcBef>
              <a:spcAft>
                <a:spcPts val="0"/>
              </a:spcAft>
              <a:buNone/>
            </a:pPr>
            <a:r>
              <a:rPr lang="es" sz="1100">
                <a:latin typeface="Lora"/>
                <a:ea typeface="Lora"/>
                <a:cs typeface="Lora"/>
                <a:sym typeface="Lora"/>
              </a:rPr>
              <a:t>Xu, Shaozu et al  2020                               </a:t>
            </a:r>
            <a:endParaRPr sz="1100">
              <a:latin typeface="Lora"/>
              <a:ea typeface="Lora"/>
              <a:cs typeface="Lora"/>
              <a:sym typeface="Lora"/>
            </a:endParaRPr>
          </a:p>
          <a:p>
            <a:pPr marL="0" lvl="0" indent="0" algn="r" rtl="0">
              <a:spcBef>
                <a:spcPts val="0"/>
              </a:spcBef>
              <a:spcAft>
                <a:spcPts val="0"/>
              </a:spcAft>
              <a:buNone/>
            </a:pPr>
            <a:r>
              <a:rPr lang="es" sz="1100" b="1">
                <a:latin typeface="Lora"/>
                <a:ea typeface="Lora"/>
                <a:cs typeface="Lora"/>
                <a:sym typeface="Lora"/>
              </a:rPr>
              <a:t>Pseudomona spp   49.67%</a:t>
            </a:r>
            <a:endParaRPr sz="1100" b="1">
              <a:latin typeface="Lora"/>
              <a:ea typeface="Lora"/>
              <a:cs typeface="Lora"/>
              <a:sym typeface="Lora"/>
            </a:endParaRPr>
          </a:p>
          <a:p>
            <a:pPr marL="0" lvl="0" indent="0" algn="r" rtl="0">
              <a:spcBef>
                <a:spcPts val="0"/>
              </a:spcBef>
              <a:spcAft>
                <a:spcPts val="0"/>
              </a:spcAft>
              <a:buNone/>
            </a:pPr>
            <a:endParaRPr sz="1100" b="1" i="1">
              <a:latin typeface="Lora"/>
              <a:ea typeface="Lora"/>
              <a:cs typeface="Lora"/>
              <a:sym typeface="Lora"/>
            </a:endParaRPr>
          </a:p>
          <a:p>
            <a:pPr marL="0" lvl="0" indent="0" algn="l" rtl="0">
              <a:spcBef>
                <a:spcPts val="0"/>
              </a:spcBef>
              <a:spcAft>
                <a:spcPts val="0"/>
              </a:spcAft>
              <a:buNone/>
            </a:pPr>
            <a:endParaRPr sz="1100" b="1">
              <a:latin typeface="Lora"/>
              <a:ea typeface="Lora"/>
              <a:cs typeface="Lora"/>
              <a:sym typeface="Lora"/>
            </a:endParaRPr>
          </a:p>
          <a:p>
            <a:pPr marL="0" lvl="0" indent="0" algn="l" rtl="0">
              <a:spcBef>
                <a:spcPts val="0"/>
              </a:spcBef>
              <a:spcAft>
                <a:spcPts val="0"/>
              </a:spcAft>
              <a:buNone/>
            </a:pPr>
            <a:r>
              <a:rPr lang="es" sz="1100">
                <a:latin typeface="Lora"/>
                <a:ea typeface="Lora"/>
                <a:cs typeface="Lora"/>
                <a:sym typeface="Lora"/>
              </a:rPr>
              <a:t>Choinmska et al. 2018</a:t>
            </a:r>
            <a:endParaRPr sz="1100">
              <a:latin typeface="Lora"/>
              <a:ea typeface="Lora"/>
              <a:cs typeface="Lora"/>
              <a:sym typeface="Lora"/>
            </a:endParaRPr>
          </a:p>
          <a:p>
            <a:pPr marL="0" lvl="0" indent="0" algn="r" rtl="0">
              <a:spcBef>
                <a:spcPts val="0"/>
              </a:spcBef>
              <a:spcAft>
                <a:spcPts val="0"/>
              </a:spcAft>
              <a:buNone/>
            </a:pPr>
            <a:r>
              <a:rPr lang="es" sz="1100" b="1" i="1">
                <a:latin typeface="Lora"/>
                <a:ea typeface="Lora"/>
                <a:cs typeface="Lora"/>
                <a:sym typeface="Lora"/>
              </a:rPr>
              <a:t>P. azotoformans 44.67%</a:t>
            </a:r>
            <a:endParaRPr sz="1100" b="1" i="1">
              <a:latin typeface="Lora"/>
              <a:ea typeface="Lora"/>
              <a:cs typeface="Lora"/>
              <a:sym typeface="Lora"/>
            </a:endParaRPr>
          </a:p>
          <a:p>
            <a:pPr marL="0" lvl="0" indent="0" algn="l" rtl="0">
              <a:spcBef>
                <a:spcPts val="0"/>
              </a:spcBef>
              <a:spcAft>
                <a:spcPts val="0"/>
              </a:spcAft>
              <a:buNone/>
            </a:pPr>
            <a:endParaRPr sz="1100" b="1">
              <a:latin typeface="Lora"/>
              <a:ea typeface="Lora"/>
              <a:cs typeface="Lora"/>
              <a:sym typeface="Lora"/>
            </a:endParaRPr>
          </a:p>
          <a:p>
            <a:pPr marL="0" lvl="0" indent="0" algn="l" rtl="0">
              <a:spcBef>
                <a:spcPts val="0"/>
              </a:spcBef>
              <a:spcAft>
                <a:spcPts val="0"/>
              </a:spcAft>
              <a:buNone/>
            </a:pPr>
            <a:endParaRPr sz="1100">
              <a:latin typeface="Lora"/>
              <a:ea typeface="Lora"/>
              <a:cs typeface="Lora"/>
              <a:sym typeface="Lora"/>
            </a:endParaRPr>
          </a:p>
          <a:p>
            <a:pPr marL="0" lvl="0" indent="0" algn="l" rtl="0">
              <a:spcBef>
                <a:spcPts val="0"/>
              </a:spcBef>
              <a:spcAft>
                <a:spcPts val="0"/>
              </a:spcAft>
              <a:buNone/>
            </a:pPr>
            <a:r>
              <a:rPr lang="es" sz="1100">
                <a:latin typeface="Lora"/>
                <a:ea typeface="Lora"/>
                <a:cs typeface="Lora"/>
                <a:sym typeface="Lora"/>
              </a:rPr>
              <a:t>Xingjie et al. 2018.</a:t>
            </a:r>
            <a:endParaRPr sz="1100">
              <a:latin typeface="Lora"/>
              <a:ea typeface="Lora"/>
              <a:cs typeface="Lora"/>
              <a:sym typeface="Lora"/>
            </a:endParaRPr>
          </a:p>
          <a:p>
            <a:pPr marL="0" lvl="0" indent="0" algn="r" rtl="0">
              <a:spcBef>
                <a:spcPts val="0"/>
              </a:spcBef>
              <a:spcAft>
                <a:spcPts val="0"/>
              </a:spcAft>
              <a:buNone/>
            </a:pPr>
            <a:r>
              <a:rPr lang="es" sz="1100" b="1" i="1">
                <a:latin typeface="Lora"/>
                <a:ea typeface="Lora"/>
                <a:cs typeface="Lora"/>
                <a:sym typeface="Lora"/>
              </a:rPr>
              <a:t>Cupriavidus necator 7.97 mg/L Sphingomonas sp 17.13 mg/L                              Curtobacterium spp 26.43.mg/L</a:t>
            </a:r>
            <a:endParaRPr sz="1100" b="1" i="1">
              <a:latin typeface="Lora"/>
              <a:ea typeface="Lora"/>
              <a:cs typeface="Lora"/>
              <a:sym typeface="Lora"/>
            </a:endParaRPr>
          </a:p>
          <a:p>
            <a:pPr marL="0" lvl="0" indent="0" algn="r" rtl="0">
              <a:spcBef>
                <a:spcPts val="0"/>
              </a:spcBef>
              <a:spcAft>
                <a:spcPts val="0"/>
              </a:spcAft>
              <a:buNone/>
            </a:pPr>
            <a:endParaRPr sz="1200">
              <a:latin typeface="Lora"/>
              <a:ea typeface="Lora"/>
              <a:cs typeface="Lora"/>
              <a:sym typeface="Lora"/>
            </a:endParaRPr>
          </a:p>
        </p:txBody>
      </p:sp>
      <p:sp>
        <p:nvSpPr>
          <p:cNvPr id="371" name="Google Shape;371;p34"/>
          <p:cNvSpPr txBox="1"/>
          <p:nvPr/>
        </p:nvSpPr>
        <p:spPr>
          <a:xfrm>
            <a:off x="6405113" y="2539925"/>
            <a:ext cx="2454000" cy="369300"/>
          </a:xfrm>
          <a:prstGeom prst="rect">
            <a:avLst/>
          </a:prstGeom>
          <a:solidFill>
            <a:srgbClr val="FFE599"/>
          </a:solidFill>
          <a:ln w="19050"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sz="1200" b="1">
                <a:latin typeface="Lora"/>
                <a:ea typeface="Lora"/>
                <a:cs typeface="Lora"/>
                <a:sym typeface="Lora"/>
              </a:rPr>
              <a:t>Tiempo </a:t>
            </a:r>
            <a:endParaRPr sz="1200" b="1">
              <a:latin typeface="Lora"/>
              <a:ea typeface="Lora"/>
              <a:cs typeface="Lora"/>
              <a:sym typeface="Lora"/>
            </a:endParaRPr>
          </a:p>
        </p:txBody>
      </p:sp>
      <p:sp>
        <p:nvSpPr>
          <p:cNvPr id="372" name="Google Shape;372;p34"/>
          <p:cNvSpPr txBox="1"/>
          <p:nvPr/>
        </p:nvSpPr>
        <p:spPr>
          <a:xfrm>
            <a:off x="6405250" y="3084075"/>
            <a:ext cx="2454000" cy="1200600"/>
          </a:xfrm>
          <a:prstGeom prst="rect">
            <a:avLst/>
          </a:prstGeom>
          <a:noFill/>
          <a:ln w="19050"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100">
                <a:latin typeface="Lora"/>
                <a:ea typeface="Lora"/>
                <a:cs typeface="Lora"/>
                <a:sym typeface="Lora"/>
              </a:rPr>
              <a:t>Apaza et al. 2020 </a:t>
            </a:r>
            <a:endParaRPr sz="1100">
              <a:latin typeface="Lora"/>
              <a:ea typeface="Lora"/>
              <a:cs typeface="Lora"/>
              <a:sym typeface="Lora"/>
            </a:endParaRPr>
          </a:p>
          <a:p>
            <a:pPr marL="0" lvl="0" indent="0" algn="r" rtl="0">
              <a:spcBef>
                <a:spcPts val="0"/>
              </a:spcBef>
              <a:spcAft>
                <a:spcPts val="0"/>
              </a:spcAft>
              <a:buNone/>
            </a:pPr>
            <a:r>
              <a:rPr lang="es" sz="1100" b="1" i="1">
                <a:latin typeface="Lora"/>
                <a:ea typeface="Lora"/>
                <a:cs typeface="Lora"/>
                <a:sym typeface="Lora"/>
              </a:rPr>
              <a:t>Rhizopus sp. y A. niger 24 horas</a:t>
            </a:r>
            <a:endParaRPr sz="1100" b="1" i="1">
              <a:latin typeface="Lora"/>
              <a:ea typeface="Lora"/>
              <a:cs typeface="Lora"/>
              <a:sym typeface="Lora"/>
            </a:endParaRPr>
          </a:p>
          <a:p>
            <a:pPr marL="0" lvl="0" indent="0" algn="r" rtl="0">
              <a:spcBef>
                <a:spcPts val="0"/>
              </a:spcBef>
              <a:spcAft>
                <a:spcPts val="0"/>
              </a:spcAft>
              <a:buNone/>
            </a:pPr>
            <a:endParaRPr sz="1100" b="1">
              <a:latin typeface="Lora"/>
              <a:ea typeface="Lora"/>
              <a:cs typeface="Lora"/>
              <a:sym typeface="Lora"/>
            </a:endParaRPr>
          </a:p>
          <a:p>
            <a:pPr marL="0" lvl="0" indent="0" algn="l" rtl="0">
              <a:spcBef>
                <a:spcPts val="0"/>
              </a:spcBef>
              <a:spcAft>
                <a:spcPts val="0"/>
              </a:spcAft>
              <a:buNone/>
            </a:pPr>
            <a:r>
              <a:rPr lang="es" sz="1100">
                <a:latin typeface="Lora"/>
                <a:ea typeface="Lora"/>
                <a:cs typeface="Lora"/>
                <a:sym typeface="Lora"/>
              </a:rPr>
              <a:t>Albert Q, et al. 2018</a:t>
            </a:r>
            <a:endParaRPr sz="1100">
              <a:latin typeface="Lora"/>
              <a:ea typeface="Lora"/>
              <a:cs typeface="Lora"/>
              <a:sym typeface="Lora"/>
            </a:endParaRPr>
          </a:p>
          <a:p>
            <a:pPr marL="0" lvl="0" indent="0" algn="r" rtl="0">
              <a:spcBef>
                <a:spcPts val="0"/>
              </a:spcBef>
              <a:spcAft>
                <a:spcPts val="0"/>
              </a:spcAft>
              <a:buNone/>
            </a:pPr>
            <a:r>
              <a:rPr lang="es" sz="1100">
                <a:latin typeface="Lora"/>
                <a:ea typeface="Lora"/>
                <a:cs typeface="Lora"/>
                <a:sym typeface="Lora"/>
              </a:rPr>
              <a:t> </a:t>
            </a:r>
            <a:r>
              <a:rPr lang="es" sz="1100" b="1" i="1">
                <a:latin typeface="Lora"/>
                <a:ea typeface="Lora"/>
                <a:cs typeface="Lora"/>
                <a:sym typeface="Lora"/>
              </a:rPr>
              <a:t>Absidia cylindrospora 7 día</a:t>
            </a:r>
            <a:r>
              <a:rPr lang="es" sz="1100" b="1">
                <a:latin typeface="Lora"/>
                <a:ea typeface="Lora"/>
                <a:cs typeface="Lora"/>
                <a:sym typeface="Lora"/>
              </a:rPr>
              <a:t>s</a:t>
            </a:r>
            <a:endParaRPr sz="1100" b="1">
              <a:latin typeface="Lora"/>
              <a:ea typeface="Lora"/>
              <a:cs typeface="Lora"/>
              <a:sym typeface="Lora"/>
            </a:endParaRPr>
          </a:p>
          <a:p>
            <a:pPr marL="0" lvl="0" indent="0" algn="l" rtl="0">
              <a:spcBef>
                <a:spcPts val="0"/>
              </a:spcBef>
              <a:spcAft>
                <a:spcPts val="0"/>
              </a:spcAft>
              <a:buNone/>
            </a:pPr>
            <a:endParaRPr sz="1100">
              <a:latin typeface="Lora"/>
              <a:ea typeface="Lora"/>
              <a:cs typeface="Lora"/>
              <a:sym typeface="Lor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9"/>
                                        </p:tgtEl>
                                        <p:attrNameLst>
                                          <p:attrName>style.visibility</p:attrName>
                                        </p:attrNameLst>
                                      </p:cBhvr>
                                      <p:to>
                                        <p:strVal val="visible"/>
                                      </p:to>
                                    </p:set>
                                    <p:animEffect transition="in" filter="fade">
                                      <p:cBhvr>
                                        <p:cTn id="7" dur="1000"/>
                                        <p:tgtEl>
                                          <p:spTgt spid="369"/>
                                        </p:tgtEl>
                                      </p:cBhvr>
                                    </p:animEffect>
                                  </p:childTnLst>
                                </p:cTn>
                              </p:par>
                              <p:par>
                                <p:cTn id="8" presetID="10" presetClass="entr" presetSubtype="0" fill="hold" nodeType="withEffect">
                                  <p:stCondLst>
                                    <p:cond delay="0"/>
                                  </p:stCondLst>
                                  <p:childTnLst>
                                    <p:set>
                                      <p:cBhvr>
                                        <p:cTn id="9" dur="1" fill="hold">
                                          <p:stCondLst>
                                            <p:cond delay="0"/>
                                          </p:stCondLst>
                                        </p:cTn>
                                        <p:tgtEl>
                                          <p:spTgt spid="370"/>
                                        </p:tgtEl>
                                        <p:attrNameLst>
                                          <p:attrName>style.visibility</p:attrName>
                                        </p:attrNameLst>
                                      </p:cBhvr>
                                      <p:to>
                                        <p:strVal val="visible"/>
                                      </p:to>
                                    </p:set>
                                    <p:animEffect transition="in" filter="fade">
                                      <p:cBhvr>
                                        <p:cTn id="10" dur="1000"/>
                                        <p:tgtEl>
                                          <p:spTgt spid="37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1"/>
                                        </p:tgtEl>
                                        <p:attrNameLst>
                                          <p:attrName>style.visibility</p:attrName>
                                        </p:attrNameLst>
                                      </p:cBhvr>
                                      <p:to>
                                        <p:strVal val="visible"/>
                                      </p:to>
                                    </p:set>
                                    <p:animEffect transition="in" filter="fade">
                                      <p:cBhvr>
                                        <p:cTn id="15" dur="1000"/>
                                        <p:tgtEl>
                                          <p:spTgt spid="371"/>
                                        </p:tgtEl>
                                      </p:cBhvr>
                                    </p:animEffect>
                                  </p:childTnLst>
                                </p:cTn>
                              </p:par>
                              <p:par>
                                <p:cTn id="16" presetID="10" presetClass="entr" presetSubtype="0" fill="hold" nodeType="withEffect">
                                  <p:stCondLst>
                                    <p:cond delay="0"/>
                                  </p:stCondLst>
                                  <p:childTnLst>
                                    <p:set>
                                      <p:cBhvr>
                                        <p:cTn id="17" dur="1" fill="hold">
                                          <p:stCondLst>
                                            <p:cond delay="0"/>
                                          </p:stCondLst>
                                        </p:cTn>
                                        <p:tgtEl>
                                          <p:spTgt spid="372"/>
                                        </p:tgtEl>
                                        <p:attrNameLst>
                                          <p:attrName>style.visibility</p:attrName>
                                        </p:attrNameLst>
                                      </p:cBhvr>
                                      <p:to>
                                        <p:strVal val="visible"/>
                                      </p:to>
                                    </p:set>
                                    <p:animEffect transition="in" filter="fade">
                                      <p:cBhvr>
                                        <p:cTn id="18" dur="1000"/>
                                        <p:tgtEl>
                                          <p:spTgt spid="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7"/>
          <p:cNvSpPr txBox="1">
            <a:spLocks noGrp="1"/>
          </p:cNvSpPr>
          <p:nvPr>
            <p:ph type="ctrTitle"/>
          </p:nvPr>
        </p:nvSpPr>
        <p:spPr>
          <a:xfrm>
            <a:off x="5653975" y="1126150"/>
            <a:ext cx="31089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a:t>CONTENIDO</a:t>
            </a:r>
            <a:endParaRPr/>
          </a:p>
        </p:txBody>
      </p:sp>
      <p:sp>
        <p:nvSpPr>
          <p:cNvPr id="162" name="Google Shape;162;p17"/>
          <p:cNvSpPr txBox="1">
            <a:spLocks noGrp="1"/>
          </p:cNvSpPr>
          <p:nvPr>
            <p:ph type="subTitle" idx="1"/>
          </p:nvPr>
        </p:nvSpPr>
        <p:spPr>
          <a:xfrm>
            <a:off x="4830950" y="2382850"/>
            <a:ext cx="39318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a:t>Introducción</a:t>
            </a:r>
            <a:br>
              <a:rPr lang="es"/>
            </a:br>
            <a:r>
              <a:rPr lang="es"/>
              <a:t>Objetivos</a:t>
            </a:r>
            <a:endParaRPr/>
          </a:p>
          <a:p>
            <a:pPr marL="0" lvl="0" indent="0" algn="r" rtl="0">
              <a:spcBef>
                <a:spcPts val="0"/>
              </a:spcBef>
              <a:spcAft>
                <a:spcPts val="0"/>
              </a:spcAft>
              <a:buNone/>
            </a:pPr>
            <a:r>
              <a:rPr lang="es"/>
              <a:t>Antecedentes</a:t>
            </a:r>
            <a:br>
              <a:rPr lang="es"/>
            </a:br>
            <a:r>
              <a:rPr lang="es"/>
              <a:t>Marco teórico</a:t>
            </a:r>
            <a:br>
              <a:rPr lang="es"/>
            </a:br>
            <a:r>
              <a:rPr lang="es"/>
              <a:t>Resultados y discusión </a:t>
            </a:r>
            <a:br>
              <a:rPr lang="es"/>
            </a:br>
            <a:r>
              <a:rPr lang="es"/>
              <a:t>Conclusiones y recomendaciones</a:t>
            </a:r>
            <a:endParaRPr/>
          </a:p>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35"/>
          <p:cNvSpPr/>
          <p:nvPr/>
        </p:nvSpPr>
        <p:spPr>
          <a:xfrm>
            <a:off x="3203225" y="79375"/>
            <a:ext cx="2737500" cy="307800"/>
          </a:xfrm>
          <a:prstGeom prst="rect">
            <a:avLst/>
          </a:prstGeom>
          <a:solidFill>
            <a:srgbClr val="D9EAD3"/>
          </a:solidFill>
          <a:ln w="9525" cap="flat" cmpd="sng">
            <a:solidFill>
              <a:srgbClr val="9BCF63"/>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 b="1">
                <a:latin typeface="Lora"/>
                <a:ea typeface="Lora"/>
                <a:cs typeface="Lora"/>
                <a:sym typeface="Lora"/>
              </a:rPr>
              <a:t>Factores que influyen</a:t>
            </a:r>
            <a:endParaRPr sz="1400" b="1" i="0" u="none" strike="noStrike" cap="none">
              <a:solidFill>
                <a:srgbClr val="000000"/>
              </a:solidFill>
            </a:endParaRPr>
          </a:p>
        </p:txBody>
      </p:sp>
      <p:cxnSp>
        <p:nvCxnSpPr>
          <p:cNvPr id="378" name="Google Shape;378;p35"/>
          <p:cNvCxnSpPr>
            <a:stCxn id="377" idx="2"/>
          </p:cNvCxnSpPr>
          <p:nvPr/>
        </p:nvCxnSpPr>
        <p:spPr>
          <a:xfrm>
            <a:off x="4571975" y="387175"/>
            <a:ext cx="40200" cy="4539000"/>
          </a:xfrm>
          <a:prstGeom prst="straightConnector1">
            <a:avLst/>
          </a:prstGeom>
          <a:noFill/>
          <a:ln w="9525" cap="flat" cmpd="sng">
            <a:solidFill>
              <a:schemeClr val="dk2"/>
            </a:solidFill>
            <a:prstDash val="solid"/>
            <a:round/>
            <a:headEnd type="none" w="med" len="med"/>
            <a:tailEnd type="none" w="med" len="med"/>
          </a:ln>
        </p:spPr>
      </p:cxnSp>
      <p:sp>
        <p:nvSpPr>
          <p:cNvPr id="379" name="Google Shape;379;p35"/>
          <p:cNvSpPr txBox="1"/>
          <p:nvPr/>
        </p:nvSpPr>
        <p:spPr>
          <a:xfrm>
            <a:off x="590450" y="2415250"/>
            <a:ext cx="3540300" cy="16932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38761D"/>
                </a:solidFill>
                <a:latin typeface="Lora"/>
                <a:ea typeface="Lora"/>
                <a:cs typeface="Lora"/>
                <a:sym typeface="Lora"/>
              </a:rPr>
              <a:t>BIOLÓGICOS</a:t>
            </a:r>
            <a:endParaRPr b="1">
              <a:solidFill>
                <a:srgbClr val="38761D"/>
              </a:solidFill>
              <a:latin typeface="Lora"/>
              <a:ea typeface="Lora"/>
              <a:cs typeface="Lora"/>
              <a:sym typeface="Lora"/>
            </a:endParaRPr>
          </a:p>
          <a:p>
            <a:pPr marL="0" lvl="0" indent="0" algn="ctr" rtl="0">
              <a:spcBef>
                <a:spcPts val="0"/>
              </a:spcBef>
              <a:spcAft>
                <a:spcPts val="0"/>
              </a:spcAft>
              <a:buNone/>
            </a:pPr>
            <a:endParaRPr b="1">
              <a:solidFill>
                <a:srgbClr val="38761D"/>
              </a:solidFill>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Género </a:t>
            </a:r>
            <a:br>
              <a:rPr lang="es">
                <a:latin typeface="Lora"/>
                <a:ea typeface="Lora"/>
                <a:cs typeface="Lora"/>
                <a:sym typeface="Lora"/>
              </a:rPr>
            </a:br>
            <a:r>
              <a:rPr lang="es">
                <a:latin typeface="Lora"/>
                <a:ea typeface="Lora"/>
                <a:cs typeface="Lora"/>
                <a:sym typeface="Lora"/>
              </a:rPr>
              <a:t>Especie</a:t>
            </a:r>
            <a:br>
              <a:rPr lang="es">
                <a:latin typeface="Lora"/>
                <a:ea typeface="Lora"/>
                <a:cs typeface="Lora"/>
                <a:sym typeface="Lora"/>
              </a:rPr>
            </a:br>
            <a:r>
              <a:rPr lang="es">
                <a:latin typeface="Lora"/>
                <a:ea typeface="Lora"/>
                <a:cs typeface="Lora"/>
                <a:sym typeface="Lora"/>
              </a:rPr>
              <a:t>Cepa a utilizar</a:t>
            </a:r>
            <a:br>
              <a:rPr lang="es">
                <a:latin typeface="Lora"/>
                <a:ea typeface="Lora"/>
                <a:cs typeface="Lora"/>
                <a:sym typeface="Lora"/>
              </a:rPr>
            </a:br>
            <a:r>
              <a:rPr lang="es">
                <a:latin typeface="Lora"/>
                <a:ea typeface="Lora"/>
                <a:cs typeface="Lora"/>
                <a:sym typeface="Lora"/>
              </a:rPr>
              <a:t>Etapa de desarrollo celular </a:t>
            </a:r>
            <a:br>
              <a:rPr lang="es">
                <a:latin typeface="Lora"/>
                <a:ea typeface="Lora"/>
                <a:cs typeface="Lora"/>
                <a:sym typeface="Lora"/>
              </a:rPr>
            </a:br>
            <a:r>
              <a:rPr lang="es">
                <a:latin typeface="Lora"/>
                <a:ea typeface="Lora"/>
                <a:cs typeface="Lora"/>
                <a:sym typeface="Lora"/>
              </a:rPr>
              <a:t>condiciones de cultivo.   </a:t>
            </a:r>
            <a:endParaRPr>
              <a:latin typeface="Lora"/>
              <a:ea typeface="Lora"/>
              <a:cs typeface="Lora"/>
              <a:sym typeface="Lora"/>
            </a:endParaRPr>
          </a:p>
        </p:txBody>
      </p:sp>
      <p:sp>
        <p:nvSpPr>
          <p:cNvPr id="380" name="Google Shape;380;p35"/>
          <p:cNvSpPr txBox="1"/>
          <p:nvPr/>
        </p:nvSpPr>
        <p:spPr>
          <a:xfrm>
            <a:off x="5205000" y="1016250"/>
            <a:ext cx="3175800" cy="1908600"/>
          </a:xfrm>
          <a:prstGeom prst="rect">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b="1">
                <a:solidFill>
                  <a:srgbClr val="38761D"/>
                </a:solidFill>
                <a:latin typeface="Lora"/>
                <a:ea typeface="Lora"/>
                <a:cs typeface="Lora"/>
                <a:sym typeface="Lora"/>
              </a:rPr>
              <a:t>AMBIENTALES</a:t>
            </a:r>
            <a:endParaRPr b="1">
              <a:solidFill>
                <a:srgbClr val="38761D"/>
              </a:solidFill>
              <a:latin typeface="Lora"/>
              <a:ea typeface="Lora"/>
              <a:cs typeface="Lora"/>
              <a:sym typeface="Lora"/>
            </a:endParaRPr>
          </a:p>
          <a:p>
            <a:pPr marL="0" lvl="0" indent="0" algn="ctr" rtl="0">
              <a:spcBef>
                <a:spcPts val="0"/>
              </a:spcBef>
              <a:spcAft>
                <a:spcPts val="0"/>
              </a:spcAft>
              <a:buNone/>
            </a:pPr>
            <a:endParaRPr b="1">
              <a:solidFill>
                <a:srgbClr val="38761D"/>
              </a:solidFill>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El pH</a:t>
            </a:r>
            <a:endParaRPr>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La temperatura</a:t>
            </a:r>
            <a:endParaRPr>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La concentración inicial del metal y El tiempo de contacto</a:t>
            </a:r>
            <a:endParaRPr>
              <a:latin typeface="Lora"/>
              <a:ea typeface="Lora"/>
              <a:cs typeface="Lora"/>
              <a:sym typeface="Lora"/>
            </a:endParaRPr>
          </a:p>
          <a:p>
            <a:pPr marL="0" lvl="0" indent="0" algn="ctr" rtl="0">
              <a:spcBef>
                <a:spcPts val="0"/>
              </a:spcBef>
              <a:spcAft>
                <a:spcPts val="0"/>
              </a:spcAft>
              <a:buNone/>
            </a:pPr>
            <a:r>
              <a:rPr lang="es">
                <a:latin typeface="Lora"/>
                <a:ea typeface="Lora"/>
                <a:cs typeface="Lora"/>
                <a:sym typeface="Lora"/>
              </a:rPr>
              <a:t>La cantidad de biosorbente </a:t>
            </a:r>
            <a:endParaRPr>
              <a:latin typeface="Lora"/>
              <a:ea typeface="Lora"/>
              <a:cs typeface="Lora"/>
              <a:sym typeface="Lora"/>
            </a:endParaRPr>
          </a:p>
          <a:p>
            <a:pPr marL="0" lvl="0" indent="0" algn="ctr" rtl="0">
              <a:spcBef>
                <a:spcPts val="0"/>
              </a:spcBef>
              <a:spcAft>
                <a:spcPts val="0"/>
              </a:spcAft>
              <a:buNone/>
            </a:pPr>
            <a:endParaRPr/>
          </a:p>
        </p:txBody>
      </p:sp>
      <p:sp>
        <p:nvSpPr>
          <p:cNvPr id="381" name="Google Shape;381;p35"/>
          <p:cNvSpPr txBox="1"/>
          <p:nvPr/>
        </p:nvSpPr>
        <p:spPr>
          <a:xfrm>
            <a:off x="4829100" y="3315650"/>
            <a:ext cx="3927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000">
                <a:solidFill>
                  <a:schemeClr val="dk1"/>
                </a:solidFill>
                <a:latin typeface="Lora"/>
                <a:ea typeface="Lora"/>
                <a:cs typeface="Lora"/>
                <a:sym typeface="Lora"/>
              </a:rPr>
              <a:t>Kazemi M et al. 2019 Arguello, et al. 2016-Lekamge 2021</a:t>
            </a:r>
            <a:endParaRPr>
              <a:latin typeface="Lora"/>
              <a:ea typeface="Lora"/>
              <a:cs typeface="Lora"/>
              <a:sym typeface="Lora"/>
            </a:endParaRPr>
          </a:p>
        </p:txBody>
      </p:sp>
      <p:sp>
        <p:nvSpPr>
          <p:cNvPr id="382" name="Google Shape;382;p35"/>
          <p:cNvSpPr txBox="1"/>
          <p:nvPr/>
        </p:nvSpPr>
        <p:spPr>
          <a:xfrm>
            <a:off x="203225" y="4127150"/>
            <a:ext cx="44091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000">
                <a:solidFill>
                  <a:schemeClr val="dk1"/>
                </a:solidFill>
                <a:latin typeface="Lora"/>
                <a:ea typeface="Lora"/>
                <a:cs typeface="Lora"/>
                <a:sym typeface="Lora"/>
              </a:rPr>
              <a:t> JAN, et al. 2019 Charrupi, 2017. Edogbaya et al. 2019</a:t>
            </a:r>
            <a:endParaRPr>
              <a:latin typeface="Lora"/>
              <a:ea typeface="Lora"/>
              <a:cs typeface="Lora"/>
              <a:sym typeface="Lora"/>
            </a:endParaRPr>
          </a:p>
        </p:txBody>
      </p:sp>
      <p:sp>
        <p:nvSpPr>
          <p:cNvPr id="383" name="Google Shape;383;p35"/>
          <p:cNvSpPr txBox="1"/>
          <p:nvPr/>
        </p:nvSpPr>
        <p:spPr>
          <a:xfrm>
            <a:off x="860600" y="4370525"/>
            <a:ext cx="3000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000">
                <a:solidFill>
                  <a:schemeClr val="dk1"/>
                </a:solidFill>
                <a:latin typeface="Lora"/>
                <a:ea typeface="Lora"/>
                <a:cs typeface="Lora"/>
                <a:sym typeface="Lora"/>
              </a:rPr>
              <a:t>Bustos  et al. 2017 Bahobl et al, 2017, Nwidi et al. 2015</a:t>
            </a:r>
            <a:endParaRPr>
              <a:latin typeface="Lora"/>
              <a:ea typeface="Lora"/>
              <a:cs typeface="Lora"/>
              <a:sym typeface="Lor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6"/>
          <p:cNvSpPr txBox="1">
            <a:spLocks noGrp="1"/>
          </p:cNvSpPr>
          <p:nvPr>
            <p:ph type="body" idx="1"/>
          </p:nvPr>
        </p:nvSpPr>
        <p:spPr>
          <a:xfrm>
            <a:off x="1064075" y="170975"/>
            <a:ext cx="3859200" cy="8199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s" sz="2500" b="1" i="0">
                <a:latin typeface="Lora"/>
                <a:ea typeface="Lora"/>
                <a:cs typeface="Lora"/>
                <a:sym typeface="Lora"/>
              </a:rPr>
              <a:t>Conclusiones </a:t>
            </a:r>
            <a:endParaRPr sz="2500" b="1" i="0">
              <a:latin typeface="Lora"/>
              <a:ea typeface="Lora"/>
              <a:cs typeface="Lora"/>
              <a:sym typeface="Lora"/>
            </a:endParaRPr>
          </a:p>
        </p:txBody>
      </p:sp>
      <p:sp>
        <p:nvSpPr>
          <p:cNvPr id="389" name="Google Shape;389;p36"/>
          <p:cNvSpPr/>
          <p:nvPr/>
        </p:nvSpPr>
        <p:spPr>
          <a:xfrm>
            <a:off x="465250" y="793225"/>
            <a:ext cx="5632500" cy="1313700"/>
          </a:xfrm>
          <a:prstGeom prst="homePlate">
            <a:avLst>
              <a:gd name="adj" fmla="val 50000"/>
            </a:avLst>
          </a:prstGeom>
          <a:solidFill>
            <a:srgbClr val="93C47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457200" lvl="0" indent="-317500" algn="l" rtl="0">
              <a:spcBef>
                <a:spcPts val="0"/>
              </a:spcBef>
              <a:spcAft>
                <a:spcPts val="0"/>
              </a:spcAft>
              <a:buSzPts val="1400"/>
              <a:buFont typeface="Lora"/>
              <a:buChar char="●"/>
            </a:pPr>
            <a:r>
              <a:rPr lang="es">
                <a:latin typeface="Lora"/>
                <a:ea typeface="Lora"/>
                <a:cs typeface="Lora"/>
                <a:sym typeface="Lora"/>
              </a:rPr>
              <a:t>La actividades  antropogénicas que más producen Cd son la minería y la industria comofabricación de baterías y acumuladores, cables, células fotoeléctricas, PVC,     ha interferido notablemente en el aumento de las concentraciones de Cd.</a:t>
            </a:r>
            <a:endParaRPr sz="1500">
              <a:latin typeface="Lora"/>
              <a:ea typeface="Lora"/>
              <a:cs typeface="Lora"/>
              <a:sym typeface="Lora"/>
            </a:endParaRPr>
          </a:p>
        </p:txBody>
      </p:sp>
      <p:sp>
        <p:nvSpPr>
          <p:cNvPr id="390" name="Google Shape;390;p36"/>
          <p:cNvSpPr/>
          <p:nvPr/>
        </p:nvSpPr>
        <p:spPr>
          <a:xfrm>
            <a:off x="1834300" y="3618975"/>
            <a:ext cx="7117800" cy="1410300"/>
          </a:xfrm>
          <a:prstGeom prst="homePlate">
            <a:avLst>
              <a:gd name="adj" fmla="val 50000"/>
            </a:avLst>
          </a:prstGeom>
          <a:solidFill>
            <a:srgbClr val="38761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57200" lvl="0" indent="-311150" algn="l" rtl="0">
              <a:spcBef>
                <a:spcPts val="0"/>
              </a:spcBef>
              <a:spcAft>
                <a:spcPts val="0"/>
              </a:spcAft>
              <a:buClr>
                <a:srgbClr val="2E2E2E"/>
              </a:buClr>
              <a:buSzPts val="1300"/>
              <a:buFont typeface="Lora"/>
              <a:buChar char="●"/>
            </a:pPr>
            <a:r>
              <a:rPr lang="es" sz="1300">
                <a:latin typeface="Lora"/>
                <a:ea typeface="Lora"/>
                <a:cs typeface="Lora"/>
                <a:sym typeface="Lora"/>
              </a:rPr>
              <a:t>La manera más eficiente de generar una biorremediación de suelo contaminado con cadmio es mediante el uso de  hongos  nativos del suelo en simbiosis con plantas que maximizan el porcentaje de cadmio retenido  al igual que las bacterias como ,Pseudomona spp y Curtobacterium spp con porcentaje de remoción de 49.67% 26.43.mg/L respectivamente  y hongos como ,Rhizopus sp. y A. niger  como Trichoderma longibrachiatum 76.25%, Rhizopus sp, Aspergillu sp. </a:t>
            </a:r>
            <a:r>
              <a:rPr lang="es" sz="1300" i="1">
                <a:latin typeface="Lora"/>
                <a:ea typeface="Lora"/>
                <a:cs typeface="Lora"/>
                <a:sym typeface="Lora"/>
              </a:rPr>
              <a:t>69.23 </a:t>
            </a:r>
            <a:r>
              <a:rPr lang="es" sz="1300">
                <a:latin typeface="Lora"/>
                <a:ea typeface="Lora"/>
                <a:cs typeface="Lora"/>
                <a:sym typeface="Lora"/>
              </a:rPr>
              <a:t>y plantas como Zea may  A. donax R:91%, H:6%, T:3%</a:t>
            </a:r>
            <a:endParaRPr sz="1300" i="1">
              <a:solidFill>
                <a:srgbClr val="2E2E2E"/>
              </a:solidFill>
              <a:latin typeface="Lora"/>
              <a:ea typeface="Lora"/>
              <a:cs typeface="Lora"/>
              <a:sym typeface="Lora"/>
            </a:endParaRPr>
          </a:p>
        </p:txBody>
      </p:sp>
      <p:sp>
        <p:nvSpPr>
          <p:cNvPr id="391" name="Google Shape;391;p36"/>
          <p:cNvSpPr/>
          <p:nvPr/>
        </p:nvSpPr>
        <p:spPr>
          <a:xfrm>
            <a:off x="1064075" y="2157800"/>
            <a:ext cx="6012900" cy="1410300"/>
          </a:xfrm>
          <a:prstGeom prst="homePlate">
            <a:avLst>
              <a:gd name="adj" fmla="val 50000"/>
            </a:avLst>
          </a:prstGeom>
          <a:solidFill>
            <a:srgbClr val="6AA84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457200" lvl="0" indent="-311150" algn="l" rtl="0">
              <a:spcBef>
                <a:spcPts val="0"/>
              </a:spcBef>
              <a:spcAft>
                <a:spcPts val="0"/>
              </a:spcAft>
              <a:buSzPts val="1300"/>
              <a:buFont typeface="Lora"/>
              <a:buChar char="●"/>
            </a:pPr>
            <a:r>
              <a:rPr lang="es" sz="1300">
                <a:latin typeface="Lora"/>
                <a:ea typeface="Lora"/>
                <a:cs typeface="Lora"/>
                <a:sym typeface="Lora"/>
              </a:rPr>
              <a:t>El cadmio consumido en alimentos contaminados produce daños a la salud humana como disfunción por formación de radicales libres como especies reactivas de oxígeno (ROS) y especies reactivas de nitrógeno (RNS)</a:t>
            </a:r>
            <a:endParaRPr sz="1300">
              <a:latin typeface="Lora"/>
              <a:ea typeface="Lora"/>
              <a:cs typeface="Lora"/>
              <a:sym typeface="Lora"/>
            </a:endParaRPr>
          </a:p>
        </p:txBody>
      </p:sp>
      <p:sp>
        <p:nvSpPr>
          <p:cNvPr id="392" name="Google Shape;392;p36"/>
          <p:cNvSpPr/>
          <p:nvPr/>
        </p:nvSpPr>
        <p:spPr>
          <a:xfrm>
            <a:off x="6841450" y="706475"/>
            <a:ext cx="1413000" cy="1227000"/>
          </a:xfrm>
          <a:prstGeom prst="smileyFace">
            <a:avLst>
              <a:gd name="adj" fmla="val 4653"/>
            </a:avLst>
          </a:prstGeom>
          <a:solidFill>
            <a:srgbClr val="93C47D"/>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6"/>
          <p:cNvSpPr/>
          <p:nvPr/>
        </p:nvSpPr>
        <p:spPr>
          <a:xfrm>
            <a:off x="5893925" y="99175"/>
            <a:ext cx="1326132" cy="819882"/>
          </a:xfrm>
          <a:prstGeom prst="lightningBolt">
            <a:avLst/>
          </a:prstGeom>
          <a:solidFill>
            <a:srgbClr val="93C47D"/>
          </a:solidFill>
          <a:ln w="952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6"/>
          <p:cNvSpPr txBox="1"/>
          <p:nvPr/>
        </p:nvSpPr>
        <p:spPr>
          <a:xfrm>
            <a:off x="9179725" y="1553775"/>
            <a:ext cx="2089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Pontano Sans"/>
              <a:ea typeface="Pontano Sans"/>
              <a:cs typeface="Pontano Sans"/>
              <a:sym typeface="Pontano San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
                                            <p:txEl>
                                              <p:pRg st="0" end="0"/>
                                            </p:txEl>
                                          </p:spTgt>
                                        </p:tgtEl>
                                        <p:attrNameLst>
                                          <p:attrName>style.visibility</p:attrName>
                                        </p:attrNameLst>
                                      </p:cBhvr>
                                      <p:to>
                                        <p:strVal val="visible"/>
                                      </p:to>
                                    </p:set>
                                    <p:animEffect transition="in" filter="fade">
                                      <p:cBhvr>
                                        <p:cTn id="7" dur="1000"/>
                                        <p:tgtEl>
                                          <p:spTgt spid="38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1">
                                            <p:txEl>
                                              <p:pRg st="0" end="0"/>
                                            </p:txEl>
                                          </p:spTgt>
                                        </p:tgtEl>
                                        <p:attrNameLst>
                                          <p:attrName>style.visibility</p:attrName>
                                        </p:attrNameLst>
                                      </p:cBhvr>
                                      <p:to>
                                        <p:strVal val="visible"/>
                                      </p:to>
                                    </p:set>
                                    <p:animEffect transition="in" filter="fade">
                                      <p:cBhvr>
                                        <p:cTn id="12" dur="1000"/>
                                        <p:tgtEl>
                                          <p:spTgt spid="3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0">
                                            <p:txEl>
                                              <p:pRg st="0" end="0"/>
                                            </p:txEl>
                                          </p:spTgt>
                                        </p:tgtEl>
                                        <p:attrNameLst>
                                          <p:attrName>style.visibility</p:attrName>
                                        </p:attrNameLst>
                                      </p:cBhvr>
                                      <p:to>
                                        <p:strVal val="visible"/>
                                      </p:to>
                                    </p:set>
                                    <p:animEffect transition="in" filter="fade">
                                      <p:cBhvr>
                                        <p:cTn id="17" dur="1000"/>
                                        <p:tgtEl>
                                          <p:spTgt spid="3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7"/>
          <p:cNvSpPr/>
          <p:nvPr/>
        </p:nvSpPr>
        <p:spPr>
          <a:xfrm>
            <a:off x="1529875" y="771975"/>
            <a:ext cx="6277200" cy="1499700"/>
          </a:xfrm>
          <a:prstGeom prst="homePlate">
            <a:avLst>
              <a:gd name="adj" fmla="val 50000"/>
            </a:avLst>
          </a:prstGeom>
          <a:solidFill>
            <a:srgbClr val="93C47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457200" lvl="0" indent="-311150" algn="l" rtl="0">
              <a:spcBef>
                <a:spcPts val="0"/>
              </a:spcBef>
              <a:spcAft>
                <a:spcPts val="0"/>
              </a:spcAft>
              <a:buSzPts val="1300"/>
              <a:buFont typeface="Lora"/>
              <a:buChar char="●"/>
            </a:pPr>
            <a:r>
              <a:rPr lang="es" sz="1300">
                <a:latin typeface="Lora"/>
                <a:ea typeface="Lora"/>
                <a:cs typeface="Lora"/>
                <a:sym typeface="Lora"/>
              </a:rPr>
              <a:t>La técnica más relevante para la resolución del problema de cadmio en suelo es la de bioacumulación,</a:t>
            </a:r>
            <a:endParaRPr>
              <a:latin typeface="Lora"/>
              <a:ea typeface="Lora"/>
              <a:cs typeface="Lora"/>
              <a:sym typeface="Lora"/>
            </a:endParaRPr>
          </a:p>
        </p:txBody>
      </p:sp>
      <p:sp>
        <p:nvSpPr>
          <p:cNvPr id="400" name="Google Shape;400;p37"/>
          <p:cNvSpPr txBox="1"/>
          <p:nvPr/>
        </p:nvSpPr>
        <p:spPr>
          <a:xfrm>
            <a:off x="768850" y="124425"/>
            <a:ext cx="3000000" cy="569400"/>
          </a:xfrm>
          <a:prstGeom prst="rect">
            <a:avLst/>
          </a:prstGeom>
          <a:no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s" sz="2500" b="1">
                <a:solidFill>
                  <a:schemeClr val="accent2"/>
                </a:solidFill>
                <a:latin typeface="Lora"/>
                <a:ea typeface="Lora"/>
                <a:cs typeface="Lora"/>
                <a:sym typeface="Lora"/>
              </a:rPr>
              <a:t>Conclusiones </a:t>
            </a:r>
            <a:endParaRPr sz="2500" b="1">
              <a:solidFill>
                <a:schemeClr val="accent2"/>
              </a:solidFill>
              <a:latin typeface="Lora"/>
              <a:ea typeface="Lora"/>
              <a:cs typeface="Lora"/>
              <a:sym typeface="Lora"/>
            </a:endParaRPr>
          </a:p>
        </p:txBody>
      </p:sp>
      <p:sp>
        <p:nvSpPr>
          <p:cNvPr id="401" name="Google Shape;401;p37"/>
          <p:cNvSpPr/>
          <p:nvPr/>
        </p:nvSpPr>
        <p:spPr>
          <a:xfrm>
            <a:off x="1645975" y="3183750"/>
            <a:ext cx="6277200" cy="1499700"/>
          </a:xfrm>
          <a:prstGeom prst="homePlate">
            <a:avLst>
              <a:gd name="adj" fmla="val 50000"/>
            </a:avLst>
          </a:prstGeom>
          <a:solidFill>
            <a:srgbClr val="93C47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457200" lvl="0" indent="-311150" algn="l" rtl="0">
              <a:spcBef>
                <a:spcPts val="0"/>
              </a:spcBef>
              <a:spcAft>
                <a:spcPts val="0"/>
              </a:spcAft>
              <a:buSzPts val="1300"/>
              <a:buFont typeface="Lora"/>
              <a:buChar char="●"/>
            </a:pPr>
            <a:r>
              <a:rPr lang="es" sz="1300">
                <a:latin typeface="Lora"/>
                <a:ea typeface="Lora"/>
                <a:cs typeface="Lora"/>
                <a:sym typeface="Lora"/>
              </a:rPr>
              <a:t>Continuar con investigaciones para lograr desarrollar un bioinsumo de uso agrícola.</a:t>
            </a:r>
            <a:endParaRPr>
              <a:latin typeface="Lora"/>
              <a:ea typeface="Lora"/>
              <a:cs typeface="Lora"/>
              <a:sym typeface="Lora"/>
            </a:endParaRPr>
          </a:p>
        </p:txBody>
      </p:sp>
      <p:sp>
        <p:nvSpPr>
          <p:cNvPr id="402" name="Google Shape;402;p37"/>
          <p:cNvSpPr txBox="1"/>
          <p:nvPr/>
        </p:nvSpPr>
        <p:spPr>
          <a:xfrm>
            <a:off x="884950" y="2536200"/>
            <a:ext cx="3000000" cy="569400"/>
          </a:xfrm>
          <a:prstGeom prst="rect">
            <a:avLst/>
          </a:prstGeom>
          <a:noFill/>
          <a:ln>
            <a:noFill/>
          </a:ln>
        </p:spPr>
        <p:txBody>
          <a:bodyPr spcFirstLastPara="1" wrap="square" lIns="91425" tIns="91425" rIns="91425" bIns="91425" anchor="t" anchorCtr="0">
            <a:spAutoFit/>
          </a:bodyPr>
          <a:lstStyle/>
          <a:p>
            <a:pPr marL="0" lvl="0" indent="0" algn="l" rtl="0">
              <a:spcBef>
                <a:spcPts val="600"/>
              </a:spcBef>
              <a:spcAft>
                <a:spcPts val="0"/>
              </a:spcAft>
              <a:buNone/>
            </a:pPr>
            <a:r>
              <a:rPr lang="es" sz="2500" b="1">
                <a:solidFill>
                  <a:schemeClr val="accent2"/>
                </a:solidFill>
                <a:latin typeface="Lora"/>
                <a:ea typeface="Lora"/>
                <a:cs typeface="Lora"/>
                <a:sym typeface="Lora"/>
              </a:rPr>
              <a:t>Recomendaciones</a:t>
            </a:r>
            <a:endParaRPr sz="2500" b="1">
              <a:solidFill>
                <a:schemeClr val="accent2"/>
              </a:solidFill>
              <a:latin typeface="Lora"/>
              <a:ea typeface="Lora"/>
              <a:cs typeface="Lora"/>
              <a:sym typeface="Lor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
                                            <p:txEl>
                                              <p:pRg st="0" end="0"/>
                                            </p:txEl>
                                          </p:spTgt>
                                        </p:tgtEl>
                                        <p:attrNameLst>
                                          <p:attrName>style.visibility</p:attrName>
                                        </p:attrNameLst>
                                      </p:cBhvr>
                                      <p:to>
                                        <p:strVal val="visible"/>
                                      </p:to>
                                    </p:set>
                                    <p:animEffect transition="in" filter="fade">
                                      <p:cBhvr>
                                        <p:cTn id="7" dur="1000"/>
                                        <p:tgtEl>
                                          <p:spTgt spid="3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8"/>
          <p:cNvSpPr txBox="1">
            <a:spLocks noGrp="1"/>
          </p:cNvSpPr>
          <p:nvPr>
            <p:ph type="body" idx="1"/>
          </p:nvPr>
        </p:nvSpPr>
        <p:spPr>
          <a:xfrm>
            <a:off x="3344575" y="1323600"/>
            <a:ext cx="3859200" cy="8199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s" sz="8000" dirty="0">
                <a:latin typeface="Lora"/>
                <a:ea typeface="Lora"/>
                <a:cs typeface="Lora"/>
                <a:sym typeface="Lora"/>
              </a:rPr>
              <a:t>Gracias</a:t>
            </a:r>
            <a:endParaRPr sz="8000" dirty="0">
              <a:latin typeface="Lora"/>
              <a:ea typeface="Lora"/>
              <a:cs typeface="Lora"/>
              <a:sym typeface="Lor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8"/>
          <p:cNvSpPr txBox="1"/>
          <p:nvPr/>
        </p:nvSpPr>
        <p:spPr>
          <a:xfrm rot="392437">
            <a:off x="3856954" y="2000170"/>
            <a:ext cx="1430108" cy="400073"/>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a:latin typeface="Pontano Sans"/>
                <a:ea typeface="Pontano Sans"/>
                <a:cs typeface="Pontano Sans"/>
                <a:sym typeface="Pontano Sans"/>
              </a:rPr>
              <a:t>Biorremediación</a:t>
            </a:r>
            <a:endParaRPr>
              <a:latin typeface="Pontano Sans"/>
              <a:ea typeface="Pontano Sans"/>
              <a:cs typeface="Pontano Sans"/>
              <a:sym typeface="Pontano Sans"/>
            </a:endParaRPr>
          </a:p>
        </p:txBody>
      </p:sp>
      <p:sp>
        <p:nvSpPr>
          <p:cNvPr id="168" name="Google Shape;168;p18"/>
          <p:cNvSpPr txBox="1">
            <a:spLocks noGrp="1"/>
          </p:cNvSpPr>
          <p:nvPr>
            <p:ph type="ctrTitle" idx="4294967295"/>
          </p:nvPr>
        </p:nvSpPr>
        <p:spPr>
          <a:xfrm>
            <a:off x="5531550" y="107750"/>
            <a:ext cx="3246300" cy="400200"/>
          </a:xfrm>
          <a:prstGeom prst="rect">
            <a:avLst/>
          </a:prstGeom>
          <a:solidFill>
            <a:srgbClr val="B6D7A8"/>
          </a:solidFill>
          <a:ln w="28575" cap="flat" cmpd="sng">
            <a:solidFill>
              <a:srgbClr val="B8F56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400">
                <a:solidFill>
                  <a:srgbClr val="595959"/>
                </a:solidFill>
                <a:latin typeface="Lora"/>
                <a:ea typeface="Lora"/>
                <a:cs typeface="Lora"/>
                <a:sym typeface="Lora"/>
              </a:rPr>
              <a:t>Introducción</a:t>
            </a:r>
            <a:endParaRPr sz="2400">
              <a:solidFill>
                <a:srgbClr val="595959"/>
              </a:solidFill>
              <a:latin typeface="Lora"/>
              <a:ea typeface="Lora"/>
              <a:cs typeface="Lora"/>
              <a:sym typeface="Lora"/>
            </a:endParaRPr>
          </a:p>
        </p:txBody>
      </p:sp>
      <p:pic>
        <p:nvPicPr>
          <p:cNvPr id="169" name="Google Shape;169;p18"/>
          <p:cNvPicPr preferRelativeResize="0"/>
          <p:nvPr/>
        </p:nvPicPr>
        <p:blipFill>
          <a:blip r:embed="rId3">
            <a:alphaModFix/>
          </a:blip>
          <a:stretch>
            <a:fillRect/>
          </a:stretch>
        </p:blipFill>
        <p:spPr>
          <a:xfrm>
            <a:off x="2967148" y="3922200"/>
            <a:ext cx="5671552" cy="1003325"/>
          </a:xfrm>
          <a:prstGeom prst="rect">
            <a:avLst/>
          </a:prstGeom>
          <a:noFill/>
          <a:ln w="38100" cap="flat" cmpd="sng">
            <a:solidFill>
              <a:srgbClr val="274E13"/>
            </a:solidFill>
            <a:prstDash val="solid"/>
            <a:round/>
            <a:headEnd type="none" w="sm" len="sm"/>
            <a:tailEnd type="none" w="sm" len="sm"/>
          </a:ln>
        </p:spPr>
      </p:pic>
      <p:sp>
        <p:nvSpPr>
          <p:cNvPr id="170" name="Google Shape;170;p18"/>
          <p:cNvSpPr/>
          <p:nvPr/>
        </p:nvSpPr>
        <p:spPr>
          <a:xfrm>
            <a:off x="5411053" y="2374633"/>
            <a:ext cx="1230300" cy="998100"/>
          </a:xfrm>
          <a:prstGeom prst="triangle">
            <a:avLst>
              <a:gd name="adj" fmla="val 50000"/>
            </a:avLst>
          </a:prstGeom>
          <a:solidFill>
            <a:srgbClr val="51B148"/>
          </a:solidFill>
          <a:ln w="9525" cap="flat" cmpd="sng">
            <a:solidFill>
              <a:srgbClr val="335B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8"/>
          <p:cNvSpPr/>
          <p:nvPr/>
        </p:nvSpPr>
        <p:spPr>
          <a:xfrm rot="528081">
            <a:off x="3675066" y="2413063"/>
            <a:ext cx="4570316" cy="525141"/>
          </a:xfrm>
          <a:prstGeom prst="mathMinus">
            <a:avLst>
              <a:gd name="adj1" fmla="val 21719"/>
            </a:avLst>
          </a:prstGeom>
          <a:solidFill>
            <a:srgbClr val="51B148"/>
          </a:solidFill>
          <a:ln w="9525" cap="flat" cmpd="sng">
            <a:solidFill>
              <a:srgbClr val="9BCF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8"/>
          <p:cNvSpPr/>
          <p:nvPr/>
        </p:nvSpPr>
        <p:spPr>
          <a:xfrm rot="10800000" flipH="1">
            <a:off x="5880144" y="2374341"/>
            <a:ext cx="291900" cy="328500"/>
          </a:xfrm>
          <a:prstGeom prst="ellipse">
            <a:avLst/>
          </a:prstGeom>
          <a:solidFill>
            <a:srgbClr val="DFE3E5"/>
          </a:solidFill>
          <a:ln w="9525" cap="flat" cmpd="sng">
            <a:solidFill>
              <a:srgbClr val="335B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3" name="Google Shape;173;p18"/>
          <p:cNvPicPr preferRelativeResize="0"/>
          <p:nvPr/>
        </p:nvPicPr>
        <p:blipFill rotWithShape="1">
          <a:blip r:embed="rId4">
            <a:alphaModFix/>
          </a:blip>
          <a:srcRect l="5935"/>
          <a:stretch/>
        </p:blipFill>
        <p:spPr>
          <a:xfrm rot="501697">
            <a:off x="6939364" y="1708964"/>
            <a:ext cx="971798" cy="1104547"/>
          </a:xfrm>
          <a:prstGeom prst="rect">
            <a:avLst/>
          </a:prstGeom>
          <a:noFill/>
          <a:ln>
            <a:noFill/>
          </a:ln>
        </p:spPr>
      </p:pic>
      <p:sp>
        <p:nvSpPr>
          <p:cNvPr id="174" name="Google Shape;174;p18"/>
          <p:cNvSpPr txBox="1"/>
          <p:nvPr/>
        </p:nvSpPr>
        <p:spPr>
          <a:xfrm>
            <a:off x="2994100" y="4861600"/>
            <a:ext cx="6017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900"/>
              <a:t>Kumar A, et al. Bio-remediation approaches for alleviation of cadmium contamination in natural resources. 2021</a:t>
            </a:r>
            <a:endParaRPr sz="900"/>
          </a:p>
        </p:txBody>
      </p:sp>
      <p:sp>
        <p:nvSpPr>
          <p:cNvPr id="175" name="Google Shape;175;p18"/>
          <p:cNvSpPr txBox="1"/>
          <p:nvPr/>
        </p:nvSpPr>
        <p:spPr>
          <a:xfrm>
            <a:off x="4162225" y="1640900"/>
            <a:ext cx="1430100" cy="400200"/>
          </a:xfrm>
          <a:prstGeom prst="rect">
            <a:avLst/>
          </a:prstGeom>
          <a:solidFill>
            <a:srgbClr val="FFFFFF"/>
          </a:solidFill>
          <a:ln w="19050" cap="flat" cmpd="sng">
            <a:solidFill>
              <a:srgbClr val="51B14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a:latin typeface="Pontano Sans"/>
                <a:ea typeface="Pontano Sans"/>
                <a:cs typeface="Pontano Sans"/>
                <a:sym typeface="Pontano Sans"/>
              </a:rPr>
              <a:t>Fitorremediación</a:t>
            </a:r>
            <a:endParaRPr>
              <a:latin typeface="Pontano Sans"/>
              <a:ea typeface="Pontano Sans"/>
              <a:cs typeface="Pontano Sans"/>
              <a:sym typeface="Pontano Sans"/>
            </a:endParaRPr>
          </a:p>
        </p:txBody>
      </p:sp>
      <p:sp>
        <p:nvSpPr>
          <p:cNvPr id="176" name="Google Shape;176;p18"/>
          <p:cNvSpPr txBox="1"/>
          <p:nvPr/>
        </p:nvSpPr>
        <p:spPr>
          <a:xfrm rot="-547650">
            <a:off x="3466836" y="1277101"/>
            <a:ext cx="1586691" cy="400186"/>
          </a:xfrm>
          <a:prstGeom prst="rect">
            <a:avLst/>
          </a:prstGeom>
          <a:solidFill>
            <a:schemeClr val="lt1"/>
          </a:solidFill>
          <a:ln w="19050" cap="flat" cmpd="sng">
            <a:solidFill>
              <a:srgbClr val="B8F567"/>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a:latin typeface="Pontano Sans"/>
                <a:ea typeface="Pontano Sans"/>
                <a:cs typeface="Pontano Sans"/>
                <a:sym typeface="Pontano Sans"/>
              </a:rPr>
              <a:t>Micorremediación</a:t>
            </a:r>
            <a:endParaRPr>
              <a:latin typeface="Pontano Sans"/>
              <a:ea typeface="Pontano Sans"/>
              <a:cs typeface="Pontano Sans"/>
              <a:sym typeface="Pontano Sans"/>
            </a:endParaRPr>
          </a:p>
        </p:txBody>
      </p:sp>
      <p:sp>
        <p:nvSpPr>
          <p:cNvPr id="177" name="Google Shape;177;p18"/>
          <p:cNvSpPr txBox="1"/>
          <p:nvPr/>
        </p:nvSpPr>
        <p:spPr>
          <a:xfrm rot="-545322">
            <a:off x="7729093" y="2603265"/>
            <a:ext cx="431113" cy="400186"/>
          </a:xfrm>
          <a:prstGeom prst="rect">
            <a:avLst/>
          </a:prstGeom>
          <a:solidFill>
            <a:schemeClr val="accent6"/>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s">
                <a:latin typeface="Lato"/>
                <a:ea typeface="Lato"/>
                <a:cs typeface="Lato"/>
                <a:sym typeface="Lato"/>
              </a:rPr>
              <a:t>Zn</a:t>
            </a:r>
            <a:endParaRPr>
              <a:latin typeface="Lato"/>
              <a:ea typeface="Lato"/>
              <a:cs typeface="Lato"/>
              <a:sym typeface="Lato"/>
            </a:endParaRPr>
          </a:p>
        </p:txBody>
      </p:sp>
      <p:sp>
        <p:nvSpPr>
          <p:cNvPr id="178" name="Google Shape;178;p18"/>
          <p:cNvSpPr txBox="1"/>
          <p:nvPr/>
        </p:nvSpPr>
        <p:spPr>
          <a:xfrm>
            <a:off x="6591600" y="3034950"/>
            <a:ext cx="2552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100">
                <a:latin typeface="Lora"/>
                <a:ea typeface="Lora"/>
                <a:cs typeface="Lora"/>
                <a:sym typeface="Lora"/>
              </a:rPr>
              <a:t>Londoño, 2018. Dunia, Heredia  2017 </a:t>
            </a:r>
            <a:endParaRPr sz="1100">
              <a:latin typeface="Lora"/>
              <a:ea typeface="Lora"/>
              <a:cs typeface="Lora"/>
              <a:sym typeface="Lor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67"/>
                                        </p:tgtEl>
                                        <p:attrNameLst>
                                          <p:attrName>style.visibility</p:attrName>
                                        </p:attrNameLst>
                                      </p:cBhvr>
                                      <p:to>
                                        <p:strVal val="visible"/>
                                      </p:to>
                                    </p:set>
                                    <p:anim calcmode="lin" valueType="num">
                                      <p:cBhvr additive="base">
                                        <p:cTn id="7" dur="1000"/>
                                        <p:tgtEl>
                                          <p:spTgt spid="167"/>
                                        </p:tgtEl>
                                        <p:attrNameLst>
                                          <p:attrName>ppt_y</p:attrName>
                                        </p:attrNameLst>
                                      </p:cBhvr>
                                      <p:tavLst>
                                        <p:tav tm="0">
                                          <p:val>
                                            <p:strVal val="#ppt_y-1"/>
                                          </p:val>
                                        </p:tav>
                                        <p:tav tm="100000">
                                          <p:val>
                                            <p:strVal val="#ppt_y"/>
                                          </p:val>
                                        </p:tav>
                                      </p:tavLst>
                                    </p:anim>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1000"/>
                                        <p:tgtEl>
                                          <p:spTgt spid="175"/>
                                        </p:tgtEl>
                                        <p:attrNameLst>
                                          <p:attrName>ppt_y</p:attrName>
                                        </p:attrNameLst>
                                      </p:cBhvr>
                                      <p:tavLst>
                                        <p:tav tm="0">
                                          <p:val>
                                            <p:strVal val="#ppt_y-1"/>
                                          </p:val>
                                        </p:tav>
                                        <p:tav tm="100000">
                                          <p:val>
                                            <p:strVal val="#ppt_y"/>
                                          </p:val>
                                        </p:tav>
                                      </p:tavLst>
                                    </p:anim>
                                  </p:childTnLst>
                                </p:cTn>
                              </p:par>
                            </p:childTnLst>
                          </p:cTn>
                        </p:par>
                        <p:par>
                          <p:cTn id="12" fill="hold">
                            <p:stCondLst>
                              <p:cond delay="2000"/>
                            </p:stCondLst>
                            <p:childTnLst>
                              <p:par>
                                <p:cTn id="13" presetID="2" presetClass="entr" presetSubtype="1" fill="hold" nodeType="afterEffect">
                                  <p:stCondLst>
                                    <p:cond delay="0"/>
                                  </p:stCondLst>
                                  <p:childTnLst>
                                    <p:set>
                                      <p:cBhvr>
                                        <p:cTn id="14" dur="1" fill="hold">
                                          <p:stCondLst>
                                            <p:cond delay="0"/>
                                          </p:stCondLst>
                                        </p:cTn>
                                        <p:tgtEl>
                                          <p:spTgt spid="176"/>
                                        </p:tgtEl>
                                        <p:attrNameLst>
                                          <p:attrName>style.visibility</p:attrName>
                                        </p:attrNameLst>
                                      </p:cBhvr>
                                      <p:to>
                                        <p:strVal val="visible"/>
                                      </p:to>
                                    </p:set>
                                    <p:anim calcmode="lin" valueType="num">
                                      <p:cBhvr additive="base">
                                        <p:cTn id="15" dur="1000"/>
                                        <p:tgtEl>
                                          <p:spTgt spid="17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xit" presetSubtype="32" fill="hold" nodeType="clickEffect">
                                  <p:stCondLst>
                                    <p:cond delay="0"/>
                                  </p:stCondLst>
                                  <p:childTnLst>
                                    <p:anim calcmode="lin" valueType="num">
                                      <p:cBhvr additive="base">
                                        <p:cTn id="19" dur="1000"/>
                                        <p:tgtEl>
                                          <p:spTgt spid="173"/>
                                        </p:tgtEl>
                                        <p:attrNameLst>
                                          <p:attrName>ppt_w</p:attrName>
                                        </p:attrNameLst>
                                      </p:cBhvr>
                                      <p:tavLst>
                                        <p:tav tm="0">
                                          <p:val>
                                            <p:strVal val="#ppt_w"/>
                                          </p:val>
                                        </p:tav>
                                        <p:tav tm="100000">
                                          <p:val>
                                            <p:strVal val="0"/>
                                          </p:val>
                                        </p:tav>
                                      </p:tavLst>
                                    </p:anim>
                                    <p:anim calcmode="lin" valueType="num">
                                      <p:cBhvr additive="base">
                                        <p:cTn id="20" dur="1000"/>
                                        <p:tgtEl>
                                          <p:spTgt spid="173"/>
                                        </p:tgtEl>
                                        <p:attrNameLst>
                                          <p:attrName>ppt_h</p:attrName>
                                        </p:attrNameLst>
                                      </p:cBhvr>
                                      <p:tavLst>
                                        <p:tav tm="0">
                                          <p:val>
                                            <p:strVal val="#ppt_h"/>
                                          </p:val>
                                        </p:tav>
                                        <p:tav tm="100000">
                                          <p:val>
                                            <p:strVal val="0"/>
                                          </p:val>
                                        </p:tav>
                                      </p:tavLst>
                                    </p:anim>
                                    <p:set>
                                      <p:cBhvr>
                                        <p:cTn id="21" dur="1" fill="hold">
                                          <p:stCondLst>
                                            <p:cond delay="1000"/>
                                          </p:stCondLst>
                                        </p:cTn>
                                        <p:tgtEl>
                                          <p:spTgt spid="1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9"/>
          <p:cNvSpPr txBox="1">
            <a:spLocks noGrp="1"/>
          </p:cNvSpPr>
          <p:nvPr>
            <p:ph type="ctrTitle" idx="4294967295"/>
          </p:nvPr>
        </p:nvSpPr>
        <p:spPr>
          <a:xfrm>
            <a:off x="3066275" y="1278075"/>
            <a:ext cx="3664800" cy="672300"/>
          </a:xfrm>
          <a:prstGeom prst="rect">
            <a:avLst/>
          </a:prstGeom>
          <a:solidFill>
            <a:srgbClr val="B6D7A8"/>
          </a:solidFill>
          <a:ln w="38100" cap="flat" cmpd="sng">
            <a:solidFill>
              <a:srgbClr val="9BCF63"/>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s" sz="3200">
                <a:solidFill>
                  <a:srgbClr val="595959"/>
                </a:solidFill>
                <a:latin typeface="Lora"/>
                <a:ea typeface="Lora"/>
                <a:cs typeface="Lora"/>
                <a:sym typeface="Lora"/>
              </a:rPr>
              <a:t>Objetivo general</a:t>
            </a:r>
            <a:endParaRPr sz="3200">
              <a:solidFill>
                <a:srgbClr val="595959"/>
              </a:solidFill>
              <a:latin typeface="Lora"/>
              <a:ea typeface="Lora"/>
              <a:cs typeface="Lora"/>
              <a:sym typeface="Lora"/>
            </a:endParaRPr>
          </a:p>
        </p:txBody>
      </p:sp>
      <p:sp>
        <p:nvSpPr>
          <p:cNvPr id="184" name="Google Shape;184;p19"/>
          <p:cNvSpPr txBox="1"/>
          <p:nvPr/>
        </p:nvSpPr>
        <p:spPr>
          <a:xfrm>
            <a:off x="2423550" y="2615350"/>
            <a:ext cx="54369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500">
                <a:latin typeface="Lora"/>
                <a:ea typeface="Lora"/>
                <a:cs typeface="Lora"/>
                <a:sym typeface="Lora"/>
              </a:rPr>
              <a:t>Realizar una revisión documental sobre la toxicidad del cadmio y el proceso de biorremediación del suelo contaminado con este metal pesado para disminuir sus efectos.</a:t>
            </a:r>
            <a:endParaRPr sz="1500">
              <a:latin typeface="Lora"/>
              <a:ea typeface="Lora"/>
              <a:cs typeface="Lora"/>
              <a:sym typeface="Lor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0"/>
          <p:cNvSpPr txBox="1">
            <a:spLocks noGrp="1"/>
          </p:cNvSpPr>
          <p:nvPr>
            <p:ph type="body" idx="1"/>
          </p:nvPr>
        </p:nvSpPr>
        <p:spPr>
          <a:xfrm>
            <a:off x="3822000" y="1725900"/>
            <a:ext cx="2361300" cy="3024000"/>
          </a:xfrm>
          <a:prstGeom prst="rect">
            <a:avLst/>
          </a:prstGeom>
          <a:ln w="28575" cap="flat" cmpd="sng">
            <a:solidFill>
              <a:srgbClr val="51B14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s" sz="1300" b="1">
                <a:solidFill>
                  <a:srgbClr val="000000"/>
                </a:solidFill>
                <a:latin typeface="Lora"/>
                <a:ea typeface="Lora"/>
                <a:cs typeface="Lora"/>
                <a:sym typeface="Lora"/>
              </a:rPr>
              <a:t>1. </a:t>
            </a:r>
            <a:r>
              <a:rPr lang="es" sz="1300">
                <a:solidFill>
                  <a:srgbClr val="000000"/>
                </a:solidFill>
                <a:latin typeface="Lora"/>
                <a:ea typeface="Lora"/>
                <a:cs typeface="Lora"/>
                <a:sym typeface="Lora"/>
              </a:rPr>
              <a:t>Establecer las fuentes de contaminación por cadmio.</a:t>
            </a:r>
            <a:endParaRPr sz="1300">
              <a:solidFill>
                <a:srgbClr val="000000"/>
              </a:solidFill>
              <a:latin typeface="Lora"/>
              <a:ea typeface="Lora"/>
              <a:cs typeface="Lora"/>
              <a:sym typeface="Lora"/>
            </a:endParaRPr>
          </a:p>
          <a:p>
            <a:pPr marL="457200" lvl="0" indent="0" algn="l" rtl="0">
              <a:spcBef>
                <a:spcPts val="0"/>
              </a:spcBef>
              <a:spcAft>
                <a:spcPts val="0"/>
              </a:spcAft>
              <a:buNone/>
            </a:pPr>
            <a:endParaRPr sz="1300">
              <a:solidFill>
                <a:srgbClr val="000000"/>
              </a:solidFill>
              <a:latin typeface="Lora"/>
              <a:ea typeface="Lora"/>
              <a:cs typeface="Lora"/>
              <a:sym typeface="Lora"/>
            </a:endParaRPr>
          </a:p>
          <a:p>
            <a:pPr marL="457200" lvl="0" indent="0" algn="l" rtl="0">
              <a:spcBef>
                <a:spcPts val="0"/>
              </a:spcBef>
              <a:spcAft>
                <a:spcPts val="0"/>
              </a:spcAft>
              <a:buNone/>
            </a:pPr>
            <a:endParaRPr sz="1300">
              <a:solidFill>
                <a:srgbClr val="000000"/>
              </a:solidFill>
              <a:latin typeface="Lora"/>
              <a:ea typeface="Lora"/>
              <a:cs typeface="Lora"/>
              <a:sym typeface="Lora"/>
            </a:endParaRPr>
          </a:p>
          <a:p>
            <a:pPr marL="457200" lvl="0" indent="0" algn="l" rtl="0">
              <a:spcBef>
                <a:spcPts val="0"/>
              </a:spcBef>
              <a:spcAft>
                <a:spcPts val="0"/>
              </a:spcAft>
              <a:buNone/>
            </a:pPr>
            <a:endParaRPr sz="1300">
              <a:solidFill>
                <a:srgbClr val="000000"/>
              </a:solidFill>
              <a:latin typeface="Lora"/>
              <a:ea typeface="Lora"/>
              <a:cs typeface="Lora"/>
              <a:sym typeface="Lora"/>
            </a:endParaRPr>
          </a:p>
          <a:p>
            <a:pPr marL="457200" lvl="0" indent="0" algn="l" rtl="0">
              <a:spcBef>
                <a:spcPts val="0"/>
              </a:spcBef>
              <a:spcAft>
                <a:spcPts val="0"/>
              </a:spcAft>
              <a:buNone/>
            </a:pPr>
            <a:endParaRPr sz="1300">
              <a:solidFill>
                <a:srgbClr val="000000"/>
              </a:solidFill>
              <a:latin typeface="Lora"/>
              <a:ea typeface="Lora"/>
              <a:cs typeface="Lora"/>
              <a:sym typeface="Lora"/>
            </a:endParaRPr>
          </a:p>
          <a:p>
            <a:pPr marL="0" lvl="0" indent="0" algn="l" rtl="0">
              <a:spcBef>
                <a:spcPts val="0"/>
              </a:spcBef>
              <a:spcAft>
                <a:spcPts val="0"/>
              </a:spcAft>
              <a:buNone/>
            </a:pPr>
            <a:r>
              <a:rPr lang="es" sz="1300" b="1">
                <a:solidFill>
                  <a:srgbClr val="000000"/>
                </a:solidFill>
                <a:latin typeface="Lora"/>
                <a:ea typeface="Lora"/>
                <a:cs typeface="Lora"/>
                <a:sym typeface="Lora"/>
              </a:rPr>
              <a:t>2</a:t>
            </a:r>
            <a:r>
              <a:rPr lang="es" sz="1300">
                <a:solidFill>
                  <a:srgbClr val="000000"/>
                </a:solidFill>
                <a:latin typeface="Lora"/>
                <a:ea typeface="Lora"/>
                <a:cs typeface="Lora"/>
                <a:sym typeface="Lora"/>
              </a:rPr>
              <a:t>. Determinar las consecuencias que tiene la exposición de cadmio en la salud humana.</a:t>
            </a:r>
            <a:endParaRPr>
              <a:latin typeface="Lora"/>
              <a:ea typeface="Lora"/>
              <a:cs typeface="Lora"/>
              <a:sym typeface="Lora"/>
            </a:endParaRPr>
          </a:p>
        </p:txBody>
      </p:sp>
      <p:sp>
        <p:nvSpPr>
          <p:cNvPr id="190" name="Google Shape;190;p20"/>
          <p:cNvSpPr txBox="1">
            <a:spLocks noGrp="1"/>
          </p:cNvSpPr>
          <p:nvPr>
            <p:ph type="body" idx="2"/>
          </p:nvPr>
        </p:nvSpPr>
        <p:spPr>
          <a:xfrm>
            <a:off x="6325498" y="1725900"/>
            <a:ext cx="2361300" cy="3024000"/>
          </a:xfrm>
          <a:prstGeom prst="rect">
            <a:avLst/>
          </a:prstGeom>
          <a:ln w="28575" cap="flat" cmpd="sng">
            <a:solidFill>
              <a:srgbClr val="51B14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300">
              <a:solidFill>
                <a:srgbClr val="000000"/>
              </a:solidFill>
              <a:latin typeface="Lora"/>
              <a:ea typeface="Lora"/>
              <a:cs typeface="Lora"/>
              <a:sym typeface="Lora"/>
            </a:endParaRPr>
          </a:p>
          <a:p>
            <a:pPr marL="0" lvl="0" indent="0" algn="l" rtl="0">
              <a:spcBef>
                <a:spcPts val="0"/>
              </a:spcBef>
              <a:spcAft>
                <a:spcPts val="0"/>
              </a:spcAft>
              <a:buNone/>
            </a:pPr>
            <a:endParaRPr sz="1300">
              <a:solidFill>
                <a:srgbClr val="000000"/>
              </a:solidFill>
              <a:latin typeface="Lora"/>
              <a:ea typeface="Lora"/>
              <a:cs typeface="Lora"/>
              <a:sym typeface="Lora"/>
            </a:endParaRPr>
          </a:p>
          <a:p>
            <a:pPr marL="0" lvl="0" indent="0" algn="l" rtl="0">
              <a:spcBef>
                <a:spcPts val="0"/>
              </a:spcBef>
              <a:spcAft>
                <a:spcPts val="0"/>
              </a:spcAft>
              <a:buNone/>
            </a:pPr>
            <a:endParaRPr sz="1300">
              <a:solidFill>
                <a:srgbClr val="000000"/>
              </a:solidFill>
              <a:latin typeface="Lora"/>
              <a:ea typeface="Lora"/>
              <a:cs typeface="Lora"/>
              <a:sym typeface="Lora"/>
            </a:endParaRPr>
          </a:p>
          <a:p>
            <a:pPr marL="0" lvl="0" indent="0" algn="l" rtl="0">
              <a:spcBef>
                <a:spcPts val="0"/>
              </a:spcBef>
              <a:spcAft>
                <a:spcPts val="0"/>
              </a:spcAft>
              <a:buNone/>
            </a:pPr>
            <a:r>
              <a:rPr lang="es" sz="1300" b="1">
                <a:solidFill>
                  <a:srgbClr val="000000"/>
                </a:solidFill>
                <a:latin typeface="Lora"/>
                <a:ea typeface="Lora"/>
                <a:cs typeface="Lora"/>
                <a:sym typeface="Lora"/>
              </a:rPr>
              <a:t>3. </a:t>
            </a:r>
            <a:r>
              <a:rPr lang="es" sz="1300">
                <a:solidFill>
                  <a:srgbClr val="000000"/>
                </a:solidFill>
                <a:latin typeface="Lora"/>
                <a:ea typeface="Lora"/>
                <a:cs typeface="Lora"/>
                <a:sym typeface="Lora"/>
              </a:rPr>
              <a:t> Identificar las técnicas de             biorremediación usadas en suelos contaminados con cadmio.</a:t>
            </a:r>
            <a:endParaRPr sz="1300">
              <a:solidFill>
                <a:srgbClr val="000000"/>
              </a:solidFill>
              <a:latin typeface="Lora"/>
              <a:ea typeface="Lora"/>
              <a:cs typeface="Lora"/>
              <a:sym typeface="Lora"/>
            </a:endParaRPr>
          </a:p>
          <a:p>
            <a:pPr marL="457200" lvl="0" indent="0" algn="l" rtl="0">
              <a:spcBef>
                <a:spcPts val="0"/>
              </a:spcBef>
              <a:spcAft>
                <a:spcPts val="0"/>
              </a:spcAft>
              <a:buNone/>
            </a:pPr>
            <a:endParaRPr sz="1300">
              <a:solidFill>
                <a:srgbClr val="000000"/>
              </a:solidFill>
              <a:latin typeface="Lora"/>
              <a:ea typeface="Lora"/>
              <a:cs typeface="Lora"/>
              <a:sym typeface="Lora"/>
            </a:endParaRPr>
          </a:p>
          <a:p>
            <a:pPr marL="457200" lvl="0" indent="0" algn="l" rtl="0">
              <a:spcBef>
                <a:spcPts val="0"/>
              </a:spcBef>
              <a:spcAft>
                <a:spcPts val="0"/>
              </a:spcAft>
              <a:buNone/>
            </a:pPr>
            <a:endParaRPr sz="1300">
              <a:solidFill>
                <a:srgbClr val="000000"/>
              </a:solidFill>
              <a:latin typeface="Lora"/>
              <a:ea typeface="Lora"/>
              <a:cs typeface="Lora"/>
              <a:sym typeface="Lora"/>
            </a:endParaRPr>
          </a:p>
          <a:p>
            <a:pPr marL="0" lvl="0" indent="0" algn="l" rtl="0">
              <a:spcBef>
                <a:spcPts val="0"/>
              </a:spcBef>
              <a:spcAft>
                <a:spcPts val="0"/>
              </a:spcAft>
              <a:buNone/>
            </a:pPr>
            <a:r>
              <a:rPr lang="es" sz="1300" b="1">
                <a:solidFill>
                  <a:srgbClr val="000000"/>
                </a:solidFill>
                <a:latin typeface="Lora"/>
                <a:ea typeface="Lora"/>
                <a:cs typeface="Lora"/>
                <a:sym typeface="Lora"/>
              </a:rPr>
              <a:t>4</a:t>
            </a:r>
            <a:r>
              <a:rPr lang="es" sz="1300">
                <a:solidFill>
                  <a:srgbClr val="000000"/>
                </a:solidFill>
                <a:latin typeface="Lora"/>
                <a:ea typeface="Lora"/>
                <a:cs typeface="Lora"/>
                <a:sym typeface="Lora"/>
              </a:rPr>
              <a:t>. Enunciar los principales microorganismos (bacterias y hongos) o plantas con capacidad biorremediadora de cadmio.</a:t>
            </a:r>
            <a:endParaRPr sz="1300">
              <a:solidFill>
                <a:srgbClr val="000000"/>
              </a:solidFill>
              <a:latin typeface="Lora"/>
              <a:ea typeface="Lora"/>
              <a:cs typeface="Lora"/>
              <a:sym typeface="Lora"/>
            </a:endParaRPr>
          </a:p>
          <a:p>
            <a:pPr marL="0" lvl="0" indent="0" algn="l" rtl="0">
              <a:spcBef>
                <a:spcPts val="600"/>
              </a:spcBef>
              <a:spcAft>
                <a:spcPts val="0"/>
              </a:spcAft>
              <a:buNone/>
            </a:pPr>
            <a:endParaRPr/>
          </a:p>
        </p:txBody>
      </p:sp>
      <p:sp>
        <p:nvSpPr>
          <p:cNvPr id="191" name="Google Shape;191;p20"/>
          <p:cNvSpPr txBox="1">
            <a:spLocks noGrp="1"/>
          </p:cNvSpPr>
          <p:nvPr>
            <p:ph type="ctrTitle" idx="4294967295"/>
          </p:nvPr>
        </p:nvSpPr>
        <p:spPr>
          <a:xfrm>
            <a:off x="4384025" y="742475"/>
            <a:ext cx="3799800" cy="475800"/>
          </a:xfrm>
          <a:prstGeom prst="rect">
            <a:avLst/>
          </a:prstGeom>
          <a:solidFill>
            <a:srgbClr val="B6D7A8"/>
          </a:solidFill>
          <a:ln w="38100" cap="flat" cmpd="sng">
            <a:solidFill>
              <a:srgbClr val="9BCF63"/>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r>
              <a:rPr lang="es" sz="2400">
                <a:solidFill>
                  <a:srgbClr val="595959"/>
                </a:solidFill>
                <a:latin typeface="Lora"/>
                <a:ea typeface="Lora"/>
                <a:cs typeface="Lora"/>
                <a:sym typeface="Lora"/>
              </a:rPr>
              <a:t>Objetivos específicos</a:t>
            </a:r>
            <a:endParaRPr sz="2400">
              <a:solidFill>
                <a:srgbClr val="595959"/>
              </a:solidFill>
              <a:latin typeface="Lora"/>
              <a:ea typeface="Lora"/>
              <a:cs typeface="Lora"/>
              <a:sym typeface="Lor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1"/>
          <p:cNvSpPr txBox="1">
            <a:spLocks noGrp="1"/>
          </p:cNvSpPr>
          <p:nvPr>
            <p:ph type="ctrTitle" idx="4294967295"/>
          </p:nvPr>
        </p:nvSpPr>
        <p:spPr>
          <a:xfrm>
            <a:off x="6300025" y="158350"/>
            <a:ext cx="2577900" cy="400200"/>
          </a:xfrm>
          <a:prstGeom prst="rect">
            <a:avLst/>
          </a:prstGeom>
          <a:solidFill>
            <a:srgbClr val="B6D7A8"/>
          </a:solidFill>
          <a:ln w="28575" cap="flat" cmpd="sng">
            <a:solidFill>
              <a:srgbClr val="9BCF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400" b="1">
                <a:solidFill>
                  <a:srgbClr val="595959"/>
                </a:solidFill>
                <a:latin typeface="Lora"/>
                <a:ea typeface="Lora"/>
                <a:cs typeface="Lora"/>
                <a:sym typeface="Lora"/>
              </a:rPr>
              <a:t>Antecedentes</a:t>
            </a:r>
            <a:endParaRPr sz="2400" b="1">
              <a:solidFill>
                <a:srgbClr val="595959"/>
              </a:solidFill>
              <a:latin typeface="Lora"/>
              <a:ea typeface="Lora"/>
              <a:cs typeface="Lora"/>
              <a:sym typeface="Lora"/>
            </a:endParaRPr>
          </a:p>
        </p:txBody>
      </p:sp>
      <p:sp>
        <p:nvSpPr>
          <p:cNvPr id="197" name="Google Shape;197;p21"/>
          <p:cNvSpPr/>
          <p:nvPr/>
        </p:nvSpPr>
        <p:spPr>
          <a:xfrm>
            <a:off x="298000" y="2620650"/>
            <a:ext cx="3102600" cy="1169100"/>
          </a:xfrm>
          <a:prstGeom prst="rect">
            <a:avLst/>
          </a:prstGeom>
          <a:solidFill>
            <a:srgbClr val="B6D7A8"/>
          </a:solidFill>
          <a:ln w="28575" cap="flat" cmpd="sng">
            <a:solidFill>
              <a:srgbClr val="51B14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1"/>
          <p:cNvSpPr/>
          <p:nvPr/>
        </p:nvSpPr>
        <p:spPr>
          <a:xfrm>
            <a:off x="6484925" y="2678089"/>
            <a:ext cx="2439300" cy="1054200"/>
          </a:xfrm>
          <a:prstGeom prst="rect">
            <a:avLst/>
          </a:prstGeom>
          <a:solidFill>
            <a:srgbClr val="B6D7A8"/>
          </a:solidFill>
          <a:ln w="28575" cap="flat" cmpd="sng">
            <a:solidFill>
              <a:srgbClr val="51B148"/>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Clr>
                <a:srgbClr val="000000"/>
              </a:buClr>
              <a:buSzPts val="2000"/>
              <a:buFont typeface="Lora"/>
              <a:buNone/>
            </a:pPr>
            <a:r>
              <a:rPr lang="es" sz="1200">
                <a:latin typeface="Lora"/>
                <a:ea typeface="Lora"/>
                <a:cs typeface="Lora"/>
                <a:sym typeface="Lora"/>
              </a:rPr>
              <a:t>Solubilización de Cd mediante enmiendas orgánicas y Zea Mayz L Tratamiento  (Vermicompost) con 7,71 mg/kg</a:t>
            </a:r>
            <a:endParaRPr sz="1200">
              <a:latin typeface="Lora"/>
              <a:ea typeface="Lora"/>
              <a:cs typeface="Lora"/>
              <a:sym typeface="Lora"/>
            </a:endParaRPr>
          </a:p>
          <a:p>
            <a:pPr marL="0" marR="0" lvl="0" indent="0" algn="l" rtl="0">
              <a:lnSpc>
                <a:spcPct val="100000"/>
              </a:lnSpc>
              <a:spcBef>
                <a:spcPts val="0"/>
              </a:spcBef>
              <a:spcAft>
                <a:spcPts val="0"/>
              </a:spcAft>
              <a:buClr>
                <a:srgbClr val="000000"/>
              </a:buClr>
              <a:buSzPts val="1400"/>
              <a:buFont typeface="Arial"/>
              <a:buNone/>
            </a:pPr>
            <a:endParaRPr/>
          </a:p>
        </p:txBody>
      </p:sp>
      <p:sp>
        <p:nvSpPr>
          <p:cNvPr id="199" name="Google Shape;199;p21"/>
          <p:cNvSpPr/>
          <p:nvPr/>
        </p:nvSpPr>
        <p:spPr>
          <a:xfrm>
            <a:off x="1294762" y="966154"/>
            <a:ext cx="1109100" cy="1103100"/>
          </a:xfrm>
          <a:prstGeom prst="ellipse">
            <a:avLst/>
          </a:prstGeom>
          <a:no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Lora"/>
                <a:ea typeface="Lora"/>
                <a:cs typeface="Lora"/>
                <a:sym typeface="Lora"/>
              </a:rPr>
              <a:t>2016</a:t>
            </a:r>
            <a:endParaRPr sz="1400" b="1" i="0" u="none" strike="noStrike" cap="none">
              <a:solidFill>
                <a:srgbClr val="000000"/>
              </a:solidFill>
              <a:latin typeface="Lora"/>
              <a:ea typeface="Lora"/>
              <a:cs typeface="Lora"/>
              <a:sym typeface="Lora"/>
            </a:endParaRPr>
          </a:p>
        </p:txBody>
      </p:sp>
      <p:sp>
        <p:nvSpPr>
          <p:cNvPr id="200" name="Google Shape;200;p21"/>
          <p:cNvSpPr/>
          <p:nvPr/>
        </p:nvSpPr>
        <p:spPr>
          <a:xfrm>
            <a:off x="7150018" y="966154"/>
            <a:ext cx="1109100" cy="1103100"/>
          </a:xfrm>
          <a:prstGeom prst="ellipse">
            <a:avLst/>
          </a:prstGeom>
          <a:no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Lora"/>
                <a:ea typeface="Lora"/>
                <a:cs typeface="Lora"/>
                <a:sym typeface="Lora"/>
              </a:rPr>
              <a:t>2018</a:t>
            </a:r>
            <a:endParaRPr sz="1400" b="1" i="0" u="none" strike="noStrike" cap="none">
              <a:solidFill>
                <a:srgbClr val="000000"/>
              </a:solidFill>
              <a:latin typeface="Lora"/>
              <a:ea typeface="Lora"/>
              <a:cs typeface="Lora"/>
              <a:sym typeface="Lora"/>
            </a:endParaRPr>
          </a:p>
        </p:txBody>
      </p:sp>
      <p:sp>
        <p:nvSpPr>
          <p:cNvPr id="201" name="Google Shape;201;p21"/>
          <p:cNvSpPr/>
          <p:nvPr/>
        </p:nvSpPr>
        <p:spPr>
          <a:xfrm>
            <a:off x="4427036" y="966079"/>
            <a:ext cx="1109100" cy="1103100"/>
          </a:xfrm>
          <a:prstGeom prst="ellipse">
            <a:avLst/>
          </a:prstGeom>
          <a:no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Lora"/>
                <a:ea typeface="Lora"/>
                <a:cs typeface="Lora"/>
                <a:sym typeface="Lora"/>
              </a:rPr>
              <a:t>2017</a:t>
            </a:r>
            <a:endParaRPr sz="1400" b="1" i="0" u="none" strike="noStrike" cap="none">
              <a:solidFill>
                <a:srgbClr val="000000"/>
              </a:solidFill>
              <a:latin typeface="Lora"/>
              <a:ea typeface="Lora"/>
              <a:cs typeface="Lora"/>
              <a:sym typeface="Lora"/>
            </a:endParaRPr>
          </a:p>
        </p:txBody>
      </p:sp>
      <p:cxnSp>
        <p:nvCxnSpPr>
          <p:cNvPr id="202" name="Google Shape;202;p21"/>
          <p:cNvCxnSpPr>
            <a:stCxn id="199" idx="6"/>
            <a:endCxn id="201" idx="2"/>
          </p:cNvCxnSpPr>
          <p:nvPr/>
        </p:nvCxnSpPr>
        <p:spPr>
          <a:xfrm>
            <a:off x="2403862" y="1517704"/>
            <a:ext cx="2023200" cy="0"/>
          </a:xfrm>
          <a:prstGeom prst="straightConnector1">
            <a:avLst/>
          </a:prstGeom>
          <a:noFill/>
          <a:ln w="38100" cap="flat" cmpd="sng">
            <a:solidFill>
              <a:srgbClr val="38761D"/>
            </a:solidFill>
            <a:prstDash val="solid"/>
            <a:round/>
            <a:headEnd type="none" w="sm" len="sm"/>
            <a:tailEnd type="triangle" w="sm" len="sm"/>
          </a:ln>
        </p:spPr>
      </p:cxnSp>
      <p:cxnSp>
        <p:nvCxnSpPr>
          <p:cNvPr id="203" name="Google Shape;203;p21"/>
          <p:cNvCxnSpPr>
            <a:stCxn id="201" idx="6"/>
            <a:endCxn id="200" idx="2"/>
          </p:cNvCxnSpPr>
          <p:nvPr/>
        </p:nvCxnSpPr>
        <p:spPr>
          <a:xfrm>
            <a:off x="5536136" y="1517629"/>
            <a:ext cx="1614000" cy="0"/>
          </a:xfrm>
          <a:prstGeom prst="straightConnector1">
            <a:avLst/>
          </a:prstGeom>
          <a:noFill/>
          <a:ln w="38100" cap="flat" cmpd="sng">
            <a:solidFill>
              <a:srgbClr val="38761D"/>
            </a:solidFill>
            <a:prstDash val="solid"/>
            <a:round/>
            <a:headEnd type="none" w="sm" len="sm"/>
            <a:tailEnd type="triangle" w="sm" len="sm"/>
          </a:ln>
        </p:spPr>
      </p:cxnSp>
      <p:sp>
        <p:nvSpPr>
          <p:cNvPr id="204" name="Google Shape;204;p21"/>
          <p:cNvSpPr txBox="1"/>
          <p:nvPr/>
        </p:nvSpPr>
        <p:spPr>
          <a:xfrm>
            <a:off x="337300" y="2689151"/>
            <a:ext cx="3023400" cy="993600"/>
          </a:xfrm>
          <a:prstGeom prst="rect">
            <a:avLst/>
          </a:prstGeom>
          <a:solidFill>
            <a:srgbClr val="B6D7A8"/>
          </a:solid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rgbClr val="000000"/>
              </a:buClr>
              <a:buSzPts val="2000"/>
              <a:buFont typeface="Lora"/>
              <a:buNone/>
            </a:pPr>
            <a:r>
              <a:rPr lang="es" sz="1200" i="1">
                <a:solidFill>
                  <a:srgbClr val="000000"/>
                </a:solidFill>
                <a:latin typeface="Lora"/>
                <a:ea typeface="Lora"/>
                <a:cs typeface="Lora"/>
                <a:sym typeface="Lora"/>
              </a:rPr>
              <a:t>Burkholderia sp</a:t>
            </a:r>
            <a:r>
              <a:rPr lang="es" sz="1200">
                <a:solidFill>
                  <a:srgbClr val="000000"/>
                </a:solidFill>
                <a:latin typeface="Lora"/>
                <a:ea typeface="Lora"/>
                <a:cs typeface="Lora"/>
                <a:sym typeface="Lora"/>
              </a:rPr>
              <a:t>. Z-90, produce el biosurfactante en valores de pH  5, logrando una eficiencia de remoción que supera  35%</a:t>
            </a:r>
            <a:endParaRPr sz="1200" b="0" i="0" u="none" strike="noStrike" cap="none">
              <a:solidFill>
                <a:srgbClr val="000000"/>
              </a:solidFill>
              <a:latin typeface="Lora"/>
              <a:ea typeface="Lora"/>
              <a:cs typeface="Lora"/>
              <a:sym typeface="Lora"/>
            </a:endParaRPr>
          </a:p>
        </p:txBody>
      </p:sp>
      <p:sp>
        <p:nvSpPr>
          <p:cNvPr id="205" name="Google Shape;205;p21"/>
          <p:cNvSpPr txBox="1"/>
          <p:nvPr/>
        </p:nvSpPr>
        <p:spPr>
          <a:xfrm>
            <a:off x="2172100" y="3389550"/>
            <a:ext cx="11886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 sz="1400" b="1" i="1" u="none" strike="noStrike" cap="none">
                <a:solidFill>
                  <a:srgbClr val="000000"/>
                </a:solidFill>
                <a:latin typeface="Lora"/>
                <a:ea typeface="Lora"/>
                <a:cs typeface="Lora"/>
                <a:sym typeface="Lora"/>
              </a:rPr>
              <a:t>Yang et al. </a:t>
            </a:r>
            <a:endParaRPr sz="1400" b="1" i="1" u="none" strike="noStrike" cap="none">
              <a:solidFill>
                <a:srgbClr val="000000"/>
              </a:solidFill>
              <a:latin typeface="Lora"/>
              <a:ea typeface="Lora"/>
              <a:cs typeface="Lora"/>
              <a:sym typeface="Lora"/>
            </a:endParaRPr>
          </a:p>
        </p:txBody>
      </p:sp>
      <p:sp>
        <p:nvSpPr>
          <p:cNvPr id="206" name="Google Shape;206;p21"/>
          <p:cNvSpPr txBox="1"/>
          <p:nvPr/>
        </p:nvSpPr>
        <p:spPr>
          <a:xfrm>
            <a:off x="3758775" y="3682752"/>
            <a:ext cx="2445600" cy="1103100"/>
          </a:xfrm>
          <a:prstGeom prst="rect">
            <a:avLst/>
          </a:prstGeom>
          <a:solidFill>
            <a:srgbClr val="B6D7A8"/>
          </a:solidFill>
          <a:ln w="28575" cap="flat" cmpd="sng">
            <a:solidFill>
              <a:srgbClr val="51B148"/>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rgbClr val="000000"/>
              </a:buClr>
              <a:buSzPts val="2000"/>
              <a:buFont typeface="Lora"/>
              <a:buNone/>
            </a:pPr>
            <a:r>
              <a:rPr lang="es" sz="1200">
                <a:solidFill>
                  <a:srgbClr val="000000"/>
                </a:solidFill>
                <a:latin typeface="Lora"/>
                <a:ea typeface="Lora"/>
                <a:cs typeface="Lora"/>
                <a:sym typeface="Lora"/>
              </a:rPr>
              <a:t>La mayor capacidad de absorción de  </a:t>
            </a:r>
            <a:r>
              <a:rPr lang="es" sz="1200" i="1">
                <a:solidFill>
                  <a:srgbClr val="000000"/>
                </a:solidFill>
                <a:latin typeface="Lora"/>
                <a:ea typeface="Lora"/>
                <a:cs typeface="Lora"/>
                <a:sym typeface="Lora"/>
              </a:rPr>
              <a:t>C. necator</a:t>
            </a:r>
            <a:r>
              <a:rPr lang="es" sz="1200">
                <a:solidFill>
                  <a:srgbClr val="000000"/>
                </a:solidFill>
                <a:latin typeface="Lora"/>
                <a:ea typeface="Lora"/>
                <a:cs typeface="Lora"/>
                <a:sym typeface="Lora"/>
              </a:rPr>
              <a:t>  es de 13,84 µmol/g de célula-1 a 9.140 μmol de +Cd.</a:t>
            </a:r>
            <a:endParaRPr sz="1200">
              <a:solidFill>
                <a:srgbClr val="000000"/>
              </a:solidFill>
              <a:latin typeface="Lora"/>
              <a:ea typeface="Lora"/>
              <a:cs typeface="Lora"/>
              <a:sym typeface="Lora"/>
            </a:endParaRPr>
          </a:p>
          <a:p>
            <a:pPr marL="0" marR="0" lvl="0" indent="0" algn="just" rtl="0">
              <a:lnSpc>
                <a:spcPct val="100000"/>
              </a:lnSpc>
              <a:spcBef>
                <a:spcPts val="0"/>
              </a:spcBef>
              <a:spcAft>
                <a:spcPts val="0"/>
              </a:spcAft>
              <a:buClr>
                <a:srgbClr val="000000"/>
              </a:buClr>
              <a:buSzPts val="2000"/>
              <a:buFont typeface="Lora"/>
              <a:buNone/>
            </a:pPr>
            <a:endParaRPr sz="1100">
              <a:solidFill>
                <a:srgbClr val="000000"/>
              </a:solidFill>
              <a:latin typeface="Lora"/>
              <a:ea typeface="Lora"/>
              <a:cs typeface="Lora"/>
              <a:sym typeface="Lora"/>
            </a:endParaRPr>
          </a:p>
        </p:txBody>
      </p:sp>
      <p:sp>
        <p:nvSpPr>
          <p:cNvPr id="207" name="Google Shape;207;p21"/>
          <p:cNvSpPr txBox="1"/>
          <p:nvPr/>
        </p:nvSpPr>
        <p:spPr>
          <a:xfrm>
            <a:off x="4686025" y="4385650"/>
            <a:ext cx="1418400" cy="400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Lora"/>
                <a:ea typeface="Lora"/>
                <a:cs typeface="Lora"/>
                <a:sym typeface="Lora"/>
              </a:rPr>
              <a:t>Avelar et al.</a:t>
            </a:r>
            <a:endParaRPr sz="1400" b="1" i="0" u="none" strike="noStrike" cap="none">
              <a:solidFill>
                <a:srgbClr val="000000"/>
              </a:solidFill>
              <a:latin typeface="Lora"/>
              <a:ea typeface="Lora"/>
              <a:cs typeface="Lora"/>
              <a:sym typeface="Lora"/>
            </a:endParaRPr>
          </a:p>
        </p:txBody>
      </p:sp>
      <p:sp>
        <p:nvSpPr>
          <p:cNvPr id="208" name="Google Shape;208;p21"/>
          <p:cNvSpPr txBox="1"/>
          <p:nvPr/>
        </p:nvSpPr>
        <p:spPr>
          <a:xfrm>
            <a:off x="7278919" y="3389554"/>
            <a:ext cx="15990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 b="1">
                <a:latin typeface="Lora"/>
                <a:ea typeface="Lora"/>
                <a:cs typeface="Lora"/>
                <a:sym typeface="Lora"/>
              </a:rPr>
              <a:t>Cerrón et al.</a:t>
            </a:r>
            <a:endParaRPr sz="1400" b="1" i="0" u="none" strike="noStrike" cap="none">
              <a:solidFill>
                <a:srgbClr val="000000"/>
              </a:solidFill>
              <a:latin typeface="Lora"/>
              <a:ea typeface="Lora"/>
              <a:cs typeface="Lora"/>
              <a:sym typeface="Lora"/>
            </a:endParaRPr>
          </a:p>
        </p:txBody>
      </p:sp>
      <p:cxnSp>
        <p:nvCxnSpPr>
          <p:cNvPr id="209" name="Google Shape;209;p21"/>
          <p:cNvCxnSpPr>
            <a:stCxn id="199" idx="4"/>
            <a:endCxn id="197" idx="0"/>
          </p:cNvCxnSpPr>
          <p:nvPr/>
        </p:nvCxnSpPr>
        <p:spPr>
          <a:xfrm>
            <a:off x="1849312" y="2069254"/>
            <a:ext cx="0" cy="551400"/>
          </a:xfrm>
          <a:prstGeom prst="straightConnector1">
            <a:avLst/>
          </a:prstGeom>
          <a:noFill/>
          <a:ln w="28575" cap="flat" cmpd="sng">
            <a:solidFill>
              <a:srgbClr val="38761D"/>
            </a:solidFill>
            <a:prstDash val="solid"/>
            <a:round/>
            <a:headEnd type="none" w="sm" len="sm"/>
            <a:tailEnd type="triangle" w="med" len="med"/>
          </a:ln>
        </p:spPr>
      </p:cxnSp>
      <p:cxnSp>
        <p:nvCxnSpPr>
          <p:cNvPr id="210" name="Google Shape;210;p21"/>
          <p:cNvCxnSpPr>
            <a:stCxn id="201" idx="4"/>
            <a:endCxn id="206" idx="0"/>
          </p:cNvCxnSpPr>
          <p:nvPr/>
        </p:nvCxnSpPr>
        <p:spPr>
          <a:xfrm>
            <a:off x="4981586" y="2069179"/>
            <a:ext cx="0" cy="1613700"/>
          </a:xfrm>
          <a:prstGeom prst="straightConnector1">
            <a:avLst/>
          </a:prstGeom>
          <a:noFill/>
          <a:ln w="28575" cap="flat" cmpd="sng">
            <a:solidFill>
              <a:srgbClr val="38761D"/>
            </a:solidFill>
            <a:prstDash val="solid"/>
            <a:round/>
            <a:headEnd type="none" w="sm" len="sm"/>
            <a:tailEnd type="triangle" w="med" len="med"/>
          </a:ln>
        </p:spPr>
      </p:cxnSp>
      <p:cxnSp>
        <p:nvCxnSpPr>
          <p:cNvPr id="211" name="Google Shape;211;p21"/>
          <p:cNvCxnSpPr>
            <a:stCxn id="200" idx="4"/>
            <a:endCxn id="198" idx="0"/>
          </p:cNvCxnSpPr>
          <p:nvPr/>
        </p:nvCxnSpPr>
        <p:spPr>
          <a:xfrm>
            <a:off x="7704568" y="2069254"/>
            <a:ext cx="0" cy="608700"/>
          </a:xfrm>
          <a:prstGeom prst="straightConnector1">
            <a:avLst/>
          </a:prstGeom>
          <a:noFill/>
          <a:ln w="28575" cap="flat" cmpd="sng">
            <a:solidFill>
              <a:srgbClr val="38761D"/>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
                                        </p:tgtEl>
                                        <p:attrNameLst>
                                          <p:attrName>style.visibility</p:attrName>
                                        </p:attrNameLst>
                                      </p:cBhvr>
                                      <p:to>
                                        <p:strVal val="visible"/>
                                      </p:to>
                                    </p:set>
                                    <p:animEffect transition="in" filter="fade">
                                      <p:cBhvr>
                                        <p:cTn id="7" dur="1000"/>
                                        <p:tgtEl>
                                          <p:spTgt spid="206"/>
                                        </p:tgtEl>
                                      </p:cBhvr>
                                    </p:animEffect>
                                  </p:childTnLst>
                                </p:cTn>
                              </p:par>
                              <p:par>
                                <p:cTn id="8" presetID="10" presetClass="entr" presetSubtype="0" fill="hold" nodeType="withEffect">
                                  <p:stCondLst>
                                    <p:cond delay="0"/>
                                  </p:stCondLst>
                                  <p:childTnLst>
                                    <p:set>
                                      <p:cBhvr>
                                        <p:cTn id="9" dur="1" fill="hold">
                                          <p:stCondLst>
                                            <p:cond delay="0"/>
                                          </p:stCondLst>
                                        </p:cTn>
                                        <p:tgtEl>
                                          <p:spTgt spid="207"/>
                                        </p:tgtEl>
                                        <p:attrNameLst>
                                          <p:attrName>style.visibility</p:attrName>
                                        </p:attrNameLst>
                                      </p:cBhvr>
                                      <p:to>
                                        <p:strVal val="visible"/>
                                      </p:to>
                                    </p:set>
                                    <p:animEffect transition="in" filter="fade">
                                      <p:cBhvr>
                                        <p:cTn id="10" dur="1000"/>
                                        <p:tgtEl>
                                          <p:spTgt spid="207"/>
                                        </p:tgtEl>
                                      </p:cBhvr>
                                    </p:animEffect>
                                  </p:childTnLst>
                                </p:cTn>
                              </p:par>
                              <p:par>
                                <p:cTn id="11" presetID="10" presetClass="entr" presetSubtype="0" fill="hold" nodeType="withEffect">
                                  <p:stCondLst>
                                    <p:cond delay="0"/>
                                  </p:stCondLst>
                                  <p:childTnLst>
                                    <p:set>
                                      <p:cBhvr>
                                        <p:cTn id="12" dur="1" fill="hold">
                                          <p:stCondLst>
                                            <p:cond delay="0"/>
                                          </p:stCondLst>
                                        </p:cTn>
                                        <p:tgtEl>
                                          <p:spTgt spid="210"/>
                                        </p:tgtEl>
                                        <p:attrNameLst>
                                          <p:attrName>style.visibility</p:attrName>
                                        </p:attrNameLst>
                                      </p:cBhvr>
                                      <p:to>
                                        <p:strVal val="visible"/>
                                      </p:to>
                                    </p:set>
                                    <p:animEffect transition="in" filter="fade">
                                      <p:cBhvr>
                                        <p:cTn id="13" dur="1000"/>
                                        <p:tgtEl>
                                          <p:spTgt spid="2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8"/>
                                        </p:tgtEl>
                                        <p:attrNameLst>
                                          <p:attrName>style.visibility</p:attrName>
                                        </p:attrNameLst>
                                      </p:cBhvr>
                                      <p:to>
                                        <p:strVal val="visible"/>
                                      </p:to>
                                    </p:set>
                                    <p:animEffect transition="in" filter="fade">
                                      <p:cBhvr>
                                        <p:cTn id="18" dur="1000"/>
                                        <p:tgtEl>
                                          <p:spTgt spid="198"/>
                                        </p:tgtEl>
                                      </p:cBhvr>
                                    </p:animEffect>
                                  </p:childTnLst>
                                </p:cTn>
                              </p:par>
                              <p:par>
                                <p:cTn id="19" presetID="10" presetClass="entr" presetSubtype="0" fill="hold" nodeType="withEffect">
                                  <p:stCondLst>
                                    <p:cond delay="0"/>
                                  </p:stCondLst>
                                  <p:childTnLst>
                                    <p:set>
                                      <p:cBhvr>
                                        <p:cTn id="20" dur="1" fill="hold">
                                          <p:stCondLst>
                                            <p:cond delay="0"/>
                                          </p:stCondLst>
                                        </p:cTn>
                                        <p:tgtEl>
                                          <p:spTgt spid="208"/>
                                        </p:tgtEl>
                                        <p:attrNameLst>
                                          <p:attrName>style.visibility</p:attrName>
                                        </p:attrNameLst>
                                      </p:cBhvr>
                                      <p:to>
                                        <p:strVal val="visible"/>
                                      </p:to>
                                    </p:set>
                                    <p:animEffect transition="in" filter="fade">
                                      <p:cBhvr>
                                        <p:cTn id="21" dur="1000"/>
                                        <p:tgtEl>
                                          <p:spTgt spid="208"/>
                                        </p:tgtEl>
                                      </p:cBhvr>
                                    </p:animEffect>
                                  </p:childTnLst>
                                </p:cTn>
                              </p:par>
                              <p:par>
                                <p:cTn id="22" presetID="10" presetClass="entr" presetSubtype="0" fill="hold" nodeType="withEffect">
                                  <p:stCondLst>
                                    <p:cond delay="0"/>
                                  </p:stCondLst>
                                  <p:childTnLst>
                                    <p:set>
                                      <p:cBhvr>
                                        <p:cTn id="23" dur="1" fill="hold">
                                          <p:stCondLst>
                                            <p:cond delay="0"/>
                                          </p:stCondLst>
                                        </p:cTn>
                                        <p:tgtEl>
                                          <p:spTgt spid="211"/>
                                        </p:tgtEl>
                                        <p:attrNameLst>
                                          <p:attrName>style.visibility</p:attrName>
                                        </p:attrNameLst>
                                      </p:cBhvr>
                                      <p:to>
                                        <p:strVal val="visible"/>
                                      </p:to>
                                    </p:set>
                                    <p:animEffect transition="in" filter="fade">
                                      <p:cBhvr>
                                        <p:cTn id="24" dur="10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p:nvPr/>
        </p:nvSpPr>
        <p:spPr>
          <a:xfrm>
            <a:off x="8543227" y="4749851"/>
            <a:ext cx="548700" cy="393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 sz="1000">
                <a:solidFill>
                  <a:srgbClr val="1D1D1B"/>
                </a:solidFill>
                <a:latin typeface="Lora"/>
                <a:ea typeface="Lora"/>
                <a:cs typeface="Lora"/>
                <a:sym typeface="Lora"/>
              </a:rPr>
              <a:t>7</a:t>
            </a:fld>
            <a:endParaRPr sz="1000">
              <a:solidFill>
                <a:srgbClr val="1D1D1B"/>
              </a:solidFill>
              <a:latin typeface="Lora"/>
              <a:ea typeface="Lora"/>
              <a:cs typeface="Lora"/>
              <a:sym typeface="Lora"/>
            </a:endParaRPr>
          </a:p>
        </p:txBody>
      </p:sp>
      <p:sp>
        <p:nvSpPr>
          <p:cNvPr id="217" name="Google Shape;217;p22"/>
          <p:cNvSpPr/>
          <p:nvPr/>
        </p:nvSpPr>
        <p:spPr>
          <a:xfrm>
            <a:off x="5117800" y="2628700"/>
            <a:ext cx="2920800" cy="1232100"/>
          </a:xfrm>
          <a:prstGeom prst="rect">
            <a:avLst/>
          </a:prstGeom>
          <a:solidFill>
            <a:srgbClr val="B6D7A8"/>
          </a:solidFill>
          <a:ln w="25400" cap="flat" cmpd="sng">
            <a:solidFill>
              <a:srgbClr val="51B148"/>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Clr>
                <a:srgbClr val="000000"/>
              </a:buClr>
              <a:buSzPts val="2000"/>
              <a:buFont typeface="Lora"/>
              <a:buNone/>
            </a:pPr>
            <a:r>
              <a:rPr lang="es" sz="1300">
                <a:latin typeface="Lora"/>
                <a:ea typeface="Lora"/>
                <a:cs typeface="Lora"/>
                <a:sym typeface="Lora"/>
              </a:rPr>
              <a:t>La biomasa de </a:t>
            </a:r>
            <a:r>
              <a:rPr lang="es" sz="1300" i="1">
                <a:latin typeface="Lora"/>
                <a:ea typeface="Lora"/>
                <a:cs typeface="Lora"/>
                <a:sym typeface="Lora"/>
              </a:rPr>
              <a:t>Rhizopus sp</a:t>
            </a:r>
            <a:r>
              <a:rPr lang="es" sz="1300">
                <a:latin typeface="Lora"/>
                <a:ea typeface="Lora"/>
                <a:cs typeface="Lora"/>
                <a:sym typeface="Lora"/>
              </a:rPr>
              <a:t> trabajando a pH 3 removió el cadmio (II) en 28,65 %,</a:t>
            </a:r>
            <a:endParaRPr sz="1300" i="1">
              <a:latin typeface="Lora"/>
              <a:ea typeface="Lora"/>
              <a:cs typeface="Lora"/>
              <a:sym typeface="Lora"/>
            </a:endParaRPr>
          </a:p>
          <a:p>
            <a:pPr marL="0" lvl="0" indent="0" algn="just" rtl="0">
              <a:spcBef>
                <a:spcPts val="0"/>
              </a:spcBef>
              <a:spcAft>
                <a:spcPts val="0"/>
              </a:spcAft>
              <a:buClr>
                <a:srgbClr val="000000"/>
              </a:buClr>
              <a:buSzPts val="2000"/>
              <a:buFont typeface="Lora"/>
              <a:buNone/>
            </a:pPr>
            <a:endParaRPr sz="1300">
              <a:latin typeface="Lora"/>
              <a:ea typeface="Lora"/>
              <a:cs typeface="Lora"/>
              <a:sym typeface="Lora"/>
            </a:endParaRPr>
          </a:p>
        </p:txBody>
      </p:sp>
      <p:sp>
        <p:nvSpPr>
          <p:cNvPr id="218" name="Google Shape;218;p22"/>
          <p:cNvSpPr/>
          <p:nvPr/>
        </p:nvSpPr>
        <p:spPr>
          <a:xfrm>
            <a:off x="1136650" y="2628700"/>
            <a:ext cx="2920800" cy="1232100"/>
          </a:xfrm>
          <a:prstGeom prst="rect">
            <a:avLst/>
          </a:prstGeom>
          <a:solidFill>
            <a:srgbClr val="B6D7A8"/>
          </a:solidFill>
          <a:ln w="25400" cap="flat" cmpd="sng">
            <a:solidFill>
              <a:srgbClr val="51B148"/>
            </a:solidFill>
            <a:prstDash val="solid"/>
            <a:round/>
            <a:headEnd type="none" w="sm" len="sm"/>
            <a:tailEnd type="none" w="sm" len="sm"/>
          </a:ln>
        </p:spPr>
        <p:txBody>
          <a:bodyPr spcFirstLastPara="1" wrap="square" lIns="91425" tIns="91425" rIns="91425" bIns="91425" anchor="t" anchorCtr="0">
            <a:noAutofit/>
          </a:bodyPr>
          <a:lstStyle/>
          <a:p>
            <a:pPr marL="0" lvl="0" indent="0" algn="just" rtl="0">
              <a:spcBef>
                <a:spcPts val="0"/>
              </a:spcBef>
              <a:spcAft>
                <a:spcPts val="0"/>
              </a:spcAft>
              <a:buNone/>
            </a:pPr>
            <a:r>
              <a:rPr lang="es" sz="1300">
                <a:latin typeface="Lora"/>
                <a:ea typeface="Lora"/>
                <a:cs typeface="Lora"/>
                <a:sym typeface="Lora"/>
              </a:rPr>
              <a:t>Las concentraciones de Cd de grano en 183 cultivares de arroz variaron de 0.026 a 2.297 mg / kg,</a:t>
            </a:r>
            <a:endParaRPr sz="1400" b="0" i="0" u="none" strike="noStrike" cap="none">
              <a:solidFill>
                <a:srgbClr val="000000"/>
              </a:solidFill>
              <a:latin typeface="Arial"/>
              <a:ea typeface="Arial"/>
              <a:cs typeface="Arial"/>
              <a:sym typeface="Arial"/>
            </a:endParaRPr>
          </a:p>
        </p:txBody>
      </p:sp>
      <p:sp>
        <p:nvSpPr>
          <p:cNvPr id="219" name="Google Shape;219;p22"/>
          <p:cNvSpPr/>
          <p:nvPr/>
        </p:nvSpPr>
        <p:spPr>
          <a:xfrm>
            <a:off x="2032000" y="1025363"/>
            <a:ext cx="1109100" cy="1103100"/>
          </a:xfrm>
          <a:prstGeom prst="ellipse">
            <a:avLst/>
          </a:prstGeom>
          <a:no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Lora"/>
                <a:ea typeface="Lora"/>
                <a:cs typeface="Lora"/>
                <a:sym typeface="Lora"/>
              </a:rPr>
              <a:t>2018</a:t>
            </a:r>
            <a:endParaRPr sz="1400" b="1" i="0" u="none" strike="noStrike" cap="none">
              <a:solidFill>
                <a:srgbClr val="000000"/>
              </a:solidFill>
              <a:latin typeface="Lora"/>
              <a:ea typeface="Lora"/>
              <a:cs typeface="Lora"/>
              <a:sym typeface="Lora"/>
            </a:endParaRPr>
          </a:p>
        </p:txBody>
      </p:sp>
      <p:sp>
        <p:nvSpPr>
          <p:cNvPr id="220" name="Google Shape;220;p22"/>
          <p:cNvSpPr/>
          <p:nvPr/>
        </p:nvSpPr>
        <p:spPr>
          <a:xfrm>
            <a:off x="6023648" y="1053538"/>
            <a:ext cx="1109100" cy="1103100"/>
          </a:xfrm>
          <a:prstGeom prst="ellipse">
            <a:avLst/>
          </a:prstGeom>
          <a:noFill/>
          <a:ln w="38100" cap="flat" cmpd="sng">
            <a:solidFill>
              <a:srgbClr val="274E1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Lora"/>
                <a:ea typeface="Lora"/>
                <a:cs typeface="Lora"/>
                <a:sym typeface="Lora"/>
              </a:rPr>
              <a:t>20</a:t>
            </a:r>
            <a:r>
              <a:rPr lang="es" b="1">
                <a:latin typeface="Lora"/>
                <a:ea typeface="Lora"/>
                <a:cs typeface="Lora"/>
                <a:sym typeface="Lora"/>
              </a:rPr>
              <a:t>20</a:t>
            </a:r>
            <a:endParaRPr sz="1400" b="1" i="0" u="none" strike="noStrike" cap="none">
              <a:solidFill>
                <a:srgbClr val="000000"/>
              </a:solidFill>
              <a:latin typeface="Lora"/>
              <a:ea typeface="Lora"/>
              <a:cs typeface="Lora"/>
              <a:sym typeface="Lora"/>
            </a:endParaRPr>
          </a:p>
        </p:txBody>
      </p:sp>
      <p:cxnSp>
        <p:nvCxnSpPr>
          <p:cNvPr id="221" name="Google Shape;221;p22"/>
          <p:cNvCxnSpPr>
            <a:stCxn id="219" idx="6"/>
            <a:endCxn id="220" idx="2"/>
          </p:cNvCxnSpPr>
          <p:nvPr/>
        </p:nvCxnSpPr>
        <p:spPr>
          <a:xfrm>
            <a:off x="3141100" y="1576913"/>
            <a:ext cx="2882400" cy="28200"/>
          </a:xfrm>
          <a:prstGeom prst="straightConnector1">
            <a:avLst/>
          </a:prstGeom>
          <a:noFill/>
          <a:ln w="38100" cap="flat" cmpd="sng">
            <a:solidFill>
              <a:srgbClr val="38761D"/>
            </a:solidFill>
            <a:prstDash val="solid"/>
            <a:round/>
            <a:headEnd type="none" w="sm" len="sm"/>
            <a:tailEnd type="triangle" w="sm" len="sm"/>
          </a:ln>
        </p:spPr>
      </p:cxnSp>
      <p:sp>
        <p:nvSpPr>
          <p:cNvPr id="222" name="Google Shape;222;p22"/>
          <p:cNvSpPr txBox="1"/>
          <p:nvPr/>
        </p:nvSpPr>
        <p:spPr>
          <a:xfrm>
            <a:off x="6023650" y="3372050"/>
            <a:ext cx="1896900" cy="400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s" b="1">
                <a:latin typeface="Lora"/>
                <a:ea typeface="Lora"/>
                <a:cs typeface="Lora"/>
                <a:sym typeface="Lora"/>
              </a:rPr>
              <a:t>Apaza-Aquino et al.</a:t>
            </a:r>
            <a:endParaRPr sz="1400" b="1" i="0" u="none" strike="noStrike" cap="none">
              <a:solidFill>
                <a:srgbClr val="000000"/>
              </a:solidFill>
              <a:latin typeface="Lora"/>
              <a:ea typeface="Lora"/>
              <a:cs typeface="Lora"/>
              <a:sym typeface="Lora"/>
            </a:endParaRPr>
          </a:p>
        </p:txBody>
      </p:sp>
      <p:cxnSp>
        <p:nvCxnSpPr>
          <p:cNvPr id="223" name="Google Shape;223;p22"/>
          <p:cNvCxnSpPr>
            <a:stCxn id="219" idx="4"/>
            <a:endCxn id="218" idx="0"/>
          </p:cNvCxnSpPr>
          <p:nvPr/>
        </p:nvCxnSpPr>
        <p:spPr>
          <a:xfrm>
            <a:off x="2586550" y="2128463"/>
            <a:ext cx="10500" cy="500100"/>
          </a:xfrm>
          <a:prstGeom prst="straightConnector1">
            <a:avLst/>
          </a:prstGeom>
          <a:noFill/>
          <a:ln w="9525" cap="flat" cmpd="sng">
            <a:solidFill>
              <a:srgbClr val="2E2E2E"/>
            </a:solidFill>
            <a:prstDash val="solid"/>
            <a:round/>
            <a:headEnd type="none" w="sm" len="sm"/>
            <a:tailEnd type="triangle" w="med" len="med"/>
          </a:ln>
        </p:spPr>
      </p:cxnSp>
      <p:cxnSp>
        <p:nvCxnSpPr>
          <p:cNvPr id="224" name="Google Shape;224;p22"/>
          <p:cNvCxnSpPr>
            <a:stCxn id="220" idx="4"/>
            <a:endCxn id="217" idx="0"/>
          </p:cNvCxnSpPr>
          <p:nvPr/>
        </p:nvCxnSpPr>
        <p:spPr>
          <a:xfrm>
            <a:off x="6578198" y="2156638"/>
            <a:ext cx="0" cy="472200"/>
          </a:xfrm>
          <a:prstGeom prst="straightConnector1">
            <a:avLst/>
          </a:prstGeom>
          <a:noFill/>
          <a:ln w="9525" cap="flat" cmpd="sng">
            <a:solidFill>
              <a:srgbClr val="2E2E2E"/>
            </a:solidFill>
            <a:prstDash val="solid"/>
            <a:round/>
            <a:headEnd type="none" w="sm" len="sm"/>
            <a:tailEnd type="triangle" w="med" len="med"/>
          </a:ln>
        </p:spPr>
      </p:cxnSp>
      <p:sp>
        <p:nvSpPr>
          <p:cNvPr id="225" name="Google Shape;225;p22"/>
          <p:cNvSpPr txBox="1">
            <a:spLocks noGrp="1"/>
          </p:cNvSpPr>
          <p:nvPr>
            <p:ph type="ctrTitle" idx="4294967295"/>
          </p:nvPr>
        </p:nvSpPr>
        <p:spPr>
          <a:xfrm>
            <a:off x="6359675" y="181300"/>
            <a:ext cx="2577900" cy="400200"/>
          </a:xfrm>
          <a:prstGeom prst="rect">
            <a:avLst/>
          </a:prstGeom>
          <a:solidFill>
            <a:srgbClr val="B6D7A8"/>
          </a:solidFill>
          <a:ln w="28575" cap="flat" cmpd="sng">
            <a:solidFill>
              <a:srgbClr val="9BCF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400" b="1">
                <a:solidFill>
                  <a:srgbClr val="595959"/>
                </a:solidFill>
                <a:latin typeface="Lora"/>
                <a:ea typeface="Lora"/>
                <a:cs typeface="Lora"/>
                <a:sym typeface="Lora"/>
              </a:rPr>
              <a:t>Antecedentes</a:t>
            </a:r>
            <a:endParaRPr sz="2400" b="1">
              <a:solidFill>
                <a:srgbClr val="595959"/>
              </a:solidFill>
              <a:latin typeface="Lora"/>
              <a:ea typeface="Lora"/>
              <a:cs typeface="Lora"/>
              <a:sym typeface="Lora"/>
            </a:endParaRPr>
          </a:p>
        </p:txBody>
      </p:sp>
      <p:sp>
        <p:nvSpPr>
          <p:cNvPr id="226" name="Google Shape;226;p22"/>
          <p:cNvSpPr txBox="1"/>
          <p:nvPr/>
        </p:nvSpPr>
        <p:spPr>
          <a:xfrm>
            <a:off x="2948350" y="3460600"/>
            <a:ext cx="1109100" cy="400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400"/>
              <a:buFont typeface="Arial"/>
              <a:buNone/>
            </a:pPr>
            <a:r>
              <a:rPr lang="es" sz="1400" b="1" i="0" u="none" strike="noStrike" cap="none">
                <a:solidFill>
                  <a:srgbClr val="000000"/>
                </a:solidFill>
                <a:latin typeface="Lora"/>
                <a:ea typeface="Lora"/>
                <a:cs typeface="Lora"/>
                <a:sym typeface="Lora"/>
              </a:rPr>
              <a:t>Kun et a</a:t>
            </a:r>
            <a:r>
              <a:rPr lang="es" b="1">
                <a:latin typeface="Lora"/>
                <a:ea typeface="Lora"/>
                <a:cs typeface="Lora"/>
                <a:sym typeface="Lora"/>
              </a:rPr>
              <a:t>l.</a:t>
            </a:r>
            <a:endParaRPr sz="1400" b="1" i="0" u="none" strike="noStrike" cap="none">
              <a:solidFill>
                <a:srgbClr val="000000"/>
              </a:solidFill>
              <a:latin typeface="Lora"/>
              <a:ea typeface="Lora"/>
              <a:cs typeface="Lora"/>
              <a:sym typeface="Lor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8"/>
                                        </p:tgtEl>
                                        <p:attrNameLst>
                                          <p:attrName>style.visibility</p:attrName>
                                        </p:attrNameLst>
                                      </p:cBhvr>
                                      <p:to>
                                        <p:strVal val="visible"/>
                                      </p:to>
                                    </p:set>
                                    <p:animEffect transition="in" filter="fade">
                                      <p:cBhvr>
                                        <p:cTn id="7" dur="1000"/>
                                        <p:tgtEl>
                                          <p:spTgt spid="218"/>
                                        </p:tgtEl>
                                      </p:cBhvr>
                                    </p:animEffect>
                                  </p:childTnLst>
                                </p:cTn>
                              </p:par>
                              <p:par>
                                <p:cTn id="8" presetID="10" presetClass="entr" presetSubtype="0" fill="hold" nodeType="withEffect">
                                  <p:stCondLst>
                                    <p:cond delay="0"/>
                                  </p:stCondLst>
                                  <p:childTnLst>
                                    <p:set>
                                      <p:cBhvr>
                                        <p:cTn id="9" dur="1" fill="hold">
                                          <p:stCondLst>
                                            <p:cond delay="0"/>
                                          </p:stCondLst>
                                        </p:cTn>
                                        <p:tgtEl>
                                          <p:spTgt spid="223"/>
                                        </p:tgtEl>
                                        <p:attrNameLst>
                                          <p:attrName>style.visibility</p:attrName>
                                        </p:attrNameLst>
                                      </p:cBhvr>
                                      <p:to>
                                        <p:strVal val="visible"/>
                                      </p:to>
                                    </p:set>
                                    <p:animEffect transition="in" filter="fade">
                                      <p:cBhvr>
                                        <p:cTn id="10" dur="1000"/>
                                        <p:tgtEl>
                                          <p:spTgt spid="223"/>
                                        </p:tgtEl>
                                      </p:cBhvr>
                                    </p:animEffect>
                                  </p:childTnLst>
                                </p:cTn>
                              </p:par>
                              <p:par>
                                <p:cTn id="11" presetID="10" presetClass="entr" presetSubtype="0" fill="hold" nodeType="withEffect">
                                  <p:stCondLst>
                                    <p:cond delay="0"/>
                                  </p:stCondLst>
                                  <p:childTnLst>
                                    <p:set>
                                      <p:cBhvr>
                                        <p:cTn id="12" dur="1" fill="hold">
                                          <p:stCondLst>
                                            <p:cond delay="0"/>
                                          </p:stCondLst>
                                        </p:cTn>
                                        <p:tgtEl>
                                          <p:spTgt spid="226"/>
                                        </p:tgtEl>
                                        <p:attrNameLst>
                                          <p:attrName>style.visibility</p:attrName>
                                        </p:attrNameLst>
                                      </p:cBhvr>
                                      <p:to>
                                        <p:strVal val="visible"/>
                                      </p:to>
                                    </p:set>
                                    <p:animEffect transition="in" filter="fade">
                                      <p:cBhvr>
                                        <p:cTn id="13" dur="1000"/>
                                        <p:tgtEl>
                                          <p:spTgt spid="2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17"/>
                                        </p:tgtEl>
                                        <p:attrNameLst>
                                          <p:attrName>style.visibility</p:attrName>
                                        </p:attrNameLst>
                                      </p:cBhvr>
                                      <p:to>
                                        <p:strVal val="visible"/>
                                      </p:to>
                                    </p:set>
                                    <p:animEffect transition="in" filter="fade">
                                      <p:cBhvr>
                                        <p:cTn id="18" dur="1000"/>
                                        <p:tgtEl>
                                          <p:spTgt spid="217"/>
                                        </p:tgtEl>
                                      </p:cBhvr>
                                    </p:animEffect>
                                  </p:childTnLst>
                                </p:cTn>
                              </p:par>
                              <p:par>
                                <p:cTn id="19" presetID="10" presetClass="entr" presetSubtype="0" fill="hold" nodeType="withEffect">
                                  <p:stCondLst>
                                    <p:cond delay="0"/>
                                  </p:stCondLst>
                                  <p:childTnLst>
                                    <p:set>
                                      <p:cBhvr>
                                        <p:cTn id="20" dur="1" fill="hold">
                                          <p:stCondLst>
                                            <p:cond delay="0"/>
                                          </p:stCondLst>
                                        </p:cTn>
                                        <p:tgtEl>
                                          <p:spTgt spid="222"/>
                                        </p:tgtEl>
                                        <p:attrNameLst>
                                          <p:attrName>style.visibility</p:attrName>
                                        </p:attrNameLst>
                                      </p:cBhvr>
                                      <p:to>
                                        <p:strVal val="visible"/>
                                      </p:to>
                                    </p:set>
                                    <p:animEffect transition="in" filter="fade">
                                      <p:cBhvr>
                                        <p:cTn id="21" dur="1000"/>
                                        <p:tgtEl>
                                          <p:spTgt spid="222"/>
                                        </p:tgtEl>
                                      </p:cBhvr>
                                    </p:animEffect>
                                  </p:childTnLst>
                                </p:cTn>
                              </p:par>
                              <p:par>
                                <p:cTn id="22" presetID="10" presetClass="entr" presetSubtype="0" fill="hold" nodeType="with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fade">
                                      <p:cBhvr>
                                        <p:cTn id="24" dur="1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3"/>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a:t>MARCO TEÓRICO</a:t>
            </a:r>
            <a:endParaRPr/>
          </a:p>
        </p:txBody>
      </p:sp>
      <p:sp>
        <p:nvSpPr>
          <p:cNvPr id="232" name="Google Shape;232;p23"/>
          <p:cNvSpPr txBox="1">
            <a:spLocks noGrp="1"/>
          </p:cNvSpPr>
          <p:nvPr>
            <p:ph type="subTitle" idx="1"/>
          </p:nvPr>
        </p:nvSpPr>
        <p:spPr>
          <a:xfrm>
            <a:off x="4991800" y="3221050"/>
            <a:ext cx="34662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a:t>Ecotoxicidad</a:t>
            </a:r>
            <a:endParaRPr/>
          </a:p>
          <a:p>
            <a:pPr marL="0" lvl="0" indent="0" algn="r" rtl="0">
              <a:spcBef>
                <a:spcPts val="0"/>
              </a:spcBef>
              <a:spcAft>
                <a:spcPts val="0"/>
              </a:spcAft>
              <a:buNone/>
            </a:pPr>
            <a:r>
              <a:rPr lang="es"/>
              <a:t>Normativa</a:t>
            </a:r>
            <a:endParaRPr/>
          </a:p>
          <a:p>
            <a:pPr marL="0" lvl="0" indent="0" algn="r" rtl="0">
              <a:spcBef>
                <a:spcPts val="0"/>
              </a:spcBef>
              <a:spcAft>
                <a:spcPts val="0"/>
              </a:spcAft>
              <a:buNone/>
            </a:pPr>
            <a:r>
              <a:rPr lang="es"/>
              <a:t>Toxicidad de Cd en el ser humano</a:t>
            </a:r>
            <a:endParaRPr/>
          </a:p>
          <a:p>
            <a:pPr marL="0" lvl="0" indent="0" algn="r" rtl="0">
              <a:spcBef>
                <a:spcPts val="0"/>
              </a:spcBef>
              <a:spcAft>
                <a:spcPts val="0"/>
              </a:spcAft>
              <a:buNone/>
            </a:pPr>
            <a:r>
              <a:rPr lang="es"/>
              <a:t>Procesos de biorremediación</a:t>
            </a:r>
            <a:endParaRPr/>
          </a:p>
          <a:p>
            <a:pPr marL="0" lvl="0" indent="0" algn="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4"/>
          <p:cNvSpPr txBox="1"/>
          <p:nvPr/>
        </p:nvSpPr>
        <p:spPr>
          <a:xfrm>
            <a:off x="363575" y="2341813"/>
            <a:ext cx="1940400" cy="738900"/>
          </a:xfrm>
          <a:prstGeom prst="rect">
            <a:avLst/>
          </a:prstGeom>
          <a:solidFill>
            <a:srgbClr val="D9EAD3"/>
          </a:solidFill>
          <a:ln w="19050" cap="flat" cmpd="sng">
            <a:solidFill>
              <a:srgbClr val="51B14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200">
                <a:latin typeface="Lora"/>
                <a:ea typeface="Lora"/>
                <a:cs typeface="Lora"/>
                <a:sym typeface="Lora"/>
              </a:rPr>
              <a:t>- Reducción de la actividad fotosintética</a:t>
            </a:r>
            <a:endParaRPr sz="1200">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 Clorosis</a:t>
            </a:r>
            <a:endParaRPr sz="1200">
              <a:latin typeface="Lora"/>
              <a:ea typeface="Lora"/>
              <a:cs typeface="Lora"/>
              <a:sym typeface="Lora"/>
            </a:endParaRPr>
          </a:p>
        </p:txBody>
      </p:sp>
      <p:sp>
        <p:nvSpPr>
          <p:cNvPr id="238" name="Google Shape;238;p24"/>
          <p:cNvSpPr txBox="1"/>
          <p:nvPr/>
        </p:nvSpPr>
        <p:spPr>
          <a:xfrm>
            <a:off x="181450" y="1294963"/>
            <a:ext cx="2179800" cy="554100"/>
          </a:xfrm>
          <a:prstGeom prst="rect">
            <a:avLst/>
          </a:prstGeom>
          <a:solidFill>
            <a:srgbClr val="D9EAD3"/>
          </a:solidFill>
          <a:ln w="19050" cap="flat" cmpd="sng">
            <a:solidFill>
              <a:srgbClr val="9BCF6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200">
                <a:latin typeface="Lora"/>
                <a:ea typeface="Lora"/>
                <a:cs typeface="Lora"/>
                <a:sym typeface="Lora"/>
              </a:rPr>
              <a:t>- Anemia</a:t>
            </a:r>
            <a:endParaRPr sz="1200">
              <a:latin typeface="Lora"/>
              <a:ea typeface="Lora"/>
              <a:cs typeface="Lora"/>
              <a:sym typeface="Lora"/>
            </a:endParaRPr>
          </a:p>
          <a:p>
            <a:pPr marL="0" lvl="0" indent="0" algn="l" rtl="0">
              <a:spcBef>
                <a:spcPts val="0"/>
              </a:spcBef>
              <a:spcAft>
                <a:spcPts val="0"/>
              </a:spcAft>
              <a:buNone/>
            </a:pPr>
            <a:r>
              <a:rPr lang="es" sz="1200">
                <a:latin typeface="Lora"/>
                <a:ea typeface="Lora"/>
                <a:cs typeface="Lora"/>
                <a:sym typeface="Lora"/>
              </a:rPr>
              <a:t>- Abortos y malformaciones</a:t>
            </a:r>
            <a:endParaRPr sz="1200">
              <a:latin typeface="Lora"/>
              <a:ea typeface="Lora"/>
              <a:cs typeface="Lora"/>
              <a:sym typeface="Lora"/>
            </a:endParaRPr>
          </a:p>
        </p:txBody>
      </p:sp>
      <p:sp>
        <p:nvSpPr>
          <p:cNvPr id="239" name="Google Shape;239;p24"/>
          <p:cNvSpPr txBox="1"/>
          <p:nvPr/>
        </p:nvSpPr>
        <p:spPr>
          <a:xfrm>
            <a:off x="477875" y="3870325"/>
            <a:ext cx="1711800" cy="554100"/>
          </a:xfrm>
          <a:prstGeom prst="rect">
            <a:avLst/>
          </a:prstGeom>
          <a:solidFill>
            <a:srgbClr val="D9EAD3"/>
          </a:solidFill>
          <a:ln w="19050" cap="flat" cmpd="sng">
            <a:solidFill>
              <a:srgbClr val="38761D"/>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 sz="1200">
                <a:latin typeface="Lora"/>
                <a:ea typeface="Lora"/>
                <a:cs typeface="Lora"/>
                <a:sym typeface="Lora"/>
              </a:rPr>
              <a:t>- Sulfuro de cadmio</a:t>
            </a:r>
            <a:br>
              <a:rPr lang="es" sz="1200">
                <a:latin typeface="Lora"/>
                <a:ea typeface="Lora"/>
                <a:cs typeface="Lora"/>
                <a:sym typeface="Lora"/>
              </a:rPr>
            </a:br>
            <a:r>
              <a:rPr lang="es" sz="1200">
                <a:latin typeface="Lora"/>
                <a:ea typeface="Lora"/>
                <a:cs typeface="Lora"/>
                <a:sym typeface="Lora"/>
              </a:rPr>
              <a:t>- pH ácido</a:t>
            </a:r>
            <a:endParaRPr sz="1200">
              <a:latin typeface="Lora"/>
              <a:ea typeface="Lora"/>
              <a:cs typeface="Lora"/>
              <a:sym typeface="Lora"/>
            </a:endParaRPr>
          </a:p>
        </p:txBody>
      </p:sp>
      <p:pic>
        <p:nvPicPr>
          <p:cNvPr id="240" name="Google Shape;240;p24"/>
          <p:cNvPicPr preferRelativeResize="0"/>
          <p:nvPr/>
        </p:nvPicPr>
        <p:blipFill rotWithShape="1">
          <a:blip r:embed="rId3">
            <a:alphaModFix/>
          </a:blip>
          <a:srcRect l="9610" t="2020" r="11287" b="3120"/>
          <a:stretch/>
        </p:blipFill>
        <p:spPr>
          <a:xfrm>
            <a:off x="4769363" y="1855688"/>
            <a:ext cx="4045624" cy="2797574"/>
          </a:xfrm>
          <a:prstGeom prst="rect">
            <a:avLst/>
          </a:prstGeom>
          <a:noFill/>
          <a:ln w="19050" cap="flat" cmpd="sng">
            <a:solidFill>
              <a:srgbClr val="38761D"/>
            </a:solidFill>
            <a:prstDash val="solid"/>
            <a:round/>
            <a:headEnd type="none" w="sm" len="sm"/>
            <a:tailEnd type="none" w="sm" len="sm"/>
          </a:ln>
        </p:spPr>
      </p:pic>
      <p:sp>
        <p:nvSpPr>
          <p:cNvPr id="241" name="Google Shape;241;p24"/>
          <p:cNvSpPr txBox="1">
            <a:spLocks noGrp="1"/>
          </p:cNvSpPr>
          <p:nvPr>
            <p:ph type="ctrTitle" idx="4294967295"/>
          </p:nvPr>
        </p:nvSpPr>
        <p:spPr>
          <a:xfrm>
            <a:off x="4886263" y="346600"/>
            <a:ext cx="3811800" cy="373800"/>
          </a:xfrm>
          <a:prstGeom prst="rect">
            <a:avLst/>
          </a:prstGeom>
          <a:solidFill>
            <a:srgbClr val="B6D7A8"/>
          </a:solidFill>
          <a:ln w="28575" cap="flat" cmpd="sng">
            <a:solidFill>
              <a:srgbClr val="9BCF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000" b="1">
                <a:solidFill>
                  <a:srgbClr val="595959"/>
                </a:solidFill>
                <a:latin typeface="Lora"/>
                <a:ea typeface="Lora"/>
                <a:cs typeface="Lora"/>
                <a:sym typeface="Lora"/>
              </a:rPr>
              <a:t>Toxicidad en el ser humano</a:t>
            </a:r>
            <a:endParaRPr sz="2000" b="1">
              <a:solidFill>
                <a:srgbClr val="595959"/>
              </a:solidFill>
              <a:latin typeface="Lora"/>
              <a:ea typeface="Lora"/>
              <a:cs typeface="Lora"/>
              <a:sym typeface="Lora"/>
            </a:endParaRPr>
          </a:p>
        </p:txBody>
      </p:sp>
      <p:sp>
        <p:nvSpPr>
          <p:cNvPr id="242" name="Google Shape;242;p24"/>
          <p:cNvSpPr txBox="1">
            <a:spLocks noGrp="1"/>
          </p:cNvSpPr>
          <p:nvPr>
            <p:ph type="ctrTitle" idx="4294967295"/>
          </p:nvPr>
        </p:nvSpPr>
        <p:spPr>
          <a:xfrm>
            <a:off x="1785263" y="346600"/>
            <a:ext cx="2582700" cy="373800"/>
          </a:xfrm>
          <a:prstGeom prst="rect">
            <a:avLst/>
          </a:prstGeom>
          <a:solidFill>
            <a:srgbClr val="B6D7A8"/>
          </a:solidFill>
          <a:ln w="28575" cap="flat" cmpd="sng">
            <a:solidFill>
              <a:srgbClr val="9BCF6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s" sz="2000" b="1">
                <a:solidFill>
                  <a:srgbClr val="595959"/>
                </a:solidFill>
                <a:latin typeface="Lora"/>
                <a:ea typeface="Lora"/>
                <a:cs typeface="Lora"/>
                <a:sym typeface="Lora"/>
              </a:rPr>
              <a:t>Ecotoxicología</a:t>
            </a:r>
            <a:endParaRPr sz="2000" b="1">
              <a:solidFill>
                <a:srgbClr val="595959"/>
              </a:solidFill>
              <a:latin typeface="Lora"/>
              <a:ea typeface="Lora"/>
              <a:cs typeface="Lora"/>
              <a:sym typeface="Lora"/>
            </a:endParaRPr>
          </a:p>
        </p:txBody>
      </p:sp>
      <p:sp>
        <p:nvSpPr>
          <p:cNvPr id="243" name="Google Shape;243;p24"/>
          <p:cNvSpPr txBox="1"/>
          <p:nvPr/>
        </p:nvSpPr>
        <p:spPr>
          <a:xfrm>
            <a:off x="5675" y="4265300"/>
            <a:ext cx="45663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100">
                <a:latin typeface="Lora"/>
                <a:ea typeface="Lora"/>
                <a:cs typeface="Lora"/>
                <a:sym typeface="Lora"/>
              </a:rPr>
              <a:t/>
            </a:r>
            <a:br>
              <a:rPr lang="es" sz="1100">
                <a:latin typeface="Lora"/>
                <a:ea typeface="Lora"/>
                <a:cs typeface="Lora"/>
                <a:sym typeface="Lora"/>
              </a:rPr>
            </a:br>
            <a:r>
              <a:rPr lang="es" sz="1100">
                <a:latin typeface="Lora"/>
                <a:ea typeface="Lora"/>
                <a:cs typeface="Lora"/>
                <a:sym typeface="Lora"/>
              </a:rPr>
              <a:t>Concentración global de Cd  0.07-1.1 mg/kg. Abbas et al. 2018.</a:t>
            </a:r>
            <a:br>
              <a:rPr lang="es" sz="1100">
                <a:latin typeface="Lora"/>
                <a:ea typeface="Lora"/>
                <a:cs typeface="Lora"/>
                <a:sym typeface="Lora"/>
              </a:rPr>
            </a:br>
            <a:r>
              <a:rPr lang="es" sz="1100">
                <a:latin typeface="Lora"/>
                <a:ea typeface="Lora"/>
                <a:cs typeface="Lora"/>
                <a:sym typeface="Lora"/>
              </a:rPr>
              <a:t>Incorporación del Cd al suelo. Mendez J, et al. 2008, Charrupi, Martinez, 2017. Bolan, et al. 2014</a:t>
            </a:r>
            <a:endParaRPr sz="1100">
              <a:latin typeface="Lora"/>
              <a:ea typeface="Lora"/>
              <a:cs typeface="Lora"/>
              <a:sym typeface="Lora"/>
            </a:endParaRPr>
          </a:p>
        </p:txBody>
      </p:sp>
      <p:graphicFrame>
        <p:nvGraphicFramePr>
          <p:cNvPr id="244" name="Google Shape;244;p24"/>
          <p:cNvGraphicFramePr/>
          <p:nvPr/>
        </p:nvGraphicFramePr>
        <p:xfrm>
          <a:off x="2967225" y="1029713"/>
          <a:ext cx="1322425" cy="3394700"/>
        </p:xfrm>
        <a:graphic>
          <a:graphicData uri="http://schemas.openxmlformats.org/drawingml/2006/table">
            <a:tbl>
              <a:tblPr>
                <a:noFill/>
                <a:tableStyleId>{238DC52F-C2A9-4233-8B2E-2C9CB36DA5B3}</a:tableStyleId>
              </a:tblPr>
              <a:tblGrid>
                <a:gridCol w="1322425">
                  <a:extLst>
                    <a:ext uri="{9D8B030D-6E8A-4147-A177-3AD203B41FA5}">
                      <a16:colId xmlns:a16="http://schemas.microsoft.com/office/drawing/2014/main" val="20000"/>
                    </a:ext>
                  </a:extLst>
                </a:gridCol>
              </a:tblGrid>
              <a:tr h="940750">
                <a:tc>
                  <a:txBody>
                    <a:bodyPr/>
                    <a:lstStyle/>
                    <a:p>
                      <a:pPr marL="0" lvl="0" indent="0" algn="ctr" rtl="0">
                        <a:spcBef>
                          <a:spcPts val="0"/>
                        </a:spcBef>
                        <a:spcAft>
                          <a:spcPts val="0"/>
                        </a:spcAft>
                        <a:buNone/>
                      </a:pPr>
                      <a:r>
                        <a:rPr lang="es" b="1">
                          <a:latin typeface="Lora"/>
                          <a:ea typeface="Lora"/>
                          <a:cs typeface="Lora"/>
                          <a:sym typeface="Lora"/>
                        </a:rPr>
                        <a:t>MAMÍFEROS</a:t>
                      </a:r>
                      <a:endParaRPr b="1">
                        <a:latin typeface="Lora"/>
                        <a:ea typeface="Lora"/>
                        <a:cs typeface="Lora"/>
                        <a:sym typeface="Lora"/>
                      </a:endParaRPr>
                    </a:p>
                  </a:txBody>
                  <a:tcPr marL="91425" marR="91425" marT="91425" marB="91425" anchor="ctr">
                    <a:solidFill>
                      <a:srgbClr val="FFE599"/>
                    </a:solidFill>
                  </a:tcPr>
                </a:tc>
                <a:extLst>
                  <a:ext uri="{0D108BD9-81ED-4DB2-BD59-A6C34878D82A}">
                    <a16:rowId xmlns:a16="http://schemas.microsoft.com/office/drawing/2014/main" val="10000"/>
                  </a:ext>
                </a:extLst>
              </a:tr>
              <a:tr h="1211325">
                <a:tc>
                  <a:txBody>
                    <a:bodyPr/>
                    <a:lstStyle/>
                    <a:p>
                      <a:pPr marL="0" lvl="0" indent="0" algn="ctr" rtl="0">
                        <a:spcBef>
                          <a:spcPts val="0"/>
                        </a:spcBef>
                        <a:spcAft>
                          <a:spcPts val="0"/>
                        </a:spcAft>
                        <a:buNone/>
                      </a:pPr>
                      <a:r>
                        <a:rPr lang="es" b="1">
                          <a:latin typeface="Lora"/>
                          <a:ea typeface="Lora"/>
                          <a:cs typeface="Lora"/>
                          <a:sym typeface="Lora"/>
                        </a:rPr>
                        <a:t>PLANTAS</a:t>
                      </a:r>
                      <a:endParaRPr b="1">
                        <a:latin typeface="Lora"/>
                        <a:ea typeface="Lora"/>
                        <a:cs typeface="Lora"/>
                        <a:sym typeface="Lora"/>
                      </a:endParaRPr>
                    </a:p>
                  </a:txBody>
                  <a:tcPr marL="91425" marR="91425" marT="91425" marB="91425" anchor="ctr">
                    <a:solidFill>
                      <a:srgbClr val="F1C232"/>
                    </a:solidFill>
                  </a:tcPr>
                </a:tc>
                <a:extLst>
                  <a:ext uri="{0D108BD9-81ED-4DB2-BD59-A6C34878D82A}">
                    <a16:rowId xmlns:a16="http://schemas.microsoft.com/office/drawing/2014/main" val="10001"/>
                  </a:ext>
                </a:extLst>
              </a:tr>
              <a:tr h="1242625">
                <a:tc>
                  <a:txBody>
                    <a:bodyPr/>
                    <a:lstStyle/>
                    <a:p>
                      <a:pPr marL="0" lvl="0" indent="0" algn="ctr" rtl="0">
                        <a:spcBef>
                          <a:spcPts val="0"/>
                        </a:spcBef>
                        <a:spcAft>
                          <a:spcPts val="0"/>
                        </a:spcAft>
                        <a:buNone/>
                      </a:pPr>
                      <a:r>
                        <a:rPr lang="es" b="1">
                          <a:latin typeface="Lora"/>
                          <a:ea typeface="Lora"/>
                          <a:cs typeface="Lora"/>
                          <a:sym typeface="Lora"/>
                        </a:rPr>
                        <a:t>SUELO</a:t>
                      </a:r>
                      <a:endParaRPr b="1">
                        <a:latin typeface="Lora"/>
                        <a:ea typeface="Lora"/>
                        <a:cs typeface="Lora"/>
                        <a:sym typeface="Lora"/>
                      </a:endParaRPr>
                    </a:p>
                  </a:txBody>
                  <a:tcPr marL="91425" marR="91425" marT="91425" marB="91425" anchor="ctr">
                    <a:solidFill>
                      <a:srgbClr val="B45F06"/>
                    </a:solidFill>
                  </a:tcPr>
                </a:tc>
                <a:extLst>
                  <a:ext uri="{0D108BD9-81ED-4DB2-BD59-A6C34878D82A}">
                    <a16:rowId xmlns:a16="http://schemas.microsoft.com/office/drawing/2014/main" val="10002"/>
                  </a:ext>
                </a:extLst>
              </a:tr>
            </a:tbl>
          </a:graphicData>
        </a:graphic>
      </p:graphicFrame>
      <p:cxnSp>
        <p:nvCxnSpPr>
          <p:cNvPr id="245" name="Google Shape;245;p24"/>
          <p:cNvCxnSpPr/>
          <p:nvPr/>
        </p:nvCxnSpPr>
        <p:spPr>
          <a:xfrm rot="10800000" flipH="1">
            <a:off x="2792350" y="1044325"/>
            <a:ext cx="21000" cy="3240900"/>
          </a:xfrm>
          <a:prstGeom prst="straightConnector1">
            <a:avLst/>
          </a:prstGeom>
          <a:noFill/>
          <a:ln w="28575" cap="flat" cmpd="sng">
            <a:solidFill>
              <a:srgbClr val="38761D"/>
            </a:solidFill>
            <a:prstDash val="solid"/>
            <a:round/>
            <a:headEnd type="none" w="med" len="med"/>
            <a:tailEnd type="triangle" w="med" len="med"/>
          </a:ln>
        </p:spPr>
      </p:cxnSp>
      <p:sp>
        <p:nvSpPr>
          <p:cNvPr id="246" name="Google Shape;246;p24"/>
          <p:cNvSpPr txBox="1"/>
          <p:nvPr/>
        </p:nvSpPr>
        <p:spPr>
          <a:xfrm>
            <a:off x="0" y="3028500"/>
            <a:ext cx="27924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 sz="1100">
                <a:latin typeface="Lora"/>
                <a:ea typeface="Lora"/>
                <a:cs typeface="Lora"/>
                <a:sym typeface="Lora"/>
              </a:rPr>
              <a:t>Soto-Benavente, et al. 2020. Cayotopa T, 2021. Benavides, 2005. Perales A. et al, 2021. Yadav S, 2010. Ale E. et al. 2018</a:t>
            </a:r>
            <a:endParaRPr sz="1100">
              <a:latin typeface="Lora"/>
              <a:ea typeface="Lora"/>
              <a:cs typeface="Lora"/>
              <a:sym typeface="Lora"/>
            </a:endParaRPr>
          </a:p>
        </p:txBody>
      </p:sp>
      <p:sp>
        <p:nvSpPr>
          <p:cNvPr id="247" name="Google Shape;247;p24"/>
          <p:cNvSpPr txBox="1"/>
          <p:nvPr/>
        </p:nvSpPr>
        <p:spPr>
          <a:xfrm>
            <a:off x="5675" y="1773875"/>
            <a:ext cx="25827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1200"/>
              </a:spcAft>
              <a:buNone/>
            </a:pPr>
            <a:r>
              <a:rPr lang="es" sz="1100">
                <a:solidFill>
                  <a:schemeClr val="dk1"/>
                </a:solidFill>
                <a:latin typeface="Lora"/>
                <a:ea typeface="Lora"/>
                <a:cs typeface="Lora"/>
                <a:sym typeface="Lora"/>
              </a:rPr>
              <a:t>Marini M, et al. 2021 y Londoño F, 2016</a:t>
            </a:r>
            <a:endParaRPr sz="1100"/>
          </a:p>
        </p:txBody>
      </p:sp>
      <p:sp>
        <p:nvSpPr>
          <p:cNvPr id="248" name="Google Shape;248;p24"/>
          <p:cNvSpPr txBox="1"/>
          <p:nvPr/>
        </p:nvSpPr>
        <p:spPr>
          <a:xfrm>
            <a:off x="4895625" y="1392875"/>
            <a:ext cx="3811800" cy="369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 sz="1200">
                <a:solidFill>
                  <a:schemeClr val="dk1"/>
                </a:solidFill>
                <a:latin typeface="Lora"/>
                <a:ea typeface="Lora"/>
                <a:cs typeface="Lora"/>
                <a:sym typeface="Lora"/>
              </a:rPr>
              <a:t>Sabath E, et al. 2012.          Georgescu B, 2011</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1000"/>
                                        <p:tgtEl>
                                          <p:spTgt spid="237"/>
                                        </p:tgtEl>
                                      </p:cBhvr>
                                    </p:animEffect>
                                  </p:childTnLst>
                                </p:cTn>
                              </p:par>
                              <p:par>
                                <p:cTn id="8" presetID="10" presetClass="entr" presetSubtype="0" fill="hold" nodeType="withEffect">
                                  <p:stCondLst>
                                    <p:cond delay="0"/>
                                  </p:stCondLst>
                                  <p:childTnLst>
                                    <p:set>
                                      <p:cBhvr>
                                        <p:cTn id="9" dur="1" fill="hold">
                                          <p:stCondLst>
                                            <p:cond delay="0"/>
                                          </p:stCondLst>
                                        </p:cTn>
                                        <p:tgtEl>
                                          <p:spTgt spid="238"/>
                                        </p:tgtEl>
                                        <p:attrNameLst>
                                          <p:attrName>style.visibility</p:attrName>
                                        </p:attrNameLst>
                                      </p:cBhvr>
                                      <p:to>
                                        <p:strVal val="visible"/>
                                      </p:to>
                                    </p:set>
                                    <p:animEffect transition="in" filter="fade">
                                      <p:cBhvr>
                                        <p:cTn id="10" dur="1000"/>
                                        <p:tgtEl>
                                          <p:spTgt spid="238"/>
                                        </p:tgtEl>
                                      </p:cBhvr>
                                    </p:animEffect>
                                  </p:childTnLst>
                                </p:cTn>
                              </p:par>
                              <p:par>
                                <p:cTn id="11" presetID="10" presetClass="entr" presetSubtype="0" fill="hold" nodeType="withEffect">
                                  <p:stCondLst>
                                    <p:cond delay="0"/>
                                  </p:stCondLst>
                                  <p:childTnLst>
                                    <p:set>
                                      <p:cBhvr>
                                        <p:cTn id="12" dur="1" fill="hold">
                                          <p:stCondLst>
                                            <p:cond delay="0"/>
                                          </p:stCondLst>
                                        </p:cTn>
                                        <p:tgtEl>
                                          <p:spTgt spid="239"/>
                                        </p:tgtEl>
                                        <p:attrNameLst>
                                          <p:attrName>style.visibility</p:attrName>
                                        </p:attrNameLst>
                                      </p:cBhvr>
                                      <p:to>
                                        <p:strVal val="visible"/>
                                      </p:to>
                                    </p:set>
                                    <p:animEffect transition="in" filter="fade">
                                      <p:cBhvr>
                                        <p:cTn id="13" dur="1000"/>
                                        <p:tgtEl>
                                          <p:spTgt spid="239"/>
                                        </p:tgtEl>
                                      </p:cBhvr>
                                    </p:animEffect>
                                  </p:childTnLst>
                                </p:cTn>
                              </p:par>
                              <p:par>
                                <p:cTn id="14" presetID="10" presetClass="entr" presetSubtype="0" fill="hold" nodeType="withEffect">
                                  <p:stCondLst>
                                    <p:cond delay="0"/>
                                  </p:stCondLst>
                                  <p:childTnLst>
                                    <p:set>
                                      <p:cBhvr>
                                        <p:cTn id="15" dur="1" fill="hold">
                                          <p:stCondLst>
                                            <p:cond delay="0"/>
                                          </p:stCondLst>
                                        </p:cTn>
                                        <p:tgtEl>
                                          <p:spTgt spid="243"/>
                                        </p:tgtEl>
                                        <p:attrNameLst>
                                          <p:attrName>style.visibility</p:attrName>
                                        </p:attrNameLst>
                                      </p:cBhvr>
                                      <p:to>
                                        <p:strVal val="visible"/>
                                      </p:to>
                                    </p:set>
                                    <p:animEffect transition="in" filter="fade">
                                      <p:cBhvr>
                                        <p:cTn id="16" dur="1000"/>
                                        <p:tgtEl>
                                          <p:spTgt spid="243"/>
                                        </p:tgtEl>
                                      </p:cBhvr>
                                    </p:animEffect>
                                  </p:childTnLst>
                                </p:cTn>
                              </p:par>
                              <p:par>
                                <p:cTn id="17" presetID="10" presetClass="entr" presetSubtype="0" fill="hold" nodeType="withEffect">
                                  <p:stCondLst>
                                    <p:cond delay="0"/>
                                  </p:stCondLst>
                                  <p:childTnLst>
                                    <p:set>
                                      <p:cBhvr>
                                        <p:cTn id="18" dur="1" fill="hold">
                                          <p:stCondLst>
                                            <p:cond delay="0"/>
                                          </p:stCondLst>
                                        </p:cTn>
                                        <p:tgtEl>
                                          <p:spTgt spid="244"/>
                                        </p:tgtEl>
                                        <p:attrNameLst>
                                          <p:attrName>style.visibility</p:attrName>
                                        </p:attrNameLst>
                                      </p:cBhvr>
                                      <p:to>
                                        <p:strVal val="visible"/>
                                      </p:to>
                                    </p:set>
                                    <p:animEffect transition="in" filter="fade">
                                      <p:cBhvr>
                                        <p:cTn id="19" dur="1000"/>
                                        <p:tgtEl>
                                          <p:spTgt spid="244"/>
                                        </p:tgtEl>
                                      </p:cBhvr>
                                    </p:animEffect>
                                  </p:childTnLst>
                                </p:cTn>
                              </p:par>
                              <p:par>
                                <p:cTn id="20" presetID="10" presetClass="entr" presetSubtype="0" fill="hold" nodeType="withEffect">
                                  <p:stCondLst>
                                    <p:cond delay="0"/>
                                  </p:stCondLst>
                                  <p:childTnLst>
                                    <p:set>
                                      <p:cBhvr>
                                        <p:cTn id="21" dur="1" fill="hold">
                                          <p:stCondLst>
                                            <p:cond delay="0"/>
                                          </p:stCondLst>
                                        </p:cTn>
                                        <p:tgtEl>
                                          <p:spTgt spid="245"/>
                                        </p:tgtEl>
                                        <p:attrNameLst>
                                          <p:attrName>style.visibility</p:attrName>
                                        </p:attrNameLst>
                                      </p:cBhvr>
                                      <p:to>
                                        <p:strVal val="visible"/>
                                      </p:to>
                                    </p:set>
                                    <p:animEffect transition="in" filter="fade">
                                      <p:cBhvr>
                                        <p:cTn id="22" dur="1000"/>
                                        <p:tgtEl>
                                          <p:spTgt spid="245"/>
                                        </p:tgtEl>
                                      </p:cBhvr>
                                    </p:animEffect>
                                  </p:childTnLst>
                                </p:cTn>
                              </p:par>
                              <p:par>
                                <p:cTn id="23" presetID="10" presetClass="entr" presetSubtype="0" fill="hold" nodeType="withEffect">
                                  <p:stCondLst>
                                    <p:cond delay="0"/>
                                  </p:stCondLst>
                                  <p:childTnLst>
                                    <p:set>
                                      <p:cBhvr>
                                        <p:cTn id="24" dur="1" fill="hold">
                                          <p:stCondLst>
                                            <p:cond delay="0"/>
                                          </p:stCondLst>
                                        </p:cTn>
                                        <p:tgtEl>
                                          <p:spTgt spid="246"/>
                                        </p:tgtEl>
                                        <p:attrNameLst>
                                          <p:attrName>style.visibility</p:attrName>
                                        </p:attrNameLst>
                                      </p:cBhvr>
                                      <p:to>
                                        <p:strVal val="visible"/>
                                      </p:to>
                                    </p:set>
                                    <p:animEffect transition="in" filter="fade">
                                      <p:cBhvr>
                                        <p:cTn id="25" dur="1000"/>
                                        <p:tgtEl>
                                          <p:spTgt spid="246"/>
                                        </p:tgtEl>
                                      </p:cBhvr>
                                    </p:animEffect>
                                  </p:childTnLst>
                                </p:cTn>
                              </p:par>
                              <p:par>
                                <p:cTn id="26" presetID="10" presetClass="entr" presetSubtype="0" fill="hold" nodeType="withEffect">
                                  <p:stCondLst>
                                    <p:cond delay="0"/>
                                  </p:stCondLst>
                                  <p:childTnLst>
                                    <p:set>
                                      <p:cBhvr>
                                        <p:cTn id="27" dur="1" fill="hold">
                                          <p:stCondLst>
                                            <p:cond delay="0"/>
                                          </p:stCondLst>
                                        </p:cTn>
                                        <p:tgtEl>
                                          <p:spTgt spid="247"/>
                                        </p:tgtEl>
                                        <p:attrNameLst>
                                          <p:attrName>style.visibility</p:attrName>
                                        </p:attrNameLst>
                                      </p:cBhvr>
                                      <p:to>
                                        <p:strVal val="visible"/>
                                      </p:to>
                                    </p:set>
                                    <p:animEffect transition="in" filter="fade">
                                      <p:cBhvr>
                                        <p:cTn id="28" dur="1000"/>
                                        <p:tgtEl>
                                          <p:spTgt spid="24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40"/>
                                        </p:tgtEl>
                                        <p:attrNameLst>
                                          <p:attrName>style.visibility</p:attrName>
                                        </p:attrNameLst>
                                      </p:cBhvr>
                                      <p:to>
                                        <p:strVal val="visible"/>
                                      </p:to>
                                    </p:set>
                                    <p:animEffect transition="in" filter="fade">
                                      <p:cBhvr>
                                        <p:cTn id="33" dur="1000"/>
                                        <p:tgtEl>
                                          <p:spTgt spid="240"/>
                                        </p:tgtEl>
                                      </p:cBhvr>
                                    </p:animEffect>
                                  </p:childTnLst>
                                </p:cTn>
                              </p:par>
                              <p:par>
                                <p:cTn id="34" presetID="10" presetClass="entr" presetSubtype="0" fill="hold" nodeType="withEffect">
                                  <p:stCondLst>
                                    <p:cond delay="0"/>
                                  </p:stCondLst>
                                  <p:childTnLst>
                                    <p:set>
                                      <p:cBhvr>
                                        <p:cTn id="35" dur="1" fill="hold">
                                          <p:stCondLst>
                                            <p:cond delay="0"/>
                                          </p:stCondLst>
                                        </p:cTn>
                                        <p:tgtEl>
                                          <p:spTgt spid="248"/>
                                        </p:tgtEl>
                                        <p:attrNameLst>
                                          <p:attrName>style.visibility</p:attrName>
                                        </p:attrNameLst>
                                      </p:cBhvr>
                                      <p:to>
                                        <p:strVal val="visible"/>
                                      </p:to>
                                    </p:set>
                                    <p:animEffect transition="in" filter="fade">
                                      <p:cBhvr>
                                        <p:cTn id="36" dur="1000"/>
                                        <p:tgtEl>
                                          <p:spTgt spid="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olanio template">
  <a:themeElements>
    <a:clrScheme name="Custom 347">
      <a:dk1>
        <a:srgbClr val="484F56"/>
      </a:dk1>
      <a:lt1>
        <a:srgbClr val="FFFFFF"/>
      </a:lt1>
      <a:dk2>
        <a:srgbClr val="666666"/>
      </a:dk2>
      <a:lt2>
        <a:srgbClr val="EEF1F3"/>
      </a:lt2>
      <a:accent1>
        <a:srgbClr val="9BCF63"/>
      </a:accent1>
      <a:accent2>
        <a:srgbClr val="51B148"/>
      </a:accent2>
      <a:accent3>
        <a:srgbClr val="B8F567"/>
      </a:accent3>
      <a:accent4>
        <a:srgbClr val="484F56"/>
      </a:accent4>
      <a:accent5>
        <a:srgbClr val="89A8BF"/>
      </a:accent5>
      <a:accent6>
        <a:srgbClr val="E0E8EE"/>
      </a:accent6>
      <a:hlink>
        <a:srgbClr val="9BCF6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1210</Words>
  <Application>Microsoft Office PowerPoint</Application>
  <PresentationFormat>Presentación en pantalla (16:9)</PresentationFormat>
  <Paragraphs>235</Paragraphs>
  <Slides>23</Slides>
  <Notes>23</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23</vt:i4>
      </vt:variant>
    </vt:vector>
  </HeadingPairs>
  <TitlesOfParts>
    <vt:vector size="34" baseType="lpstr">
      <vt:lpstr>Pontano Sans</vt:lpstr>
      <vt:lpstr>Century Gothic</vt:lpstr>
      <vt:lpstr>Arial</vt:lpstr>
      <vt:lpstr>Dosis Light</vt:lpstr>
      <vt:lpstr>Dosis</vt:lpstr>
      <vt:lpstr>Lato</vt:lpstr>
      <vt:lpstr>Calibri</vt:lpstr>
      <vt:lpstr>Verdana</vt:lpstr>
      <vt:lpstr>Oswald</vt:lpstr>
      <vt:lpstr>Lora</vt:lpstr>
      <vt:lpstr>Solanio template</vt:lpstr>
      <vt:lpstr>Toxicidad del Cadmio y la estrategia de biorremediación de suelos contaminados para disminuir sus efectos</vt:lpstr>
      <vt:lpstr>CONTENIDO</vt:lpstr>
      <vt:lpstr>Introducción</vt:lpstr>
      <vt:lpstr>Objetivo general</vt:lpstr>
      <vt:lpstr>Objetivos específicos</vt:lpstr>
      <vt:lpstr>Antecedentes</vt:lpstr>
      <vt:lpstr>Antecedentes</vt:lpstr>
      <vt:lpstr>MARCO TEÓRICO</vt:lpstr>
      <vt:lpstr>Toxicidad en el ser humano</vt:lpstr>
      <vt:lpstr>Normativa o límites de contenido de Cd</vt:lpstr>
      <vt:lpstr>BIORREMEDIACIÓN</vt:lpstr>
      <vt:lpstr>Metodología </vt:lpstr>
      <vt:lpstr>RESULTADOS Y DISCUSIÓN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Toxicidad del Cadmio y la estrategia de biorremediación de suelos contaminados para disminuir sus efectos</dc:title>
  <cp:lastModifiedBy>DAYRA</cp:lastModifiedBy>
  <cp:revision>1</cp:revision>
  <dcterms:modified xsi:type="dcterms:W3CDTF">2021-11-23T02:56:14Z</dcterms:modified>
</cp:coreProperties>
</file>