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3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Lst>
  <p:sldSz cx="9144000" cy="5143500" type="screen16x9"/>
  <p:notesSz cx="6858000" cy="9144000"/>
  <p:embeddedFontLst>
    <p:embeddedFont>
      <p:font typeface="Roboto" panose="020B0604020202020204" pitchFamily="2" charset="0"/>
      <p:regular r:id="rId32"/>
      <p:bold r:id="rId33"/>
      <p:italic r:id="rId34"/>
      <p:boldItalic r:id="rId3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3C15999-90AC-4BCA-B80C-FA94B833CEC2}">
  <a:tblStyle styleId="{43C15999-90AC-4BCA-B80C-FA94B833CEC2}"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0" d="100"/>
          <a:sy n="90" d="100"/>
        </p:scale>
        <p:origin x="816" y="7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font" Target="fonts/font3.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2.fntdata"/><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1.fntdata"/><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4.fntdata"/><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www.nature.com/articles/s42003-021-01764-4"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11166b973a3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g11166b973a3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g1257c627515_2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9" name="Google Shape;289;g1257c627515_2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a:t>mantenimiento y obtención de reactivos - estandarización de dieta - parámetros evaluados</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1"/>
        <p:cNvGrpSpPr/>
        <p:nvPr/>
      </p:nvGrpSpPr>
      <p:grpSpPr>
        <a:xfrm>
          <a:off x="0" y="0"/>
          <a:ext cx="0" cy="0"/>
          <a:chOff x="0" y="0"/>
          <a:chExt cx="0" cy="0"/>
        </a:xfrm>
      </p:grpSpPr>
      <p:sp>
        <p:nvSpPr>
          <p:cNvPr id="342" name="Google Shape;342;g1310d026b45_1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3" name="Google Shape;343;g1310d026b45_1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g1310d026b45_1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6" name="Google Shape;376;g1310d026b45_1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1"/>
        <p:cNvGrpSpPr/>
        <p:nvPr/>
      </p:nvGrpSpPr>
      <p:grpSpPr>
        <a:xfrm>
          <a:off x="0" y="0"/>
          <a:ext cx="0" cy="0"/>
          <a:chOff x="0" y="0"/>
          <a:chExt cx="0" cy="0"/>
        </a:xfrm>
      </p:grpSpPr>
      <p:sp>
        <p:nvSpPr>
          <p:cNvPr id="442" name="Google Shape;442;g11ba8924eb3_0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3" name="Google Shape;443;g11ba8924eb3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2"/>
        <p:cNvGrpSpPr/>
        <p:nvPr/>
      </p:nvGrpSpPr>
      <p:grpSpPr>
        <a:xfrm>
          <a:off x="0" y="0"/>
          <a:ext cx="0" cy="0"/>
          <a:chOff x="0" y="0"/>
          <a:chExt cx="0" cy="0"/>
        </a:xfrm>
      </p:grpSpPr>
      <p:sp>
        <p:nvSpPr>
          <p:cNvPr id="493" name="Google Shape;493;g11ba8924eb3_0_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4" name="Google Shape;494;g11ba8924eb3_0_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a:t>Realizaods estos ensayos , se obtuvieron los siguientes resultados</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6"/>
        <p:cNvGrpSpPr/>
        <p:nvPr/>
      </p:nvGrpSpPr>
      <p:grpSpPr>
        <a:xfrm>
          <a:off x="0" y="0"/>
          <a:ext cx="0" cy="0"/>
          <a:chOff x="0" y="0"/>
          <a:chExt cx="0" cy="0"/>
        </a:xfrm>
      </p:grpSpPr>
      <p:sp>
        <p:nvSpPr>
          <p:cNvPr id="537" name="Google Shape;537;g12548439d52_1_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8" name="Google Shape;538;g12548439d52_1_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a:t>VENTAJAS - DESVENTAJAS DE UTILIZARLOS</a:t>
            </a:r>
            <a:endParaRPr/>
          </a:p>
          <a:p>
            <a:pPr marL="0" lvl="0" indent="0" algn="l" rtl="0">
              <a:spcBef>
                <a:spcPts val="0"/>
              </a:spcBef>
              <a:spcAft>
                <a:spcPts val="0"/>
              </a:spcAft>
              <a:buNone/>
            </a:pPr>
            <a:r>
              <a:rPr lang="es"/>
              <a:t>en este se determino que la cepa N2 , la etapa- c elegans en minuscui</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7"/>
        <p:cNvGrpSpPr/>
        <p:nvPr/>
      </p:nvGrpSpPr>
      <p:grpSpPr>
        <a:xfrm>
          <a:off x="0" y="0"/>
          <a:ext cx="0" cy="0"/>
          <a:chOff x="0" y="0"/>
          <a:chExt cx="0" cy="0"/>
        </a:xfrm>
      </p:grpSpPr>
      <p:sp>
        <p:nvSpPr>
          <p:cNvPr id="558" name="Google Shape;558;g11a6fbce39d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9" name="Google Shape;559;g11a6fbce39d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just" rtl="0">
              <a:lnSpc>
                <a:spcPct val="95000"/>
              </a:lnSpc>
              <a:spcBef>
                <a:spcPts val="0"/>
              </a:spcBef>
              <a:spcAft>
                <a:spcPts val="0"/>
              </a:spcAft>
              <a:buNone/>
            </a:pPr>
            <a:r>
              <a:rPr lang="es" sz="1300">
                <a:solidFill>
                  <a:schemeClr val="dk1"/>
                </a:solidFill>
                <a:latin typeface="Times New Roman"/>
                <a:ea typeface="Times New Roman"/>
                <a:cs typeface="Times New Roman"/>
                <a:sym typeface="Times New Roman"/>
              </a:rPr>
              <a:t>Se observan los tiempos de duración de los estadios larvarios de desarrollo en cada una de las cepas: Bristol N2 (barra color negro) y cepa mutante AX1410 (barra color gris), mostrando una diferencia estadísticamente significativa en la duración de todos los estadios larvarios. El ensayo se realizó por duplicado partiendo de una sincronización; evaluado estadísticamente mediante una prueba 2way ANOVA (*** P = 0.0006)</a:t>
            </a:r>
            <a:endParaRPr sz="1300">
              <a:solidFill>
                <a:schemeClr val="dk1"/>
              </a:solidFill>
              <a:latin typeface="Times New Roman"/>
              <a:ea typeface="Times New Roman"/>
              <a:cs typeface="Times New Roman"/>
              <a:sym typeface="Times New Roman"/>
            </a:endParaRPr>
          </a:p>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2"/>
        <p:cNvGrpSpPr/>
        <p:nvPr/>
      </p:nvGrpSpPr>
      <p:grpSpPr>
        <a:xfrm>
          <a:off x="0" y="0"/>
          <a:ext cx="0" cy="0"/>
          <a:chOff x="0" y="0"/>
          <a:chExt cx="0" cy="0"/>
        </a:xfrm>
      </p:grpSpPr>
      <p:sp>
        <p:nvSpPr>
          <p:cNvPr id="573" name="Google Shape;573;g1324ec6483e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4" name="Google Shape;574;g1324ec6483e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a:t> </a:t>
            </a:r>
            <a:r>
              <a:rPr lang="es" u="sng">
                <a:solidFill>
                  <a:schemeClr val="hlink"/>
                </a:solidFill>
                <a:hlinkClick r:id="rId3"/>
              </a:rPr>
              <a:t>https://www.nature.com/articles/s42003-021-01764-4</a:t>
            </a:r>
            <a:r>
              <a:rPr lang="es"/>
              <a:t> </a:t>
            </a:r>
            <a:endParaRPr/>
          </a:p>
          <a:p>
            <a:pPr marL="0" lvl="0" indent="0" algn="l" rtl="0">
              <a:spcBef>
                <a:spcPts val="0"/>
              </a:spcBef>
              <a:spcAft>
                <a:spcPts val="0"/>
              </a:spcAft>
              <a:buNone/>
            </a:pPr>
            <a:r>
              <a:rPr lang="es"/>
              <a:t>esto ha sido reportado con anterioridad por  por azat y sharma k y colaboradores , cuando utilizaron la escala 0,5 que corresponde a  encontraron una movilidad , y beydoun en el 2021 señala que esta es una  concentración optima para que la cepa silvestre se desarrolle con efectividad, lo cual está explicado por la necesidad nutricional de esta cepa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6"/>
        <p:cNvGrpSpPr/>
        <p:nvPr/>
      </p:nvGrpSpPr>
      <p:grpSpPr>
        <a:xfrm>
          <a:off x="0" y="0"/>
          <a:ext cx="0" cy="0"/>
          <a:chOff x="0" y="0"/>
          <a:chExt cx="0" cy="0"/>
        </a:xfrm>
      </p:grpSpPr>
      <p:sp>
        <p:nvSpPr>
          <p:cNvPr id="597" name="Google Shape;597;g1324ec6483e_0_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8" name="Google Shape;598;g1324ec6483e_0_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a:t>En el caso de la cepa Transgenica, se observó que  para </a:t>
            </a:r>
            <a:r>
              <a:rPr lang="es" i="1"/>
              <a:t>L. rhamnosus </a:t>
            </a:r>
            <a:r>
              <a:rPr lang="es"/>
              <a:t> una mayor reproducción al utilizar la escala de  0,7 ya que hubo un recuento de 55 larvas, una movilidad promedio de 21 a 22 ondas por minuto</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6"/>
        <p:cNvGrpSpPr/>
        <p:nvPr/>
      </p:nvGrpSpPr>
      <p:grpSpPr>
        <a:xfrm>
          <a:off x="0" y="0"/>
          <a:ext cx="0" cy="0"/>
          <a:chOff x="0" y="0"/>
          <a:chExt cx="0" cy="0"/>
        </a:xfrm>
      </p:grpSpPr>
      <p:sp>
        <p:nvSpPr>
          <p:cNvPr id="617" name="Google Shape;617;g111eb284bcf_2_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8" name="Google Shape;618;g111eb284bcf_2_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just" rtl="0">
              <a:lnSpc>
                <a:spcPct val="95000"/>
              </a:lnSpc>
              <a:spcBef>
                <a:spcPts val="0"/>
              </a:spcBef>
              <a:spcAft>
                <a:spcPts val="0"/>
              </a:spcAft>
              <a:buClr>
                <a:schemeClr val="dk1"/>
              </a:buClr>
              <a:buSzPts val="1100"/>
              <a:buFont typeface="Arial"/>
              <a:buNone/>
            </a:pPr>
            <a:r>
              <a:rPr lang="es" sz="1300" b="1">
                <a:solidFill>
                  <a:schemeClr val="dk1"/>
                </a:solidFill>
                <a:latin typeface="Times New Roman"/>
                <a:ea typeface="Times New Roman"/>
                <a:cs typeface="Times New Roman"/>
                <a:sym typeface="Times New Roman"/>
              </a:rPr>
              <a:t>Tiempo de vida de </a:t>
            </a:r>
            <a:r>
              <a:rPr lang="es" sz="1300" b="1" i="1">
                <a:solidFill>
                  <a:schemeClr val="dk1"/>
                </a:solidFill>
                <a:latin typeface="Times New Roman"/>
                <a:ea typeface="Times New Roman"/>
                <a:cs typeface="Times New Roman"/>
                <a:sym typeface="Times New Roman"/>
              </a:rPr>
              <a:t>C. elegans</a:t>
            </a:r>
            <a:r>
              <a:rPr lang="es" sz="1300" b="1">
                <a:solidFill>
                  <a:schemeClr val="dk1"/>
                </a:solidFill>
                <a:latin typeface="Times New Roman"/>
                <a:ea typeface="Times New Roman"/>
                <a:cs typeface="Times New Roman"/>
                <a:sym typeface="Times New Roman"/>
              </a:rPr>
              <a:t> N2 tras la exposición a dieta probiótica.</a:t>
            </a:r>
            <a:r>
              <a:rPr lang="es" sz="1300">
                <a:solidFill>
                  <a:schemeClr val="dk1"/>
                </a:solidFill>
                <a:latin typeface="Times New Roman"/>
                <a:ea typeface="Times New Roman"/>
                <a:cs typeface="Times New Roman"/>
                <a:sym typeface="Times New Roman"/>
              </a:rPr>
              <a:t> Se observa la probabilidad de supervivencia de N2 frente a la dieta con probióticos. (A) Totalidad de las dietas implementadas en N2 analizada mediante el Gehan-Breslow-Wilcoxon test  con un P = 0.1640; (B) dietas mixtas, con un P = 0.0466; (C) dietas completas, P= 0,8258.</a:t>
            </a:r>
            <a:endParaRPr/>
          </a:p>
          <a:p>
            <a:pPr marL="0" lvl="0" indent="0" algn="l" rtl="0">
              <a:spcBef>
                <a:spcPts val="120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11a6a29be76_0_9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11a6a29be76_0_9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6"/>
        <p:cNvGrpSpPr/>
        <p:nvPr/>
      </p:nvGrpSpPr>
      <p:grpSpPr>
        <a:xfrm>
          <a:off x="0" y="0"/>
          <a:ext cx="0" cy="0"/>
          <a:chOff x="0" y="0"/>
          <a:chExt cx="0" cy="0"/>
        </a:xfrm>
      </p:grpSpPr>
      <p:sp>
        <p:nvSpPr>
          <p:cNvPr id="637" name="Google Shape;637;g111eb284bcf_2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8" name="Google Shape;638;g111eb284bcf_2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just" rtl="0">
              <a:lnSpc>
                <a:spcPct val="95000"/>
              </a:lnSpc>
              <a:spcBef>
                <a:spcPts val="0"/>
              </a:spcBef>
              <a:spcAft>
                <a:spcPts val="1200"/>
              </a:spcAft>
              <a:buClr>
                <a:schemeClr val="dk1"/>
              </a:buClr>
              <a:buSzPts val="1100"/>
              <a:buFont typeface="Arial"/>
              <a:buNone/>
            </a:pPr>
            <a:r>
              <a:rPr lang="es" sz="1300">
                <a:solidFill>
                  <a:schemeClr val="dk1"/>
                </a:solidFill>
                <a:latin typeface="Times New Roman"/>
                <a:ea typeface="Times New Roman"/>
                <a:cs typeface="Times New Roman"/>
                <a:sym typeface="Times New Roman"/>
              </a:rPr>
              <a:t>Se observa la probabilidad de supervivencia de AX1410 frente a las dietas. (A) Totalidad de las dietas implementadas en AX1410 P= 0,9866 ; (B) dietas mixtas, con un P = 0,9237; (C) dietas completas, P= 0,9632; dichas gráficas fueron analizadas mediante el Gehan-Breslow-Wilcoxon test, determinando resultados estadísticamente no significativos.</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1"/>
        <p:cNvGrpSpPr/>
        <p:nvPr/>
      </p:nvGrpSpPr>
      <p:grpSpPr>
        <a:xfrm>
          <a:off x="0" y="0"/>
          <a:ext cx="0" cy="0"/>
          <a:chOff x="0" y="0"/>
          <a:chExt cx="0" cy="0"/>
        </a:xfrm>
      </p:grpSpPr>
      <p:sp>
        <p:nvSpPr>
          <p:cNvPr id="652" name="Google Shape;652;g12548439d52_1_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3" name="Google Shape;653;g12548439d52_1_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just" rtl="0">
              <a:lnSpc>
                <a:spcPct val="75000"/>
              </a:lnSpc>
              <a:spcBef>
                <a:spcPts val="0"/>
              </a:spcBef>
              <a:spcAft>
                <a:spcPts val="1200"/>
              </a:spcAft>
              <a:buClr>
                <a:schemeClr val="dk1"/>
              </a:buClr>
              <a:buSzPts val="1018"/>
              <a:buFont typeface="Arial"/>
              <a:buNone/>
            </a:pPr>
            <a:r>
              <a:rPr lang="es" sz="1302" b="1">
                <a:solidFill>
                  <a:schemeClr val="dk1"/>
                </a:solidFill>
                <a:latin typeface="Times New Roman"/>
                <a:ea typeface="Times New Roman"/>
                <a:cs typeface="Times New Roman"/>
                <a:sym typeface="Times New Roman"/>
              </a:rPr>
              <a:t>Supervivencia a 8 horas de estrés térmico en la cepa N2 tras la exposición con </a:t>
            </a:r>
            <a:r>
              <a:rPr lang="es" sz="1302" b="1" i="1">
                <a:solidFill>
                  <a:schemeClr val="dk1"/>
                </a:solidFill>
                <a:latin typeface="Times New Roman"/>
                <a:ea typeface="Times New Roman"/>
                <a:cs typeface="Times New Roman"/>
                <a:sym typeface="Times New Roman"/>
              </a:rPr>
              <a:t>L. rhamnosus</a:t>
            </a:r>
            <a:r>
              <a:rPr lang="es" sz="1302" b="1">
                <a:solidFill>
                  <a:schemeClr val="dk1"/>
                </a:solidFill>
                <a:latin typeface="Times New Roman"/>
                <a:ea typeface="Times New Roman"/>
                <a:cs typeface="Times New Roman"/>
                <a:sym typeface="Times New Roman"/>
              </a:rPr>
              <a:t> y </a:t>
            </a:r>
            <a:r>
              <a:rPr lang="es" sz="1302" b="1" i="1">
                <a:solidFill>
                  <a:schemeClr val="dk1"/>
                </a:solidFill>
                <a:latin typeface="Times New Roman"/>
                <a:ea typeface="Times New Roman"/>
                <a:cs typeface="Times New Roman"/>
                <a:sym typeface="Times New Roman"/>
              </a:rPr>
              <a:t>L. plantarum</a:t>
            </a:r>
            <a:r>
              <a:rPr lang="es" sz="1302" b="1">
                <a:solidFill>
                  <a:schemeClr val="dk1"/>
                </a:solidFill>
                <a:latin typeface="Times New Roman"/>
                <a:ea typeface="Times New Roman"/>
                <a:cs typeface="Times New Roman"/>
                <a:sym typeface="Times New Roman"/>
              </a:rPr>
              <a:t>.</a:t>
            </a:r>
            <a:r>
              <a:rPr lang="es" sz="1302">
                <a:solidFill>
                  <a:schemeClr val="dk1"/>
                </a:solidFill>
                <a:latin typeface="Times New Roman"/>
                <a:ea typeface="Times New Roman"/>
                <a:cs typeface="Times New Roman"/>
                <a:sym typeface="Times New Roman"/>
              </a:rPr>
              <a:t> Se observa la probabilidad de supervivencia en la cepa silvestre de C. elegans después de 48 hrs de exposición al probiótico (realizado por duplicado). Las dietas de </a:t>
            </a:r>
            <a:r>
              <a:rPr lang="es" sz="1302" i="1">
                <a:solidFill>
                  <a:schemeClr val="dk1"/>
                </a:solidFill>
                <a:latin typeface="Times New Roman"/>
                <a:ea typeface="Times New Roman"/>
                <a:cs typeface="Times New Roman"/>
                <a:sym typeface="Times New Roman"/>
              </a:rPr>
              <a:t>L. plantarum</a:t>
            </a:r>
            <a:r>
              <a:rPr lang="es" sz="1302">
                <a:solidFill>
                  <a:schemeClr val="dk1"/>
                </a:solidFill>
                <a:latin typeface="Times New Roman"/>
                <a:ea typeface="Times New Roman"/>
                <a:cs typeface="Times New Roman"/>
                <a:sym typeface="Times New Roman"/>
              </a:rPr>
              <a:t> y mixta </a:t>
            </a:r>
            <a:r>
              <a:rPr lang="es" sz="1302" i="1">
                <a:solidFill>
                  <a:schemeClr val="dk1"/>
                </a:solidFill>
                <a:latin typeface="Times New Roman"/>
                <a:ea typeface="Times New Roman"/>
                <a:cs typeface="Times New Roman"/>
                <a:sym typeface="Times New Roman"/>
              </a:rPr>
              <a:t>L. rhamnosus</a:t>
            </a:r>
            <a:r>
              <a:rPr lang="es" sz="1302">
                <a:solidFill>
                  <a:schemeClr val="dk1"/>
                </a:solidFill>
                <a:latin typeface="Times New Roman"/>
                <a:ea typeface="Times New Roman"/>
                <a:cs typeface="Times New Roman"/>
                <a:sym typeface="Times New Roman"/>
              </a:rPr>
              <a:t>, tuvieron el mismo comportamiento lo que explica la visibilidad  de una sola línea.. Dichos resultados no fueron significativos en la evaluación estadística por medio del test  Log- rank (Mantel - Cox) con un P= 0.4508)</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2"/>
        <p:cNvGrpSpPr/>
        <p:nvPr/>
      </p:nvGrpSpPr>
      <p:grpSpPr>
        <a:xfrm>
          <a:off x="0" y="0"/>
          <a:ext cx="0" cy="0"/>
          <a:chOff x="0" y="0"/>
          <a:chExt cx="0" cy="0"/>
        </a:xfrm>
      </p:grpSpPr>
      <p:sp>
        <p:nvSpPr>
          <p:cNvPr id="673" name="Google Shape;673;g1310d026b45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4" name="Google Shape;674;g1310d026b45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0"/>
        <p:cNvGrpSpPr/>
        <p:nvPr/>
      </p:nvGrpSpPr>
      <p:grpSpPr>
        <a:xfrm>
          <a:off x="0" y="0"/>
          <a:ext cx="0" cy="0"/>
          <a:chOff x="0" y="0"/>
          <a:chExt cx="0" cy="0"/>
        </a:xfrm>
      </p:grpSpPr>
      <p:sp>
        <p:nvSpPr>
          <p:cNvPr id="701" name="Google Shape;701;g1227cbf44e6_0_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2" name="Google Shape;702;g1227cbf44e6_0_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3"/>
        <p:cNvGrpSpPr/>
        <p:nvPr/>
      </p:nvGrpSpPr>
      <p:grpSpPr>
        <a:xfrm>
          <a:off x="0" y="0"/>
          <a:ext cx="0" cy="0"/>
          <a:chOff x="0" y="0"/>
          <a:chExt cx="0" cy="0"/>
        </a:xfrm>
      </p:grpSpPr>
      <p:sp>
        <p:nvSpPr>
          <p:cNvPr id="714" name="Google Shape;714;g1227cbf44e6_0_9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5" name="Google Shape;715;g1227cbf44e6_0_9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6"/>
        <p:cNvGrpSpPr/>
        <p:nvPr/>
      </p:nvGrpSpPr>
      <p:grpSpPr>
        <a:xfrm>
          <a:off x="0" y="0"/>
          <a:ext cx="0" cy="0"/>
          <a:chOff x="0" y="0"/>
          <a:chExt cx="0" cy="0"/>
        </a:xfrm>
      </p:grpSpPr>
      <p:sp>
        <p:nvSpPr>
          <p:cNvPr id="727" name="Google Shape;727;g1227cbf44e6_0_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8" name="Google Shape;728;g1227cbf44e6_0_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a:t>estos resultados son contrarios a los reportados por la liete</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4"/>
        <p:cNvGrpSpPr/>
        <p:nvPr/>
      </p:nvGrpSpPr>
      <p:grpSpPr>
        <a:xfrm>
          <a:off x="0" y="0"/>
          <a:ext cx="0" cy="0"/>
          <a:chOff x="0" y="0"/>
          <a:chExt cx="0" cy="0"/>
        </a:xfrm>
      </p:grpSpPr>
      <p:sp>
        <p:nvSpPr>
          <p:cNvPr id="755" name="Google Shape;755;g11c77471e30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56" name="Google Shape;756;g11c77471e30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9"/>
        <p:cNvGrpSpPr/>
        <p:nvPr/>
      </p:nvGrpSpPr>
      <p:grpSpPr>
        <a:xfrm>
          <a:off x="0" y="0"/>
          <a:ext cx="0" cy="0"/>
          <a:chOff x="0" y="0"/>
          <a:chExt cx="0" cy="0"/>
        </a:xfrm>
      </p:grpSpPr>
      <p:sp>
        <p:nvSpPr>
          <p:cNvPr id="790" name="Google Shape;790;g1226b371d7c_1_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1" name="Google Shape;791;g1226b371d7c_1_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1"/>
        <p:cNvGrpSpPr/>
        <p:nvPr/>
      </p:nvGrpSpPr>
      <p:grpSpPr>
        <a:xfrm>
          <a:off x="0" y="0"/>
          <a:ext cx="0" cy="0"/>
          <a:chOff x="0" y="0"/>
          <a:chExt cx="0" cy="0"/>
        </a:xfrm>
      </p:grpSpPr>
      <p:sp>
        <p:nvSpPr>
          <p:cNvPr id="802" name="Google Shape;802;g11bf401c1c1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3" name="Google Shape;803;g11bf401c1c1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1"/>
        <p:cNvGrpSpPr/>
        <p:nvPr/>
      </p:nvGrpSpPr>
      <p:grpSpPr>
        <a:xfrm>
          <a:off x="0" y="0"/>
          <a:ext cx="0" cy="0"/>
          <a:chOff x="0" y="0"/>
          <a:chExt cx="0" cy="0"/>
        </a:xfrm>
      </p:grpSpPr>
      <p:sp>
        <p:nvSpPr>
          <p:cNvPr id="812" name="Google Shape;812;g1338e4c315c_5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3" name="Google Shape;813;g1338e4c315c_5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11a6a29be76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11a6a29be76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a:t>PROBLEMÁTICA-MICROBIOTA-PROBIOTICOS- Puntualiozar mas - mibrobiota</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g11cc9eb686f_4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8" name="Google Shape;128;g11cc9eb686f_4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g13201fcbe4a_1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5" name="Google Shape;155;g13201fcbe4a_1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g12d8fdc26c0_0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3" name="Google Shape;183;g12d8fdc26c0_0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g11166b973a3_0_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9" name="Google Shape;229;g11166b973a3_0_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a:t>CON EL FIN DE AMPLIAR LOS CONO</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g11533b36870_0_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8" name="Google Shape;248;g11533b36870_0_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a:t>Estos objetivos fueron planteados con el fin de comprobar si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g12d8fdc26c0_0_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2" name="Google Shape;262;g12d8fdc26c0_0_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a:t>mantenimiento y obtención de reactivos - estandarización de dieta - parámetros evaluados</a:t>
            </a:r>
            <a:endParaRPr/>
          </a:p>
          <a:p>
            <a:pPr marL="0" lvl="0" indent="0" algn="l" rtl="0">
              <a:spcBef>
                <a:spcPts val="0"/>
              </a:spcBef>
              <a:spcAft>
                <a:spcPts val="0"/>
              </a:spcAft>
              <a:buNone/>
            </a:pPr>
            <a:r>
              <a:rPr lang="es"/>
              <a:t>Para lo cual se establece el siguiente diseño experiemntal, en una primera fase, se realiza una consolidación de los protocolos, asi como la preparación de reactivos necesarios. en cuanto a la obtencio</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s"/>
              <a:t>‹Nº›</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3" r:id="rId5"/>
    <p:sldLayoutId id="2147483654" r:id="rId6"/>
    <p:sldLayoutId id="2147483655" r:id="rId7"/>
    <p:sldLayoutId id="2147483656" r:id="rId8"/>
    <p:sldLayoutId id="2147483657" r:id="rId9"/>
    <p:sldLayoutId id="2147483658" r:id="rId10"/>
  </p:sldLayoutIdLst>
  <mc:AlternateContent xmlns:mc="http://schemas.openxmlformats.org/markup-compatibility/2006" xmlns:p14="http://schemas.microsoft.com/office/powerpoint/2010/main">
    <mc:Choice Requires="p14">
      <p:transition spd="slow">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3.png"/><Relationship Id="rId7"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 Id="rId9" Type="http://schemas.openxmlformats.org/officeDocument/2006/relationships/image" Target="../media/image28.png"/></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1.xml"/><Relationship Id="rId1" Type="http://schemas.openxmlformats.org/officeDocument/2006/relationships/slideLayout" Target="../slideLayouts/slideLayout10.xml"/><Relationship Id="rId5" Type="http://schemas.openxmlformats.org/officeDocument/2006/relationships/image" Target="../media/image31.png"/><Relationship Id="rId4" Type="http://schemas.openxmlformats.org/officeDocument/2006/relationships/image" Target="../media/image30.png"/></Relationships>
</file>

<file path=ppt/slides/_rels/slide12.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2.png"/><Relationship Id="rId7" Type="http://schemas.openxmlformats.org/officeDocument/2006/relationships/image" Target="../media/image35.png"/><Relationship Id="rId2" Type="http://schemas.openxmlformats.org/officeDocument/2006/relationships/notesSlide" Target="../notesSlides/notesSlide12.xml"/><Relationship Id="rId1" Type="http://schemas.openxmlformats.org/officeDocument/2006/relationships/slideLayout" Target="../slideLayouts/slideLayout10.xml"/><Relationship Id="rId6" Type="http://schemas.openxmlformats.org/officeDocument/2006/relationships/image" Target="../media/image34.png"/><Relationship Id="rId5" Type="http://schemas.openxmlformats.org/officeDocument/2006/relationships/image" Target="../media/image22.png"/><Relationship Id="rId4" Type="http://schemas.openxmlformats.org/officeDocument/2006/relationships/image" Target="../media/image33.png"/><Relationship Id="rId9" Type="http://schemas.openxmlformats.org/officeDocument/2006/relationships/image" Target="../media/image37.png"/></Relationships>
</file>

<file path=ppt/slides/_rels/slide13.xml.rels><?xml version="1.0" encoding="UTF-8" standalone="yes"?>
<Relationships xmlns="http://schemas.openxmlformats.org/package/2006/relationships"><Relationship Id="rId8" Type="http://schemas.openxmlformats.org/officeDocument/2006/relationships/hyperlink" Target="https://www.jove.com/t/60419/measuring-effects-bacteria-chemicals-on-intestinal-permeability" TargetMode="External"/><Relationship Id="rId13" Type="http://schemas.openxmlformats.org/officeDocument/2006/relationships/image" Target="../media/image46.png"/><Relationship Id="rId3" Type="http://schemas.openxmlformats.org/officeDocument/2006/relationships/image" Target="../media/image22.png"/><Relationship Id="rId7" Type="http://schemas.openxmlformats.org/officeDocument/2006/relationships/image" Target="../media/image41.png"/><Relationship Id="rId12" Type="http://schemas.openxmlformats.org/officeDocument/2006/relationships/image" Target="../media/image45.png"/><Relationship Id="rId2" Type="http://schemas.openxmlformats.org/officeDocument/2006/relationships/notesSlide" Target="../notesSlides/notesSlide13.xml"/><Relationship Id="rId1" Type="http://schemas.openxmlformats.org/officeDocument/2006/relationships/slideLayout" Target="../slideLayouts/slideLayout10.xml"/><Relationship Id="rId6" Type="http://schemas.openxmlformats.org/officeDocument/2006/relationships/image" Target="../media/image40.png"/><Relationship Id="rId11" Type="http://schemas.openxmlformats.org/officeDocument/2006/relationships/image" Target="../media/image44.png"/><Relationship Id="rId5" Type="http://schemas.openxmlformats.org/officeDocument/2006/relationships/image" Target="../media/image39.png"/><Relationship Id="rId10" Type="http://schemas.openxmlformats.org/officeDocument/2006/relationships/image" Target="../media/image43.png"/><Relationship Id="rId4" Type="http://schemas.openxmlformats.org/officeDocument/2006/relationships/image" Target="../media/image38.png"/><Relationship Id="rId9" Type="http://schemas.openxmlformats.org/officeDocument/2006/relationships/image" Target="../media/image42.png"/><Relationship Id="rId14" Type="http://schemas.openxmlformats.org/officeDocument/2006/relationships/image" Target="../media/image47.png"/></Relationships>
</file>

<file path=ppt/slides/_rels/slide14.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34.png"/><Relationship Id="rId7" Type="http://schemas.openxmlformats.org/officeDocument/2006/relationships/image" Target="../media/image50.png"/><Relationship Id="rId2" Type="http://schemas.openxmlformats.org/officeDocument/2006/relationships/notesSlide" Target="../notesSlides/notesSlide14.xml"/><Relationship Id="rId1" Type="http://schemas.openxmlformats.org/officeDocument/2006/relationships/slideLayout" Target="../slideLayouts/slideLayout10.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54.png"/></Relationships>
</file>

<file path=ppt/slides/_rels/slide17.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55.png"/><Relationship Id="rId7" Type="http://schemas.openxmlformats.org/officeDocument/2006/relationships/image" Target="../media/image58.png"/><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3.png"/><Relationship Id="rId9" Type="http://schemas.openxmlformats.org/officeDocument/2006/relationships/hyperlink" Target="https://www.nature.com/articles/s42003-021-01764-4#auth-Safa-Beydoun"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image" Target="../media/image61.png"/><Relationship Id="rId5" Type="http://schemas.openxmlformats.org/officeDocument/2006/relationships/image" Target="../media/image56.png"/><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62.png"/><Relationship Id="rId7" Type="http://schemas.openxmlformats.org/officeDocument/2006/relationships/hyperlink" Target="https://ezproxy.unicolmayor.edu.co:2425/content/pdf/10.1007/s12602-018-9420-0.pdf" TargetMode="External"/><Relationship Id="rId2" Type="http://schemas.openxmlformats.org/officeDocument/2006/relationships/notesSlide" Target="../notesSlides/notesSlide19.xml"/><Relationship Id="rId1" Type="http://schemas.openxmlformats.org/officeDocument/2006/relationships/slideLayout" Target="../slideLayouts/slideLayout3.xml"/><Relationship Id="rId6" Type="http://schemas.openxmlformats.org/officeDocument/2006/relationships/image" Target="../media/image64.png"/><Relationship Id="rId5" Type="http://schemas.openxmlformats.org/officeDocument/2006/relationships/hyperlink" Target="https://www.ncbi.nlm.nih.gov/pmc/articles/PMC4783334/" TargetMode="External"/><Relationship Id="rId4" Type="http://schemas.openxmlformats.org/officeDocument/2006/relationships/image" Target="../media/image6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21.xml"/><Relationship Id="rId1" Type="http://schemas.openxmlformats.org/officeDocument/2006/relationships/slideLayout" Target="../slideLayouts/slideLayout3.xml"/><Relationship Id="rId5" Type="http://schemas.openxmlformats.org/officeDocument/2006/relationships/hyperlink" Target="https://www.ncbi.nlm.nih.gov/pmc/articles/PMC4783334/" TargetMode="External"/><Relationship Id="rId4" Type="http://schemas.openxmlformats.org/officeDocument/2006/relationships/image" Target="../media/image67.png"/></Relationships>
</file>

<file path=ppt/slides/_rels/slide22.xml.rels><?xml version="1.0" encoding="UTF-8" standalone="yes"?>
<Relationships xmlns="http://schemas.openxmlformats.org/package/2006/relationships"><Relationship Id="rId8" Type="http://schemas.openxmlformats.org/officeDocument/2006/relationships/image" Target="../media/image73.png"/><Relationship Id="rId3" Type="http://schemas.openxmlformats.org/officeDocument/2006/relationships/image" Target="../media/image68.png"/><Relationship Id="rId7" Type="http://schemas.openxmlformats.org/officeDocument/2006/relationships/image" Target="../media/image72.png"/><Relationship Id="rId2" Type="http://schemas.openxmlformats.org/officeDocument/2006/relationships/notesSlide" Target="../notesSlides/notesSlide22.xml"/><Relationship Id="rId1" Type="http://schemas.openxmlformats.org/officeDocument/2006/relationships/slideLayout" Target="../slideLayouts/slideLayout10.xml"/><Relationship Id="rId6" Type="http://schemas.openxmlformats.org/officeDocument/2006/relationships/image" Target="../media/image71.png"/><Relationship Id="rId5" Type="http://schemas.openxmlformats.org/officeDocument/2006/relationships/image" Target="../media/image70.png"/><Relationship Id="rId4" Type="http://schemas.openxmlformats.org/officeDocument/2006/relationships/image" Target="../media/image69.png"/></Relationships>
</file>

<file path=ppt/slides/_rels/slide23.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25.xml"/><Relationship Id="rId1" Type="http://schemas.openxmlformats.org/officeDocument/2006/relationships/slideLayout" Target="../slideLayouts/slideLayout3.xml"/><Relationship Id="rId6" Type="http://schemas.openxmlformats.org/officeDocument/2006/relationships/image" Target="../media/image77.png"/><Relationship Id="rId5" Type="http://schemas.openxmlformats.org/officeDocument/2006/relationships/image" Target="../media/image76.png"/><Relationship Id="rId4" Type="http://schemas.openxmlformats.org/officeDocument/2006/relationships/image" Target="../media/image65.png"/></Relationships>
</file>

<file path=ppt/slides/_rels/slide26.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26.xml"/><Relationship Id="rId1" Type="http://schemas.openxmlformats.org/officeDocument/2006/relationships/slideLayout" Target="../slideLayouts/slideLayout3.xml"/><Relationship Id="rId5" Type="http://schemas.openxmlformats.org/officeDocument/2006/relationships/image" Target="../media/image80.png"/><Relationship Id="rId4" Type="http://schemas.openxmlformats.org/officeDocument/2006/relationships/image" Target="../media/image79.png"/></Relationships>
</file>

<file path=ppt/slides/_rels/slide27.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27.xml"/><Relationship Id="rId1" Type="http://schemas.openxmlformats.org/officeDocument/2006/relationships/slideLayout" Target="../slideLayouts/slideLayout3.xml"/><Relationship Id="rId6" Type="http://schemas.openxmlformats.org/officeDocument/2006/relationships/image" Target="../media/image84.png"/><Relationship Id="rId5" Type="http://schemas.openxmlformats.org/officeDocument/2006/relationships/image" Target="../media/image83.png"/><Relationship Id="rId4" Type="http://schemas.openxmlformats.org/officeDocument/2006/relationships/image" Target="../media/image82.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6.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_rels/slide4.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1.png"/><Relationship Id="rId7"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10.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hyperlink" Target="https://currentprotocols.onlinelibrary.wiley.com/doi/full/10.1002/cpet.35"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0.xml"/><Relationship Id="rId5" Type="http://schemas.openxmlformats.org/officeDocument/2006/relationships/image" Target="../media/image17.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10.xml"/><Relationship Id="rId5" Type="http://schemas.openxmlformats.org/officeDocument/2006/relationships/image" Target="../media/image20.png"/><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118400" y="1211525"/>
            <a:ext cx="8899500" cy="10512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SzPts val="990"/>
              <a:buNone/>
            </a:pPr>
            <a:r>
              <a:rPr lang="es" sz="1800">
                <a:latin typeface="Times New Roman"/>
                <a:ea typeface="Times New Roman"/>
                <a:cs typeface="Times New Roman"/>
                <a:sym typeface="Times New Roman"/>
              </a:rPr>
              <a:t>Evaluación de los efectos intestinales y cambios en la longevidad del nematodo </a:t>
            </a:r>
            <a:r>
              <a:rPr lang="es" sz="1800" i="1">
                <a:latin typeface="Times New Roman"/>
                <a:ea typeface="Times New Roman"/>
                <a:cs typeface="Times New Roman"/>
                <a:sym typeface="Times New Roman"/>
              </a:rPr>
              <a:t>Caenorhabditis elegans</a:t>
            </a:r>
            <a:r>
              <a:rPr lang="es" sz="1800">
                <a:latin typeface="Times New Roman"/>
                <a:ea typeface="Times New Roman"/>
                <a:cs typeface="Times New Roman"/>
                <a:sym typeface="Times New Roman"/>
              </a:rPr>
              <a:t> cepa mutante AX1410 y silvestre N2 expuestos a la acción de </a:t>
            </a:r>
            <a:r>
              <a:rPr lang="es" sz="1800" i="1">
                <a:latin typeface="Times New Roman"/>
                <a:ea typeface="Times New Roman"/>
                <a:cs typeface="Times New Roman"/>
                <a:sym typeface="Times New Roman"/>
              </a:rPr>
              <a:t>Lactobacillus rhamnosus</a:t>
            </a:r>
            <a:r>
              <a:rPr lang="es" sz="1800">
                <a:latin typeface="Times New Roman"/>
                <a:ea typeface="Times New Roman"/>
                <a:cs typeface="Times New Roman"/>
                <a:sym typeface="Times New Roman"/>
              </a:rPr>
              <a:t> y </a:t>
            </a:r>
            <a:r>
              <a:rPr lang="es" sz="1800" i="1">
                <a:latin typeface="Times New Roman"/>
                <a:ea typeface="Times New Roman"/>
                <a:cs typeface="Times New Roman"/>
                <a:sym typeface="Times New Roman"/>
              </a:rPr>
              <a:t>Lactobacillus plantarum</a:t>
            </a:r>
            <a:endParaRPr sz="1800" i="1">
              <a:latin typeface="Times New Roman"/>
              <a:ea typeface="Times New Roman"/>
              <a:cs typeface="Times New Roman"/>
              <a:sym typeface="Times New Roman"/>
            </a:endParaRPr>
          </a:p>
        </p:txBody>
      </p:sp>
      <p:sp>
        <p:nvSpPr>
          <p:cNvPr id="55" name="Google Shape;55;p13"/>
          <p:cNvSpPr txBox="1">
            <a:spLocks noGrp="1"/>
          </p:cNvSpPr>
          <p:nvPr>
            <p:ph type="subTitle" idx="1"/>
          </p:nvPr>
        </p:nvSpPr>
        <p:spPr>
          <a:xfrm>
            <a:off x="1064725" y="2370175"/>
            <a:ext cx="7527300" cy="2612100"/>
          </a:xfrm>
          <a:prstGeom prst="rect">
            <a:avLst/>
          </a:prstGeom>
        </p:spPr>
        <p:txBody>
          <a:bodyPr spcFirstLastPara="1" wrap="square" lIns="91425" tIns="91425" rIns="91425" bIns="91425" anchor="t" anchorCtr="0">
            <a:noAutofit/>
          </a:bodyPr>
          <a:lstStyle/>
          <a:p>
            <a:pPr marL="0" lvl="0" indent="0" algn="ctr" rtl="0">
              <a:lnSpc>
                <a:spcPct val="80000"/>
              </a:lnSpc>
              <a:spcBef>
                <a:spcPts val="0"/>
              </a:spcBef>
              <a:spcAft>
                <a:spcPts val="0"/>
              </a:spcAft>
              <a:buClr>
                <a:schemeClr val="dk1"/>
              </a:buClr>
              <a:buSzPts val="440"/>
              <a:buFont typeface="Arial"/>
              <a:buNone/>
            </a:pPr>
            <a:r>
              <a:rPr lang="es" sz="1800">
                <a:solidFill>
                  <a:schemeClr val="dk1"/>
                </a:solidFill>
                <a:latin typeface="Times New Roman"/>
                <a:ea typeface="Times New Roman"/>
                <a:cs typeface="Times New Roman"/>
                <a:sym typeface="Times New Roman"/>
              </a:rPr>
              <a:t>Everth David Marmolejo González   </a:t>
            </a:r>
            <a:endParaRPr sz="1800">
              <a:solidFill>
                <a:schemeClr val="dk1"/>
              </a:solidFill>
              <a:latin typeface="Times New Roman"/>
              <a:ea typeface="Times New Roman"/>
              <a:cs typeface="Times New Roman"/>
              <a:sym typeface="Times New Roman"/>
            </a:endParaRPr>
          </a:p>
          <a:p>
            <a:pPr marL="0" lvl="0" indent="0" algn="ctr" rtl="0">
              <a:lnSpc>
                <a:spcPct val="80000"/>
              </a:lnSpc>
              <a:spcBef>
                <a:spcPts val="0"/>
              </a:spcBef>
              <a:spcAft>
                <a:spcPts val="0"/>
              </a:spcAft>
              <a:buSzPts val="440"/>
              <a:buNone/>
            </a:pPr>
            <a:r>
              <a:rPr lang="es" sz="1800">
                <a:solidFill>
                  <a:schemeClr val="dk1"/>
                </a:solidFill>
                <a:latin typeface="Times New Roman"/>
                <a:ea typeface="Times New Roman"/>
                <a:cs typeface="Times New Roman"/>
                <a:sym typeface="Times New Roman"/>
              </a:rPr>
              <a:t>Dayana Solano Meneses </a:t>
            </a:r>
            <a:endParaRPr sz="1800">
              <a:solidFill>
                <a:schemeClr val="dk1"/>
              </a:solidFill>
              <a:latin typeface="Times New Roman"/>
              <a:ea typeface="Times New Roman"/>
              <a:cs typeface="Times New Roman"/>
              <a:sym typeface="Times New Roman"/>
            </a:endParaRPr>
          </a:p>
          <a:p>
            <a:pPr marL="0" lvl="0" indent="0" algn="ctr" rtl="0">
              <a:lnSpc>
                <a:spcPct val="80000"/>
              </a:lnSpc>
              <a:spcBef>
                <a:spcPts val="0"/>
              </a:spcBef>
              <a:spcAft>
                <a:spcPts val="0"/>
              </a:spcAft>
              <a:buSzPts val="440"/>
              <a:buNone/>
            </a:pPr>
            <a:endParaRPr sz="1800">
              <a:solidFill>
                <a:schemeClr val="dk1"/>
              </a:solidFill>
              <a:latin typeface="Times New Roman"/>
              <a:ea typeface="Times New Roman"/>
              <a:cs typeface="Times New Roman"/>
              <a:sym typeface="Times New Roman"/>
            </a:endParaRPr>
          </a:p>
          <a:p>
            <a:pPr marL="0" lvl="0" indent="0" algn="ctr" rtl="0">
              <a:lnSpc>
                <a:spcPct val="80000"/>
              </a:lnSpc>
              <a:spcBef>
                <a:spcPts val="0"/>
              </a:spcBef>
              <a:spcAft>
                <a:spcPts val="0"/>
              </a:spcAft>
              <a:buSzPts val="440"/>
              <a:buNone/>
            </a:pPr>
            <a:endParaRPr sz="1800">
              <a:solidFill>
                <a:schemeClr val="dk1"/>
              </a:solidFill>
              <a:latin typeface="Times New Roman"/>
              <a:ea typeface="Times New Roman"/>
              <a:cs typeface="Times New Roman"/>
              <a:sym typeface="Times New Roman"/>
            </a:endParaRPr>
          </a:p>
          <a:p>
            <a:pPr marL="0" lvl="0" indent="0" algn="ctr" rtl="0">
              <a:lnSpc>
                <a:spcPct val="80000"/>
              </a:lnSpc>
              <a:spcBef>
                <a:spcPts val="0"/>
              </a:spcBef>
              <a:spcAft>
                <a:spcPts val="0"/>
              </a:spcAft>
              <a:buClr>
                <a:schemeClr val="dk1"/>
              </a:buClr>
              <a:buSzPts val="1100"/>
              <a:buFont typeface="Arial"/>
              <a:buNone/>
            </a:pPr>
            <a:r>
              <a:rPr lang="es" sz="1800">
                <a:solidFill>
                  <a:schemeClr val="dk1"/>
                </a:solidFill>
                <a:latin typeface="Times New Roman"/>
                <a:ea typeface="Times New Roman"/>
                <a:cs typeface="Times New Roman"/>
                <a:sym typeface="Times New Roman"/>
              </a:rPr>
              <a:t>Directora</a:t>
            </a:r>
            <a:endParaRPr sz="1800">
              <a:solidFill>
                <a:schemeClr val="dk1"/>
              </a:solidFill>
              <a:latin typeface="Times New Roman"/>
              <a:ea typeface="Times New Roman"/>
              <a:cs typeface="Times New Roman"/>
              <a:sym typeface="Times New Roman"/>
            </a:endParaRPr>
          </a:p>
          <a:p>
            <a:pPr marL="0" lvl="0" indent="0" algn="ctr" rtl="0">
              <a:lnSpc>
                <a:spcPct val="80000"/>
              </a:lnSpc>
              <a:spcBef>
                <a:spcPts val="0"/>
              </a:spcBef>
              <a:spcAft>
                <a:spcPts val="0"/>
              </a:spcAft>
              <a:buClr>
                <a:schemeClr val="dk1"/>
              </a:buClr>
              <a:buSzPts val="1100"/>
              <a:buFont typeface="Arial"/>
              <a:buNone/>
            </a:pPr>
            <a:r>
              <a:rPr lang="es" sz="1800">
                <a:solidFill>
                  <a:schemeClr val="dk1"/>
                </a:solidFill>
                <a:latin typeface="Times New Roman"/>
                <a:ea typeface="Times New Roman"/>
                <a:cs typeface="Times New Roman"/>
                <a:sym typeface="Times New Roman"/>
              </a:rPr>
              <a:t>Esp MSc  Martha Gómez Jiménez</a:t>
            </a:r>
            <a:endParaRPr sz="1800">
              <a:solidFill>
                <a:schemeClr val="dk1"/>
              </a:solidFill>
              <a:latin typeface="Times New Roman"/>
              <a:ea typeface="Times New Roman"/>
              <a:cs typeface="Times New Roman"/>
              <a:sym typeface="Times New Roman"/>
            </a:endParaRPr>
          </a:p>
          <a:p>
            <a:pPr marL="0" lvl="0" indent="0" algn="ctr" rtl="0">
              <a:lnSpc>
                <a:spcPct val="80000"/>
              </a:lnSpc>
              <a:spcBef>
                <a:spcPts val="0"/>
              </a:spcBef>
              <a:spcAft>
                <a:spcPts val="0"/>
              </a:spcAft>
              <a:buClr>
                <a:schemeClr val="dk1"/>
              </a:buClr>
              <a:buSzPts val="1100"/>
              <a:buFont typeface="Arial"/>
              <a:buNone/>
            </a:pPr>
            <a:r>
              <a:rPr lang="es" sz="1800">
                <a:solidFill>
                  <a:schemeClr val="dk1"/>
                </a:solidFill>
                <a:latin typeface="Times New Roman"/>
                <a:ea typeface="Times New Roman"/>
                <a:cs typeface="Times New Roman"/>
                <a:sym typeface="Times New Roman"/>
              </a:rPr>
              <a:t>Asesora</a:t>
            </a:r>
            <a:endParaRPr sz="1800">
              <a:solidFill>
                <a:schemeClr val="dk1"/>
              </a:solidFill>
              <a:latin typeface="Times New Roman"/>
              <a:ea typeface="Times New Roman"/>
              <a:cs typeface="Times New Roman"/>
              <a:sym typeface="Times New Roman"/>
            </a:endParaRPr>
          </a:p>
          <a:p>
            <a:pPr marL="0" lvl="0" indent="0" algn="ctr" rtl="0">
              <a:lnSpc>
                <a:spcPct val="80000"/>
              </a:lnSpc>
              <a:spcBef>
                <a:spcPts val="0"/>
              </a:spcBef>
              <a:spcAft>
                <a:spcPts val="0"/>
              </a:spcAft>
              <a:buClr>
                <a:schemeClr val="dk1"/>
              </a:buClr>
              <a:buSzPts val="1100"/>
              <a:buFont typeface="Arial"/>
              <a:buNone/>
            </a:pPr>
            <a:r>
              <a:rPr lang="es" sz="1800">
                <a:solidFill>
                  <a:schemeClr val="dk1"/>
                </a:solidFill>
                <a:latin typeface="Times New Roman"/>
                <a:ea typeface="Times New Roman"/>
                <a:cs typeface="Times New Roman"/>
                <a:sym typeface="Times New Roman"/>
              </a:rPr>
              <a:t>MSc PhD Ruth Mélida Sanchez Mora</a:t>
            </a:r>
            <a:endParaRPr sz="1800">
              <a:solidFill>
                <a:schemeClr val="dk1"/>
              </a:solidFill>
              <a:latin typeface="Times New Roman"/>
              <a:ea typeface="Times New Roman"/>
              <a:cs typeface="Times New Roman"/>
              <a:sym typeface="Times New Roman"/>
            </a:endParaRPr>
          </a:p>
          <a:p>
            <a:pPr marL="0" lvl="0" indent="0" algn="ctr" rtl="0">
              <a:lnSpc>
                <a:spcPct val="80000"/>
              </a:lnSpc>
              <a:spcBef>
                <a:spcPts val="0"/>
              </a:spcBef>
              <a:spcAft>
                <a:spcPts val="0"/>
              </a:spcAft>
              <a:buClr>
                <a:schemeClr val="dk1"/>
              </a:buClr>
              <a:buSzPts val="1100"/>
              <a:buFont typeface="Arial"/>
              <a:buNone/>
            </a:pPr>
            <a:endParaRPr sz="1800">
              <a:solidFill>
                <a:schemeClr val="dk1"/>
              </a:solidFill>
              <a:latin typeface="Times New Roman"/>
              <a:ea typeface="Times New Roman"/>
              <a:cs typeface="Times New Roman"/>
              <a:sym typeface="Times New Roman"/>
            </a:endParaRPr>
          </a:p>
          <a:p>
            <a:pPr marL="0" lvl="0" indent="0" algn="ctr" rtl="0">
              <a:spcBef>
                <a:spcPts val="0"/>
              </a:spcBef>
              <a:spcAft>
                <a:spcPts val="0"/>
              </a:spcAft>
              <a:buClr>
                <a:schemeClr val="dk1"/>
              </a:buClr>
              <a:buSzPts val="1100"/>
              <a:buFont typeface="Arial"/>
              <a:buNone/>
            </a:pPr>
            <a:r>
              <a:rPr lang="es" sz="1800">
                <a:solidFill>
                  <a:schemeClr val="dk1"/>
                </a:solidFill>
                <a:latin typeface="Times New Roman"/>
                <a:ea typeface="Times New Roman"/>
                <a:cs typeface="Times New Roman"/>
                <a:sym typeface="Times New Roman"/>
              </a:rPr>
              <a:t>Bogotá,Colombia</a:t>
            </a:r>
            <a:endParaRPr sz="1800">
              <a:solidFill>
                <a:schemeClr val="dk1"/>
              </a:solidFill>
              <a:latin typeface="Times New Roman"/>
              <a:ea typeface="Times New Roman"/>
              <a:cs typeface="Times New Roman"/>
              <a:sym typeface="Times New Roman"/>
            </a:endParaRPr>
          </a:p>
          <a:p>
            <a:pPr marL="0" lvl="0" indent="0" algn="ctr" rtl="0">
              <a:spcBef>
                <a:spcPts val="0"/>
              </a:spcBef>
              <a:spcAft>
                <a:spcPts val="0"/>
              </a:spcAft>
              <a:buClr>
                <a:schemeClr val="dk1"/>
              </a:buClr>
              <a:buSzPts val="1100"/>
              <a:buFont typeface="Arial"/>
              <a:buNone/>
            </a:pPr>
            <a:r>
              <a:rPr lang="es" sz="1800">
                <a:solidFill>
                  <a:schemeClr val="dk1"/>
                </a:solidFill>
                <a:latin typeface="Times New Roman"/>
                <a:ea typeface="Times New Roman"/>
                <a:cs typeface="Times New Roman"/>
                <a:sym typeface="Times New Roman"/>
              </a:rPr>
              <a:t>2022</a:t>
            </a:r>
            <a:endParaRPr sz="1800">
              <a:solidFill>
                <a:schemeClr val="dk1"/>
              </a:solidFill>
              <a:latin typeface="Times New Roman"/>
              <a:ea typeface="Times New Roman"/>
              <a:cs typeface="Times New Roman"/>
              <a:sym typeface="Times New Roman"/>
            </a:endParaRPr>
          </a:p>
          <a:p>
            <a:pPr marL="0" lvl="0" indent="0" algn="ctr" rtl="0">
              <a:lnSpc>
                <a:spcPct val="80000"/>
              </a:lnSpc>
              <a:spcBef>
                <a:spcPts val="0"/>
              </a:spcBef>
              <a:spcAft>
                <a:spcPts val="0"/>
              </a:spcAft>
              <a:buSzPts val="440"/>
              <a:buNone/>
            </a:pPr>
            <a:endParaRPr sz="2020">
              <a:latin typeface="Times New Roman"/>
              <a:ea typeface="Times New Roman"/>
              <a:cs typeface="Times New Roman"/>
              <a:sym typeface="Times New Roman"/>
            </a:endParaRPr>
          </a:p>
        </p:txBody>
      </p:sp>
      <p:pic>
        <p:nvPicPr>
          <p:cNvPr id="56" name="Google Shape;56;p13"/>
          <p:cNvPicPr preferRelativeResize="0"/>
          <p:nvPr/>
        </p:nvPicPr>
        <p:blipFill>
          <a:blip r:embed="rId3">
            <a:alphaModFix/>
          </a:blip>
          <a:stretch>
            <a:fillRect/>
          </a:stretch>
        </p:blipFill>
        <p:spPr>
          <a:xfrm>
            <a:off x="4401925" y="43025"/>
            <a:ext cx="852900" cy="1168500"/>
          </a:xfrm>
          <a:prstGeom prst="roundRect">
            <a:avLst>
              <a:gd name="adj" fmla="val 16667"/>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gallery dir="l"/>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sp>
        <p:nvSpPr>
          <p:cNvPr id="291" name="Google Shape;291;p22"/>
          <p:cNvSpPr/>
          <p:nvPr/>
        </p:nvSpPr>
        <p:spPr>
          <a:xfrm rot="10800000">
            <a:off x="8988750" y="125"/>
            <a:ext cx="146400" cy="5136000"/>
          </a:xfrm>
          <a:prstGeom prst="rect">
            <a:avLst/>
          </a:prstGeom>
          <a:solidFill>
            <a:srgbClr val="073763"/>
          </a:solidFill>
          <a:ln w="9525" cap="flat" cmpd="sng">
            <a:solidFill>
              <a:srgbClr val="134F5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22"/>
          <p:cNvSpPr/>
          <p:nvPr/>
        </p:nvSpPr>
        <p:spPr>
          <a:xfrm rot="-5400000">
            <a:off x="4134150" y="-4133950"/>
            <a:ext cx="188700" cy="8457000"/>
          </a:xfrm>
          <a:prstGeom prst="rect">
            <a:avLst/>
          </a:prstGeom>
          <a:solidFill>
            <a:srgbClr val="07376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22"/>
          <p:cNvSpPr/>
          <p:nvPr/>
        </p:nvSpPr>
        <p:spPr>
          <a:xfrm>
            <a:off x="8303475" y="0"/>
            <a:ext cx="831600" cy="188700"/>
          </a:xfrm>
          <a:prstGeom prst="rect">
            <a:avLst/>
          </a:prstGeom>
          <a:solidFill>
            <a:srgbClr val="000000">
              <a:alpha val="0"/>
            </a:srgbClr>
          </a:solidFill>
          <a:ln w="19050" cap="flat"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22"/>
          <p:cNvSpPr/>
          <p:nvPr/>
        </p:nvSpPr>
        <p:spPr>
          <a:xfrm rot="5400000">
            <a:off x="8697300" y="-182500"/>
            <a:ext cx="28800" cy="554100"/>
          </a:xfrm>
          <a:prstGeom prst="rect">
            <a:avLst/>
          </a:prstGeom>
          <a:solidFill>
            <a:srgbClr val="073763"/>
          </a:solidFill>
          <a:ln w="9525" cap="flat" cmpd="sng">
            <a:solidFill>
              <a:srgbClr val="134F5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22"/>
          <p:cNvSpPr txBox="1">
            <a:spLocks noGrp="1"/>
          </p:cNvSpPr>
          <p:nvPr>
            <p:ph type="title"/>
          </p:nvPr>
        </p:nvSpPr>
        <p:spPr>
          <a:xfrm>
            <a:off x="348800" y="54800"/>
            <a:ext cx="2813700" cy="614100"/>
          </a:xfrm>
          <a:prstGeom prst="rect">
            <a:avLst/>
          </a:prstGeom>
          <a:noFill/>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s" sz="2400" b="1">
                <a:solidFill>
                  <a:srgbClr val="0C343D"/>
                </a:solidFill>
                <a:latin typeface="Times New Roman"/>
                <a:ea typeface="Times New Roman"/>
                <a:cs typeface="Times New Roman"/>
                <a:sym typeface="Times New Roman"/>
              </a:rPr>
              <a:t>Diseño experimental</a:t>
            </a:r>
            <a:endParaRPr sz="2400" b="1">
              <a:solidFill>
                <a:srgbClr val="0C343D"/>
              </a:solidFill>
              <a:latin typeface="Times New Roman"/>
              <a:ea typeface="Times New Roman"/>
              <a:cs typeface="Times New Roman"/>
              <a:sym typeface="Times New Roman"/>
            </a:endParaRPr>
          </a:p>
        </p:txBody>
      </p:sp>
      <p:sp>
        <p:nvSpPr>
          <p:cNvPr id="296" name="Google Shape;296;p22"/>
          <p:cNvSpPr txBox="1"/>
          <p:nvPr/>
        </p:nvSpPr>
        <p:spPr>
          <a:xfrm>
            <a:off x="3765788" y="122300"/>
            <a:ext cx="1179000" cy="507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2100" b="1">
                <a:solidFill>
                  <a:srgbClr val="0C343D"/>
                </a:solidFill>
                <a:latin typeface="Times New Roman"/>
                <a:ea typeface="Times New Roman"/>
                <a:cs typeface="Times New Roman"/>
                <a:sym typeface="Times New Roman"/>
              </a:rPr>
              <a:t>FASE 2</a:t>
            </a:r>
            <a:endParaRPr sz="2100" b="1">
              <a:solidFill>
                <a:srgbClr val="0C343D"/>
              </a:solidFill>
              <a:latin typeface="Times New Roman"/>
              <a:ea typeface="Times New Roman"/>
              <a:cs typeface="Times New Roman"/>
              <a:sym typeface="Times New Roman"/>
            </a:endParaRPr>
          </a:p>
        </p:txBody>
      </p:sp>
      <p:sp>
        <p:nvSpPr>
          <p:cNvPr id="297" name="Google Shape;297;p22"/>
          <p:cNvSpPr txBox="1"/>
          <p:nvPr/>
        </p:nvSpPr>
        <p:spPr>
          <a:xfrm>
            <a:off x="449398" y="1059688"/>
            <a:ext cx="2575500" cy="554100"/>
          </a:xfrm>
          <a:prstGeom prst="rect">
            <a:avLst/>
          </a:prstGeom>
          <a:noFill/>
          <a:ln w="9525" cap="flat" cmpd="sng">
            <a:solidFill>
              <a:srgbClr val="0C343D"/>
            </a:solidFill>
            <a:prstDash val="solid"/>
            <a:round/>
            <a:headEnd type="none" w="sm" len="sm"/>
            <a:tailEnd type="none" w="sm" len="sm"/>
          </a:ln>
        </p:spPr>
        <p:txBody>
          <a:bodyPr spcFirstLastPara="1" wrap="square" lIns="91425" tIns="91425" rIns="91425" bIns="91425" anchor="t" anchorCtr="0">
            <a:spAutoFit/>
          </a:bodyPr>
          <a:lstStyle/>
          <a:p>
            <a:pPr marL="0" lvl="0" indent="0" algn="ctr" rtl="0">
              <a:spcBef>
                <a:spcPts val="0"/>
              </a:spcBef>
              <a:spcAft>
                <a:spcPts val="0"/>
              </a:spcAft>
              <a:buNone/>
            </a:pPr>
            <a:r>
              <a:rPr lang="es" sz="1200">
                <a:latin typeface="Times New Roman"/>
                <a:ea typeface="Times New Roman"/>
                <a:cs typeface="Times New Roman"/>
                <a:sym typeface="Times New Roman"/>
              </a:rPr>
              <a:t>Establecimiento de la concentración y condiciones de la dieta</a:t>
            </a:r>
            <a:endParaRPr sz="1200">
              <a:latin typeface="Times New Roman"/>
              <a:ea typeface="Times New Roman"/>
              <a:cs typeface="Times New Roman"/>
              <a:sym typeface="Times New Roman"/>
            </a:endParaRPr>
          </a:p>
        </p:txBody>
      </p:sp>
      <p:grpSp>
        <p:nvGrpSpPr>
          <p:cNvPr id="298" name="Google Shape;298;p22"/>
          <p:cNvGrpSpPr/>
          <p:nvPr/>
        </p:nvGrpSpPr>
        <p:grpSpPr>
          <a:xfrm>
            <a:off x="301038" y="2785675"/>
            <a:ext cx="941487" cy="988200"/>
            <a:chOff x="378025" y="2457613"/>
            <a:chExt cx="941487" cy="988200"/>
          </a:xfrm>
        </p:grpSpPr>
        <p:pic>
          <p:nvPicPr>
            <p:cNvPr id="299" name="Google Shape;299;p22"/>
            <p:cNvPicPr preferRelativeResize="0"/>
            <p:nvPr/>
          </p:nvPicPr>
          <p:blipFill rotWithShape="1">
            <a:blip r:embed="rId3">
              <a:alphaModFix/>
            </a:blip>
            <a:srcRect t="45943" r="27182"/>
            <a:stretch/>
          </p:blipFill>
          <p:spPr>
            <a:xfrm>
              <a:off x="965202" y="2511775"/>
              <a:ext cx="354300" cy="353400"/>
            </a:xfrm>
            <a:prstGeom prst="ellipse">
              <a:avLst/>
            </a:prstGeom>
            <a:noFill/>
            <a:ln>
              <a:noFill/>
            </a:ln>
          </p:spPr>
        </p:pic>
        <p:pic>
          <p:nvPicPr>
            <p:cNvPr id="300" name="Google Shape;300;p22"/>
            <p:cNvPicPr preferRelativeResize="0"/>
            <p:nvPr/>
          </p:nvPicPr>
          <p:blipFill rotWithShape="1">
            <a:blip r:embed="rId4">
              <a:alphaModFix/>
            </a:blip>
            <a:srcRect t="45943" r="24391"/>
            <a:stretch/>
          </p:blipFill>
          <p:spPr>
            <a:xfrm>
              <a:off x="965212" y="3001077"/>
              <a:ext cx="354300" cy="346200"/>
            </a:xfrm>
            <a:prstGeom prst="ellipse">
              <a:avLst/>
            </a:prstGeom>
            <a:noFill/>
            <a:ln>
              <a:noFill/>
            </a:ln>
          </p:spPr>
        </p:pic>
        <p:sp>
          <p:nvSpPr>
            <p:cNvPr id="301" name="Google Shape;301;p22"/>
            <p:cNvSpPr txBox="1"/>
            <p:nvPr/>
          </p:nvSpPr>
          <p:spPr>
            <a:xfrm>
              <a:off x="407100" y="2457613"/>
              <a:ext cx="587100" cy="461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900">
                  <a:latin typeface="Times New Roman"/>
                  <a:ea typeface="Times New Roman"/>
                  <a:cs typeface="Times New Roman"/>
                  <a:sym typeface="Times New Roman"/>
                </a:rPr>
                <a:t>Viva y Muerta</a:t>
              </a:r>
              <a:endParaRPr sz="900">
                <a:latin typeface="Times New Roman"/>
                <a:ea typeface="Times New Roman"/>
                <a:cs typeface="Times New Roman"/>
                <a:sym typeface="Times New Roman"/>
              </a:endParaRPr>
            </a:p>
          </p:txBody>
        </p:sp>
        <p:sp>
          <p:nvSpPr>
            <p:cNvPr id="302" name="Google Shape;302;p22"/>
            <p:cNvSpPr txBox="1"/>
            <p:nvPr/>
          </p:nvSpPr>
          <p:spPr>
            <a:xfrm>
              <a:off x="378025" y="2984113"/>
              <a:ext cx="587100" cy="461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900">
                  <a:latin typeface="Times New Roman"/>
                  <a:ea typeface="Times New Roman"/>
                  <a:cs typeface="Times New Roman"/>
                  <a:sym typeface="Times New Roman"/>
                </a:rPr>
                <a:t>Viva y Muerta</a:t>
              </a:r>
              <a:endParaRPr sz="900">
                <a:latin typeface="Times New Roman"/>
                <a:ea typeface="Times New Roman"/>
                <a:cs typeface="Times New Roman"/>
                <a:sym typeface="Times New Roman"/>
              </a:endParaRPr>
            </a:p>
          </p:txBody>
        </p:sp>
      </p:grpSp>
      <p:grpSp>
        <p:nvGrpSpPr>
          <p:cNvPr id="303" name="Google Shape;303;p22"/>
          <p:cNvGrpSpPr/>
          <p:nvPr/>
        </p:nvGrpSpPr>
        <p:grpSpPr>
          <a:xfrm>
            <a:off x="363438" y="1613788"/>
            <a:ext cx="2720400" cy="783938"/>
            <a:chOff x="754838" y="1585750"/>
            <a:chExt cx="2720400" cy="783938"/>
          </a:xfrm>
        </p:grpSpPr>
        <p:sp>
          <p:nvSpPr>
            <p:cNvPr id="304" name="Google Shape;304;p22"/>
            <p:cNvSpPr txBox="1"/>
            <p:nvPr/>
          </p:nvSpPr>
          <p:spPr>
            <a:xfrm>
              <a:off x="754838" y="2000388"/>
              <a:ext cx="2720400" cy="369300"/>
            </a:xfrm>
            <a:prstGeom prst="rect">
              <a:avLst/>
            </a:prstGeom>
            <a:noFill/>
            <a:ln w="9525" cap="flat" cmpd="sng">
              <a:solidFill>
                <a:srgbClr val="0C343D"/>
              </a:solidFill>
              <a:prstDash val="solid"/>
              <a:round/>
              <a:headEnd type="none" w="sm" len="sm"/>
              <a:tailEnd type="none" w="sm" len="sm"/>
            </a:ln>
          </p:spPr>
          <p:txBody>
            <a:bodyPr spcFirstLastPara="1" wrap="square" lIns="91425" tIns="91425" rIns="91425" bIns="91425" anchor="t" anchorCtr="0">
              <a:spAutoFit/>
            </a:bodyPr>
            <a:lstStyle/>
            <a:p>
              <a:pPr marL="0" lvl="0" indent="0" algn="ctr" rtl="0">
                <a:spcBef>
                  <a:spcPts val="0"/>
                </a:spcBef>
                <a:spcAft>
                  <a:spcPts val="0"/>
                </a:spcAft>
                <a:buNone/>
              </a:pPr>
              <a:r>
                <a:rPr lang="es" sz="1200">
                  <a:latin typeface="Times New Roman"/>
                  <a:ea typeface="Times New Roman"/>
                  <a:cs typeface="Times New Roman"/>
                  <a:sym typeface="Times New Roman"/>
                </a:rPr>
                <a:t>Preferencia por el estado de la dieta  </a:t>
              </a:r>
              <a:endParaRPr sz="1200">
                <a:latin typeface="Times New Roman"/>
                <a:ea typeface="Times New Roman"/>
                <a:cs typeface="Times New Roman"/>
                <a:sym typeface="Times New Roman"/>
              </a:endParaRPr>
            </a:p>
          </p:txBody>
        </p:sp>
        <p:cxnSp>
          <p:nvCxnSpPr>
            <p:cNvPr id="305" name="Google Shape;305;p22"/>
            <p:cNvCxnSpPr>
              <a:stCxn id="297" idx="2"/>
              <a:endCxn id="304" idx="0"/>
            </p:cNvCxnSpPr>
            <p:nvPr/>
          </p:nvCxnSpPr>
          <p:spPr>
            <a:xfrm flipH="1">
              <a:off x="2115048" y="1585750"/>
              <a:ext cx="13500" cy="414600"/>
            </a:xfrm>
            <a:prstGeom prst="straightConnector1">
              <a:avLst/>
            </a:prstGeom>
            <a:noFill/>
            <a:ln w="9525" cap="flat" cmpd="sng">
              <a:solidFill>
                <a:srgbClr val="595959"/>
              </a:solidFill>
              <a:prstDash val="solid"/>
              <a:round/>
              <a:headEnd type="none" w="med" len="med"/>
              <a:tailEnd type="triangle" w="med" len="med"/>
            </a:ln>
          </p:spPr>
        </p:cxnSp>
      </p:grpSp>
      <p:sp>
        <p:nvSpPr>
          <p:cNvPr id="306" name="Google Shape;306;p22"/>
          <p:cNvSpPr/>
          <p:nvPr/>
        </p:nvSpPr>
        <p:spPr>
          <a:xfrm>
            <a:off x="0" y="200"/>
            <a:ext cx="407100" cy="3108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s" b="1">
                <a:solidFill>
                  <a:srgbClr val="0C343D"/>
                </a:solidFill>
                <a:latin typeface="Times New Roman"/>
                <a:ea typeface="Times New Roman"/>
                <a:cs typeface="Times New Roman"/>
                <a:sym typeface="Times New Roman"/>
              </a:rPr>
              <a:t>10</a:t>
            </a:r>
            <a:endParaRPr b="1">
              <a:solidFill>
                <a:srgbClr val="0C343D"/>
              </a:solidFill>
              <a:latin typeface="Times New Roman"/>
              <a:ea typeface="Times New Roman"/>
              <a:cs typeface="Times New Roman"/>
              <a:sym typeface="Times New Roman"/>
            </a:endParaRPr>
          </a:p>
        </p:txBody>
      </p:sp>
      <p:grpSp>
        <p:nvGrpSpPr>
          <p:cNvPr id="307" name="Google Shape;307;p22"/>
          <p:cNvGrpSpPr/>
          <p:nvPr/>
        </p:nvGrpSpPr>
        <p:grpSpPr>
          <a:xfrm>
            <a:off x="1021550" y="3769425"/>
            <a:ext cx="1966500" cy="933975"/>
            <a:chOff x="1054375" y="3468325"/>
            <a:chExt cx="1966500" cy="933975"/>
          </a:xfrm>
        </p:grpSpPr>
        <p:sp>
          <p:nvSpPr>
            <p:cNvPr id="308" name="Google Shape;308;p22"/>
            <p:cNvSpPr txBox="1"/>
            <p:nvPr/>
          </p:nvSpPr>
          <p:spPr>
            <a:xfrm>
              <a:off x="1054375" y="3663400"/>
              <a:ext cx="1966500" cy="738900"/>
            </a:xfrm>
            <a:prstGeom prst="rect">
              <a:avLst/>
            </a:prstGeom>
            <a:noFill/>
            <a:ln w="9525" cap="flat" cmpd="sng">
              <a:solidFill>
                <a:srgbClr val="0C343D"/>
              </a:solidFill>
              <a:prstDash val="solid"/>
              <a:round/>
              <a:headEnd type="none" w="sm" len="sm"/>
              <a:tailEnd type="none" w="sm" len="sm"/>
            </a:ln>
          </p:spPr>
          <p:txBody>
            <a:bodyPr spcFirstLastPara="1" wrap="square" lIns="91425" tIns="91425" rIns="91425" bIns="91425" anchor="t" anchorCtr="0">
              <a:spAutoFit/>
            </a:bodyPr>
            <a:lstStyle/>
            <a:p>
              <a:pPr marL="0" lvl="0" indent="0" algn="ctr" rtl="0">
                <a:spcBef>
                  <a:spcPts val="0"/>
                </a:spcBef>
                <a:spcAft>
                  <a:spcPts val="0"/>
                </a:spcAft>
                <a:buNone/>
              </a:pPr>
              <a:r>
                <a:rPr lang="es" sz="1200">
                  <a:latin typeface="Times New Roman"/>
                  <a:ea typeface="Times New Roman"/>
                  <a:cs typeface="Times New Roman"/>
                  <a:sym typeface="Times New Roman"/>
                </a:rPr>
                <a:t>Observaciòn del comportamiento a las 48 hrs de exposiciòn  </a:t>
              </a:r>
              <a:endParaRPr sz="1200">
                <a:latin typeface="Times New Roman"/>
                <a:ea typeface="Times New Roman"/>
                <a:cs typeface="Times New Roman"/>
                <a:sym typeface="Times New Roman"/>
              </a:endParaRPr>
            </a:p>
          </p:txBody>
        </p:sp>
        <p:sp>
          <p:nvSpPr>
            <p:cNvPr id="309" name="Google Shape;309;p22"/>
            <p:cNvSpPr/>
            <p:nvPr/>
          </p:nvSpPr>
          <p:spPr>
            <a:xfrm rot="5400000">
              <a:off x="1964425" y="3234475"/>
              <a:ext cx="146400" cy="614100"/>
            </a:xfrm>
            <a:prstGeom prst="rightBrace">
              <a:avLst>
                <a:gd name="adj1" fmla="val 50000"/>
                <a:gd name="adj2" fmla="val 50000"/>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10" name="Google Shape;310;p22"/>
          <p:cNvGrpSpPr/>
          <p:nvPr/>
        </p:nvGrpSpPr>
        <p:grpSpPr>
          <a:xfrm>
            <a:off x="6415763" y="2148338"/>
            <a:ext cx="2229163" cy="1902063"/>
            <a:chOff x="5444413" y="3112438"/>
            <a:chExt cx="2229163" cy="1902063"/>
          </a:xfrm>
        </p:grpSpPr>
        <p:sp>
          <p:nvSpPr>
            <p:cNvPr id="311" name="Google Shape;311;p22"/>
            <p:cNvSpPr txBox="1"/>
            <p:nvPr/>
          </p:nvSpPr>
          <p:spPr>
            <a:xfrm>
              <a:off x="6440575" y="3112438"/>
              <a:ext cx="1233000" cy="369300"/>
            </a:xfrm>
            <a:prstGeom prst="rect">
              <a:avLst/>
            </a:prstGeom>
            <a:noFill/>
            <a:ln w="9525" cap="flat" cmpd="sng">
              <a:solidFill>
                <a:srgbClr val="0C343D"/>
              </a:solidFill>
              <a:prstDash val="solid"/>
              <a:round/>
              <a:headEnd type="none" w="sm" len="sm"/>
              <a:tailEnd type="none" w="sm" len="sm"/>
            </a:ln>
          </p:spPr>
          <p:txBody>
            <a:bodyPr spcFirstLastPara="1" wrap="square" lIns="91425" tIns="91425" rIns="91425" bIns="91425" anchor="t" anchorCtr="0">
              <a:spAutoFit/>
            </a:bodyPr>
            <a:lstStyle/>
            <a:p>
              <a:pPr marL="0" lvl="0" indent="0" algn="ctr" rtl="0">
                <a:spcBef>
                  <a:spcPts val="0"/>
                </a:spcBef>
                <a:spcAft>
                  <a:spcPts val="0"/>
                </a:spcAft>
                <a:buNone/>
              </a:pPr>
              <a:r>
                <a:rPr lang="es" sz="1200">
                  <a:latin typeface="Times New Roman"/>
                  <a:ea typeface="Times New Roman"/>
                  <a:cs typeface="Times New Roman"/>
                  <a:sym typeface="Times New Roman"/>
                </a:rPr>
                <a:t>Reproducción</a:t>
              </a:r>
              <a:endParaRPr sz="1200">
                <a:latin typeface="Times New Roman"/>
                <a:ea typeface="Times New Roman"/>
                <a:cs typeface="Times New Roman"/>
                <a:sym typeface="Times New Roman"/>
              </a:endParaRPr>
            </a:p>
          </p:txBody>
        </p:sp>
        <p:sp>
          <p:nvSpPr>
            <p:cNvPr id="312" name="Google Shape;312;p22"/>
            <p:cNvSpPr txBox="1"/>
            <p:nvPr/>
          </p:nvSpPr>
          <p:spPr>
            <a:xfrm>
              <a:off x="6440575" y="3625238"/>
              <a:ext cx="1233000" cy="369300"/>
            </a:xfrm>
            <a:prstGeom prst="rect">
              <a:avLst/>
            </a:prstGeom>
            <a:noFill/>
            <a:ln w="9525" cap="flat" cmpd="sng">
              <a:solidFill>
                <a:srgbClr val="0C343D"/>
              </a:solidFill>
              <a:prstDash val="solid"/>
              <a:round/>
              <a:headEnd type="none" w="sm" len="sm"/>
              <a:tailEnd type="none" w="sm" len="sm"/>
            </a:ln>
          </p:spPr>
          <p:txBody>
            <a:bodyPr spcFirstLastPara="1" wrap="square" lIns="91425" tIns="91425" rIns="91425" bIns="91425" anchor="t" anchorCtr="0">
              <a:spAutoFit/>
            </a:bodyPr>
            <a:lstStyle/>
            <a:p>
              <a:pPr marL="0" lvl="0" indent="0" algn="ctr" rtl="0">
                <a:spcBef>
                  <a:spcPts val="0"/>
                </a:spcBef>
                <a:spcAft>
                  <a:spcPts val="0"/>
                </a:spcAft>
                <a:buNone/>
              </a:pPr>
              <a:r>
                <a:rPr lang="es" sz="1200">
                  <a:latin typeface="Times New Roman"/>
                  <a:ea typeface="Times New Roman"/>
                  <a:cs typeface="Times New Roman"/>
                  <a:sym typeface="Times New Roman"/>
                </a:rPr>
                <a:t>Movilidad</a:t>
              </a:r>
              <a:endParaRPr sz="1200">
                <a:latin typeface="Times New Roman"/>
                <a:ea typeface="Times New Roman"/>
                <a:cs typeface="Times New Roman"/>
                <a:sym typeface="Times New Roman"/>
              </a:endParaRPr>
            </a:p>
          </p:txBody>
        </p:sp>
        <p:sp>
          <p:nvSpPr>
            <p:cNvPr id="313" name="Google Shape;313;p22"/>
            <p:cNvSpPr txBox="1"/>
            <p:nvPr/>
          </p:nvSpPr>
          <p:spPr>
            <a:xfrm>
              <a:off x="6423250" y="4138025"/>
              <a:ext cx="1233000" cy="369300"/>
            </a:xfrm>
            <a:prstGeom prst="rect">
              <a:avLst/>
            </a:prstGeom>
            <a:noFill/>
            <a:ln w="9525" cap="flat" cmpd="sng">
              <a:solidFill>
                <a:srgbClr val="0C343D"/>
              </a:solidFill>
              <a:prstDash val="solid"/>
              <a:round/>
              <a:headEnd type="none" w="sm" len="sm"/>
              <a:tailEnd type="none" w="sm" len="sm"/>
            </a:ln>
          </p:spPr>
          <p:txBody>
            <a:bodyPr spcFirstLastPara="1" wrap="square" lIns="91425" tIns="91425" rIns="91425" bIns="91425" anchor="t" anchorCtr="0">
              <a:spAutoFit/>
            </a:bodyPr>
            <a:lstStyle/>
            <a:p>
              <a:pPr marL="0" lvl="0" indent="0" algn="ctr" rtl="0">
                <a:spcBef>
                  <a:spcPts val="0"/>
                </a:spcBef>
                <a:spcAft>
                  <a:spcPts val="0"/>
                </a:spcAft>
                <a:buNone/>
              </a:pPr>
              <a:r>
                <a:rPr lang="es" sz="1200">
                  <a:latin typeface="Times New Roman"/>
                  <a:ea typeface="Times New Roman"/>
                  <a:cs typeface="Times New Roman"/>
                  <a:sym typeface="Times New Roman"/>
                </a:rPr>
                <a:t>Longitud</a:t>
              </a:r>
              <a:endParaRPr sz="1200">
                <a:latin typeface="Times New Roman"/>
                <a:ea typeface="Times New Roman"/>
                <a:cs typeface="Times New Roman"/>
                <a:sym typeface="Times New Roman"/>
              </a:endParaRPr>
            </a:p>
          </p:txBody>
        </p:sp>
        <p:sp>
          <p:nvSpPr>
            <p:cNvPr id="314" name="Google Shape;314;p22"/>
            <p:cNvSpPr txBox="1"/>
            <p:nvPr/>
          </p:nvSpPr>
          <p:spPr>
            <a:xfrm>
              <a:off x="6423250" y="4645200"/>
              <a:ext cx="1233000" cy="369300"/>
            </a:xfrm>
            <a:prstGeom prst="rect">
              <a:avLst/>
            </a:prstGeom>
            <a:noFill/>
            <a:ln w="9525" cap="flat" cmpd="sng">
              <a:solidFill>
                <a:srgbClr val="0C343D"/>
              </a:solidFill>
              <a:prstDash val="solid"/>
              <a:round/>
              <a:headEnd type="none" w="sm" len="sm"/>
              <a:tailEnd type="none" w="sm" len="sm"/>
            </a:ln>
          </p:spPr>
          <p:txBody>
            <a:bodyPr spcFirstLastPara="1" wrap="square" lIns="91425" tIns="91425" rIns="91425" bIns="91425" anchor="t" anchorCtr="0">
              <a:spAutoFit/>
            </a:bodyPr>
            <a:lstStyle/>
            <a:p>
              <a:pPr marL="0" lvl="0" indent="0" algn="ctr" rtl="0">
                <a:spcBef>
                  <a:spcPts val="0"/>
                </a:spcBef>
                <a:spcAft>
                  <a:spcPts val="0"/>
                </a:spcAft>
                <a:buNone/>
              </a:pPr>
              <a:r>
                <a:rPr lang="es" sz="1200">
                  <a:latin typeface="Times New Roman"/>
                  <a:ea typeface="Times New Roman"/>
                  <a:cs typeface="Times New Roman"/>
                  <a:sym typeface="Times New Roman"/>
                </a:rPr>
                <a:t>Grosor</a:t>
              </a:r>
              <a:endParaRPr sz="1200">
                <a:latin typeface="Times New Roman"/>
                <a:ea typeface="Times New Roman"/>
                <a:cs typeface="Times New Roman"/>
                <a:sym typeface="Times New Roman"/>
              </a:endParaRPr>
            </a:p>
          </p:txBody>
        </p:sp>
        <p:cxnSp>
          <p:nvCxnSpPr>
            <p:cNvPr id="315" name="Google Shape;315;p22"/>
            <p:cNvCxnSpPr>
              <a:stCxn id="316" idx="3"/>
              <a:endCxn id="311" idx="1"/>
            </p:cNvCxnSpPr>
            <p:nvPr/>
          </p:nvCxnSpPr>
          <p:spPr>
            <a:xfrm rot="10800000" flipH="1">
              <a:off x="5444413" y="3297175"/>
              <a:ext cx="996300" cy="561600"/>
            </a:xfrm>
            <a:prstGeom prst="bentConnector3">
              <a:avLst>
                <a:gd name="adj1" fmla="val 49993"/>
              </a:avLst>
            </a:prstGeom>
            <a:noFill/>
            <a:ln w="9525" cap="flat" cmpd="sng">
              <a:solidFill>
                <a:schemeClr val="dk2"/>
              </a:solidFill>
              <a:prstDash val="solid"/>
              <a:round/>
              <a:headEnd type="none" w="med" len="med"/>
              <a:tailEnd type="none" w="med" len="med"/>
            </a:ln>
          </p:spPr>
        </p:cxnSp>
        <p:cxnSp>
          <p:nvCxnSpPr>
            <p:cNvPr id="317" name="Google Shape;317;p22"/>
            <p:cNvCxnSpPr>
              <a:stCxn id="316" idx="3"/>
              <a:endCxn id="312" idx="1"/>
            </p:cNvCxnSpPr>
            <p:nvPr/>
          </p:nvCxnSpPr>
          <p:spPr>
            <a:xfrm rot="10800000" flipH="1">
              <a:off x="5444413" y="3809875"/>
              <a:ext cx="996300" cy="48900"/>
            </a:xfrm>
            <a:prstGeom prst="bentConnector3">
              <a:avLst>
                <a:gd name="adj1" fmla="val 49993"/>
              </a:avLst>
            </a:prstGeom>
            <a:noFill/>
            <a:ln w="9525" cap="flat" cmpd="sng">
              <a:solidFill>
                <a:schemeClr val="dk2"/>
              </a:solidFill>
              <a:prstDash val="solid"/>
              <a:round/>
              <a:headEnd type="none" w="med" len="med"/>
              <a:tailEnd type="none" w="med" len="med"/>
            </a:ln>
          </p:spPr>
        </p:cxnSp>
        <p:cxnSp>
          <p:nvCxnSpPr>
            <p:cNvPr id="318" name="Google Shape;318;p22"/>
            <p:cNvCxnSpPr>
              <a:stCxn id="316" idx="3"/>
              <a:endCxn id="313" idx="1"/>
            </p:cNvCxnSpPr>
            <p:nvPr/>
          </p:nvCxnSpPr>
          <p:spPr>
            <a:xfrm>
              <a:off x="5444413" y="3858775"/>
              <a:ext cx="978900" cy="463800"/>
            </a:xfrm>
            <a:prstGeom prst="bentConnector3">
              <a:avLst>
                <a:gd name="adj1" fmla="val 49997"/>
              </a:avLst>
            </a:prstGeom>
            <a:noFill/>
            <a:ln w="9525" cap="flat" cmpd="sng">
              <a:solidFill>
                <a:schemeClr val="dk2"/>
              </a:solidFill>
              <a:prstDash val="solid"/>
              <a:round/>
              <a:headEnd type="none" w="med" len="med"/>
              <a:tailEnd type="none" w="med" len="med"/>
            </a:ln>
          </p:spPr>
        </p:cxnSp>
        <p:cxnSp>
          <p:nvCxnSpPr>
            <p:cNvPr id="319" name="Google Shape;319;p22"/>
            <p:cNvCxnSpPr>
              <a:stCxn id="316" idx="3"/>
              <a:endCxn id="314" idx="1"/>
            </p:cNvCxnSpPr>
            <p:nvPr/>
          </p:nvCxnSpPr>
          <p:spPr>
            <a:xfrm>
              <a:off x="5444413" y="3858775"/>
              <a:ext cx="978900" cy="971100"/>
            </a:xfrm>
            <a:prstGeom prst="bentConnector3">
              <a:avLst>
                <a:gd name="adj1" fmla="val 49997"/>
              </a:avLst>
            </a:prstGeom>
            <a:noFill/>
            <a:ln w="9525" cap="flat" cmpd="sng">
              <a:solidFill>
                <a:schemeClr val="dk2"/>
              </a:solidFill>
              <a:prstDash val="solid"/>
              <a:round/>
              <a:headEnd type="none" w="med" len="med"/>
              <a:tailEnd type="none" w="med" len="med"/>
            </a:ln>
          </p:spPr>
        </p:cxnSp>
      </p:grpSp>
      <p:grpSp>
        <p:nvGrpSpPr>
          <p:cNvPr id="320" name="Google Shape;320;p22"/>
          <p:cNvGrpSpPr/>
          <p:nvPr/>
        </p:nvGrpSpPr>
        <p:grpSpPr>
          <a:xfrm>
            <a:off x="5182763" y="2710025"/>
            <a:ext cx="1233000" cy="738600"/>
            <a:chOff x="4211413" y="3737825"/>
            <a:chExt cx="1233000" cy="738600"/>
          </a:xfrm>
        </p:grpSpPr>
        <p:sp>
          <p:nvSpPr>
            <p:cNvPr id="316" name="Google Shape;316;p22"/>
            <p:cNvSpPr txBox="1"/>
            <p:nvPr/>
          </p:nvSpPr>
          <p:spPr>
            <a:xfrm>
              <a:off x="4211413" y="3737825"/>
              <a:ext cx="1233000" cy="369300"/>
            </a:xfrm>
            <a:prstGeom prst="rect">
              <a:avLst/>
            </a:prstGeom>
            <a:noFill/>
            <a:ln w="9525" cap="flat" cmpd="sng">
              <a:solidFill>
                <a:srgbClr val="0C343D"/>
              </a:solidFill>
              <a:prstDash val="solid"/>
              <a:round/>
              <a:headEnd type="none" w="sm" len="sm"/>
              <a:tailEnd type="none" w="sm" len="sm"/>
            </a:ln>
          </p:spPr>
          <p:txBody>
            <a:bodyPr spcFirstLastPara="1" wrap="square" lIns="91425" tIns="91425" rIns="91425" bIns="91425" anchor="t" anchorCtr="0">
              <a:spAutoFit/>
            </a:bodyPr>
            <a:lstStyle/>
            <a:p>
              <a:pPr marL="0" lvl="0" indent="0" algn="ctr" rtl="0">
                <a:spcBef>
                  <a:spcPts val="0"/>
                </a:spcBef>
                <a:spcAft>
                  <a:spcPts val="0"/>
                </a:spcAft>
                <a:buNone/>
              </a:pPr>
              <a:r>
                <a:rPr lang="es" sz="1200">
                  <a:latin typeface="Times New Roman"/>
                  <a:ea typeface="Times New Roman"/>
                  <a:cs typeface="Times New Roman"/>
                  <a:sym typeface="Times New Roman"/>
                </a:rPr>
                <a:t>5 Larvas L4</a:t>
              </a:r>
              <a:endParaRPr sz="1200">
                <a:latin typeface="Times New Roman"/>
                <a:ea typeface="Times New Roman"/>
                <a:cs typeface="Times New Roman"/>
                <a:sym typeface="Times New Roman"/>
              </a:endParaRPr>
            </a:p>
          </p:txBody>
        </p:sp>
        <p:sp>
          <p:nvSpPr>
            <p:cNvPr id="321" name="Google Shape;321;p22"/>
            <p:cNvSpPr txBox="1"/>
            <p:nvPr/>
          </p:nvSpPr>
          <p:spPr>
            <a:xfrm>
              <a:off x="4546500" y="4107125"/>
              <a:ext cx="554100" cy="369300"/>
            </a:xfrm>
            <a:prstGeom prst="rect">
              <a:avLst/>
            </a:prstGeom>
            <a:noFill/>
            <a:ln w="9525" cap="flat" cmpd="sng">
              <a:solidFill>
                <a:srgbClr val="0C343D"/>
              </a:solidFill>
              <a:prstDash val="solid"/>
              <a:round/>
              <a:headEnd type="none" w="sm" len="sm"/>
              <a:tailEnd type="none" w="sm" len="sm"/>
            </a:ln>
          </p:spPr>
          <p:txBody>
            <a:bodyPr spcFirstLastPara="1" wrap="square" lIns="91425" tIns="91425" rIns="91425" bIns="91425" anchor="t" anchorCtr="0">
              <a:spAutoFit/>
            </a:bodyPr>
            <a:lstStyle/>
            <a:p>
              <a:pPr marL="0" lvl="0" indent="0" algn="ctr" rtl="0">
                <a:spcBef>
                  <a:spcPts val="0"/>
                </a:spcBef>
                <a:spcAft>
                  <a:spcPts val="0"/>
                </a:spcAft>
                <a:buNone/>
              </a:pPr>
              <a:r>
                <a:rPr lang="es" sz="1200">
                  <a:latin typeface="Times New Roman"/>
                  <a:ea typeface="Times New Roman"/>
                  <a:cs typeface="Times New Roman"/>
                  <a:sym typeface="Times New Roman"/>
                </a:rPr>
                <a:t>X3</a:t>
              </a:r>
              <a:endParaRPr sz="1200">
                <a:latin typeface="Times New Roman"/>
                <a:ea typeface="Times New Roman"/>
                <a:cs typeface="Times New Roman"/>
                <a:sym typeface="Times New Roman"/>
              </a:endParaRPr>
            </a:p>
          </p:txBody>
        </p:sp>
      </p:grpSp>
      <p:pic>
        <p:nvPicPr>
          <p:cNvPr id="322" name="Google Shape;322;p22"/>
          <p:cNvPicPr preferRelativeResize="0"/>
          <p:nvPr/>
        </p:nvPicPr>
        <p:blipFill rotWithShape="1">
          <a:blip r:embed="rId5">
            <a:alphaModFix/>
          </a:blip>
          <a:srcRect l="63486"/>
          <a:stretch/>
        </p:blipFill>
        <p:spPr>
          <a:xfrm>
            <a:off x="6749865" y="630200"/>
            <a:ext cx="1057625" cy="1273127"/>
          </a:xfrm>
          <a:prstGeom prst="rect">
            <a:avLst/>
          </a:prstGeom>
          <a:noFill/>
          <a:ln>
            <a:noFill/>
          </a:ln>
        </p:spPr>
      </p:pic>
      <p:grpSp>
        <p:nvGrpSpPr>
          <p:cNvPr id="323" name="Google Shape;323;p22"/>
          <p:cNvGrpSpPr/>
          <p:nvPr/>
        </p:nvGrpSpPr>
        <p:grpSpPr>
          <a:xfrm>
            <a:off x="5020788" y="668900"/>
            <a:ext cx="1233000" cy="1286313"/>
            <a:chOff x="4228713" y="568225"/>
            <a:chExt cx="1233000" cy="1286313"/>
          </a:xfrm>
        </p:grpSpPr>
        <p:pic>
          <p:nvPicPr>
            <p:cNvPr id="324" name="Google Shape;324;p22"/>
            <p:cNvPicPr preferRelativeResize="0"/>
            <p:nvPr/>
          </p:nvPicPr>
          <p:blipFill>
            <a:blip r:embed="rId6">
              <a:alphaModFix/>
            </a:blip>
            <a:stretch>
              <a:fillRect/>
            </a:stretch>
          </p:blipFill>
          <p:spPr>
            <a:xfrm>
              <a:off x="4228713" y="852247"/>
              <a:ext cx="1233000" cy="1002291"/>
            </a:xfrm>
            <a:prstGeom prst="rect">
              <a:avLst/>
            </a:prstGeom>
            <a:noFill/>
            <a:ln>
              <a:noFill/>
            </a:ln>
          </p:spPr>
        </p:pic>
        <p:sp>
          <p:nvSpPr>
            <p:cNvPr id="325" name="Google Shape;325;p22"/>
            <p:cNvSpPr txBox="1"/>
            <p:nvPr/>
          </p:nvSpPr>
          <p:spPr>
            <a:xfrm>
              <a:off x="4228713" y="568225"/>
              <a:ext cx="1233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a:latin typeface="Times New Roman"/>
                  <a:ea typeface="Times New Roman"/>
                  <a:cs typeface="Times New Roman"/>
                  <a:sym typeface="Times New Roman"/>
                </a:rPr>
                <a:t>0.5    0.7      1</a:t>
              </a:r>
              <a:endParaRPr>
                <a:latin typeface="Times New Roman"/>
                <a:ea typeface="Times New Roman"/>
                <a:cs typeface="Times New Roman"/>
                <a:sym typeface="Times New Roman"/>
              </a:endParaRPr>
            </a:p>
          </p:txBody>
        </p:sp>
      </p:grpSp>
      <p:grpSp>
        <p:nvGrpSpPr>
          <p:cNvPr id="326" name="Google Shape;326;p22"/>
          <p:cNvGrpSpPr/>
          <p:nvPr/>
        </p:nvGrpSpPr>
        <p:grpSpPr>
          <a:xfrm>
            <a:off x="1213437" y="2397725"/>
            <a:ext cx="1582725" cy="1376138"/>
            <a:chOff x="1275350" y="2119950"/>
            <a:chExt cx="1582725" cy="1376138"/>
          </a:xfrm>
        </p:grpSpPr>
        <p:cxnSp>
          <p:nvCxnSpPr>
            <p:cNvPr id="327" name="Google Shape;327;p22"/>
            <p:cNvCxnSpPr>
              <a:stCxn id="304" idx="2"/>
            </p:cNvCxnSpPr>
            <p:nvPr/>
          </p:nvCxnSpPr>
          <p:spPr>
            <a:xfrm flipH="1">
              <a:off x="1757350" y="2119950"/>
              <a:ext cx="28200" cy="501300"/>
            </a:xfrm>
            <a:prstGeom prst="straightConnector1">
              <a:avLst/>
            </a:prstGeom>
            <a:noFill/>
            <a:ln w="9525" cap="flat" cmpd="sng">
              <a:solidFill>
                <a:srgbClr val="595959"/>
              </a:solidFill>
              <a:prstDash val="solid"/>
              <a:round/>
              <a:headEnd type="none" w="med" len="med"/>
              <a:tailEnd type="triangle" w="med" len="med"/>
            </a:ln>
          </p:spPr>
        </p:cxnSp>
        <p:pic>
          <p:nvPicPr>
            <p:cNvPr id="328" name="Google Shape;328;p22"/>
            <p:cNvPicPr preferRelativeResize="0"/>
            <p:nvPr/>
          </p:nvPicPr>
          <p:blipFill>
            <a:blip r:embed="rId7">
              <a:alphaModFix/>
            </a:blip>
            <a:stretch>
              <a:fillRect/>
            </a:stretch>
          </p:blipFill>
          <p:spPr>
            <a:xfrm>
              <a:off x="1638222" y="2989012"/>
              <a:ext cx="708053" cy="507076"/>
            </a:xfrm>
            <a:prstGeom prst="rect">
              <a:avLst/>
            </a:prstGeom>
            <a:noFill/>
            <a:ln>
              <a:noFill/>
            </a:ln>
          </p:spPr>
        </p:pic>
        <p:sp>
          <p:nvSpPr>
            <p:cNvPr id="329" name="Google Shape;329;p22"/>
            <p:cNvSpPr/>
            <p:nvPr/>
          </p:nvSpPr>
          <p:spPr>
            <a:xfrm>
              <a:off x="1659806" y="3092840"/>
              <a:ext cx="664800" cy="299400"/>
            </a:xfrm>
            <a:prstGeom prst="ellipse">
              <a:avLst/>
            </a:prstGeom>
            <a:solidFill>
              <a:srgbClr val="D9EAD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30" name="Google Shape;330;p22"/>
            <p:cNvCxnSpPr>
              <a:stCxn id="329" idx="0"/>
              <a:endCxn id="329" idx="4"/>
            </p:cNvCxnSpPr>
            <p:nvPr/>
          </p:nvCxnSpPr>
          <p:spPr>
            <a:xfrm>
              <a:off x="1992206" y="3092840"/>
              <a:ext cx="0" cy="299400"/>
            </a:xfrm>
            <a:prstGeom prst="straightConnector1">
              <a:avLst/>
            </a:prstGeom>
            <a:noFill/>
            <a:ln w="9525" cap="flat" cmpd="sng">
              <a:solidFill>
                <a:schemeClr val="dk2"/>
              </a:solidFill>
              <a:prstDash val="solid"/>
              <a:round/>
              <a:headEnd type="none" w="med" len="med"/>
              <a:tailEnd type="none" w="med" len="med"/>
            </a:ln>
          </p:spPr>
        </p:cxnSp>
        <p:cxnSp>
          <p:nvCxnSpPr>
            <p:cNvPr id="331" name="Google Shape;331;p22"/>
            <p:cNvCxnSpPr>
              <a:stCxn id="329" idx="2"/>
              <a:endCxn id="329" idx="6"/>
            </p:cNvCxnSpPr>
            <p:nvPr/>
          </p:nvCxnSpPr>
          <p:spPr>
            <a:xfrm>
              <a:off x="1659806" y="3242540"/>
              <a:ext cx="664800" cy="0"/>
            </a:xfrm>
            <a:prstGeom prst="straightConnector1">
              <a:avLst/>
            </a:prstGeom>
            <a:noFill/>
            <a:ln w="9525" cap="flat" cmpd="sng">
              <a:solidFill>
                <a:schemeClr val="dk2"/>
              </a:solidFill>
              <a:prstDash val="solid"/>
              <a:round/>
              <a:headEnd type="none" w="med" len="med"/>
              <a:tailEnd type="none" w="med" len="med"/>
            </a:ln>
          </p:spPr>
        </p:cxnSp>
        <p:pic>
          <p:nvPicPr>
            <p:cNvPr id="332" name="Google Shape;332;p22"/>
            <p:cNvPicPr preferRelativeResize="0"/>
            <p:nvPr/>
          </p:nvPicPr>
          <p:blipFill>
            <a:blip r:embed="rId8">
              <a:alphaModFix/>
            </a:blip>
            <a:stretch>
              <a:fillRect/>
            </a:stretch>
          </p:blipFill>
          <p:spPr>
            <a:xfrm>
              <a:off x="1800450" y="2293975"/>
              <a:ext cx="1057625" cy="1196650"/>
            </a:xfrm>
            <a:prstGeom prst="rect">
              <a:avLst/>
            </a:prstGeom>
            <a:noFill/>
            <a:ln>
              <a:noFill/>
            </a:ln>
          </p:spPr>
        </p:pic>
        <p:cxnSp>
          <p:nvCxnSpPr>
            <p:cNvPr id="333" name="Google Shape;333;p22"/>
            <p:cNvCxnSpPr/>
            <p:nvPr/>
          </p:nvCxnSpPr>
          <p:spPr>
            <a:xfrm>
              <a:off x="1275350" y="3201140"/>
              <a:ext cx="552000" cy="135000"/>
            </a:xfrm>
            <a:prstGeom prst="straightConnector1">
              <a:avLst/>
            </a:prstGeom>
            <a:noFill/>
            <a:ln w="9525" cap="flat" cmpd="sng">
              <a:solidFill>
                <a:srgbClr val="595959"/>
              </a:solidFill>
              <a:prstDash val="solid"/>
              <a:round/>
              <a:headEnd type="none" w="med" len="med"/>
              <a:tailEnd type="triangle" w="med" len="med"/>
            </a:ln>
          </p:spPr>
        </p:cxnSp>
        <p:cxnSp>
          <p:nvCxnSpPr>
            <p:cNvPr id="334" name="Google Shape;334;p22"/>
            <p:cNvCxnSpPr/>
            <p:nvPr/>
          </p:nvCxnSpPr>
          <p:spPr>
            <a:xfrm>
              <a:off x="1319502" y="2688475"/>
              <a:ext cx="564300" cy="459600"/>
            </a:xfrm>
            <a:prstGeom prst="straightConnector1">
              <a:avLst/>
            </a:prstGeom>
            <a:noFill/>
            <a:ln w="9525" cap="flat" cmpd="sng">
              <a:solidFill>
                <a:srgbClr val="595959"/>
              </a:solidFill>
              <a:prstDash val="solid"/>
              <a:round/>
              <a:headEnd type="none" w="med" len="med"/>
              <a:tailEnd type="triangle" w="med" len="med"/>
            </a:ln>
          </p:spPr>
        </p:cxnSp>
      </p:grpSp>
      <p:pic>
        <p:nvPicPr>
          <p:cNvPr id="335" name="Google Shape;335;p22"/>
          <p:cNvPicPr preferRelativeResize="0"/>
          <p:nvPr/>
        </p:nvPicPr>
        <p:blipFill>
          <a:blip r:embed="rId9">
            <a:alphaModFix/>
          </a:blip>
          <a:stretch>
            <a:fillRect/>
          </a:stretch>
        </p:blipFill>
        <p:spPr>
          <a:xfrm>
            <a:off x="3563200" y="1166449"/>
            <a:ext cx="798752" cy="507900"/>
          </a:xfrm>
          <a:prstGeom prst="rect">
            <a:avLst/>
          </a:prstGeom>
          <a:noFill/>
          <a:ln>
            <a:noFill/>
          </a:ln>
        </p:spPr>
      </p:pic>
      <p:sp>
        <p:nvSpPr>
          <p:cNvPr id="336" name="Google Shape;336;p22"/>
          <p:cNvSpPr/>
          <p:nvPr/>
        </p:nvSpPr>
        <p:spPr>
          <a:xfrm>
            <a:off x="3834325" y="968313"/>
            <a:ext cx="256500" cy="188700"/>
          </a:xfrm>
          <a:prstGeom prst="bracketPair">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22"/>
          <p:cNvSpPr/>
          <p:nvPr/>
        </p:nvSpPr>
        <p:spPr>
          <a:xfrm>
            <a:off x="3083850" y="1138600"/>
            <a:ext cx="474000" cy="396300"/>
          </a:xfrm>
          <a:prstGeom prst="rightArrow">
            <a:avLst>
              <a:gd name="adj1" fmla="val 50000"/>
              <a:gd name="adj2" fmla="val 50000"/>
            </a:avLst>
          </a:prstGeom>
          <a:solidFill>
            <a:srgbClr val="0C343D"/>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22"/>
          <p:cNvSpPr/>
          <p:nvPr/>
        </p:nvSpPr>
        <p:spPr>
          <a:xfrm>
            <a:off x="4474275" y="1138600"/>
            <a:ext cx="474000" cy="396300"/>
          </a:xfrm>
          <a:prstGeom prst="rightArrow">
            <a:avLst>
              <a:gd name="adj1" fmla="val 50000"/>
              <a:gd name="adj2" fmla="val 50000"/>
            </a:avLst>
          </a:prstGeom>
          <a:solidFill>
            <a:srgbClr val="0C343D"/>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39" name="Google Shape;339;p22"/>
          <p:cNvCxnSpPr>
            <a:stCxn id="324" idx="3"/>
            <a:endCxn id="322" idx="1"/>
          </p:cNvCxnSpPr>
          <p:nvPr/>
        </p:nvCxnSpPr>
        <p:spPr>
          <a:xfrm rot="10800000" flipH="1">
            <a:off x="6253787" y="1266867"/>
            <a:ext cx="496200" cy="187200"/>
          </a:xfrm>
          <a:prstGeom prst="curvedConnector3">
            <a:avLst>
              <a:gd name="adj1" fmla="val 49988"/>
            </a:avLst>
          </a:prstGeom>
          <a:noFill/>
          <a:ln w="9525" cap="flat" cmpd="sng">
            <a:solidFill>
              <a:schemeClr val="dk2"/>
            </a:solidFill>
            <a:prstDash val="dash"/>
            <a:round/>
            <a:headEnd type="none" w="med" len="med"/>
            <a:tailEnd type="none" w="med" len="med"/>
          </a:ln>
        </p:spPr>
      </p:cxnSp>
      <p:sp>
        <p:nvSpPr>
          <p:cNvPr id="340" name="Google Shape;340;p22"/>
          <p:cNvSpPr/>
          <p:nvPr/>
        </p:nvSpPr>
        <p:spPr>
          <a:xfrm rot="5400000">
            <a:off x="5470683" y="2088300"/>
            <a:ext cx="474000" cy="396300"/>
          </a:xfrm>
          <a:prstGeom prst="rightArrow">
            <a:avLst>
              <a:gd name="adj1" fmla="val 50000"/>
              <a:gd name="adj2" fmla="val 50000"/>
            </a:avLst>
          </a:prstGeom>
          <a:solidFill>
            <a:srgbClr val="0C343D"/>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44"/>
        <p:cNvGrpSpPr/>
        <p:nvPr/>
      </p:nvGrpSpPr>
      <p:grpSpPr>
        <a:xfrm>
          <a:off x="0" y="0"/>
          <a:ext cx="0" cy="0"/>
          <a:chOff x="0" y="0"/>
          <a:chExt cx="0" cy="0"/>
        </a:xfrm>
      </p:grpSpPr>
      <p:sp>
        <p:nvSpPr>
          <p:cNvPr id="345" name="Google Shape;345;p23"/>
          <p:cNvSpPr/>
          <p:nvPr/>
        </p:nvSpPr>
        <p:spPr>
          <a:xfrm rot="10800000">
            <a:off x="8988750" y="125"/>
            <a:ext cx="146400" cy="5136000"/>
          </a:xfrm>
          <a:prstGeom prst="rect">
            <a:avLst/>
          </a:prstGeom>
          <a:solidFill>
            <a:srgbClr val="073763"/>
          </a:solidFill>
          <a:ln w="9525" cap="flat" cmpd="sng">
            <a:solidFill>
              <a:srgbClr val="134F5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23"/>
          <p:cNvSpPr/>
          <p:nvPr/>
        </p:nvSpPr>
        <p:spPr>
          <a:xfrm rot="-5400000">
            <a:off x="4134150" y="-4133950"/>
            <a:ext cx="188700" cy="8457000"/>
          </a:xfrm>
          <a:prstGeom prst="rect">
            <a:avLst/>
          </a:prstGeom>
          <a:solidFill>
            <a:srgbClr val="07376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23"/>
          <p:cNvSpPr/>
          <p:nvPr/>
        </p:nvSpPr>
        <p:spPr>
          <a:xfrm>
            <a:off x="8303475" y="0"/>
            <a:ext cx="831600" cy="188700"/>
          </a:xfrm>
          <a:prstGeom prst="rect">
            <a:avLst/>
          </a:prstGeom>
          <a:solidFill>
            <a:srgbClr val="000000">
              <a:alpha val="0"/>
            </a:srgbClr>
          </a:solidFill>
          <a:ln w="19050" cap="flat"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23"/>
          <p:cNvSpPr/>
          <p:nvPr/>
        </p:nvSpPr>
        <p:spPr>
          <a:xfrm rot="5400000">
            <a:off x="8697300" y="-182500"/>
            <a:ext cx="28800" cy="554100"/>
          </a:xfrm>
          <a:prstGeom prst="rect">
            <a:avLst/>
          </a:prstGeom>
          <a:solidFill>
            <a:srgbClr val="073763"/>
          </a:solidFill>
          <a:ln w="9525" cap="flat" cmpd="sng">
            <a:solidFill>
              <a:srgbClr val="134F5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23"/>
          <p:cNvSpPr txBox="1">
            <a:spLocks noGrp="1"/>
          </p:cNvSpPr>
          <p:nvPr>
            <p:ph type="title" idx="4294967295"/>
          </p:nvPr>
        </p:nvSpPr>
        <p:spPr>
          <a:xfrm>
            <a:off x="303150" y="80150"/>
            <a:ext cx="2813700" cy="614100"/>
          </a:xfrm>
          <a:prstGeom prst="rect">
            <a:avLst/>
          </a:prstGeom>
          <a:noFill/>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s" sz="2400" b="1">
                <a:solidFill>
                  <a:srgbClr val="0C343D"/>
                </a:solidFill>
                <a:latin typeface="Times New Roman"/>
                <a:ea typeface="Times New Roman"/>
                <a:cs typeface="Times New Roman"/>
                <a:sym typeface="Times New Roman"/>
              </a:rPr>
              <a:t>Diseño experimental</a:t>
            </a:r>
            <a:endParaRPr sz="2400" b="1">
              <a:solidFill>
                <a:srgbClr val="0C343D"/>
              </a:solidFill>
              <a:latin typeface="Times New Roman"/>
              <a:ea typeface="Times New Roman"/>
              <a:cs typeface="Times New Roman"/>
              <a:sym typeface="Times New Roman"/>
            </a:endParaRPr>
          </a:p>
        </p:txBody>
      </p:sp>
      <p:sp>
        <p:nvSpPr>
          <p:cNvPr id="350" name="Google Shape;350;p23"/>
          <p:cNvSpPr txBox="1"/>
          <p:nvPr/>
        </p:nvSpPr>
        <p:spPr>
          <a:xfrm>
            <a:off x="3696125" y="133250"/>
            <a:ext cx="1179000" cy="507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2100" b="1">
                <a:solidFill>
                  <a:srgbClr val="0C343D"/>
                </a:solidFill>
                <a:latin typeface="Times New Roman"/>
                <a:ea typeface="Times New Roman"/>
                <a:cs typeface="Times New Roman"/>
                <a:sym typeface="Times New Roman"/>
              </a:rPr>
              <a:t>FASE 3</a:t>
            </a:r>
            <a:endParaRPr sz="2100" b="1">
              <a:solidFill>
                <a:srgbClr val="0C343D"/>
              </a:solidFill>
              <a:latin typeface="Times New Roman"/>
              <a:ea typeface="Times New Roman"/>
              <a:cs typeface="Times New Roman"/>
              <a:sym typeface="Times New Roman"/>
            </a:endParaRPr>
          </a:p>
        </p:txBody>
      </p:sp>
      <p:sp>
        <p:nvSpPr>
          <p:cNvPr id="351" name="Google Shape;351;p23"/>
          <p:cNvSpPr txBox="1"/>
          <p:nvPr/>
        </p:nvSpPr>
        <p:spPr>
          <a:xfrm>
            <a:off x="871125" y="515675"/>
            <a:ext cx="7237500" cy="615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a:latin typeface="Times New Roman"/>
                <a:ea typeface="Times New Roman"/>
                <a:cs typeface="Times New Roman"/>
                <a:sym typeface="Times New Roman"/>
              </a:rPr>
              <a:t>Ensayos  de  en </a:t>
            </a:r>
            <a:r>
              <a:rPr lang="es" i="1">
                <a:latin typeface="Times New Roman"/>
                <a:ea typeface="Times New Roman"/>
                <a:cs typeface="Times New Roman"/>
                <a:sym typeface="Times New Roman"/>
              </a:rPr>
              <a:t>C. elegans </a:t>
            </a:r>
            <a:r>
              <a:rPr lang="es">
                <a:latin typeface="Times New Roman"/>
                <a:ea typeface="Times New Roman"/>
                <a:cs typeface="Times New Roman"/>
                <a:sym typeface="Times New Roman"/>
              </a:rPr>
              <a:t>después de la alimentación con </a:t>
            </a:r>
            <a:r>
              <a:rPr lang="es" i="1">
                <a:latin typeface="Times New Roman"/>
                <a:ea typeface="Times New Roman"/>
                <a:cs typeface="Times New Roman"/>
                <a:sym typeface="Times New Roman"/>
              </a:rPr>
              <a:t>Lactobacillus plantarum y Lactobacillus rhamnosus</a:t>
            </a:r>
            <a:endParaRPr i="1">
              <a:latin typeface="Times New Roman"/>
              <a:ea typeface="Times New Roman"/>
              <a:cs typeface="Times New Roman"/>
              <a:sym typeface="Times New Roman"/>
            </a:endParaRPr>
          </a:p>
        </p:txBody>
      </p:sp>
      <p:sp>
        <p:nvSpPr>
          <p:cNvPr id="352" name="Google Shape;352;p23"/>
          <p:cNvSpPr/>
          <p:nvPr/>
        </p:nvSpPr>
        <p:spPr>
          <a:xfrm>
            <a:off x="-3450" y="0"/>
            <a:ext cx="354300" cy="3396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s" b="1">
                <a:solidFill>
                  <a:srgbClr val="0C343D"/>
                </a:solidFill>
                <a:latin typeface="Times New Roman"/>
                <a:ea typeface="Times New Roman"/>
                <a:cs typeface="Times New Roman"/>
                <a:sym typeface="Times New Roman"/>
              </a:rPr>
              <a:t>11</a:t>
            </a:r>
            <a:endParaRPr b="1">
              <a:solidFill>
                <a:srgbClr val="0C343D"/>
              </a:solidFill>
              <a:latin typeface="Times New Roman"/>
              <a:ea typeface="Times New Roman"/>
              <a:cs typeface="Times New Roman"/>
              <a:sym typeface="Times New Roman"/>
            </a:endParaRPr>
          </a:p>
        </p:txBody>
      </p:sp>
      <p:sp>
        <p:nvSpPr>
          <p:cNvPr id="353" name="Google Shape;353;p23"/>
          <p:cNvSpPr/>
          <p:nvPr/>
        </p:nvSpPr>
        <p:spPr>
          <a:xfrm>
            <a:off x="557075" y="2427280"/>
            <a:ext cx="1633500" cy="916200"/>
          </a:xfrm>
          <a:prstGeom prst="roundRect">
            <a:avLst>
              <a:gd name="adj" fmla="val 16667"/>
            </a:avLst>
          </a:prstGeom>
          <a:solidFill>
            <a:schemeClr val="lt1"/>
          </a:solidFill>
          <a:ln w="19050" cap="flat" cmpd="sng">
            <a:solidFill>
              <a:srgbClr val="0C343D"/>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s" sz="1200" b="1">
                <a:solidFill>
                  <a:srgbClr val="015861"/>
                </a:solidFill>
                <a:latin typeface="Times New Roman"/>
                <a:ea typeface="Times New Roman"/>
                <a:cs typeface="Times New Roman"/>
                <a:sym typeface="Times New Roman"/>
              </a:rPr>
              <a:t>Establecimiento subgrupos de análisis</a:t>
            </a:r>
            <a:endParaRPr sz="1200" b="1">
              <a:solidFill>
                <a:srgbClr val="015861"/>
              </a:solidFill>
              <a:latin typeface="Times New Roman"/>
              <a:ea typeface="Times New Roman"/>
              <a:cs typeface="Times New Roman"/>
              <a:sym typeface="Times New Roman"/>
            </a:endParaRPr>
          </a:p>
        </p:txBody>
      </p:sp>
      <p:sp>
        <p:nvSpPr>
          <p:cNvPr id="354" name="Google Shape;354;p23"/>
          <p:cNvSpPr/>
          <p:nvPr/>
        </p:nvSpPr>
        <p:spPr>
          <a:xfrm>
            <a:off x="2190575" y="1198925"/>
            <a:ext cx="710700" cy="3471000"/>
          </a:xfrm>
          <a:prstGeom prst="leftBrace">
            <a:avLst>
              <a:gd name="adj1" fmla="val 50000"/>
              <a:gd name="adj2" fmla="val 50000"/>
            </a:avLst>
          </a:prstGeom>
          <a:noFill/>
          <a:ln w="28575" cap="flat" cmpd="sng">
            <a:solidFill>
              <a:srgbClr val="274E1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23"/>
          <p:cNvSpPr/>
          <p:nvPr/>
        </p:nvSpPr>
        <p:spPr>
          <a:xfrm>
            <a:off x="2803885" y="1458042"/>
            <a:ext cx="2320800" cy="363300"/>
          </a:xfrm>
          <a:prstGeom prst="roundRect">
            <a:avLst>
              <a:gd name="adj" fmla="val 16667"/>
            </a:avLst>
          </a:prstGeom>
          <a:solidFill>
            <a:srgbClr val="FFFFFF"/>
          </a:solidFill>
          <a:ln w="19050" cap="flat" cmpd="sng">
            <a:solidFill>
              <a:srgbClr val="CC77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s" sz="1000">
                <a:latin typeface="Times New Roman"/>
                <a:ea typeface="Times New Roman"/>
                <a:cs typeface="Times New Roman"/>
                <a:sym typeface="Times New Roman"/>
              </a:rPr>
              <a:t>1 : </a:t>
            </a:r>
            <a:r>
              <a:rPr lang="es" sz="1000" i="1">
                <a:latin typeface="Times New Roman"/>
                <a:ea typeface="Times New Roman"/>
                <a:cs typeface="Times New Roman"/>
                <a:sym typeface="Times New Roman"/>
              </a:rPr>
              <a:t>E. coli OP50-</a:t>
            </a:r>
            <a:r>
              <a:rPr lang="es" sz="1000">
                <a:latin typeface="Times New Roman"/>
                <a:ea typeface="Times New Roman"/>
                <a:cs typeface="Times New Roman"/>
                <a:sym typeface="Times New Roman"/>
              </a:rPr>
              <a:t>Estándar</a:t>
            </a:r>
            <a:endParaRPr sz="1000">
              <a:latin typeface="Times New Roman"/>
              <a:ea typeface="Times New Roman"/>
              <a:cs typeface="Times New Roman"/>
              <a:sym typeface="Times New Roman"/>
            </a:endParaRPr>
          </a:p>
        </p:txBody>
      </p:sp>
      <p:sp>
        <p:nvSpPr>
          <p:cNvPr id="356" name="Google Shape;356;p23"/>
          <p:cNvSpPr/>
          <p:nvPr/>
        </p:nvSpPr>
        <p:spPr>
          <a:xfrm>
            <a:off x="2866100" y="3176729"/>
            <a:ext cx="2406900" cy="475200"/>
          </a:xfrm>
          <a:prstGeom prst="roundRect">
            <a:avLst>
              <a:gd name="adj" fmla="val 16667"/>
            </a:avLst>
          </a:prstGeom>
          <a:solidFill>
            <a:schemeClr val="lt1"/>
          </a:solidFill>
          <a:ln w="19050" cap="flat" cmpd="sng">
            <a:solidFill>
              <a:schemeClr val="accent5"/>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s" sz="1000">
                <a:latin typeface="Times New Roman"/>
                <a:ea typeface="Times New Roman"/>
                <a:cs typeface="Times New Roman"/>
                <a:sym typeface="Times New Roman"/>
              </a:rPr>
              <a:t>4 : </a:t>
            </a:r>
            <a:r>
              <a:rPr lang="es" sz="1000" i="1">
                <a:latin typeface="Times New Roman"/>
                <a:ea typeface="Times New Roman"/>
                <a:cs typeface="Times New Roman"/>
                <a:sym typeface="Times New Roman"/>
              </a:rPr>
              <a:t>E. coli OP50 - L. rhamnosus </a:t>
            </a:r>
            <a:r>
              <a:rPr lang="es" sz="1000" b="1" i="1">
                <a:latin typeface="Times New Roman"/>
                <a:ea typeface="Times New Roman"/>
                <a:cs typeface="Times New Roman"/>
                <a:sym typeface="Times New Roman"/>
              </a:rPr>
              <a:t>(Mixta 1)</a:t>
            </a:r>
            <a:endParaRPr sz="1000" b="1" i="1">
              <a:latin typeface="Times New Roman"/>
              <a:ea typeface="Times New Roman"/>
              <a:cs typeface="Times New Roman"/>
              <a:sym typeface="Times New Roman"/>
            </a:endParaRPr>
          </a:p>
        </p:txBody>
      </p:sp>
      <p:sp>
        <p:nvSpPr>
          <p:cNvPr id="357" name="Google Shape;357;p23"/>
          <p:cNvSpPr/>
          <p:nvPr/>
        </p:nvSpPr>
        <p:spPr>
          <a:xfrm>
            <a:off x="2803885" y="2071947"/>
            <a:ext cx="2320800" cy="363300"/>
          </a:xfrm>
          <a:prstGeom prst="roundRect">
            <a:avLst>
              <a:gd name="adj" fmla="val 16667"/>
            </a:avLst>
          </a:prstGeom>
          <a:solidFill>
            <a:schemeClr val="lt1"/>
          </a:solidFill>
          <a:ln w="1905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s" sz="1000">
                <a:latin typeface="Times New Roman"/>
                <a:ea typeface="Times New Roman"/>
                <a:cs typeface="Times New Roman"/>
                <a:sym typeface="Times New Roman"/>
              </a:rPr>
              <a:t> 2 :  </a:t>
            </a:r>
            <a:r>
              <a:rPr lang="es" sz="1000" i="1">
                <a:latin typeface="Times New Roman"/>
                <a:ea typeface="Times New Roman"/>
                <a:cs typeface="Times New Roman"/>
                <a:sym typeface="Times New Roman"/>
              </a:rPr>
              <a:t>L. rhamnosus</a:t>
            </a:r>
            <a:endParaRPr sz="1000" i="1">
              <a:latin typeface="Times New Roman"/>
              <a:ea typeface="Times New Roman"/>
              <a:cs typeface="Times New Roman"/>
              <a:sym typeface="Times New Roman"/>
            </a:endParaRPr>
          </a:p>
        </p:txBody>
      </p:sp>
      <p:sp>
        <p:nvSpPr>
          <p:cNvPr id="358" name="Google Shape;358;p23"/>
          <p:cNvSpPr/>
          <p:nvPr/>
        </p:nvSpPr>
        <p:spPr>
          <a:xfrm>
            <a:off x="2866110" y="2624326"/>
            <a:ext cx="2320800" cy="363300"/>
          </a:xfrm>
          <a:prstGeom prst="roundRect">
            <a:avLst>
              <a:gd name="adj" fmla="val 16667"/>
            </a:avLst>
          </a:prstGeom>
          <a:solidFill>
            <a:schemeClr val="lt1"/>
          </a:solidFill>
          <a:ln w="19050" cap="flat" cmpd="sng">
            <a:solidFill>
              <a:srgbClr val="674EA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s" sz="1000">
                <a:latin typeface="Times New Roman"/>
                <a:ea typeface="Times New Roman"/>
                <a:cs typeface="Times New Roman"/>
                <a:sym typeface="Times New Roman"/>
              </a:rPr>
              <a:t>3 :  </a:t>
            </a:r>
            <a:r>
              <a:rPr lang="es" sz="1000" i="1">
                <a:latin typeface="Times New Roman"/>
                <a:ea typeface="Times New Roman"/>
                <a:cs typeface="Times New Roman"/>
                <a:sym typeface="Times New Roman"/>
              </a:rPr>
              <a:t>L. plantarum</a:t>
            </a:r>
            <a:endParaRPr sz="1000" i="1">
              <a:latin typeface="Times New Roman"/>
              <a:ea typeface="Times New Roman"/>
              <a:cs typeface="Times New Roman"/>
              <a:sym typeface="Times New Roman"/>
            </a:endParaRPr>
          </a:p>
        </p:txBody>
      </p:sp>
      <p:sp>
        <p:nvSpPr>
          <p:cNvPr id="359" name="Google Shape;359;p23"/>
          <p:cNvSpPr/>
          <p:nvPr/>
        </p:nvSpPr>
        <p:spPr>
          <a:xfrm>
            <a:off x="2866100" y="3812950"/>
            <a:ext cx="2406900" cy="614100"/>
          </a:xfrm>
          <a:prstGeom prst="roundRect">
            <a:avLst>
              <a:gd name="adj" fmla="val 16667"/>
            </a:avLst>
          </a:prstGeom>
          <a:solidFill>
            <a:schemeClr val="lt1"/>
          </a:solidFill>
          <a:ln w="19050" cap="flat" cmpd="sng">
            <a:solidFill>
              <a:srgbClr val="351C75"/>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s" sz="1000">
                <a:latin typeface="Times New Roman"/>
                <a:ea typeface="Times New Roman"/>
                <a:cs typeface="Times New Roman"/>
                <a:sym typeface="Times New Roman"/>
              </a:rPr>
              <a:t>5 : </a:t>
            </a:r>
            <a:r>
              <a:rPr lang="es" sz="1000" i="1">
                <a:latin typeface="Times New Roman"/>
                <a:ea typeface="Times New Roman"/>
                <a:cs typeface="Times New Roman"/>
                <a:sym typeface="Times New Roman"/>
              </a:rPr>
              <a:t>E. coli OP50 </a:t>
            </a:r>
            <a:r>
              <a:rPr lang="es" sz="1000">
                <a:latin typeface="Times New Roman"/>
                <a:ea typeface="Times New Roman"/>
                <a:cs typeface="Times New Roman"/>
                <a:sym typeface="Times New Roman"/>
              </a:rPr>
              <a:t>- </a:t>
            </a:r>
            <a:r>
              <a:rPr lang="es" sz="1000" i="1">
                <a:latin typeface="Times New Roman"/>
                <a:ea typeface="Times New Roman"/>
                <a:cs typeface="Times New Roman"/>
                <a:sym typeface="Times New Roman"/>
              </a:rPr>
              <a:t>L. plantarum </a:t>
            </a:r>
            <a:r>
              <a:rPr lang="es" sz="1000" b="1" i="1">
                <a:latin typeface="Times New Roman"/>
                <a:ea typeface="Times New Roman"/>
                <a:cs typeface="Times New Roman"/>
                <a:sym typeface="Times New Roman"/>
              </a:rPr>
              <a:t>(Mixta 2)</a:t>
            </a:r>
            <a:endParaRPr sz="1000" b="1" i="1">
              <a:latin typeface="Times New Roman"/>
              <a:ea typeface="Times New Roman"/>
              <a:cs typeface="Times New Roman"/>
              <a:sym typeface="Times New Roman"/>
            </a:endParaRPr>
          </a:p>
        </p:txBody>
      </p:sp>
      <p:sp>
        <p:nvSpPr>
          <p:cNvPr id="360" name="Google Shape;360;p23"/>
          <p:cNvSpPr/>
          <p:nvPr/>
        </p:nvSpPr>
        <p:spPr>
          <a:xfrm>
            <a:off x="5306925" y="1549250"/>
            <a:ext cx="235500" cy="188700"/>
          </a:xfrm>
          <a:prstGeom prst="rightArrow">
            <a:avLst>
              <a:gd name="adj1" fmla="val 50000"/>
              <a:gd name="adj2" fmla="val 50000"/>
            </a:avLst>
          </a:prstGeom>
          <a:solidFill>
            <a:srgbClr val="205493"/>
          </a:solidFill>
          <a:ln w="9525" cap="flat" cmpd="sng">
            <a:solidFill>
              <a:srgbClr val="05274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23"/>
          <p:cNvSpPr/>
          <p:nvPr/>
        </p:nvSpPr>
        <p:spPr>
          <a:xfrm>
            <a:off x="5336750" y="3463225"/>
            <a:ext cx="235500" cy="188700"/>
          </a:xfrm>
          <a:prstGeom prst="rightArrow">
            <a:avLst>
              <a:gd name="adj1" fmla="val 50000"/>
              <a:gd name="adj2" fmla="val 50000"/>
            </a:avLst>
          </a:prstGeom>
          <a:solidFill>
            <a:srgbClr val="205493"/>
          </a:solidFill>
          <a:ln w="9525" cap="flat" cmpd="sng">
            <a:solidFill>
              <a:srgbClr val="05274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23"/>
          <p:cNvSpPr/>
          <p:nvPr/>
        </p:nvSpPr>
        <p:spPr>
          <a:xfrm>
            <a:off x="5336750" y="4238625"/>
            <a:ext cx="235500" cy="188700"/>
          </a:xfrm>
          <a:prstGeom prst="rightArrow">
            <a:avLst>
              <a:gd name="adj1" fmla="val 50000"/>
              <a:gd name="adj2" fmla="val 50000"/>
            </a:avLst>
          </a:prstGeom>
          <a:solidFill>
            <a:srgbClr val="205493"/>
          </a:solidFill>
          <a:ln w="9525" cap="flat" cmpd="sng">
            <a:solidFill>
              <a:srgbClr val="05274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23"/>
          <p:cNvSpPr/>
          <p:nvPr/>
        </p:nvSpPr>
        <p:spPr>
          <a:xfrm>
            <a:off x="5336750" y="2762600"/>
            <a:ext cx="235500" cy="188700"/>
          </a:xfrm>
          <a:prstGeom prst="rightArrow">
            <a:avLst>
              <a:gd name="adj1" fmla="val 50000"/>
              <a:gd name="adj2" fmla="val 50000"/>
            </a:avLst>
          </a:prstGeom>
          <a:solidFill>
            <a:srgbClr val="205493"/>
          </a:solidFill>
          <a:ln w="9525" cap="flat" cmpd="sng">
            <a:solidFill>
              <a:srgbClr val="05274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23"/>
          <p:cNvSpPr/>
          <p:nvPr/>
        </p:nvSpPr>
        <p:spPr>
          <a:xfrm>
            <a:off x="5306913" y="2155925"/>
            <a:ext cx="235500" cy="188700"/>
          </a:xfrm>
          <a:prstGeom prst="rightArrow">
            <a:avLst>
              <a:gd name="adj1" fmla="val 50000"/>
              <a:gd name="adj2" fmla="val 50000"/>
            </a:avLst>
          </a:prstGeom>
          <a:solidFill>
            <a:srgbClr val="205493"/>
          </a:solidFill>
          <a:ln w="9525" cap="flat" cmpd="sng">
            <a:solidFill>
              <a:srgbClr val="05274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65" name="Google Shape;365;p23"/>
          <p:cNvPicPr preferRelativeResize="0"/>
          <p:nvPr/>
        </p:nvPicPr>
        <p:blipFill>
          <a:blip r:embed="rId3">
            <a:alphaModFix/>
          </a:blip>
          <a:stretch>
            <a:fillRect/>
          </a:stretch>
        </p:blipFill>
        <p:spPr>
          <a:xfrm>
            <a:off x="5636000" y="1373125"/>
            <a:ext cx="618000" cy="533129"/>
          </a:xfrm>
          <a:prstGeom prst="rect">
            <a:avLst/>
          </a:prstGeom>
          <a:noFill/>
          <a:ln>
            <a:noFill/>
          </a:ln>
        </p:spPr>
      </p:pic>
      <p:pic>
        <p:nvPicPr>
          <p:cNvPr id="366" name="Google Shape;366;p23"/>
          <p:cNvPicPr preferRelativeResize="0"/>
          <p:nvPr/>
        </p:nvPicPr>
        <p:blipFill>
          <a:blip r:embed="rId3">
            <a:alphaModFix/>
          </a:blip>
          <a:stretch>
            <a:fillRect/>
          </a:stretch>
        </p:blipFill>
        <p:spPr>
          <a:xfrm>
            <a:off x="5636013" y="3325600"/>
            <a:ext cx="618000" cy="533129"/>
          </a:xfrm>
          <a:prstGeom prst="rect">
            <a:avLst/>
          </a:prstGeom>
          <a:noFill/>
          <a:ln>
            <a:noFill/>
          </a:ln>
        </p:spPr>
      </p:pic>
      <p:pic>
        <p:nvPicPr>
          <p:cNvPr id="367" name="Google Shape;367;p23"/>
          <p:cNvPicPr preferRelativeResize="0"/>
          <p:nvPr/>
        </p:nvPicPr>
        <p:blipFill>
          <a:blip r:embed="rId3">
            <a:alphaModFix/>
          </a:blip>
          <a:stretch>
            <a:fillRect/>
          </a:stretch>
        </p:blipFill>
        <p:spPr>
          <a:xfrm>
            <a:off x="5708525" y="4066413"/>
            <a:ext cx="618000" cy="533129"/>
          </a:xfrm>
          <a:prstGeom prst="rect">
            <a:avLst/>
          </a:prstGeom>
          <a:noFill/>
          <a:ln>
            <a:noFill/>
          </a:ln>
        </p:spPr>
      </p:pic>
      <p:sp>
        <p:nvSpPr>
          <p:cNvPr id="368" name="Google Shape;368;p23"/>
          <p:cNvSpPr/>
          <p:nvPr/>
        </p:nvSpPr>
        <p:spPr>
          <a:xfrm>
            <a:off x="6317800" y="3497800"/>
            <a:ext cx="235500" cy="188700"/>
          </a:xfrm>
          <a:prstGeom prst="mathPlus">
            <a:avLst>
              <a:gd name="adj1" fmla="val 23520"/>
            </a:avLst>
          </a:prstGeom>
          <a:solidFill>
            <a:srgbClr val="205493"/>
          </a:solidFill>
          <a:ln w="9525" cap="flat" cmpd="sng">
            <a:solidFill>
              <a:srgbClr val="05274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23"/>
          <p:cNvSpPr/>
          <p:nvPr/>
        </p:nvSpPr>
        <p:spPr>
          <a:xfrm>
            <a:off x="6347575" y="4238613"/>
            <a:ext cx="235500" cy="188700"/>
          </a:xfrm>
          <a:prstGeom prst="mathPlus">
            <a:avLst>
              <a:gd name="adj1" fmla="val 23520"/>
            </a:avLst>
          </a:prstGeom>
          <a:solidFill>
            <a:srgbClr val="205493"/>
          </a:solidFill>
          <a:ln w="9525" cap="flat" cmpd="sng">
            <a:solidFill>
              <a:srgbClr val="05274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70" name="Google Shape;370;p23"/>
          <p:cNvPicPr preferRelativeResize="0"/>
          <p:nvPr/>
        </p:nvPicPr>
        <p:blipFill rotWithShape="1">
          <a:blip r:embed="rId4">
            <a:alphaModFix/>
          </a:blip>
          <a:srcRect l="7509" t="23413" r="68093" b="30477"/>
          <a:stretch/>
        </p:blipFill>
        <p:spPr>
          <a:xfrm>
            <a:off x="5714688" y="2010648"/>
            <a:ext cx="460645" cy="475326"/>
          </a:xfrm>
          <a:prstGeom prst="rect">
            <a:avLst/>
          </a:prstGeom>
          <a:noFill/>
          <a:ln>
            <a:noFill/>
          </a:ln>
        </p:spPr>
      </p:pic>
      <p:pic>
        <p:nvPicPr>
          <p:cNvPr id="371" name="Google Shape;371;p23"/>
          <p:cNvPicPr preferRelativeResize="0"/>
          <p:nvPr/>
        </p:nvPicPr>
        <p:blipFill rotWithShape="1">
          <a:blip r:embed="rId4">
            <a:alphaModFix/>
          </a:blip>
          <a:srcRect l="7509" t="23413" r="68093" b="30477"/>
          <a:stretch/>
        </p:blipFill>
        <p:spPr>
          <a:xfrm>
            <a:off x="6604125" y="3245848"/>
            <a:ext cx="460645" cy="475326"/>
          </a:xfrm>
          <a:prstGeom prst="rect">
            <a:avLst/>
          </a:prstGeom>
          <a:noFill/>
          <a:ln>
            <a:noFill/>
          </a:ln>
        </p:spPr>
      </p:pic>
      <p:pic>
        <p:nvPicPr>
          <p:cNvPr id="372" name="Google Shape;372;p23"/>
          <p:cNvPicPr preferRelativeResize="0"/>
          <p:nvPr/>
        </p:nvPicPr>
        <p:blipFill>
          <a:blip r:embed="rId5">
            <a:alphaModFix/>
          </a:blip>
          <a:stretch>
            <a:fillRect/>
          </a:stretch>
        </p:blipFill>
        <p:spPr>
          <a:xfrm>
            <a:off x="5682863" y="2590363"/>
            <a:ext cx="554100" cy="527534"/>
          </a:xfrm>
          <a:prstGeom prst="rect">
            <a:avLst/>
          </a:prstGeom>
          <a:noFill/>
          <a:ln>
            <a:noFill/>
          </a:ln>
        </p:spPr>
      </p:pic>
      <p:pic>
        <p:nvPicPr>
          <p:cNvPr id="373" name="Google Shape;373;p23"/>
          <p:cNvPicPr preferRelativeResize="0"/>
          <p:nvPr/>
        </p:nvPicPr>
        <p:blipFill>
          <a:blip r:embed="rId5">
            <a:alphaModFix/>
          </a:blip>
          <a:stretch>
            <a:fillRect/>
          </a:stretch>
        </p:blipFill>
        <p:spPr>
          <a:xfrm>
            <a:off x="6604113" y="3899525"/>
            <a:ext cx="554100" cy="527534"/>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53"/>
                                        </p:tgtEl>
                                        <p:attrNameLst>
                                          <p:attrName>style.visibility</p:attrName>
                                        </p:attrNameLst>
                                      </p:cBhvr>
                                      <p:to>
                                        <p:strVal val="visible"/>
                                      </p:to>
                                    </p:set>
                                    <p:animEffect transition="in" filter="fade">
                                      <p:cBhvr>
                                        <p:cTn id="7" dur="1000"/>
                                        <p:tgtEl>
                                          <p:spTgt spid="353"/>
                                        </p:tgtEl>
                                      </p:cBhvr>
                                    </p:animEffect>
                                  </p:childTnLst>
                                </p:cTn>
                              </p:par>
                              <p:par>
                                <p:cTn id="8" presetID="10" presetClass="entr" presetSubtype="0" fill="hold" nodeType="withEffect">
                                  <p:stCondLst>
                                    <p:cond delay="0"/>
                                  </p:stCondLst>
                                  <p:childTnLst>
                                    <p:set>
                                      <p:cBhvr>
                                        <p:cTn id="9" dur="1" fill="hold">
                                          <p:stCondLst>
                                            <p:cond delay="0"/>
                                          </p:stCondLst>
                                        </p:cTn>
                                        <p:tgtEl>
                                          <p:spTgt spid="354"/>
                                        </p:tgtEl>
                                        <p:attrNameLst>
                                          <p:attrName>style.visibility</p:attrName>
                                        </p:attrNameLst>
                                      </p:cBhvr>
                                      <p:to>
                                        <p:strVal val="visible"/>
                                      </p:to>
                                    </p:set>
                                    <p:animEffect transition="in" filter="fade">
                                      <p:cBhvr>
                                        <p:cTn id="10" dur="1000"/>
                                        <p:tgtEl>
                                          <p:spTgt spid="354"/>
                                        </p:tgtEl>
                                      </p:cBhvr>
                                    </p:animEffect>
                                  </p:childTnLst>
                                </p:cTn>
                              </p:par>
                              <p:par>
                                <p:cTn id="11" presetID="10" presetClass="entr" presetSubtype="0" fill="hold" nodeType="withEffect">
                                  <p:stCondLst>
                                    <p:cond delay="0"/>
                                  </p:stCondLst>
                                  <p:childTnLst>
                                    <p:set>
                                      <p:cBhvr>
                                        <p:cTn id="12" dur="1" fill="hold">
                                          <p:stCondLst>
                                            <p:cond delay="0"/>
                                          </p:stCondLst>
                                        </p:cTn>
                                        <p:tgtEl>
                                          <p:spTgt spid="355"/>
                                        </p:tgtEl>
                                        <p:attrNameLst>
                                          <p:attrName>style.visibility</p:attrName>
                                        </p:attrNameLst>
                                      </p:cBhvr>
                                      <p:to>
                                        <p:strVal val="visible"/>
                                      </p:to>
                                    </p:set>
                                    <p:animEffect transition="in" filter="fade">
                                      <p:cBhvr>
                                        <p:cTn id="13" dur="1000"/>
                                        <p:tgtEl>
                                          <p:spTgt spid="355"/>
                                        </p:tgtEl>
                                      </p:cBhvr>
                                    </p:animEffect>
                                  </p:childTnLst>
                                </p:cTn>
                              </p:par>
                              <p:par>
                                <p:cTn id="14" presetID="10" presetClass="entr" presetSubtype="0" fill="hold" nodeType="withEffect">
                                  <p:stCondLst>
                                    <p:cond delay="0"/>
                                  </p:stCondLst>
                                  <p:childTnLst>
                                    <p:set>
                                      <p:cBhvr>
                                        <p:cTn id="15" dur="1" fill="hold">
                                          <p:stCondLst>
                                            <p:cond delay="0"/>
                                          </p:stCondLst>
                                        </p:cTn>
                                        <p:tgtEl>
                                          <p:spTgt spid="356"/>
                                        </p:tgtEl>
                                        <p:attrNameLst>
                                          <p:attrName>style.visibility</p:attrName>
                                        </p:attrNameLst>
                                      </p:cBhvr>
                                      <p:to>
                                        <p:strVal val="visible"/>
                                      </p:to>
                                    </p:set>
                                    <p:animEffect transition="in" filter="fade">
                                      <p:cBhvr>
                                        <p:cTn id="16" dur="1000"/>
                                        <p:tgtEl>
                                          <p:spTgt spid="356"/>
                                        </p:tgtEl>
                                      </p:cBhvr>
                                    </p:animEffect>
                                  </p:childTnLst>
                                </p:cTn>
                              </p:par>
                              <p:par>
                                <p:cTn id="17" presetID="10" presetClass="entr" presetSubtype="0" fill="hold" nodeType="withEffect">
                                  <p:stCondLst>
                                    <p:cond delay="0"/>
                                  </p:stCondLst>
                                  <p:childTnLst>
                                    <p:set>
                                      <p:cBhvr>
                                        <p:cTn id="18" dur="1" fill="hold">
                                          <p:stCondLst>
                                            <p:cond delay="0"/>
                                          </p:stCondLst>
                                        </p:cTn>
                                        <p:tgtEl>
                                          <p:spTgt spid="357"/>
                                        </p:tgtEl>
                                        <p:attrNameLst>
                                          <p:attrName>style.visibility</p:attrName>
                                        </p:attrNameLst>
                                      </p:cBhvr>
                                      <p:to>
                                        <p:strVal val="visible"/>
                                      </p:to>
                                    </p:set>
                                    <p:animEffect transition="in" filter="fade">
                                      <p:cBhvr>
                                        <p:cTn id="19" dur="1000"/>
                                        <p:tgtEl>
                                          <p:spTgt spid="357"/>
                                        </p:tgtEl>
                                      </p:cBhvr>
                                    </p:animEffect>
                                  </p:childTnLst>
                                </p:cTn>
                              </p:par>
                              <p:par>
                                <p:cTn id="20" presetID="10" presetClass="entr" presetSubtype="0" fill="hold" nodeType="withEffect">
                                  <p:stCondLst>
                                    <p:cond delay="0"/>
                                  </p:stCondLst>
                                  <p:childTnLst>
                                    <p:set>
                                      <p:cBhvr>
                                        <p:cTn id="21" dur="1" fill="hold">
                                          <p:stCondLst>
                                            <p:cond delay="0"/>
                                          </p:stCondLst>
                                        </p:cTn>
                                        <p:tgtEl>
                                          <p:spTgt spid="358"/>
                                        </p:tgtEl>
                                        <p:attrNameLst>
                                          <p:attrName>style.visibility</p:attrName>
                                        </p:attrNameLst>
                                      </p:cBhvr>
                                      <p:to>
                                        <p:strVal val="visible"/>
                                      </p:to>
                                    </p:set>
                                    <p:animEffect transition="in" filter="fade">
                                      <p:cBhvr>
                                        <p:cTn id="22" dur="1000"/>
                                        <p:tgtEl>
                                          <p:spTgt spid="358"/>
                                        </p:tgtEl>
                                      </p:cBhvr>
                                    </p:animEffect>
                                  </p:childTnLst>
                                </p:cTn>
                              </p:par>
                              <p:par>
                                <p:cTn id="23" presetID="10" presetClass="entr" presetSubtype="0" fill="hold" nodeType="withEffect">
                                  <p:stCondLst>
                                    <p:cond delay="0"/>
                                  </p:stCondLst>
                                  <p:childTnLst>
                                    <p:set>
                                      <p:cBhvr>
                                        <p:cTn id="24" dur="1" fill="hold">
                                          <p:stCondLst>
                                            <p:cond delay="0"/>
                                          </p:stCondLst>
                                        </p:cTn>
                                        <p:tgtEl>
                                          <p:spTgt spid="359"/>
                                        </p:tgtEl>
                                        <p:attrNameLst>
                                          <p:attrName>style.visibility</p:attrName>
                                        </p:attrNameLst>
                                      </p:cBhvr>
                                      <p:to>
                                        <p:strVal val="visible"/>
                                      </p:to>
                                    </p:set>
                                    <p:animEffect transition="in" filter="fade">
                                      <p:cBhvr>
                                        <p:cTn id="25" dur="1000"/>
                                        <p:tgtEl>
                                          <p:spTgt spid="359"/>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360"/>
                                        </p:tgtEl>
                                        <p:attrNameLst>
                                          <p:attrName>style.visibility</p:attrName>
                                        </p:attrNameLst>
                                      </p:cBhvr>
                                      <p:to>
                                        <p:strVal val="visible"/>
                                      </p:to>
                                    </p:set>
                                    <p:animEffect transition="in" filter="fade">
                                      <p:cBhvr>
                                        <p:cTn id="30" dur="1000"/>
                                        <p:tgtEl>
                                          <p:spTgt spid="360"/>
                                        </p:tgtEl>
                                      </p:cBhvr>
                                    </p:animEffect>
                                  </p:childTnLst>
                                </p:cTn>
                              </p:par>
                              <p:par>
                                <p:cTn id="31" presetID="10" presetClass="entr" presetSubtype="0" fill="hold" nodeType="withEffect">
                                  <p:stCondLst>
                                    <p:cond delay="0"/>
                                  </p:stCondLst>
                                  <p:childTnLst>
                                    <p:set>
                                      <p:cBhvr>
                                        <p:cTn id="32" dur="1" fill="hold">
                                          <p:stCondLst>
                                            <p:cond delay="0"/>
                                          </p:stCondLst>
                                        </p:cTn>
                                        <p:tgtEl>
                                          <p:spTgt spid="361"/>
                                        </p:tgtEl>
                                        <p:attrNameLst>
                                          <p:attrName>style.visibility</p:attrName>
                                        </p:attrNameLst>
                                      </p:cBhvr>
                                      <p:to>
                                        <p:strVal val="visible"/>
                                      </p:to>
                                    </p:set>
                                    <p:animEffect transition="in" filter="fade">
                                      <p:cBhvr>
                                        <p:cTn id="33" dur="1000"/>
                                        <p:tgtEl>
                                          <p:spTgt spid="361"/>
                                        </p:tgtEl>
                                      </p:cBhvr>
                                    </p:animEffect>
                                  </p:childTnLst>
                                </p:cTn>
                              </p:par>
                              <p:par>
                                <p:cTn id="34" presetID="10" presetClass="entr" presetSubtype="0" fill="hold" nodeType="withEffect">
                                  <p:stCondLst>
                                    <p:cond delay="0"/>
                                  </p:stCondLst>
                                  <p:childTnLst>
                                    <p:set>
                                      <p:cBhvr>
                                        <p:cTn id="35" dur="1" fill="hold">
                                          <p:stCondLst>
                                            <p:cond delay="0"/>
                                          </p:stCondLst>
                                        </p:cTn>
                                        <p:tgtEl>
                                          <p:spTgt spid="362"/>
                                        </p:tgtEl>
                                        <p:attrNameLst>
                                          <p:attrName>style.visibility</p:attrName>
                                        </p:attrNameLst>
                                      </p:cBhvr>
                                      <p:to>
                                        <p:strVal val="visible"/>
                                      </p:to>
                                    </p:set>
                                    <p:animEffect transition="in" filter="fade">
                                      <p:cBhvr>
                                        <p:cTn id="36" dur="1000"/>
                                        <p:tgtEl>
                                          <p:spTgt spid="362"/>
                                        </p:tgtEl>
                                      </p:cBhvr>
                                    </p:animEffect>
                                  </p:childTnLst>
                                </p:cTn>
                              </p:par>
                              <p:par>
                                <p:cTn id="37" presetID="10" presetClass="entr" presetSubtype="0" fill="hold" nodeType="withEffect">
                                  <p:stCondLst>
                                    <p:cond delay="0"/>
                                  </p:stCondLst>
                                  <p:childTnLst>
                                    <p:set>
                                      <p:cBhvr>
                                        <p:cTn id="38" dur="1" fill="hold">
                                          <p:stCondLst>
                                            <p:cond delay="0"/>
                                          </p:stCondLst>
                                        </p:cTn>
                                        <p:tgtEl>
                                          <p:spTgt spid="363"/>
                                        </p:tgtEl>
                                        <p:attrNameLst>
                                          <p:attrName>style.visibility</p:attrName>
                                        </p:attrNameLst>
                                      </p:cBhvr>
                                      <p:to>
                                        <p:strVal val="visible"/>
                                      </p:to>
                                    </p:set>
                                    <p:animEffect transition="in" filter="fade">
                                      <p:cBhvr>
                                        <p:cTn id="39" dur="1000"/>
                                        <p:tgtEl>
                                          <p:spTgt spid="363"/>
                                        </p:tgtEl>
                                      </p:cBhvr>
                                    </p:animEffect>
                                  </p:childTnLst>
                                </p:cTn>
                              </p:par>
                              <p:par>
                                <p:cTn id="40" presetID="10" presetClass="entr" presetSubtype="0" fill="hold" nodeType="withEffect">
                                  <p:stCondLst>
                                    <p:cond delay="0"/>
                                  </p:stCondLst>
                                  <p:childTnLst>
                                    <p:set>
                                      <p:cBhvr>
                                        <p:cTn id="41" dur="1" fill="hold">
                                          <p:stCondLst>
                                            <p:cond delay="0"/>
                                          </p:stCondLst>
                                        </p:cTn>
                                        <p:tgtEl>
                                          <p:spTgt spid="364"/>
                                        </p:tgtEl>
                                        <p:attrNameLst>
                                          <p:attrName>style.visibility</p:attrName>
                                        </p:attrNameLst>
                                      </p:cBhvr>
                                      <p:to>
                                        <p:strVal val="visible"/>
                                      </p:to>
                                    </p:set>
                                    <p:animEffect transition="in" filter="fade">
                                      <p:cBhvr>
                                        <p:cTn id="42" dur="1000"/>
                                        <p:tgtEl>
                                          <p:spTgt spid="364"/>
                                        </p:tgtEl>
                                      </p:cBhvr>
                                    </p:animEffect>
                                  </p:childTnLst>
                                </p:cTn>
                              </p:par>
                              <p:par>
                                <p:cTn id="43" presetID="10" presetClass="entr" presetSubtype="0" fill="hold" nodeType="withEffect">
                                  <p:stCondLst>
                                    <p:cond delay="0"/>
                                  </p:stCondLst>
                                  <p:childTnLst>
                                    <p:set>
                                      <p:cBhvr>
                                        <p:cTn id="44" dur="1" fill="hold">
                                          <p:stCondLst>
                                            <p:cond delay="0"/>
                                          </p:stCondLst>
                                        </p:cTn>
                                        <p:tgtEl>
                                          <p:spTgt spid="365"/>
                                        </p:tgtEl>
                                        <p:attrNameLst>
                                          <p:attrName>style.visibility</p:attrName>
                                        </p:attrNameLst>
                                      </p:cBhvr>
                                      <p:to>
                                        <p:strVal val="visible"/>
                                      </p:to>
                                    </p:set>
                                    <p:animEffect transition="in" filter="fade">
                                      <p:cBhvr>
                                        <p:cTn id="45" dur="1000"/>
                                        <p:tgtEl>
                                          <p:spTgt spid="365"/>
                                        </p:tgtEl>
                                      </p:cBhvr>
                                    </p:animEffect>
                                  </p:childTnLst>
                                </p:cTn>
                              </p:par>
                              <p:par>
                                <p:cTn id="46" presetID="10" presetClass="entr" presetSubtype="0" fill="hold" nodeType="withEffect">
                                  <p:stCondLst>
                                    <p:cond delay="0"/>
                                  </p:stCondLst>
                                  <p:childTnLst>
                                    <p:set>
                                      <p:cBhvr>
                                        <p:cTn id="47" dur="1" fill="hold">
                                          <p:stCondLst>
                                            <p:cond delay="0"/>
                                          </p:stCondLst>
                                        </p:cTn>
                                        <p:tgtEl>
                                          <p:spTgt spid="366"/>
                                        </p:tgtEl>
                                        <p:attrNameLst>
                                          <p:attrName>style.visibility</p:attrName>
                                        </p:attrNameLst>
                                      </p:cBhvr>
                                      <p:to>
                                        <p:strVal val="visible"/>
                                      </p:to>
                                    </p:set>
                                    <p:animEffect transition="in" filter="fade">
                                      <p:cBhvr>
                                        <p:cTn id="48" dur="1000"/>
                                        <p:tgtEl>
                                          <p:spTgt spid="366"/>
                                        </p:tgtEl>
                                      </p:cBhvr>
                                    </p:animEffect>
                                  </p:childTnLst>
                                </p:cTn>
                              </p:par>
                              <p:par>
                                <p:cTn id="49" presetID="10" presetClass="entr" presetSubtype="0" fill="hold" nodeType="withEffect">
                                  <p:stCondLst>
                                    <p:cond delay="0"/>
                                  </p:stCondLst>
                                  <p:childTnLst>
                                    <p:set>
                                      <p:cBhvr>
                                        <p:cTn id="50" dur="1" fill="hold">
                                          <p:stCondLst>
                                            <p:cond delay="0"/>
                                          </p:stCondLst>
                                        </p:cTn>
                                        <p:tgtEl>
                                          <p:spTgt spid="367"/>
                                        </p:tgtEl>
                                        <p:attrNameLst>
                                          <p:attrName>style.visibility</p:attrName>
                                        </p:attrNameLst>
                                      </p:cBhvr>
                                      <p:to>
                                        <p:strVal val="visible"/>
                                      </p:to>
                                    </p:set>
                                    <p:animEffect transition="in" filter="fade">
                                      <p:cBhvr>
                                        <p:cTn id="51" dur="1000"/>
                                        <p:tgtEl>
                                          <p:spTgt spid="367"/>
                                        </p:tgtEl>
                                      </p:cBhvr>
                                    </p:animEffect>
                                  </p:childTnLst>
                                </p:cTn>
                              </p:par>
                              <p:par>
                                <p:cTn id="52" presetID="10" presetClass="entr" presetSubtype="0" fill="hold" nodeType="withEffect">
                                  <p:stCondLst>
                                    <p:cond delay="0"/>
                                  </p:stCondLst>
                                  <p:childTnLst>
                                    <p:set>
                                      <p:cBhvr>
                                        <p:cTn id="53" dur="1" fill="hold">
                                          <p:stCondLst>
                                            <p:cond delay="0"/>
                                          </p:stCondLst>
                                        </p:cTn>
                                        <p:tgtEl>
                                          <p:spTgt spid="368"/>
                                        </p:tgtEl>
                                        <p:attrNameLst>
                                          <p:attrName>style.visibility</p:attrName>
                                        </p:attrNameLst>
                                      </p:cBhvr>
                                      <p:to>
                                        <p:strVal val="visible"/>
                                      </p:to>
                                    </p:set>
                                    <p:animEffect transition="in" filter="fade">
                                      <p:cBhvr>
                                        <p:cTn id="54" dur="1000"/>
                                        <p:tgtEl>
                                          <p:spTgt spid="368"/>
                                        </p:tgtEl>
                                      </p:cBhvr>
                                    </p:animEffect>
                                  </p:childTnLst>
                                </p:cTn>
                              </p:par>
                              <p:par>
                                <p:cTn id="55" presetID="10" presetClass="entr" presetSubtype="0" fill="hold" nodeType="withEffect">
                                  <p:stCondLst>
                                    <p:cond delay="0"/>
                                  </p:stCondLst>
                                  <p:childTnLst>
                                    <p:set>
                                      <p:cBhvr>
                                        <p:cTn id="56" dur="1" fill="hold">
                                          <p:stCondLst>
                                            <p:cond delay="0"/>
                                          </p:stCondLst>
                                        </p:cTn>
                                        <p:tgtEl>
                                          <p:spTgt spid="369"/>
                                        </p:tgtEl>
                                        <p:attrNameLst>
                                          <p:attrName>style.visibility</p:attrName>
                                        </p:attrNameLst>
                                      </p:cBhvr>
                                      <p:to>
                                        <p:strVal val="visible"/>
                                      </p:to>
                                    </p:set>
                                    <p:animEffect transition="in" filter="fade">
                                      <p:cBhvr>
                                        <p:cTn id="57" dur="1000"/>
                                        <p:tgtEl>
                                          <p:spTgt spid="369"/>
                                        </p:tgtEl>
                                      </p:cBhvr>
                                    </p:animEffect>
                                  </p:childTnLst>
                                </p:cTn>
                              </p:par>
                              <p:par>
                                <p:cTn id="58" presetID="10" presetClass="entr" presetSubtype="0" fill="hold" nodeType="withEffect">
                                  <p:stCondLst>
                                    <p:cond delay="0"/>
                                  </p:stCondLst>
                                  <p:childTnLst>
                                    <p:set>
                                      <p:cBhvr>
                                        <p:cTn id="59" dur="1" fill="hold">
                                          <p:stCondLst>
                                            <p:cond delay="0"/>
                                          </p:stCondLst>
                                        </p:cTn>
                                        <p:tgtEl>
                                          <p:spTgt spid="370"/>
                                        </p:tgtEl>
                                        <p:attrNameLst>
                                          <p:attrName>style.visibility</p:attrName>
                                        </p:attrNameLst>
                                      </p:cBhvr>
                                      <p:to>
                                        <p:strVal val="visible"/>
                                      </p:to>
                                    </p:set>
                                    <p:animEffect transition="in" filter="fade">
                                      <p:cBhvr>
                                        <p:cTn id="60" dur="1000"/>
                                        <p:tgtEl>
                                          <p:spTgt spid="370"/>
                                        </p:tgtEl>
                                      </p:cBhvr>
                                    </p:animEffect>
                                  </p:childTnLst>
                                </p:cTn>
                              </p:par>
                              <p:par>
                                <p:cTn id="61" presetID="10" presetClass="entr" presetSubtype="0" fill="hold" nodeType="withEffect">
                                  <p:stCondLst>
                                    <p:cond delay="0"/>
                                  </p:stCondLst>
                                  <p:childTnLst>
                                    <p:set>
                                      <p:cBhvr>
                                        <p:cTn id="62" dur="1" fill="hold">
                                          <p:stCondLst>
                                            <p:cond delay="0"/>
                                          </p:stCondLst>
                                        </p:cTn>
                                        <p:tgtEl>
                                          <p:spTgt spid="371"/>
                                        </p:tgtEl>
                                        <p:attrNameLst>
                                          <p:attrName>style.visibility</p:attrName>
                                        </p:attrNameLst>
                                      </p:cBhvr>
                                      <p:to>
                                        <p:strVal val="visible"/>
                                      </p:to>
                                    </p:set>
                                    <p:animEffect transition="in" filter="fade">
                                      <p:cBhvr>
                                        <p:cTn id="63" dur="1000"/>
                                        <p:tgtEl>
                                          <p:spTgt spid="371"/>
                                        </p:tgtEl>
                                      </p:cBhvr>
                                    </p:animEffect>
                                  </p:childTnLst>
                                </p:cTn>
                              </p:par>
                              <p:par>
                                <p:cTn id="64" presetID="10" presetClass="entr" presetSubtype="0" fill="hold" nodeType="withEffect">
                                  <p:stCondLst>
                                    <p:cond delay="0"/>
                                  </p:stCondLst>
                                  <p:childTnLst>
                                    <p:set>
                                      <p:cBhvr>
                                        <p:cTn id="65" dur="1" fill="hold">
                                          <p:stCondLst>
                                            <p:cond delay="0"/>
                                          </p:stCondLst>
                                        </p:cTn>
                                        <p:tgtEl>
                                          <p:spTgt spid="372"/>
                                        </p:tgtEl>
                                        <p:attrNameLst>
                                          <p:attrName>style.visibility</p:attrName>
                                        </p:attrNameLst>
                                      </p:cBhvr>
                                      <p:to>
                                        <p:strVal val="visible"/>
                                      </p:to>
                                    </p:set>
                                    <p:animEffect transition="in" filter="fade">
                                      <p:cBhvr>
                                        <p:cTn id="66" dur="1000"/>
                                        <p:tgtEl>
                                          <p:spTgt spid="372"/>
                                        </p:tgtEl>
                                      </p:cBhvr>
                                    </p:animEffect>
                                  </p:childTnLst>
                                </p:cTn>
                              </p:par>
                              <p:par>
                                <p:cTn id="67" presetID="10" presetClass="entr" presetSubtype="0" fill="hold" nodeType="withEffect">
                                  <p:stCondLst>
                                    <p:cond delay="0"/>
                                  </p:stCondLst>
                                  <p:childTnLst>
                                    <p:set>
                                      <p:cBhvr>
                                        <p:cTn id="68" dur="1" fill="hold">
                                          <p:stCondLst>
                                            <p:cond delay="0"/>
                                          </p:stCondLst>
                                        </p:cTn>
                                        <p:tgtEl>
                                          <p:spTgt spid="373"/>
                                        </p:tgtEl>
                                        <p:attrNameLst>
                                          <p:attrName>style.visibility</p:attrName>
                                        </p:attrNameLst>
                                      </p:cBhvr>
                                      <p:to>
                                        <p:strVal val="visible"/>
                                      </p:to>
                                    </p:set>
                                    <p:animEffect transition="in" filter="fade">
                                      <p:cBhvr>
                                        <p:cTn id="69" dur="1000"/>
                                        <p:tgtEl>
                                          <p:spTgt spid="3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77"/>
        <p:cNvGrpSpPr/>
        <p:nvPr/>
      </p:nvGrpSpPr>
      <p:grpSpPr>
        <a:xfrm>
          <a:off x="0" y="0"/>
          <a:ext cx="0" cy="0"/>
          <a:chOff x="0" y="0"/>
          <a:chExt cx="0" cy="0"/>
        </a:xfrm>
      </p:grpSpPr>
      <p:sp>
        <p:nvSpPr>
          <p:cNvPr id="378" name="Google Shape;378;p24"/>
          <p:cNvSpPr/>
          <p:nvPr/>
        </p:nvSpPr>
        <p:spPr>
          <a:xfrm rot="10800000">
            <a:off x="8988750" y="125"/>
            <a:ext cx="146400" cy="5136000"/>
          </a:xfrm>
          <a:prstGeom prst="rect">
            <a:avLst/>
          </a:prstGeom>
          <a:solidFill>
            <a:srgbClr val="073763"/>
          </a:solidFill>
          <a:ln w="9525" cap="flat" cmpd="sng">
            <a:solidFill>
              <a:srgbClr val="134F5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24"/>
          <p:cNvSpPr/>
          <p:nvPr/>
        </p:nvSpPr>
        <p:spPr>
          <a:xfrm rot="-5400000">
            <a:off x="4134150" y="-4133950"/>
            <a:ext cx="188700" cy="8457000"/>
          </a:xfrm>
          <a:prstGeom prst="rect">
            <a:avLst/>
          </a:prstGeom>
          <a:solidFill>
            <a:srgbClr val="07376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24"/>
          <p:cNvSpPr/>
          <p:nvPr/>
        </p:nvSpPr>
        <p:spPr>
          <a:xfrm>
            <a:off x="8303475" y="0"/>
            <a:ext cx="831600" cy="188700"/>
          </a:xfrm>
          <a:prstGeom prst="rect">
            <a:avLst/>
          </a:prstGeom>
          <a:solidFill>
            <a:srgbClr val="000000">
              <a:alpha val="0"/>
            </a:srgbClr>
          </a:solidFill>
          <a:ln w="19050" cap="flat"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24"/>
          <p:cNvSpPr/>
          <p:nvPr/>
        </p:nvSpPr>
        <p:spPr>
          <a:xfrm rot="5400000">
            <a:off x="8697300" y="-182500"/>
            <a:ext cx="28800" cy="554100"/>
          </a:xfrm>
          <a:prstGeom prst="rect">
            <a:avLst/>
          </a:prstGeom>
          <a:solidFill>
            <a:srgbClr val="073763"/>
          </a:solidFill>
          <a:ln w="9525" cap="flat" cmpd="sng">
            <a:solidFill>
              <a:srgbClr val="134F5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24"/>
          <p:cNvSpPr txBox="1">
            <a:spLocks noGrp="1"/>
          </p:cNvSpPr>
          <p:nvPr>
            <p:ph type="title" idx="4294967295"/>
          </p:nvPr>
        </p:nvSpPr>
        <p:spPr>
          <a:xfrm>
            <a:off x="303150" y="80150"/>
            <a:ext cx="2813700" cy="614100"/>
          </a:xfrm>
          <a:prstGeom prst="rect">
            <a:avLst/>
          </a:prstGeom>
          <a:noFill/>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s" sz="2400" b="1">
                <a:solidFill>
                  <a:srgbClr val="0C343D"/>
                </a:solidFill>
                <a:latin typeface="Times New Roman"/>
                <a:ea typeface="Times New Roman"/>
                <a:cs typeface="Times New Roman"/>
                <a:sym typeface="Times New Roman"/>
              </a:rPr>
              <a:t>Diseño experimental</a:t>
            </a:r>
            <a:endParaRPr sz="2400" b="1">
              <a:solidFill>
                <a:srgbClr val="0C343D"/>
              </a:solidFill>
              <a:latin typeface="Times New Roman"/>
              <a:ea typeface="Times New Roman"/>
              <a:cs typeface="Times New Roman"/>
              <a:sym typeface="Times New Roman"/>
            </a:endParaRPr>
          </a:p>
        </p:txBody>
      </p:sp>
      <p:sp>
        <p:nvSpPr>
          <p:cNvPr id="383" name="Google Shape;383;p24"/>
          <p:cNvSpPr txBox="1"/>
          <p:nvPr/>
        </p:nvSpPr>
        <p:spPr>
          <a:xfrm>
            <a:off x="3696125" y="133250"/>
            <a:ext cx="1179000" cy="507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2100" b="1">
                <a:solidFill>
                  <a:srgbClr val="0C343D"/>
                </a:solidFill>
                <a:latin typeface="Times New Roman"/>
                <a:ea typeface="Times New Roman"/>
                <a:cs typeface="Times New Roman"/>
                <a:sym typeface="Times New Roman"/>
              </a:rPr>
              <a:t>FASE 3</a:t>
            </a:r>
            <a:endParaRPr sz="2100" b="1">
              <a:solidFill>
                <a:srgbClr val="0C343D"/>
              </a:solidFill>
              <a:latin typeface="Times New Roman"/>
              <a:ea typeface="Times New Roman"/>
              <a:cs typeface="Times New Roman"/>
              <a:sym typeface="Times New Roman"/>
            </a:endParaRPr>
          </a:p>
        </p:txBody>
      </p:sp>
      <p:sp>
        <p:nvSpPr>
          <p:cNvPr id="384" name="Google Shape;384;p24"/>
          <p:cNvSpPr txBox="1"/>
          <p:nvPr/>
        </p:nvSpPr>
        <p:spPr>
          <a:xfrm>
            <a:off x="871125" y="515675"/>
            <a:ext cx="7237500" cy="615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a:latin typeface="Times New Roman"/>
                <a:ea typeface="Times New Roman"/>
                <a:cs typeface="Times New Roman"/>
                <a:sym typeface="Times New Roman"/>
              </a:rPr>
              <a:t>Ensayos  de  en </a:t>
            </a:r>
            <a:r>
              <a:rPr lang="es" i="1">
                <a:latin typeface="Times New Roman"/>
                <a:ea typeface="Times New Roman"/>
                <a:cs typeface="Times New Roman"/>
                <a:sym typeface="Times New Roman"/>
              </a:rPr>
              <a:t>C. elegans </a:t>
            </a:r>
            <a:r>
              <a:rPr lang="es">
                <a:latin typeface="Times New Roman"/>
                <a:ea typeface="Times New Roman"/>
                <a:cs typeface="Times New Roman"/>
                <a:sym typeface="Times New Roman"/>
              </a:rPr>
              <a:t>después de la alimentación con </a:t>
            </a:r>
            <a:r>
              <a:rPr lang="es" i="1">
                <a:latin typeface="Times New Roman"/>
                <a:ea typeface="Times New Roman"/>
                <a:cs typeface="Times New Roman"/>
                <a:sym typeface="Times New Roman"/>
              </a:rPr>
              <a:t>Lactobacillus plantarum y Lactobacillus rhamnosus</a:t>
            </a:r>
            <a:endParaRPr i="1">
              <a:latin typeface="Times New Roman"/>
              <a:ea typeface="Times New Roman"/>
              <a:cs typeface="Times New Roman"/>
              <a:sym typeface="Times New Roman"/>
            </a:endParaRPr>
          </a:p>
        </p:txBody>
      </p:sp>
      <p:sp>
        <p:nvSpPr>
          <p:cNvPr id="385" name="Google Shape;385;p24"/>
          <p:cNvSpPr/>
          <p:nvPr/>
        </p:nvSpPr>
        <p:spPr>
          <a:xfrm>
            <a:off x="-3450" y="0"/>
            <a:ext cx="400200" cy="3396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s" b="1">
                <a:solidFill>
                  <a:srgbClr val="0C343D"/>
                </a:solidFill>
                <a:latin typeface="Times New Roman"/>
                <a:ea typeface="Times New Roman"/>
                <a:cs typeface="Times New Roman"/>
                <a:sym typeface="Times New Roman"/>
              </a:rPr>
              <a:t>12</a:t>
            </a:r>
            <a:endParaRPr b="1">
              <a:solidFill>
                <a:srgbClr val="0C343D"/>
              </a:solidFill>
              <a:latin typeface="Times New Roman"/>
              <a:ea typeface="Times New Roman"/>
              <a:cs typeface="Times New Roman"/>
              <a:sym typeface="Times New Roman"/>
            </a:endParaRPr>
          </a:p>
        </p:txBody>
      </p:sp>
      <p:sp>
        <p:nvSpPr>
          <p:cNvPr id="386" name="Google Shape;386;p24"/>
          <p:cNvSpPr txBox="1"/>
          <p:nvPr/>
        </p:nvSpPr>
        <p:spPr>
          <a:xfrm>
            <a:off x="3350825" y="1154527"/>
            <a:ext cx="2158500" cy="400200"/>
          </a:xfrm>
          <a:prstGeom prst="rect">
            <a:avLst/>
          </a:prstGeom>
          <a:noFill/>
          <a:ln w="9525" cap="flat" cmpd="sng">
            <a:solidFill>
              <a:srgbClr val="0C343D"/>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s" b="1">
                <a:latin typeface="Times New Roman"/>
                <a:ea typeface="Times New Roman"/>
                <a:cs typeface="Times New Roman"/>
                <a:sym typeface="Times New Roman"/>
              </a:rPr>
              <a:t>Ensayo de longevidad</a:t>
            </a:r>
            <a:endParaRPr b="1">
              <a:latin typeface="Times New Roman"/>
              <a:ea typeface="Times New Roman"/>
              <a:cs typeface="Times New Roman"/>
              <a:sym typeface="Times New Roman"/>
            </a:endParaRPr>
          </a:p>
        </p:txBody>
      </p:sp>
      <p:sp>
        <p:nvSpPr>
          <p:cNvPr id="387" name="Google Shape;387;p24"/>
          <p:cNvSpPr/>
          <p:nvPr/>
        </p:nvSpPr>
        <p:spPr>
          <a:xfrm>
            <a:off x="789725" y="1775775"/>
            <a:ext cx="1521600" cy="354000"/>
          </a:xfrm>
          <a:prstGeom prst="roundRect">
            <a:avLst>
              <a:gd name="adj" fmla="val 16667"/>
            </a:avLst>
          </a:prstGeom>
          <a:solidFill>
            <a:srgbClr val="FF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s" sz="1000">
                <a:latin typeface="Times New Roman"/>
                <a:ea typeface="Times New Roman"/>
                <a:cs typeface="Times New Roman"/>
                <a:sym typeface="Times New Roman"/>
              </a:rPr>
              <a:t>Sincronización de N2 y AX1410</a:t>
            </a:r>
            <a:endParaRPr sz="1000">
              <a:latin typeface="Times New Roman"/>
              <a:ea typeface="Times New Roman"/>
              <a:cs typeface="Times New Roman"/>
              <a:sym typeface="Times New Roman"/>
            </a:endParaRPr>
          </a:p>
        </p:txBody>
      </p:sp>
      <p:pic>
        <p:nvPicPr>
          <p:cNvPr id="388" name="Google Shape;388;p24"/>
          <p:cNvPicPr preferRelativeResize="0"/>
          <p:nvPr/>
        </p:nvPicPr>
        <p:blipFill>
          <a:blip r:embed="rId3">
            <a:alphaModFix/>
          </a:blip>
          <a:stretch>
            <a:fillRect/>
          </a:stretch>
        </p:blipFill>
        <p:spPr>
          <a:xfrm>
            <a:off x="1655400" y="2145725"/>
            <a:ext cx="720475" cy="715630"/>
          </a:xfrm>
          <a:prstGeom prst="rect">
            <a:avLst/>
          </a:prstGeom>
          <a:noFill/>
          <a:ln>
            <a:noFill/>
          </a:ln>
        </p:spPr>
      </p:pic>
      <p:pic>
        <p:nvPicPr>
          <p:cNvPr id="389" name="Google Shape;389;p24"/>
          <p:cNvPicPr preferRelativeResize="0"/>
          <p:nvPr/>
        </p:nvPicPr>
        <p:blipFill>
          <a:blip r:embed="rId4">
            <a:alphaModFix/>
          </a:blip>
          <a:stretch>
            <a:fillRect/>
          </a:stretch>
        </p:blipFill>
        <p:spPr>
          <a:xfrm>
            <a:off x="823800" y="2238753"/>
            <a:ext cx="831600" cy="529576"/>
          </a:xfrm>
          <a:prstGeom prst="rect">
            <a:avLst/>
          </a:prstGeom>
          <a:noFill/>
          <a:ln>
            <a:noFill/>
          </a:ln>
        </p:spPr>
      </p:pic>
      <p:pic>
        <p:nvPicPr>
          <p:cNvPr id="390" name="Google Shape;390;p24"/>
          <p:cNvPicPr preferRelativeResize="0"/>
          <p:nvPr/>
        </p:nvPicPr>
        <p:blipFill>
          <a:blip r:embed="rId5">
            <a:alphaModFix/>
          </a:blip>
          <a:stretch>
            <a:fillRect/>
          </a:stretch>
        </p:blipFill>
        <p:spPr>
          <a:xfrm>
            <a:off x="3489175" y="1877433"/>
            <a:ext cx="366526" cy="339600"/>
          </a:xfrm>
          <a:prstGeom prst="rect">
            <a:avLst/>
          </a:prstGeom>
          <a:noFill/>
          <a:ln>
            <a:noFill/>
          </a:ln>
        </p:spPr>
      </p:pic>
      <p:sp>
        <p:nvSpPr>
          <p:cNvPr id="391" name="Google Shape;391;p24"/>
          <p:cNvSpPr/>
          <p:nvPr/>
        </p:nvSpPr>
        <p:spPr>
          <a:xfrm>
            <a:off x="3500385" y="1947044"/>
            <a:ext cx="344100" cy="200400"/>
          </a:xfrm>
          <a:prstGeom prst="ellipse">
            <a:avLst/>
          </a:prstGeom>
          <a:solidFill>
            <a:srgbClr val="D9EAD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92" name="Google Shape;392;p24"/>
          <p:cNvPicPr preferRelativeResize="0"/>
          <p:nvPr/>
        </p:nvPicPr>
        <p:blipFill>
          <a:blip r:embed="rId5">
            <a:alphaModFix/>
          </a:blip>
          <a:stretch>
            <a:fillRect/>
          </a:stretch>
        </p:blipFill>
        <p:spPr>
          <a:xfrm>
            <a:off x="3489188" y="2414658"/>
            <a:ext cx="366526" cy="339600"/>
          </a:xfrm>
          <a:prstGeom prst="rect">
            <a:avLst/>
          </a:prstGeom>
          <a:noFill/>
          <a:ln>
            <a:noFill/>
          </a:ln>
        </p:spPr>
      </p:pic>
      <p:sp>
        <p:nvSpPr>
          <p:cNvPr id="393" name="Google Shape;393;p24"/>
          <p:cNvSpPr/>
          <p:nvPr/>
        </p:nvSpPr>
        <p:spPr>
          <a:xfrm>
            <a:off x="3500398" y="2484269"/>
            <a:ext cx="344100" cy="200400"/>
          </a:xfrm>
          <a:prstGeom prst="ellipse">
            <a:avLst/>
          </a:prstGeom>
          <a:solidFill>
            <a:srgbClr val="D9EAD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24"/>
          <p:cNvSpPr/>
          <p:nvPr/>
        </p:nvSpPr>
        <p:spPr>
          <a:xfrm>
            <a:off x="4346725" y="1891025"/>
            <a:ext cx="174600" cy="200400"/>
          </a:xfrm>
          <a:prstGeom prst="rightArrow">
            <a:avLst>
              <a:gd name="adj1" fmla="val 50000"/>
              <a:gd name="adj2" fmla="val 50000"/>
            </a:avLst>
          </a:prstGeom>
          <a:solidFill>
            <a:srgbClr val="073763"/>
          </a:solidFill>
          <a:ln w="19050" cap="flat" cmpd="sng">
            <a:solidFill>
              <a:srgbClr val="0C343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95" name="Google Shape;395;p24"/>
          <p:cNvPicPr preferRelativeResize="0"/>
          <p:nvPr/>
        </p:nvPicPr>
        <p:blipFill>
          <a:blip r:embed="rId5">
            <a:alphaModFix/>
          </a:blip>
          <a:stretch>
            <a:fillRect/>
          </a:stretch>
        </p:blipFill>
        <p:spPr>
          <a:xfrm>
            <a:off x="3049500" y="1877433"/>
            <a:ext cx="366526" cy="339600"/>
          </a:xfrm>
          <a:prstGeom prst="rect">
            <a:avLst/>
          </a:prstGeom>
          <a:noFill/>
          <a:ln>
            <a:noFill/>
          </a:ln>
        </p:spPr>
      </p:pic>
      <p:sp>
        <p:nvSpPr>
          <p:cNvPr id="396" name="Google Shape;396;p24"/>
          <p:cNvSpPr/>
          <p:nvPr/>
        </p:nvSpPr>
        <p:spPr>
          <a:xfrm>
            <a:off x="3060710" y="1947044"/>
            <a:ext cx="344100" cy="200400"/>
          </a:xfrm>
          <a:prstGeom prst="ellipse">
            <a:avLst/>
          </a:prstGeom>
          <a:solidFill>
            <a:srgbClr val="D9EAD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97" name="Google Shape;397;p24"/>
          <p:cNvPicPr preferRelativeResize="0"/>
          <p:nvPr/>
        </p:nvPicPr>
        <p:blipFill>
          <a:blip r:embed="rId5">
            <a:alphaModFix/>
          </a:blip>
          <a:stretch>
            <a:fillRect/>
          </a:stretch>
        </p:blipFill>
        <p:spPr>
          <a:xfrm>
            <a:off x="3049500" y="2414658"/>
            <a:ext cx="366526" cy="339600"/>
          </a:xfrm>
          <a:prstGeom prst="rect">
            <a:avLst/>
          </a:prstGeom>
          <a:noFill/>
          <a:ln>
            <a:noFill/>
          </a:ln>
        </p:spPr>
      </p:pic>
      <p:sp>
        <p:nvSpPr>
          <p:cNvPr id="398" name="Google Shape;398;p24"/>
          <p:cNvSpPr/>
          <p:nvPr/>
        </p:nvSpPr>
        <p:spPr>
          <a:xfrm>
            <a:off x="3060710" y="2484269"/>
            <a:ext cx="344100" cy="200400"/>
          </a:xfrm>
          <a:prstGeom prst="ellipse">
            <a:avLst/>
          </a:prstGeom>
          <a:solidFill>
            <a:srgbClr val="D9EAD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24"/>
          <p:cNvSpPr txBox="1"/>
          <p:nvPr/>
        </p:nvSpPr>
        <p:spPr>
          <a:xfrm>
            <a:off x="3292097" y="2033113"/>
            <a:ext cx="407100" cy="354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100">
                <a:latin typeface="Times New Roman"/>
                <a:ea typeface="Times New Roman"/>
                <a:cs typeface="Times New Roman"/>
                <a:sym typeface="Times New Roman"/>
              </a:rPr>
              <a:t>N2</a:t>
            </a:r>
            <a:endParaRPr sz="1100">
              <a:latin typeface="Times New Roman"/>
              <a:ea typeface="Times New Roman"/>
              <a:cs typeface="Times New Roman"/>
              <a:sym typeface="Times New Roman"/>
            </a:endParaRPr>
          </a:p>
        </p:txBody>
      </p:sp>
      <p:sp>
        <p:nvSpPr>
          <p:cNvPr id="400" name="Google Shape;400;p24"/>
          <p:cNvSpPr txBox="1"/>
          <p:nvPr/>
        </p:nvSpPr>
        <p:spPr>
          <a:xfrm>
            <a:off x="3157200" y="2676813"/>
            <a:ext cx="687300" cy="354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100">
                <a:latin typeface="Times New Roman"/>
                <a:ea typeface="Times New Roman"/>
                <a:cs typeface="Times New Roman"/>
                <a:sym typeface="Times New Roman"/>
              </a:rPr>
              <a:t>AX1410</a:t>
            </a:r>
            <a:endParaRPr sz="1100">
              <a:latin typeface="Times New Roman"/>
              <a:ea typeface="Times New Roman"/>
              <a:cs typeface="Times New Roman"/>
              <a:sym typeface="Times New Roman"/>
            </a:endParaRPr>
          </a:p>
        </p:txBody>
      </p:sp>
      <p:pic>
        <p:nvPicPr>
          <p:cNvPr id="401" name="Google Shape;401;p24"/>
          <p:cNvPicPr preferRelativeResize="0"/>
          <p:nvPr/>
        </p:nvPicPr>
        <p:blipFill>
          <a:blip r:embed="rId6">
            <a:alphaModFix/>
          </a:blip>
          <a:stretch>
            <a:fillRect/>
          </a:stretch>
        </p:blipFill>
        <p:spPr>
          <a:xfrm>
            <a:off x="4778850" y="1867437"/>
            <a:ext cx="856079" cy="400200"/>
          </a:xfrm>
          <a:prstGeom prst="rect">
            <a:avLst/>
          </a:prstGeom>
          <a:noFill/>
          <a:ln>
            <a:noFill/>
          </a:ln>
        </p:spPr>
      </p:pic>
      <p:pic>
        <p:nvPicPr>
          <p:cNvPr id="402" name="Google Shape;402;p24"/>
          <p:cNvPicPr preferRelativeResize="0"/>
          <p:nvPr/>
        </p:nvPicPr>
        <p:blipFill>
          <a:blip r:embed="rId6">
            <a:alphaModFix/>
          </a:blip>
          <a:stretch>
            <a:fillRect/>
          </a:stretch>
        </p:blipFill>
        <p:spPr>
          <a:xfrm>
            <a:off x="4778850" y="2504562"/>
            <a:ext cx="856079" cy="400200"/>
          </a:xfrm>
          <a:prstGeom prst="rect">
            <a:avLst/>
          </a:prstGeom>
          <a:noFill/>
          <a:ln>
            <a:noFill/>
          </a:ln>
        </p:spPr>
      </p:pic>
      <p:sp>
        <p:nvSpPr>
          <p:cNvPr id="403" name="Google Shape;403;p24"/>
          <p:cNvSpPr/>
          <p:nvPr/>
        </p:nvSpPr>
        <p:spPr>
          <a:xfrm>
            <a:off x="4346738" y="2492700"/>
            <a:ext cx="174600" cy="200400"/>
          </a:xfrm>
          <a:prstGeom prst="rightArrow">
            <a:avLst>
              <a:gd name="adj1" fmla="val 50000"/>
              <a:gd name="adj2" fmla="val 50000"/>
            </a:avLst>
          </a:prstGeom>
          <a:solidFill>
            <a:srgbClr val="073763"/>
          </a:solidFill>
          <a:ln w="19050" cap="flat" cmpd="sng">
            <a:solidFill>
              <a:srgbClr val="0C343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24"/>
          <p:cNvSpPr/>
          <p:nvPr/>
        </p:nvSpPr>
        <p:spPr>
          <a:xfrm>
            <a:off x="5023588" y="2291750"/>
            <a:ext cx="366600" cy="188700"/>
          </a:xfrm>
          <a:prstGeom prst="roundRect">
            <a:avLst>
              <a:gd name="adj" fmla="val 16667"/>
            </a:avLst>
          </a:prstGeom>
          <a:solidFill>
            <a:srgbClr val="FF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s" sz="1100">
                <a:latin typeface="Times New Roman"/>
                <a:ea typeface="Times New Roman"/>
                <a:cs typeface="Times New Roman"/>
                <a:sym typeface="Times New Roman"/>
              </a:rPr>
              <a:t>L4</a:t>
            </a:r>
            <a:endParaRPr sz="1100">
              <a:latin typeface="Times New Roman"/>
              <a:ea typeface="Times New Roman"/>
              <a:cs typeface="Times New Roman"/>
              <a:sym typeface="Times New Roman"/>
            </a:endParaRPr>
          </a:p>
        </p:txBody>
      </p:sp>
      <p:sp>
        <p:nvSpPr>
          <p:cNvPr id="405" name="Google Shape;405;p24"/>
          <p:cNvSpPr/>
          <p:nvPr/>
        </p:nvSpPr>
        <p:spPr>
          <a:xfrm>
            <a:off x="3038188" y="1952875"/>
            <a:ext cx="366600" cy="188700"/>
          </a:xfrm>
          <a:prstGeom prst="roundRect">
            <a:avLst>
              <a:gd name="adj" fmla="val 16667"/>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sz="400">
                <a:latin typeface="Times New Roman"/>
                <a:ea typeface="Times New Roman"/>
                <a:cs typeface="Times New Roman"/>
                <a:sym typeface="Times New Roman"/>
              </a:rPr>
              <a:t>E. coli OP50</a:t>
            </a:r>
            <a:endParaRPr sz="400">
              <a:latin typeface="Times New Roman"/>
              <a:ea typeface="Times New Roman"/>
              <a:cs typeface="Times New Roman"/>
              <a:sym typeface="Times New Roman"/>
            </a:endParaRPr>
          </a:p>
        </p:txBody>
      </p:sp>
      <p:sp>
        <p:nvSpPr>
          <p:cNvPr id="406" name="Google Shape;406;p24"/>
          <p:cNvSpPr/>
          <p:nvPr/>
        </p:nvSpPr>
        <p:spPr>
          <a:xfrm>
            <a:off x="3060688" y="2484250"/>
            <a:ext cx="366600" cy="188700"/>
          </a:xfrm>
          <a:prstGeom prst="roundRect">
            <a:avLst>
              <a:gd name="adj" fmla="val 16667"/>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sz="400">
                <a:latin typeface="Times New Roman"/>
                <a:ea typeface="Times New Roman"/>
                <a:cs typeface="Times New Roman"/>
                <a:sym typeface="Times New Roman"/>
              </a:rPr>
              <a:t>E. coli OP50</a:t>
            </a:r>
            <a:endParaRPr sz="400">
              <a:latin typeface="Times New Roman"/>
              <a:ea typeface="Times New Roman"/>
              <a:cs typeface="Times New Roman"/>
              <a:sym typeface="Times New Roman"/>
            </a:endParaRPr>
          </a:p>
        </p:txBody>
      </p:sp>
      <p:sp>
        <p:nvSpPr>
          <p:cNvPr id="407" name="Google Shape;407;p24"/>
          <p:cNvSpPr/>
          <p:nvPr/>
        </p:nvSpPr>
        <p:spPr>
          <a:xfrm>
            <a:off x="7395763" y="2233750"/>
            <a:ext cx="958500" cy="188700"/>
          </a:xfrm>
          <a:prstGeom prst="roundRect">
            <a:avLst>
              <a:gd name="adj" fmla="val 16667"/>
            </a:avLst>
          </a:prstGeom>
          <a:solidFill>
            <a:srgbClr val="FF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s" sz="1100">
                <a:latin typeface="Times New Roman"/>
                <a:ea typeface="Times New Roman"/>
                <a:cs typeface="Times New Roman"/>
                <a:sym typeface="Times New Roman"/>
              </a:rPr>
              <a:t>Pases diarios </a:t>
            </a:r>
            <a:endParaRPr sz="1100">
              <a:latin typeface="Times New Roman"/>
              <a:ea typeface="Times New Roman"/>
              <a:cs typeface="Times New Roman"/>
              <a:sym typeface="Times New Roman"/>
            </a:endParaRPr>
          </a:p>
        </p:txBody>
      </p:sp>
      <p:sp>
        <p:nvSpPr>
          <p:cNvPr id="408" name="Google Shape;408;p24"/>
          <p:cNvSpPr/>
          <p:nvPr/>
        </p:nvSpPr>
        <p:spPr>
          <a:xfrm>
            <a:off x="6147838" y="3582425"/>
            <a:ext cx="1553400" cy="529500"/>
          </a:xfrm>
          <a:prstGeom prst="roundRect">
            <a:avLst>
              <a:gd name="adj" fmla="val 16667"/>
            </a:avLst>
          </a:prstGeom>
          <a:solidFill>
            <a:srgbClr val="FF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s" sz="1200">
                <a:latin typeface="Times New Roman"/>
                <a:ea typeface="Times New Roman"/>
                <a:cs typeface="Times New Roman"/>
                <a:sym typeface="Times New Roman"/>
              </a:rPr>
              <a:t>Se realiza curva de supervivencia</a:t>
            </a:r>
            <a:endParaRPr sz="1200">
              <a:latin typeface="Times New Roman"/>
              <a:ea typeface="Times New Roman"/>
              <a:cs typeface="Times New Roman"/>
              <a:sym typeface="Times New Roman"/>
            </a:endParaRPr>
          </a:p>
        </p:txBody>
      </p:sp>
      <p:pic>
        <p:nvPicPr>
          <p:cNvPr id="409" name="Google Shape;409;p24"/>
          <p:cNvPicPr preferRelativeResize="0"/>
          <p:nvPr/>
        </p:nvPicPr>
        <p:blipFill rotWithShape="1">
          <a:blip r:embed="rId7">
            <a:alphaModFix/>
          </a:blip>
          <a:srcRect t="42202" r="19380" b="43536"/>
          <a:stretch/>
        </p:blipFill>
        <p:spPr>
          <a:xfrm rot="5400000">
            <a:off x="6243525" y="2153825"/>
            <a:ext cx="604250" cy="106875"/>
          </a:xfrm>
          <a:prstGeom prst="rect">
            <a:avLst/>
          </a:prstGeom>
          <a:noFill/>
          <a:ln>
            <a:noFill/>
          </a:ln>
        </p:spPr>
      </p:pic>
      <p:pic>
        <p:nvPicPr>
          <p:cNvPr id="410" name="Google Shape;410;p24"/>
          <p:cNvPicPr preferRelativeResize="0"/>
          <p:nvPr/>
        </p:nvPicPr>
        <p:blipFill rotWithShape="1">
          <a:blip r:embed="rId7">
            <a:alphaModFix/>
          </a:blip>
          <a:srcRect t="42202" r="19380" b="43536"/>
          <a:stretch/>
        </p:blipFill>
        <p:spPr>
          <a:xfrm rot="5400000">
            <a:off x="6372100" y="2153825"/>
            <a:ext cx="604250" cy="106875"/>
          </a:xfrm>
          <a:prstGeom prst="rect">
            <a:avLst/>
          </a:prstGeom>
          <a:noFill/>
          <a:ln>
            <a:noFill/>
          </a:ln>
        </p:spPr>
      </p:pic>
      <p:sp>
        <p:nvSpPr>
          <p:cNvPr id="411" name="Google Shape;411;p24"/>
          <p:cNvSpPr/>
          <p:nvPr/>
        </p:nvSpPr>
        <p:spPr>
          <a:xfrm>
            <a:off x="5944262" y="2113820"/>
            <a:ext cx="344100" cy="323100"/>
          </a:xfrm>
          <a:prstGeom prst="rightArrow">
            <a:avLst>
              <a:gd name="adj1" fmla="val 50000"/>
              <a:gd name="adj2" fmla="val 50000"/>
            </a:avLst>
          </a:prstGeom>
          <a:solidFill>
            <a:srgbClr val="073763"/>
          </a:solidFill>
          <a:ln w="19050" cap="flat" cmpd="sng">
            <a:solidFill>
              <a:srgbClr val="0C343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12" name="Google Shape;412;p24"/>
          <p:cNvPicPr preferRelativeResize="0"/>
          <p:nvPr/>
        </p:nvPicPr>
        <p:blipFill>
          <a:blip r:embed="rId5">
            <a:alphaModFix/>
          </a:blip>
          <a:stretch>
            <a:fillRect/>
          </a:stretch>
        </p:blipFill>
        <p:spPr>
          <a:xfrm>
            <a:off x="6829263" y="1852935"/>
            <a:ext cx="174600" cy="188700"/>
          </a:xfrm>
          <a:prstGeom prst="rect">
            <a:avLst/>
          </a:prstGeom>
          <a:noFill/>
          <a:ln>
            <a:noFill/>
          </a:ln>
        </p:spPr>
      </p:pic>
      <p:sp>
        <p:nvSpPr>
          <p:cNvPr id="413" name="Google Shape;413;p24"/>
          <p:cNvSpPr/>
          <p:nvPr/>
        </p:nvSpPr>
        <p:spPr>
          <a:xfrm>
            <a:off x="6834603" y="1891615"/>
            <a:ext cx="163800" cy="111300"/>
          </a:xfrm>
          <a:prstGeom prst="ellipse">
            <a:avLst/>
          </a:prstGeom>
          <a:solidFill>
            <a:srgbClr val="D9EAD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14" name="Google Shape;414;p24"/>
          <p:cNvPicPr preferRelativeResize="0"/>
          <p:nvPr/>
        </p:nvPicPr>
        <p:blipFill>
          <a:blip r:embed="rId5">
            <a:alphaModFix/>
          </a:blip>
          <a:stretch>
            <a:fillRect/>
          </a:stretch>
        </p:blipFill>
        <p:spPr>
          <a:xfrm>
            <a:off x="7048263" y="1852935"/>
            <a:ext cx="174600" cy="188700"/>
          </a:xfrm>
          <a:prstGeom prst="rect">
            <a:avLst/>
          </a:prstGeom>
          <a:noFill/>
          <a:ln>
            <a:noFill/>
          </a:ln>
        </p:spPr>
      </p:pic>
      <p:sp>
        <p:nvSpPr>
          <p:cNvPr id="415" name="Google Shape;415;p24"/>
          <p:cNvSpPr/>
          <p:nvPr/>
        </p:nvSpPr>
        <p:spPr>
          <a:xfrm>
            <a:off x="7053603" y="1891615"/>
            <a:ext cx="163800" cy="111300"/>
          </a:xfrm>
          <a:prstGeom prst="ellipse">
            <a:avLst/>
          </a:prstGeom>
          <a:solidFill>
            <a:srgbClr val="D9EAD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16" name="Google Shape;416;p24"/>
          <p:cNvPicPr preferRelativeResize="0"/>
          <p:nvPr/>
        </p:nvPicPr>
        <p:blipFill>
          <a:blip r:embed="rId5">
            <a:alphaModFix/>
          </a:blip>
          <a:stretch>
            <a:fillRect/>
          </a:stretch>
        </p:blipFill>
        <p:spPr>
          <a:xfrm>
            <a:off x="6829263" y="2075810"/>
            <a:ext cx="174600" cy="188700"/>
          </a:xfrm>
          <a:prstGeom prst="rect">
            <a:avLst/>
          </a:prstGeom>
          <a:noFill/>
          <a:ln>
            <a:noFill/>
          </a:ln>
        </p:spPr>
      </p:pic>
      <p:sp>
        <p:nvSpPr>
          <p:cNvPr id="417" name="Google Shape;417;p24"/>
          <p:cNvSpPr/>
          <p:nvPr/>
        </p:nvSpPr>
        <p:spPr>
          <a:xfrm>
            <a:off x="6834603" y="2114490"/>
            <a:ext cx="163800" cy="111300"/>
          </a:xfrm>
          <a:prstGeom prst="ellipse">
            <a:avLst/>
          </a:prstGeom>
          <a:solidFill>
            <a:srgbClr val="D9EAD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18" name="Google Shape;418;p24"/>
          <p:cNvPicPr preferRelativeResize="0"/>
          <p:nvPr/>
        </p:nvPicPr>
        <p:blipFill>
          <a:blip r:embed="rId5">
            <a:alphaModFix/>
          </a:blip>
          <a:stretch>
            <a:fillRect/>
          </a:stretch>
        </p:blipFill>
        <p:spPr>
          <a:xfrm>
            <a:off x="7048263" y="2075810"/>
            <a:ext cx="174600" cy="188700"/>
          </a:xfrm>
          <a:prstGeom prst="rect">
            <a:avLst/>
          </a:prstGeom>
          <a:noFill/>
          <a:ln>
            <a:noFill/>
          </a:ln>
        </p:spPr>
      </p:pic>
      <p:sp>
        <p:nvSpPr>
          <p:cNvPr id="419" name="Google Shape;419;p24"/>
          <p:cNvSpPr/>
          <p:nvPr/>
        </p:nvSpPr>
        <p:spPr>
          <a:xfrm>
            <a:off x="7053603" y="2114490"/>
            <a:ext cx="163800" cy="111300"/>
          </a:xfrm>
          <a:prstGeom prst="ellipse">
            <a:avLst/>
          </a:prstGeom>
          <a:solidFill>
            <a:srgbClr val="D9EAD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20" name="Google Shape;420;p24"/>
          <p:cNvPicPr preferRelativeResize="0"/>
          <p:nvPr/>
        </p:nvPicPr>
        <p:blipFill>
          <a:blip r:embed="rId5">
            <a:alphaModFix/>
          </a:blip>
          <a:stretch>
            <a:fillRect/>
          </a:stretch>
        </p:blipFill>
        <p:spPr>
          <a:xfrm>
            <a:off x="6834613" y="2286223"/>
            <a:ext cx="174600" cy="188700"/>
          </a:xfrm>
          <a:prstGeom prst="rect">
            <a:avLst/>
          </a:prstGeom>
          <a:noFill/>
          <a:ln>
            <a:noFill/>
          </a:ln>
        </p:spPr>
      </p:pic>
      <p:sp>
        <p:nvSpPr>
          <p:cNvPr id="421" name="Google Shape;421;p24"/>
          <p:cNvSpPr/>
          <p:nvPr/>
        </p:nvSpPr>
        <p:spPr>
          <a:xfrm>
            <a:off x="6839953" y="2324903"/>
            <a:ext cx="163800" cy="111300"/>
          </a:xfrm>
          <a:prstGeom prst="ellipse">
            <a:avLst/>
          </a:prstGeom>
          <a:solidFill>
            <a:srgbClr val="D9EAD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22" name="Google Shape;422;p24"/>
          <p:cNvPicPr preferRelativeResize="0"/>
          <p:nvPr/>
        </p:nvPicPr>
        <p:blipFill>
          <a:blip r:embed="rId5">
            <a:alphaModFix/>
          </a:blip>
          <a:stretch>
            <a:fillRect/>
          </a:stretch>
        </p:blipFill>
        <p:spPr>
          <a:xfrm>
            <a:off x="7053613" y="2286223"/>
            <a:ext cx="174600" cy="188700"/>
          </a:xfrm>
          <a:prstGeom prst="rect">
            <a:avLst/>
          </a:prstGeom>
          <a:noFill/>
          <a:ln>
            <a:noFill/>
          </a:ln>
        </p:spPr>
      </p:pic>
      <p:sp>
        <p:nvSpPr>
          <p:cNvPr id="423" name="Google Shape;423;p24"/>
          <p:cNvSpPr/>
          <p:nvPr/>
        </p:nvSpPr>
        <p:spPr>
          <a:xfrm>
            <a:off x="7058953" y="2324903"/>
            <a:ext cx="163800" cy="111300"/>
          </a:xfrm>
          <a:prstGeom prst="ellipse">
            <a:avLst/>
          </a:prstGeom>
          <a:solidFill>
            <a:srgbClr val="D9EAD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24" name="Google Shape;424;p24"/>
          <p:cNvPicPr preferRelativeResize="0"/>
          <p:nvPr/>
        </p:nvPicPr>
        <p:blipFill>
          <a:blip r:embed="rId5">
            <a:alphaModFix/>
          </a:blip>
          <a:stretch>
            <a:fillRect/>
          </a:stretch>
        </p:blipFill>
        <p:spPr>
          <a:xfrm>
            <a:off x="6834613" y="2509098"/>
            <a:ext cx="174600" cy="188700"/>
          </a:xfrm>
          <a:prstGeom prst="rect">
            <a:avLst/>
          </a:prstGeom>
          <a:noFill/>
          <a:ln>
            <a:noFill/>
          </a:ln>
        </p:spPr>
      </p:pic>
      <p:sp>
        <p:nvSpPr>
          <p:cNvPr id="425" name="Google Shape;425;p24"/>
          <p:cNvSpPr/>
          <p:nvPr/>
        </p:nvSpPr>
        <p:spPr>
          <a:xfrm>
            <a:off x="6839953" y="2547778"/>
            <a:ext cx="163800" cy="111300"/>
          </a:xfrm>
          <a:prstGeom prst="ellipse">
            <a:avLst/>
          </a:prstGeom>
          <a:solidFill>
            <a:srgbClr val="D9EAD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26" name="Google Shape;426;p24"/>
          <p:cNvPicPr preferRelativeResize="0"/>
          <p:nvPr/>
        </p:nvPicPr>
        <p:blipFill>
          <a:blip r:embed="rId5">
            <a:alphaModFix/>
          </a:blip>
          <a:stretch>
            <a:fillRect/>
          </a:stretch>
        </p:blipFill>
        <p:spPr>
          <a:xfrm>
            <a:off x="7053613" y="2509098"/>
            <a:ext cx="174600" cy="188700"/>
          </a:xfrm>
          <a:prstGeom prst="rect">
            <a:avLst/>
          </a:prstGeom>
          <a:noFill/>
          <a:ln>
            <a:noFill/>
          </a:ln>
        </p:spPr>
      </p:pic>
      <p:sp>
        <p:nvSpPr>
          <p:cNvPr id="427" name="Google Shape;427;p24"/>
          <p:cNvSpPr/>
          <p:nvPr/>
        </p:nvSpPr>
        <p:spPr>
          <a:xfrm>
            <a:off x="7058953" y="2547778"/>
            <a:ext cx="163800" cy="111300"/>
          </a:xfrm>
          <a:prstGeom prst="ellipse">
            <a:avLst/>
          </a:prstGeom>
          <a:solidFill>
            <a:srgbClr val="D9EAD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24"/>
          <p:cNvSpPr/>
          <p:nvPr/>
        </p:nvSpPr>
        <p:spPr>
          <a:xfrm rot="-10794683">
            <a:off x="3927825" y="3743728"/>
            <a:ext cx="387900" cy="263400"/>
          </a:xfrm>
          <a:prstGeom prst="rightArrow">
            <a:avLst>
              <a:gd name="adj1" fmla="val 50000"/>
              <a:gd name="adj2" fmla="val 50000"/>
            </a:avLst>
          </a:prstGeom>
          <a:solidFill>
            <a:srgbClr val="073763"/>
          </a:solidFill>
          <a:ln w="19050" cap="flat" cmpd="sng">
            <a:solidFill>
              <a:srgbClr val="0C343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29" name="Google Shape;429;p24"/>
          <p:cNvPicPr preferRelativeResize="0"/>
          <p:nvPr/>
        </p:nvPicPr>
        <p:blipFill>
          <a:blip r:embed="rId8">
            <a:alphaModFix/>
          </a:blip>
          <a:stretch>
            <a:fillRect/>
          </a:stretch>
        </p:blipFill>
        <p:spPr>
          <a:xfrm>
            <a:off x="6561260" y="4539097"/>
            <a:ext cx="635929" cy="615600"/>
          </a:xfrm>
          <a:prstGeom prst="rect">
            <a:avLst/>
          </a:prstGeom>
          <a:noFill/>
          <a:ln>
            <a:noFill/>
          </a:ln>
        </p:spPr>
      </p:pic>
      <p:sp>
        <p:nvSpPr>
          <p:cNvPr id="430" name="Google Shape;430;p24"/>
          <p:cNvSpPr/>
          <p:nvPr/>
        </p:nvSpPr>
        <p:spPr>
          <a:xfrm>
            <a:off x="4443413" y="3675313"/>
            <a:ext cx="1179000" cy="400200"/>
          </a:xfrm>
          <a:prstGeom prst="roundRect">
            <a:avLst>
              <a:gd name="adj" fmla="val 16667"/>
            </a:avLst>
          </a:prstGeom>
          <a:solidFill>
            <a:srgbClr val="FF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s" sz="1200">
                <a:latin typeface="Times New Roman"/>
                <a:ea typeface="Times New Roman"/>
                <a:cs typeface="Times New Roman"/>
                <a:sym typeface="Times New Roman"/>
              </a:rPr>
              <a:t>Registro de muertes</a:t>
            </a:r>
            <a:endParaRPr sz="1200">
              <a:latin typeface="Times New Roman"/>
              <a:ea typeface="Times New Roman"/>
              <a:cs typeface="Times New Roman"/>
              <a:sym typeface="Times New Roman"/>
            </a:endParaRPr>
          </a:p>
        </p:txBody>
      </p:sp>
      <p:pic>
        <p:nvPicPr>
          <p:cNvPr id="431" name="Google Shape;431;p24"/>
          <p:cNvPicPr preferRelativeResize="0"/>
          <p:nvPr/>
        </p:nvPicPr>
        <p:blipFill>
          <a:blip r:embed="rId9">
            <a:alphaModFix/>
          </a:blip>
          <a:stretch>
            <a:fillRect/>
          </a:stretch>
        </p:blipFill>
        <p:spPr>
          <a:xfrm>
            <a:off x="2529197" y="3433523"/>
            <a:ext cx="1270933" cy="1105575"/>
          </a:xfrm>
          <a:prstGeom prst="rect">
            <a:avLst/>
          </a:prstGeom>
          <a:noFill/>
          <a:ln>
            <a:noFill/>
          </a:ln>
        </p:spPr>
      </p:pic>
      <p:sp>
        <p:nvSpPr>
          <p:cNvPr id="432" name="Google Shape;432;p24"/>
          <p:cNvSpPr/>
          <p:nvPr/>
        </p:nvSpPr>
        <p:spPr>
          <a:xfrm>
            <a:off x="2505250" y="3424800"/>
            <a:ext cx="24000" cy="11268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24"/>
          <p:cNvSpPr/>
          <p:nvPr/>
        </p:nvSpPr>
        <p:spPr>
          <a:xfrm rot="5400000">
            <a:off x="3159375" y="3885100"/>
            <a:ext cx="24000" cy="13320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24"/>
          <p:cNvSpPr txBox="1"/>
          <p:nvPr/>
        </p:nvSpPr>
        <p:spPr>
          <a:xfrm>
            <a:off x="2555063" y="4477125"/>
            <a:ext cx="12192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900">
                <a:latin typeface="Times New Roman"/>
                <a:ea typeface="Times New Roman"/>
                <a:cs typeface="Times New Roman"/>
                <a:sym typeface="Times New Roman"/>
              </a:rPr>
              <a:t>Tiempo de vida (Días)</a:t>
            </a:r>
            <a:endParaRPr sz="900">
              <a:latin typeface="Times New Roman"/>
              <a:ea typeface="Times New Roman"/>
              <a:cs typeface="Times New Roman"/>
              <a:sym typeface="Times New Roman"/>
            </a:endParaRPr>
          </a:p>
        </p:txBody>
      </p:sp>
      <p:sp>
        <p:nvSpPr>
          <p:cNvPr id="435" name="Google Shape;435;p24"/>
          <p:cNvSpPr txBox="1"/>
          <p:nvPr/>
        </p:nvSpPr>
        <p:spPr>
          <a:xfrm rot="-5400000">
            <a:off x="1521825" y="3660013"/>
            <a:ext cx="15669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700">
                <a:latin typeface="Times New Roman"/>
                <a:ea typeface="Times New Roman"/>
                <a:cs typeface="Times New Roman"/>
                <a:sym typeface="Times New Roman"/>
              </a:rPr>
              <a:t>Porcentaje de</a:t>
            </a:r>
            <a:endParaRPr sz="700">
              <a:latin typeface="Times New Roman"/>
              <a:ea typeface="Times New Roman"/>
              <a:cs typeface="Times New Roman"/>
              <a:sym typeface="Times New Roman"/>
            </a:endParaRPr>
          </a:p>
          <a:p>
            <a:pPr marL="0" lvl="0" indent="0" algn="ctr" rtl="0">
              <a:spcBef>
                <a:spcPts val="0"/>
              </a:spcBef>
              <a:spcAft>
                <a:spcPts val="0"/>
              </a:spcAft>
              <a:buNone/>
            </a:pPr>
            <a:r>
              <a:rPr lang="es" sz="700">
                <a:latin typeface="Times New Roman"/>
                <a:ea typeface="Times New Roman"/>
                <a:cs typeface="Times New Roman"/>
                <a:sym typeface="Times New Roman"/>
              </a:rPr>
              <a:t> Supervivencia (%) </a:t>
            </a:r>
            <a:endParaRPr sz="700">
              <a:latin typeface="Times New Roman"/>
              <a:ea typeface="Times New Roman"/>
              <a:cs typeface="Times New Roman"/>
              <a:sym typeface="Times New Roman"/>
            </a:endParaRPr>
          </a:p>
        </p:txBody>
      </p:sp>
      <p:sp>
        <p:nvSpPr>
          <p:cNvPr id="436" name="Google Shape;436;p24"/>
          <p:cNvSpPr/>
          <p:nvPr/>
        </p:nvSpPr>
        <p:spPr>
          <a:xfrm rot="-10793076">
            <a:off x="5721381" y="3697904"/>
            <a:ext cx="297901" cy="326100"/>
          </a:xfrm>
          <a:prstGeom prst="rightArrow">
            <a:avLst>
              <a:gd name="adj1" fmla="val 50000"/>
              <a:gd name="adj2" fmla="val 50000"/>
            </a:avLst>
          </a:prstGeom>
          <a:solidFill>
            <a:srgbClr val="073763"/>
          </a:solidFill>
          <a:ln w="19050" cap="flat" cmpd="sng">
            <a:solidFill>
              <a:srgbClr val="0C343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24"/>
          <p:cNvSpPr/>
          <p:nvPr/>
        </p:nvSpPr>
        <p:spPr>
          <a:xfrm>
            <a:off x="0" y="4836800"/>
            <a:ext cx="4769700" cy="339600"/>
          </a:xfrm>
          <a:prstGeom prst="roundRect">
            <a:avLst>
              <a:gd name="adj" fmla="val 16667"/>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s" sz="800" b="1">
                <a:latin typeface="Times New Roman"/>
                <a:ea typeface="Times New Roman"/>
                <a:cs typeface="Times New Roman"/>
                <a:sym typeface="Times New Roman"/>
              </a:rPr>
              <a:t>Protocolo tomado y adaptado de https://revistas.unicolmayor.edu.co/index.php/nova/article/view/570</a:t>
            </a:r>
            <a:endParaRPr sz="800" b="1">
              <a:latin typeface="Times New Roman"/>
              <a:ea typeface="Times New Roman"/>
              <a:cs typeface="Times New Roman"/>
              <a:sym typeface="Times New Roman"/>
            </a:endParaRPr>
          </a:p>
        </p:txBody>
      </p:sp>
      <p:sp>
        <p:nvSpPr>
          <p:cNvPr id="438" name="Google Shape;438;p24"/>
          <p:cNvSpPr/>
          <p:nvPr/>
        </p:nvSpPr>
        <p:spPr>
          <a:xfrm>
            <a:off x="2489300" y="2251530"/>
            <a:ext cx="344100" cy="297600"/>
          </a:xfrm>
          <a:prstGeom prst="rightArrow">
            <a:avLst>
              <a:gd name="adj1" fmla="val 50000"/>
              <a:gd name="adj2" fmla="val 50000"/>
            </a:avLst>
          </a:prstGeom>
          <a:solidFill>
            <a:srgbClr val="073763"/>
          </a:solidFill>
          <a:ln w="19050" cap="flat" cmpd="sng">
            <a:solidFill>
              <a:srgbClr val="0C343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24"/>
          <p:cNvSpPr/>
          <p:nvPr/>
        </p:nvSpPr>
        <p:spPr>
          <a:xfrm rot="5400000">
            <a:off x="6721874" y="4179563"/>
            <a:ext cx="314700" cy="291900"/>
          </a:xfrm>
          <a:prstGeom prst="rightArrow">
            <a:avLst>
              <a:gd name="adj1" fmla="val 50000"/>
              <a:gd name="adj2" fmla="val 50000"/>
            </a:avLst>
          </a:prstGeom>
          <a:solidFill>
            <a:srgbClr val="073763"/>
          </a:solidFill>
          <a:ln w="19050" cap="flat" cmpd="sng">
            <a:solidFill>
              <a:srgbClr val="0C343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24"/>
          <p:cNvSpPr/>
          <p:nvPr/>
        </p:nvSpPr>
        <p:spPr>
          <a:xfrm rot="5400000">
            <a:off x="6721874" y="2998788"/>
            <a:ext cx="314700" cy="291900"/>
          </a:xfrm>
          <a:prstGeom prst="rightArrow">
            <a:avLst>
              <a:gd name="adj1" fmla="val 50000"/>
              <a:gd name="adj2" fmla="val 50000"/>
            </a:avLst>
          </a:prstGeom>
          <a:solidFill>
            <a:srgbClr val="073763"/>
          </a:solidFill>
          <a:ln w="19050" cap="flat" cmpd="sng">
            <a:solidFill>
              <a:srgbClr val="0C343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44"/>
        <p:cNvGrpSpPr/>
        <p:nvPr/>
      </p:nvGrpSpPr>
      <p:grpSpPr>
        <a:xfrm>
          <a:off x="0" y="0"/>
          <a:ext cx="0" cy="0"/>
          <a:chOff x="0" y="0"/>
          <a:chExt cx="0" cy="0"/>
        </a:xfrm>
      </p:grpSpPr>
      <p:sp>
        <p:nvSpPr>
          <p:cNvPr id="445" name="Google Shape;445;p25"/>
          <p:cNvSpPr txBox="1"/>
          <p:nvPr/>
        </p:nvSpPr>
        <p:spPr>
          <a:xfrm>
            <a:off x="4176525" y="-81100"/>
            <a:ext cx="1179000" cy="507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2100" b="1">
                <a:solidFill>
                  <a:srgbClr val="0C343D"/>
                </a:solidFill>
                <a:latin typeface="Times New Roman"/>
                <a:ea typeface="Times New Roman"/>
                <a:cs typeface="Times New Roman"/>
                <a:sym typeface="Times New Roman"/>
              </a:rPr>
              <a:t>FASE 3</a:t>
            </a:r>
            <a:endParaRPr sz="2100" b="1">
              <a:solidFill>
                <a:srgbClr val="0C343D"/>
              </a:solidFill>
              <a:latin typeface="Times New Roman"/>
              <a:ea typeface="Times New Roman"/>
              <a:cs typeface="Times New Roman"/>
              <a:sym typeface="Times New Roman"/>
            </a:endParaRPr>
          </a:p>
        </p:txBody>
      </p:sp>
      <p:sp>
        <p:nvSpPr>
          <p:cNvPr id="446" name="Google Shape;446;p25"/>
          <p:cNvSpPr txBox="1">
            <a:spLocks noGrp="1"/>
          </p:cNvSpPr>
          <p:nvPr>
            <p:ph type="title" idx="4294967295"/>
          </p:nvPr>
        </p:nvSpPr>
        <p:spPr>
          <a:xfrm>
            <a:off x="0" y="0"/>
            <a:ext cx="2138700" cy="507900"/>
          </a:xfrm>
          <a:prstGeom prst="rect">
            <a:avLst/>
          </a:prstGeom>
          <a:solidFill>
            <a:srgbClr val="073763"/>
          </a:solidFill>
        </p:spPr>
        <p:txBody>
          <a:bodyPr spcFirstLastPara="1" wrap="square" lIns="91425" tIns="91425" rIns="91425" bIns="91425" anchor="t" anchorCtr="0">
            <a:normAutofit/>
          </a:bodyPr>
          <a:lstStyle/>
          <a:p>
            <a:pPr marL="0" lvl="0" indent="0" algn="r" rtl="0">
              <a:spcBef>
                <a:spcPts val="0"/>
              </a:spcBef>
              <a:spcAft>
                <a:spcPts val="0"/>
              </a:spcAft>
              <a:buNone/>
            </a:pPr>
            <a:r>
              <a:rPr lang="es" sz="1400" b="1">
                <a:solidFill>
                  <a:srgbClr val="FFFFFF"/>
                </a:solidFill>
                <a:latin typeface="Times New Roman"/>
                <a:ea typeface="Times New Roman"/>
                <a:cs typeface="Times New Roman"/>
                <a:sym typeface="Times New Roman"/>
              </a:rPr>
              <a:t>Diseño experimental</a:t>
            </a:r>
            <a:endParaRPr sz="1400" b="1">
              <a:solidFill>
                <a:srgbClr val="FFFFFF"/>
              </a:solidFill>
              <a:latin typeface="Times New Roman"/>
              <a:ea typeface="Times New Roman"/>
              <a:cs typeface="Times New Roman"/>
              <a:sym typeface="Times New Roman"/>
            </a:endParaRPr>
          </a:p>
        </p:txBody>
      </p:sp>
      <p:sp>
        <p:nvSpPr>
          <p:cNvPr id="447" name="Google Shape;447;p25"/>
          <p:cNvSpPr txBox="1"/>
          <p:nvPr/>
        </p:nvSpPr>
        <p:spPr>
          <a:xfrm>
            <a:off x="3353275" y="348000"/>
            <a:ext cx="2967600" cy="400200"/>
          </a:xfrm>
          <a:prstGeom prst="rect">
            <a:avLst/>
          </a:prstGeom>
          <a:noFill/>
          <a:ln w="9525" cap="flat" cmpd="sng">
            <a:solidFill>
              <a:srgbClr val="0C343D"/>
            </a:solidFill>
            <a:prstDash val="solid"/>
            <a:round/>
            <a:headEnd type="none" w="sm" len="sm"/>
            <a:tailEnd type="none" w="sm" len="sm"/>
          </a:ln>
        </p:spPr>
        <p:txBody>
          <a:bodyPr spcFirstLastPara="1" wrap="square" lIns="91425" tIns="91425" rIns="91425" bIns="91425" anchor="t" anchorCtr="0">
            <a:spAutoFit/>
          </a:bodyPr>
          <a:lstStyle/>
          <a:p>
            <a:pPr marL="0" lvl="0" indent="0" algn="ctr" rtl="0">
              <a:spcBef>
                <a:spcPts val="0"/>
              </a:spcBef>
              <a:spcAft>
                <a:spcPts val="0"/>
              </a:spcAft>
              <a:buNone/>
            </a:pPr>
            <a:r>
              <a:rPr lang="es" b="1">
                <a:latin typeface="Times New Roman"/>
                <a:ea typeface="Times New Roman"/>
                <a:cs typeface="Times New Roman"/>
                <a:sym typeface="Times New Roman"/>
              </a:rPr>
              <a:t>Tinción de lípidos con Rojo de Nilo</a:t>
            </a:r>
            <a:endParaRPr b="1">
              <a:latin typeface="Times New Roman"/>
              <a:ea typeface="Times New Roman"/>
              <a:cs typeface="Times New Roman"/>
              <a:sym typeface="Times New Roman"/>
            </a:endParaRPr>
          </a:p>
        </p:txBody>
      </p:sp>
      <p:sp>
        <p:nvSpPr>
          <p:cNvPr id="448" name="Google Shape;448;p25"/>
          <p:cNvSpPr/>
          <p:nvPr/>
        </p:nvSpPr>
        <p:spPr>
          <a:xfrm>
            <a:off x="2059475" y="1172300"/>
            <a:ext cx="800100" cy="162300"/>
          </a:xfrm>
          <a:prstGeom prst="roundRect">
            <a:avLst>
              <a:gd name="adj" fmla="val 16667"/>
            </a:avLst>
          </a:prstGeom>
          <a:solidFill>
            <a:srgbClr val="FF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s" sz="1000">
                <a:latin typeface="Times New Roman"/>
                <a:ea typeface="Times New Roman"/>
                <a:cs typeface="Times New Roman"/>
                <a:sym typeface="Times New Roman"/>
              </a:rPr>
              <a:t>Lavados</a:t>
            </a:r>
            <a:endParaRPr sz="1000">
              <a:latin typeface="Times New Roman"/>
              <a:ea typeface="Times New Roman"/>
              <a:cs typeface="Times New Roman"/>
              <a:sym typeface="Times New Roman"/>
            </a:endParaRPr>
          </a:p>
        </p:txBody>
      </p:sp>
      <p:sp>
        <p:nvSpPr>
          <p:cNvPr id="449" name="Google Shape;449;p25"/>
          <p:cNvSpPr/>
          <p:nvPr/>
        </p:nvSpPr>
        <p:spPr>
          <a:xfrm>
            <a:off x="4788950" y="1027850"/>
            <a:ext cx="1417500" cy="451200"/>
          </a:xfrm>
          <a:prstGeom prst="roundRect">
            <a:avLst>
              <a:gd name="adj" fmla="val 16667"/>
            </a:avLst>
          </a:prstGeom>
          <a:solidFill>
            <a:srgbClr val="FFFFF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sz="1000">
                <a:latin typeface="Times New Roman"/>
                <a:ea typeface="Times New Roman"/>
                <a:cs typeface="Times New Roman"/>
                <a:sym typeface="Times New Roman"/>
              </a:rPr>
              <a:t>Centrifugar y descartar sobrenadante</a:t>
            </a:r>
            <a:endParaRPr sz="1000">
              <a:latin typeface="Times New Roman"/>
              <a:ea typeface="Times New Roman"/>
              <a:cs typeface="Times New Roman"/>
              <a:sym typeface="Times New Roman"/>
            </a:endParaRPr>
          </a:p>
        </p:txBody>
      </p:sp>
      <p:sp>
        <p:nvSpPr>
          <p:cNvPr id="450" name="Google Shape;450;p25"/>
          <p:cNvSpPr/>
          <p:nvPr/>
        </p:nvSpPr>
        <p:spPr>
          <a:xfrm>
            <a:off x="5076238" y="3985400"/>
            <a:ext cx="1068900" cy="400200"/>
          </a:xfrm>
          <a:prstGeom prst="roundRect">
            <a:avLst>
              <a:gd name="adj" fmla="val 16667"/>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sz="1000">
                <a:latin typeface="Times New Roman"/>
                <a:ea typeface="Times New Roman"/>
                <a:cs typeface="Times New Roman"/>
                <a:sym typeface="Times New Roman"/>
              </a:rPr>
              <a:t>Agitación 2 horas</a:t>
            </a:r>
            <a:endParaRPr sz="1000">
              <a:latin typeface="Times New Roman"/>
              <a:ea typeface="Times New Roman"/>
              <a:cs typeface="Times New Roman"/>
              <a:sym typeface="Times New Roman"/>
            </a:endParaRPr>
          </a:p>
        </p:txBody>
      </p:sp>
      <p:sp>
        <p:nvSpPr>
          <p:cNvPr id="451" name="Google Shape;451;p25"/>
          <p:cNvSpPr/>
          <p:nvPr/>
        </p:nvSpPr>
        <p:spPr>
          <a:xfrm>
            <a:off x="789700" y="3550938"/>
            <a:ext cx="661500" cy="400200"/>
          </a:xfrm>
          <a:prstGeom prst="roundRect">
            <a:avLst>
              <a:gd name="adj" fmla="val 16667"/>
            </a:avLst>
          </a:prstGeom>
          <a:solidFill>
            <a:srgbClr val="0C343D"/>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sz="1000">
                <a:solidFill>
                  <a:schemeClr val="lt1"/>
                </a:solidFill>
                <a:latin typeface="Times New Roman"/>
                <a:ea typeface="Times New Roman"/>
                <a:cs typeface="Times New Roman"/>
                <a:sym typeface="Times New Roman"/>
              </a:rPr>
              <a:t>495 nm</a:t>
            </a:r>
            <a:endParaRPr sz="1000">
              <a:solidFill>
                <a:schemeClr val="lt1"/>
              </a:solidFill>
              <a:latin typeface="Times New Roman"/>
              <a:ea typeface="Times New Roman"/>
              <a:cs typeface="Times New Roman"/>
              <a:sym typeface="Times New Roman"/>
            </a:endParaRPr>
          </a:p>
        </p:txBody>
      </p:sp>
      <p:sp>
        <p:nvSpPr>
          <p:cNvPr id="452" name="Google Shape;452;p25"/>
          <p:cNvSpPr/>
          <p:nvPr/>
        </p:nvSpPr>
        <p:spPr>
          <a:xfrm>
            <a:off x="0" y="200"/>
            <a:ext cx="407100" cy="3108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s" b="1">
                <a:solidFill>
                  <a:srgbClr val="0C343D"/>
                </a:solidFill>
                <a:latin typeface="Times New Roman"/>
                <a:ea typeface="Times New Roman"/>
                <a:cs typeface="Times New Roman"/>
                <a:sym typeface="Times New Roman"/>
              </a:rPr>
              <a:t>13</a:t>
            </a:r>
            <a:endParaRPr b="1">
              <a:solidFill>
                <a:srgbClr val="0C343D"/>
              </a:solidFill>
              <a:latin typeface="Times New Roman"/>
              <a:ea typeface="Times New Roman"/>
              <a:cs typeface="Times New Roman"/>
              <a:sym typeface="Times New Roman"/>
            </a:endParaRPr>
          </a:p>
        </p:txBody>
      </p:sp>
      <p:grpSp>
        <p:nvGrpSpPr>
          <p:cNvPr id="453" name="Google Shape;453;p25"/>
          <p:cNvGrpSpPr/>
          <p:nvPr/>
        </p:nvGrpSpPr>
        <p:grpSpPr>
          <a:xfrm>
            <a:off x="841813" y="1551921"/>
            <a:ext cx="800176" cy="729475"/>
            <a:chOff x="119588" y="1069096"/>
            <a:chExt cx="800176" cy="729475"/>
          </a:xfrm>
        </p:grpSpPr>
        <p:pic>
          <p:nvPicPr>
            <p:cNvPr id="454" name="Google Shape;454;p25"/>
            <p:cNvPicPr preferRelativeResize="0"/>
            <p:nvPr/>
          </p:nvPicPr>
          <p:blipFill>
            <a:blip r:embed="rId3">
              <a:alphaModFix/>
            </a:blip>
            <a:stretch>
              <a:fillRect/>
            </a:stretch>
          </p:blipFill>
          <p:spPr>
            <a:xfrm>
              <a:off x="119588" y="1069096"/>
              <a:ext cx="366526" cy="339600"/>
            </a:xfrm>
            <a:prstGeom prst="rect">
              <a:avLst/>
            </a:prstGeom>
            <a:noFill/>
            <a:ln>
              <a:noFill/>
            </a:ln>
          </p:spPr>
        </p:pic>
        <p:sp>
          <p:nvSpPr>
            <p:cNvPr id="455" name="Google Shape;455;p25"/>
            <p:cNvSpPr/>
            <p:nvPr/>
          </p:nvSpPr>
          <p:spPr>
            <a:xfrm>
              <a:off x="130798" y="1138707"/>
              <a:ext cx="344100" cy="200400"/>
            </a:xfrm>
            <a:prstGeom prst="ellipse">
              <a:avLst/>
            </a:prstGeom>
            <a:solidFill>
              <a:srgbClr val="D9EAD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56" name="Google Shape;456;p25"/>
            <p:cNvPicPr preferRelativeResize="0"/>
            <p:nvPr/>
          </p:nvPicPr>
          <p:blipFill>
            <a:blip r:embed="rId3">
              <a:alphaModFix/>
            </a:blip>
            <a:stretch>
              <a:fillRect/>
            </a:stretch>
          </p:blipFill>
          <p:spPr>
            <a:xfrm>
              <a:off x="119588" y="1458971"/>
              <a:ext cx="366526" cy="339600"/>
            </a:xfrm>
            <a:prstGeom prst="rect">
              <a:avLst/>
            </a:prstGeom>
            <a:noFill/>
            <a:ln>
              <a:noFill/>
            </a:ln>
          </p:spPr>
        </p:pic>
        <p:sp>
          <p:nvSpPr>
            <p:cNvPr id="457" name="Google Shape;457;p25"/>
            <p:cNvSpPr/>
            <p:nvPr/>
          </p:nvSpPr>
          <p:spPr>
            <a:xfrm>
              <a:off x="130798" y="1528582"/>
              <a:ext cx="344100" cy="200400"/>
            </a:xfrm>
            <a:prstGeom prst="ellipse">
              <a:avLst/>
            </a:prstGeom>
            <a:solidFill>
              <a:srgbClr val="D9EAD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58" name="Google Shape;458;p25"/>
            <p:cNvPicPr preferRelativeResize="0"/>
            <p:nvPr/>
          </p:nvPicPr>
          <p:blipFill>
            <a:blip r:embed="rId3">
              <a:alphaModFix/>
            </a:blip>
            <a:stretch>
              <a:fillRect/>
            </a:stretch>
          </p:blipFill>
          <p:spPr>
            <a:xfrm>
              <a:off x="553238" y="1069096"/>
              <a:ext cx="366526" cy="339600"/>
            </a:xfrm>
            <a:prstGeom prst="rect">
              <a:avLst/>
            </a:prstGeom>
            <a:noFill/>
            <a:ln>
              <a:noFill/>
            </a:ln>
          </p:spPr>
        </p:pic>
        <p:sp>
          <p:nvSpPr>
            <p:cNvPr id="459" name="Google Shape;459;p25"/>
            <p:cNvSpPr/>
            <p:nvPr/>
          </p:nvSpPr>
          <p:spPr>
            <a:xfrm>
              <a:off x="564448" y="1138707"/>
              <a:ext cx="344100" cy="200400"/>
            </a:xfrm>
            <a:prstGeom prst="ellipse">
              <a:avLst/>
            </a:prstGeom>
            <a:solidFill>
              <a:srgbClr val="D9EAD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60" name="Google Shape;460;p25"/>
            <p:cNvPicPr preferRelativeResize="0"/>
            <p:nvPr/>
          </p:nvPicPr>
          <p:blipFill>
            <a:blip r:embed="rId3">
              <a:alphaModFix/>
            </a:blip>
            <a:stretch>
              <a:fillRect/>
            </a:stretch>
          </p:blipFill>
          <p:spPr>
            <a:xfrm>
              <a:off x="553238" y="1458971"/>
              <a:ext cx="366526" cy="339600"/>
            </a:xfrm>
            <a:prstGeom prst="rect">
              <a:avLst/>
            </a:prstGeom>
            <a:noFill/>
            <a:ln>
              <a:noFill/>
            </a:ln>
          </p:spPr>
        </p:pic>
        <p:sp>
          <p:nvSpPr>
            <p:cNvPr id="461" name="Google Shape;461;p25"/>
            <p:cNvSpPr/>
            <p:nvPr/>
          </p:nvSpPr>
          <p:spPr>
            <a:xfrm>
              <a:off x="564448" y="1528582"/>
              <a:ext cx="344100" cy="200400"/>
            </a:xfrm>
            <a:prstGeom prst="ellipse">
              <a:avLst/>
            </a:prstGeom>
            <a:solidFill>
              <a:srgbClr val="D9EAD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62" name="Google Shape;462;p25"/>
          <p:cNvGrpSpPr/>
          <p:nvPr/>
        </p:nvGrpSpPr>
        <p:grpSpPr>
          <a:xfrm>
            <a:off x="6818874" y="1347591"/>
            <a:ext cx="1128628" cy="1138161"/>
            <a:chOff x="4195657" y="2400201"/>
            <a:chExt cx="944775" cy="966099"/>
          </a:xfrm>
        </p:grpSpPr>
        <p:pic>
          <p:nvPicPr>
            <p:cNvPr id="463" name="Google Shape;463;p25"/>
            <p:cNvPicPr preferRelativeResize="0"/>
            <p:nvPr/>
          </p:nvPicPr>
          <p:blipFill>
            <a:blip r:embed="rId4">
              <a:alphaModFix/>
            </a:blip>
            <a:stretch>
              <a:fillRect/>
            </a:stretch>
          </p:blipFill>
          <p:spPr>
            <a:xfrm>
              <a:off x="4195657" y="2421525"/>
              <a:ext cx="944775" cy="944775"/>
            </a:xfrm>
            <a:prstGeom prst="rect">
              <a:avLst/>
            </a:prstGeom>
            <a:noFill/>
            <a:ln>
              <a:noFill/>
            </a:ln>
          </p:spPr>
        </p:pic>
        <p:pic>
          <p:nvPicPr>
            <p:cNvPr id="464" name="Google Shape;464;p25"/>
            <p:cNvPicPr preferRelativeResize="0"/>
            <p:nvPr/>
          </p:nvPicPr>
          <p:blipFill>
            <a:blip r:embed="rId5">
              <a:alphaModFix/>
            </a:blip>
            <a:stretch>
              <a:fillRect/>
            </a:stretch>
          </p:blipFill>
          <p:spPr>
            <a:xfrm>
              <a:off x="4295575" y="2400201"/>
              <a:ext cx="711300" cy="944777"/>
            </a:xfrm>
            <a:prstGeom prst="rect">
              <a:avLst/>
            </a:prstGeom>
            <a:noFill/>
            <a:ln>
              <a:noFill/>
            </a:ln>
          </p:spPr>
        </p:pic>
      </p:grpSp>
      <p:grpSp>
        <p:nvGrpSpPr>
          <p:cNvPr id="465" name="Google Shape;465;p25"/>
          <p:cNvGrpSpPr/>
          <p:nvPr/>
        </p:nvGrpSpPr>
        <p:grpSpPr>
          <a:xfrm>
            <a:off x="7025695" y="2635725"/>
            <a:ext cx="927842" cy="1237882"/>
            <a:chOff x="5367100" y="1773739"/>
            <a:chExt cx="789250" cy="1024736"/>
          </a:xfrm>
        </p:grpSpPr>
        <p:pic>
          <p:nvPicPr>
            <p:cNvPr id="466" name="Google Shape;466;p25"/>
            <p:cNvPicPr preferRelativeResize="0"/>
            <p:nvPr/>
          </p:nvPicPr>
          <p:blipFill>
            <a:blip r:embed="rId6">
              <a:alphaModFix/>
            </a:blip>
            <a:stretch>
              <a:fillRect/>
            </a:stretch>
          </p:blipFill>
          <p:spPr>
            <a:xfrm>
              <a:off x="5520975" y="1773739"/>
              <a:ext cx="481500" cy="864508"/>
            </a:xfrm>
            <a:prstGeom prst="rect">
              <a:avLst/>
            </a:prstGeom>
            <a:noFill/>
            <a:ln>
              <a:noFill/>
            </a:ln>
          </p:spPr>
        </p:pic>
        <p:pic>
          <p:nvPicPr>
            <p:cNvPr id="467" name="Google Shape;467;p25"/>
            <p:cNvPicPr preferRelativeResize="0"/>
            <p:nvPr/>
          </p:nvPicPr>
          <p:blipFill>
            <a:blip r:embed="rId7">
              <a:alphaModFix/>
            </a:blip>
            <a:stretch>
              <a:fillRect/>
            </a:stretch>
          </p:blipFill>
          <p:spPr>
            <a:xfrm>
              <a:off x="5367100" y="1793825"/>
              <a:ext cx="789250" cy="1004650"/>
            </a:xfrm>
            <a:prstGeom prst="rect">
              <a:avLst/>
            </a:prstGeom>
            <a:noFill/>
            <a:ln>
              <a:noFill/>
            </a:ln>
          </p:spPr>
        </p:pic>
        <p:sp>
          <p:nvSpPr>
            <p:cNvPr id="468" name="Google Shape;468;p25"/>
            <p:cNvSpPr txBox="1"/>
            <p:nvPr/>
          </p:nvSpPr>
          <p:spPr>
            <a:xfrm>
              <a:off x="5612200" y="2189475"/>
              <a:ext cx="344100" cy="254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800">
                  <a:solidFill>
                    <a:schemeClr val="lt1"/>
                  </a:solidFill>
                  <a:latin typeface="Times New Roman"/>
                  <a:ea typeface="Times New Roman"/>
                  <a:cs typeface="Times New Roman"/>
                  <a:sym typeface="Times New Roman"/>
                </a:rPr>
                <a:t>RN</a:t>
              </a:r>
              <a:endParaRPr sz="800">
                <a:solidFill>
                  <a:schemeClr val="lt1"/>
                </a:solidFill>
                <a:latin typeface="Times New Roman"/>
                <a:ea typeface="Times New Roman"/>
                <a:cs typeface="Times New Roman"/>
                <a:sym typeface="Times New Roman"/>
              </a:endParaRPr>
            </a:p>
          </p:txBody>
        </p:sp>
      </p:grpSp>
      <p:sp>
        <p:nvSpPr>
          <p:cNvPr id="469" name="Google Shape;469;p25"/>
          <p:cNvSpPr/>
          <p:nvPr/>
        </p:nvSpPr>
        <p:spPr>
          <a:xfrm>
            <a:off x="13175" y="4764675"/>
            <a:ext cx="6573600" cy="339600"/>
          </a:xfrm>
          <a:prstGeom prst="roundRect">
            <a:avLst>
              <a:gd name="adj" fmla="val 16667"/>
            </a:avLst>
          </a:prstGeom>
          <a:solidFill>
            <a:srgbClr val="FF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s" sz="900" b="1">
                <a:solidFill>
                  <a:srgbClr val="020202"/>
                </a:solidFill>
                <a:latin typeface="Times New Roman"/>
                <a:ea typeface="Times New Roman"/>
                <a:cs typeface="Times New Roman"/>
                <a:sym typeface="Times New Roman"/>
              </a:rPr>
              <a:t> Protocolo tomado y adaptado de  </a:t>
            </a:r>
            <a:r>
              <a:rPr lang="es" sz="900" b="1" u="sng">
                <a:solidFill>
                  <a:srgbClr val="020202"/>
                </a:solidFill>
                <a:latin typeface="Times New Roman"/>
                <a:ea typeface="Times New Roman"/>
                <a:cs typeface="Times New Roman"/>
                <a:sym typeface="Times New Roman"/>
                <a:hlinkClick r:id="rId8">
                  <a:extLst>
                    <a:ext uri="{A12FA001-AC4F-418D-AE19-62706E023703}">
                      <ahyp:hlinkClr xmlns:ahyp="http://schemas.microsoft.com/office/drawing/2018/hyperlinkcolor" val="tx"/>
                    </a:ext>
                  </a:extLst>
                </a:hlinkClick>
              </a:rPr>
              <a:t>https://www.jove.com/t/60419/measuring-effects-bacteria-chemicals-on-intestinal-permeability</a:t>
            </a:r>
            <a:r>
              <a:rPr lang="es" sz="900" b="1">
                <a:solidFill>
                  <a:srgbClr val="020202"/>
                </a:solidFill>
                <a:latin typeface="Times New Roman"/>
                <a:ea typeface="Times New Roman"/>
                <a:cs typeface="Times New Roman"/>
                <a:sym typeface="Times New Roman"/>
              </a:rPr>
              <a:t> </a:t>
            </a:r>
            <a:endParaRPr sz="900" b="1">
              <a:solidFill>
                <a:srgbClr val="020202"/>
              </a:solidFill>
              <a:latin typeface="Times New Roman"/>
              <a:ea typeface="Times New Roman"/>
              <a:cs typeface="Times New Roman"/>
              <a:sym typeface="Times New Roman"/>
            </a:endParaRPr>
          </a:p>
        </p:txBody>
      </p:sp>
      <p:pic>
        <p:nvPicPr>
          <p:cNvPr id="470" name="Google Shape;470;p25"/>
          <p:cNvPicPr preferRelativeResize="0"/>
          <p:nvPr/>
        </p:nvPicPr>
        <p:blipFill>
          <a:blip r:embed="rId9">
            <a:alphaModFix/>
          </a:blip>
          <a:stretch>
            <a:fillRect/>
          </a:stretch>
        </p:blipFill>
        <p:spPr>
          <a:xfrm>
            <a:off x="2198601" y="1352851"/>
            <a:ext cx="503250" cy="966100"/>
          </a:xfrm>
          <a:prstGeom prst="rect">
            <a:avLst/>
          </a:prstGeom>
          <a:noFill/>
          <a:ln>
            <a:noFill/>
          </a:ln>
        </p:spPr>
      </p:pic>
      <p:sp>
        <p:nvSpPr>
          <p:cNvPr id="471" name="Google Shape;471;p25"/>
          <p:cNvSpPr txBox="1"/>
          <p:nvPr/>
        </p:nvSpPr>
        <p:spPr>
          <a:xfrm>
            <a:off x="2246675" y="1747288"/>
            <a:ext cx="4071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000" b="1">
                <a:solidFill>
                  <a:srgbClr val="EEEEEE"/>
                </a:solidFill>
                <a:latin typeface="Times New Roman"/>
                <a:ea typeface="Times New Roman"/>
                <a:cs typeface="Times New Roman"/>
                <a:sym typeface="Times New Roman"/>
              </a:rPr>
              <a:t>M9</a:t>
            </a:r>
            <a:endParaRPr sz="1000" b="1">
              <a:solidFill>
                <a:srgbClr val="EEEEEE"/>
              </a:solidFill>
              <a:latin typeface="Times New Roman"/>
              <a:ea typeface="Times New Roman"/>
              <a:cs typeface="Times New Roman"/>
              <a:sym typeface="Times New Roman"/>
            </a:endParaRPr>
          </a:p>
        </p:txBody>
      </p:sp>
      <p:pic>
        <p:nvPicPr>
          <p:cNvPr id="472" name="Google Shape;472;p25"/>
          <p:cNvPicPr preferRelativeResize="0"/>
          <p:nvPr/>
        </p:nvPicPr>
        <p:blipFill>
          <a:blip r:embed="rId10">
            <a:alphaModFix/>
          </a:blip>
          <a:stretch>
            <a:fillRect/>
          </a:stretch>
        </p:blipFill>
        <p:spPr>
          <a:xfrm>
            <a:off x="4985225" y="1401073"/>
            <a:ext cx="1128600" cy="1237930"/>
          </a:xfrm>
          <a:prstGeom prst="rect">
            <a:avLst/>
          </a:prstGeom>
          <a:noFill/>
          <a:ln>
            <a:noFill/>
          </a:ln>
        </p:spPr>
      </p:pic>
      <p:pic>
        <p:nvPicPr>
          <p:cNvPr id="473" name="Google Shape;473;p25"/>
          <p:cNvPicPr preferRelativeResize="0"/>
          <p:nvPr/>
        </p:nvPicPr>
        <p:blipFill>
          <a:blip r:embed="rId11">
            <a:alphaModFix/>
          </a:blip>
          <a:stretch>
            <a:fillRect/>
          </a:stretch>
        </p:blipFill>
        <p:spPr>
          <a:xfrm>
            <a:off x="4959700" y="3189162"/>
            <a:ext cx="1301975" cy="866675"/>
          </a:xfrm>
          <a:prstGeom prst="rect">
            <a:avLst/>
          </a:prstGeom>
          <a:noFill/>
          <a:ln>
            <a:noFill/>
          </a:ln>
        </p:spPr>
      </p:pic>
      <p:pic>
        <p:nvPicPr>
          <p:cNvPr id="474" name="Google Shape;474;p25"/>
          <p:cNvPicPr preferRelativeResize="0"/>
          <p:nvPr/>
        </p:nvPicPr>
        <p:blipFill>
          <a:blip r:embed="rId12">
            <a:alphaModFix/>
          </a:blip>
          <a:stretch>
            <a:fillRect/>
          </a:stretch>
        </p:blipFill>
        <p:spPr>
          <a:xfrm>
            <a:off x="3471998" y="1232699"/>
            <a:ext cx="704524" cy="1334350"/>
          </a:xfrm>
          <a:prstGeom prst="rect">
            <a:avLst/>
          </a:prstGeom>
          <a:noFill/>
          <a:ln>
            <a:noFill/>
          </a:ln>
        </p:spPr>
      </p:pic>
      <p:sp>
        <p:nvSpPr>
          <p:cNvPr id="475" name="Google Shape;475;p25"/>
          <p:cNvSpPr/>
          <p:nvPr/>
        </p:nvSpPr>
        <p:spPr>
          <a:xfrm rot="3803">
            <a:off x="6388269" y="418642"/>
            <a:ext cx="271200" cy="258900"/>
          </a:xfrm>
          <a:prstGeom prst="rightArrow">
            <a:avLst>
              <a:gd name="adj1" fmla="val 50000"/>
              <a:gd name="adj2" fmla="val 50000"/>
            </a:avLst>
          </a:prstGeom>
          <a:solidFill>
            <a:schemeClr val="lt1"/>
          </a:solidFill>
          <a:ln w="19050" cap="flat" cmpd="sng">
            <a:solidFill>
              <a:srgbClr val="0C343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25"/>
          <p:cNvSpPr/>
          <p:nvPr/>
        </p:nvSpPr>
        <p:spPr>
          <a:xfrm>
            <a:off x="6726875" y="348000"/>
            <a:ext cx="2171100" cy="451200"/>
          </a:xfrm>
          <a:prstGeom prst="roundRect">
            <a:avLst>
              <a:gd name="adj" fmla="val 16667"/>
            </a:avLst>
          </a:prstGeom>
          <a:solidFill>
            <a:srgbClr val="FF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s" sz="900">
                <a:latin typeface="Times New Roman"/>
                <a:ea typeface="Times New Roman"/>
                <a:cs typeface="Times New Roman"/>
                <a:sym typeface="Times New Roman"/>
              </a:rPr>
              <a:t>Se seleccionan nematodos ( N2 y AX1410)  de su sexto día de adultez</a:t>
            </a:r>
            <a:endParaRPr sz="900">
              <a:latin typeface="Times New Roman"/>
              <a:ea typeface="Times New Roman"/>
              <a:cs typeface="Times New Roman"/>
              <a:sym typeface="Times New Roman"/>
            </a:endParaRPr>
          </a:p>
        </p:txBody>
      </p:sp>
      <p:sp>
        <p:nvSpPr>
          <p:cNvPr id="477" name="Google Shape;477;p25"/>
          <p:cNvSpPr/>
          <p:nvPr/>
        </p:nvSpPr>
        <p:spPr>
          <a:xfrm>
            <a:off x="1725475" y="1836600"/>
            <a:ext cx="473100" cy="88200"/>
          </a:xfrm>
          <a:prstGeom prst="rightArrow">
            <a:avLst>
              <a:gd name="adj1" fmla="val 50000"/>
              <a:gd name="adj2" fmla="val 50000"/>
            </a:avLst>
          </a:prstGeom>
          <a:solidFill>
            <a:schemeClr val="lt1"/>
          </a:solidFill>
          <a:ln w="19050" cap="flat" cmpd="sng">
            <a:solidFill>
              <a:srgbClr val="0C343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78" name="Google Shape;478;p25"/>
          <p:cNvPicPr preferRelativeResize="0"/>
          <p:nvPr/>
        </p:nvPicPr>
        <p:blipFill>
          <a:blip r:embed="rId13">
            <a:alphaModFix/>
          </a:blip>
          <a:stretch>
            <a:fillRect/>
          </a:stretch>
        </p:blipFill>
        <p:spPr>
          <a:xfrm>
            <a:off x="1451200" y="2751185"/>
            <a:ext cx="1225799" cy="1543705"/>
          </a:xfrm>
          <a:prstGeom prst="rect">
            <a:avLst/>
          </a:prstGeom>
          <a:noFill/>
          <a:ln>
            <a:noFill/>
          </a:ln>
        </p:spPr>
      </p:pic>
      <p:pic>
        <p:nvPicPr>
          <p:cNvPr id="479" name="Google Shape;479;p25"/>
          <p:cNvPicPr preferRelativeResize="0"/>
          <p:nvPr/>
        </p:nvPicPr>
        <p:blipFill>
          <a:blip r:embed="rId14">
            <a:alphaModFix/>
          </a:blip>
          <a:stretch>
            <a:fillRect/>
          </a:stretch>
        </p:blipFill>
        <p:spPr>
          <a:xfrm>
            <a:off x="3185475" y="3116599"/>
            <a:ext cx="1128600" cy="253106"/>
          </a:xfrm>
          <a:prstGeom prst="rect">
            <a:avLst/>
          </a:prstGeom>
          <a:noFill/>
          <a:ln>
            <a:noFill/>
          </a:ln>
        </p:spPr>
      </p:pic>
      <p:pic>
        <p:nvPicPr>
          <p:cNvPr id="480" name="Google Shape;480;p25"/>
          <p:cNvPicPr preferRelativeResize="0"/>
          <p:nvPr/>
        </p:nvPicPr>
        <p:blipFill>
          <a:blip r:embed="rId14">
            <a:alphaModFix/>
          </a:blip>
          <a:stretch>
            <a:fillRect/>
          </a:stretch>
        </p:blipFill>
        <p:spPr>
          <a:xfrm>
            <a:off x="3254050" y="3369699"/>
            <a:ext cx="1128600" cy="253106"/>
          </a:xfrm>
          <a:prstGeom prst="rect">
            <a:avLst/>
          </a:prstGeom>
          <a:noFill/>
          <a:ln>
            <a:noFill/>
          </a:ln>
        </p:spPr>
      </p:pic>
      <p:pic>
        <p:nvPicPr>
          <p:cNvPr id="481" name="Google Shape;481;p25"/>
          <p:cNvPicPr preferRelativeResize="0"/>
          <p:nvPr/>
        </p:nvPicPr>
        <p:blipFill>
          <a:blip r:embed="rId14">
            <a:alphaModFix/>
          </a:blip>
          <a:stretch>
            <a:fillRect/>
          </a:stretch>
        </p:blipFill>
        <p:spPr>
          <a:xfrm>
            <a:off x="3384200" y="3624499"/>
            <a:ext cx="1128600" cy="253106"/>
          </a:xfrm>
          <a:prstGeom prst="rect">
            <a:avLst/>
          </a:prstGeom>
          <a:noFill/>
          <a:ln>
            <a:noFill/>
          </a:ln>
        </p:spPr>
      </p:pic>
      <p:sp>
        <p:nvSpPr>
          <p:cNvPr id="482" name="Google Shape;482;p25"/>
          <p:cNvSpPr/>
          <p:nvPr/>
        </p:nvSpPr>
        <p:spPr>
          <a:xfrm rot="5400000">
            <a:off x="7296175" y="2569700"/>
            <a:ext cx="271200" cy="164400"/>
          </a:xfrm>
          <a:prstGeom prst="rightArrow">
            <a:avLst>
              <a:gd name="adj1" fmla="val 50000"/>
              <a:gd name="adj2" fmla="val 50000"/>
            </a:avLst>
          </a:prstGeom>
          <a:solidFill>
            <a:schemeClr val="lt1"/>
          </a:solidFill>
          <a:ln w="19050" cap="flat" cmpd="sng">
            <a:solidFill>
              <a:srgbClr val="0C343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83" name="Google Shape;483;p25"/>
          <p:cNvCxnSpPr>
            <a:stCxn id="474" idx="3"/>
          </p:cNvCxnSpPr>
          <p:nvPr/>
        </p:nvCxnSpPr>
        <p:spPr>
          <a:xfrm rot="10800000" flipH="1">
            <a:off x="4176521" y="1897474"/>
            <a:ext cx="766200" cy="2400"/>
          </a:xfrm>
          <a:prstGeom prst="straightConnector1">
            <a:avLst/>
          </a:prstGeom>
          <a:noFill/>
          <a:ln w="19050" cap="flat" cmpd="sng">
            <a:solidFill>
              <a:schemeClr val="dk2"/>
            </a:solidFill>
            <a:prstDash val="dash"/>
            <a:round/>
            <a:headEnd type="none" w="med" len="med"/>
            <a:tailEnd type="triangle" w="med" len="med"/>
          </a:ln>
        </p:spPr>
      </p:cxnSp>
      <p:cxnSp>
        <p:nvCxnSpPr>
          <p:cNvPr id="484" name="Google Shape;484;p25"/>
          <p:cNvCxnSpPr/>
          <p:nvPr/>
        </p:nvCxnSpPr>
        <p:spPr>
          <a:xfrm>
            <a:off x="5799851" y="1878150"/>
            <a:ext cx="1090200" cy="5100"/>
          </a:xfrm>
          <a:prstGeom prst="straightConnector1">
            <a:avLst/>
          </a:prstGeom>
          <a:noFill/>
          <a:ln w="19050" cap="flat" cmpd="sng">
            <a:solidFill>
              <a:schemeClr val="dk2"/>
            </a:solidFill>
            <a:prstDash val="dash"/>
            <a:round/>
            <a:headEnd type="none" w="med" len="med"/>
            <a:tailEnd type="triangle" w="med" len="med"/>
          </a:ln>
        </p:spPr>
      </p:cxnSp>
      <p:sp>
        <p:nvSpPr>
          <p:cNvPr id="485" name="Google Shape;485;p25"/>
          <p:cNvSpPr/>
          <p:nvPr/>
        </p:nvSpPr>
        <p:spPr>
          <a:xfrm>
            <a:off x="2757488" y="1836600"/>
            <a:ext cx="473100" cy="88200"/>
          </a:xfrm>
          <a:prstGeom prst="rightArrow">
            <a:avLst>
              <a:gd name="adj1" fmla="val 50000"/>
              <a:gd name="adj2" fmla="val 50000"/>
            </a:avLst>
          </a:prstGeom>
          <a:solidFill>
            <a:schemeClr val="lt1"/>
          </a:solidFill>
          <a:ln w="19050" cap="flat" cmpd="sng">
            <a:solidFill>
              <a:srgbClr val="0C343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25"/>
          <p:cNvSpPr/>
          <p:nvPr/>
        </p:nvSpPr>
        <p:spPr>
          <a:xfrm>
            <a:off x="6818863" y="1053338"/>
            <a:ext cx="1225800" cy="400200"/>
          </a:xfrm>
          <a:prstGeom prst="roundRect">
            <a:avLst>
              <a:gd name="adj" fmla="val 16667"/>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sz="1000">
                <a:latin typeface="Times New Roman"/>
                <a:ea typeface="Times New Roman"/>
                <a:cs typeface="Times New Roman"/>
                <a:sym typeface="Times New Roman"/>
              </a:rPr>
              <a:t>Permeabilización</a:t>
            </a:r>
            <a:endParaRPr sz="1000">
              <a:latin typeface="Times New Roman"/>
              <a:ea typeface="Times New Roman"/>
              <a:cs typeface="Times New Roman"/>
              <a:sym typeface="Times New Roman"/>
            </a:endParaRPr>
          </a:p>
        </p:txBody>
      </p:sp>
      <p:sp>
        <p:nvSpPr>
          <p:cNvPr id="487" name="Google Shape;487;p25"/>
          <p:cNvSpPr/>
          <p:nvPr/>
        </p:nvSpPr>
        <p:spPr>
          <a:xfrm>
            <a:off x="7551625" y="3068025"/>
            <a:ext cx="1179000" cy="507900"/>
          </a:xfrm>
          <a:prstGeom prst="roundRect">
            <a:avLst>
              <a:gd name="adj" fmla="val 16667"/>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sz="1000">
                <a:latin typeface="Times New Roman"/>
                <a:ea typeface="Times New Roman"/>
                <a:cs typeface="Times New Roman"/>
                <a:sym typeface="Times New Roman"/>
              </a:rPr>
              <a:t>Se añade el colorante rojo de Nilo</a:t>
            </a:r>
            <a:endParaRPr sz="1000">
              <a:latin typeface="Times New Roman"/>
              <a:ea typeface="Times New Roman"/>
              <a:cs typeface="Times New Roman"/>
              <a:sym typeface="Times New Roman"/>
            </a:endParaRPr>
          </a:p>
        </p:txBody>
      </p:sp>
      <p:sp>
        <p:nvSpPr>
          <p:cNvPr id="488" name="Google Shape;488;p25"/>
          <p:cNvSpPr/>
          <p:nvPr/>
        </p:nvSpPr>
        <p:spPr>
          <a:xfrm rot="10800000">
            <a:off x="2687750" y="3399000"/>
            <a:ext cx="473100" cy="88200"/>
          </a:xfrm>
          <a:prstGeom prst="rightArrow">
            <a:avLst>
              <a:gd name="adj1" fmla="val 50000"/>
              <a:gd name="adj2" fmla="val 50000"/>
            </a:avLst>
          </a:prstGeom>
          <a:solidFill>
            <a:schemeClr val="lt1"/>
          </a:solidFill>
          <a:ln w="19050" cap="flat" cmpd="sng">
            <a:solidFill>
              <a:srgbClr val="0C343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25"/>
          <p:cNvSpPr/>
          <p:nvPr/>
        </p:nvSpPr>
        <p:spPr>
          <a:xfrm rot="10800000">
            <a:off x="4434625" y="3369700"/>
            <a:ext cx="473100" cy="88200"/>
          </a:xfrm>
          <a:prstGeom prst="rightArrow">
            <a:avLst>
              <a:gd name="adj1" fmla="val 50000"/>
              <a:gd name="adj2" fmla="val 50000"/>
            </a:avLst>
          </a:prstGeom>
          <a:solidFill>
            <a:schemeClr val="lt1"/>
          </a:solidFill>
          <a:ln w="19050" cap="flat" cmpd="sng">
            <a:solidFill>
              <a:srgbClr val="0C343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90" name="Google Shape;490;p25"/>
          <p:cNvCxnSpPr/>
          <p:nvPr/>
        </p:nvCxnSpPr>
        <p:spPr>
          <a:xfrm flipH="1">
            <a:off x="6313700" y="3347825"/>
            <a:ext cx="872400" cy="12600"/>
          </a:xfrm>
          <a:prstGeom prst="straightConnector1">
            <a:avLst/>
          </a:prstGeom>
          <a:noFill/>
          <a:ln w="19050" cap="flat" cmpd="sng">
            <a:solidFill>
              <a:schemeClr val="dk2"/>
            </a:solidFill>
            <a:prstDash val="dash"/>
            <a:round/>
            <a:headEnd type="none" w="med" len="med"/>
            <a:tailEnd type="triangle" w="med" len="med"/>
          </a:ln>
        </p:spPr>
      </p:cxnSp>
      <p:sp>
        <p:nvSpPr>
          <p:cNvPr id="491" name="Google Shape;491;p25"/>
          <p:cNvSpPr/>
          <p:nvPr/>
        </p:nvSpPr>
        <p:spPr>
          <a:xfrm>
            <a:off x="7953525" y="4635600"/>
            <a:ext cx="1179000" cy="507900"/>
          </a:xfrm>
          <a:prstGeom prst="roundRect">
            <a:avLst>
              <a:gd name="adj" fmla="val 16667"/>
            </a:avLst>
          </a:prstGeom>
          <a:noFill/>
          <a:ln w="9525" cap="flat" cmpd="sng">
            <a:solidFill>
              <a:srgbClr val="073763"/>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s" sz="1000" b="1">
                <a:solidFill>
                  <a:srgbClr val="073763"/>
                </a:solidFill>
                <a:latin typeface="Times New Roman"/>
                <a:ea typeface="Times New Roman"/>
                <a:cs typeface="Times New Roman"/>
                <a:sym typeface="Times New Roman"/>
              </a:rPr>
              <a:t>BioRender. 2022</a:t>
            </a:r>
            <a:endParaRPr sz="1000" b="1">
              <a:solidFill>
                <a:srgbClr val="073763"/>
              </a:solidFill>
              <a:latin typeface="Times New Roman"/>
              <a:ea typeface="Times New Roman"/>
              <a:cs typeface="Times New Roman"/>
              <a:sym typeface="Times New Roman"/>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48"/>
                                        </p:tgtEl>
                                        <p:attrNameLst>
                                          <p:attrName>style.visibility</p:attrName>
                                        </p:attrNameLst>
                                      </p:cBhvr>
                                      <p:to>
                                        <p:strVal val="visible"/>
                                      </p:to>
                                    </p:set>
                                    <p:animEffect transition="in" filter="fade">
                                      <p:cBhvr>
                                        <p:cTn id="7" dur="1000"/>
                                        <p:tgtEl>
                                          <p:spTgt spid="448"/>
                                        </p:tgtEl>
                                      </p:cBhvr>
                                    </p:animEffect>
                                  </p:childTnLst>
                                </p:cTn>
                              </p:par>
                              <p:par>
                                <p:cTn id="8" presetID="10" presetClass="entr" presetSubtype="0" fill="hold" nodeType="withEffect">
                                  <p:stCondLst>
                                    <p:cond delay="0"/>
                                  </p:stCondLst>
                                  <p:childTnLst>
                                    <p:set>
                                      <p:cBhvr>
                                        <p:cTn id="9" dur="1" fill="hold">
                                          <p:stCondLst>
                                            <p:cond delay="0"/>
                                          </p:stCondLst>
                                        </p:cTn>
                                        <p:tgtEl>
                                          <p:spTgt spid="453"/>
                                        </p:tgtEl>
                                        <p:attrNameLst>
                                          <p:attrName>style.visibility</p:attrName>
                                        </p:attrNameLst>
                                      </p:cBhvr>
                                      <p:to>
                                        <p:strVal val="visible"/>
                                      </p:to>
                                    </p:set>
                                    <p:animEffect transition="in" filter="fade">
                                      <p:cBhvr>
                                        <p:cTn id="10" dur="1000"/>
                                        <p:tgtEl>
                                          <p:spTgt spid="453"/>
                                        </p:tgtEl>
                                      </p:cBhvr>
                                    </p:animEffect>
                                  </p:childTnLst>
                                </p:cTn>
                              </p:par>
                              <p:par>
                                <p:cTn id="11" presetID="10" presetClass="entr" presetSubtype="0" fill="hold" nodeType="withEffect">
                                  <p:stCondLst>
                                    <p:cond delay="0"/>
                                  </p:stCondLst>
                                  <p:childTnLst>
                                    <p:set>
                                      <p:cBhvr>
                                        <p:cTn id="12" dur="1" fill="hold">
                                          <p:stCondLst>
                                            <p:cond delay="0"/>
                                          </p:stCondLst>
                                        </p:cTn>
                                        <p:tgtEl>
                                          <p:spTgt spid="470"/>
                                        </p:tgtEl>
                                        <p:attrNameLst>
                                          <p:attrName>style.visibility</p:attrName>
                                        </p:attrNameLst>
                                      </p:cBhvr>
                                      <p:to>
                                        <p:strVal val="visible"/>
                                      </p:to>
                                    </p:set>
                                    <p:animEffect transition="in" filter="fade">
                                      <p:cBhvr>
                                        <p:cTn id="13" dur="1000"/>
                                        <p:tgtEl>
                                          <p:spTgt spid="470"/>
                                        </p:tgtEl>
                                      </p:cBhvr>
                                    </p:animEffect>
                                  </p:childTnLst>
                                </p:cTn>
                              </p:par>
                              <p:par>
                                <p:cTn id="14" presetID="10" presetClass="entr" presetSubtype="0" fill="hold" nodeType="withEffect">
                                  <p:stCondLst>
                                    <p:cond delay="0"/>
                                  </p:stCondLst>
                                  <p:childTnLst>
                                    <p:set>
                                      <p:cBhvr>
                                        <p:cTn id="15" dur="1" fill="hold">
                                          <p:stCondLst>
                                            <p:cond delay="0"/>
                                          </p:stCondLst>
                                        </p:cTn>
                                        <p:tgtEl>
                                          <p:spTgt spid="471"/>
                                        </p:tgtEl>
                                        <p:attrNameLst>
                                          <p:attrName>style.visibility</p:attrName>
                                        </p:attrNameLst>
                                      </p:cBhvr>
                                      <p:to>
                                        <p:strVal val="visible"/>
                                      </p:to>
                                    </p:set>
                                    <p:animEffect transition="in" filter="fade">
                                      <p:cBhvr>
                                        <p:cTn id="16" dur="1000"/>
                                        <p:tgtEl>
                                          <p:spTgt spid="471"/>
                                        </p:tgtEl>
                                      </p:cBhvr>
                                    </p:animEffect>
                                  </p:childTnLst>
                                </p:cTn>
                              </p:par>
                              <p:par>
                                <p:cTn id="17" presetID="10" presetClass="entr" presetSubtype="0" fill="hold" nodeType="withEffect">
                                  <p:stCondLst>
                                    <p:cond delay="0"/>
                                  </p:stCondLst>
                                  <p:childTnLst>
                                    <p:set>
                                      <p:cBhvr>
                                        <p:cTn id="18" dur="1" fill="hold">
                                          <p:stCondLst>
                                            <p:cond delay="0"/>
                                          </p:stCondLst>
                                        </p:cTn>
                                        <p:tgtEl>
                                          <p:spTgt spid="477"/>
                                        </p:tgtEl>
                                        <p:attrNameLst>
                                          <p:attrName>style.visibility</p:attrName>
                                        </p:attrNameLst>
                                      </p:cBhvr>
                                      <p:to>
                                        <p:strVal val="visible"/>
                                      </p:to>
                                    </p:set>
                                    <p:animEffect transition="in" filter="fade">
                                      <p:cBhvr>
                                        <p:cTn id="19" dur="1000"/>
                                        <p:tgtEl>
                                          <p:spTgt spid="477"/>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474"/>
                                        </p:tgtEl>
                                        <p:attrNameLst>
                                          <p:attrName>style.visibility</p:attrName>
                                        </p:attrNameLst>
                                      </p:cBhvr>
                                      <p:to>
                                        <p:strVal val="visible"/>
                                      </p:to>
                                    </p:set>
                                    <p:animEffect transition="in" filter="fade">
                                      <p:cBhvr>
                                        <p:cTn id="24" dur="1000"/>
                                        <p:tgtEl>
                                          <p:spTgt spid="474"/>
                                        </p:tgtEl>
                                      </p:cBhvr>
                                    </p:animEffect>
                                  </p:childTnLst>
                                </p:cTn>
                              </p:par>
                              <p:par>
                                <p:cTn id="25" presetID="10" presetClass="entr" presetSubtype="0" fill="hold" nodeType="withEffect">
                                  <p:stCondLst>
                                    <p:cond delay="0"/>
                                  </p:stCondLst>
                                  <p:childTnLst>
                                    <p:set>
                                      <p:cBhvr>
                                        <p:cTn id="26" dur="1" fill="hold">
                                          <p:stCondLst>
                                            <p:cond delay="0"/>
                                          </p:stCondLst>
                                        </p:cTn>
                                        <p:tgtEl>
                                          <p:spTgt spid="485"/>
                                        </p:tgtEl>
                                        <p:attrNameLst>
                                          <p:attrName>style.visibility</p:attrName>
                                        </p:attrNameLst>
                                      </p:cBhvr>
                                      <p:to>
                                        <p:strVal val="visible"/>
                                      </p:to>
                                    </p:set>
                                    <p:animEffect transition="in" filter="fade">
                                      <p:cBhvr>
                                        <p:cTn id="27" dur="1000"/>
                                        <p:tgtEl>
                                          <p:spTgt spid="48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49"/>
                                        </p:tgtEl>
                                        <p:attrNameLst>
                                          <p:attrName>style.visibility</p:attrName>
                                        </p:attrNameLst>
                                      </p:cBhvr>
                                      <p:to>
                                        <p:strVal val="visible"/>
                                      </p:to>
                                    </p:set>
                                    <p:animEffect transition="in" filter="fade">
                                      <p:cBhvr>
                                        <p:cTn id="32" dur="1000"/>
                                        <p:tgtEl>
                                          <p:spTgt spid="449"/>
                                        </p:tgtEl>
                                      </p:cBhvr>
                                    </p:animEffect>
                                  </p:childTnLst>
                                </p:cTn>
                              </p:par>
                              <p:par>
                                <p:cTn id="33" presetID="10" presetClass="entr" presetSubtype="0" fill="hold" nodeType="withEffect">
                                  <p:stCondLst>
                                    <p:cond delay="0"/>
                                  </p:stCondLst>
                                  <p:childTnLst>
                                    <p:set>
                                      <p:cBhvr>
                                        <p:cTn id="34" dur="1" fill="hold">
                                          <p:stCondLst>
                                            <p:cond delay="0"/>
                                          </p:stCondLst>
                                        </p:cTn>
                                        <p:tgtEl>
                                          <p:spTgt spid="472"/>
                                        </p:tgtEl>
                                        <p:attrNameLst>
                                          <p:attrName>style.visibility</p:attrName>
                                        </p:attrNameLst>
                                      </p:cBhvr>
                                      <p:to>
                                        <p:strVal val="visible"/>
                                      </p:to>
                                    </p:set>
                                    <p:animEffect transition="in" filter="fade">
                                      <p:cBhvr>
                                        <p:cTn id="35" dur="1000"/>
                                        <p:tgtEl>
                                          <p:spTgt spid="472"/>
                                        </p:tgtEl>
                                      </p:cBhvr>
                                    </p:animEffect>
                                  </p:childTnLst>
                                </p:cTn>
                              </p:par>
                              <p:par>
                                <p:cTn id="36" presetID="10" presetClass="entr" presetSubtype="0" fill="hold" nodeType="withEffect">
                                  <p:stCondLst>
                                    <p:cond delay="0"/>
                                  </p:stCondLst>
                                  <p:childTnLst>
                                    <p:set>
                                      <p:cBhvr>
                                        <p:cTn id="37" dur="1" fill="hold">
                                          <p:stCondLst>
                                            <p:cond delay="0"/>
                                          </p:stCondLst>
                                        </p:cTn>
                                        <p:tgtEl>
                                          <p:spTgt spid="483"/>
                                        </p:tgtEl>
                                        <p:attrNameLst>
                                          <p:attrName>style.visibility</p:attrName>
                                        </p:attrNameLst>
                                      </p:cBhvr>
                                      <p:to>
                                        <p:strVal val="visible"/>
                                      </p:to>
                                    </p:set>
                                    <p:animEffect transition="in" filter="fade">
                                      <p:cBhvr>
                                        <p:cTn id="38" dur="1000"/>
                                        <p:tgtEl>
                                          <p:spTgt spid="483"/>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462"/>
                                        </p:tgtEl>
                                        <p:attrNameLst>
                                          <p:attrName>style.visibility</p:attrName>
                                        </p:attrNameLst>
                                      </p:cBhvr>
                                      <p:to>
                                        <p:strVal val="visible"/>
                                      </p:to>
                                    </p:set>
                                    <p:animEffect transition="in" filter="fade">
                                      <p:cBhvr>
                                        <p:cTn id="43" dur="1000"/>
                                        <p:tgtEl>
                                          <p:spTgt spid="462"/>
                                        </p:tgtEl>
                                      </p:cBhvr>
                                    </p:animEffect>
                                  </p:childTnLst>
                                </p:cTn>
                              </p:par>
                              <p:par>
                                <p:cTn id="44" presetID="10" presetClass="entr" presetSubtype="0" fill="hold" nodeType="withEffect">
                                  <p:stCondLst>
                                    <p:cond delay="0"/>
                                  </p:stCondLst>
                                  <p:childTnLst>
                                    <p:set>
                                      <p:cBhvr>
                                        <p:cTn id="45" dur="1" fill="hold">
                                          <p:stCondLst>
                                            <p:cond delay="0"/>
                                          </p:stCondLst>
                                        </p:cTn>
                                        <p:tgtEl>
                                          <p:spTgt spid="484"/>
                                        </p:tgtEl>
                                        <p:attrNameLst>
                                          <p:attrName>style.visibility</p:attrName>
                                        </p:attrNameLst>
                                      </p:cBhvr>
                                      <p:to>
                                        <p:strVal val="visible"/>
                                      </p:to>
                                    </p:set>
                                    <p:animEffect transition="in" filter="fade">
                                      <p:cBhvr>
                                        <p:cTn id="46" dur="1000"/>
                                        <p:tgtEl>
                                          <p:spTgt spid="484"/>
                                        </p:tgtEl>
                                      </p:cBhvr>
                                    </p:animEffect>
                                  </p:childTnLst>
                                </p:cTn>
                              </p:par>
                              <p:par>
                                <p:cTn id="47" presetID="10" presetClass="entr" presetSubtype="0" fill="hold" nodeType="withEffect">
                                  <p:stCondLst>
                                    <p:cond delay="0"/>
                                  </p:stCondLst>
                                  <p:childTnLst>
                                    <p:set>
                                      <p:cBhvr>
                                        <p:cTn id="48" dur="1" fill="hold">
                                          <p:stCondLst>
                                            <p:cond delay="0"/>
                                          </p:stCondLst>
                                        </p:cTn>
                                        <p:tgtEl>
                                          <p:spTgt spid="486"/>
                                        </p:tgtEl>
                                        <p:attrNameLst>
                                          <p:attrName>style.visibility</p:attrName>
                                        </p:attrNameLst>
                                      </p:cBhvr>
                                      <p:to>
                                        <p:strVal val="visible"/>
                                      </p:to>
                                    </p:set>
                                    <p:animEffect transition="in" filter="fade">
                                      <p:cBhvr>
                                        <p:cTn id="49" dur="1000"/>
                                        <p:tgtEl>
                                          <p:spTgt spid="486"/>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0"/>
                                  </p:stCondLst>
                                  <p:childTnLst>
                                    <p:set>
                                      <p:cBhvr>
                                        <p:cTn id="53" dur="1" fill="hold">
                                          <p:stCondLst>
                                            <p:cond delay="0"/>
                                          </p:stCondLst>
                                        </p:cTn>
                                        <p:tgtEl>
                                          <p:spTgt spid="482"/>
                                        </p:tgtEl>
                                        <p:attrNameLst>
                                          <p:attrName>style.visibility</p:attrName>
                                        </p:attrNameLst>
                                      </p:cBhvr>
                                      <p:to>
                                        <p:strVal val="visible"/>
                                      </p:to>
                                    </p:set>
                                    <p:animEffect transition="in" filter="fade">
                                      <p:cBhvr>
                                        <p:cTn id="54" dur="1000"/>
                                        <p:tgtEl>
                                          <p:spTgt spid="482"/>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nodeType="clickEffect">
                                  <p:stCondLst>
                                    <p:cond delay="0"/>
                                  </p:stCondLst>
                                  <p:childTnLst>
                                    <p:set>
                                      <p:cBhvr>
                                        <p:cTn id="58" dur="1" fill="hold">
                                          <p:stCondLst>
                                            <p:cond delay="0"/>
                                          </p:stCondLst>
                                        </p:cTn>
                                        <p:tgtEl>
                                          <p:spTgt spid="465"/>
                                        </p:tgtEl>
                                        <p:attrNameLst>
                                          <p:attrName>style.visibility</p:attrName>
                                        </p:attrNameLst>
                                      </p:cBhvr>
                                      <p:to>
                                        <p:strVal val="visible"/>
                                      </p:to>
                                    </p:set>
                                    <p:animEffect transition="in" filter="fade">
                                      <p:cBhvr>
                                        <p:cTn id="59" dur="1000"/>
                                        <p:tgtEl>
                                          <p:spTgt spid="465"/>
                                        </p:tgtEl>
                                      </p:cBhvr>
                                    </p:animEffect>
                                  </p:childTnLst>
                                </p:cTn>
                              </p:par>
                              <p:par>
                                <p:cTn id="60" presetID="10" presetClass="entr" presetSubtype="0" fill="hold" nodeType="withEffect">
                                  <p:stCondLst>
                                    <p:cond delay="0"/>
                                  </p:stCondLst>
                                  <p:childTnLst>
                                    <p:set>
                                      <p:cBhvr>
                                        <p:cTn id="61" dur="1" fill="hold">
                                          <p:stCondLst>
                                            <p:cond delay="0"/>
                                          </p:stCondLst>
                                        </p:cTn>
                                        <p:tgtEl>
                                          <p:spTgt spid="487"/>
                                        </p:tgtEl>
                                        <p:attrNameLst>
                                          <p:attrName>style.visibility</p:attrName>
                                        </p:attrNameLst>
                                      </p:cBhvr>
                                      <p:to>
                                        <p:strVal val="visible"/>
                                      </p:to>
                                    </p:set>
                                    <p:animEffect transition="in" filter="fade">
                                      <p:cBhvr>
                                        <p:cTn id="62" dur="1000"/>
                                        <p:tgtEl>
                                          <p:spTgt spid="487"/>
                                        </p:tgtEl>
                                      </p:cBhvr>
                                    </p:animEffect>
                                  </p:childTnLst>
                                </p:cTn>
                              </p:par>
                              <p:par>
                                <p:cTn id="63" presetID="10" presetClass="entr" presetSubtype="0" fill="hold" nodeType="withEffect">
                                  <p:stCondLst>
                                    <p:cond delay="0"/>
                                  </p:stCondLst>
                                  <p:childTnLst>
                                    <p:set>
                                      <p:cBhvr>
                                        <p:cTn id="64" dur="1" fill="hold">
                                          <p:stCondLst>
                                            <p:cond delay="0"/>
                                          </p:stCondLst>
                                        </p:cTn>
                                        <p:tgtEl>
                                          <p:spTgt spid="490"/>
                                        </p:tgtEl>
                                        <p:attrNameLst>
                                          <p:attrName>style.visibility</p:attrName>
                                        </p:attrNameLst>
                                      </p:cBhvr>
                                      <p:to>
                                        <p:strVal val="visible"/>
                                      </p:to>
                                    </p:set>
                                    <p:animEffect transition="in" filter="fade">
                                      <p:cBhvr>
                                        <p:cTn id="65" dur="1000"/>
                                        <p:tgtEl>
                                          <p:spTgt spid="490"/>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nodeType="clickEffect">
                                  <p:stCondLst>
                                    <p:cond delay="0"/>
                                  </p:stCondLst>
                                  <p:childTnLst>
                                    <p:set>
                                      <p:cBhvr>
                                        <p:cTn id="69" dur="1" fill="hold">
                                          <p:stCondLst>
                                            <p:cond delay="0"/>
                                          </p:stCondLst>
                                        </p:cTn>
                                        <p:tgtEl>
                                          <p:spTgt spid="450"/>
                                        </p:tgtEl>
                                        <p:attrNameLst>
                                          <p:attrName>style.visibility</p:attrName>
                                        </p:attrNameLst>
                                      </p:cBhvr>
                                      <p:to>
                                        <p:strVal val="visible"/>
                                      </p:to>
                                    </p:set>
                                    <p:animEffect transition="in" filter="fade">
                                      <p:cBhvr>
                                        <p:cTn id="70" dur="1000"/>
                                        <p:tgtEl>
                                          <p:spTgt spid="450"/>
                                        </p:tgtEl>
                                      </p:cBhvr>
                                    </p:animEffect>
                                  </p:childTnLst>
                                </p:cTn>
                              </p:par>
                              <p:par>
                                <p:cTn id="71" presetID="10" presetClass="entr" presetSubtype="0" fill="hold" nodeType="withEffect">
                                  <p:stCondLst>
                                    <p:cond delay="0"/>
                                  </p:stCondLst>
                                  <p:childTnLst>
                                    <p:set>
                                      <p:cBhvr>
                                        <p:cTn id="72" dur="1" fill="hold">
                                          <p:stCondLst>
                                            <p:cond delay="0"/>
                                          </p:stCondLst>
                                        </p:cTn>
                                        <p:tgtEl>
                                          <p:spTgt spid="473"/>
                                        </p:tgtEl>
                                        <p:attrNameLst>
                                          <p:attrName>style.visibility</p:attrName>
                                        </p:attrNameLst>
                                      </p:cBhvr>
                                      <p:to>
                                        <p:strVal val="visible"/>
                                      </p:to>
                                    </p:set>
                                    <p:animEffect transition="in" filter="fade">
                                      <p:cBhvr>
                                        <p:cTn id="73" dur="1000"/>
                                        <p:tgtEl>
                                          <p:spTgt spid="473"/>
                                        </p:tgtEl>
                                      </p:cBhvr>
                                    </p:animEffect>
                                  </p:childTnLst>
                                </p:cTn>
                              </p:par>
                              <p:par>
                                <p:cTn id="74" presetID="10" presetClass="entr" presetSubtype="0" fill="hold" nodeType="withEffect">
                                  <p:stCondLst>
                                    <p:cond delay="0"/>
                                  </p:stCondLst>
                                  <p:childTnLst>
                                    <p:set>
                                      <p:cBhvr>
                                        <p:cTn id="75" dur="1" fill="hold">
                                          <p:stCondLst>
                                            <p:cond delay="0"/>
                                          </p:stCondLst>
                                        </p:cTn>
                                        <p:tgtEl>
                                          <p:spTgt spid="489"/>
                                        </p:tgtEl>
                                        <p:attrNameLst>
                                          <p:attrName>style.visibility</p:attrName>
                                        </p:attrNameLst>
                                      </p:cBhvr>
                                      <p:to>
                                        <p:strVal val="visible"/>
                                      </p:to>
                                    </p:set>
                                    <p:animEffect transition="in" filter="fade">
                                      <p:cBhvr>
                                        <p:cTn id="76" dur="1000"/>
                                        <p:tgtEl>
                                          <p:spTgt spid="489"/>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nodeType="clickEffect">
                                  <p:stCondLst>
                                    <p:cond delay="0"/>
                                  </p:stCondLst>
                                  <p:childTnLst>
                                    <p:set>
                                      <p:cBhvr>
                                        <p:cTn id="80" dur="1" fill="hold">
                                          <p:stCondLst>
                                            <p:cond delay="0"/>
                                          </p:stCondLst>
                                        </p:cTn>
                                        <p:tgtEl>
                                          <p:spTgt spid="479"/>
                                        </p:tgtEl>
                                        <p:attrNameLst>
                                          <p:attrName>style.visibility</p:attrName>
                                        </p:attrNameLst>
                                      </p:cBhvr>
                                      <p:to>
                                        <p:strVal val="visible"/>
                                      </p:to>
                                    </p:set>
                                    <p:animEffect transition="in" filter="fade">
                                      <p:cBhvr>
                                        <p:cTn id="81" dur="1000"/>
                                        <p:tgtEl>
                                          <p:spTgt spid="479"/>
                                        </p:tgtEl>
                                      </p:cBhvr>
                                    </p:animEffect>
                                  </p:childTnLst>
                                </p:cTn>
                              </p:par>
                              <p:par>
                                <p:cTn id="82" presetID="10" presetClass="entr" presetSubtype="0" fill="hold" nodeType="withEffect">
                                  <p:stCondLst>
                                    <p:cond delay="0"/>
                                  </p:stCondLst>
                                  <p:childTnLst>
                                    <p:set>
                                      <p:cBhvr>
                                        <p:cTn id="83" dur="1" fill="hold">
                                          <p:stCondLst>
                                            <p:cond delay="0"/>
                                          </p:stCondLst>
                                        </p:cTn>
                                        <p:tgtEl>
                                          <p:spTgt spid="480"/>
                                        </p:tgtEl>
                                        <p:attrNameLst>
                                          <p:attrName>style.visibility</p:attrName>
                                        </p:attrNameLst>
                                      </p:cBhvr>
                                      <p:to>
                                        <p:strVal val="visible"/>
                                      </p:to>
                                    </p:set>
                                    <p:animEffect transition="in" filter="fade">
                                      <p:cBhvr>
                                        <p:cTn id="84" dur="1000"/>
                                        <p:tgtEl>
                                          <p:spTgt spid="480"/>
                                        </p:tgtEl>
                                      </p:cBhvr>
                                    </p:animEffect>
                                  </p:childTnLst>
                                </p:cTn>
                              </p:par>
                              <p:par>
                                <p:cTn id="85" presetID="10" presetClass="entr" presetSubtype="0" fill="hold" nodeType="withEffect">
                                  <p:stCondLst>
                                    <p:cond delay="0"/>
                                  </p:stCondLst>
                                  <p:childTnLst>
                                    <p:set>
                                      <p:cBhvr>
                                        <p:cTn id="86" dur="1" fill="hold">
                                          <p:stCondLst>
                                            <p:cond delay="0"/>
                                          </p:stCondLst>
                                        </p:cTn>
                                        <p:tgtEl>
                                          <p:spTgt spid="481"/>
                                        </p:tgtEl>
                                        <p:attrNameLst>
                                          <p:attrName>style.visibility</p:attrName>
                                        </p:attrNameLst>
                                      </p:cBhvr>
                                      <p:to>
                                        <p:strVal val="visible"/>
                                      </p:to>
                                    </p:set>
                                    <p:animEffect transition="in" filter="fade">
                                      <p:cBhvr>
                                        <p:cTn id="87" dur="1000"/>
                                        <p:tgtEl>
                                          <p:spTgt spid="481"/>
                                        </p:tgtEl>
                                      </p:cBhvr>
                                    </p:animEffect>
                                  </p:childTnLst>
                                </p:cTn>
                              </p:par>
                              <p:par>
                                <p:cTn id="88" presetID="10" presetClass="entr" presetSubtype="0" fill="hold" nodeType="withEffect">
                                  <p:stCondLst>
                                    <p:cond delay="0"/>
                                  </p:stCondLst>
                                  <p:childTnLst>
                                    <p:set>
                                      <p:cBhvr>
                                        <p:cTn id="89" dur="1" fill="hold">
                                          <p:stCondLst>
                                            <p:cond delay="0"/>
                                          </p:stCondLst>
                                        </p:cTn>
                                        <p:tgtEl>
                                          <p:spTgt spid="488"/>
                                        </p:tgtEl>
                                        <p:attrNameLst>
                                          <p:attrName>style.visibility</p:attrName>
                                        </p:attrNameLst>
                                      </p:cBhvr>
                                      <p:to>
                                        <p:strVal val="visible"/>
                                      </p:to>
                                    </p:set>
                                    <p:animEffect transition="in" filter="fade">
                                      <p:cBhvr>
                                        <p:cTn id="90" dur="1000"/>
                                        <p:tgtEl>
                                          <p:spTgt spid="488"/>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nodeType="clickEffect">
                                  <p:stCondLst>
                                    <p:cond delay="0"/>
                                  </p:stCondLst>
                                  <p:childTnLst>
                                    <p:set>
                                      <p:cBhvr>
                                        <p:cTn id="94" dur="1" fill="hold">
                                          <p:stCondLst>
                                            <p:cond delay="0"/>
                                          </p:stCondLst>
                                        </p:cTn>
                                        <p:tgtEl>
                                          <p:spTgt spid="451"/>
                                        </p:tgtEl>
                                        <p:attrNameLst>
                                          <p:attrName>style.visibility</p:attrName>
                                        </p:attrNameLst>
                                      </p:cBhvr>
                                      <p:to>
                                        <p:strVal val="visible"/>
                                      </p:to>
                                    </p:set>
                                    <p:animEffect transition="in" filter="fade">
                                      <p:cBhvr>
                                        <p:cTn id="95" dur="1000"/>
                                        <p:tgtEl>
                                          <p:spTgt spid="451"/>
                                        </p:tgtEl>
                                      </p:cBhvr>
                                    </p:animEffect>
                                  </p:childTnLst>
                                </p:cTn>
                              </p:par>
                              <p:par>
                                <p:cTn id="96" presetID="10" presetClass="entr" presetSubtype="0" fill="hold" nodeType="withEffect">
                                  <p:stCondLst>
                                    <p:cond delay="0"/>
                                  </p:stCondLst>
                                  <p:childTnLst>
                                    <p:set>
                                      <p:cBhvr>
                                        <p:cTn id="97" dur="1" fill="hold">
                                          <p:stCondLst>
                                            <p:cond delay="0"/>
                                          </p:stCondLst>
                                        </p:cTn>
                                        <p:tgtEl>
                                          <p:spTgt spid="478"/>
                                        </p:tgtEl>
                                        <p:attrNameLst>
                                          <p:attrName>style.visibility</p:attrName>
                                        </p:attrNameLst>
                                      </p:cBhvr>
                                      <p:to>
                                        <p:strVal val="visible"/>
                                      </p:to>
                                    </p:set>
                                    <p:animEffect transition="in" filter="fade">
                                      <p:cBhvr>
                                        <p:cTn id="98" dur="1000"/>
                                        <p:tgtEl>
                                          <p:spTgt spid="478"/>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nodeType="clickEffect">
                                  <p:stCondLst>
                                    <p:cond delay="0"/>
                                  </p:stCondLst>
                                  <p:childTnLst>
                                    <p:set>
                                      <p:cBhvr>
                                        <p:cTn id="102" dur="1" fill="hold">
                                          <p:stCondLst>
                                            <p:cond delay="0"/>
                                          </p:stCondLst>
                                        </p:cTn>
                                        <p:tgtEl>
                                          <p:spTgt spid="469"/>
                                        </p:tgtEl>
                                        <p:attrNameLst>
                                          <p:attrName>style.visibility</p:attrName>
                                        </p:attrNameLst>
                                      </p:cBhvr>
                                      <p:to>
                                        <p:strVal val="visible"/>
                                      </p:to>
                                    </p:set>
                                    <p:animEffect transition="in" filter="fade">
                                      <p:cBhvr>
                                        <p:cTn id="103" dur="1000"/>
                                        <p:tgtEl>
                                          <p:spTgt spid="469"/>
                                        </p:tgtEl>
                                      </p:cBhvr>
                                    </p:animEffect>
                                  </p:childTnLst>
                                </p:cTn>
                              </p:par>
                              <p:par>
                                <p:cTn id="104" presetID="10" presetClass="entr" presetSubtype="0" fill="hold" nodeType="withEffect">
                                  <p:stCondLst>
                                    <p:cond delay="0"/>
                                  </p:stCondLst>
                                  <p:childTnLst>
                                    <p:set>
                                      <p:cBhvr>
                                        <p:cTn id="105" dur="1" fill="hold">
                                          <p:stCondLst>
                                            <p:cond delay="0"/>
                                          </p:stCondLst>
                                        </p:cTn>
                                        <p:tgtEl>
                                          <p:spTgt spid="491"/>
                                        </p:tgtEl>
                                        <p:attrNameLst>
                                          <p:attrName>style.visibility</p:attrName>
                                        </p:attrNameLst>
                                      </p:cBhvr>
                                      <p:to>
                                        <p:strVal val="visible"/>
                                      </p:to>
                                    </p:set>
                                    <p:animEffect transition="in" filter="fade">
                                      <p:cBhvr>
                                        <p:cTn id="106" dur="1000"/>
                                        <p:tgtEl>
                                          <p:spTgt spid="4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95"/>
        <p:cNvGrpSpPr/>
        <p:nvPr/>
      </p:nvGrpSpPr>
      <p:grpSpPr>
        <a:xfrm>
          <a:off x="0" y="0"/>
          <a:ext cx="0" cy="0"/>
          <a:chOff x="0" y="0"/>
          <a:chExt cx="0" cy="0"/>
        </a:xfrm>
      </p:grpSpPr>
      <p:sp>
        <p:nvSpPr>
          <p:cNvPr id="496" name="Google Shape;496;p26"/>
          <p:cNvSpPr txBox="1"/>
          <p:nvPr/>
        </p:nvSpPr>
        <p:spPr>
          <a:xfrm>
            <a:off x="3616525" y="347575"/>
            <a:ext cx="2045100" cy="615600"/>
          </a:xfrm>
          <a:prstGeom prst="rect">
            <a:avLst/>
          </a:prstGeom>
          <a:noFill/>
          <a:ln w="9525" cap="flat" cmpd="sng">
            <a:solidFill>
              <a:srgbClr val="0C343D"/>
            </a:solidFill>
            <a:prstDash val="solid"/>
            <a:round/>
            <a:headEnd type="none" w="sm" len="sm"/>
            <a:tailEnd type="none" w="sm" len="sm"/>
          </a:ln>
        </p:spPr>
        <p:txBody>
          <a:bodyPr spcFirstLastPara="1" wrap="square" lIns="91425" tIns="91425" rIns="91425" bIns="91425" anchor="t" anchorCtr="0">
            <a:spAutoFit/>
          </a:bodyPr>
          <a:lstStyle/>
          <a:p>
            <a:pPr marL="0" lvl="0" indent="0" algn="ctr" rtl="0">
              <a:spcBef>
                <a:spcPts val="0"/>
              </a:spcBef>
              <a:spcAft>
                <a:spcPts val="0"/>
              </a:spcAft>
              <a:buNone/>
            </a:pPr>
            <a:r>
              <a:rPr lang="es" b="1">
                <a:latin typeface="Times New Roman"/>
                <a:ea typeface="Times New Roman"/>
                <a:cs typeface="Times New Roman"/>
                <a:sym typeface="Times New Roman"/>
              </a:rPr>
              <a:t>Ensayo  de Resistencia al estrés térmico</a:t>
            </a:r>
            <a:endParaRPr b="1">
              <a:latin typeface="Times New Roman"/>
              <a:ea typeface="Times New Roman"/>
              <a:cs typeface="Times New Roman"/>
              <a:sym typeface="Times New Roman"/>
            </a:endParaRPr>
          </a:p>
        </p:txBody>
      </p:sp>
      <p:sp>
        <p:nvSpPr>
          <p:cNvPr id="497" name="Google Shape;497;p26"/>
          <p:cNvSpPr/>
          <p:nvPr/>
        </p:nvSpPr>
        <p:spPr>
          <a:xfrm>
            <a:off x="5090500" y="1571000"/>
            <a:ext cx="3441900" cy="400200"/>
          </a:xfrm>
          <a:prstGeom prst="roundRect">
            <a:avLst>
              <a:gd name="adj" fmla="val 16667"/>
            </a:avLst>
          </a:prstGeom>
          <a:solidFill>
            <a:srgbClr val="FFFFF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sz="1000">
                <a:latin typeface="Times New Roman"/>
                <a:ea typeface="Times New Roman"/>
                <a:cs typeface="Times New Roman"/>
                <a:sym typeface="Times New Roman"/>
              </a:rPr>
              <a:t>15 larvas L4 y se transfirieron a cajas petri con la dieta según el grupo de análisis</a:t>
            </a:r>
            <a:endParaRPr sz="1000">
              <a:latin typeface="Times New Roman"/>
              <a:ea typeface="Times New Roman"/>
              <a:cs typeface="Times New Roman"/>
              <a:sym typeface="Times New Roman"/>
            </a:endParaRPr>
          </a:p>
        </p:txBody>
      </p:sp>
      <p:sp>
        <p:nvSpPr>
          <p:cNvPr id="498" name="Google Shape;498;p26"/>
          <p:cNvSpPr/>
          <p:nvPr/>
        </p:nvSpPr>
        <p:spPr>
          <a:xfrm>
            <a:off x="6371375" y="4342000"/>
            <a:ext cx="2347800" cy="451200"/>
          </a:xfrm>
          <a:prstGeom prst="roundRect">
            <a:avLst>
              <a:gd name="adj" fmla="val 16667"/>
            </a:avLst>
          </a:prstGeom>
          <a:solidFill>
            <a:srgbClr val="FFFFF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sz="1000">
                <a:latin typeface="Times New Roman"/>
                <a:ea typeface="Times New Roman"/>
                <a:cs typeface="Times New Roman"/>
                <a:sym typeface="Times New Roman"/>
              </a:rPr>
              <a:t>Se incubaron T ambiente / 24 h</a:t>
            </a:r>
            <a:endParaRPr sz="1000">
              <a:latin typeface="Times New Roman"/>
              <a:ea typeface="Times New Roman"/>
              <a:cs typeface="Times New Roman"/>
              <a:sym typeface="Times New Roman"/>
            </a:endParaRPr>
          </a:p>
        </p:txBody>
      </p:sp>
      <p:sp>
        <p:nvSpPr>
          <p:cNvPr id="499" name="Google Shape;499;p26"/>
          <p:cNvSpPr/>
          <p:nvPr/>
        </p:nvSpPr>
        <p:spPr>
          <a:xfrm>
            <a:off x="4259825" y="4397800"/>
            <a:ext cx="2420100" cy="339600"/>
          </a:xfrm>
          <a:prstGeom prst="roundRect">
            <a:avLst>
              <a:gd name="adj" fmla="val 16667"/>
            </a:avLst>
          </a:prstGeom>
          <a:solidFill>
            <a:srgbClr val="FFFFF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sz="1000">
                <a:latin typeface="Times New Roman"/>
                <a:ea typeface="Times New Roman"/>
                <a:cs typeface="Times New Roman"/>
                <a:sym typeface="Times New Roman"/>
              </a:rPr>
              <a:t>Se exponen por 8 horas a 37°C </a:t>
            </a:r>
            <a:endParaRPr sz="1000">
              <a:latin typeface="Times New Roman"/>
              <a:ea typeface="Times New Roman"/>
              <a:cs typeface="Times New Roman"/>
              <a:sym typeface="Times New Roman"/>
            </a:endParaRPr>
          </a:p>
        </p:txBody>
      </p:sp>
      <p:sp>
        <p:nvSpPr>
          <p:cNvPr id="500" name="Google Shape;500;p26"/>
          <p:cNvSpPr/>
          <p:nvPr/>
        </p:nvSpPr>
        <p:spPr>
          <a:xfrm>
            <a:off x="446375" y="3582700"/>
            <a:ext cx="1945800" cy="507900"/>
          </a:xfrm>
          <a:prstGeom prst="roundRect">
            <a:avLst>
              <a:gd name="adj" fmla="val 16667"/>
            </a:avLst>
          </a:prstGeom>
          <a:solidFill>
            <a:srgbClr val="FF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s" sz="1000">
                <a:latin typeface="Times New Roman"/>
                <a:ea typeface="Times New Roman"/>
                <a:cs typeface="Times New Roman"/>
                <a:sym typeface="Times New Roman"/>
              </a:rPr>
              <a:t>Lectura cada hora para contar el número de larvas muertas y se realiza curva de supervivencia</a:t>
            </a:r>
            <a:endParaRPr sz="1000">
              <a:latin typeface="Times New Roman"/>
              <a:ea typeface="Times New Roman"/>
              <a:cs typeface="Times New Roman"/>
              <a:sym typeface="Times New Roman"/>
            </a:endParaRPr>
          </a:p>
        </p:txBody>
      </p:sp>
      <p:sp>
        <p:nvSpPr>
          <p:cNvPr id="501" name="Google Shape;501;p26"/>
          <p:cNvSpPr/>
          <p:nvPr/>
        </p:nvSpPr>
        <p:spPr>
          <a:xfrm rot="-5400000">
            <a:off x="2762275" y="2172825"/>
            <a:ext cx="244200" cy="258900"/>
          </a:xfrm>
          <a:prstGeom prst="downArrow">
            <a:avLst>
              <a:gd name="adj1" fmla="val 50000"/>
              <a:gd name="adj2" fmla="val 50000"/>
            </a:avLst>
          </a:prstGeom>
          <a:solidFill>
            <a:srgbClr val="07376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26"/>
          <p:cNvSpPr txBox="1">
            <a:spLocks noGrp="1"/>
          </p:cNvSpPr>
          <p:nvPr>
            <p:ph type="title" idx="4294967295"/>
          </p:nvPr>
        </p:nvSpPr>
        <p:spPr>
          <a:xfrm>
            <a:off x="0" y="0"/>
            <a:ext cx="3152700" cy="507900"/>
          </a:xfrm>
          <a:prstGeom prst="rect">
            <a:avLst/>
          </a:prstGeom>
          <a:solidFill>
            <a:srgbClr val="073763"/>
          </a:solidFill>
        </p:spPr>
        <p:txBody>
          <a:bodyPr spcFirstLastPara="1" wrap="square" lIns="91425" tIns="91425" rIns="91425" bIns="91425" anchor="t" anchorCtr="0">
            <a:normAutofit fontScale="90000"/>
          </a:bodyPr>
          <a:lstStyle/>
          <a:p>
            <a:pPr marL="0" lvl="0" indent="0" algn="r" rtl="0">
              <a:spcBef>
                <a:spcPts val="0"/>
              </a:spcBef>
              <a:spcAft>
                <a:spcPts val="0"/>
              </a:spcAft>
              <a:buNone/>
            </a:pPr>
            <a:r>
              <a:rPr lang="es" sz="2400" b="1">
                <a:solidFill>
                  <a:srgbClr val="FFFFFF"/>
                </a:solidFill>
                <a:latin typeface="Times New Roman"/>
                <a:ea typeface="Times New Roman"/>
                <a:cs typeface="Times New Roman"/>
                <a:sym typeface="Times New Roman"/>
              </a:rPr>
              <a:t>Diseño experimental</a:t>
            </a:r>
            <a:endParaRPr sz="2400" b="1">
              <a:solidFill>
                <a:srgbClr val="FFFFFF"/>
              </a:solidFill>
              <a:latin typeface="Times New Roman"/>
              <a:ea typeface="Times New Roman"/>
              <a:cs typeface="Times New Roman"/>
              <a:sym typeface="Times New Roman"/>
            </a:endParaRPr>
          </a:p>
        </p:txBody>
      </p:sp>
      <p:sp>
        <p:nvSpPr>
          <p:cNvPr id="503" name="Google Shape;503;p26"/>
          <p:cNvSpPr/>
          <p:nvPr/>
        </p:nvSpPr>
        <p:spPr>
          <a:xfrm>
            <a:off x="0" y="0"/>
            <a:ext cx="407100" cy="3108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s" b="1">
                <a:solidFill>
                  <a:srgbClr val="0C343D"/>
                </a:solidFill>
                <a:latin typeface="Times New Roman"/>
                <a:ea typeface="Times New Roman"/>
                <a:cs typeface="Times New Roman"/>
                <a:sym typeface="Times New Roman"/>
              </a:rPr>
              <a:t>14</a:t>
            </a:r>
            <a:endParaRPr b="1">
              <a:solidFill>
                <a:srgbClr val="0C343D"/>
              </a:solidFill>
              <a:latin typeface="Times New Roman"/>
              <a:ea typeface="Times New Roman"/>
              <a:cs typeface="Times New Roman"/>
              <a:sym typeface="Times New Roman"/>
            </a:endParaRPr>
          </a:p>
        </p:txBody>
      </p:sp>
      <p:sp>
        <p:nvSpPr>
          <p:cNvPr id="504" name="Google Shape;504;p26"/>
          <p:cNvSpPr/>
          <p:nvPr/>
        </p:nvSpPr>
        <p:spPr>
          <a:xfrm>
            <a:off x="5558650" y="4914025"/>
            <a:ext cx="3648600" cy="244200"/>
          </a:xfrm>
          <a:prstGeom prst="roundRect">
            <a:avLst>
              <a:gd name="adj" fmla="val 16667"/>
            </a:avLst>
          </a:prstGeom>
          <a:solidFill>
            <a:srgbClr val="FF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s" sz="1000" b="1">
                <a:latin typeface="Times New Roman"/>
                <a:ea typeface="Times New Roman"/>
                <a:cs typeface="Times New Roman"/>
                <a:sym typeface="Times New Roman"/>
              </a:rPr>
              <a:t>Protocolo tomado y adaptado de  Maldonado Miguel, 2019.</a:t>
            </a:r>
            <a:endParaRPr sz="1000" b="1">
              <a:latin typeface="Times New Roman"/>
              <a:ea typeface="Times New Roman"/>
              <a:cs typeface="Times New Roman"/>
              <a:sym typeface="Times New Roman"/>
            </a:endParaRPr>
          </a:p>
          <a:p>
            <a:pPr marL="0" lvl="0" indent="0" algn="l" rtl="0">
              <a:spcBef>
                <a:spcPts val="0"/>
              </a:spcBef>
              <a:spcAft>
                <a:spcPts val="0"/>
              </a:spcAft>
              <a:buNone/>
            </a:pPr>
            <a:endParaRPr sz="1000" b="1">
              <a:latin typeface="Times New Roman"/>
              <a:ea typeface="Times New Roman"/>
              <a:cs typeface="Times New Roman"/>
              <a:sym typeface="Times New Roman"/>
            </a:endParaRPr>
          </a:p>
        </p:txBody>
      </p:sp>
      <p:sp>
        <p:nvSpPr>
          <p:cNvPr id="505" name="Google Shape;505;p26"/>
          <p:cNvSpPr txBox="1"/>
          <p:nvPr/>
        </p:nvSpPr>
        <p:spPr>
          <a:xfrm>
            <a:off x="336888" y="1437175"/>
            <a:ext cx="2478900" cy="400200"/>
          </a:xfrm>
          <a:prstGeom prst="rect">
            <a:avLst/>
          </a:prstGeom>
          <a:noFill/>
          <a:ln w="19050" cap="flat" cmpd="sng">
            <a:solidFill>
              <a:srgbClr val="0C343D"/>
            </a:solidFill>
            <a:prstDash val="solid"/>
            <a:round/>
            <a:headEnd type="none" w="sm" len="sm"/>
            <a:tailEnd type="none" w="sm" len="sm"/>
          </a:ln>
        </p:spPr>
        <p:txBody>
          <a:bodyPr spcFirstLastPara="1" wrap="square" lIns="91425" tIns="91425" rIns="91425" bIns="91425" anchor="t" anchorCtr="0">
            <a:spAutoFit/>
          </a:bodyPr>
          <a:lstStyle/>
          <a:p>
            <a:pPr marL="0" lvl="0" indent="0" algn="ctr" rtl="0">
              <a:spcBef>
                <a:spcPts val="0"/>
              </a:spcBef>
              <a:spcAft>
                <a:spcPts val="0"/>
              </a:spcAft>
              <a:buNone/>
            </a:pPr>
            <a:r>
              <a:rPr lang="es" b="1">
                <a:solidFill>
                  <a:srgbClr val="0C343D"/>
                </a:solidFill>
                <a:latin typeface="Times New Roman"/>
                <a:ea typeface="Times New Roman"/>
                <a:cs typeface="Times New Roman"/>
                <a:sym typeface="Times New Roman"/>
              </a:rPr>
              <a:t>Mantenimiento de nematodos</a:t>
            </a:r>
            <a:endParaRPr b="1">
              <a:solidFill>
                <a:srgbClr val="0C343D"/>
              </a:solidFill>
              <a:latin typeface="Times New Roman"/>
              <a:ea typeface="Times New Roman"/>
              <a:cs typeface="Times New Roman"/>
              <a:sym typeface="Times New Roman"/>
            </a:endParaRPr>
          </a:p>
        </p:txBody>
      </p:sp>
      <p:sp>
        <p:nvSpPr>
          <p:cNvPr id="506" name="Google Shape;506;p26"/>
          <p:cNvSpPr/>
          <p:nvPr/>
        </p:nvSpPr>
        <p:spPr>
          <a:xfrm rot="-5400000">
            <a:off x="4737725" y="2172825"/>
            <a:ext cx="244200" cy="258900"/>
          </a:xfrm>
          <a:prstGeom prst="downArrow">
            <a:avLst>
              <a:gd name="adj1" fmla="val 50000"/>
              <a:gd name="adj2" fmla="val 50000"/>
            </a:avLst>
          </a:prstGeom>
          <a:solidFill>
            <a:srgbClr val="07376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507" name="Google Shape;507;p26"/>
          <p:cNvPicPr preferRelativeResize="0"/>
          <p:nvPr/>
        </p:nvPicPr>
        <p:blipFill>
          <a:blip r:embed="rId3">
            <a:alphaModFix/>
          </a:blip>
          <a:stretch>
            <a:fillRect/>
          </a:stretch>
        </p:blipFill>
        <p:spPr>
          <a:xfrm>
            <a:off x="599200" y="2014549"/>
            <a:ext cx="856079" cy="400200"/>
          </a:xfrm>
          <a:prstGeom prst="rect">
            <a:avLst/>
          </a:prstGeom>
          <a:noFill/>
          <a:ln>
            <a:noFill/>
          </a:ln>
        </p:spPr>
      </p:pic>
      <p:pic>
        <p:nvPicPr>
          <p:cNvPr id="508" name="Google Shape;508;p26"/>
          <p:cNvPicPr preferRelativeResize="0"/>
          <p:nvPr/>
        </p:nvPicPr>
        <p:blipFill>
          <a:blip r:embed="rId3">
            <a:alphaModFix/>
          </a:blip>
          <a:stretch>
            <a:fillRect/>
          </a:stretch>
        </p:blipFill>
        <p:spPr>
          <a:xfrm>
            <a:off x="1536100" y="2014549"/>
            <a:ext cx="856079" cy="400200"/>
          </a:xfrm>
          <a:prstGeom prst="rect">
            <a:avLst/>
          </a:prstGeom>
          <a:noFill/>
          <a:ln>
            <a:noFill/>
          </a:ln>
        </p:spPr>
      </p:pic>
      <p:pic>
        <p:nvPicPr>
          <p:cNvPr id="509" name="Google Shape;509;p26"/>
          <p:cNvPicPr preferRelativeResize="0"/>
          <p:nvPr/>
        </p:nvPicPr>
        <p:blipFill>
          <a:blip r:embed="rId3">
            <a:alphaModFix/>
          </a:blip>
          <a:stretch>
            <a:fillRect/>
          </a:stretch>
        </p:blipFill>
        <p:spPr>
          <a:xfrm>
            <a:off x="1536100" y="2436187"/>
            <a:ext cx="856079" cy="400200"/>
          </a:xfrm>
          <a:prstGeom prst="rect">
            <a:avLst/>
          </a:prstGeom>
          <a:noFill/>
          <a:ln>
            <a:noFill/>
          </a:ln>
        </p:spPr>
      </p:pic>
      <p:pic>
        <p:nvPicPr>
          <p:cNvPr id="510" name="Google Shape;510;p26"/>
          <p:cNvPicPr preferRelativeResize="0"/>
          <p:nvPr/>
        </p:nvPicPr>
        <p:blipFill>
          <a:blip r:embed="rId3">
            <a:alphaModFix/>
          </a:blip>
          <a:stretch>
            <a:fillRect/>
          </a:stretch>
        </p:blipFill>
        <p:spPr>
          <a:xfrm>
            <a:off x="599200" y="2436187"/>
            <a:ext cx="856079" cy="400200"/>
          </a:xfrm>
          <a:prstGeom prst="rect">
            <a:avLst/>
          </a:prstGeom>
          <a:noFill/>
          <a:ln>
            <a:noFill/>
          </a:ln>
        </p:spPr>
      </p:pic>
      <p:sp>
        <p:nvSpPr>
          <p:cNvPr id="511" name="Google Shape;511;p26"/>
          <p:cNvSpPr/>
          <p:nvPr/>
        </p:nvSpPr>
        <p:spPr>
          <a:xfrm>
            <a:off x="3152700" y="1778750"/>
            <a:ext cx="1020000" cy="353700"/>
          </a:xfrm>
          <a:prstGeom prst="roundRect">
            <a:avLst>
              <a:gd name="adj" fmla="val 16667"/>
            </a:avLst>
          </a:prstGeom>
          <a:solidFill>
            <a:srgbClr val="FFFFF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sz="1000">
                <a:latin typeface="Times New Roman"/>
                <a:ea typeface="Times New Roman"/>
                <a:cs typeface="Times New Roman"/>
                <a:sym typeface="Times New Roman"/>
              </a:rPr>
              <a:t>Sincronización</a:t>
            </a:r>
            <a:endParaRPr sz="1000">
              <a:latin typeface="Times New Roman"/>
              <a:ea typeface="Times New Roman"/>
              <a:cs typeface="Times New Roman"/>
              <a:sym typeface="Times New Roman"/>
            </a:endParaRPr>
          </a:p>
        </p:txBody>
      </p:sp>
      <p:pic>
        <p:nvPicPr>
          <p:cNvPr id="512" name="Google Shape;512;p26"/>
          <p:cNvPicPr preferRelativeResize="0"/>
          <p:nvPr/>
        </p:nvPicPr>
        <p:blipFill>
          <a:blip r:embed="rId3">
            <a:alphaModFix/>
          </a:blip>
          <a:stretch>
            <a:fillRect/>
          </a:stretch>
        </p:blipFill>
        <p:spPr>
          <a:xfrm>
            <a:off x="5558650" y="2014537"/>
            <a:ext cx="856079" cy="400200"/>
          </a:xfrm>
          <a:prstGeom prst="rect">
            <a:avLst/>
          </a:prstGeom>
          <a:noFill/>
          <a:ln>
            <a:noFill/>
          </a:ln>
        </p:spPr>
      </p:pic>
      <p:pic>
        <p:nvPicPr>
          <p:cNvPr id="513" name="Google Shape;513;p26"/>
          <p:cNvPicPr preferRelativeResize="0"/>
          <p:nvPr/>
        </p:nvPicPr>
        <p:blipFill>
          <a:blip r:embed="rId3">
            <a:alphaModFix/>
          </a:blip>
          <a:stretch>
            <a:fillRect/>
          </a:stretch>
        </p:blipFill>
        <p:spPr>
          <a:xfrm>
            <a:off x="5558650" y="2342662"/>
            <a:ext cx="856079" cy="400200"/>
          </a:xfrm>
          <a:prstGeom prst="rect">
            <a:avLst/>
          </a:prstGeom>
          <a:noFill/>
          <a:ln>
            <a:noFill/>
          </a:ln>
        </p:spPr>
      </p:pic>
      <p:pic>
        <p:nvPicPr>
          <p:cNvPr id="514" name="Google Shape;514;p26"/>
          <p:cNvPicPr preferRelativeResize="0"/>
          <p:nvPr/>
        </p:nvPicPr>
        <p:blipFill>
          <a:blip r:embed="rId4">
            <a:alphaModFix/>
          </a:blip>
          <a:stretch>
            <a:fillRect/>
          </a:stretch>
        </p:blipFill>
        <p:spPr>
          <a:xfrm>
            <a:off x="5144675" y="2170671"/>
            <a:ext cx="366526" cy="339600"/>
          </a:xfrm>
          <a:prstGeom prst="rect">
            <a:avLst/>
          </a:prstGeom>
          <a:noFill/>
          <a:ln>
            <a:noFill/>
          </a:ln>
        </p:spPr>
      </p:pic>
      <p:sp>
        <p:nvSpPr>
          <p:cNvPr id="515" name="Google Shape;515;p26"/>
          <p:cNvSpPr/>
          <p:nvPr/>
        </p:nvSpPr>
        <p:spPr>
          <a:xfrm>
            <a:off x="5155885" y="2240282"/>
            <a:ext cx="344100" cy="200400"/>
          </a:xfrm>
          <a:prstGeom prst="ellipse">
            <a:avLst/>
          </a:prstGeom>
          <a:solidFill>
            <a:srgbClr val="D9EAD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26"/>
          <p:cNvSpPr/>
          <p:nvPr/>
        </p:nvSpPr>
        <p:spPr>
          <a:xfrm>
            <a:off x="5133363" y="2246113"/>
            <a:ext cx="366600" cy="188700"/>
          </a:xfrm>
          <a:prstGeom prst="roundRect">
            <a:avLst>
              <a:gd name="adj" fmla="val 16667"/>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sz="400">
                <a:latin typeface="Times New Roman"/>
                <a:ea typeface="Times New Roman"/>
                <a:cs typeface="Times New Roman"/>
                <a:sym typeface="Times New Roman"/>
              </a:rPr>
              <a:t>E. coli OP50</a:t>
            </a:r>
            <a:endParaRPr sz="400">
              <a:latin typeface="Times New Roman"/>
              <a:ea typeface="Times New Roman"/>
              <a:cs typeface="Times New Roman"/>
              <a:sym typeface="Times New Roman"/>
            </a:endParaRPr>
          </a:p>
        </p:txBody>
      </p:sp>
      <p:pic>
        <p:nvPicPr>
          <p:cNvPr id="517" name="Google Shape;517;p26"/>
          <p:cNvPicPr preferRelativeResize="0"/>
          <p:nvPr/>
        </p:nvPicPr>
        <p:blipFill>
          <a:blip r:embed="rId3">
            <a:alphaModFix/>
          </a:blip>
          <a:stretch>
            <a:fillRect/>
          </a:stretch>
        </p:blipFill>
        <p:spPr>
          <a:xfrm>
            <a:off x="7409363" y="1930924"/>
            <a:ext cx="856079" cy="400200"/>
          </a:xfrm>
          <a:prstGeom prst="rect">
            <a:avLst/>
          </a:prstGeom>
          <a:noFill/>
          <a:ln>
            <a:noFill/>
          </a:ln>
        </p:spPr>
      </p:pic>
      <p:pic>
        <p:nvPicPr>
          <p:cNvPr id="518" name="Google Shape;518;p26"/>
          <p:cNvPicPr preferRelativeResize="0"/>
          <p:nvPr/>
        </p:nvPicPr>
        <p:blipFill>
          <a:blip r:embed="rId3">
            <a:alphaModFix/>
          </a:blip>
          <a:stretch>
            <a:fillRect/>
          </a:stretch>
        </p:blipFill>
        <p:spPr>
          <a:xfrm>
            <a:off x="7409375" y="2371674"/>
            <a:ext cx="856079" cy="400200"/>
          </a:xfrm>
          <a:prstGeom prst="rect">
            <a:avLst/>
          </a:prstGeom>
          <a:noFill/>
          <a:ln>
            <a:noFill/>
          </a:ln>
        </p:spPr>
      </p:pic>
      <p:pic>
        <p:nvPicPr>
          <p:cNvPr id="519" name="Google Shape;519;p26"/>
          <p:cNvPicPr preferRelativeResize="0"/>
          <p:nvPr/>
        </p:nvPicPr>
        <p:blipFill>
          <a:blip r:embed="rId4">
            <a:alphaModFix/>
          </a:blip>
          <a:stretch>
            <a:fillRect/>
          </a:stretch>
        </p:blipFill>
        <p:spPr>
          <a:xfrm>
            <a:off x="6995400" y="2132458"/>
            <a:ext cx="366526" cy="339600"/>
          </a:xfrm>
          <a:prstGeom prst="rect">
            <a:avLst/>
          </a:prstGeom>
          <a:noFill/>
          <a:ln>
            <a:noFill/>
          </a:ln>
        </p:spPr>
      </p:pic>
      <p:sp>
        <p:nvSpPr>
          <p:cNvPr id="520" name="Google Shape;520;p26"/>
          <p:cNvSpPr/>
          <p:nvPr/>
        </p:nvSpPr>
        <p:spPr>
          <a:xfrm>
            <a:off x="7006610" y="2202069"/>
            <a:ext cx="344100" cy="200400"/>
          </a:xfrm>
          <a:prstGeom prst="ellipse">
            <a:avLst/>
          </a:prstGeom>
          <a:solidFill>
            <a:srgbClr val="D9EAD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26"/>
          <p:cNvSpPr/>
          <p:nvPr/>
        </p:nvSpPr>
        <p:spPr>
          <a:xfrm>
            <a:off x="6984088" y="2207900"/>
            <a:ext cx="366600" cy="188700"/>
          </a:xfrm>
          <a:prstGeom prst="roundRect">
            <a:avLst>
              <a:gd name="adj" fmla="val 16667"/>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sz="400">
                <a:latin typeface="Times New Roman"/>
                <a:ea typeface="Times New Roman"/>
                <a:cs typeface="Times New Roman"/>
                <a:sym typeface="Times New Roman"/>
              </a:rPr>
              <a:t>E. coli OP50</a:t>
            </a:r>
            <a:endParaRPr sz="400">
              <a:latin typeface="Times New Roman"/>
              <a:ea typeface="Times New Roman"/>
              <a:cs typeface="Times New Roman"/>
              <a:sym typeface="Times New Roman"/>
            </a:endParaRPr>
          </a:p>
        </p:txBody>
      </p:sp>
      <p:sp>
        <p:nvSpPr>
          <p:cNvPr id="522" name="Google Shape;522;p26"/>
          <p:cNvSpPr txBox="1"/>
          <p:nvPr/>
        </p:nvSpPr>
        <p:spPr>
          <a:xfrm>
            <a:off x="5814937" y="2178913"/>
            <a:ext cx="3435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900">
                <a:latin typeface="Times New Roman"/>
                <a:ea typeface="Times New Roman"/>
                <a:cs typeface="Times New Roman"/>
                <a:sym typeface="Times New Roman"/>
              </a:rPr>
              <a:t>N2</a:t>
            </a:r>
            <a:endParaRPr sz="900">
              <a:latin typeface="Times New Roman"/>
              <a:ea typeface="Times New Roman"/>
              <a:cs typeface="Times New Roman"/>
              <a:sym typeface="Times New Roman"/>
            </a:endParaRPr>
          </a:p>
        </p:txBody>
      </p:sp>
      <p:sp>
        <p:nvSpPr>
          <p:cNvPr id="523" name="Google Shape;523;p26"/>
          <p:cNvSpPr txBox="1"/>
          <p:nvPr/>
        </p:nvSpPr>
        <p:spPr>
          <a:xfrm>
            <a:off x="7542650" y="2185025"/>
            <a:ext cx="6723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900">
                <a:latin typeface="Times New Roman"/>
                <a:ea typeface="Times New Roman"/>
                <a:cs typeface="Times New Roman"/>
                <a:sym typeface="Times New Roman"/>
              </a:rPr>
              <a:t>AX1410</a:t>
            </a:r>
            <a:endParaRPr sz="900">
              <a:latin typeface="Times New Roman"/>
              <a:ea typeface="Times New Roman"/>
              <a:cs typeface="Times New Roman"/>
              <a:sym typeface="Times New Roman"/>
            </a:endParaRPr>
          </a:p>
        </p:txBody>
      </p:sp>
      <p:sp>
        <p:nvSpPr>
          <p:cNvPr id="524" name="Google Shape;524;p26"/>
          <p:cNvSpPr/>
          <p:nvPr/>
        </p:nvSpPr>
        <p:spPr>
          <a:xfrm>
            <a:off x="7682306" y="2812425"/>
            <a:ext cx="310200" cy="388800"/>
          </a:xfrm>
          <a:prstGeom prst="downArrow">
            <a:avLst>
              <a:gd name="adj1" fmla="val 50000"/>
              <a:gd name="adj2" fmla="val 50000"/>
            </a:avLst>
          </a:prstGeom>
          <a:solidFill>
            <a:srgbClr val="07376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26"/>
          <p:cNvSpPr/>
          <p:nvPr/>
        </p:nvSpPr>
        <p:spPr>
          <a:xfrm>
            <a:off x="3028188" y="4367500"/>
            <a:ext cx="1020000" cy="400200"/>
          </a:xfrm>
          <a:prstGeom prst="roundRect">
            <a:avLst>
              <a:gd name="adj" fmla="val 16667"/>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sz="1000">
                <a:latin typeface="Times New Roman"/>
                <a:ea typeface="Times New Roman"/>
                <a:cs typeface="Times New Roman"/>
                <a:sym typeface="Times New Roman"/>
              </a:rPr>
              <a:t>Registro de muertes/hora</a:t>
            </a:r>
            <a:endParaRPr sz="1000">
              <a:latin typeface="Times New Roman"/>
              <a:ea typeface="Times New Roman"/>
              <a:cs typeface="Times New Roman"/>
              <a:sym typeface="Times New Roman"/>
            </a:endParaRPr>
          </a:p>
        </p:txBody>
      </p:sp>
      <p:sp>
        <p:nvSpPr>
          <p:cNvPr id="526" name="Google Shape;526;p26"/>
          <p:cNvSpPr/>
          <p:nvPr/>
        </p:nvSpPr>
        <p:spPr>
          <a:xfrm rot="5400000">
            <a:off x="6130363" y="3628625"/>
            <a:ext cx="244200" cy="258900"/>
          </a:xfrm>
          <a:prstGeom prst="downArrow">
            <a:avLst>
              <a:gd name="adj1" fmla="val 50000"/>
              <a:gd name="adj2" fmla="val 50000"/>
            </a:avLst>
          </a:prstGeom>
          <a:solidFill>
            <a:srgbClr val="07376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26"/>
          <p:cNvSpPr/>
          <p:nvPr/>
        </p:nvSpPr>
        <p:spPr>
          <a:xfrm rot="5400000">
            <a:off x="4180038" y="3647738"/>
            <a:ext cx="244200" cy="258900"/>
          </a:xfrm>
          <a:prstGeom prst="downArrow">
            <a:avLst>
              <a:gd name="adj1" fmla="val 50000"/>
              <a:gd name="adj2" fmla="val 50000"/>
            </a:avLst>
          </a:prstGeom>
          <a:solidFill>
            <a:srgbClr val="07376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528" name="Google Shape;528;p26"/>
          <p:cNvPicPr preferRelativeResize="0"/>
          <p:nvPr/>
        </p:nvPicPr>
        <p:blipFill rotWithShape="1">
          <a:blip r:embed="rId5">
            <a:alphaModFix/>
          </a:blip>
          <a:srcRect l="5615"/>
          <a:stretch/>
        </p:blipFill>
        <p:spPr>
          <a:xfrm>
            <a:off x="4616825" y="3122115"/>
            <a:ext cx="1506175" cy="1310158"/>
          </a:xfrm>
          <a:prstGeom prst="rect">
            <a:avLst/>
          </a:prstGeom>
          <a:noFill/>
          <a:ln>
            <a:noFill/>
          </a:ln>
        </p:spPr>
      </p:pic>
      <p:pic>
        <p:nvPicPr>
          <p:cNvPr id="529" name="Google Shape;529;p26"/>
          <p:cNvPicPr preferRelativeResize="0"/>
          <p:nvPr/>
        </p:nvPicPr>
        <p:blipFill>
          <a:blip r:embed="rId6">
            <a:alphaModFix/>
          </a:blip>
          <a:stretch>
            <a:fillRect/>
          </a:stretch>
        </p:blipFill>
        <p:spPr>
          <a:xfrm>
            <a:off x="6414725" y="3288962"/>
            <a:ext cx="1850725" cy="1095386"/>
          </a:xfrm>
          <a:prstGeom prst="rect">
            <a:avLst/>
          </a:prstGeom>
          <a:noFill/>
          <a:ln>
            <a:noFill/>
          </a:ln>
        </p:spPr>
      </p:pic>
      <p:pic>
        <p:nvPicPr>
          <p:cNvPr id="530" name="Google Shape;530;p26"/>
          <p:cNvPicPr preferRelativeResize="0"/>
          <p:nvPr/>
        </p:nvPicPr>
        <p:blipFill>
          <a:blip r:embed="rId7">
            <a:alphaModFix/>
          </a:blip>
          <a:stretch>
            <a:fillRect/>
          </a:stretch>
        </p:blipFill>
        <p:spPr>
          <a:xfrm>
            <a:off x="3149638" y="3273275"/>
            <a:ext cx="777075" cy="1126761"/>
          </a:xfrm>
          <a:prstGeom prst="rect">
            <a:avLst/>
          </a:prstGeom>
          <a:noFill/>
          <a:ln>
            <a:noFill/>
          </a:ln>
        </p:spPr>
      </p:pic>
      <p:sp>
        <p:nvSpPr>
          <p:cNvPr id="531" name="Google Shape;531;p26"/>
          <p:cNvSpPr/>
          <p:nvPr/>
        </p:nvSpPr>
        <p:spPr>
          <a:xfrm rot="5400000">
            <a:off x="2688788" y="3707188"/>
            <a:ext cx="244200" cy="258900"/>
          </a:xfrm>
          <a:prstGeom prst="downArrow">
            <a:avLst>
              <a:gd name="adj1" fmla="val 50000"/>
              <a:gd name="adj2" fmla="val 50000"/>
            </a:avLst>
          </a:prstGeom>
          <a:solidFill>
            <a:srgbClr val="07376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26"/>
          <p:cNvSpPr/>
          <p:nvPr/>
        </p:nvSpPr>
        <p:spPr>
          <a:xfrm>
            <a:off x="0" y="4635600"/>
            <a:ext cx="1179000" cy="507900"/>
          </a:xfrm>
          <a:prstGeom prst="roundRect">
            <a:avLst>
              <a:gd name="adj" fmla="val 16667"/>
            </a:avLst>
          </a:prstGeom>
          <a:noFill/>
          <a:ln w="9525" cap="flat" cmpd="sng">
            <a:solidFill>
              <a:srgbClr val="073763"/>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s" sz="1000" b="1">
                <a:solidFill>
                  <a:srgbClr val="073763"/>
                </a:solidFill>
                <a:latin typeface="Times New Roman"/>
                <a:ea typeface="Times New Roman"/>
                <a:cs typeface="Times New Roman"/>
                <a:sym typeface="Times New Roman"/>
              </a:rPr>
              <a:t>BioRender. 2022</a:t>
            </a:r>
            <a:endParaRPr sz="1000" b="1">
              <a:solidFill>
                <a:srgbClr val="073763"/>
              </a:solidFill>
              <a:latin typeface="Times New Roman"/>
              <a:ea typeface="Times New Roman"/>
              <a:cs typeface="Times New Roman"/>
              <a:sym typeface="Times New Roman"/>
            </a:endParaRPr>
          </a:p>
        </p:txBody>
      </p:sp>
      <p:pic>
        <p:nvPicPr>
          <p:cNvPr id="533" name="Google Shape;533;p26"/>
          <p:cNvPicPr preferRelativeResize="0"/>
          <p:nvPr/>
        </p:nvPicPr>
        <p:blipFill>
          <a:blip r:embed="rId8">
            <a:alphaModFix/>
          </a:blip>
          <a:stretch>
            <a:fillRect/>
          </a:stretch>
        </p:blipFill>
        <p:spPr>
          <a:xfrm>
            <a:off x="3176125" y="2070673"/>
            <a:ext cx="258900" cy="353700"/>
          </a:xfrm>
          <a:prstGeom prst="rect">
            <a:avLst/>
          </a:prstGeom>
          <a:noFill/>
          <a:ln>
            <a:noFill/>
          </a:ln>
        </p:spPr>
      </p:pic>
      <p:pic>
        <p:nvPicPr>
          <p:cNvPr id="534" name="Google Shape;534;p26"/>
          <p:cNvPicPr preferRelativeResize="0"/>
          <p:nvPr/>
        </p:nvPicPr>
        <p:blipFill>
          <a:blip r:embed="rId8">
            <a:alphaModFix/>
          </a:blip>
          <a:stretch>
            <a:fillRect/>
          </a:stretch>
        </p:blipFill>
        <p:spPr>
          <a:xfrm>
            <a:off x="3533250" y="2153311"/>
            <a:ext cx="258900" cy="353700"/>
          </a:xfrm>
          <a:prstGeom prst="rect">
            <a:avLst/>
          </a:prstGeom>
          <a:noFill/>
          <a:ln>
            <a:noFill/>
          </a:ln>
        </p:spPr>
      </p:pic>
      <p:pic>
        <p:nvPicPr>
          <p:cNvPr id="535" name="Google Shape;535;p26"/>
          <p:cNvPicPr preferRelativeResize="0"/>
          <p:nvPr/>
        </p:nvPicPr>
        <p:blipFill>
          <a:blip r:embed="rId8">
            <a:alphaModFix/>
          </a:blip>
          <a:stretch>
            <a:fillRect/>
          </a:stretch>
        </p:blipFill>
        <p:spPr>
          <a:xfrm>
            <a:off x="3890375" y="2125398"/>
            <a:ext cx="258900" cy="3537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05"/>
                                        </p:tgtEl>
                                        <p:attrNameLst>
                                          <p:attrName>style.visibility</p:attrName>
                                        </p:attrNameLst>
                                      </p:cBhvr>
                                      <p:to>
                                        <p:strVal val="visible"/>
                                      </p:to>
                                    </p:set>
                                    <p:animEffect transition="in" filter="fade">
                                      <p:cBhvr>
                                        <p:cTn id="7" dur="1000"/>
                                        <p:tgtEl>
                                          <p:spTgt spid="505"/>
                                        </p:tgtEl>
                                      </p:cBhvr>
                                    </p:animEffect>
                                  </p:childTnLst>
                                </p:cTn>
                              </p:par>
                              <p:par>
                                <p:cTn id="8" presetID="10" presetClass="entr" presetSubtype="0" fill="hold" nodeType="withEffect">
                                  <p:stCondLst>
                                    <p:cond delay="0"/>
                                  </p:stCondLst>
                                  <p:childTnLst>
                                    <p:set>
                                      <p:cBhvr>
                                        <p:cTn id="9" dur="1" fill="hold">
                                          <p:stCondLst>
                                            <p:cond delay="0"/>
                                          </p:stCondLst>
                                        </p:cTn>
                                        <p:tgtEl>
                                          <p:spTgt spid="507"/>
                                        </p:tgtEl>
                                        <p:attrNameLst>
                                          <p:attrName>style.visibility</p:attrName>
                                        </p:attrNameLst>
                                      </p:cBhvr>
                                      <p:to>
                                        <p:strVal val="visible"/>
                                      </p:to>
                                    </p:set>
                                    <p:animEffect transition="in" filter="fade">
                                      <p:cBhvr>
                                        <p:cTn id="10" dur="1000"/>
                                        <p:tgtEl>
                                          <p:spTgt spid="507"/>
                                        </p:tgtEl>
                                      </p:cBhvr>
                                    </p:animEffect>
                                  </p:childTnLst>
                                </p:cTn>
                              </p:par>
                              <p:par>
                                <p:cTn id="11" presetID="10" presetClass="entr" presetSubtype="0" fill="hold" nodeType="withEffect">
                                  <p:stCondLst>
                                    <p:cond delay="0"/>
                                  </p:stCondLst>
                                  <p:childTnLst>
                                    <p:set>
                                      <p:cBhvr>
                                        <p:cTn id="12" dur="1" fill="hold">
                                          <p:stCondLst>
                                            <p:cond delay="0"/>
                                          </p:stCondLst>
                                        </p:cTn>
                                        <p:tgtEl>
                                          <p:spTgt spid="508"/>
                                        </p:tgtEl>
                                        <p:attrNameLst>
                                          <p:attrName>style.visibility</p:attrName>
                                        </p:attrNameLst>
                                      </p:cBhvr>
                                      <p:to>
                                        <p:strVal val="visible"/>
                                      </p:to>
                                    </p:set>
                                    <p:animEffect transition="in" filter="fade">
                                      <p:cBhvr>
                                        <p:cTn id="13" dur="1000"/>
                                        <p:tgtEl>
                                          <p:spTgt spid="508"/>
                                        </p:tgtEl>
                                      </p:cBhvr>
                                    </p:animEffect>
                                  </p:childTnLst>
                                </p:cTn>
                              </p:par>
                              <p:par>
                                <p:cTn id="14" presetID="10" presetClass="entr" presetSubtype="0" fill="hold" nodeType="withEffect">
                                  <p:stCondLst>
                                    <p:cond delay="0"/>
                                  </p:stCondLst>
                                  <p:childTnLst>
                                    <p:set>
                                      <p:cBhvr>
                                        <p:cTn id="15" dur="1" fill="hold">
                                          <p:stCondLst>
                                            <p:cond delay="0"/>
                                          </p:stCondLst>
                                        </p:cTn>
                                        <p:tgtEl>
                                          <p:spTgt spid="509"/>
                                        </p:tgtEl>
                                        <p:attrNameLst>
                                          <p:attrName>style.visibility</p:attrName>
                                        </p:attrNameLst>
                                      </p:cBhvr>
                                      <p:to>
                                        <p:strVal val="visible"/>
                                      </p:to>
                                    </p:set>
                                    <p:animEffect transition="in" filter="fade">
                                      <p:cBhvr>
                                        <p:cTn id="16" dur="1000"/>
                                        <p:tgtEl>
                                          <p:spTgt spid="509"/>
                                        </p:tgtEl>
                                      </p:cBhvr>
                                    </p:animEffect>
                                  </p:childTnLst>
                                </p:cTn>
                              </p:par>
                              <p:par>
                                <p:cTn id="17" presetID="10" presetClass="entr" presetSubtype="0" fill="hold" nodeType="withEffect">
                                  <p:stCondLst>
                                    <p:cond delay="0"/>
                                  </p:stCondLst>
                                  <p:childTnLst>
                                    <p:set>
                                      <p:cBhvr>
                                        <p:cTn id="18" dur="1" fill="hold">
                                          <p:stCondLst>
                                            <p:cond delay="0"/>
                                          </p:stCondLst>
                                        </p:cTn>
                                        <p:tgtEl>
                                          <p:spTgt spid="510"/>
                                        </p:tgtEl>
                                        <p:attrNameLst>
                                          <p:attrName>style.visibility</p:attrName>
                                        </p:attrNameLst>
                                      </p:cBhvr>
                                      <p:to>
                                        <p:strVal val="visible"/>
                                      </p:to>
                                    </p:set>
                                    <p:animEffect transition="in" filter="fade">
                                      <p:cBhvr>
                                        <p:cTn id="19" dur="1000"/>
                                        <p:tgtEl>
                                          <p:spTgt spid="510"/>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501"/>
                                        </p:tgtEl>
                                        <p:attrNameLst>
                                          <p:attrName>style.visibility</p:attrName>
                                        </p:attrNameLst>
                                      </p:cBhvr>
                                      <p:to>
                                        <p:strVal val="visible"/>
                                      </p:to>
                                    </p:set>
                                    <p:animEffect transition="in" filter="fade">
                                      <p:cBhvr>
                                        <p:cTn id="24" dur="1000"/>
                                        <p:tgtEl>
                                          <p:spTgt spid="501"/>
                                        </p:tgtEl>
                                      </p:cBhvr>
                                    </p:animEffect>
                                  </p:childTnLst>
                                </p:cTn>
                              </p:par>
                              <p:par>
                                <p:cTn id="25" presetID="10" presetClass="entr" presetSubtype="0" fill="hold" nodeType="withEffect">
                                  <p:stCondLst>
                                    <p:cond delay="0"/>
                                  </p:stCondLst>
                                  <p:childTnLst>
                                    <p:set>
                                      <p:cBhvr>
                                        <p:cTn id="26" dur="1" fill="hold">
                                          <p:stCondLst>
                                            <p:cond delay="0"/>
                                          </p:stCondLst>
                                        </p:cTn>
                                        <p:tgtEl>
                                          <p:spTgt spid="511"/>
                                        </p:tgtEl>
                                        <p:attrNameLst>
                                          <p:attrName>style.visibility</p:attrName>
                                        </p:attrNameLst>
                                      </p:cBhvr>
                                      <p:to>
                                        <p:strVal val="visible"/>
                                      </p:to>
                                    </p:set>
                                    <p:animEffect transition="in" filter="fade">
                                      <p:cBhvr>
                                        <p:cTn id="27" dur="1000"/>
                                        <p:tgtEl>
                                          <p:spTgt spid="511"/>
                                        </p:tgtEl>
                                      </p:cBhvr>
                                    </p:animEffect>
                                  </p:childTnLst>
                                </p:cTn>
                              </p:par>
                              <p:par>
                                <p:cTn id="28" presetID="10" presetClass="entr" presetSubtype="0" fill="hold" nodeType="withEffect">
                                  <p:stCondLst>
                                    <p:cond delay="0"/>
                                  </p:stCondLst>
                                  <p:childTnLst>
                                    <p:set>
                                      <p:cBhvr>
                                        <p:cTn id="29" dur="1" fill="hold">
                                          <p:stCondLst>
                                            <p:cond delay="0"/>
                                          </p:stCondLst>
                                        </p:cTn>
                                        <p:tgtEl>
                                          <p:spTgt spid="533"/>
                                        </p:tgtEl>
                                        <p:attrNameLst>
                                          <p:attrName>style.visibility</p:attrName>
                                        </p:attrNameLst>
                                      </p:cBhvr>
                                      <p:to>
                                        <p:strVal val="visible"/>
                                      </p:to>
                                    </p:set>
                                    <p:animEffect transition="in" filter="fade">
                                      <p:cBhvr>
                                        <p:cTn id="30" dur="1000"/>
                                        <p:tgtEl>
                                          <p:spTgt spid="533"/>
                                        </p:tgtEl>
                                      </p:cBhvr>
                                    </p:animEffect>
                                  </p:childTnLst>
                                </p:cTn>
                              </p:par>
                              <p:par>
                                <p:cTn id="31" presetID="10" presetClass="entr" presetSubtype="0" fill="hold" nodeType="withEffect">
                                  <p:stCondLst>
                                    <p:cond delay="0"/>
                                  </p:stCondLst>
                                  <p:childTnLst>
                                    <p:set>
                                      <p:cBhvr>
                                        <p:cTn id="32" dur="1" fill="hold">
                                          <p:stCondLst>
                                            <p:cond delay="0"/>
                                          </p:stCondLst>
                                        </p:cTn>
                                        <p:tgtEl>
                                          <p:spTgt spid="534"/>
                                        </p:tgtEl>
                                        <p:attrNameLst>
                                          <p:attrName>style.visibility</p:attrName>
                                        </p:attrNameLst>
                                      </p:cBhvr>
                                      <p:to>
                                        <p:strVal val="visible"/>
                                      </p:to>
                                    </p:set>
                                    <p:animEffect transition="in" filter="fade">
                                      <p:cBhvr>
                                        <p:cTn id="33" dur="1000"/>
                                        <p:tgtEl>
                                          <p:spTgt spid="534"/>
                                        </p:tgtEl>
                                      </p:cBhvr>
                                    </p:animEffect>
                                  </p:childTnLst>
                                </p:cTn>
                              </p:par>
                              <p:par>
                                <p:cTn id="34" presetID="10" presetClass="entr" presetSubtype="0" fill="hold" nodeType="withEffect">
                                  <p:stCondLst>
                                    <p:cond delay="0"/>
                                  </p:stCondLst>
                                  <p:childTnLst>
                                    <p:set>
                                      <p:cBhvr>
                                        <p:cTn id="35" dur="1" fill="hold">
                                          <p:stCondLst>
                                            <p:cond delay="0"/>
                                          </p:stCondLst>
                                        </p:cTn>
                                        <p:tgtEl>
                                          <p:spTgt spid="535"/>
                                        </p:tgtEl>
                                        <p:attrNameLst>
                                          <p:attrName>style.visibility</p:attrName>
                                        </p:attrNameLst>
                                      </p:cBhvr>
                                      <p:to>
                                        <p:strVal val="visible"/>
                                      </p:to>
                                    </p:set>
                                    <p:animEffect transition="in" filter="fade">
                                      <p:cBhvr>
                                        <p:cTn id="36" dur="1000"/>
                                        <p:tgtEl>
                                          <p:spTgt spid="535"/>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497"/>
                                        </p:tgtEl>
                                        <p:attrNameLst>
                                          <p:attrName>style.visibility</p:attrName>
                                        </p:attrNameLst>
                                      </p:cBhvr>
                                      <p:to>
                                        <p:strVal val="visible"/>
                                      </p:to>
                                    </p:set>
                                    <p:animEffect transition="in" filter="fade">
                                      <p:cBhvr>
                                        <p:cTn id="41" dur="1000"/>
                                        <p:tgtEl>
                                          <p:spTgt spid="497"/>
                                        </p:tgtEl>
                                      </p:cBhvr>
                                    </p:animEffect>
                                  </p:childTnLst>
                                </p:cTn>
                              </p:par>
                              <p:par>
                                <p:cTn id="42" presetID="10" presetClass="entr" presetSubtype="0" fill="hold" nodeType="withEffect">
                                  <p:stCondLst>
                                    <p:cond delay="0"/>
                                  </p:stCondLst>
                                  <p:childTnLst>
                                    <p:set>
                                      <p:cBhvr>
                                        <p:cTn id="43" dur="1" fill="hold">
                                          <p:stCondLst>
                                            <p:cond delay="0"/>
                                          </p:stCondLst>
                                        </p:cTn>
                                        <p:tgtEl>
                                          <p:spTgt spid="506"/>
                                        </p:tgtEl>
                                        <p:attrNameLst>
                                          <p:attrName>style.visibility</p:attrName>
                                        </p:attrNameLst>
                                      </p:cBhvr>
                                      <p:to>
                                        <p:strVal val="visible"/>
                                      </p:to>
                                    </p:set>
                                    <p:animEffect transition="in" filter="fade">
                                      <p:cBhvr>
                                        <p:cTn id="44" dur="1000"/>
                                        <p:tgtEl>
                                          <p:spTgt spid="506"/>
                                        </p:tgtEl>
                                      </p:cBhvr>
                                    </p:animEffect>
                                  </p:childTnLst>
                                </p:cTn>
                              </p:par>
                              <p:par>
                                <p:cTn id="45" presetID="10" presetClass="entr" presetSubtype="0" fill="hold" nodeType="withEffect">
                                  <p:stCondLst>
                                    <p:cond delay="0"/>
                                  </p:stCondLst>
                                  <p:childTnLst>
                                    <p:set>
                                      <p:cBhvr>
                                        <p:cTn id="46" dur="1" fill="hold">
                                          <p:stCondLst>
                                            <p:cond delay="0"/>
                                          </p:stCondLst>
                                        </p:cTn>
                                        <p:tgtEl>
                                          <p:spTgt spid="512"/>
                                        </p:tgtEl>
                                        <p:attrNameLst>
                                          <p:attrName>style.visibility</p:attrName>
                                        </p:attrNameLst>
                                      </p:cBhvr>
                                      <p:to>
                                        <p:strVal val="visible"/>
                                      </p:to>
                                    </p:set>
                                    <p:animEffect transition="in" filter="fade">
                                      <p:cBhvr>
                                        <p:cTn id="47" dur="1000"/>
                                        <p:tgtEl>
                                          <p:spTgt spid="512"/>
                                        </p:tgtEl>
                                      </p:cBhvr>
                                    </p:animEffect>
                                  </p:childTnLst>
                                </p:cTn>
                              </p:par>
                              <p:par>
                                <p:cTn id="48" presetID="10" presetClass="entr" presetSubtype="0" fill="hold" nodeType="withEffect">
                                  <p:stCondLst>
                                    <p:cond delay="0"/>
                                  </p:stCondLst>
                                  <p:childTnLst>
                                    <p:set>
                                      <p:cBhvr>
                                        <p:cTn id="49" dur="1" fill="hold">
                                          <p:stCondLst>
                                            <p:cond delay="0"/>
                                          </p:stCondLst>
                                        </p:cTn>
                                        <p:tgtEl>
                                          <p:spTgt spid="513"/>
                                        </p:tgtEl>
                                        <p:attrNameLst>
                                          <p:attrName>style.visibility</p:attrName>
                                        </p:attrNameLst>
                                      </p:cBhvr>
                                      <p:to>
                                        <p:strVal val="visible"/>
                                      </p:to>
                                    </p:set>
                                    <p:animEffect transition="in" filter="fade">
                                      <p:cBhvr>
                                        <p:cTn id="50" dur="1000"/>
                                        <p:tgtEl>
                                          <p:spTgt spid="513"/>
                                        </p:tgtEl>
                                      </p:cBhvr>
                                    </p:animEffect>
                                  </p:childTnLst>
                                </p:cTn>
                              </p:par>
                              <p:par>
                                <p:cTn id="51" presetID="10" presetClass="entr" presetSubtype="0" fill="hold" nodeType="withEffect">
                                  <p:stCondLst>
                                    <p:cond delay="0"/>
                                  </p:stCondLst>
                                  <p:childTnLst>
                                    <p:set>
                                      <p:cBhvr>
                                        <p:cTn id="52" dur="1" fill="hold">
                                          <p:stCondLst>
                                            <p:cond delay="0"/>
                                          </p:stCondLst>
                                        </p:cTn>
                                        <p:tgtEl>
                                          <p:spTgt spid="514"/>
                                        </p:tgtEl>
                                        <p:attrNameLst>
                                          <p:attrName>style.visibility</p:attrName>
                                        </p:attrNameLst>
                                      </p:cBhvr>
                                      <p:to>
                                        <p:strVal val="visible"/>
                                      </p:to>
                                    </p:set>
                                    <p:animEffect transition="in" filter="fade">
                                      <p:cBhvr>
                                        <p:cTn id="53" dur="1000"/>
                                        <p:tgtEl>
                                          <p:spTgt spid="514"/>
                                        </p:tgtEl>
                                      </p:cBhvr>
                                    </p:animEffect>
                                  </p:childTnLst>
                                </p:cTn>
                              </p:par>
                              <p:par>
                                <p:cTn id="54" presetID="10" presetClass="entr" presetSubtype="0" fill="hold" nodeType="withEffect">
                                  <p:stCondLst>
                                    <p:cond delay="0"/>
                                  </p:stCondLst>
                                  <p:childTnLst>
                                    <p:set>
                                      <p:cBhvr>
                                        <p:cTn id="55" dur="1" fill="hold">
                                          <p:stCondLst>
                                            <p:cond delay="0"/>
                                          </p:stCondLst>
                                        </p:cTn>
                                        <p:tgtEl>
                                          <p:spTgt spid="515"/>
                                        </p:tgtEl>
                                        <p:attrNameLst>
                                          <p:attrName>style.visibility</p:attrName>
                                        </p:attrNameLst>
                                      </p:cBhvr>
                                      <p:to>
                                        <p:strVal val="visible"/>
                                      </p:to>
                                    </p:set>
                                    <p:animEffect transition="in" filter="fade">
                                      <p:cBhvr>
                                        <p:cTn id="56" dur="1000"/>
                                        <p:tgtEl>
                                          <p:spTgt spid="515"/>
                                        </p:tgtEl>
                                      </p:cBhvr>
                                    </p:animEffect>
                                  </p:childTnLst>
                                </p:cTn>
                              </p:par>
                              <p:par>
                                <p:cTn id="57" presetID="10" presetClass="entr" presetSubtype="0" fill="hold" nodeType="withEffect">
                                  <p:stCondLst>
                                    <p:cond delay="0"/>
                                  </p:stCondLst>
                                  <p:childTnLst>
                                    <p:set>
                                      <p:cBhvr>
                                        <p:cTn id="58" dur="1" fill="hold">
                                          <p:stCondLst>
                                            <p:cond delay="0"/>
                                          </p:stCondLst>
                                        </p:cTn>
                                        <p:tgtEl>
                                          <p:spTgt spid="516"/>
                                        </p:tgtEl>
                                        <p:attrNameLst>
                                          <p:attrName>style.visibility</p:attrName>
                                        </p:attrNameLst>
                                      </p:cBhvr>
                                      <p:to>
                                        <p:strVal val="visible"/>
                                      </p:to>
                                    </p:set>
                                    <p:animEffect transition="in" filter="fade">
                                      <p:cBhvr>
                                        <p:cTn id="59" dur="1000"/>
                                        <p:tgtEl>
                                          <p:spTgt spid="516"/>
                                        </p:tgtEl>
                                      </p:cBhvr>
                                    </p:animEffect>
                                  </p:childTnLst>
                                </p:cTn>
                              </p:par>
                              <p:par>
                                <p:cTn id="60" presetID="10" presetClass="entr" presetSubtype="0" fill="hold" nodeType="withEffect">
                                  <p:stCondLst>
                                    <p:cond delay="0"/>
                                  </p:stCondLst>
                                  <p:childTnLst>
                                    <p:set>
                                      <p:cBhvr>
                                        <p:cTn id="61" dur="1" fill="hold">
                                          <p:stCondLst>
                                            <p:cond delay="0"/>
                                          </p:stCondLst>
                                        </p:cTn>
                                        <p:tgtEl>
                                          <p:spTgt spid="517"/>
                                        </p:tgtEl>
                                        <p:attrNameLst>
                                          <p:attrName>style.visibility</p:attrName>
                                        </p:attrNameLst>
                                      </p:cBhvr>
                                      <p:to>
                                        <p:strVal val="visible"/>
                                      </p:to>
                                    </p:set>
                                    <p:animEffect transition="in" filter="fade">
                                      <p:cBhvr>
                                        <p:cTn id="62" dur="1000"/>
                                        <p:tgtEl>
                                          <p:spTgt spid="517"/>
                                        </p:tgtEl>
                                      </p:cBhvr>
                                    </p:animEffect>
                                  </p:childTnLst>
                                </p:cTn>
                              </p:par>
                              <p:par>
                                <p:cTn id="63" presetID="10" presetClass="entr" presetSubtype="0" fill="hold" nodeType="withEffect">
                                  <p:stCondLst>
                                    <p:cond delay="0"/>
                                  </p:stCondLst>
                                  <p:childTnLst>
                                    <p:set>
                                      <p:cBhvr>
                                        <p:cTn id="64" dur="1" fill="hold">
                                          <p:stCondLst>
                                            <p:cond delay="0"/>
                                          </p:stCondLst>
                                        </p:cTn>
                                        <p:tgtEl>
                                          <p:spTgt spid="518"/>
                                        </p:tgtEl>
                                        <p:attrNameLst>
                                          <p:attrName>style.visibility</p:attrName>
                                        </p:attrNameLst>
                                      </p:cBhvr>
                                      <p:to>
                                        <p:strVal val="visible"/>
                                      </p:to>
                                    </p:set>
                                    <p:animEffect transition="in" filter="fade">
                                      <p:cBhvr>
                                        <p:cTn id="65" dur="1000"/>
                                        <p:tgtEl>
                                          <p:spTgt spid="518"/>
                                        </p:tgtEl>
                                      </p:cBhvr>
                                    </p:animEffect>
                                  </p:childTnLst>
                                </p:cTn>
                              </p:par>
                              <p:par>
                                <p:cTn id="66" presetID="10" presetClass="entr" presetSubtype="0" fill="hold" nodeType="withEffect">
                                  <p:stCondLst>
                                    <p:cond delay="0"/>
                                  </p:stCondLst>
                                  <p:childTnLst>
                                    <p:set>
                                      <p:cBhvr>
                                        <p:cTn id="67" dur="1" fill="hold">
                                          <p:stCondLst>
                                            <p:cond delay="0"/>
                                          </p:stCondLst>
                                        </p:cTn>
                                        <p:tgtEl>
                                          <p:spTgt spid="519"/>
                                        </p:tgtEl>
                                        <p:attrNameLst>
                                          <p:attrName>style.visibility</p:attrName>
                                        </p:attrNameLst>
                                      </p:cBhvr>
                                      <p:to>
                                        <p:strVal val="visible"/>
                                      </p:to>
                                    </p:set>
                                    <p:animEffect transition="in" filter="fade">
                                      <p:cBhvr>
                                        <p:cTn id="68" dur="1000"/>
                                        <p:tgtEl>
                                          <p:spTgt spid="519"/>
                                        </p:tgtEl>
                                      </p:cBhvr>
                                    </p:animEffect>
                                  </p:childTnLst>
                                </p:cTn>
                              </p:par>
                              <p:par>
                                <p:cTn id="69" presetID="10" presetClass="entr" presetSubtype="0" fill="hold" nodeType="withEffect">
                                  <p:stCondLst>
                                    <p:cond delay="0"/>
                                  </p:stCondLst>
                                  <p:childTnLst>
                                    <p:set>
                                      <p:cBhvr>
                                        <p:cTn id="70" dur="1" fill="hold">
                                          <p:stCondLst>
                                            <p:cond delay="0"/>
                                          </p:stCondLst>
                                        </p:cTn>
                                        <p:tgtEl>
                                          <p:spTgt spid="520"/>
                                        </p:tgtEl>
                                        <p:attrNameLst>
                                          <p:attrName>style.visibility</p:attrName>
                                        </p:attrNameLst>
                                      </p:cBhvr>
                                      <p:to>
                                        <p:strVal val="visible"/>
                                      </p:to>
                                    </p:set>
                                    <p:animEffect transition="in" filter="fade">
                                      <p:cBhvr>
                                        <p:cTn id="71" dur="1000"/>
                                        <p:tgtEl>
                                          <p:spTgt spid="520"/>
                                        </p:tgtEl>
                                      </p:cBhvr>
                                    </p:animEffect>
                                  </p:childTnLst>
                                </p:cTn>
                              </p:par>
                              <p:par>
                                <p:cTn id="72" presetID="10" presetClass="entr" presetSubtype="0" fill="hold" nodeType="withEffect">
                                  <p:stCondLst>
                                    <p:cond delay="0"/>
                                  </p:stCondLst>
                                  <p:childTnLst>
                                    <p:set>
                                      <p:cBhvr>
                                        <p:cTn id="73" dur="1" fill="hold">
                                          <p:stCondLst>
                                            <p:cond delay="0"/>
                                          </p:stCondLst>
                                        </p:cTn>
                                        <p:tgtEl>
                                          <p:spTgt spid="521"/>
                                        </p:tgtEl>
                                        <p:attrNameLst>
                                          <p:attrName>style.visibility</p:attrName>
                                        </p:attrNameLst>
                                      </p:cBhvr>
                                      <p:to>
                                        <p:strVal val="visible"/>
                                      </p:to>
                                    </p:set>
                                    <p:animEffect transition="in" filter="fade">
                                      <p:cBhvr>
                                        <p:cTn id="74" dur="1000"/>
                                        <p:tgtEl>
                                          <p:spTgt spid="521"/>
                                        </p:tgtEl>
                                      </p:cBhvr>
                                    </p:animEffect>
                                  </p:childTnLst>
                                </p:cTn>
                              </p:par>
                              <p:par>
                                <p:cTn id="75" presetID="10" presetClass="entr" presetSubtype="0" fill="hold" nodeType="withEffect">
                                  <p:stCondLst>
                                    <p:cond delay="0"/>
                                  </p:stCondLst>
                                  <p:childTnLst>
                                    <p:set>
                                      <p:cBhvr>
                                        <p:cTn id="76" dur="1" fill="hold">
                                          <p:stCondLst>
                                            <p:cond delay="0"/>
                                          </p:stCondLst>
                                        </p:cTn>
                                        <p:tgtEl>
                                          <p:spTgt spid="522"/>
                                        </p:tgtEl>
                                        <p:attrNameLst>
                                          <p:attrName>style.visibility</p:attrName>
                                        </p:attrNameLst>
                                      </p:cBhvr>
                                      <p:to>
                                        <p:strVal val="visible"/>
                                      </p:to>
                                    </p:set>
                                    <p:animEffect transition="in" filter="fade">
                                      <p:cBhvr>
                                        <p:cTn id="77" dur="1000"/>
                                        <p:tgtEl>
                                          <p:spTgt spid="522"/>
                                        </p:tgtEl>
                                      </p:cBhvr>
                                    </p:animEffect>
                                  </p:childTnLst>
                                </p:cTn>
                              </p:par>
                              <p:par>
                                <p:cTn id="78" presetID="10" presetClass="entr" presetSubtype="0" fill="hold" nodeType="withEffect">
                                  <p:stCondLst>
                                    <p:cond delay="0"/>
                                  </p:stCondLst>
                                  <p:childTnLst>
                                    <p:set>
                                      <p:cBhvr>
                                        <p:cTn id="79" dur="1" fill="hold">
                                          <p:stCondLst>
                                            <p:cond delay="0"/>
                                          </p:stCondLst>
                                        </p:cTn>
                                        <p:tgtEl>
                                          <p:spTgt spid="523"/>
                                        </p:tgtEl>
                                        <p:attrNameLst>
                                          <p:attrName>style.visibility</p:attrName>
                                        </p:attrNameLst>
                                      </p:cBhvr>
                                      <p:to>
                                        <p:strVal val="visible"/>
                                      </p:to>
                                    </p:set>
                                    <p:animEffect transition="in" filter="fade">
                                      <p:cBhvr>
                                        <p:cTn id="80" dur="1000"/>
                                        <p:tgtEl>
                                          <p:spTgt spid="523"/>
                                        </p:tgtEl>
                                      </p:cBhvr>
                                    </p:animEffect>
                                  </p:childTnLst>
                                </p:cTn>
                              </p:par>
                            </p:childTnLst>
                          </p:cTn>
                        </p:par>
                      </p:childTnLst>
                    </p:cTn>
                  </p:par>
                  <p:par>
                    <p:cTn id="81" fill="hold">
                      <p:stCondLst>
                        <p:cond delay="indefinite"/>
                      </p:stCondLst>
                      <p:childTnLst>
                        <p:par>
                          <p:cTn id="82" fill="hold">
                            <p:stCondLst>
                              <p:cond delay="0"/>
                            </p:stCondLst>
                            <p:childTnLst>
                              <p:par>
                                <p:cTn id="83" presetID="10" presetClass="entr" presetSubtype="0" fill="hold" nodeType="clickEffect">
                                  <p:stCondLst>
                                    <p:cond delay="0"/>
                                  </p:stCondLst>
                                  <p:childTnLst>
                                    <p:set>
                                      <p:cBhvr>
                                        <p:cTn id="84" dur="1" fill="hold">
                                          <p:stCondLst>
                                            <p:cond delay="0"/>
                                          </p:stCondLst>
                                        </p:cTn>
                                        <p:tgtEl>
                                          <p:spTgt spid="524"/>
                                        </p:tgtEl>
                                        <p:attrNameLst>
                                          <p:attrName>style.visibility</p:attrName>
                                        </p:attrNameLst>
                                      </p:cBhvr>
                                      <p:to>
                                        <p:strVal val="visible"/>
                                      </p:to>
                                    </p:set>
                                    <p:animEffect transition="in" filter="fade">
                                      <p:cBhvr>
                                        <p:cTn id="85" dur="1000"/>
                                        <p:tgtEl>
                                          <p:spTgt spid="524"/>
                                        </p:tgtEl>
                                      </p:cBhvr>
                                    </p:animEffect>
                                  </p:childTnLst>
                                </p:cTn>
                              </p:par>
                            </p:childTnLst>
                          </p:cTn>
                        </p:par>
                      </p:childTnLst>
                    </p:cTn>
                  </p:par>
                  <p:par>
                    <p:cTn id="86" fill="hold">
                      <p:stCondLst>
                        <p:cond delay="indefinite"/>
                      </p:stCondLst>
                      <p:childTnLst>
                        <p:par>
                          <p:cTn id="87" fill="hold">
                            <p:stCondLst>
                              <p:cond delay="0"/>
                            </p:stCondLst>
                            <p:childTnLst>
                              <p:par>
                                <p:cTn id="88" presetID="10" presetClass="entr" presetSubtype="0" fill="hold" nodeType="clickEffect">
                                  <p:stCondLst>
                                    <p:cond delay="0"/>
                                  </p:stCondLst>
                                  <p:childTnLst>
                                    <p:set>
                                      <p:cBhvr>
                                        <p:cTn id="89" dur="1" fill="hold">
                                          <p:stCondLst>
                                            <p:cond delay="0"/>
                                          </p:stCondLst>
                                        </p:cTn>
                                        <p:tgtEl>
                                          <p:spTgt spid="498"/>
                                        </p:tgtEl>
                                        <p:attrNameLst>
                                          <p:attrName>style.visibility</p:attrName>
                                        </p:attrNameLst>
                                      </p:cBhvr>
                                      <p:to>
                                        <p:strVal val="visible"/>
                                      </p:to>
                                    </p:set>
                                    <p:animEffect transition="in" filter="fade">
                                      <p:cBhvr>
                                        <p:cTn id="90" dur="1000"/>
                                        <p:tgtEl>
                                          <p:spTgt spid="498"/>
                                        </p:tgtEl>
                                      </p:cBhvr>
                                    </p:animEffect>
                                  </p:childTnLst>
                                </p:cTn>
                              </p:par>
                              <p:par>
                                <p:cTn id="91" presetID="10" presetClass="entr" presetSubtype="0" fill="hold" nodeType="withEffect">
                                  <p:stCondLst>
                                    <p:cond delay="0"/>
                                  </p:stCondLst>
                                  <p:childTnLst>
                                    <p:set>
                                      <p:cBhvr>
                                        <p:cTn id="92" dur="1" fill="hold">
                                          <p:stCondLst>
                                            <p:cond delay="0"/>
                                          </p:stCondLst>
                                        </p:cTn>
                                        <p:tgtEl>
                                          <p:spTgt spid="499"/>
                                        </p:tgtEl>
                                        <p:attrNameLst>
                                          <p:attrName>style.visibility</p:attrName>
                                        </p:attrNameLst>
                                      </p:cBhvr>
                                      <p:to>
                                        <p:strVal val="visible"/>
                                      </p:to>
                                    </p:set>
                                    <p:animEffect transition="in" filter="fade">
                                      <p:cBhvr>
                                        <p:cTn id="93" dur="1000"/>
                                        <p:tgtEl>
                                          <p:spTgt spid="499"/>
                                        </p:tgtEl>
                                      </p:cBhvr>
                                    </p:animEffect>
                                  </p:childTnLst>
                                </p:cTn>
                              </p:par>
                              <p:par>
                                <p:cTn id="94" presetID="10" presetClass="entr" presetSubtype="0" fill="hold" nodeType="withEffect">
                                  <p:stCondLst>
                                    <p:cond delay="0"/>
                                  </p:stCondLst>
                                  <p:childTnLst>
                                    <p:set>
                                      <p:cBhvr>
                                        <p:cTn id="95" dur="1" fill="hold">
                                          <p:stCondLst>
                                            <p:cond delay="0"/>
                                          </p:stCondLst>
                                        </p:cTn>
                                        <p:tgtEl>
                                          <p:spTgt spid="526"/>
                                        </p:tgtEl>
                                        <p:attrNameLst>
                                          <p:attrName>style.visibility</p:attrName>
                                        </p:attrNameLst>
                                      </p:cBhvr>
                                      <p:to>
                                        <p:strVal val="visible"/>
                                      </p:to>
                                    </p:set>
                                    <p:animEffect transition="in" filter="fade">
                                      <p:cBhvr>
                                        <p:cTn id="96" dur="1000"/>
                                        <p:tgtEl>
                                          <p:spTgt spid="526"/>
                                        </p:tgtEl>
                                      </p:cBhvr>
                                    </p:animEffect>
                                  </p:childTnLst>
                                </p:cTn>
                              </p:par>
                            </p:childTnLst>
                          </p:cTn>
                        </p:par>
                      </p:childTnLst>
                    </p:cTn>
                  </p:par>
                  <p:par>
                    <p:cTn id="97" fill="hold">
                      <p:stCondLst>
                        <p:cond delay="indefinite"/>
                      </p:stCondLst>
                      <p:childTnLst>
                        <p:par>
                          <p:cTn id="98" fill="hold">
                            <p:stCondLst>
                              <p:cond delay="0"/>
                            </p:stCondLst>
                            <p:childTnLst>
                              <p:par>
                                <p:cTn id="99" presetID="10" presetClass="entr" presetSubtype="0" fill="hold" nodeType="clickEffect">
                                  <p:stCondLst>
                                    <p:cond delay="0"/>
                                  </p:stCondLst>
                                  <p:childTnLst>
                                    <p:set>
                                      <p:cBhvr>
                                        <p:cTn id="100" dur="1" fill="hold">
                                          <p:stCondLst>
                                            <p:cond delay="0"/>
                                          </p:stCondLst>
                                        </p:cTn>
                                        <p:tgtEl>
                                          <p:spTgt spid="528"/>
                                        </p:tgtEl>
                                        <p:attrNameLst>
                                          <p:attrName>style.visibility</p:attrName>
                                        </p:attrNameLst>
                                      </p:cBhvr>
                                      <p:to>
                                        <p:strVal val="visible"/>
                                      </p:to>
                                    </p:set>
                                    <p:animEffect transition="in" filter="fade">
                                      <p:cBhvr>
                                        <p:cTn id="101" dur="1000"/>
                                        <p:tgtEl>
                                          <p:spTgt spid="528"/>
                                        </p:tgtEl>
                                      </p:cBhvr>
                                    </p:animEffect>
                                  </p:childTnLst>
                                </p:cTn>
                              </p:par>
                              <p:par>
                                <p:cTn id="102" presetID="10" presetClass="entr" presetSubtype="0" fill="hold" nodeType="withEffect">
                                  <p:stCondLst>
                                    <p:cond delay="0"/>
                                  </p:stCondLst>
                                  <p:childTnLst>
                                    <p:set>
                                      <p:cBhvr>
                                        <p:cTn id="103" dur="1" fill="hold">
                                          <p:stCondLst>
                                            <p:cond delay="0"/>
                                          </p:stCondLst>
                                        </p:cTn>
                                        <p:tgtEl>
                                          <p:spTgt spid="529"/>
                                        </p:tgtEl>
                                        <p:attrNameLst>
                                          <p:attrName>style.visibility</p:attrName>
                                        </p:attrNameLst>
                                      </p:cBhvr>
                                      <p:to>
                                        <p:strVal val="visible"/>
                                      </p:to>
                                    </p:set>
                                    <p:animEffect transition="in" filter="fade">
                                      <p:cBhvr>
                                        <p:cTn id="104" dur="1000"/>
                                        <p:tgtEl>
                                          <p:spTgt spid="529"/>
                                        </p:tgtEl>
                                      </p:cBhvr>
                                    </p:animEffect>
                                  </p:childTnLst>
                                </p:cTn>
                              </p:par>
                            </p:childTnLst>
                          </p:cTn>
                        </p:par>
                      </p:childTnLst>
                    </p:cTn>
                  </p:par>
                  <p:par>
                    <p:cTn id="105" fill="hold">
                      <p:stCondLst>
                        <p:cond delay="indefinite"/>
                      </p:stCondLst>
                      <p:childTnLst>
                        <p:par>
                          <p:cTn id="106" fill="hold">
                            <p:stCondLst>
                              <p:cond delay="0"/>
                            </p:stCondLst>
                            <p:childTnLst>
                              <p:par>
                                <p:cTn id="107" presetID="10" presetClass="entr" presetSubtype="0" fill="hold" nodeType="clickEffect">
                                  <p:stCondLst>
                                    <p:cond delay="0"/>
                                  </p:stCondLst>
                                  <p:childTnLst>
                                    <p:set>
                                      <p:cBhvr>
                                        <p:cTn id="108" dur="1" fill="hold">
                                          <p:stCondLst>
                                            <p:cond delay="0"/>
                                          </p:stCondLst>
                                        </p:cTn>
                                        <p:tgtEl>
                                          <p:spTgt spid="500"/>
                                        </p:tgtEl>
                                        <p:attrNameLst>
                                          <p:attrName>style.visibility</p:attrName>
                                        </p:attrNameLst>
                                      </p:cBhvr>
                                      <p:to>
                                        <p:strVal val="visible"/>
                                      </p:to>
                                    </p:set>
                                    <p:animEffect transition="in" filter="fade">
                                      <p:cBhvr>
                                        <p:cTn id="109" dur="1000"/>
                                        <p:tgtEl>
                                          <p:spTgt spid="500"/>
                                        </p:tgtEl>
                                      </p:cBhvr>
                                    </p:animEffect>
                                  </p:childTnLst>
                                </p:cTn>
                              </p:par>
                              <p:par>
                                <p:cTn id="110" presetID="10" presetClass="entr" presetSubtype="0" fill="hold" nodeType="withEffect">
                                  <p:stCondLst>
                                    <p:cond delay="0"/>
                                  </p:stCondLst>
                                  <p:childTnLst>
                                    <p:set>
                                      <p:cBhvr>
                                        <p:cTn id="111" dur="1" fill="hold">
                                          <p:stCondLst>
                                            <p:cond delay="0"/>
                                          </p:stCondLst>
                                        </p:cTn>
                                        <p:tgtEl>
                                          <p:spTgt spid="525"/>
                                        </p:tgtEl>
                                        <p:attrNameLst>
                                          <p:attrName>style.visibility</p:attrName>
                                        </p:attrNameLst>
                                      </p:cBhvr>
                                      <p:to>
                                        <p:strVal val="visible"/>
                                      </p:to>
                                    </p:set>
                                    <p:animEffect transition="in" filter="fade">
                                      <p:cBhvr>
                                        <p:cTn id="112" dur="1000"/>
                                        <p:tgtEl>
                                          <p:spTgt spid="525"/>
                                        </p:tgtEl>
                                      </p:cBhvr>
                                    </p:animEffect>
                                  </p:childTnLst>
                                </p:cTn>
                              </p:par>
                              <p:par>
                                <p:cTn id="113" presetID="10" presetClass="entr" presetSubtype="0" fill="hold" nodeType="withEffect">
                                  <p:stCondLst>
                                    <p:cond delay="0"/>
                                  </p:stCondLst>
                                  <p:childTnLst>
                                    <p:set>
                                      <p:cBhvr>
                                        <p:cTn id="114" dur="1" fill="hold">
                                          <p:stCondLst>
                                            <p:cond delay="0"/>
                                          </p:stCondLst>
                                        </p:cTn>
                                        <p:tgtEl>
                                          <p:spTgt spid="527"/>
                                        </p:tgtEl>
                                        <p:attrNameLst>
                                          <p:attrName>style.visibility</p:attrName>
                                        </p:attrNameLst>
                                      </p:cBhvr>
                                      <p:to>
                                        <p:strVal val="visible"/>
                                      </p:to>
                                    </p:set>
                                    <p:animEffect transition="in" filter="fade">
                                      <p:cBhvr>
                                        <p:cTn id="115" dur="1000"/>
                                        <p:tgtEl>
                                          <p:spTgt spid="527"/>
                                        </p:tgtEl>
                                      </p:cBhvr>
                                    </p:animEffect>
                                  </p:childTnLst>
                                </p:cTn>
                              </p:par>
                              <p:par>
                                <p:cTn id="116" presetID="10" presetClass="entr" presetSubtype="0" fill="hold" nodeType="withEffect">
                                  <p:stCondLst>
                                    <p:cond delay="0"/>
                                  </p:stCondLst>
                                  <p:childTnLst>
                                    <p:set>
                                      <p:cBhvr>
                                        <p:cTn id="117" dur="1" fill="hold">
                                          <p:stCondLst>
                                            <p:cond delay="0"/>
                                          </p:stCondLst>
                                        </p:cTn>
                                        <p:tgtEl>
                                          <p:spTgt spid="530"/>
                                        </p:tgtEl>
                                        <p:attrNameLst>
                                          <p:attrName>style.visibility</p:attrName>
                                        </p:attrNameLst>
                                      </p:cBhvr>
                                      <p:to>
                                        <p:strVal val="visible"/>
                                      </p:to>
                                    </p:set>
                                    <p:animEffect transition="in" filter="fade">
                                      <p:cBhvr>
                                        <p:cTn id="118" dur="1000"/>
                                        <p:tgtEl>
                                          <p:spTgt spid="530"/>
                                        </p:tgtEl>
                                      </p:cBhvr>
                                    </p:animEffect>
                                  </p:childTnLst>
                                </p:cTn>
                              </p:par>
                              <p:par>
                                <p:cTn id="119" presetID="10" presetClass="entr" presetSubtype="0" fill="hold" nodeType="withEffect">
                                  <p:stCondLst>
                                    <p:cond delay="0"/>
                                  </p:stCondLst>
                                  <p:childTnLst>
                                    <p:set>
                                      <p:cBhvr>
                                        <p:cTn id="120" dur="1" fill="hold">
                                          <p:stCondLst>
                                            <p:cond delay="0"/>
                                          </p:stCondLst>
                                        </p:cTn>
                                        <p:tgtEl>
                                          <p:spTgt spid="531"/>
                                        </p:tgtEl>
                                        <p:attrNameLst>
                                          <p:attrName>style.visibility</p:attrName>
                                        </p:attrNameLst>
                                      </p:cBhvr>
                                      <p:to>
                                        <p:strVal val="visible"/>
                                      </p:to>
                                    </p:set>
                                    <p:animEffect transition="in" filter="fade">
                                      <p:cBhvr>
                                        <p:cTn id="121" dur="1000"/>
                                        <p:tgtEl>
                                          <p:spTgt spid="5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539"/>
        <p:cNvGrpSpPr/>
        <p:nvPr/>
      </p:nvGrpSpPr>
      <p:grpSpPr>
        <a:xfrm>
          <a:off x="0" y="0"/>
          <a:ext cx="0" cy="0"/>
          <a:chOff x="0" y="0"/>
          <a:chExt cx="0" cy="0"/>
        </a:xfrm>
      </p:grpSpPr>
      <p:sp>
        <p:nvSpPr>
          <p:cNvPr id="540" name="Google Shape;540;p27"/>
          <p:cNvSpPr/>
          <p:nvPr/>
        </p:nvSpPr>
        <p:spPr>
          <a:xfrm>
            <a:off x="4350" y="0"/>
            <a:ext cx="139800" cy="5143500"/>
          </a:xfrm>
          <a:prstGeom prst="rect">
            <a:avLst/>
          </a:prstGeom>
          <a:solidFill>
            <a:srgbClr val="073763"/>
          </a:solidFill>
          <a:ln w="9525" cap="flat" cmpd="sng">
            <a:solidFill>
              <a:srgbClr val="134F5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27"/>
          <p:cNvSpPr/>
          <p:nvPr/>
        </p:nvSpPr>
        <p:spPr>
          <a:xfrm rot="5400000">
            <a:off x="4569850" y="562800"/>
            <a:ext cx="155100" cy="9006300"/>
          </a:xfrm>
          <a:prstGeom prst="rect">
            <a:avLst/>
          </a:prstGeom>
          <a:solidFill>
            <a:srgbClr val="07376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27"/>
          <p:cNvSpPr/>
          <p:nvPr/>
        </p:nvSpPr>
        <p:spPr>
          <a:xfrm>
            <a:off x="-100" y="4822475"/>
            <a:ext cx="8301900" cy="321000"/>
          </a:xfrm>
          <a:prstGeom prst="rect">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27"/>
          <p:cNvSpPr/>
          <p:nvPr/>
        </p:nvSpPr>
        <p:spPr>
          <a:xfrm>
            <a:off x="61925" y="5950"/>
            <a:ext cx="12000" cy="5125800"/>
          </a:xfrm>
          <a:prstGeom prst="rect">
            <a:avLst/>
          </a:prstGeom>
          <a:solidFill>
            <a:srgbClr val="666666"/>
          </a:solidFill>
          <a:ln w="9525" cap="flat" cmpd="sng">
            <a:solidFill>
              <a:srgbClr val="66666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27"/>
          <p:cNvSpPr txBox="1">
            <a:spLocks noGrp="1"/>
          </p:cNvSpPr>
          <p:nvPr>
            <p:ph type="title"/>
          </p:nvPr>
        </p:nvSpPr>
        <p:spPr>
          <a:xfrm>
            <a:off x="437375" y="0"/>
            <a:ext cx="3507600" cy="614100"/>
          </a:xfrm>
          <a:prstGeom prst="rect">
            <a:avLst/>
          </a:prstGeom>
          <a:noFill/>
        </p:spPr>
        <p:txBody>
          <a:bodyPr spcFirstLastPara="1" wrap="square" lIns="91425" tIns="91425" rIns="91425" bIns="91425" anchor="t" anchorCtr="0">
            <a:normAutofit/>
          </a:bodyPr>
          <a:lstStyle/>
          <a:p>
            <a:pPr marL="0" lvl="0" indent="0" algn="ctr" rtl="0">
              <a:spcBef>
                <a:spcPts val="0"/>
              </a:spcBef>
              <a:spcAft>
                <a:spcPts val="0"/>
              </a:spcAft>
              <a:buNone/>
            </a:pPr>
            <a:r>
              <a:rPr lang="es" sz="2400" b="1">
                <a:solidFill>
                  <a:srgbClr val="0C343D"/>
                </a:solidFill>
                <a:latin typeface="Times New Roman"/>
                <a:ea typeface="Times New Roman"/>
                <a:cs typeface="Times New Roman"/>
                <a:sym typeface="Times New Roman"/>
              </a:rPr>
              <a:t>Resultados y discusión</a:t>
            </a:r>
            <a:endParaRPr sz="2400" b="1">
              <a:solidFill>
                <a:srgbClr val="0C343D"/>
              </a:solidFill>
              <a:latin typeface="Times New Roman"/>
              <a:ea typeface="Times New Roman"/>
              <a:cs typeface="Times New Roman"/>
              <a:sym typeface="Times New Roman"/>
            </a:endParaRPr>
          </a:p>
        </p:txBody>
      </p:sp>
      <p:sp>
        <p:nvSpPr>
          <p:cNvPr id="545" name="Google Shape;545;p27"/>
          <p:cNvSpPr txBox="1">
            <a:spLocks noGrp="1"/>
          </p:cNvSpPr>
          <p:nvPr>
            <p:ph type="title"/>
          </p:nvPr>
        </p:nvSpPr>
        <p:spPr>
          <a:xfrm>
            <a:off x="1726648" y="475925"/>
            <a:ext cx="56907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s" sz="1920" b="1">
                <a:latin typeface="Times New Roman"/>
                <a:ea typeface="Times New Roman"/>
                <a:cs typeface="Times New Roman"/>
                <a:sym typeface="Times New Roman"/>
              </a:rPr>
              <a:t> Identificación de los estadios larvarios de </a:t>
            </a:r>
            <a:r>
              <a:rPr lang="es" sz="1920" b="1" i="1">
                <a:latin typeface="Times New Roman"/>
                <a:ea typeface="Times New Roman"/>
                <a:cs typeface="Times New Roman"/>
                <a:sym typeface="Times New Roman"/>
              </a:rPr>
              <a:t>C. elegans</a:t>
            </a:r>
            <a:endParaRPr sz="1920" b="1" i="1">
              <a:latin typeface="Times New Roman"/>
              <a:ea typeface="Times New Roman"/>
              <a:cs typeface="Times New Roman"/>
              <a:sym typeface="Times New Roman"/>
            </a:endParaRPr>
          </a:p>
        </p:txBody>
      </p:sp>
      <p:grpSp>
        <p:nvGrpSpPr>
          <p:cNvPr id="546" name="Google Shape;546;p27"/>
          <p:cNvGrpSpPr/>
          <p:nvPr/>
        </p:nvGrpSpPr>
        <p:grpSpPr>
          <a:xfrm>
            <a:off x="2077538" y="893438"/>
            <a:ext cx="4851409" cy="3973875"/>
            <a:chOff x="2077538" y="893438"/>
            <a:chExt cx="4851409" cy="3973875"/>
          </a:xfrm>
        </p:grpSpPr>
        <p:pic>
          <p:nvPicPr>
            <p:cNvPr id="547" name="Google Shape;547;p27"/>
            <p:cNvPicPr preferRelativeResize="0"/>
            <p:nvPr/>
          </p:nvPicPr>
          <p:blipFill>
            <a:blip r:embed="rId3">
              <a:alphaModFix/>
            </a:blip>
            <a:stretch>
              <a:fillRect/>
            </a:stretch>
          </p:blipFill>
          <p:spPr>
            <a:xfrm>
              <a:off x="2077538" y="893438"/>
              <a:ext cx="4851409" cy="3649700"/>
            </a:xfrm>
            <a:prstGeom prst="rect">
              <a:avLst/>
            </a:prstGeom>
            <a:noFill/>
            <a:ln>
              <a:noFill/>
            </a:ln>
          </p:spPr>
        </p:pic>
        <p:grpSp>
          <p:nvGrpSpPr>
            <p:cNvPr id="548" name="Google Shape;548;p27"/>
            <p:cNvGrpSpPr/>
            <p:nvPr/>
          </p:nvGrpSpPr>
          <p:grpSpPr>
            <a:xfrm>
              <a:off x="2504650" y="1396275"/>
              <a:ext cx="3997175" cy="3471038"/>
              <a:chOff x="2504650" y="1396275"/>
              <a:chExt cx="3997175" cy="3471038"/>
            </a:xfrm>
          </p:grpSpPr>
          <p:sp>
            <p:nvSpPr>
              <p:cNvPr id="549" name="Google Shape;549;p27"/>
              <p:cNvSpPr txBox="1"/>
              <p:nvPr/>
            </p:nvSpPr>
            <p:spPr>
              <a:xfrm>
                <a:off x="2922750" y="4498013"/>
                <a:ext cx="3298500" cy="369300"/>
              </a:xfrm>
              <a:prstGeom prst="rect">
                <a:avLst/>
              </a:prstGeom>
              <a:noFill/>
              <a:ln>
                <a:noFill/>
              </a:ln>
            </p:spPr>
            <p:txBody>
              <a:bodyPr spcFirstLastPara="1" wrap="square" lIns="91425" tIns="91425" rIns="91425" bIns="91425" anchor="t" anchorCtr="0">
                <a:spAutoFit/>
              </a:bodyPr>
              <a:lstStyle/>
              <a:p>
                <a:pPr marL="0" lvl="0" indent="0" algn="ctr" rtl="0">
                  <a:lnSpc>
                    <a:spcPct val="150000"/>
                  </a:lnSpc>
                  <a:spcBef>
                    <a:spcPts val="0"/>
                  </a:spcBef>
                  <a:spcAft>
                    <a:spcPts val="800"/>
                  </a:spcAft>
                  <a:buNone/>
                </a:pPr>
                <a:r>
                  <a:rPr lang="es" sz="1200" b="1">
                    <a:solidFill>
                      <a:schemeClr val="dk1"/>
                    </a:solidFill>
                    <a:latin typeface="Times New Roman"/>
                    <a:ea typeface="Times New Roman"/>
                    <a:cs typeface="Times New Roman"/>
                    <a:sym typeface="Times New Roman"/>
                  </a:rPr>
                  <a:t>Ciclo de vida de </a:t>
                </a:r>
                <a:r>
                  <a:rPr lang="es" sz="1200" b="1" i="1">
                    <a:solidFill>
                      <a:schemeClr val="dk1"/>
                    </a:solidFill>
                    <a:latin typeface="Times New Roman"/>
                    <a:ea typeface="Times New Roman"/>
                    <a:cs typeface="Times New Roman"/>
                    <a:sym typeface="Times New Roman"/>
                  </a:rPr>
                  <a:t>C. elegans </a:t>
                </a:r>
                <a:r>
                  <a:rPr lang="es" sz="1200" b="1">
                    <a:solidFill>
                      <a:schemeClr val="dk1"/>
                    </a:solidFill>
                    <a:latin typeface="Times New Roman"/>
                    <a:ea typeface="Times New Roman"/>
                    <a:cs typeface="Times New Roman"/>
                    <a:sym typeface="Times New Roman"/>
                  </a:rPr>
                  <a:t>cepa silvestre N2</a:t>
                </a:r>
                <a:endParaRPr sz="1500"/>
              </a:p>
            </p:txBody>
          </p:sp>
          <p:sp>
            <p:nvSpPr>
              <p:cNvPr id="550" name="Google Shape;550;p27"/>
              <p:cNvSpPr txBox="1"/>
              <p:nvPr/>
            </p:nvSpPr>
            <p:spPr>
              <a:xfrm>
                <a:off x="3284975" y="1396275"/>
                <a:ext cx="789000" cy="354000"/>
              </a:xfrm>
              <a:prstGeom prst="rect">
                <a:avLst/>
              </a:prstGeom>
              <a:noFill/>
              <a:ln>
                <a:noFill/>
              </a:ln>
            </p:spPr>
            <p:txBody>
              <a:bodyPr spcFirstLastPara="1" wrap="square" lIns="91425" tIns="91425" rIns="91425" bIns="91425" anchor="t" anchorCtr="0">
                <a:spAutoFit/>
              </a:bodyPr>
              <a:lstStyle/>
              <a:p>
                <a:pPr marL="0" lvl="0" indent="0" algn="ctr" rtl="0">
                  <a:lnSpc>
                    <a:spcPct val="150000"/>
                  </a:lnSpc>
                  <a:spcBef>
                    <a:spcPts val="0"/>
                  </a:spcBef>
                  <a:spcAft>
                    <a:spcPts val="800"/>
                  </a:spcAft>
                  <a:buNone/>
                </a:pPr>
                <a:r>
                  <a:rPr lang="es" sz="1100">
                    <a:solidFill>
                      <a:schemeClr val="dk1"/>
                    </a:solidFill>
                    <a:latin typeface="Times New Roman"/>
                    <a:ea typeface="Times New Roman"/>
                    <a:cs typeface="Times New Roman"/>
                    <a:sym typeface="Times New Roman"/>
                  </a:rPr>
                  <a:t>10 Hrs</a:t>
                </a:r>
                <a:endParaRPr/>
              </a:p>
            </p:txBody>
          </p:sp>
          <p:sp>
            <p:nvSpPr>
              <p:cNvPr id="551" name="Google Shape;551;p27"/>
              <p:cNvSpPr txBox="1"/>
              <p:nvPr/>
            </p:nvSpPr>
            <p:spPr>
              <a:xfrm>
                <a:off x="5136775" y="4022913"/>
                <a:ext cx="531000" cy="354000"/>
              </a:xfrm>
              <a:prstGeom prst="rect">
                <a:avLst/>
              </a:prstGeom>
              <a:noFill/>
              <a:ln>
                <a:noFill/>
              </a:ln>
            </p:spPr>
            <p:txBody>
              <a:bodyPr spcFirstLastPara="1" wrap="square" lIns="91425" tIns="91425" rIns="91425" bIns="91425" anchor="t" anchorCtr="0">
                <a:spAutoFit/>
              </a:bodyPr>
              <a:lstStyle/>
              <a:p>
                <a:pPr marL="0" lvl="0" indent="0" algn="ctr" rtl="0">
                  <a:lnSpc>
                    <a:spcPct val="150000"/>
                  </a:lnSpc>
                  <a:spcBef>
                    <a:spcPts val="0"/>
                  </a:spcBef>
                  <a:spcAft>
                    <a:spcPts val="800"/>
                  </a:spcAft>
                  <a:buNone/>
                </a:pPr>
                <a:r>
                  <a:rPr lang="es" sz="1100">
                    <a:solidFill>
                      <a:schemeClr val="dk1"/>
                    </a:solidFill>
                    <a:latin typeface="Times New Roman"/>
                    <a:ea typeface="Times New Roman"/>
                    <a:cs typeface="Times New Roman"/>
                    <a:sym typeface="Times New Roman"/>
                  </a:rPr>
                  <a:t>8 Hrs</a:t>
                </a:r>
                <a:endParaRPr/>
              </a:p>
            </p:txBody>
          </p:sp>
          <p:sp>
            <p:nvSpPr>
              <p:cNvPr id="552" name="Google Shape;552;p27"/>
              <p:cNvSpPr txBox="1"/>
              <p:nvPr/>
            </p:nvSpPr>
            <p:spPr>
              <a:xfrm>
                <a:off x="5970825" y="2915888"/>
                <a:ext cx="531000" cy="354000"/>
              </a:xfrm>
              <a:prstGeom prst="rect">
                <a:avLst/>
              </a:prstGeom>
              <a:noFill/>
              <a:ln>
                <a:noFill/>
              </a:ln>
            </p:spPr>
            <p:txBody>
              <a:bodyPr spcFirstLastPara="1" wrap="square" lIns="91425" tIns="91425" rIns="91425" bIns="91425" anchor="t" anchorCtr="0">
                <a:spAutoFit/>
              </a:bodyPr>
              <a:lstStyle/>
              <a:p>
                <a:pPr marL="0" lvl="0" indent="0" algn="ctr" rtl="0">
                  <a:lnSpc>
                    <a:spcPct val="150000"/>
                  </a:lnSpc>
                  <a:spcBef>
                    <a:spcPts val="0"/>
                  </a:spcBef>
                  <a:spcAft>
                    <a:spcPts val="800"/>
                  </a:spcAft>
                  <a:buNone/>
                </a:pPr>
                <a:r>
                  <a:rPr lang="es" sz="1100">
                    <a:solidFill>
                      <a:schemeClr val="dk1"/>
                    </a:solidFill>
                    <a:latin typeface="Times New Roman"/>
                    <a:ea typeface="Times New Roman"/>
                    <a:cs typeface="Times New Roman"/>
                    <a:sym typeface="Times New Roman"/>
                  </a:rPr>
                  <a:t>8 Hrs</a:t>
                </a:r>
                <a:endParaRPr/>
              </a:p>
            </p:txBody>
          </p:sp>
          <p:sp>
            <p:nvSpPr>
              <p:cNvPr id="553" name="Google Shape;553;p27"/>
              <p:cNvSpPr txBox="1"/>
              <p:nvPr/>
            </p:nvSpPr>
            <p:spPr>
              <a:xfrm>
                <a:off x="3413975" y="4022913"/>
                <a:ext cx="531000" cy="354000"/>
              </a:xfrm>
              <a:prstGeom prst="rect">
                <a:avLst/>
              </a:prstGeom>
              <a:noFill/>
              <a:ln>
                <a:noFill/>
              </a:ln>
            </p:spPr>
            <p:txBody>
              <a:bodyPr spcFirstLastPara="1" wrap="square" lIns="91425" tIns="91425" rIns="91425" bIns="91425" anchor="t" anchorCtr="0">
                <a:spAutoFit/>
              </a:bodyPr>
              <a:lstStyle/>
              <a:p>
                <a:pPr marL="0" lvl="0" indent="0" algn="ctr" rtl="0">
                  <a:lnSpc>
                    <a:spcPct val="150000"/>
                  </a:lnSpc>
                  <a:spcBef>
                    <a:spcPts val="0"/>
                  </a:spcBef>
                  <a:spcAft>
                    <a:spcPts val="800"/>
                  </a:spcAft>
                  <a:buNone/>
                </a:pPr>
                <a:r>
                  <a:rPr lang="es" sz="1100">
                    <a:solidFill>
                      <a:schemeClr val="dk1"/>
                    </a:solidFill>
                    <a:latin typeface="Times New Roman"/>
                    <a:ea typeface="Times New Roman"/>
                    <a:cs typeface="Times New Roman"/>
                    <a:sym typeface="Times New Roman"/>
                  </a:rPr>
                  <a:t>6 Hrs</a:t>
                </a:r>
                <a:endParaRPr/>
              </a:p>
            </p:txBody>
          </p:sp>
          <p:sp>
            <p:nvSpPr>
              <p:cNvPr id="554" name="Google Shape;554;p27"/>
              <p:cNvSpPr txBox="1"/>
              <p:nvPr/>
            </p:nvSpPr>
            <p:spPr>
              <a:xfrm>
                <a:off x="2504650" y="2694438"/>
                <a:ext cx="531000" cy="354000"/>
              </a:xfrm>
              <a:prstGeom prst="rect">
                <a:avLst/>
              </a:prstGeom>
              <a:noFill/>
              <a:ln>
                <a:noFill/>
              </a:ln>
            </p:spPr>
            <p:txBody>
              <a:bodyPr spcFirstLastPara="1" wrap="square" lIns="91425" tIns="91425" rIns="91425" bIns="91425" anchor="t" anchorCtr="0">
                <a:spAutoFit/>
              </a:bodyPr>
              <a:lstStyle/>
              <a:p>
                <a:pPr marL="0" lvl="0" indent="0" algn="ctr" rtl="0">
                  <a:lnSpc>
                    <a:spcPct val="150000"/>
                  </a:lnSpc>
                  <a:spcBef>
                    <a:spcPts val="0"/>
                  </a:spcBef>
                  <a:spcAft>
                    <a:spcPts val="800"/>
                  </a:spcAft>
                  <a:buNone/>
                </a:pPr>
                <a:r>
                  <a:rPr lang="es" sz="1100">
                    <a:solidFill>
                      <a:schemeClr val="dk1"/>
                    </a:solidFill>
                    <a:latin typeface="Times New Roman"/>
                    <a:ea typeface="Times New Roman"/>
                    <a:cs typeface="Times New Roman"/>
                    <a:sym typeface="Times New Roman"/>
                  </a:rPr>
                  <a:t>6 Hrs</a:t>
                </a:r>
                <a:endParaRPr/>
              </a:p>
            </p:txBody>
          </p:sp>
        </p:grpSp>
      </p:grpSp>
      <p:sp>
        <p:nvSpPr>
          <p:cNvPr id="555" name="Google Shape;555;p27"/>
          <p:cNvSpPr/>
          <p:nvPr/>
        </p:nvSpPr>
        <p:spPr>
          <a:xfrm>
            <a:off x="8510825" y="4514450"/>
            <a:ext cx="633300" cy="6291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s" sz="1800" b="1">
                <a:solidFill>
                  <a:srgbClr val="0C343D"/>
                </a:solidFill>
                <a:latin typeface="Times New Roman"/>
                <a:ea typeface="Times New Roman"/>
                <a:cs typeface="Times New Roman"/>
                <a:sym typeface="Times New Roman"/>
              </a:rPr>
              <a:t>12</a:t>
            </a:r>
            <a:endParaRPr sz="1800" b="1">
              <a:solidFill>
                <a:srgbClr val="0C343D"/>
              </a:solidFill>
              <a:latin typeface="Times New Roman"/>
              <a:ea typeface="Times New Roman"/>
              <a:cs typeface="Times New Roman"/>
              <a:sym typeface="Times New Roman"/>
            </a:endParaRPr>
          </a:p>
        </p:txBody>
      </p:sp>
      <p:sp>
        <p:nvSpPr>
          <p:cNvPr id="556" name="Google Shape;556;p27"/>
          <p:cNvSpPr/>
          <p:nvPr/>
        </p:nvSpPr>
        <p:spPr>
          <a:xfrm>
            <a:off x="0" y="0"/>
            <a:ext cx="407100" cy="3108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s" b="1">
                <a:solidFill>
                  <a:srgbClr val="0C343D"/>
                </a:solidFill>
                <a:latin typeface="Times New Roman"/>
                <a:ea typeface="Times New Roman"/>
                <a:cs typeface="Times New Roman"/>
                <a:sym typeface="Times New Roman"/>
              </a:rPr>
              <a:t>15</a:t>
            </a:r>
            <a:endParaRPr b="1">
              <a:solidFill>
                <a:srgbClr val="0C343D"/>
              </a:solidFill>
              <a:latin typeface="Times New Roman"/>
              <a:ea typeface="Times New Roman"/>
              <a:cs typeface="Times New Roman"/>
              <a:sym typeface="Times New Roman"/>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46"/>
                                        </p:tgtEl>
                                        <p:attrNameLst>
                                          <p:attrName>style.visibility</p:attrName>
                                        </p:attrNameLst>
                                      </p:cBhvr>
                                      <p:to>
                                        <p:strVal val="visible"/>
                                      </p:to>
                                    </p:set>
                                    <p:animEffect transition="in" filter="fade">
                                      <p:cBhvr>
                                        <p:cTn id="7" dur="1000"/>
                                        <p:tgtEl>
                                          <p:spTgt spid="5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560"/>
        <p:cNvGrpSpPr/>
        <p:nvPr/>
      </p:nvGrpSpPr>
      <p:grpSpPr>
        <a:xfrm>
          <a:off x="0" y="0"/>
          <a:ext cx="0" cy="0"/>
          <a:chOff x="0" y="0"/>
          <a:chExt cx="0" cy="0"/>
        </a:xfrm>
      </p:grpSpPr>
      <p:pic>
        <p:nvPicPr>
          <p:cNvPr id="561" name="Google Shape;561;p28"/>
          <p:cNvPicPr preferRelativeResize="0"/>
          <p:nvPr/>
        </p:nvPicPr>
        <p:blipFill>
          <a:blip r:embed="rId3">
            <a:alphaModFix/>
          </a:blip>
          <a:stretch>
            <a:fillRect/>
          </a:stretch>
        </p:blipFill>
        <p:spPr>
          <a:xfrm>
            <a:off x="4905526" y="1090674"/>
            <a:ext cx="3986175" cy="3213650"/>
          </a:xfrm>
          <a:prstGeom prst="rect">
            <a:avLst/>
          </a:prstGeom>
          <a:noFill/>
          <a:ln>
            <a:noFill/>
          </a:ln>
        </p:spPr>
      </p:pic>
      <p:sp>
        <p:nvSpPr>
          <p:cNvPr id="562" name="Google Shape;562;p28"/>
          <p:cNvSpPr txBox="1">
            <a:spLocks noGrp="1"/>
          </p:cNvSpPr>
          <p:nvPr>
            <p:ph type="title"/>
          </p:nvPr>
        </p:nvSpPr>
        <p:spPr>
          <a:xfrm>
            <a:off x="1570500" y="243600"/>
            <a:ext cx="69438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SzPts val="990"/>
              <a:buNone/>
            </a:pPr>
            <a:r>
              <a:rPr lang="es" sz="2220" b="1">
                <a:latin typeface="Times New Roman"/>
                <a:ea typeface="Times New Roman"/>
                <a:cs typeface="Times New Roman"/>
                <a:sym typeface="Times New Roman"/>
              </a:rPr>
              <a:t>Diferencias entre cepas de </a:t>
            </a:r>
            <a:r>
              <a:rPr lang="es" sz="2220" b="1" i="1">
                <a:latin typeface="Times New Roman"/>
                <a:ea typeface="Times New Roman"/>
                <a:cs typeface="Times New Roman"/>
                <a:sym typeface="Times New Roman"/>
              </a:rPr>
              <a:t>C. elegans</a:t>
            </a:r>
            <a:r>
              <a:rPr lang="es" sz="2220" b="1">
                <a:latin typeface="Times New Roman"/>
                <a:ea typeface="Times New Roman"/>
                <a:cs typeface="Times New Roman"/>
                <a:sym typeface="Times New Roman"/>
              </a:rPr>
              <a:t> </a:t>
            </a:r>
            <a:endParaRPr sz="2220" b="1">
              <a:latin typeface="Times New Roman"/>
              <a:ea typeface="Times New Roman"/>
              <a:cs typeface="Times New Roman"/>
              <a:sym typeface="Times New Roman"/>
            </a:endParaRPr>
          </a:p>
        </p:txBody>
      </p:sp>
      <p:sp>
        <p:nvSpPr>
          <p:cNvPr id="563" name="Google Shape;563;p28"/>
          <p:cNvSpPr/>
          <p:nvPr/>
        </p:nvSpPr>
        <p:spPr>
          <a:xfrm>
            <a:off x="4350" y="0"/>
            <a:ext cx="139800" cy="5143500"/>
          </a:xfrm>
          <a:prstGeom prst="rect">
            <a:avLst/>
          </a:prstGeom>
          <a:solidFill>
            <a:srgbClr val="073763"/>
          </a:solidFill>
          <a:ln w="9525" cap="flat" cmpd="sng">
            <a:solidFill>
              <a:srgbClr val="134F5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28"/>
          <p:cNvSpPr/>
          <p:nvPr/>
        </p:nvSpPr>
        <p:spPr>
          <a:xfrm rot="5400000">
            <a:off x="4569850" y="562800"/>
            <a:ext cx="155100" cy="9006300"/>
          </a:xfrm>
          <a:prstGeom prst="rect">
            <a:avLst/>
          </a:prstGeom>
          <a:solidFill>
            <a:srgbClr val="07376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28"/>
          <p:cNvSpPr/>
          <p:nvPr/>
        </p:nvSpPr>
        <p:spPr>
          <a:xfrm>
            <a:off x="-100" y="4822475"/>
            <a:ext cx="8301900" cy="321000"/>
          </a:xfrm>
          <a:prstGeom prst="rect">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28"/>
          <p:cNvSpPr/>
          <p:nvPr/>
        </p:nvSpPr>
        <p:spPr>
          <a:xfrm>
            <a:off x="61925" y="5950"/>
            <a:ext cx="12000" cy="5125800"/>
          </a:xfrm>
          <a:prstGeom prst="rect">
            <a:avLst/>
          </a:prstGeom>
          <a:solidFill>
            <a:srgbClr val="666666"/>
          </a:solidFill>
          <a:ln w="9525" cap="flat" cmpd="sng">
            <a:solidFill>
              <a:srgbClr val="66666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28"/>
          <p:cNvSpPr/>
          <p:nvPr/>
        </p:nvSpPr>
        <p:spPr>
          <a:xfrm>
            <a:off x="0" y="0"/>
            <a:ext cx="407100" cy="3108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s" b="1">
                <a:solidFill>
                  <a:srgbClr val="0C343D"/>
                </a:solidFill>
                <a:latin typeface="Times New Roman"/>
                <a:ea typeface="Times New Roman"/>
                <a:cs typeface="Times New Roman"/>
                <a:sym typeface="Times New Roman"/>
              </a:rPr>
              <a:t>16</a:t>
            </a:r>
            <a:endParaRPr b="1">
              <a:solidFill>
                <a:srgbClr val="0C343D"/>
              </a:solidFill>
              <a:latin typeface="Times New Roman"/>
              <a:ea typeface="Times New Roman"/>
              <a:cs typeface="Times New Roman"/>
              <a:sym typeface="Times New Roman"/>
            </a:endParaRPr>
          </a:p>
        </p:txBody>
      </p:sp>
      <p:sp>
        <p:nvSpPr>
          <p:cNvPr id="568" name="Google Shape;568;p28"/>
          <p:cNvSpPr/>
          <p:nvPr/>
        </p:nvSpPr>
        <p:spPr>
          <a:xfrm>
            <a:off x="7991000" y="3306050"/>
            <a:ext cx="310800" cy="236700"/>
          </a:xfrm>
          <a:prstGeom prst="leftArrow">
            <a:avLst>
              <a:gd name="adj1" fmla="val 50000"/>
              <a:gd name="adj2" fmla="val 50000"/>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28"/>
          <p:cNvSpPr/>
          <p:nvPr/>
        </p:nvSpPr>
        <p:spPr>
          <a:xfrm>
            <a:off x="6093700" y="1899450"/>
            <a:ext cx="310800" cy="236700"/>
          </a:xfrm>
          <a:prstGeom prst="leftArrow">
            <a:avLst>
              <a:gd name="adj1" fmla="val 50000"/>
              <a:gd name="adj2" fmla="val 50000"/>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570" name="Google Shape;570;p28"/>
          <p:cNvPicPr preferRelativeResize="0"/>
          <p:nvPr/>
        </p:nvPicPr>
        <p:blipFill>
          <a:blip r:embed="rId4">
            <a:alphaModFix/>
          </a:blip>
          <a:stretch>
            <a:fillRect/>
          </a:stretch>
        </p:blipFill>
        <p:spPr>
          <a:xfrm>
            <a:off x="296550" y="1627613"/>
            <a:ext cx="4515199" cy="2383560"/>
          </a:xfrm>
          <a:prstGeom prst="rect">
            <a:avLst/>
          </a:prstGeom>
          <a:noFill/>
          <a:ln>
            <a:noFill/>
          </a:ln>
        </p:spPr>
      </p:pic>
      <p:sp>
        <p:nvSpPr>
          <p:cNvPr id="571" name="Google Shape;571;p28"/>
          <p:cNvSpPr/>
          <p:nvPr/>
        </p:nvSpPr>
        <p:spPr>
          <a:xfrm>
            <a:off x="2937350" y="1809042"/>
            <a:ext cx="539100" cy="321000"/>
          </a:xfrm>
          <a:prstGeom prst="rect">
            <a:avLst/>
          </a:prstGeom>
          <a:noFill/>
          <a:ln w="19050" cap="flat" cmpd="sng">
            <a:solidFill>
              <a:srgbClr val="741B4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61"/>
                                        </p:tgtEl>
                                        <p:attrNameLst>
                                          <p:attrName>style.visibility</p:attrName>
                                        </p:attrNameLst>
                                      </p:cBhvr>
                                      <p:to>
                                        <p:strVal val="visible"/>
                                      </p:to>
                                    </p:set>
                                    <p:animEffect transition="in" filter="fade">
                                      <p:cBhvr>
                                        <p:cTn id="7" dur="1000"/>
                                        <p:tgtEl>
                                          <p:spTgt spid="56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69"/>
                                        </p:tgtEl>
                                        <p:attrNameLst>
                                          <p:attrName>style.visibility</p:attrName>
                                        </p:attrNameLst>
                                      </p:cBhvr>
                                      <p:to>
                                        <p:strVal val="visible"/>
                                      </p:to>
                                    </p:set>
                                    <p:animEffect transition="in" filter="fade">
                                      <p:cBhvr>
                                        <p:cTn id="12" dur="1000"/>
                                        <p:tgtEl>
                                          <p:spTgt spid="56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68"/>
                                        </p:tgtEl>
                                        <p:attrNameLst>
                                          <p:attrName>style.visibility</p:attrName>
                                        </p:attrNameLst>
                                      </p:cBhvr>
                                      <p:to>
                                        <p:strVal val="visible"/>
                                      </p:to>
                                    </p:set>
                                    <p:animEffect transition="in" filter="fade">
                                      <p:cBhvr>
                                        <p:cTn id="17" dur="1000"/>
                                        <p:tgtEl>
                                          <p:spTgt spid="5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575"/>
        <p:cNvGrpSpPr/>
        <p:nvPr/>
      </p:nvGrpSpPr>
      <p:grpSpPr>
        <a:xfrm>
          <a:off x="0" y="0"/>
          <a:ext cx="0" cy="0"/>
          <a:chOff x="0" y="0"/>
          <a:chExt cx="0" cy="0"/>
        </a:xfrm>
      </p:grpSpPr>
      <p:sp>
        <p:nvSpPr>
          <p:cNvPr id="576" name="Google Shape;576;p29"/>
          <p:cNvSpPr/>
          <p:nvPr/>
        </p:nvSpPr>
        <p:spPr>
          <a:xfrm>
            <a:off x="4350" y="0"/>
            <a:ext cx="139800" cy="5143500"/>
          </a:xfrm>
          <a:prstGeom prst="rect">
            <a:avLst/>
          </a:prstGeom>
          <a:solidFill>
            <a:srgbClr val="073763"/>
          </a:solidFill>
          <a:ln w="9525" cap="flat" cmpd="sng">
            <a:solidFill>
              <a:srgbClr val="134F5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29"/>
          <p:cNvSpPr/>
          <p:nvPr/>
        </p:nvSpPr>
        <p:spPr>
          <a:xfrm rot="5400000">
            <a:off x="4569850" y="562800"/>
            <a:ext cx="155100" cy="9006300"/>
          </a:xfrm>
          <a:prstGeom prst="rect">
            <a:avLst/>
          </a:prstGeom>
          <a:solidFill>
            <a:srgbClr val="07376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29"/>
          <p:cNvSpPr/>
          <p:nvPr/>
        </p:nvSpPr>
        <p:spPr>
          <a:xfrm>
            <a:off x="-100" y="4891875"/>
            <a:ext cx="8301900" cy="251700"/>
          </a:xfrm>
          <a:prstGeom prst="rect">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29"/>
          <p:cNvSpPr/>
          <p:nvPr/>
        </p:nvSpPr>
        <p:spPr>
          <a:xfrm>
            <a:off x="61925" y="5950"/>
            <a:ext cx="12000" cy="5125800"/>
          </a:xfrm>
          <a:prstGeom prst="rect">
            <a:avLst/>
          </a:prstGeom>
          <a:solidFill>
            <a:srgbClr val="666666"/>
          </a:solidFill>
          <a:ln w="9525" cap="flat" cmpd="sng">
            <a:solidFill>
              <a:srgbClr val="66666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29"/>
          <p:cNvSpPr/>
          <p:nvPr/>
        </p:nvSpPr>
        <p:spPr>
          <a:xfrm>
            <a:off x="4350" y="0"/>
            <a:ext cx="402600" cy="4146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s" sz="1600" b="1">
                <a:solidFill>
                  <a:srgbClr val="0C343D"/>
                </a:solidFill>
                <a:latin typeface="Times New Roman"/>
                <a:ea typeface="Times New Roman"/>
                <a:cs typeface="Times New Roman"/>
                <a:sym typeface="Times New Roman"/>
              </a:rPr>
              <a:t>17</a:t>
            </a:r>
            <a:endParaRPr sz="1600" b="1">
              <a:solidFill>
                <a:srgbClr val="0C343D"/>
              </a:solidFill>
              <a:latin typeface="Times New Roman"/>
              <a:ea typeface="Times New Roman"/>
              <a:cs typeface="Times New Roman"/>
              <a:sym typeface="Times New Roman"/>
            </a:endParaRPr>
          </a:p>
        </p:txBody>
      </p:sp>
      <p:sp>
        <p:nvSpPr>
          <p:cNvPr id="581" name="Google Shape;581;p29"/>
          <p:cNvSpPr txBox="1"/>
          <p:nvPr/>
        </p:nvSpPr>
        <p:spPr>
          <a:xfrm>
            <a:off x="758100" y="66600"/>
            <a:ext cx="7449300" cy="677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1600" b="1">
                <a:solidFill>
                  <a:srgbClr val="111111"/>
                </a:solidFill>
                <a:latin typeface="Times New Roman"/>
                <a:ea typeface="Times New Roman"/>
                <a:cs typeface="Times New Roman"/>
                <a:sym typeface="Times New Roman"/>
              </a:rPr>
              <a:t>Concentración óptima de </a:t>
            </a:r>
            <a:r>
              <a:rPr lang="es" sz="1600" b="1" i="1">
                <a:solidFill>
                  <a:srgbClr val="111111"/>
                </a:solidFill>
                <a:latin typeface="Times New Roman"/>
                <a:ea typeface="Times New Roman"/>
                <a:cs typeface="Times New Roman"/>
                <a:sym typeface="Times New Roman"/>
              </a:rPr>
              <a:t>L. rhamnosus y L. plantarum</a:t>
            </a:r>
            <a:r>
              <a:rPr lang="es" sz="1600" b="1">
                <a:solidFill>
                  <a:srgbClr val="111111"/>
                </a:solidFill>
                <a:latin typeface="Times New Roman"/>
                <a:ea typeface="Times New Roman"/>
                <a:cs typeface="Times New Roman"/>
                <a:sym typeface="Times New Roman"/>
              </a:rPr>
              <a:t> incorporados en la dieta de </a:t>
            </a:r>
            <a:r>
              <a:rPr lang="es" sz="1600" b="1" i="1">
                <a:solidFill>
                  <a:srgbClr val="111111"/>
                </a:solidFill>
                <a:latin typeface="Times New Roman"/>
                <a:ea typeface="Times New Roman"/>
                <a:cs typeface="Times New Roman"/>
                <a:sym typeface="Times New Roman"/>
              </a:rPr>
              <a:t>C. elegans</a:t>
            </a:r>
            <a:endParaRPr/>
          </a:p>
        </p:txBody>
      </p:sp>
      <p:pic>
        <p:nvPicPr>
          <p:cNvPr id="582" name="Google Shape;582;p29"/>
          <p:cNvPicPr preferRelativeResize="0"/>
          <p:nvPr/>
        </p:nvPicPr>
        <p:blipFill>
          <a:blip r:embed="rId3">
            <a:alphaModFix/>
          </a:blip>
          <a:stretch>
            <a:fillRect/>
          </a:stretch>
        </p:blipFill>
        <p:spPr>
          <a:xfrm>
            <a:off x="1592287" y="743700"/>
            <a:ext cx="6110225" cy="3957750"/>
          </a:xfrm>
          <a:prstGeom prst="rect">
            <a:avLst/>
          </a:prstGeom>
          <a:noFill/>
          <a:ln>
            <a:noFill/>
          </a:ln>
        </p:spPr>
      </p:pic>
      <p:pic>
        <p:nvPicPr>
          <p:cNvPr id="583" name="Google Shape;583;p29"/>
          <p:cNvPicPr preferRelativeResize="0"/>
          <p:nvPr/>
        </p:nvPicPr>
        <p:blipFill>
          <a:blip r:embed="rId3">
            <a:alphaModFix/>
          </a:blip>
          <a:stretch>
            <a:fillRect/>
          </a:stretch>
        </p:blipFill>
        <p:spPr>
          <a:xfrm>
            <a:off x="758100" y="1230725"/>
            <a:ext cx="3567400" cy="2310700"/>
          </a:xfrm>
          <a:prstGeom prst="rect">
            <a:avLst/>
          </a:prstGeom>
          <a:noFill/>
          <a:ln>
            <a:noFill/>
          </a:ln>
        </p:spPr>
      </p:pic>
      <p:pic>
        <p:nvPicPr>
          <p:cNvPr id="584" name="Google Shape;584;p29"/>
          <p:cNvPicPr preferRelativeResize="0"/>
          <p:nvPr/>
        </p:nvPicPr>
        <p:blipFill>
          <a:blip r:embed="rId4">
            <a:alphaModFix/>
          </a:blip>
          <a:stretch>
            <a:fillRect/>
          </a:stretch>
        </p:blipFill>
        <p:spPr>
          <a:xfrm rot="1156650">
            <a:off x="3905375" y="983697"/>
            <a:ext cx="849901" cy="473203"/>
          </a:xfrm>
          <a:prstGeom prst="rect">
            <a:avLst/>
          </a:prstGeom>
          <a:noFill/>
          <a:ln>
            <a:noFill/>
          </a:ln>
        </p:spPr>
      </p:pic>
      <p:grpSp>
        <p:nvGrpSpPr>
          <p:cNvPr id="585" name="Google Shape;585;p29"/>
          <p:cNvGrpSpPr/>
          <p:nvPr/>
        </p:nvGrpSpPr>
        <p:grpSpPr>
          <a:xfrm>
            <a:off x="4439200" y="1583925"/>
            <a:ext cx="2938825" cy="958675"/>
            <a:chOff x="4439200" y="1583925"/>
            <a:chExt cx="2938825" cy="958675"/>
          </a:xfrm>
        </p:grpSpPr>
        <p:sp>
          <p:nvSpPr>
            <p:cNvPr id="586" name="Google Shape;586;p29"/>
            <p:cNvSpPr txBox="1"/>
            <p:nvPr/>
          </p:nvSpPr>
          <p:spPr>
            <a:xfrm>
              <a:off x="4439200" y="2203900"/>
              <a:ext cx="1350900" cy="338700"/>
            </a:xfrm>
            <a:prstGeom prst="rect">
              <a:avLst/>
            </a:prstGeom>
            <a:noFill/>
            <a:ln w="19050" cap="flat" cmpd="sng">
              <a:solidFill>
                <a:srgbClr val="052746"/>
              </a:solidFill>
              <a:prstDash val="solid"/>
              <a:round/>
              <a:headEnd type="none" w="sm" len="sm"/>
              <a:tailEnd type="none" w="sm" len="sm"/>
            </a:ln>
          </p:spPr>
          <p:txBody>
            <a:bodyPr spcFirstLastPara="1" wrap="square" lIns="91425" tIns="91425" rIns="91425" bIns="91425" anchor="t" anchorCtr="0">
              <a:spAutoFit/>
            </a:bodyPr>
            <a:lstStyle/>
            <a:p>
              <a:pPr marL="0" lvl="0" indent="0" algn="ctr" rtl="0">
                <a:lnSpc>
                  <a:spcPct val="150000"/>
                </a:lnSpc>
                <a:spcBef>
                  <a:spcPts val="0"/>
                </a:spcBef>
                <a:spcAft>
                  <a:spcPts val="800"/>
                </a:spcAft>
                <a:buClr>
                  <a:schemeClr val="dk1"/>
                </a:buClr>
                <a:buSzPts val="1100"/>
                <a:buFont typeface="Arial"/>
                <a:buNone/>
              </a:pPr>
              <a:r>
                <a:rPr lang="es" sz="1000">
                  <a:solidFill>
                    <a:schemeClr val="dk1"/>
                  </a:solidFill>
                  <a:latin typeface="Times New Roman"/>
                  <a:ea typeface="Times New Roman"/>
                  <a:cs typeface="Times New Roman"/>
                  <a:sym typeface="Times New Roman"/>
                </a:rPr>
                <a:t>Sharma K, et al. 2019</a:t>
              </a:r>
              <a:endParaRPr/>
            </a:p>
          </p:txBody>
        </p:sp>
        <p:sp>
          <p:nvSpPr>
            <p:cNvPr id="587" name="Google Shape;587;p29"/>
            <p:cNvSpPr txBox="1"/>
            <p:nvPr/>
          </p:nvSpPr>
          <p:spPr>
            <a:xfrm>
              <a:off x="4439200" y="1583925"/>
              <a:ext cx="1350900" cy="338700"/>
            </a:xfrm>
            <a:prstGeom prst="rect">
              <a:avLst/>
            </a:prstGeom>
            <a:noFill/>
            <a:ln w="19050" cap="flat" cmpd="sng">
              <a:solidFill>
                <a:srgbClr val="052746"/>
              </a:solidFill>
              <a:prstDash val="solid"/>
              <a:round/>
              <a:headEnd type="none" w="sm" len="sm"/>
              <a:tailEnd type="none" w="sm" len="sm"/>
            </a:ln>
          </p:spPr>
          <p:txBody>
            <a:bodyPr spcFirstLastPara="1" wrap="square" lIns="91425" tIns="91425" rIns="91425" bIns="91425" anchor="t" anchorCtr="0">
              <a:spAutoFit/>
            </a:bodyPr>
            <a:lstStyle/>
            <a:p>
              <a:pPr marL="0" lvl="0" indent="0" algn="ctr" rtl="0">
                <a:lnSpc>
                  <a:spcPct val="150000"/>
                </a:lnSpc>
                <a:spcBef>
                  <a:spcPts val="0"/>
                </a:spcBef>
                <a:spcAft>
                  <a:spcPts val="800"/>
                </a:spcAft>
                <a:buNone/>
              </a:pPr>
              <a:r>
                <a:rPr lang="es" sz="1000">
                  <a:solidFill>
                    <a:schemeClr val="dk1"/>
                  </a:solidFill>
                  <a:latin typeface="Times New Roman"/>
                  <a:ea typeface="Times New Roman"/>
                  <a:cs typeface="Times New Roman"/>
                  <a:sym typeface="Times New Roman"/>
                </a:rPr>
                <a:t>Azat R, et al. 2016           </a:t>
              </a:r>
              <a:endParaRPr/>
            </a:p>
          </p:txBody>
        </p:sp>
        <p:sp>
          <p:nvSpPr>
            <p:cNvPr id="588" name="Google Shape;588;p29"/>
            <p:cNvSpPr txBox="1"/>
            <p:nvPr/>
          </p:nvSpPr>
          <p:spPr>
            <a:xfrm>
              <a:off x="6287225" y="1922625"/>
              <a:ext cx="1090800" cy="338700"/>
            </a:xfrm>
            <a:prstGeom prst="rect">
              <a:avLst/>
            </a:prstGeom>
            <a:noFill/>
            <a:ln w="19050" cap="flat" cmpd="sng">
              <a:solidFill>
                <a:srgbClr val="052746"/>
              </a:solidFill>
              <a:prstDash val="solid"/>
              <a:round/>
              <a:headEnd type="none" w="sm" len="sm"/>
              <a:tailEnd type="none" w="sm" len="sm"/>
            </a:ln>
          </p:spPr>
          <p:txBody>
            <a:bodyPr spcFirstLastPara="1" wrap="square" lIns="91425" tIns="91425" rIns="91425" bIns="91425" anchor="t" anchorCtr="0">
              <a:spAutoFit/>
            </a:bodyPr>
            <a:lstStyle/>
            <a:p>
              <a:pPr marL="0" lvl="0" indent="0" algn="ctr" rtl="0">
                <a:lnSpc>
                  <a:spcPct val="150000"/>
                </a:lnSpc>
                <a:spcBef>
                  <a:spcPts val="0"/>
                </a:spcBef>
                <a:spcAft>
                  <a:spcPts val="800"/>
                </a:spcAft>
                <a:buNone/>
              </a:pPr>
              <a:r>
                <a:rPr lang="es" sz="1000">
                  <a:solidFill>
                    <a:schemeClr val="dk1"/>
                  </a:solidFill>
                  <a:latin typeface="Times New Roman"/>
                  <a:ea typeface="Times New Roman"/>
                  <a:cs typeface="Times New Roman"/>
                  <a:sym typeface="Times New Roman"/>
                </a:rPr>
                <a:t>1 x 10⁸ UFC / ml</a:t>
              </a:r>
              <a:endParaRPr/>
            </a:p>
          </p:txBody>
        </p:sp>
        <p:cxnSp>
          <p:nvCxnSpPr>
            <p:cNvPr id="589" name="Google Shape;589;p29"/>
            <p:cNvCxnSpPr>
              <a:stCxn id="587" idx="3"/>
              <a:endCxn id="588" idx="0"/>
            </p:cNvCxnSpPr>
            <p:nvPr/>
          </p:nvCxnSpPr>
          <p:spPr>
            <a:xfrm>
              <a:off x="5790100" y="1753275"/>
              <a:ext cx="1042500" cy="169500"/>
            </a:xfrm>
            <a:prstGeom prst="bentConnector2">
              <a:avLst/>
            </a:prstGeom>
            <a:noFill/>
            <a:ln w="9525" cap="flat" cmpd="sng">
              <a:solidFill>
                <a:schemeClr val="dk1"/>
              </a:solidFill>
              <a:prstDash val="solid"/>
              <a:round/>
              <a:headEnd type="none" w="med" len="med"/>
              <a:tailEnd type="none" w="med" len="med"/>
            </a:ln>
          </p:spPr>
        </p:cxnSp>
        <p:cxnSp>
          <p:nvCxnSpPr>
            <p:cNvPr id="590" name="Google Shape;590;p29"/>
            <p:cNvCxnSpPr>
              <a:stCxn id="586" idx="3"/>
              <a:endCxn id="588" idx="2"/>
            </p:cNvCxnSpPr>
            <p:nvPr/>
          </p:nvCxnSpPr>
          <p:spPr>
            <a:xfrm rot="10800000" flipH="1">
              <a:off x="5790100" y="2261350"/>
              <a:ext cx="1042500" cy="111900"/>
            </a:xfrm>
            <a:prstGeom prst="bentConnector2">
              <a:avLst/>
            </a:prstGeom>
            <a:noFill/>
            <a:ln w="9525" cap="flat" cmpd="sng">
              <a:solidFill>
                <a:schemeClr val="dk1"/>
              </a:solidFill>
              <a:prstDash val="solid"/>
              <a:round/>
              <a:headEnd type="none" w="med" len="med"/>
              <a:tailEnd type="none" w="med" len="med"/>
            </a:ln>
          </p:spPr>
        </p:cxnSp>
      </p:grpSp>
      <p:pic>
        <p:nvPicPr>
          <p:cNvPr id="591" name="Google Shape;591;p29"/>
          <p:cNvPicPr preferRelativeResize="0"/>
          <p:nvPr/>
        </p:nvPicPr>
        <p:blipFill>
          <a:blip r:embed="rId5">
            <a:alphaModFix/>
          </a:blip>
          <a:stretch>
            <a:fillRect/>
          </a:stretch>
        </p:blipFill>
        <p:spPr>
          <a:xfrm>
            <a:off x="5090099" y="2616427"/>
            <a:ext cx="462814" cy="677100"/>
          </a:xfrm>
          <a:prstGeom prst="rect">
            <a:avLst/>
          </a:prstGeom>
          <a:noFill/>
          <a:ln>
            <a:noFill/>
          </a:ln>
        </p:spPr>
      </p:pic>
      <p:pic>
        <p:nvPicPr>
          <p:cNvPr id="592" name="Google Shape;592;p29"/>
          <p:cNvPicPr preferRelativeResize="0"/>
          <p:nvPr/>
        </p:nvPicPr>
        <p:blipFill>
          <a:blip r:embed="rId6">
            <a:alphaModFix/>
          </a:blip>
          <a:stretch>
            <a:fillRect/>
          </a:stretch>
        </p:blipFill>
        <p:spPr>
          <a:xfrm>
            <a:off x="4439200" y="3337655"/>
            <a:ext cx="733007" cy="761200"/>
          </a:xfrm>
          <a:prstGeom prst="rect">
            <a:avLst/>
          </a:prstGeom>
          <a:noFill/>
          <a:ln>
            <a:noFill/>
          </a:ln>
        </p:spPr>
      </p:pic>
      <p:pic>
        <p:nvPicPr>
          <p:cNvPr id="593" name="Google Shape;593;p29"/>
          <p:cNvPicPr preferRelativeResize="0"/>
          <p:nvPr/>
        </p:nvPicPr>
        <p:blipFill>
          <a:blip r:embed="rId7">
            <a:alphaModFix/>
          </a:blip>
          <a:stretch>
            <a:fillRect/>
          </a:stretch>
        </p:blipFill>
        <p:spPr>
          <a:xfrm rot="5400053">
            <a:off x="5009684" y="3342483"/>
            <a:ext cx="743068" cy="582216"/>
          </a:xfrm>
          <a:prstGeom prst="rect">
            <a:avLst/>
          </a:prstGeom>
          <a:noFill/>
          <a:ln>
            <a:noFill/>
          </a:ln>
        </p:spPr>
      </p:pic>
      <p:pic>
        <p:nvPicPr>
          <p:cNvPr id="594" name="Google Shape;594;p29"/>
          <p:cNvPicPr preferRelativeResize="0"/>
          <p:nvPr/>
        </p:nvPicPr>
        <p:blipFill>
          <a:blip r:embed="rId8">
            <a:alphaModFix/>
          </a:blip>
          <a:stretch>
            <a:fillRect/>
          </a:stretch>
        </p:blipFill>
        <p:spPr>
          <a:xfrm>
            <a:off x="5706800" y="3179129"/>
            <a:ext cx="958450" cy="1005433"/>
          </a:xfrm>
          <a:prstGeom prst="rect">
            <a:avLst/>
          </a:prstGeom>
          <a:noFill/>
          <a:ln>
            <a:noFill/>
          </a:ln>
        </p:spPr>
      </p:pic>
      <p:sp>
        <p:nvSpPr>
          <p:cNvPr id="595" name="Google Shape;595;p29"/>
          <p:cNvSpPr txBox="1"/>
          <p:nvPr/>
        </p:nvSpPr>
        <p:spPr>
          <a:xfrm>
            <a:off x="4763663" y="4309988"/>
            <a:ext cx="12351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000">
                <a:solidFill>
                  <a:schemeClr val="dk1"/>
                </a:solidFill>
                <a:highlight>
                  <a:srgbClr val="FFFFFF"/>
                </a:highlight>
                <a:uFill>
                  <a:noFill/>
                </a:uFill>
                <a:latin typeface="Times New Roman"/>
                <a:ea typeface="Times New Roman"/>
                <a:cs typeface="Times New Roman"/>
                <a:sym typeface="Times New Roman"/>
                <a:hlinkClick r:id="rId9">
                  <a:extLst>
                    <a:ext uri="{A12FA001-AC4F-418D-AE19-62706E023703}">
                      <ahyp:hlinkClr xmlns:ahyp="http://schemas.microsoft.com/office/drawing/2018/hyperlinkcolor" val="tx"/>
                    </a:ext>
                  </a:extLst>
                </a:hlinkClick>
              </a:rPr>
              <a:t>Beydoun</a:t>
            </a:r>
            <a:r>
              <a:rPr lang="es" sz="1000">
                <a:solidFill>
                  <a:schemeClr val="dk1"/>
                </a:solidFill>
                <a:latin typeface="Times New Roman"/>
                <a:ea typeface="Times New Roman"/>
                <a:cs typeface="Times New Roman"/>
                <a:sym typeface="Times New Roman"/>
              </a:rPr>
              <a:t> et al. 2021</a:t>
            </a:r>
            <a:endParaRPr sz="1000">
              <a:solidFill>
                <a:schemeClr val="dk1"/>
              </a:solidFill>
              <a:latin typeface="Times New Roman"/>
              <a:ea typeface="Times New Roman"/>
              <a:cs typeface="Times New Roman"/>
              <a:sym typeface="Times New Roman"/>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82"/>
                                        </p:tgtEl>
                                        <p:attrNameLst>
                                          <p:attrName>style.visibility</p:attrName>
                                        </p:attrNameLst>
                                      </p:cBhvr>
                                      <p:to>
                                        <p:strVal val="visible"/>
                                      </p:to>
                                    </p:set>
                                    <p:animEffect transition="in" filter="fade">
                                      <p:cBhvr>
                                        <p:cTn id="7" dur="1000"/>
                                        <p:tgtEl>
                                          <p:spTgt spid="58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1000"/>
                                        <p:tgtEl>
                                          <p:spTgt spid="582"/>
                                        </p:tgtEl>
                                      </p:cBhvr>
                                    </p:animEffect>
                                    <p:set>
                                      <p:cBhvr>
                                        <p:cTn id="12" dur="1" fill="hold">
                                          <p:stCondLst>
                                            <p:cond delay="1000"/>
                                          </p:stCondLst>
                                        </p:cTn>
                                        <p:tgtEl>
                                          <p:spTgt spid="582"/>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83"/>
                                        </p:tgtEl>
                                        <p:attrNameLst>
                                          <p:attrName>style.visibility</p:attrName>
                                        </p:attrNameLst>
                                      </p:cBhvr>
                                      <p:to>
                                        <p:strVal val="visible"/>
                                      </p:to>
                                    </p:set>
                                    <p:animEffect transition="in" filter="fade">
                                      <p:cBhvr>
                                        <p:cTn id="17" dur="1000"/>
                                        <p:tgtEl>
                                          <p:spTgt spid="58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84"/>
                                        </p:tgtEl>
                                        <p:attrNameLst>
                                          <p:attrName>style.visibility</p:attrName>
                                        </p:attrNameLst>
                                      </p:cBhvr>
                                      <p:to>
                                        <p:strVal val="visible"/>
                                      </p:to>
                                    </p:set>
                                    <p:animEffect transition="in" filter="fade">
                                      <p:cBhvr>
                                        <p:cTn id="22" dur="1000"/>
                                        <p:tgtEl>
                                          <p:spTgt spid="58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585"/>
                                        </p:tgtEl>
                                        <p:attrNameLst>
                                          <p:attrName>style.visibility</p:attrName>
                                        </p:attrNameLst>
                                      </p:cBhvr>
                                      <p:to>
                                        <p:strVal val="visible"/>
                                      </p:to>
                                    </p:set>
                                    <p:animEffect transition="in" filter="fade">
                                      <p:cBhvr>
                                        <p:cTn id="27" dur="1000"/>
                                        <p:tgtEl>
                                          <p:spTgt spid="58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591"/>
                                        </p:tgtEl>
                                        <p:attrNameLst>
                                          <p:attrName>style.visibility</p:attrName>
                                        </p:attrNameLst>
                                      </p:cBhvr>
                                      <p:to>
                                        <p:strVal val="visible"/>
                                      </p:to>
                                    </p:set>
                                    <p:animEffect transition="in" filter="fade">
                                      <p:cBhvr>
                                        <p:cTn id="32" dur="1000"/>
                                        <p:tgtEl>
                                          <p:spTgt spid="591"/>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592"/>
                                        </p:tgtEl>
                                        <p:attrNameLst>
                                          <p:attrName>style.visibility</p:attrName>
                                        </p:attrNameLst>
                                      </p:cBhvr>
                                      <p:to>
                                        <p:strVal val="visible"/>
                                      </p:to>
                                    </p:set>
                                    <p:animEffect transition="in" filter="fade">
                                      <p:cBhvr>
                                        <p:cTn id="37" dur="1000"/>
                                        <p:tgtEl>
                                          <p:spTgt spid="592"/>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593"/>
                                        </p:tgtEl>
                                        <p:attrNameLst>
                                          <p:attrName>style.visibility</p:attrName>
                                        </p:attrNameLst>
                                      </p:cBhvr>
                                      <p:to>
                                        <p:strVal val="visible"/>
                                      </p:to>
                                    </p:set>
                                    <p:animEffect transition="in" filter="fade">
                                      <p:cBhvr>
                                        <p:cTn id="42" dur="1000"/>
                                        <p:tgtEl>
                                          <p:spTgt spid="593"/>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594"/>
                                        </p:tgtEl>
                                        <p:attrNameLst>
                                          <p:attrName>style.visibility</p:attrName>
                                        </p:attrNameLst>
                                      </p:cBhvr>
                                      <p:to>
                                        <p:strVal val="visible"/>
                                      </p:to>
                                    </p:set>
                                    <p:animEffect transition="in" filter="fade">
                                      <p:cBhvr>
                                        <p:cTn id="47" dur="1000"/>
                                        <p:tgtEl>
                                          <p:spTgt spid="594"/>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595"/>
                                        </p:tgtEl>
                                        <p:attrNameLst>
                                          <p:attrName>style.visibility</p:attrName>
                                        </p:attrNameLst>
                                      </p:cBhvr>
                                      <p:to>
                                        <p:strVal val="visible"/>
                                      </p:to>
                                    </p:set>
                                    <p:animEffect transition="in" filter="fade">
                                      <p:cBhvr>
                                        <p:cTn id="52" dur="1000"/>
                                        <p:tgtEl>
                                          <p:spTgt spid="5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599"/>
        <p:cNvGrpSpPr/>
        <p:nvPr/>
      </p:nvGrpSpPr>
      <p:grpSpPr>
        <a:xfrm>
          <a:off x="0" y="0"/>
          <a:ext cx="0" cy="0"/>
          <a:chOff x="0" y="0"/>
          <a:chExt cx="0" cy="0"/>
        </a:xfrm>
      </p:grpSpPr>
      <p:sp>
        <p:nvSpPr>
          <p:cNvPr id="600" name="Google Shape;600;p30"/>
          <p:cNvSpPr txBox="1"/>
          <p:nvPr/>
        </p:nvSpPr>
        <p:spPr>
          <a:xfrm>
            <a:off x="331900" y="80150"/>
            <a:ext cx="8060400" cy="677100"/>
          </a:xfrm>
          <a:prstGeom prst="rect">
            <a:avLst/>
          </a:prstGeom>
          <a:noFill/>
          <a:ln>
            <a:noFill/>
          </a:ln>
        </p:spPr>
        <p:txBody>
          <a:bodyPr spcFirstLastPara="1" wrap="square" lIns="91425" tIns="91425" rIns="91425" bIns="91425" anchor="t" anchorCtr="0">
            <a:spAutoFit/>
          </a:bodyPr>
          <a:lstStyle/>
          <a:p>
            <a:pPr marL="0" lvl="0" indent="0" algn="ctr" rtl="0">
              <a:lnSpc>
                <a:spcPct val="100000"/>
              </a:lnSpc>
              <a:spcBef>
                <a:spcPts val="0"/>
              </a:spcBef>
              <a:spcAft>
                <a:spcPts val="0"/>
              </a:spcAft>
              <a:buClr>
                <a:schemeClr val="dk1"/>
              </a:buClr>
              <a:buSzPts val="1100"/>
              <a:buFont typeface="Arial"/>
              <a:buNone/>
            </a:pPr>
            <a:r>
              <a:rPr lang="es" sz="1600" b="1">
                <a:solidFill>
                  <a:srgbClr val="111111"/>
                </a:solidFill>
                <a:latin typeface="Times New Roman"/>
                <a:ea typeface="Times New Roman"/>
                <a:cs typeface="Times New Roman"/>
                <a:sym typeface="Times New Roman"/>
              </a:rPr>
              <a:t>Exposición de  la cepa AX1410 de </a:t>
            </a:r>
            <a:r>
              <a:rPr lang="es" sz="1600" b="1" i="1">
                <a:solidFill>
                  <a:srgbClr val="111111"/>
                </a:solidFill>
                <a:latin typeface="Times New Roman"/>
                <a:ea typeface="Times New Roman"/>
                <a:cs typeface="Times New Roman"/>
                <a:sym typeface="Times New Roman"/>
              </a:rPr>
              <a:t>C. elegans</a:t>
            </a:r>
            <a:r>
              <a:rPr lang="es" sz="1600" b="1">
                <a:solidFill>
                  <a:srgbClr val="111111"/>
                </a:solidFill>
                <a:latin typeface="Times New Roman"/>
                <a:ea typeface="Times New Roman"/>
                <a:cs typeface="Times New Roman"/>
                <a:sym typeface="Times New Roman"/>
              </a:rPr>
              <a:t> a diferentes concentraciones del probiótico para determinar la cantidad adecuada de probiótico</a:t>
            </a:r>
            <a:endParaRPr sz="1800" b="1">
              <a:latin typeface="Times New Roman"/>
              <a:ea typeface="Times New Roman"/>
              <a:cs typeface="Times New Roman"/>
              <a:sym typeface="Times New Roman"/>
            </a:endParaRPr>
          </a:p>
        </p:txBody>
      </p:sp>
      <p:sp>
        <p:nvSpPr>
          <p:cNvPr id="601" name="Google Shape;601;p30"/>
          <p:cNvSpPr/>
          <p:nvPr/>
        </p:nvSpPr>
        <p:spPr>
          <a:xfrm rot="10800000">
            <a:off x="8988750" y="125"/>
            <a:ext cx="146400" cy="5136000"/>
          </a:xfrm>
          <a:prstGeom prst="rect">
            <a:avLst/>
          </a:prstGeom>
          <a:solidFill>
            <a:srgbClr val="073763"/>
          </a:solidFill>
          <a:ln w="9525" cap="flat" cmpd="sng">
            <a:solidFill>
              <a:srgbClr val="134F5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30"/>
          <p:cNvSpPr/>
          <p:nvPr/>
        </p:nvSpPr>
        <p:spPr>
          <a:xfrm>
            <a:off x="8303475" y="0"/>
            <a:ext cx="831600" cy="188700"/>
          </a:xfrm>
          <a:prstGeom prst="rect">
            <a:avLst/>
          </a:prstGeom>
          <a:solidFill>
            <a:srgbClr val="000000">
              <a:alpha val="0"/>
            </a:srgbClr>
          </a:solidFill>
          <a:ln w="19050" cap="flat"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30"/>
          <p:cNvSpPr/>
          <p:nvPr/>
        </p:nvSpPr>
        <p:spPr>
          <a:xfrm rot="5400000">
            <a:off x="8697300" y="-182500"/>
            <a:ext cx="28800" cy="554100"/>
          </a:xfrm>
          <a:prstGeom prst="rect">
            <a:avLst/>
          </a:prstGeom>
          <a:solidFill>
            <a:srgbClr val="073763"/>
          </a:solidFill>
          <a:ln w="9525" cap="flat" cmpd="sng">
            <a:solidFill>
              <a:srgbClr val="134F5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30"/>
          <p:cNvSpPr/>
          <p:nvPr/>
        </p:nvSpPr>
        <p:spPr>
          <a:xfrm>
            <a:off x="0" y="0"/>
            <a:ext cx="407100" cy="3108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s" b="1">
                <a:solidFill>
                  <a:srgbClr val="0C343D"/>
                </a:solidFill>
                <a:latin typeface="Times New Roman"/>
                <a:ea typeface="Times New Roman"/>
                <a:cs typeface="Times New Roman"/>
                <a:sym typeface="Times New Roman"/>
              </a:rPr>
              <a:t>18</a:t>
            </a:r>
            <a:endParaRPr b="1">
              <a:solidFill>
                <a:srgbClr val="0C343D"/>
              </a:solidFill>
              <a:latin typeface="Times New Roman"/>
              <a:ea typeface="Times New Roman"/>
              <a:cs typeface="Times New Roman"/>
              <a:sym typeface="Times New Roman"/>
            </a:endParaRPr>
          </a:p>
        </p:txBody>
      </p:sp>
      <p:pic>
        <p:nvPicPr>
          <p:cNvPr id="605" name="Google Shape;605;p30"/>
          <p:cNvPicPr preferRelativeResize="0"/>
          <p:nvPr/>
        </p:nvPicPr>
        <p:blipFill>
          <a:blip r:embed="rId3">
            <a:alphaModFix/>
          </a:blip>
          <a:stretch>
            <a:fillRect/>
          </a:stretch>
        </p:blipFill>
        <p:spPr>
          <a:xfrm>
            <a:off x="1384350" y="872550"/>
            <a:ext cx="5955500" cy="4041225"/>
          </a:xfrm>
          <a:prstGeom prst="rect">
            <a:avLst/>
          </a:prstGeom>
          <a:noFill/>
          <a:ln>
            <a:noFill/>
          </a:ln>
        </p:spPr>
      </p:pic>
      <p:pic>
        <p:nvPicPr>
          <p:cNvPr id="606" name="Google Shape;606;p30"/>
          <p:cNvPicPr preferRelativeResize="0"/>
          <p:nvPr/>
        </p:nvPicPr>
        <p:blipFill>
          <a:blip r:embed="rId3">
            <a:alphaModFix/>
          </a:blip>
          <a:stretch>
            <a:fillRect/>
          </a:stretch>
        </p:blipFill>
        <p:spPr>
          <a:xfrm>
            <a:off x="209300" y="1349462"/>
            <a:ext cx="4549900" cy="3087400"/>
          </a:xfrm>
          <a:prstGeom prst="rect">
            <a:avLst/>
          </a:prstGeom>
          <a:noFill/>
          <a:ln>
            <a:noFill/>
          </a:ln>
        </p:spPr>
      </p:pic>
      <p:pic>
        <p:nvPicPr>
          <p:cNvPr id="607" name="Google Shape;607;p30"/>
          <p:cNvPicPr preferRelativeResize="0"/>
          <p:nvPr/>
        </p:nvPicPr>
        <p:blipFill>
          <a:blip r:embed="rId4">
            <a:alphaModFix/>
          </a:blip>
          <a:stretch>
            <a:fillRect/>
          </a:stretch>
        </p:blipFill>
        <p:spPr>
          <a:xfrm rot="1156650">
            <a:off x="4230700" y="1114634"/>
            <a:ext cx="849901" cy="473203"/>
          </a:xfrm>
          <a:prstGeom prst="rect">
            <a:avLst/>
          </a:prstGeom>
          <a:noFill/>
          <a:ln>
            <a:noFill/>
          </a:ln>
        </p:spPr>
      </p:pic>
      <p:grpSp>
        <p:nvGrpSpPr>
          <p:cNvPr id="608" name="Google Shape;608;p30"/>
          <p:cNvGrpSpPr/>
          <p:nvPr/>
        </p:nvGrpSpPr>
        <p:grpSpPr>
          <a:xfrm>
            <a:off x="4602950" y="1887975"/>
            <a:ext cx="4036875" cy="915000"/>
            <a:chOff x="4602950" y="1887975"/>
            <a:chExt cx="4036875" cy="915000"/>
          </a:xfrm>
        </p:grpSpPr>
        <p:sp>
          <p:nvSpPr>
            <p:cNvPr id="609" name="Google Shape;609;p30"/>
            <p:cNvSpPr txBox="1"/>
            <p:nvPr/>
          </p:nvSpPr>
          <p:spPr>
            <a:xfrm>
              <a:off x="4602950" y="2402775"/>
              <a:ext cx="1864800" cy="400200"/>
            </a:xfrm>
            <a:prstGeom prst="rect">
              <a:avLst/>
            </a:prstGeom>
            <a:noFill/>
            <a:ln w="19050" cap="flat" cmpd="sng">
              <a:solidFill>
                <a:srgbClr val="052746"/>
              </a:solidFill>
              <a:prstDash val="solid"/>
              <a:round/>
              <a:headEnd type="none" w="sm" len="sm"/>
              <a:tailEnd type="none" w="sm" len="sm"/>
            </a:ln>
          </p:spPr>
          <p:txBody>
            <a:bodyPr spcFirstLastPara="1" wrap="square" lIns="91425" tIns="91425" rIns="91425" bIns="91425" anchor="t" anchorCtr="0">
              <a:spAutoFit/>
            </a:bodyPr>
            <a:lstStyle/>
            <a:p>
              <a:pPr marL="0" lvl="0" indent="0" algn="ctr" rtl="0">
                <a:lnSpc>
                  <a:spcPct val="150000"/>
                </a:lnSpc>
                <a:spcBef>
                  <a:spcPts val="0"/>
                </a:spcBef>
                <a:spcAft>
                  <a:spcPts val="800"/>
                </a:spcAft>
                <a:buClr>
                  <a:schemeClr val="dk1"/>
                </a:buClr>
                <a:buSzPts val="1100"/>
                <a:buFont typeface="Arial"/>
                <a:buNone/>
              </a:pPr>
              <a:r>
                <a:rPr lang="es">
                  <a:solidFill>
                    <a:schemeClr val="dk1"/>
                  </a:solidFill>
                  <a:latin typeface="Times New Roman"/>
                  <a:ea typeface="Times New Roman"/>
                  <a:cs typeface="Times New Roman"/>
                  <a:sym typeface="Times New Roman"/>
                </a:rPr>
                <a:t>Kamaladevi A,. 2016</a:t>
              </a:r>
              <a:endParaRPr/>
            </a:p>
          </p:txBody>
        </p:sp>
        <p:sp>
          <p:nvSpPr>
            <p:cNvPr id="610" name="Google Shape;610;p30"/>
            <p:cNvSpPr txBox="1"/>
            <p:nvPr/>
          </p:nvSpPr>
          <p:spPr>
            <a:xfrm>
              <a:off x="4663775" y="1887975"/>
              <a:ext cx="1773000" cy="400200"/>
            </a:xfrm>
            <a:prstGeom prst="rect">
              <a:avLst/>
            </a:prstGeom>
            <a:noFill/>
            <a:ln w="19050" cap="flat" cmpd="sng">
              <a:solidFill>
                <a:srgbClr val="052746"/>
              </a:solidFill>
              <a:prstDash val="solid"/>
              <a:round/>
              <a:headEnd type="none" w="sm" len="sm"/>
              <a:tailEnd type="none" w="sm" len="sm"/>
            </a:ln>
          </p:spPr>
          <p:txBody>
            <a:bodyPr spcFirstLastPara="1" wrap="square" lIns="91425" tIns="91425" rIns="91425" bIns="91425" anchor="t" anchorCtr="0">
              <a:spAutoFit/>
            </a:bodyPr>
            <a:lstStyle/>
            <a:p>
              <a:pPr marL="0" lvl="0" indent="0" algn="ctr" rtl="0">
                <a:lnSpc>
                  <a:spcPct val="150000"/>
                </a:lnSpc>
                <a:spcBef>
                  <a:spcPts val="0"/>
                </a:spcBef>
                <a:spcAft>
                  <a:spcPts val="800"/>
                </a:spcAft>
                <a:buNone/>
              </a:pPr>
              <a:r>
                <a:rPr lang="es">
                  <a:solidFill>
                    <a:schemeClr val="dk1"/>
                  </a:solidFill>
                  <a:latin typeface="Times New Roman"/>
                  <a:ea typeface="Times New Roman"/>
                  <a:cs typeface="Times New Roman"/>
                  <a:sym typeface="Times New Roman"/>
                </a:rPr>
                <a:t>Kim Y.. 2012.           </a:t>
              </a:r>
              <a:endParaRPr/>
            </a:p>
          </p:txBody>
        </p:sp>
        <p:sp>
          <p:nvSpPr>
            <p:cNvPr id="611" name="Google Shape;611;p30"/>
            <p:cNvSpPr txBox="1"/>
            <p:nvPr/>
          </p:nvSpPr>
          <p:spPr>
            <a:xfrm>
              <a:off x="6940625" y="1887975"/>
              <a:ext cx="1699200" cy="400200"/>
            </a:xfrm>
            <a:prstGeom prst="rect">
              <a:avLst/>
            </a:prstGeom>
            <a:noFill/>
            <a:ln w="19050" cap="flat" cmpd="sng">
              <a:solidFill>
                <a:srgbClr val="052746"/>
              </a:solidFill>
              <a:prstDash val="solid"/>
              <a:round/>
              <a:headEnd type="none" w="sm" len="sm"/>
              <a:tailEnd type="none" w="sm" len="sm"/>
            </a:ln>
          </p:spPr>
          <p:txBody>
            <a:bodyPr spcFirstLastPara="1" wrap="square" lIns="91425" tIns="91425" rIns="91425" bIns="91425" anchor="t" anchorCtr="0">
              <a:spAutoFit/>
            </a:bodyPr>
            <a:lstStyle/>
            <a:p>
              <a:pPr marL="0" lvl="0" indent="0" algn="l" rtl="0">
                <a:lnSpc>
                  <a:spcPct val="150000"/>
                </a:lnSpc>
                <a:spcBef>
                  <a:spcPts val="0"/>
                </a:spcBef>
                <a:spcAft>
                  <a:spcPts val="800"/>
                </a:spcAft>
                <a:buNone/>
              </a:pPr>
              <a:r>
                <a:rPr lang="es">
                  <a:latin typeface="Times New Roman"/>
                  <a:ea typeface="Times New Roman"/>
                  <a:cs typeface="Times New Roman"/>
                  <a:sym typeface="Times New Roman"/>
                </a:rPr>
                <a:t> 2,0 x 10⁹ UFC / ml </a:t>
              </a:r>
              <a:endParaRPr>
                <a:solidFill>
                  <a:schemeClr val="dk1"/>
                </a:solidFill>
                <a:latin typeface="Times New Roman"/>
                <a:ea typeface="Times New Roman"/>
                <a:cs typeface="Times New Roman"/>
                <a:sym typeface="Times New Roman"/>
              </a:endParaRPr>
            </a:p>
          </p:txBody>
        </p:sp>
        <p:cxnSp>
          <p:nvCxnSpPr>
            <p:cNvPr id="612" name="Google Shape;612;p30"/>
            <p:cNvCxnSpPr>
              <a:stCxn id="610" idx="3"/>
              <a:endCxn id="611" idx="1"/>
            </p:cNvCxnSpPr>
            <p:nvPr/>
          </p:nvCxnSpPr>
          <p:spPr>
            <a:xfrm>
              <a:off x="6436775" y="2088075"/>
              <a:ext cx="504000" cy="600"/>
            </a:xfrm>
            <a:prstGeom prst="bentConnector3">
              <a:avLst>
                <a:gd name="adj1" fmla="val 49985"/>
              </a:avLst>
            </a:prstGeom>
            <a:noFill/>
            <a:ln w="9525" cap="flat" cmpd="sng">
              <a:solidFill>
                <a:schemeClr val="dk1"/>
              </a:solidFill>
              <a:prstDash val="solid"/>
              <a:round/>
              <a:headEnd type="none" w="med" len="med"/>
              <a:tailEnd type="none" w="med" len="med"/>
            </a:ln>
          </p:spPr>
        </p:cxnSp>
        <p:sp>
          <p:nvSpPr>
            <p:cNvPr id="613" name="Google Shape;613;p30"/>
            <p:cNvSpPr txBox="1"/>
            <p:nvPr/>
          </p:nvSpPr>
          <p:spPr>
            <a:xfrm>
              <a:off x="6940500" y="2398775"/>
              <a:ext cx="1699200" cy="400200"/>
            </a:xfrm>
            <a:prstGeom prst="rect">
              <a:avLst/>
            </a:prstGeom>
            <a:noFill/>
            <a:ln w="19050" cap="flat" cmpd="sng">
              <a:solidFill>
                <a:srgbClr val="052746"/>
              </a:solidFill>
              <a:prstDash val="solid"/>
              <a:round/>
              <a:headEnd type="none" w="sm" len="sm"/>
              <a:tailEnd type="none" w="sm" len="sm"/>
            </a:ln>
          </p:spPr>
          <p:txBody>
            <a:bodyPr spcFirstLastPara="1" wrap="square" lIns="91425" tIns="91425" rIns="91425" bIns="91425" anchor="t" anchorCtr="0">
              <a:spAutoFit/>
            </a:bodyPr>
            <a:lstStyle/>
            <a:p>
              <a:pPr marL="0" lvl="0" indent="0" algn="l" rtl="0">
                <a:lnSpc>
                  <a:spcPct val="150000"/>
                </a:lnSpc>
                <a:spcBef>
                  <a:spcPts val="0"/>
                </a:spcBef>
                <a:spcAft>
                  <a:spcPts val="800"/>
                </a:spcAft>
                <a:buNone/>
              </a:pPr>
              <a:r>
                <a:rPr lang="es">
                  <a:solidFill>
                    <a:schemeClr val="dk1"/>
                  </a:solidFill>
                  <a:latin typeface="Times New Roman"/>
                  <a:ea typeface="Times New Roman"/>
                  <a:cs typeface="Times New Roman"/>
                  <a:sym typeface="Times New Roman"/>
                </a:rPr>
                <a:t>3 x 10⁶ UFC / ml</a:t>
              </a:r>
              <a:endParaRPr>
                <a:solidFill>
                  <a:schemeClr val="dk1"/>
                </a:solidFill>
                <a:latin typeface="Times New Roman"/>
                <a:ea typeface="Times New Roman"/>
                <a:cs typeface="Times New Roman"/>
                <a:sym typeface="Times New Roman"/>
              </a:endParaRPr>
            </a:p>
          </p:txBody>
        </p:sp>
      </p:grpSp>
      <p:pic>
        <p:nvPicPr>
          <p:cNvPr id="614" name="Google Shape;614;p30"/>
          <p:cNvPicPr preferRelativeResize="0"/>
          <p:nvPr/>
        </p:nvPicPr>
        <p:blipFill>
          <a:blip r:embed="rId5">
            <a:alphaModFix/>
          </a:blip>
          <a:stretch>
            <a:fillRect/>
          </a:stretch>
        </p:blipFill>
        <p:spPr>
          <a:xfrm>
            <a:off x="5868049" y="2917077"/>
            <a:ext cx="462814" cy="677100"/>
          </a:xfrm>
          <a:prstGeom prst="rect">
            <a:avLst/>
          </a:prstGeom>
          <a:noFill/>
          <a:ln>
            <a:noFill/>
          </a:ln>
        </p:spPr>
      </p:pic>
      <p:pic>
        <p:nvPicPr>
          <p:cNvPr id="615" name="Google Shape;615;p30"/>
          <p:cNvPicPr preferRelativeResize="0"/>
          <p:nvPr/>
        </p:nvPicPr>
        <p:blipFill>
          <a:blip r:embed="rId6">
            <a:alphaModFix/>
          </a:blip>
          <a:stretch>
            <a:fillRect/>
          </a:stretch>
        </p:blipFill>
        <p:spPr>
          <a:xfrm>
            <a:off x="5076025" y="3594169"/>
            <a:ext cx="1323975" cy="1157288"/>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00"/>
                                        </p:tgtEl>
                                        <p:attrNameLst>
                                          <p:attrName>style.visibility</p:attrName>
                                        </p:attrNameLst>
                                      </p:cBhvr>
                                      <p:to>
                                        <p:strVal val="visible"/>
                                      </p:to>
                                    </p:set>
                                    <p:animEffect transition="in" filter="fade">
                                      <p:cBhvr>
                                        <p:cTn id="7" dur="1000"/>
                                        <p:tgtEl>
                                          <p:spTgt spid="60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05"/>
                                        </p:tgtEl>
                                        <p:attrNameLst>
                                          <p:attrName>style.visibility</p:attrName>
                                        </p:attrNameLst>
                                      </p:cBhvr>
                                      <p:to>
                                        <p:strVal val="visible"/>
                                      </p:to>
                                    </p:set>
                                    <p:animEffect transition="in" filter="fade">
                                      <p:cBhvr>
                                        <p:cTn id="12" dur="1000"/>
                                        <p:tgtEl>
                                          <p:spTgt spid="605"/>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xit" presetSubtype="8" fill="hold" nodeType="clickEffect">
                                  <p:stCondLst>
                                    <p:cond delay="0"/>
                                  </p:stCondLst>
                                  <p:childTnLst>
                                    <p:anim calcmode="lin" valueType="num">
                                      <p:cBhvr additive="base">
                                        <p:cTn id="16" dur="1000"/>
                                        <p:tgtEl>
                                          <p:spTgt spid="605"/>
                                        </p:tgtEl>
                                        <p:attrNameLst>
                                          <p:attrName>ppt_x</p:attrName>
                                        </p:attrNameLst>
                                      </p:cBhvr>
                                      <p:tavLst>
                                        <p:tav tm="0">
                                          <p:val>
                                            <p:strVal val="#ppt_x"/>
                                          </p:val>
                                        </p:tav>
                                        <p:tav tm="100000">
                                          <p:val>
                                            <p:strVal val="#ppt_x-1"/>
                                          </p:val>
                                        </p:tav>
                                      </p:tavLst>
                                    </p:anim>
                                    <p:set>
                                      <p:cBhvr>
                                        <p:cTn id="17" dur="1" fill="hold">
                                          <p:stCondLst>
                                            <p:cond delay="1000"/>
                                          </p:stCondLst>
                                        </p:cTn>
                                        <p:tgtEl>
                                          <p:spTgt spid="605"/>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06"/>
                                        </p:tgtEl>
                                        <p:attrNameLst>
                                          <p:attrName>style.visibility</p:attrName>
                                        </p:attrNameLst>
                                      </p:cBhvr>
                                      <p:to>
                                        <p:strVal val="visible"/>
                                      </p:to>
                                    </p:set>
                                    <p:animEffect transition="in" filter="fade">
                                      <p:cBhvr>
                                        <p:cTn id="22" dur="1000"/>
                                        <p:tgtEl>
                                          <p:spTgt spid="60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07"/>
                                        </p:tgtEl>
                                        <p:attrNameLst>
                                          <p:attrName>style.visibility</p:attrName>
                                        </p:attrNameLst>
                                      </p:cBhvr>
                                      <p:to>
                                        <p:strVal val="visible"/>
                                      </p:to>
                                    </p:set>
                                    <p:animEffect transition="in" filter="fade">
                                      <p:cBhvr>
                                        <p:cTn id="27" dur="1000"/>
                                        <p:tgtEl>
                                          <p:spTgt spid="60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608"/>
                                        </p:tgtEl>
                                        <p:attrNameLst>
                                          <p:attrName>style.visibility</p:attrName>
                                        </p:attrNameLst>
                                      </p:cBhvr>
                                      <p:to>
                                        <p:strVal val="visible"/>
                                      </p:to>
                                    </p:set>
                                    <p:animEffect transition="in" filter="fade">
                                      <p:cBhvr>
                                        <p:cTn id="32" dur="1000"/>
                                        <p:tgtEl>
                                          <p:spTgt spid="608"/>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614"/>
                                        </p:tgtEl>
                                        <p:attrNameLst>
                                          <p:attrName>style.visibility</p:attrName>
                                        </p:attrNameLst>
                                      </p:cBhvr>
                                      <p:to>
                                        <p:strVal val="visible"/>
                                      </p:to>
                                    </p:set>
                                    <p:animEffect transition="in" filter="fade">
                                      <p:cBhvr>
                                        <p:cTn id="37" dur="1000"/>
                                        <p:tgtEl>
                                          <p:spTgt spid="614"/>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615"/>
                                        </p:tgtEl>
                                        <p:attrNameLst>
                                          <p:attrName>style.visibility</p:attrName>
                                        </p:attrNameLst>
                                      </p:cBhvr>
                                      <p:to>
                                        <p:strVal val="visible"/>
                                      </p:to>
                                    </p:set>
                                    <p:animEffect transition="in" filter="fade">
                                      <p:cBhvr>
                                        <p:cTn id="42" dur="1000"/>
                                        <p:tgtEl>
                                          <p:spTgt spid="6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619"/>
        <p:cNvGrpSpPr/>
        <p:nvPr/>
      </p:nvGrpSpPr>
      <p:grpSpPr>
        <a:xfrm>
          <a:off x="0" y="0"/>
          <a:ext cx="0" cy="0"/>
          <a:chOff x="0" y="0"/>
          <a:chExt cx="0" cy="0"/>
        </a:xfrm>
      </p:grpSpPr>
      <p:sp>
        <p:nvSpPr>
          <p:cNvPr id="620" name="Google Shape;620;p31"/>
          <p:cNvSpPr/>
          <p:nvPr/>
        </p:nvSpPr>
        <p:spPr>
          <a:xfrm>
            <a:off x="4350" y="0"/>
            <a:ext cx="139800" cy="5143500"/>
          </a:xfrm>
          <a:prstGeom prst="rect">
            <a:avLst/>
          </a:prstGeom>
          <a:solidFill>
            <a:srgbClr val="073763"/>
          </a:solidFill>
          <a:ln w="9525" cap="flat" cmpd="sng">
            <a:solidFill>
              <a:srgbClr val="134F5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621;p31"/>
          <p:cNvSpPr/>
          <p:nvPr/>
        </p:nvSpPr>
        <p:spPr>
          <a:xfrm rot="5400000">
            <a:off x="4569850" y="562800"/>
            <a:ext cx="155100" cy="9006300"/>
          </a:xfrm>
          <a:prstGeom prst="rect">
            <a:avLst/>
          </a:prstGeom>
          <a:solidFill>
            <a:srgbClr val="07376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2" name="Google Shape;622;p31"/>
          <p:cNvSpPr/>
          <p:nvPr/>
        </p:nvSpPr>
        <p:spPr>
          <a:xfrm>
            <a:off x="-100" y="4822475"/>
            <a:ext cx="8301900" cy="321000"/>
          </a:xfrm>
          <a:prstGeom prst="rect">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3" name="Google Shape;623;p31"/>
          <p:cNvSpPr/>
          <p:nvPr/>
        </p:nvSpPr>
        <p:spPr>
          <a:xfrm>
            <a:off x="61925" y="5950"/>
            <a:ext cx="12000" cy="5125800"/>
          </a:xfrm>
          <a:prstGeom prst="rect">
            <a:avLst/>
          </a:prstGeom>
          <a:solidFill>
            <a:srgbClr val="666666"/>
          </a:solidFill>
          <a:ln w="9525" cap="flat" cmpd="sng">
            <a:solidFill>
              <a:srgbClr val="66666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624;p31"/>
          <p:cNvSpPr txBox="1"/>
          <p:nvPr/>
        </p:nvSpPr>
        <p:spPr>
          <a:xfrm>
            <a:off x="617200" y="233200"/>
            <a:ext cx="8060400" cy="431100"/>
          </a:xfrm>
          <a:prstGeom prst="rect">
            <a:avLst/>
          </a:prstGeom>
          <a:noFill/>
          <a:ln>
            <a:noFill/>
          </a:ln>
        </p:spPr>
        <p:txBody>
          <a:bodyPr spcFirstLastPara="1" wrap="square" lIns="91425" tIns="91425" rIns="91425" bIns="91425" anchor="t" anchorCtr="0">
            <a:spAutoFit/>
          </a:bodyPr>
          <a:lstStyle/>
          <a:p>
            <a:pPr marL="0" lvl="0" indent="0" algn="ctr" rtl="0">
              <a:lnSpc>
                <a:spcPct val="150000"/>
              </a:lnSpc>
              <a:spcBef>
                <a:spcPts val="0"/>
              </a:spcBef>
              <a:spcAft>
                <a:spcPts val="0"/>
              </a:spcAft>
              <a:buClr>
                <a:schemeClr val="dk1"/>
              </a:buClr>
              <a:buSzPts val="1100"/>
              <a:buFont typeface="Arial"/>
              <a:buNone/>
            </a:pPr>
            <a:r>
              <a:rPr lang="es" sz="1600" b="1">
                <a:solidFill>
                  <a:srgbClr val="111111"/>
                </a:solidFill>
                <a:latin typeface="Times New Roman"/>
                <a:ea typeface="Times New Roman"/>
                <a:cs typeface="Times New Roman"/>
                <a:sym typeface="Times New Roman"/>
              </a:rPr>
              <a:t>Longevidad de </a:t>
            </a:r>
            <a:r>
              <a:rPr lang="es" sz="1600" b="1" i="1">
                <a:solidFill>
                  <a:srgbClr val="111111"/>
                </a:solidFill>
                <a:latin typeface="Times New Roman"/>
                <a:ea typeface="Times New Roman"/>
                <a:cs typeface="Times New Roman"/>
                <a:sym typeface="Times New Roman"/>
              </a:rPr>
              <a:t>C.elegans</a:t>
            </a:r>
            <a:r>
              <a:rPr lang="es" sz="1600" b="1">
                <a:solidFill>
                  <a:srgbClr val="111111"/>
                </a:solidFill>
                <a:latin typeface="Times New Roman"/>
                <a:ea typeface="Times New Roman"/>
                <a:cs typeface="Times New Roman"/>
                <a:sym typeface="Times New Roman"/>
              </a:rPr>
              <a:t> tras el consumo de concentraciones seleccionadas del probiótico</a:t>
            </a:r>
            <a:endParaRPr sz="1800" b="1">
              <a:latin typeface="Times New Roman"/>
              <a:ea typeface="Times New Roman"/>
              <a:cs typeface="Times New Roman"/>
              <a:sym typeface="Times New Roman"/>
            </a:endParaRPr>
          </a:p>
        </p:txBody>
      </p:sp>
      <p:pic>
        <p:nvPicPr>
          <p:cNvPr id="625" name="Google Shape;625;p31"/>
          <p:cNvPicPr preferRelativeResize="0"/>
          <p:nvPr/>
        </p:nvPicPr>
        <p:blipFill rotWithShape="1">
          <a:blip r:embed="rId3">
            <a:alphaModFix/>
          </a:blip>
          <a:srcRect l="24931" t="55350" r="24619" b="16244"/>
          <a:stretch/>
        </p:blipFill>
        <p:spPr>
          <a:xfrm>
            <a:off x="308600" y="880725"/>
            <a:ext cx="8369000" cy="2649425"/>
          </a:xfrm>
          <a:prstGeom prst="rect">
            <a:avLst/>
          </a:prstGeom>
          <a:noFill/>
          <a:ln>
            <a:noFill/>
          </a:ln>
        </p:spPr>
      </p:pic>
      <p:sp>
        <p:nvSpPr>
          <p:cNvPr id="626" name="Google Shape;626;p31"/>
          <p:cNvSpPr/>
          <p:nvPr/>
        </p:nvSpPr>
        <p:spPr>
          <a:xfrm>
            <a:off x="0" y="0"/>
            <a:ext cx="407100" cy="3108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s" b="1">
                <a:solidFill>
                  <a:srgbClr val="0C343D"/>
                </a:solidFill>
                <a:latin typeface="Times New Roman"/>
                <a:ea typeface="Times New Roman"/>
                <a:cs typeface="Times New Roman"/>
                <a:sym typeface="Times New Roman"/>
              </a:rPr>
              <a:t>19</a:t>
            </a:r>
            <a:endParaRPr b="1">
              <a:solidFill>
                <a:srgbClr val="0C343D"/>
              </a:solidFill>
              <a:latin typeface="Times New Roman"/>
              <a:ea typeface="Times New Roman"/>
              <a:cs typeface="Times New Roman"/>
              <a:sym typeface="Times New Roman"/>
            </a:endParaRPr>
          </a:p>
        </p:txBody>
      </p:sp>
      <p:pic>
        <p:nvPicPr>
          <p:cNvPr id="627" name="Google Shape;627;p31"/>
          <p:cNvPicPr preferRelativeResize="0"/>
          <p:nvPr/>
        </p:nvPicPr>
        <p:blipFill rotWithShape="1">
          <a:blip r:embed="rId3">
            <a:alphaModFix/>
          </a:blip>
          <a:srcRect l="24932" t="55350" r="49804" b="16244"/>
          <a:stretch/>
        </p:blipFill>
        <p:spPr>
          <a:xfrm>
            <a:off x="1087150" y="836575"/>
            <a:ext cx="2269701" cy="1816573"/>
          </a:xfrm>
          <a:prstGeom prst="rect">
            <a:avLst/>
          </a:prstGeom>
          <a:noFill/>
          <a:ln>
            <a:noFill/>
          </a:ln>
        </p:spPr>
      </p:pic>
      <p:pic>
        <p:nvPicPr>
          <p:cNvPr id="628" name="Google Shape;628;p31"/>
          <p:cNvPicPr preferRelativeResize="0"/>
          <p:nvPr/>
        </p:nvPicPr>
        <p:blipFill rotWithShape="1">
          <a:blip r:embed="rId3">
            <a:alphaModFix/>
          </a:blip>
          <a:srcRect l="50117" t="55350" r="24619" b="16244"/>
          <a:stretch/>
        </p:blipFill>
        <p:spPr>
          <a:xfrm>
            <a:off x="1175950" y="2653150"/>
            <a:ext cx="2269701" cy="1816575"/>
          </a:xfrm>
          <a:prstGeom prst="rect">
            <a:avLst/>
          </a:prstGeom>
          <a:noFill/>
          <a:ln>
            <a:noFill/>
          </a:ln>
        </p:spPr>
      </p:pic>
      <p:sp>
        <p:nvSpPr>
          <p:cNvPr id="629" name="Google Shape;629;p31"/>
          <p:cNvSpPr txBox="1"/>
          <p:nvPr/>
        </p:nvSpPr>
        <p:spPr>
          <a:xfrm>
            <a:off x="5562600" y="757763"/>
            <a:ext cx="1947000" cy="369300"/>
          </a:xfrm>
          <a:prstGeom prst="rect">
            <a:avLst/>
          </a:prstGeom>
          <a:noFill/>
          <a:ln w="19050" cap="flat" cmpd="sng">
            <a:solidFill>
              <a:srgbClr val="052746"/>
            </a:solidFill>
            <a:prstDash val="solid"/>
            <a:round/>
            <a:headEnd type="none" w="sm" len="sm"/>
            <a:tailEnd type="none" w="sm" len="sm"/>
          </a:ln>
        </p:spPr>
        <p:txBody>
          <a:bodyPr spcFirstLastPara="1" wrap="square" lIns="91425" tIns="91425" rIns="91425" bIns="91425" anchor="t" anchorCtr="0">
            <a:spAutoFit/>
          </a:bodyPr>
          <a:lstStyle/>
          <a:p>
            <a:pPr marL="0" lvl="0" indent="0" algn="l" rtl="0">
              <a:lnSpc>
                <a:spcPct val="150000"/>
              </a:lnSpc>
              <a:spcBef>
                <a:spcPts val="0"/>
              </a:spcBef>
              <a:spcAft>
                <a:spcPts val="800"/>
              </a:spcAft>
              <a:buNone/>
            </a:pPr>
            <a:r>
              <a:rPr lang="es" sz="1200">
                <a:latin typeface="Times New Roman"/>
                <a:ea typeface="Times New Roman"/>
                <a:cs typeface="Times New Roman"/>
                <a:sym typeface="Times New Roman"/>
              </a:rPr>
              <a:t>Nakagawa H, et al. 2016</a:t>
            </a:r>
            <a:endParaRPr sz="1200">
              <a:solidFill>
                <a:schemeClr val="dk1"/>
              </a:solidFill>
              <a:latin typeface="Times New Roman"/>
              <a:ea typeface="Times New Roman"/>
              <a:cs typeface="Times New Roman"/>
              <a:sym typeface="Times New Roman"/>
            </a:endParaRPr>
          </a:p>
        </p:txBody>
      </p:sp>
      <p:pic>
        <p:nvPicPr>
          <p:cNvPr id="630" name="Google Shape;630;p31"/>
          <p:cNvPicPr preferRelativeResize="0"/>
          <p:nvPr/>
        </p:nvPicPr>
        <p:blipFill rotWithShape="1">
          <a:blip r:embed="rId4">
            <a:alphaModFix/>
          </a:blip>
          <a:srcRect r="59211" b="57275"/>
          <a:stretch/>
        </p:blipFill>
        <p:spPr>
          <a:xfrm>
            <a:off x="5284448" y="1127075"/>
            <a:ext cx="2225150" cy="1337485"/>
          </a:xfrm>
          <a:prstGeom prst="rect">
            <a:avLst/>
          </a:prstGeom>
          <a:noFill/>
          <a:ln>
            <a:noFill/>
          </a:ln>
        </p:spPr>
      </p:pic>
      <p:sp>
        <p:nvSpPr>
          <p:cNvPr id="631" name="Google Shape;631;p31"/>
          <p:cNvSpPr txBox="1"/>
          <p:nvPr/>
        </p:nvSpPr>
        <p:spPr>
          <a:xfrm>
            <a:off x="5237100" y="2345338"/>
            <a:ext cx="2598000" cy="307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u="sng">
                <a:solidFill>
                  <a:schemeClr val="hlink"/>
                </a:solidFill>
                <a:latin typeface="Times New Roman"/>
                <a:ea typeface="Times New Roman"/>
                <a:cs typeface="Times New Roman"/>
                <a:sym typeface="Times New Roman"/>
                <a:hlinkClick r:id="rId5"/>
              </a:rPr>
              <a:t>https://www.ncbi.nlm.nih.gov/pmc/articles/PMC4783334/</a:t>
            </a:r>
            <a:r>
              <a:rPr lang="es" sz="800">
                <a:latin typeface="Times New Roman"/>
                <a:ea typeface="Times New Roman"/>
                <a:cs typeface="Times New Roman"/>
                <a:sym typeface="Times New Roman"/>
              </a:rPr>
              <a:t> </a:t>
            </a:r>
            <a:endParaRPr sz="800">
              <a:latin typeface="Times New Roman"/>
              <a:ea typeface="Times New Roman"/>
              <a:cs typeface="Times New Roman"/>
              <a:sym typeface="Times New Roman"/>
            </a:endParaRPr>
          </a:p>
        </p:txBody>
      </p:sp>
      <p:sp>
        <p:nvSpPr>
          <p:cNvPr id="632" name="Google Shape;632;p31"/>
          <p:cNvSpPr/>
          <p:nvPr/>
        </p:nvSpPr>
        <p:spPr>
          <a:xfrm>
            <a:off x="6666225" y="1449613"/>
            <a:ext cx="223200" cy="307800"/>
          </a:xfrm>
          <a:prstGeom prst="downArrow">
            <a:avLst>
              <a:gd name="adj1" fmla="val 50000"/>
              <a:gd name="adj2" fmla="val 50000"/>
            </a:avLst>
          </a:prstGeom>
          <a:solidFill>
            <a:srgbClr val="C27BA0"/>
          </a:solidFill>
          <a:ln w="9525" cap="flat" cmpd="sng">
            <a:solidFill>
              <a:srgbClr val="A64D7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31"/>
          <p:cNvSpPr txBox="1"/>
          <p:nvPr/>
        </p:nvSpPr>
        <p:spPr>
          <a:xfrm>
            <a:off x="5689200" y="2574038"/>
            <a:ext cx="1693800" cy="338700"/>
          </a:xfrm>
          <a:prstGeom prst="rect">
            <a:avLst/>
          </a:prstGeom>
          <a:noFill/>
          <a:ln w="19050" cap="flat" cmpd="sng">
            <a:solidFill>
              <a:srgbClr val="052746"/>
            </a:solidFill>
            <a:prstDash val="solid"/>
            <a:round/>
            <a:headEnd type="none" w="sm" len="sm"/>
            <a:tailEnd type="none" w="sm" len="sm"/>
          </a:ln>
        </p:spPr>
        <p:txBody>
          <a:bodyPr spcFirstLastPara="1" wrap="square" lIns="91425" tIns="91425" rIns="91425" bIns="91425" anchor="t" anchorCtr="0">
            <a:spAutoFit/>
          </a:bodyPr>
          <a:lstStyle/>
          <a:p>
            <a:pPr marL="0" lvl="0" indent="0" algn="l" rtl="0">
              <a:lnSpc>
                <a:spcPct val="150000"/>
              </a:lnSpc>
              <a:spcBef>
                <a:spcPts val="0"/>
              </a:spcBef>
              <a:spcAft>
                <a:spcPts val="800"/>
              </a:spcAft>
              <a:buNone/>
            </a:pPr>
            <a:r>
              <a:rPr lang="es" sz="1000">
                <a:latin typeface="Times New Roman"/>
                <a:ea typeface="Times New Roman"/>
                <a:cs typeface="Times New Roman"/>
                <a:sym typeface="Times New Roman"/>
              </a:rPr>
              <a:t>Sharma K, et al. 2019</a:t>
            </a:r>
            <a:endParaRPr sz="1000">
              <a:solidFill>
                <a:schemeClr val="dk1"/>
              </a:solidFill>
              <a:latin typeface="Times New Roman"/>
              <a:ea typeface="Times New Roman"/>
              <a:cs typeface="Times New Roman"/>
              <a:sym typeface="Times New Roman"/>
            </a:endParaRPr>
          </a:p>
        </p:txBody>
      </p:sp>
      <p:pic>
        <p:nvPicPr>
          <p:cNvPr id="634" name="Google Shape;634;p31"/>
          <p:cNvPicPr preferRelativeResize="0"/>
          <p:nvPr/>
        </p:nvPicPr>
        <p:blipFill rotWithShape="1">
          <a:blip r:embed="rId6">
            <a:alphaModFix/>
          </a:blip>
          <a:srcRect l="37270" t="31796" r="10951" b="6725"/>
          <a:stretch/>
        </p:blipFill>
        <p:spPr>
          <a:xfrm>
            <a:off x="5410013" y="2927325"/>
            <a:ext cx="2484276" cy="1658350"/>
          </a:xfrm>
          <a:prstGeom prst="rect">
            <a:avLst/>
          </a:prstGeom>
          <a:noFill/>
          <a:ln>
            <a:noFill/>
          </a:ln>
        </p:spPr>
      </p:pic>
      <p:sp>
        <p:nvSpPr>
          <p:cNvPr id="635" name="Google Shape;635;p31"/>
          <p:cNvSpPr txBox="1"/>
          <p:nvPr/>
        </p:nvSpPr>
        <p:spPr>
          <a:xfrm>
            <a:off x="5284438" y="4469725"/>
            <a:ext cx="2834100" cy="431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u="sng">
                <a:solidFill>
                  <a:schemeClr val="hlink"/>
                </a:solidFill>
                <a:latin typeface="Times New Roman"/>
                <a:ea typeface="Times New Roman"/>
                <a:cs typeface="Times New Roman"/>
                <a:sym typeface="Times New Roman"/>
                <a:hlinkClick r:id="rId7"/>
              </a:rPr>
              <a:t>https://ezproxy.unicolmayor.edu.co:2425/content/pdf/10.1007/s12602-018-9420-0.pdf</a:t>
            </a:r>
            <a:r>
              <a:rPr lang="es" sz="800">
                <a:latin typeface="Times New Roman"/>
                <a:ea typeface="Times New Roman"/>
                <a:cs typeface="Times New Roman"/>
                <a:sym typeface="Times New Roman"/>
              </a:rPr>
              <a:t> </a:t>
            </a:r>
            <a:endParaRPr sz="800">
              <a:latin typeface="Times New Roman"/>
              <a:ea typeface="Times New Roman"/>
              <a:cs typeface="Times New Roman"/>
              <a:sym typeface="Times New Roman"/>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25"/>
                                        </p:tgtEl>
                                        <p:attrNameLst>
                                          <p:attrName>style.visibility</p:attrName>
                                        </p:attrNameLst>
                                      </p:cBhvr>
                                      <p:to>
                                        <p:strVal val="visible"/>
                                      </p:to>
                                    </p:set>
                                    <p:animEffect transition="in" filter="fade">
                                      <p:cBhvr>
                                        <p:cTn id="7" dur="1000"/>
                                        <p:tgtEl>
                                          <p:spTgt spid="62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1000"/>
                                        <p:tgtEl>
                                          <p:spTgt spid="625"/>
                                        </p:tgtEl>
                                      </p:cBhvr>
                                    </p:animEffect>
                                    <p:set>
                                      <p:cBhvr>
                                        <p:cTn id="12" dur="1" fill="hold">
                                          <p:stCondLst>
                                            <p:cond delay="1000"/>
                                          </p:stCondLst>
                                        </p:cTn>
                                        <p:tgtEl>
                                          <p:spTgt spid="625"/>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27"/>
                                        </p:tgtEl>
                                        <p:attrNameLst>
                                          <p:attrName>style.visibility</p:attrName>
                                        </p:attrNameLst>
                                      </p:cBhvr>
                                      <p:to>
                                        <p:strVal val="visible"/>
                                      </p:to>
                                    </p:set>
                                    <p:animEffect transition="in" filter="fade">
                                      <p:cBhvr>
                                        <p:cTn id="17" dur="1000"/>
                                        <p:tgtEl>
                                          <p:spTgt spid="62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28"/>
                                        </p:tgtEl>
                                        <p:attrNameLst>
                                          <p:attrName>style.visibility</p:attrName>
                                        </p:attrNameLst>
                                      </p:cBhvr>
                                      <p:to>
                                        <p:strVal val="visible"/>
                                      </p:to>
                                    </p:set>
                                    <p:animEffect transition="in" filter="fade">
                                      <p:cBhvr>
                                        <p:cTn id="22" dur="1000"/>
                                        <p:tgtEl>
                                          <p:spTgt spid="62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30"/>
                                        </p:tgtEl>
                                        <p:attrNameLst>
                                          <p:attrName>style.visibility</p:attrName>
                                        </p:attrNameLst>
                                      </p:cBhvr>
                                      <p:to>
                                        <p:strVal val="visible"/>
                                      </p:to>
                                    </p:set>
                                    <p:animEffect transition="in" filter="fade">
                                      <p:cBhvr>
                                        <p:cTn id="27" dur="1000"/>
                                        <p:tgtEl>
                                          <p:spTgt spid="630"/>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631"/>
                                        </p:tgtEl>
                                        <p:attrNameLst>
                                          <p:attrName>style.visibility</p:attrName>
                                        </p:attrNameLst>
                                      </p:cBhvr>
                                      <p:to>
                                        <p:strVal val="visible"/>
                                      </p:to>
                                    </p:set>
                                    <p:animEffect transition="in" filter="fade">
                                      <p:cBhvr>
                                        <p:cTn id="32" dur="1000"/>
                                        <p:tgtEl>
                                          <p:spTgt spid="631"/>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629"/>
                                        </p:tgtEl>
                                        <p:attrNameLst>
                                          <p:attrName>style.visibility</p:attrName>
                                        </p:attrNameLst>
                                      </p:cBhvr>
                                      <p:to>
                                        <p:strVal val="visible"/>
                                      </p:to>
                                    </p:set>
                                    <p:animEffect transition="in" filter="fade">
                                      <p:cBhvr>
                                        <p:cTn id="37" dur="1000"/>
                                        <p:tgtEl>
                                          <p:spTgt spid="629"/>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632"/>
                                        </p:tgtEl>
                                        <p:attrNameLst>
                                          <p:attrName>style.visibility</p:attrName>
                                        </p:attrNameLst>
                                      </p:cBhvr>
                                      <p:to>
                                        <p:strVal val="visible"/>
                                      </p:to>
                                    </p:set>
                                    <p:animEffect transition="in" filter="fade">
                                      <p:cBhvr>
                                        <p:cTn id="42" dur="1000"/>
                                        <p:tgtEl>
                                          <p:spTgt spid="632"/>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633"/>
                                        </p:tgtEl>
                                        <p:attrNameLst>
                                          <p:attrName>style.visibility</p:attrName>
                                        </p:attrNameLst>
                                      </p:cBhvr>
                                      <p:to>
                                        <p:strVal val="visible"/>
                                      </p:to>
                                    </p:set>
                                    <p:animEffect transition="in" filter="fade">
                                      <p:cBhvr>
                                        <p:cTn id="47" dur="1000"/>
                                        <p:tgtEl>
                                          <p:spTgt spid="633"/>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634"/>
                                        </p:tgtEl>
                                        <p:attrNameLst>
                                          <p:attrName>style.visibility</p:attrName>
                                        </p:attrNameLst>
                                      </p:cBhvr>
                                      <p:to>
                                        <p:strVal val="visible"/>
                                      </p:to>
                                    </p:set>
                                    <p:animEffect transition="in" filter="fade">
                                      <p:cBhvr>
                                        <p:cTn id="52" dur="1000"/>
                                        <p:tgtEl>
                                          <p:spTgt spid="634"/>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635"/>
                                        </p:tgtEl>
                                        <p:attrNameLst>
                                          <p:attrName>style.visibility</p:attrName>
                                        </p:attrNameLst>
                                      </p:cBhvr>
                                      <p:to>
                                        <p:strVal val="visible"/>
                                      </p:to>
                                    </p:set>
                                    <p:animEffect transition="in" filter="fade">
                                      <p:cBhvr>
                                        <p:cTn id="57" dur="1000"/>
                                        <p:tgtEl>
                                          <p:spTgt spid="6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pic>
        <p:nvPicPr>
          <p:cNvPr id="61" name="Google Shape;61;p14"/>
          <p:cNvPicPr preferRelativeResize="0"/>
          <p:nvPr/>
        </p:nvPicPr>
        <p:blipFill rotWithShape="1">
          <a:blip r:embed="rId3">
            <a:alphaModFix/>
          </a:blip>
          <a:srcRect r="78798"/>
          <a:stretch/>
        </p:blipFill>
        <p:spPr>
          <a:xfrm>
            <a:off x="-56500" y="-33075"/>
            <a:ext cx="2876423" cy="5209650"/>
          </a:xfrm>
          <a:prstGeom prst="rect">
            <a:avLst/>
          </a:prstGeom>
          <a:noFill/>
          <a:ln>
            <a:noFill/>
          </a:ln>
        </p:spPr>
      </p:pic>
      <p:sp>
        <p:nvSpPr>
          <p:cNvPr id="62" name="Google Shape;62;p14"/>
          <p:cNvSpPr txBox="1"/>
          <p:nvPr/>
        </p:nvSpPr>
        <p:spPr>
          <a:xfrm>
            <a:off x="5370025" y="1989250"/>
            <a:ext cx="3774000" cy="877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4500" b="1">
                <a:solidFill>
                  <a:srgbClr val="073763"/>
                </a:solidFill>
                <a:latin typeface="Times New Roman"/>
                <a:ea typeface="Times New Roman"/>
                <a:cs typeface="Times New Roman"/>
                <a:sym typeface="Times New Roman"/>
              </a:rPr>
              <a:t>CONTENIDO</a:t>
            </a:r>
            <a:endParaRPr sz="4500" b="1">
              <a:solidFill>
                <a:srgbClr val="073763"/>
              </a:solidFill>
              <a:latin typeface="Times New Roman"/>
              <a:ea typeface="Times New Roman"/>
              <a:cs typeface="Times New Roman"/>
              <a:sym typeface="Times New Roman"/>
            </a:endParaRPr>
          </a:p>
        </p:txBody>
      </p:sp>
      <p:sp>
        <p:nvSpPr>
          <p:cNvPr id="63" name="Google Shape;63;p14"/>
          <p:cNvSpPr txBox="1"/>
          <p:nvPr/>
        </p:nvSpPr>
        <p:spPr>
          <a:xfrm>
            <a:off x="1938098" y="100300"/>
            <a:ext cx="13887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800">
                <a:latin typeface="Times New Roman"/>
                <a:ea typeface="Times New Roman"/>
                <a:cs typeface="Times New Roman"/>
                <a:sym typeface="Times New Roman"/>
              </a:rPr>
              <a:t>Introducción</a:t>
            </a:r>
            <a:endParaRPr sz="1800">
              <a:latin typeface="Times New Roman"/>
              <a:ea typeface="Times New Roman"/>
              <a:cs typeface="Times New Roman"/>
              <a:sym typeface="Times New Roman"/>
            </a:endParaRPr>
          </a:p>
        </p:txBody>
      </p:sp>
      <p:sp>
        <p:nvSpPr>
          <p:cNvPr id="64" name="Google Shape;64;p14"/>
          <p:cNvSpPr txBox="1"/>
          <p:nvPr/>
        </p:nvSpPr>
        <p:spPr>
          <a:xfrm>
            <a:off x="909550" y="192688"/>
            <a:ext cx="895500" cy="369300"/>
          </a:xfrm>
          <a:prstGeom prst="rect">
            <a:avLst/>
          </a:prstGeom>
          <a:solidFill>
            <a:srgbClr val="052746"/>
          </a:solid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1200" b="1">
                <a:solidFill>
                  <a:schemeClr val="lt1"/>
                </a:solidFill>
                <a:latin typeface="Times New Roman"/>
                <a:ea typeface="Times New Roman"/>
                <a:cs typeface="Times New Roman"/>
                <a:sym typeface="Times New Roman"/>
              </a:rPr>
              <a:t>1</a:t>
            </a:r>
            <a:endParaRPr sz="1200" b="1">
              <a:solidFill>
                <a:schemeClr val="lt1"/>
              </a:solidFill>
              <a:latin typeface="Times New Roman"/>
              <a:ea typeface="Times New Roman"/>
              <a:cs typeface="Times New Roman"/>
              <a:sym typeface="Times New Roman"/>
            </a:endParaRPr>
          </a:p>
        </p:txBody>
      </p:sp>
      <p:sp>
        <p:nvSpPr>
          <p:cNvPr id="65" name="Google Shape;65;p14"/>
          <p:cNvSpPr txBox="1"/>
          <p:nvPr/>
        </p:nvSpPr>
        <p:spPr>
          <a:xfrm>
            <a:off x="1460000" y="833650"/>
            <a:ext cx="895500" cy="369300"/>
          </a:xfrm>
          <a:prstGeom prst="rect">
            <a:avLst/>
          </a:prstGeom>
          <a:solidFill>
            <a:srgbClr val="052746"/>
          </a:solid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1200" b="1">
                <a:solidFill>
                  <a:schemeClr val="lt1"/>
                </a:solidFill>
                <a:latin typeface="Times New Roman"/>
                <a:ea typeface="Times New Roman"/>
                <a:cs typeface="Times New Roman"/>
                <a:sym typeface="Times New Roman"/>
              </a:rPr>
              <a:t>2</a:t>
            </a:r>
            <a:endParaRPr sz="1200" b="1">
              <a:solidFill>
                <a:schemeClr val="lt1"/>
              </a:solidFill>
              <a:latin typeface="Times New Roman"/>
              <a:ea typeface="Times New Roman"/>
              <a:cs typeface="Times New Roman"/>
              <a:sym typeface="Times New Roman"/>
            </a:endParaRPr>
          </a:p>
        </p:txBody>
      </p:sp>
      <p:sp>
        <p:nvSpPr>
          <p:cNvPr id="66" name="Google Shape;66;p14"/>
          <p:cNvSpPr txBox="1"/>
          <p:nvPr/>
        </p:nvSpPr>
        <p:spPr>
          <a:xfrm>
            <a:off x="2534400" y="504700"/>
            <a:ext cx="1555500" cy="446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700">
                <a:latin typeface="Times New Roman"/>
                <a:ea typeface="Times New Roman"/>
                <a:cs typeface="Times New Roman"/>
                <a:sym typeface="Times New Roman"/>
              </a:rPr>
              <a:t>Objetivos</a:t>
            </a:r>
            <a:endParaRPr sz="1700">
              <a:latin typeface="Times New Roman"/>
              <a:ea typeface="Times New Roman"/>
              <a:cs typeface="Times New Roman"/>
              <a:sym typeface="Times New Roman"/>
            </a:endParaRPr>
          </a:p>
        </p:txBody>
      </p:sp>
      <p:sp>
        <p:nvSpPr>
          <p:cNvPr id="67" name="Google Shape;67;p14"/>
          <p:cNvSpPr txBox="1"/>
          <p:nvPr/>
        </p:nvSpPr>
        <p:spPr>
          <a:xfrm>
            <a:off x="2606000" y="767725"/>
            <a:ext cx="1857000" cy="585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300">
                <a:latin typeface="Times New Roman"/>
                <a:ea typeface="Times New Roman"/>
                <a:cs typeface="Times New Roman"/>
                <a:sym typeface="Times New Roman"/>
              </a:rPr>
              <a:t>Objetivo general</a:t>
            </a:r>
            <a:endParaRPr sz="1300">
              <a:latin typeface="Times New Roman"/>
              <a:ea typeface="Times New Roman"/>
              <a:cs typeface="Times New Roman"/>
              <a:sym typeface="Times New Roman"/>
            </a:endParaRPr>
          </a:p>
          <a:p>
            <a:pPr marL="0" lvl="0" indent="0" algn="l" rtl="0">
              <a:spcBef>
                <a:spcPts val="0"/>
              </a:spcBef>
              <a:spcAft>
                <a:spcPts val="0"/>
              </a:spcAft>
              <a:buNone/>
            </a:pPr>
            <a:r>
              <a:rPr lang="es" sz="1300">
                <a:latin typeface="Times New Roman"/>
                <a:ea typeface="Times New Roman"/>
                <a:cs typeface="Times New Roman"/>
                <a:sym typeface="Times New Roman"/>
              </a:rPr>
              <a:t> Objetivos específicos</a:t>
            </a:r>
            <a:endParaRPr sz="1300">
              <a:latin typeface="Times New Roman"/>
              <a:ea typeface="Times New Roman"/>
              <a:cs typeface="Times New Roman"/>
              <a:sym typeface="Times New Roman"/>
            </a:endParaRPr>
          </a:p>
        </p:txBody>
      </p:sp>
      <p:sp>
        <p:nvSpPr>
          <p:cNvPr id="68" name="Google Shape;68;p14"/>
          <p:cNvSpPr/>
          <p:nvPr/>
        </p:nvSpPr>
        <p:spPr>
          <a:xfrm>
            <a:off x="2534396" y="886237"/>
            <a:ext cx="130500" cy="132300"/>
          </a:xfrm>
          <a:prstGeom prst="ellipse">
            <a:avLst/>
          </a:prstGeom>
          <a:solidFill>
            <a:srgbClr val="07376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4"/>
          <p:cNvSpPr/>
          <p:nvPr/>
        </p:nvSpPr>
        <p:spPr>
          <a:xfrm>
            <a:off x="2567196" y="1096758"/>
            <a:ext cx="130500" cy="132300"/>
          </a:xfrm>
          <a:prstGeom prst="ellipse">
            <a:avLst/>
          </a:prstGeom>
          <a:solidFill>
            <a:srgbClr val="07376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4"/>
          <p:cNvSpPr txBox="1"/>
          <p:nvPr/>
        </p:nvSpPr>
        <p:spPr>
          <a:xfrm>
            <a:off x="1893525" y="1619938"/>
            <a:ext cx="957300" cy="369300"/>
          </a:xfrm>
          <a:prstGeom prst="rect">
            <a:avLst/>
          </a:prstGeom>
          <a:solidFill>
            <a:srgbClr val="052746"/>
          </a:solid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1200" b="1">
                <a:solidFill>
                  <a:schemeClr val="lt1"/>
                </a:solidFill>
                <a:latin typeface="Times New Roman"/>
                <a:ea typeface="Times New Roman"/>
                <a:cs typeface="Times New Roman"/>
                <a:sym typeface="Times New Roman"/>
              </a:rPr>
              <a:t>3</a:t>
            </a:r>
            <a:endParaRPr sz="1200" b="1">
              <a:solidFill>
                <a:schemeClr val="lt1"/>
              </a:solidFill>
              <a:latin typeface="Times New Roman"/>
              <a:ea typeface="Times New Roman"/>
              <a:cs typeface="Times New Roman"/>
              <a:sym typeface="Times New Roman"/>
            </a:endParaRPr>
          </a:p>
        </p:txBody>
      </p:sp>
      <p:sp>
        <p:nvSpPr>
          <p:cNvPr id="71" name="Google Shape;71;p14"/>
          <p:cNvSpPr/>
          <p:nvPr/>
        </p:nvSpPr>
        <p:spPr>
          <a:xfrm>
            <a:off x="1718506" y="290353"/>
            <a:ext cx="219600" cy="816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4"/>
          <p:cNvSpPr/>
          <p:nvPr/>
        </p:nvSpPr>
        <p:spPr>
          <a:xfrm>
            <a:off x="2262381" y="977488"/>
            <a:ext cx="219600" cy="816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4"/>
          <p:cNvSpPr/>
          <p:nvPr/>
        </p:nvSpPr>
        <p:spPr>
          <a:xfrm>
            <a:off x="2724381" y="1763804"/>
            <a:ext cx="219600" cy="816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4"/>
          <p:cNvSpPr txBox="1"/>
          <p:nvPr/>
        </p:nvSpPr>
        <p:spPr>
          <a:xfrm>
            <a:off x="2908650" y="1565238"/>
            <a:ext cx="11166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800">
                <a:latin typeface="Times New Roman"/>
                <a:ea typeface="Times New Roman"/>
                <a:cs typeface="Times New Roman"/>
                <a:sym typeface="Times New Roman"/>
              </a:rPr>
              <a:t>Hipótesis</a:t>
            </a:r>
            <a:endParaRPr sz="1800">
              <a:latin typeface="Times New Roman"/>
              <a:ea typeface="Times New Roman"/>
              <a:cs typeface="Times New Roman"/>
              <a:sym typeface="Times New Roman"/>
            </a:endParaRPr>
          </a:p>
        </p:txBody>
      </p:sp>
      <p:sp>
        <p:nvSpPr>
          <p:cNvPr id="75" name="Google Shape;75;p14"/>
          <p:cNvSpPr txBox="1"/>
          <p:nvPr/>
        </p:nvSpPr>
        <p:spPr>
          <a:xfrm>
            <a:off x="2048475" y="2325063"/>
            <a:ext cx="895500" cy="369300"/>
          </a:xfrm>
          <a:prstGeom prst="rect">
            <a:avLst/>
          </a:prstGeom>
          <a:solidFill>
            <a:srgbClr val="052746"/>
          </a:solid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1200" b="1">
                <a:solidFill>
                  <a:schemeClr val="lt1"/>
                </a:solidFill>
                <a:latin typeface="Times New Roman"/>
                <a:ea typeface="Times New Roman"/>
                <a:cs typeface="Times New Roman"/>
                <a:sym typeface="Times New Roman"/>
              </a:rPr>
              <a:t>4</a:t>
            </a:r>
            <a:endParaRPr sz="1200" b="1">
              <a:solidFill>
                <a:schemeClr val="lt1"/>
              </a:solidFill>
              <a:latin typeface="Times New Roman"/>
              <a:ea typeface="Times New Roman"/>
              <a:cs typeface="Times New Roman"/>
              <a:sym typeface="Times New Roman"/>
            </a:endParaRPr>
          </a:p>
        </p:txBody>
      </p:sp>
      <p:sp>
        <p:nvSpPr>
          <p:cNvPr id="76" name="Google Shape;76;p14"/>
          <p:cNvSpPr txBox="1"/>
          <p:nvPr/>
        </p:nvSpPr>
        <p:spPr>
          <a:xfrm>
            <a:off x="3095450" y="2960775"/>
            <a:ext cx="26430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800">
                <a:latin typeface="Times New Roman"/>
                <a:ea typeface="Times New Roman"/>
                <a:cs typeface="Times New Roman"/>
                <a:sym typeface="Times New Roman"/>
              </a:rPr>
              <a:t>Resultados y </a:t>
            </a:r>
            <a:r>
              <a:rPr lang="es" sz="1800">
                <a:solidFill>
                  <a:schemeClr val="dk1"/>
                </a:solidFill>
                <a:latin typeface="Times New Roman"/>
                <a:ea typeface="Times New Roman"/>
                <a:cs typeface="Times New Roman"/>
                <a:sym typeface="Times New Roman"/>
              </a:rPr>
              <a:t>Discusión</a:t>
            </a:r>
            <a:endParaRPr sz="1800">
              <a:latin typeface="Times New Roman"/>
              <a:ea typeface="Times New Roman"/>
              <a:cs typeface="Times New Roman"/>
              <a:sym typeface="Times New Roman"/>
            </a:endParaRPr>
          </a:p>
        </p:txBody>
      </p:sp>
      <p:sp>
        <p:nvSpPr>
          <p:cNvPr id="77" name="Google Shape;77;p14"/>
          <p:cNvSpPr txBox="1"/>
          <p:nvPr/>
        </p:nvSpPr>
        <p:spPr>
          <a:xfrm>
            <a:off x="2048475" y="3006988"/>
            <a:ext cx="895500" cy="369300"/>
          </a:xfrm>
          <a:prstGeom prst="rect">
            <a:avLst/>
          </a:prstGeom>
          <a:solidFill>
            <a:srgbClr val="052746"/>
          </a:solid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1200" b="1">
                <a:solidFill>
                  <a:schemeClr val="lt1"/>
                </a:solidFill>
                <a:latin typeface="Times New Roman"/>
                <a:ea typeface="Times New Roman"/>
                <a:cs typeface="Times New Roman"/>
                <a:sym typeface="Times New Roman"/>
              </a:rPr>
              <a:t>5</a:t>
            </a:r>
            <a:endParaRPr sz="1200" b="1">
              <a:solidFill>
                <a:schemeClr val="lt1"/>
              </a:solidFill>
              <a:latin typeface="Times New Roman"/>
              <a:ea typeface="Times New Roman"/>
              <a:cs typeface="Times New Roman"/>
              <a:sym typeface="Times New Roman"/>
            </a:endParaRPr>
          </a:p>
        </p:txBody>
      </p:sp>
      <p:sp>
        <p:nvSpPr>
          <p:cNvPr id="78" name="Google Shape;78;p14"/>
          <p:cNvSpPr/>
          <p:nvPr/>
        </p:nvSpPr>
        <p:spPr>
          <a:xfrm>
            <a:off x="2847781" y="2468927"/>
            <a:ext cx="219600" cy="816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4"/>
          <p:cNvSpPr txBox="1"/>
          <p:nvPr/>
        </p:nvSpPr>
        <p:spPr>
          <a:xfrm>
            <a:off x="3094550" y="2278863"/>
            <a:ext cx="21249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800">
                <a:latin typeface="Times New Roman"/>
                <a:ea typeface="Times New Roman"/>
                <a:cs typeface="Times New Roman"/>
                <a:sym typeface="Times New Roman"/>
              </a:rPr>
              <a:t>Diseño experimental</a:t>
            </a:r>
            <a:endParaRPr sz="1800">
              <a:latin typeface="Times New Roman"/>
              <a:ea typeface="Times New Roman"/>
              <a:cs typeface="Times New Roman"/>
              <a:sym typeface="Times New Roman"/>
            </a:endParaRPr>
          </a:p>
        </p:txBody>
      </p:sp>
      <p:sp>
        <p:nvSpPr>
          <p:cNvPr id="80" name="Google Shape;80;p14"/>
          <p:cNvSpPr/>
          <p:nvPr/>
        </p:nvSpPr>
        <p:spPr>
          <a:xfrm>
            <a:off x="2847781" y="3150827"/>
            <a:ext cx="219600" cy="816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4"/>
          <p:cNvSpPr txBox="1"/>
          <p:nvPr/>
        </p:nvSpPr>
        <p:spPr>
          <a:xfrm>
            <a:off x="1862575" y="3717063"/>
            <a:ext cx="895500" cy="369300"/>
          </a:xfrm>
          <a:prstGeom prst="rect">
            <a:avLst/>
          </a:prstGeom>
          <a:solidFill>
            <a:srgbClr val="052746"/>
          </a:solid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1200" b="1">
                <a:solidFill>
                  <a:schemeClr val="lt1"/>
                </a:solidFill>
                <a:latin typeface="Times New Roman"/>
                <a:ea typeface="Times New Roman"/>
                <a:cs typeface="Times New Roman"/>
                <a:sym typeface="Times New Roman"/>
              </a:rPr>
              <a:t>6</a:t>
            </a:r>
            <a:endParaRPr sz="1200" b="1">
              <a:solidFill>
                <a:schemeClr val="lt1"/>
              </a:solidFill>
              <a:latin typeface="Times New Roman"/>
              <a:ea typeface="Times New Roman"/>
              <a:cs typeface="Times New Roman"/>
              <a:sym typeface="Times New Roman"/>
            </a:endParaRPr>
          </a:p>
        </p:txBody>
      </p:sp>
      <p:sp>
        <p:nvSpPr>
          <p:cNvPr id="82" name="Google Shape;82;p14"/>
          <p:cNvSpPr txBox="1"/>
          <p:nvPr/>
        </p:nvSpPr>
        <p:spPr>
          <a:xfrm>
            <a:off x="1095200" y="4427125"/>
            <a:ext cx="895500" cy="369300"/>
          </a:xfrm>
          <a:prstGeom prst="rect">
            <a:avLst/>
          </a:prstGeom>
          <a:solidFill>
            <a:srgbClr val="052746"/>
          </a:solid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1200" b="1">
                <a:solidFill>
                  <a:schemeClr val="lt1"/>
                </a:solidFill>
                <a:latin typeface="Times New Roman"/>
                <a:ea typeface="Times New Roman"/>
                <a:cs typeface="Times New Roman"/>
                <a:sym typeface="Times New Roman"/>
              </a:rPr>
              <a:t>7</a:t>
            </a:r>
            <a:endParaRPr sz="1200" b="1">
              <a:solidFill>
                <a:schemeClr val="lt1"/>
              </a:solidFill>
              <a:latin typeface="Times New Roman"/>
              <a:ea typeface="Times New Roman"/>
              <a:cs typeface="Times New Roman"/>
              <a:sym typeface="Times New Roman"/>
            </a:endParaRPr>
          </a:p>
        </p:txBody>
      </p:sp>
      <p:sp>
        <p:nvSpPr>
          <p:cNvPr id="83" name="Google Shape;83;p14"/>
          <p:cNvSpPr txBox="1"/>
          <p:nvPr/>
        </p:nvSpPr>
        <p:spPr>
          <a:xfrm>
            <a:off x="3023850" y="3703925"/>
            <a:ext cx="16881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es" sz="1800">
                <a:solidFill>
                  <a:schemeClr val="dk1"/>
                </a:solidFill>
                <a:latin typeface="Times New Roman"/>
                <a:ea typeface="Times New Roman"/>
                <a:cs typeface="Times New Roman"/>
                <a:sym typeface="Times New Roman"/>
              </a:rPr>
              <a:t>Conclusiones</a:t>
            </a:r>
            <a:endParaRPr sz="1800">
              <a:latin typeface="Times New Roman"/>
              <a:ea typeface="Times New Roman"/>
              <a:cs typeface="Times New Roman"/>
              <a:sym typeface="Times New Roman"/>
            </a:endParaRPr>
          </a:p>
        </p:txBody>
      </p:sp>
      <p:sp>
        <p:nvSpPr>
          <p:cNvPr id="84" name="Google Shape;84;p14"/>
          <p:cNvSpPr/>
          <p:nvPr/>
        </p:nvSpPr>
        <p:spPr>
          <a:xfrm>
            <a:off x="2724381" y="3893977"/>
            <a:ext cx="219600" cy="816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4"/>
          <p:cNvSpPr txBox="1"/>
          <p:nvPr/>
        </p:nvSpPr>
        <p:spPr>
          <a:xfrm>
            <a:off x="2184700" y="4356350"/>
            <a:ext cx="8955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800">
                <a:latin typeface="Times New Roman"/>
                <a:ea typeface="Times New Roman"/>
                <a:cs typeface="Times New Roman"/>
                <a:sym typeface="Times New Roman"/>
              </a:rPr>
              <a:t>Logros</a:t>
            </a:r>
            <a:endParaRPr sz="1800">
              <a:latin typeface="Times New Roman"/>
              <a:ea typeface="Times New Roman"/>
              <a:cs typeface="Times New Roman"/>
              <a:sym typeface="Times New Roman"/>
            </a:endParaRPr>
          </a:p>
        </p:txBody>
      </p:sp>
      <p:sp>
        <p:nvSpPr>
          <p:cNvPr id="86" name="Google Shape;86;p14"/>
          <p:cNvSpPr/>
          <p:nvPr/>
        </p:nvSpPr>
        <p:spPr>
          <a:xfrm>
            <a:off x="1862581" y="4570977"/>
            <a:ext cx="219600" cy="816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4"/>
          <p:cNvSpPr/>
          <p:nvPr/>
        </p:nvSpPr>
        <p:spPr>
          <a:xfrm>
            <a:off x="-56500" y="-33075"/>
            <a:ext cx="236700" cy="3111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s" b="1">
                <a:solidFill>
                  <a:srgbClr val="0C343D"/>
                </a:solidFill>
                <a:latin typeface="Times New Roman"/>
                <a:ea typeface="Times New Roman"/>
                <a:cs typeface="Times New Roman"/>
                <a:sym typeface="Times New Roman"/>
              </a:rPr>
              <a:t>2</a:t>
            </a:r>
            <a:endParaRPr b="1">
              <a:solidFill>
                <a:srgbClr val="0C343D"/>
              </a:solidFill>
              <a:latin typeface="Times New Roman"/>
              <a:ea typeface="Times New Roman"/>
              <a:cs typeface="Times New Roman"/>
              <a:sym typeface="Times New Roman"/>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1000"/>
                                        <p:tgtEl>
                                          <p:spTgt spid="6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6"/>
                                        </p:tgtEl>
                                        <p:attrNameLst>
                                          <p:attrName>style.visibility</p:attrName>
                                        </p:attrNameLst>
                                      </p:cBhvr>
                                      <p:to>
                                        <p:strVal val="visible"/>
                                      </p:to>
                                    </p:set>
                                    <p:animEffect transition="in" filter="fade">
                                      <p:cBhvr>
                                        <p:cTn id="12" dur="1000"/>
                                        <p:tgtEl>
                                          <p:spTgt spid="6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7"/>
                                        </p:tgtEl>
                                        <p:attrNameLst>
                                          <p:attrName>style.visibility</p:attrName>
                                        </p:attrNameLst>
                                      </p:cBhvr>
                                      <p:to>
                                        <p:strVal val="visible"/>
                                      </p:to>
                                    </p:set>
                                    <p:animEffect transition="in" filter="fade">
                                      <p:cBhvr>
                                        <p:cTn id="17" dur="1000"/>
                                        <p:tgtEl>
                                          <p:spTgt spid="6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4"/>
                                        </p:tgtEl>
                                        <p:attrNameLst>
                                          <p:attrName>style.visibility</p:attrName>
                                        </p:attrNameLst>
                                      </p:cBhvr>
                                      <p:to>
                                        <p:strVal val="visible"/>
                                      </p:to>
                                    </p:set>
                                    <p:animEffect transition="in" filter="fade">
                                      <p:cBhvr>
                                        <p:cTn id="22" dur="1000"/>
                                        <p:tgtEl>
                                          <p:spTgt spid="7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79"/>
                                        </p:tgtEl>
                                        <p:attrNameLst>
                                          <p:attrName>style.visibility</p:attrName>
                                        </p:attrNameLst>
                                      </p:cBhvr>
                                      <p:to>
                                        <p:strVal val="visible"/>
                                      </p:to>
                                    </p:set>
                                    <p:animEffect transition="in" filter="fade">
                                      <p:cBhvr>
                                        <p:cTn id="27" dur="1000"/>
                                        <p:tgtEl>
                                          <p:spTgt spid="7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76"/>
                                        </p:tgtEl>
                                        <p:attrNameLst>
                                          <p:attrName>style.visibility</p:attrName>
                                        </p:attrNameLst>
                                      </p:cBhvr>
                                      <p:to>
                                        <p:strVal val="visible"/>
                                      </p:to>
                                    </p:set>
                                    <p:animEffect transition="in" filter="fade">
                                      <p:cBhvr>
                                        <p:cTn id="32" dur="1000"/>
                                        <p:tgtEl>
                                          <p:spTgt spid="76"/>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83"/>
                                        </p:tgtEl>
                                        <p:attrNameLst>
                                          <p:attrName>style.visibility</p:attrName>
                                        </p:attrNameLst>
                                      </p:cBhvr>
                                      <p:to>
                                        <p:strVal val="visible"/>
                                      </p:to>
                                    </p:set>
                                    <p:animEffect transition="in" filter="fade">
                                      <p:cBhvr>
                                        <p:cTn id="37" dur="1000"/>
                                        <p:tgtEl>
                                          <p:spTgt spid="83"/>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85"/>
                                        </p:tgtEl>
                                        <p:attrNameLst>
                                          <p:attrName>style.visibility</p:attrName>
                                        </p:attrNameLst>
                                      </p:cBhvr>
                                      <p:to>
                                        <p:strVal val="visible"/>
                                      </p:to>
                                    </p:set>
                                    <p:animEffect transition="in" filter="fade">
                                      <p:cBhvr>
                                        <p:cTn id="42" dur="10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639"/>
        <p:cNvGrpSpPr/>
        <p:nvPr/>
      </p:nvGrpSpPr>
      <p:grpSpPr>
        <a:xfrm>
          <a:off x="0" y="0"/>
          <a:ext cx="0" cy="0"/>
          <a:chOff x="0" y="0"/>
          <a:chExt cx="0" cy="0"/>
        </a:xfrm>
      </p:grpSpPr>
      <p:sp>
        <p:nvSpPr>
          <p:cNvPr id="640" name="Google Shape;640;p32"/>
          <p:cNvSpPr/>
          <p:nvPr/>
        </p:nvSpPr>
        <p:spPr>
          <a:xfrm rot="10800000">
            <a:off x="8988750" y="125"/>
            <a:ext cx="146400" cy="5136000"/>
          </a:xfrm>
          <a:prstGeom prst="rect">
            <a:avLst/>
          </a:prstGeom>
          <a:solidFill>
            <a:srgbClr val="073763"/>
          </a:solidFill>
          <a:ln w="9525" cap="flat" cmpd="sng">
            <a:solidFill>
              <a:srgbClr val="134F5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641;p32"/>
          <p:cNvSpPr/>
          <p:nvPr/>
        </p:nvSpPr>
        <p:spPr>
          <a:xfrm rot="-5400000">
            <a:off x="4134150" y="-4133950"/>
            <a:ext cx="188700" cy="8457000"/>
          </a:xfrm>
          <a:prstGeom prst="rect">
            <a:avLst/>
          </a:prstGeom>
          <a:solidFill>
            <a:srgbClr val="07376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642;p32"/>
          <p:cNvSpPr/>
          <p:nvPr/>
        </p:nvSpPr>
        <p:spPr>
          <a:xfrm>
            <a:off x="8303475" y="0"/>
            <a:ext cx="831600" cy="188700"/>
          </a:xfrm>
          <a:prstGeom prst="rect">
            <a:avLst/>
          </a:prstGeom>
          <a:solidFill>
            <a:srgbClr val="000000">
              <a:alpha val="0"/>
            </a:srgbClr>
          </a:solidFill>
          <a:ln w="19050" cap="flat"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643;p32"/>
          <p:cNvSpPr/>
          <p:nvPr/>
        </p:nvSpPr>
        <p:spPr>
          <a:xfrm rot="5400000">
            <a:off x="8697300" y="-182500"/>
            <a:ext cx="28800" cy="554100"/>
          </a:xfrm>
          <a:prstGeom prst="rect">
            <a:avLst/>
          </a:prstGeom>
          <a:solidFill>
            <a:srgbClr val="073763"/>
          </a:solidFill>
          <a:ln w="9525" cap="flat" cmpd="sng">
            <a:solidFill>
              <a:srgbClr val="134F5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32"/>
          <p:cNvSpPr txBox="1"/>
          <p:nvPr/>
        </p:nvSpPr>
        <p:spPr>
          <a:xfrm>
            <a:off x="322250" y="233200"/>
            <a:ext cx="8355300" cy="431100"/>
          </a:xfrm>
          <a:prstGeom prst="rect">
            <a:avLst/>
          </a:prstGeom>
          <a:noFill/>
          <a:ln>
            <a:noFill/>
          </a:ln>
        </p:spPr>
        <p:txBody>
          <a:bodyPr spcFirstLastPara="1" wrap="square" lIns="91425" tIns="91425" rIns="91425" bIns="91425" anchor="t" anchorCtr="0">
            <a:spAutoFit/>
          </a:bodyPr>
          <a:lstStyle/>
          <a:p>
            <a:pPr marL="0" lvl="0" indent="0" algn="ctr" rtl="0">
              <a:lnSpc>
                <a:spcPct val="150000"/>
              </a:lnSpc>
              <a:spcBef>
                <a:spcPts val="0"/>
              </a:spcBef>
              <a:spcAft>
                <a:spcPts val="0"/>
              </a:spcAft>
              <a:buClr>
                <a:schemeClr val="dk1"/>
              </a:buClr>
              <a:buSzPts val="1100"/>
              <a:buFont typeface="Arial"/>
              <a:buNone/>
            </a:pPr>
            <a:r>
              <a:rPr lang="es" sz="1600" b="1">
                <a:solidFill>
                  <a:srgbClr val="111111"/>
                </a:solidFill>
                <a:latin typeface="Times New Roman"/>
                <a:ea typeface="Times New Roman"/>
                <a:cs typeface="Times New Roman"/>
                <a:sym typeface="Times New Roman"/>
              </a:rPr>
              <a:t>Longevidad de la cepa mutante AX1410 de </a:t>
            </a:r>
            <a:r>
              <a:rPr lang="es" sz="1600" b="1" i="1">
                <a:solidFill>
                  <a:srgbClr val="111111"/>
                </a:solidFill>
                <a:latin typeface="Times New Roman"/>
                <a:ea typeface="Times New Roman"/>
                <a:cs typeface="Times New Roman"/>
                <a:sym typeface="Times New Roman"/>
              </a:rPr>
              <a:t>C. elegans</a:t>
            </a:r>
            <a:r>
              <a:rPr lang="es" sz="1600" b="1">
                <a:solidFill>
                  <a:srgbClr val="111111"/>
                </a:solidFill>
                <a:latin typeface="Times New Roman"/>
                <a:ea typeface="Times New Roman"/>
                <a:cs typeface="Times New Roman"/>
                <a:sym typeface="Times New Roman"/>
              </a:rPr>
              <a:t> frente a la exposición con probióticos.</a:t>
            </a:r>
            <a:endParaRPr sz="1800" b="1">
              <a:latin typeface="Times New Roman"/>
              <a:ea typeface="Times New Roman"/>
              <a:cs typeface="Times New Roman"/>
              <a:sym typeface="Times New Roman"/>
            </a:endParaRPr>
          </a:p>
        </p:txBody>
      </p:sp>
      <p:sp>
        <p:nvSpPr>
          <p:cNvPr id="645" name="Google Shape;645;p32"/>
          <p:cNvSpPr/>
          <p:nvPr/>
        </p:nvSpPr>
        <p:spPr>
          <a:xfrm>
            <a:off x="4350" y="5950"/>
            <a:ext cx="373200" cy="4002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s" b="1">
                <a:solidFill>
                  <a:srgbClr val="0C343D"/>
                </a:solidFill>
                <a:latin typeface="Times New Roman"/>
                <a:ea typeface="Times New Roman"/>
                <a:cs typeface="Times New Roman"/>
                <a:sym typeface="Times New Roman"/>
              </a:rPr>
              <a:t>20</a:t>
            </a:r>
            <a:endParaRPr b="1">
              <a:solidFill>
                <a:srgbClr val="0C343D"/>
              </a:solidFill>
              <a:latin typeface="Times New Roman"/>
              <a:ea typeface="Times New Roman"/>
              <a:cs typeface="Times New Roman"/>
              <a:sym typeface="Times New Roman"/>
            </a:endParaRPr>
          </a:p>
        </p:txBody>
      </p:sp>
      <p:pic>
        <p:nvPicPr>
          <p:cNvPr id="646" name="Google Shape;646;p32"/>
          <p:cNvPicPr preferRelativeResize="0"/>
          <p:nvPr/>
        </p:nvPicPr>
        <p:blipFill rotWithShape="1">
          <a:blip r:embed="rId3">
            <a:alphaModFix/>
          </a:blip>
          <a:srcRect l="25525" t="58791" r="50092" b="12499"/>
          <a:stretch/>
        </p:blipFill>
        <p:spPr>
          <a:xfrm>
            <a:off x="322250" y="783725"/>
            <a:ext cx="4366699" cy="2400722"/>
          </a:xfrm>
          <a:prstGeom prst="rect">
            <a:avLst/>
          </a:prstGeom>
          <a:noFill/>
          <a:ln>
            <a:noFill/>
          </a:ln>
        </p:spPr>
      </p:pic>
      <p:pic>
        <p:nvPicPr>
          <p:cNvPr id="647" name="Google Shape;647;p32"/>
          <p:cNvPicPr preferRelativeResize="0"/>
          <p:nvPr/>
        </p:nvPicPr>
        <p:blipFill rotWithShape="1">
          <a:blip r:embed="rId3">
            <a:alphaModFix/>
          </a:blip>
          <a:srcRect l="49747" t="58791" r="24977" b="12499"/>
          <a:stretch/>
        </p:blipFill>
        <p:spPr>
          <a:xfrm>
            <a:off x="4548034" y="2675450"/>
            <a:ext cx="4366692" cy="2336425"/>
          </a:xfrm>
          <a:prstGeom prst="rect">
            <a:avLst/>
          </a:prstGeom>
          <a:noFill/>
          <a:ln>
            <a:noFill/>
          </a:ln>
        </p:spPr>
      </p:pic>
      <p:sp>
        <p:nvSpPr>
          <p:cNvPr id="648" name="Google Shape;648;p32"/>
          <p:cNvSpPr/>
          <p:nvPr/>
        </p:nvSpPr>
        <p:spPr>
          <a:xfrm>
            <a:off x="3732750" y="1472750"/>
            <a:ext cx="991500" cy="129000"/>
          </a:xfrm>
          <a:prstGeom prst="rect">
            <a:avLst/>
          </a:prstGeom>
          <a:noFill/>
          <a:ln w="19050" cap="flat" cmpd="sng">
            <a:solidFill>
              <a:srgbClr val="741B4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32"/>
          <p:cNvSpPr/>
          <p:nvPr/>
        </p:nvSpPr>
        <p:spPr>
          <a:xfrm>
            <a:off x="6903450" y="3408350"/>
            <a:ext cx="210600" cy="400200"/>
          </a:xfrm>
          <a:prstGeom prst="downArrow">
            <a:avLst>
              <a:gd name="adj1" fmla="val 50000"/>
              <a:gd name="adj2" fmla="val 50000"/>
            </a:avLst>
          </a:prstGeom>
          <a:solidFill>
            <a:srgbClr val="A64D79"/>
          </a:solidFill>
          <a:ln w="9525" cap="flat" cmpd="sng">
            <a:solidFill>
              <a:srgbClr val="741B4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32"/>
          <p:cNvSpPr/>
          <p:nvPr/>
        </p:nvSpPr>
        <p:spPr>
          <a:xfrm>
            <a:off x="2532050" y="1412925"/>
            <a:ext cx="210600" cy="400200"/>
          </a:xfrm>
          <a:prstGeom prst="downArrow">
            <a:avLst>
              <a:gd name="adj1" fmla="val 50000"/>
              <a:gd name="adj2" fmla="val 50000"/>
            </a:avLst>
          </a:prstGeom>
          <a:solidFill>
            <a:srgbClr val="A64D79"/>
          </a:solidFill>
          <a:ln w="9525" cap="flat" cmpd="sng">
            <a:solidFill>
              <a:srgbClr val="741B4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46"/>
                                        </p:tgtEl>
                                        <p:attrNameLst>
                                          <p:attrName>style.visibility</p:attrName>
                                        </p:attrNameLst>
                                      </p:cBhvr>
                                      <p:to>
                                        <p:strVal val="visible"/>
                                      </p:to>
                                    </p:set>
                                    <p:animEffect transition="in" filter="fade">
                                      <p:cBhvr>
                                        <p:cTn id="7" dur="1000"/>
                                        <p:tgtEl>
                                          <p:spTgt spid="64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47"/>
                                        </p:tgtEl>
                                        <p:attrNameLst>
                                          <p:attrName>style.visibility</p:attrName>
                                        </p:attrNameLst>
                                      </p:cBhvr>
                                      <p:to>
                                        <p:strVal val="visible"/>
                                      </p:to>
                                    </p:set>
                                    <p:animEffect transition="in" filter="fade">
                                      <p:cBhvr>
                                        <p:cTn id="12" dur="1000"/>
                                        <p:tgtEl>
                                          <p:spTgt spid="64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48"/>
                                        </p:tgtEl>
                                        <p:attrNameLst>
                                          <p:attrName>style.visibility</p:attrName>
                                        </p:attrNameLst>
                                      </p:cBhvr>
                                      <p:to>
                                        <p:strVal val="visible"/>
                                      </p:to>
                                    </p:set>
                                    <p:animEffect transition="in" filter="fade">
                                      <p:cBhvr>
                                        <p:cTn id="17" dur="1000"/>
                                        <p:tgtEl>
                                          <p:spTgt spid="64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50"/>
                                        </p:tgtEl>
                                        <p:attrNameLst>
                                          <p:attrName>style.visibility</p:attrName>
                                        </p:attrNameLst>
                                      </p:cBhvr>
                                      <p:to>
                                        <p:strVal val="visible"/>
                                      </p:to>
                                    </p:set>
                                    <p:animEffect transition="in" filter="fade">
                                      <p:cBhvr>
                                        <p:cTn id="22" dur="1000"/>
                                        <p:tgtEl>
                                          <p:spTgt spid="65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49"/>
                                        </p:tgtEl>
                                        <p:attrNameLst>
                                          <p:attrName>style.visibility</p:attrName>
                                        </p:attrNameLst>
                                      </p:cBhvr>
                                      <p:to>
                                        <p:strVal val="visible"/>
                                      </p:to>
                                    </p:set>
                                    <p:animEffect transition="in" filter="fade">
                                      <p:cBhvr>
                                        <p:cTn id="27" dur="1000"/>
                                        <p:tgtEl>
                                          <p:spTgt spid="6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654"/>
        <p:cNvGrpSpPr/>
        <p:nvPr/>
      </p:nvGrpSpPr>
      <p:grpSpPr>
        <a:xfrm>
          <a:off x="0" y="0"/>
          <a:ext cx="0" cy="0"/>
          <a:chOff x="0" y="0"/>
          <a:chExt cx="0" cy="0"/>
        </a:xfrm>
      </p:grpSpPr>
      <p:sp>
        <p:nvSpPr>
          <p:cNvPr id="655" name="Google Shape;655;p33"/>
          <p:cNvSpPr/>
          <p:nvPr/>
        </p:nvSpPr>
        <p:spPr>
          <a:xfrm>
            <a:off x="4350" y="0"/>
            <a:ext cx="139800" cy="5143500"/>
          </a:xfrm>
          <a:prstGeom prst="rect">
            <a:avLst/>
          </a:prstGeom>
          <a:solidFill>
            <a:srgbClr val="073763"/>
          </a:solidFill>
          <a:ln w="9525" cap="flat" cmpd="sng">
            <a:solidFill>
              <a:srgbClr val="134F5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33"/>
          <p:cNvSpPr/>
          <p:nvPr/>
        </p:nvSpPr>
        <p:spPr>
          <a:xfrm rot="5400000">
            <a:off x="4569850" y="562800"/>
            <a:ext cx="155100" cy="9006300"/>
          </a:xfrm>
          <a:prstGeom prst="rect">
            <a:avLst/>
          </a:prstGeom>
          <a:solidFill>
            <a:srgbClr val="07376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33"/>
          <p:cNvSpPr/>
          <p:nvPr/>
        </p:nvSpPr>
        <p:spPr>
          <a:xfrm>
            <a:off x="-100" y="4822475"/>
            <a:ext cx="8301900" cy="321000"/>
          </a:xfrm>
          <a:prstGeom prst="rect">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33"/>
          <p:cNvSpPr/>
          <p:nvPr/>
        </p:nvSpPr>
        <p:spPr>
          <a:xfrm>
            <a:off x="61925" y="5950"/>
            <a:ext cx="12000" cy="5125800"/>
          </a:xfrm>
          <a:prstGeom prst="rect">
            <a:avLst/>
          </a:prstGeom>
          <a:solidFill>
            <a:srgbClr val="666666"/>
          </a:solidFill>
          <a:ln w="9525" cap="flat" cmpd="sng">
            <a:solidFill>
              <a:srgbClr val="66666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33"/>
          <p:cNvSpPr txBox="1"/>
          <p:nvPr/>
        </p:nvSpPr>
        <p:spPr>
          <a:xfrm>
            <a:off x="469750" y="233200"/>
            <a:ext cx="8355300" cy="431100"/>
          </a:xfrm>
          <a:prstGeom prst="rect">
            <a:avLst/>
          </a:prstGeom>
          <a:noFill/>
          <a:ln>
            <a:noFill/>
          </a:ln>
        </p:spPr>
        <p:txBody>
          <a:bodyPr spcFirstLastPara="1" wrap="square" lIns="91425" tIns="91425" rIns="91425" bIns="91425" anchor="t" anchorCtr="0">
            <a:spAutoFit/>
          </a:bodyPr>
          <a:lstStyle/>
          <a:p>
            <a:pPr marL="0" lvl="0" indent="0" algn="ctr" rtl="0">
              <a:lnSpc>
                <a:spcPct val="150000"/>
              </a:lnSpc>
              <a:spcBef>
                <a:spcPts val="0"/>
              </a:spcBef>
              <a:spcAft>
                <a:spcPts val="0"/>
              </a:spcAft>
              <a:buClr>
                <a:schemeClr val="dk1"/>
              </a:buClr>
              <a:buSzPts val="1100"/>
              <a:buFont typeface="Arial"/>
              <a:buNone/>
            </a:pPr>
            <a:r>
              <a:rPr lang="es" sz="1600" b="1">
                <a:solidFill>
                  <a:srgbClr val="111111"/>
                </a:solidFill>
                <a:latin typeface="Times New Roman"/>
                <a:ea typeface="Times New Roman"/>
                <a:cs typeface="Times New Roman"/>
                <a:sym typeface="Times New Roman"/>
              </a:rPr>
              <a:t>Supervivencia al estrés térmico tras el consumo de  </a:t>
            </a:r>
            <a:r>
              <a:rPr lang="es" sz="1600" b="1" i="1">
                <a:solidFill>
                  <a:srgbClr val="111111"/>
                </a:solidFill>
                <a:latin typeface="Times New Roman"/>
                <a:ea typeface="Times New Roman"/>
                <a:cs typeface="Times New Roman"/>
                <a:sym typeface="Times New Roman"/>
              </a:rPr>
              <a:t>L. rhamnosus y L. plantarum</a:t>
            </a:r>
            <a:endParaRPr sz="1800" b="1" i="1">
              <a:latin typeface="Times New Roman"/>
              <a:ea typeface="Times New Roman"/>
              <a:cs typeface="Times New Roman"/>
              <a:sym typeface="Times New Roman"/>
            </a:endParaRPr>
          </a:p>
        </p:txBody>
      </p:sp>
      <p:pic>
        <p:nvPicPr>
          <p:cNvPr id="660" name="Google Shape;660;p33"/>
          <p:cNvPicPr preferRelativeResize="0"/>
          <p:nvPr/>
        </p:nvPicPr>
        <p:blipFill rotWithShape="1">
          <a:blip r:embed="rId3">
            <a:alphaModFix/>
          </a:blip>
          <a:srcRect l="22619" t="26727" r="20420" b="12801"/>
          <a:stretch/>
        </p:blipFill>
        <p:spPr>
          <a:xfrm>
            <a:off x="377538" y="1190850"/>
            <a:ext cx="4649775" cy="2775101"/>
          </a:xfrm>
          <a:prstGeom prst="rect">
            <a:avLst/>
          </a:prstGeom>
          <a:noFill/>
          <a:ln>
            <a:noFill/>
          </a:ln>
        </p:spPr>
      </p:pic>
      <p:sp>
        <p:nvSpPr>
          <p:cNvPr id="661" name="Google Shape;661;p33"/>
          <p:cNvSpPr/>
          <p:nvPr/>
        </p:nvSpPr>
        <p:spPr>
          <a:xfrm>
            <a:off x="4350" y="5950"/>
            <a:ext cx="373200" cy="4002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s" b="1">
                <a:solidFill>
                  <a:srgbClr val="0C343D"/>
                </a:solidFill>
                <a:latin typeface="Times New Roman"/>
                <a:ea typeface="Times New Roman"/>
                <a:cs typeface="Times New Roman"/>
                <a:sym typeface="Times New Roman"/>
              </a:rPr>
              <a:t>21</a:t>
            </a:r>
            <a:endParaRPr b="1">
              <a:solidFill>
                <a:srgbClr val="0C343D"/>
              </a:solidFill>
              <a:latin typeface="Times New Roman"/>
              <a:ea typeface="Times New Roman"/>
              <a:cs typeface="Times New Roman"/>
              <a:sym typeface="Times New Roman"/>
            </a:endParaRPr>
          </a:p>
        </p:txBody>
      </p:sp>
      <p:pic>
        <p:nvPicPr>
          <p:cNvPr id="662" name="Google Shape;662;p33"/>
          <p:cNvPicPr preferRelativeResize="0"/>
          <p:nvPr/>
        </p:nvPicPr>
        <p:blipFill rotWithShape="1">
          <a:blip r:embed="rId4">
            <a:alphaModFix/>
          </a:blip>
          <a:srcRect l="49317" r="857" b="50772"/>
          <a:stretch/>
        </p:blipFill>
        <p:spPr>
          <a:xfrm>
            <a:off x="5391375" y="1839350"/>
            <a:ext cx="3015974" cy="1857925"/>
          </a:xfrm>
          <a:prstGeom prst="rect">
            <a:avLst/>
          </a:prstGeom>
          <a:noFill/>
          <a:ln>
            <a:noFill/>
          </a:ln>
        </p:spPr>
      </p:pic>
      <p:sp>
        <p:nvSpPr>
          <p:cNvPr id="663" name="Google Shape;663;p33"/>
          <p:cNvSpPr txBox="1"/>
          <p:nvPr/>
        </p:nvSpPr>
        <p:spPr>
          <a:xfrm>
            <a:off x="5910185" y="1375375"/>
            <a:ext cx="2178300" cy="400200"/>
          </a:xfrm>
          <a:prstGeom prst="rect">
            <a:avLst/>
          </a:prstGeom>
          <a:noFill/>
          <a:ln w="19050" cap="flat" cmpd="sng">
            <a:solidFill>
              <a:srgbClr val="052746"/>
            </a:solidFill>
            <a:prstDash val="solid"/>
            <a:round/>
            <a:headEnd type="none" w="sm" len="sm"/>
            <a:tailEnd type="none" w="sm" len="sm"/>
          </a:ln>
        </p:spPr>
        <p:txBody>
          <a:bodyPr spcFirstLastPara="1" wrap="square" lIns="91425" tIns="91425" rIns="91425" bIns="91425" anchor="t" anchorCtr="0">
            <a:spAutoFit/>
          </a:bodyPr>
          <a:lstStyle/>
          <a:p>
            <a:pPr marL="0" lvl="0" indent="0" algn="l" rtl="0">
              <a:lnSpc>
                <a:spcPct val="150000"/>
              </a:lnSpc>
              <a:spcBef>
                <a:spcPts val="0"/>
              </a:spcBef>
              <a:spcAft>
                <a:spcPts val="800"/>
              </a:spcAft>
              <a:buNone/>
            </a:pPr>
            <a:r>
              <a:rPr lang="es">
                <a:latin typeface="Times New Roman"/>
                <a:ea typeface="Times New Roman"/>
                <a:cs typeface="Times New Roman"/>
                <a:sym typeface="Times New Roman"/>
              </a:rPr>
              <a:t>Nakagawa H, et al. 2016</a:t>
            </a:r>
            <a:endParaRPr>
              <a:solidFill>
                <a:schemeClr val="dk1"/>
              </a:solidFill>
              <a:latin typeface="Times New Roman"/>
              <a:ea typeface="Times New Roman"/>
              <a:cs typeface="Times New Roman"/>
              <a:sym typeface="Times New Roman"/>
            </a:endParaRPr>
          </a:p>
        </p:txBody>
      </p:sp>
      <p:sp>
        <p:nvSpPr>
          <p:cNvPr id="664" name="Google Shape;664;p33"/>
          <p:cNvSpPr txBox="1"/>
          <p:nvPr/>
        </p:nvSpPr>
        <p:spPr>
          <a:xfrm>
            <a:off x="5546025" y="3578805"/>
            <a:ext cx="2906700" cy="307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u="sng">
                <a:solidFill>
                  <a:schemeClr val="hlink"/>
                </a:solidFill>
                <a:latin typeface="Times New Roman"/>
                <a:ea typeface="Times New Roman"/>
                <a:cs typeface="Times New Roman"/>
                <a:sym typeface="Times New Roman"/>
                <a:hlinkClick r:id="rId5"/>
              </a:rPr>
              <a:t>https://www.ncbi.nlm.nih.gov/pmc/articles/PMC4783334/</a:t>
            </a:r>
            <a:r>
              <a:rPr lang="es" sz="800">
                <a:latin typeface="Times New Roman"/>
                <a:ea typeface="Times New Roman"/>
                <a:cs typeface="Times New Roman"/>
                <a:sym typeface="Times New Roman"/>
              </a:rPr>
              <a:t> </a:t>
            </a:r>
            <a:endParaRPr sz="800">
              <a:latin typeface="Times New Roman"/>
              <a:ea typeface="Times New Roman"/>
              <a:cs typeface="Times New Roman"/>
              <a:sym typeface="Times New Roman"/>
            </a:endParaRPr>
          </a:p>
        </p:txBody>
      </p:sp>
      <p:sp>
        <p:nvSpPr>
          <p:cNvPr id="665" name="Google Shape;665;p33"/>
          <p:cNvSpPr/>
          <p:nvPr/>
        </p:nvSpPr>
        <p:spPr>
          <a:xfrm>
            <a:off x="7857565" y="2399189"/>
            <a:ext cx="156300" cy="339300"/>
          </a:xfrm>
          <a:prstGeom prst="downArrow">
            <a:avLst>
              <a:gd name="adj1" fmla="val 50000"/>
              <a:gd name="adj2" fmla="val 50000"/>
            </a:avLst>
          </a:prstGeom>
          <a:solidFill>
            <a:srgbClr val="A64D79"/>
          </a:solidFill>
          <a:ln w="9525" cap="flat" cmpd="sng">
            <a:solidFill>
              <a:srgbClr val="741B4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33"/>
          <p:cNvSpPr/>
          <p:nvPr/>
        </p:nvSpPr>
        <p:spPr>
          <a:xfrm>
            <a:off x="3024125" y="2859450"/>
            <a:ext cx="446100" cy="400200"/>
          </a:xfrm>
          <a:prstGeom prst="rect">
            <a:avLst/>
          </a:prstGeom>
          <a:noFill/>
          <a:ln w="19050" cap="flat" cmpd="sng">
            <a:solidFill>
              <a:srgbClr val="741B4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667" name="Google Shape;667;p33"/>
          <p:cNvCxnSpPr>
            <a:stCxn id="668" idx="3"/>
            <a:endCxn id="669" idx="1"/>
          </p:cNvCxnSpPr>
          <p:nvPr/>
        </p:nvCxnSpPr>
        <p:spPr>
          <a:xfrm rot="10800000" flipH="1">
            <a:off x="867725" y="2571800"/>
            <a:ext cx="2213100" cy="6600"/>
          </a:xfrm>
          <a:prstGeom prst="straightConnector1">
            <a:avLst/>
          </a:prstGeom>
          <a:noFill/>
          <a:ln w="19050" cap="flat" cmpd="sng">
            <a:solidFill>
              <a:srgbClr val="4C1130"/>
            </a:solidFill>
            <a:prstDash val="solid"/>
            <a:round/>
            <a:headEnd type="none" w="med" len="med"/>
            <a:tailEnd type="none" w="med" len="med"/>
          </a:ln>
        </p:spPr>
      </p:cxnSp>
      <p:cxnSp>
        <p:nvCxnSpPr>
          <p:cNvPr id="670" name="Google Shape;670;p33"/>
          <p:cNvCxnSpPr/>
          <p:nvPr/>
        </p:nvCxnSpPr>
        <p:spPr>
          <a:xfrm rot="10800000">
            <a:off x="2135500" y="2223250"/>
            <a:ext cx="0" cy="1347000"/>
          </a:xfrm>
          <a:prstGeom prst="straightConnector1">
            <a:avLst/>
          </a:prstGeom>
          <a:noFill/>
          <a:ln w="19050" cap="flat" cmpd="sng">
            <a:solidFill>
              <a:srgbClr val="4C1130"/>
            </a:solidFill>
            <a:prstDash val="solid"/>
            <a:round/>
            <a:headEnd type="none" w="med" len="med"/>
            <a:tailEnd type="none" w="med" len="med"/>
          </a:ln>
        </p:spPr>
      </p:cxnSp>
      <p:sp>
        <p:nvSpPr>
          <p:cNvPr id="671" name="Google Shape;671;p33"/>
          <p:cNvSpPr txBox="1"/>
          <p:nvPr/>
        </p:nvSpPr>
        <p:spPr>
          <a:xfrm>
            <a:off x="5910235" y="4021825"/>
            <a:ext cx="2178300" cy="400200"/>
          </a:xfrm>
          <a:prstGeom prst="rect">
            <a:avLst/>
          </a:prstGeom>
          <a:noFill/>
          <a:ln w="19050" cap="flat" cmpd="sng">
            <a:solidFill>
              <a:srgbClr val="052746"/>
            </a:solidFill>
            <a:prstDash val="solid"/>
            <a:round/>
            <a:headEnd type="none" w="sm" len="sm"/>
            <a:tailEnd type="none" w="sm" len="sm"/>
          </a:ln>
        </p:spPr>
        <p:txBody>
          <a:bodyPr spcFirstLastPara="1" wrap="square" lIns="91425" tIns="91425" rIns="91425" bIns="91425" anchor="t" anchorCtr="0">
            <a:spAutoFit/>
          </a:bodyPr>
          <a:lstStyle/>
          <a:p>
            <a:pPr marL="0" lvl="0" indent="0" algn="l" rtl="0">
              <a:lnSpc>
                <a:spcPct val="150000"/>
              </a:lnSpc>
              <a:spcBef>
                <a:spcPts val="0"/>
              </a:spcBef>
              <a:spcAft>
                <a:spcPts val="800"/>
              </a:spcAft>
              <a:buNone/>
            </a:pPr>
            <a:r>
              <a:rPr lang="es">
                <a:latin typeface="Times New Roman"/>
                <a:ea typeface="Times New Roman"/>
                <a:cs typeface="Times New Roman"/>
                <a:sym typeface="Times New Roman"/>
              </a:rPr>
              <a:t>Grompone, et al. 2012</a:t>
            </a:r>
            <a:endParaRPr>
              <a:solidFill>
                <a:schemeClr val="dk1"/>
              </a:solidFill>
              <a:latin typeface="Times New Roman"/>
              <a:ea typeface="Times New Roman"/>
              <a:cs typeface="Times New Roman"/>
              <a:sym typeface="Times New Roman"/>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60"/>
                                        </p:tgtEl>
                                        <p:attrNameLst>
                                          <p:attrName>style.visibility</p:attrName>
                                        </p:attrNameLst>
                                      </p:cBhvr>
                                      <p:to>
                                        <p:strVal val="visible"/>
                                      </p:to>
                                    </p:set>
                                    <p:animEffect transition="in" filter="fade">
                                      <p:cBhvr>
                                        <p:cTn id="7" dur="1000"/>
                                        <p:tgtEl>
                                          <p:spTgt spid="66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66"/>
                                        </p:tgtEl>
                                        <p:attrNameLst>
                                          <p:attrName>style.visibility</p:attrName>
                                        </p:attrNameLst>
                                      </p:cBhvr>
                                      <p:to>
                                        <p:strVal val="visible"/>
                                      </p:to>
                                    </p:set>
                                    <p:animEffect transition="in" filter="fade">
                                      <p:cBhvr>
                                        <p:cTn id="12" dur="1000"/>
                                        <p:tgtEl>
                                          <p:spTgt spid="66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70"/>
                                        </p:tgtEl>
                                        <p:attrNameLst>
                                          <p:attrName>style.visibility</p:attrName>
                                        </p:attrNameLst>
                                      </p:cBhvr>
                                      <p:to>
                                        <p:strVal val="visible"/>
                                      </p:to>
                                    </p:set>
                                    <p:animEffect transition="in" filter="fade">
                                      <p:cBhvr>
                                        <p:cTn id="17" dur="1000"/>
                                        <p:tgtEl>
                                          <p:spTgt spid="67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67"/>
                                        </p:tgtEl>
                                        <p:attrNameLst>
                                          <p:attrName>style.visibility</p:attrName>
                                        </p:attrNameLst>
                                      </p:cBhvr>
                                      <p:to>
                                        <p:strVal val="visible"/>
                                      </p:to>
                                    </p:set>
                                    <p:animEffect transition="in" filter="fade">
                                      <p:cBhvr>
                                        <p:cTn id="22" dur="1000"/>
                                        <p:tgtEl>
                                          <p:spTgt spid="66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63"/>
                                        </p:tgtEl>
                                        <p:attrNameLst>
                                          <p:attrName>style.visibility</p:attrName>
                                        </p:attrNameLst>
                                      </p:cBhvr>
                                      <p:to>
                                        <p:strVal val="visible"/>
                                      </p:to>
                                    </p:set>
                                    <p:animEffect transition="in" filter="fade">
                                      <p:cBhvr>
                                        <p:cTn id="27" dur="1000"/>
                                        <p:tgtEl>
                                          <p:spTgt spid="663"/>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662"/>
                                        </p:tgtEl>
                                        <p:attrNameLst>
                                          <p:attrName>style.visibility</p:attrName>
                                        </p:attrNameLst>
                                      </p:cBhvr>
                                      <p:to>
                                        <p:strVal val="visible"/>
                                      </p:to>
                                    </p:set>
                                    <p:animEffect transition="in" filter="fade">
                                      <p:cBhvr>
                                        <p:cTn id="32" dur="1000"/>
                                        <p:tgtEl>
                                          <p:spTgt spid="662"/>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664"/>
                                        </p:tgtEl>
                                        <p:attrNameLst>
                                          <p:attrName>style.visibility</p:attrName>
                                        </p:attrNameLst>
                                      </p:cBhvr>
                                      <p:to>
                                        <p:strVal val="visible"/>
                                      </p:to>
                                    </p:set>
                                    <p:animEffect transition="in" filter="fade">
                                      <p:cBhvr>
                                        <p:cTn id="37" dur="1000"/>
                                        <p:tgtEl>
                                          <p:spTgt spid="664"/>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665"/>
                                        </p:tgtEl>
                                        <p:attrNameLst>
                                          <p:attrName>style.visibility</p:attrName>
                                        </p:attrNameLst>
                                      </p:cBhvr>
                                      <p:to>
                                        <p:strVal val="visible"/>
                                      </p:to>
                                    </p:set>
                                    <p:animEffect transition="in" filter="fade">
                                      <p:cBhvr>
                                        <p:cTn id="42" dur="1000"/>
                                        <p:tgtEl>
                                          <p:spTgt spid="665"/>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671"/>
                                        </p:tgtEl>
                                        <p:attrNameLst>
                                          <p:attrName>style.visibility</p:attrName>
                                        </p:attrNameLst>
                                      </p:cBhvr>
                                      <p:to>
                                        <p:strVal val="visible"/>
                                      </p:to>
                                    </p:set>
                                    <p:animEffect transition="in" filter="fade">
                                      <p:cBhvr>
                                        <p:cTn id="47" dur="1000"/>
                                        <p:tgtEl>
                                          <p:spTgt spid="6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675"/>
        <p:cNvGrpSpPr/>
        <p:nvPr/>
      </p:nvGrpSpPr>
      <p:grpSpPr>
        <a:xfrm>
          <a:off x="0" y="0"/>
          <a:ext cx="0" cy="0"/>
          <a:chOff x="0" y="0"/>
          <a:chExt cx="0" cy="0"/>
        </a:xfrm>
      </p:grpSpPr>
      <p:sp>
        <p:nvSpPr>
          <p:cNvPr id="676" name="Google Shape;676;p34"/>
          <p:cNvSpPr/>
          <p:nvPr/>
        </p:nvSpPr>
        <p:spPr>
          <a:xfrm rot="10800000">
            <a:off x="8988750" y="125"/>
            <a:ext cx="146400" cy="5136000"/>
          </a:xfrm>
          <a:prstGeom prst="rect">
            <a:avLst/>
          </a:prstGeom>
          <a:solidFill>
            <a:srgbClr val="073763"/>
          </a:solidFill>
          <a:ln w="9525" cap="flat" cmpd="sng">
            <a:solidFill>
              <a:srgbClr val="134F5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34"/>
          <p:cNvSpPr/>
          <p:nvPr/>
        </p:nvSpPr>
        <p:spPr>
          <a:xfrm rot="-5400000">
            <a:off x="4134150" y="-4133950"/>
            <a:ext cx="188700" cy="8457000"/>
          </a:xfrm>
          <a:prstGeom prst="rect">
            <a:avLst/>
          </a:prstGeom>
          <a:solidFill>
            <a:srgbClr val="07376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34"/>
          <p:cNvSpPr/>
          <p:nvPr/>
        </p:nvSpPr>
        <p:spPr>
          <a:xfrm>
            <a:off x="8303475" y="0"/>
            <a:ext cx="831600" cy="188700"/>
          </a:xfrm>
          <a:prstGeom prst="rect">
            <a:avLst/>
          </a:prstGeom>
          <a:solidFill>
            <a:srgbClr val="000000">
              <a:alpha val="0"/>
            </a:srgbClr>
          </a:solidFill>
          <a:ln w="19050" cap="flat"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34"/>
          <p:cNvSpPr txBox="1"/>
          <p:nvPr/>
        </p:nvSpPr>
        <p:spPr>
          <a:xfrm>
            <a:off x="178400" y="352288"/>
            <a:ext cx="8643000" cy="384900"/>
          </a:xfrm>
          <a:prstGeom prst="rect">
            <a:avLst/>
          </a:prstGeom>
          <a:noFill/>
          <a:ln>
            <a:noFill/>
          </a:ln>
        </p:spPr>
        <p:txBody>
          <a:bodyPr spcFirstLastPara="1" wrap="square" lIns="91425" tIns="91425" rIns="91425" bIns="91425" anchor="t" anchorCtr="0">
            <a:spAutoFit/>
          </a:bodyPr>
          <a:lstStyle/>
          <a:p>
            <a:pPr marL="0" lvl="0" indent="0" algn="ctr" rtl="0">
              <a:lnSpc>
                <a:spcPct val="150000"/>
              </a:lnSpc>
              <a:spcBef>
                <a:spcPts val="0"/>
              </a:spcBef>
              <a:spcAft>
                <a:spcPts val="0"/>
              </a:spcAft>
              <a:buClr>
                <a:schemeClr val="dk1"/>
              </a:buClr>
              <a:buSzPts val="1100"/>
              <a:buFont typeface="Arial"/>
              <a:buNone/>
            </a:pPr>
            <a:r>
              <a:rPr lang="es" sz="1300" b="1">
                <a:solidFill>
                  <a:srgbClr val="111111"/>
                </a:solidFill>
                <a:latin typeface="Times New Roman"/>
                <a:ea typeface="Times New Roman"/>
                <a:cs typeface="Times New Roman"/>
                <a:sym typeface="Times New Roman"/>
              </a:rPr>
              <a:t>Supervivencia al estrés térmico, en la cepa AX1410 tras la exposición con </a:t>
            </a:r>
            <a:r>
              <a:rPr lang="es" sz="1300" b="1" i="1">
                <a:solidFill>
                  <a:srgbClr val="111111"/>
                </a:solidFill>
                <a:latin typeface="Times New Roman"/>
                <a:ea typeface="Times New Roman"/>
                <a:cs typeface="Times New Roman"/>
                <a:sym typeface="Times New Roman"/>
              </a:rPr>
              <a:t>L. rhamnosus </a:t>
            </a:r>
            <a:r>
              <a:rPr lang="es" sz="1300" b="1">
                <a:solidFill>
                  <a:srgbClr val="111111"/>
                </a:solidFill>
                <a:latin typeface="Times New Roman"/>
                <a:ea typeface="Times New Roman"/>
                <a:cs typeface="Times New Roman"/>
                <a:sym typeface="Times New Roman"/>
              </a:rPr>
              <a:t>y </a:t>
            </a:r>
            <a:r>
              <a:rPr lang="es" sz="1300" b="1" i="1">
                <a:solidFill>
                  <a:srgbClr val="111111"/>
                </a:solidFill>
                <a:latin typeface="Times New Roman"/>
                <a:ea typeface="Times New Roman"/>
                <a:cs typeface="Times New Roman"/>
                <a:sym typeface="Times New Roman"/>
              </a:rPr>
              <a:t>L. plantarum</a:t>
            </a:r>
            <a:r>
              <a:rPr lang="es" sz="1300" b="1">
                <a:solidFill>
                  <a:srgbClr val="111111"/>
                </a:solidFill>
                <a:latin typeface="Times New Roman"/>
                <a:ea typeface="Times New Roman"/>
                <a:cs typeface="Times New Roman"/>
                <a:sym typeface="Times New Roman"/>
              </a:rPr>
              <a:t> durante 48 hrs</a:t>
            </a:r>
            <a:endParaRPr sz="1500" b="1">
              <a:latin typeface="Times New Roman"/>
              <a:ea typeface="Times New Roman"/>
              <a:cs typeface="Times New Roman"/>
              <a:sym typeface="Times New Roman"/>
            </a:endParaRPr>
          </a:p>
        </p:txBody>
      </p:sp>
      <p:sp>
        <p:nvSpPr>
          <p:cNvPr id="680" name="Google Shape;680;p34"/>
          <p:cNvSpPr/>
          <p:nvPr/>
        </p:nvSpPr>
        <p:spPr>
          <a:xfrm>
            <a:off x="4350" y="5950"/>
            <a:ext cx="373200" cy="4002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s" b="1">
                <a:solidFill>
                  <a:srgbClr val="0C343D"/>
                </a:solidFill>
                <a:latin typeface="Times New Roman"/>
                <a:ea typeface="Times New Roman"/>
                <a:cs typeface="Times New Roman"/>
                <a:sym typeface="Times New Roman"/>
              </a:rPr>
              <a:t>22</a:t>
            </a:r>
            <a:endParaRPr b="1">
              <a:solidFill>
                <a:srgbClr val="0C343D"/>
              </a:solidFill>
              <a:latin typeface="Times New Roman"/>
              <a:ea typeface="Times New Roman"/>
              <a:cs typeface="Times New Roman"/>
              <a:sym typeface="Times New Roman"/>
            </a:endParaRPr>
          </a:p>
        </p:txBody>
      </p:sp>
      <p:sp>
        <p:nvSpPr>
          <p:cNvPr id="681" name="Google Shape;681;p34"/>
          <p:cNvSpPr txBox="1"/>
          <p:nvPr/>
        </p:nvSpPr>
        <p:spPr>
          <a:xfrm>
            <a:off x="4862802" y="1231100"/>
            <a:ext cx="1768200" cy="369300"/>
          </a:xfrm>
          <a:prstGeom prst="rect">
            <a:avLst/>
          </a:prstGeom>
          <a:noFill/>
          <a:ln w="19050" cap="flat" cmpd="sng">
            <a:solidFill>
              <a:srgbClr val="052746"/>
            </a:solidFill>
            <a:prstDash val="solid"/>
            <a:round/>
            <a:headEnd type="none" w="sm" len="sm"/>
            <a:tailEnd type="none" w="sm" len="sm"/>
          </a:ln>
        </p:spPr>
        <p:txBody>
          <a:bodyPr spcFirstLastPara="1" wrap="square" lIns="91425" tIns="91425" rIns="91425" bIns="91425" anchor="t" anchorCtr="0">
            <a:spAutoFit/>
          </a:bodyPr>
          <a:lstStyle/>
          <a:p>
            <a:pPr marL="0" lvl="0" indent="0" algn="l" rtl="0">
              <a:lnSpc>
                <a:spcPct val="150000"/>
              </a:lnSpc>
              <a:spcBef>
                <a:spcPts val="0"/>
              </a:spcBef>
              <a:spcAft>
                <a:spcPts val="800"/>
              </a:spcAft>
              <a:buNone/>
            </a:pPr>
            <a:r>
              <a:rPr lang="es" sz="1200">
                <a:latin typeface="Times New Roman"/>
                <a:ea typeface="Times New Roman"/>
                <a:cs typeface="Times New Roman"/>
                <a:sym typeface="Times New Roman"/>
              </a:rPr>
              <a:t>Nakagawa H, et al. 2016</a:t>
            </a:r>
            <a:endParaRPr sz="1200">
              <a:solidFill>
                <a:schemeClr val="dk1"/>
              </a:solidFill>
              <a:latin typeface="Times New Roman"/>
              <a:ea typeface="Times New Roman"/>
              <a:cs typeface="Times New Roman"/>
              <a:sym typeface="Times New Roman"/>
            </a:endParaRPr>
          </a:p>
        </p:txBody>
      </p:sp>
      <p:sp>
        <p:nvSpPr>
          <p:cNvPr id="682" name="Google Shape;682;p34"/>
          <p:cNvSpPr/>
          <p:nvPr/>
        </p:nvSpPr>
        <p:spPr>
          <a:xfrm rot="5400000">
            <a:off x="6796638" y="2903400"/>
            <a:ext cx="952800" cy="143400"/>
          </a:xfrm>
          <a:prstGeom prst="stripedRightArrow">
            <a:avLst>
              <a:gd name="adj1" fmla="val 50000"/>
              <a:gd name="adj2" fmla="val 50000"/>
            </a:avLst>
          </a:prstGeom>
          <a:solidFill>
            <a:schemeClr val="dk1"/>
          </a:solidFill>
          <a:ln w="9525" cap="flat" cmpd="sng">
            <a:solidFill>
              <a:srgbClr val="02020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683" name="Google Shape;683;p34"/>
          <p:cNvPicPr preferRelativeResize="0"/>
          <p:nvPr/>
        </p:nvPicPr>
        <p:blipFill>
          <a:blip r:embed="rId3">
            <a:alphaModFix/>
          </a:blip>
          <a:stretch>
            <a:fillRect/>
          </a:stretch>
        </p:blipFill>
        <p:spPr>
          <a:xfrm>
            <a:off x="8088855" y="1209933"/>
            <a:ext cx="657000" cy="544791"/>
          </a:xfrm>
          <a:prstGeom prst="rect">
            <a:avLst/>
          </a:prstGeom>
          <a:noFill/>
          <a:ln>
            <a:noFill/>
          </a:ln>
        </p:spPr>
      </p:pic>
      <p:sp>
        <p:nvSpPr>
          <p:cNvPr id="684" name="Google Shape;684;p34"/>
          <p:cNvSpPr txBox="1"/>
          <p:nvPr/>
        </p:nvSpPr>
        <p:spPr>
          <a:xfrm>
            <a:off x="7822750" y="1687338"/>
            <a:ext cx="1097700" cy="492600"/>
          </a:xfrm>
          <a:prstGeom prst="rect">
            <a:avLst/>
          </a:prstGeom>
          <a:noFill/>
          <a:ln>
            <a:noFill/>
          </a:ln>
        </p:spPr>
        <p:txBody>
          <a:bodyPr spcFirstLastPara="1" wrap="square" lIns="91425" tIns="91425" rIns="91425" bIns="91425" anchor="t" anchorCtr="0">
            <a:spAutoFit/>
          </a:bodyPr>
          <a:lstStyle/>
          <a:p>
            <a:pPr marL="0" lvl="0" indent="0" algn="ctr" rtl="0">
              <a:lnSpc>
                <a:spcPct val="100000"/>
              </a:lnSpc>
              <a:spcBef>
                <a:spcPts val="0"/>
              </a:spcBef>
              <a:spcAft>
                <a:spcPts val="800"/>
              </a:spcAft>
              <a:buNone/>
            </a:pPr>
            <a:r>
              <a:rPr lang="es" sz="1000">
                <a:latin typeface="Times New Roman"/>
                <a:ea typeface="Times New Roman"/>
                <a:cs typeface="Times New Roman"/>
                <a:sym typeface="Times New Roman"/>
              </a:rPr>
              <a:t>Alimentación probiótica</a:t>
            </a:r>
            <a:endParaRPr sz="1000">
              <a:solidFill>
                <a:schemeClr val="dk1"/>
              </a:solidFill>
              <a:latin typeface="Times New Roman"/>
              <a:ea typeface="Times New Roman"/>
              <a:cs typeface="Times New Roman"/>
              <a:sym typeface="Times New Roman"/>
            </a:endParaRPr>
          </a:p>
        </p:txBody>
      </p:sp>
      <p:pic>
        <p:nvPicPr>
          <p:cNvPr id="685" name="Google Shape;685;p34"/>
          <p:cNvPicPr preferRelativeResize="0"/>
          <p:nvPr/>
        </p:nvPicPr>
        <p:blipFill>
          <a:blip r:embed="rId4">
            <a:alphaModFix/>
          </a:blip>
          <a:stretch>
            <a:fillRect/>
          </a:stretch>
        </p:blipFill>
        <p:spPr>
          <a:xfrm>
            <a:off x="6496872" y="3476600"/>
            <a:ext cx="932254" cy="932225"/>
          </a:xfrm>
          <a:prstGeom prst="rect">
            <a:avLst/>
          </a:prstGeom>
          <a:noFill/>
          <a:ln>
            <a:noFill/>
          </a:ln>
        </p:spPr>
      </p:pic>
      <p:pic>
        <p:nvPicPr>
          <p:cNvPr id="686" name="Google Shape;686;p34"/>
          <p:cNvPicPr preferRelativeResize="0"/>
          <p:nvPr/>
        </p:nvPicPr>
        <p:blipFill rotWithShape="1">
          <a:blip r:embed="rId5">
            <a:alphaModFix/>
          </a:blip>
          <a:srcRect l="38665"/>
          <a:stretch/>
        </p:blipFill>
        <p:spPr>
          <a:xfrm>
            <a:off x="7249475" y="3606338"/>
            <a:ext cx="474350" cy="773400"/>
          </a:xfrm>
          <a:prstGeom prst="rect">
            <a:avLst/>
          </a:prstGeom>
          <a:noFill/>
          <a:ln>
            <a:noFill/>
          </a:ln>
        </p:spPr>
      </p:pic>
      <p:sp>
        <p:nvSpPr>
          <p:cNvPr id="687" name="Google Shape;687;p34"/>
          <p:cNvSpPr txBox="1"/>
          <p:nvPr/>
        </p:nvSpPr>
        <p:spPr>
          <a:xfrm>
            <a:off x="6549800" y="4271975"/>
            <a:ext cx="1611000" cy="338700"/>
          </a:xfrm>
          <a:prstGeom prst="rect">
            <a:avLst/>
          </a:prstGeom>
          <a:noFill/>
          <a:ln>
            <a:noFill/>
          </a:ln>
        </p:spPr>
        <p:txBody>
          <a:bodyPr spcFirstLastPara="1" wrap="square" lIns="91425" tIns="91425" rIns="91425" bIns="91425" anchor="t" anchorCtr="0">
            <a:spAutoFit/>
          </a:bodyPr>
          <a:lstStyle/>
          <a:p>
            <a:pPr marL="0" lvl="0" indent="0" algn="ctr" rtl="0">
              <a:lnSpc>
                <a:spcPct val="150000"/>
              </a:lnSpc>
              <a:spcBef>
                <a:spcPts val="0"/>
              </a:spcBef>
              <a:spcAft>
                <a:spcPts val="800"/>
              </a:spcAft>
              <a:buNone/>
            </a:pPr>
            <a:r>
              <a:rPr lang="es" sz="1000">
                <a:latin typeface="Times New Roman"/>
                <a:ea typeface="Times New Roman"/>
                <a:cs typeface="Times New Roman"/>
                <a:sym typeface="Times New Roman"/>
              </a:rPr>
              <a:t>Mayor resistencia al estrés</a:t>
            </a:r>
            <a:endParaRPr sz="1000">
              <a:solidFill>
                <a:schemeClr val="dk1"/>
              </a:solidFill>
              <a:latin typeface="Times New Roman"/>
              <a:ea typeface="Times New Roman"/>
              <a:cs typeface="Times New Roman"/>
              <a:sym typeface="Times New Roman"/>
            </a:endParaRPr>
          </a:p>
        </p:txBody>
      </p:sp>
      <p:pic>
        <p:nvPicPr>
          <p:cNvPr id="688" name="Google Shape;688;p34"/>
          <p:cNvPicPr preferRelativeResize="0"/>
          <p:nvPr/>
        </p:nvPicPr>
        <p:blipFill>
          <a:blip r:embed="rId6">
            <a:alphaModFix/>
          </a:blip>
          <a:stretch>
            <a:fillRect/>
          </a:stretch>
        </p:blipFill>
        <p:spPr>
          <a:xfrm>
            <a:off x="6924225" y="1658547"/>
            <a:ext cx="697622" cy="866400"/>
          </a:xfrm>
          <a:prstGeom prst="rect">
            <a:avLst/>
          </a:prstGeom>
          <a:noFill/>
          <a:ln>
            <a:noFill/>
          </a:ln>
        </p:spPr>
      </p:pic>
      <p:pic>
        <p:nvPicPr>
          <p:cNvPr id="689" name="Google Shape;689;p34"/>
          <p:cNvPicPr preferRelativeResize="0"/>
          <p:nvPr/>
        </p:nvPicPr>
        <p:blipFill rotWithShape="1">
          <a:blip r:embed="rId5">
            <a:alphaModFix/>
          </a:blip>
          <a:srcRect l="38671" r="-6"/>
          <a:stretch/>
        </p:blipFill>
        <p:spPr>
          <a:xfrm>
            <a:off x="4940128" y="1810438"/>
            <a:ext cx="285000" cy="464691"/>
          </a:xfrm>
          <a:prstGeom prst="rect">
            <a:avLst/>
          </a:prstGeom>
          <a:noFill/>
          <a:ln>
            <a:noFill/>
          </a:ln>
        </p:spPr>
      </p:pic>
      <p:sp>
        <p:nvSpPr>
          <p:cNvPr id="690" name="Google Shape;690;p34"/>
          <p:cNvSpPr/>
          <p:nvPr/>
        </p:nvSpPr>
        <p:spPr>
          <a:xfrm>
            <a:off x="6038750" y="2179225"/>
            <a:ext cx="146400" cy="1887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691" name="Google Shape;691;p34"/>
          <p:cNvPicPr preferRelativeResize="0"/>
          <p:nvPr/>
        </p:nvPicPr>
        <p:blipFill>
          <a:blip r:embed="rId4">
            <a:alphaModFix/>
          </a:blip>
          <a:stretch>
            <a:fillRect/>
          </a:stretch>
        </p:blipFill>
        <p:spPr>
          <a:xfrm>
            <a:off x="5059600" y="1583488"/>
            <a:ext cx="996700" cy="831575"/>
          </a:xfrm>
          <a:prstGeom prst="rect">
            <a:avLst/>
          </a:prstGeom>
          <a:noFill/>
          <a:ln>
            <a:noFill/>
          </a:ln>
        </p:spPr>
      </p:pic>
      <p:sp>
        <p:nvSpPr>
          <p:cNvPr id="692" name="Google Shape;692;p34"/>
          <p:cNvSpPr/>
          <p:nvPr/>
        </p:nvSpPr>
        <p:spPr>
          <a:xfrm rot="-5395398">
            <a:off x="5415625" y="1851988"/>
            <a:ext cx="224100" cy="141000"/>
          </a:xfrm>
          <a:prstGeom prst="rightArrow">
            <a:avLst>
              <a:gd name="adj1" fmla="val 50000"/>
              <a:gd name="adj2" fmla="val 50000"/>
            </a:avLst>
          </a:prstGeom>
          <a:solidFill>
            <a:srgbClr val="B6374B"/>
          </a:solidFill>
          <a:ln w="9525" cap="flat" cmpd="sng">
            <a:solidFill>
              <a:srgbClr val="A64D7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34"/>
          <p:cNvSpPr txBox="1"/>
          <p:nvPr/>
        </p:nvSpPr>
        <p:spPr>
          <a:xfrm>
            <a:off x="4861599" y="2297488"/>
            <a:ext cx="1044900" cy="338700"/>
          </a:xfrm>
          <a:prstGeom prst="rect">
            <a:avLst/>
          </a:prstGeom>
          <a:noFill/>
          <a:ln>
            <a:noFill/>
          </a:ln>
        </p:spPr>
        <p:txBody>
          <a:bodyPr spcFirstLastPara="1" wrap="square" lIns="91425" tIns="91425" rIns="91425" bIns="91425" anchor="t" anchorCtr="0">
            <a:spAutoFit/>
          </a:bodyPr>
          <a:lstStyle/>
          <a:p>
            <a:pPr marL="0" lvl="0" indent="0" algn="ctr" rtl="0">
              <a:lnSpc>
                <a:spcPct val="150000"/>
              </a:lnSpc>
              <a:spcBef>
                <a:spcPts val="0"/>
              </a:spcBef>
              <a:spcAft>
                <a:spcPts val="800"/>
              </a:spcAft>
              <a:buNone/>
            </a:pPr>
            <a:r>
              <a:rPr lang="es" sz="1000">
                <a:latin typeface="Times New Roman"/>
                <a:ea typeface="Times New Roman"/>
                <a:cs typeface="Times New Roman"/>
                <a:sym typeface="Times New Roman"/>
              </a:rPr>
              <a:t>Estrés celular</a:t>
            </a:r>
            <a:endParaRPr sz="1000">
              <a:solidFill>
                <a:schemeClr val="dk1"/>
              </a:solidFill>
              <a:latin typeface="Times New Roman"/>
              <a:ea typeface="Times New Roman"/>
              <a:cs typeface="Times New Roman"/>
              <a:sym typeface="Times New Roman"/>
            </a:endParaRPr>
          </a:p>
        </p:txBody>
      </p:sp>
      <p:pic>
        <p:nvPicPr>
          <p:cNvPr id="694" name="Google Shape;694;p34"/>
          <p:cNvPicPr preferRelativeResize="0"/>
          <p:nvPr/>
        </p:nvPicPr>
        <p:blipFill>
          <a:blip r:embed="rId7">
            <a:alphaModFix/>
          </a:blip>
          <a:stretch>
            <a:fillRect/>
          </a:stretch>
        </p:blipFill>
        <p:spPr>
          <a:xfrm>
            <a:off x="5830225" y="1760738"/>
            <a:ext cx="1044850" cy="376406"/>
          </a:xfrm>
          <a:prstGeom prst="rect">
            <a:avLst/>
          </a:prstGeom>
          <a:noFill/>
          <a:ln>
            <a:noFill/>
          </a:ln>
        </p:spPr>
      </p:pic>
      <p:sp>
        <p:nvSpPr>
          <p:cNvPr id="695" name="Google Shape;695;p34"/>
          <p:cNvSpPr txBox="1"/>
          <p:nvPr/>
        </p:nvSpPr>
        <p:spPr>
          <a:xfrm>
            <a:off x="6609938" y="2691425"/>
            <a:ext cx="1490700" cy="461700"/>
          </a:xfrm>
          <a:prstGeom prst="rect">
            <a:avLst/>
          </a:prstGeom>
          <a:solidFill>
            <a:schemeClr val="dk1"/>
          </a:solidFill>
          <a:ln>
            <a:noFill/>
          </a:ln>
        </p:spPr>
        <p:txBody>
          <a:bodyPr spcFirstLastPara="1" wrap="square" lIns="91425" tIns="91425" rIns="91425" bIns="91425" anchor="t" anchorCtr="0">
            <a:spAutoFit/>
          </a:bodyPr>
          <a:lstStyle/>
          <a:p>
            <a:pPr marL="0" lvl="0" indent="0" algn="ctr" rtl="0">
              <a:lnSpc>
                <a:spcPct val="100000"/>
              </a:lnSpc>
              <a:spcBef>
                <a:spcPts val="0"/>
              </a:spcBef>
              <a:spcAft>
                <a:spcPts val="800"/>
              </a:spcAft>
              <a:buNone/>
            </a:pPr>
            <a:r>
              <a:rPr lang="es" sz="900">
                <a:solidFill>
                  <a:schemeClr val="lt1"/>
                </a:solidFill>
                <a:latin typeface="Times New Roman"/>
                <a:ea typeface="Times New Roman"/>
                <a:cs typeface="Times New Roman"/>
                <a:sym typeface="Times New Roman"/>
              </a:rPr>
              <a:t>Activación de mecanismos de termotolerancia</a:t>
            </a:r>
            <a:endParaRPr sz="900">
              <a:solidFill>
                <a:schemeClr val="lt1"/>
              </a:solidFill>
              <a:latin typeface="Times New Roman"/>
              <a:ea typeface="Times New Roman"/>
              <a:cs typeface="Times New Roman"/>
              <a:sym typeface="Times New Roman"/>
            </a:endParaRPr>
          </a:p>
        </p:txBody>
      </p:sp>
      <p:pic>
        <p:nvPicPr>
          <p:cNvPr id="696" name="Google Shape;696;p34"/>
          <p:cNvPicPr preferRelativeResize="0"/>
          <p:nvPr/>
        </p:nvPicPr>
        <p:blipFill>
          <a:blip r:embed="rId7">
            <a:alphaModFix/>
          </a:blip>
          <a:stretch>
            <a:fillRect/>
          </a:stretch>
        </p:blipFill>
        <p:spPr>
          <a:xfrm rot="8099969">
            <a:off x="7493806" y="1470130"/>
            <a:ext cx="628142" cy="226288"/>
          </a:xfrm>
          <a:prstGeom prst="rect">
            <a:avLst/>
          </a:prstGeom>
          <a:noFill/>
          <a:ln>
            <a:noFill/>
          </a:ln>
        </p:spPr>
      </p:pic>
      <p:pic>
        <p:nvPicPr>
          <p:cNvPr id="697" name="Google Shape;697;p34"/>
          <p:cNvPicPr preferRelativeResize="0"/>
          <p:nvPr/>
        </p:nvPicPr>
        <p:blipFill>
          <a:blip r:embed="rId8">
            <a:alphaModFix/>
          </a:blip>
          <a:stretch>
            <a:fillRect/>
          </a:stretch>
        </p:blipFill>
        <p:spPr>
          <a:xfrm>
            <a:off x="444825" y="1209925"/>
            <a:ext cx="4204276" cy="2801275"/>
          </a:xfrm>
          <a:prstGeom prst="rect">
            <a:avLst/>
          </a:prstGeom>
          <a:noFill/>
          <a:ln>
            <a:noFill/>
          </a:ln>
        </p:spPr>
      </p:pic>
      <p:sp>
        <p:nvSpPr>
          <p:cNvPr id="698" name="Google Shape;698;p34"/>
          <p:cNvSpPr/>
          <p:nvPr/>
        </p:nvSpPr>
        <p:spPr>
          <a:xfrm>
            <a:off x="2963250" y="2739600"/>
            <a:ext cx="657000" cy="471000"/>
          </a:xfrm>
          <a:prstGeom prst="rect">
            <a:avLst/>
          </a:prstGeom>
          <a:noFill/>
          <a:ln w="28575" cap="flat" cmpd="sng">
            <a:solidFill>
              <a:srgbClr val="CC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34"/>
          <p:cNvSpPr/>
          <p:nvPr/>
        </p:nvSpPr>
        <p:spPr>
          <a:xfrm rot="-3026546">
            <a:off x="3314695" y="2436125"/>
            <a:ext cx="275103" cy="208612"/>
          </a:xfrm>
          <a:prstGeom prst="rightArrow">
            <a:avLst>
              <a:gd name="adj1" fmla="val 50000"/>
              <a:gd name="adj2" fmla="val 50000"/>
            </a:avLst>
          </a:prstGeom>
          <a:solidFill>
            <a:srgbClr val="A64D79"/>
          </a:solidFill>
          <a:ln w="9525" cap="flat" cmpd="sng">
            <a:solidFill>
              <a:srgbClr val="A64D7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97"/>
                                        </p:tgtEl>
                                        <p:attrNameLst>
                                          <p:attrName>style.visibility</p:attrName>
                                        </p:attrNameLst>
                                      </p:cBhvr>
                                      <p:to>
                                        <p:strVal val="visible"/>
                                      </p:to>
                                    </p:set>
                                    <p:animEffect transition="in" filter="fade">
                                      <p:cBhvr>
                                        <p:cTn id="7" dur="1000"/>
                                        <p:tgtEl>
                                          <p:spTgt spid="69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98"/>
                                        </p:tgtEl>
                                        <p:attrNameLst>
                                          <p:attrName>style.visibility</p:attrName>
                                        </p:attrNameLst>
                                      </p:cBhvr>
                                      <p:to>
                                        <p:strVal val="visible"/>
                                      </p:to>
                                    </p:set>
                                    <p:animEffect transition="in" filter="fade">
                                      <p:cBhvr>
                                        <p:cTn id="12" dur="1000"/>
                                        <p:tgtEl>
                                          <p:spTgt spid="69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99"/>
                                        </p:tgtEl>
                                        <p:attrNameLst>
                                          <p:attrName>style.visibility</p:attrName>
                                        </p:attrNameLst>
                                      </p:cBhvr>
                                      <p:to>
                                        <p:strVal val="visible"/>
                                      </p:to>
                                    </p:set>
                                    <p:animEffect transition="in" filter="fade">
                                      <p:cBhvr>
                                        <p:cTn id="17" dur="1000"/>
                                        <p:tgtEl>
                                          <p:spTgt spid="69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81"/>
                                        </p:tgtEl>
                                        <p:attrNameLst>
                                          <p:attrName>style.visibility</p:attrName>
                                        </p:attrNameLst>
                                      </p:cBhvr>
                                      <p:to>
                                        <p:strVal val="visible"/>
                                      </p:to>
                                    </p:set>
                                    <p:animEffect transition="in" filter="fade">
                                      <p:cBhvr>
                                        <p:cTn id="22" dur="1000"/>
                                        <p:tgtEl>
                                          <p:spTgt spid="681"/>
                                        </p:tgtEl>
                                      </p:cBhvr>
                                    </p:animEffect>
                                  </p:childTnLst>
                                </p:cTn>
                              </p:par>
                              <p:par>
                                <p:cTn id="23" presetID="10" presetClass="entr" presetSubtype="0" fill="hold" nodeType="withEffect">
                                  <p:stCondLst>
                                    <p:cond delay="0"/>
                                  </p:stCondLst>
                                  <p:childTnLst>
                                    <p:set>
                                      <p:cBhvr>
                                        <p:cTn id="24" dur="1" fill="hold">
                                          <p:stCondLst>
                                            <p:cond delay="0"/>
                                          </p:stCondLst>
                                        </p:cTn>
                                        <p:tgtEl>
                                          <p:spTgt spid="689"/>
                                        </p:tgtEl>
                                        <p:attrNameLst>
                                          <p:attrName>style.visibility</p:attrName>
                                        </p:attrNameLst>
                                      </p:cBhvr>
                                      <p:to>
                                        <p:strVal val="visible"/>
                                      </p:to>
                                    </p:set>
                                    <p:animEffect transition="in" filter="fade">
                                      <p:cBhvr>
                                        <p:cTn id="25" dur="1000"/>
                                        <p:tgtEl>
                                          <p:spTgt spid="689"/>
                                        </p:tgtEl>
                                      </p:cBhvr>
                                    </p:animEffect>
                                  </p:childTnLst>
                                </p:cTn>
                              </p:par>
                              <p:par>
                                <p:cTn id="26" presetID="10" presetClass="entr" presetSubtype="0" fill="hold" nodeType="withEffect">
                                  <p:stCondLst>
                                    <p:cond delay="0"/>
                                  </p:stCondLst>
                                  <p:childTnLst>
                                    <p:set>
                                      <p:cBhvr>
                                        <p:cTn id="27" dur="1" fill="hold">
                                          <p:stCondLst>
                                            <p:cond delay="0"/>
                                          </p:stCondLst>
                                        </p:cTn>
                                        <p:tgtEl>
                                          <p:spTgt spid="691"/>
                                        </p:tgtEl>
                                        <p:attrNameLst>
                                          <p:attrName>style.visibility</p:attrName>
                                        </p:attrNameLst>
                                      </p:cBhvr>
                                      <p:to>
                                        <p:strVal val="visible"/>
                                      </p:to>
                                    </p:set>
                                    <p:animEffect transition="in" filter="fade">
                                      <p:cBhvr>
                                        <p:cTn id="28" dur="1000"/>
                                        <p:tgtEl>
                                          <p:spTgt spid="691"/>
                                        </p:tgtEl>
                                      </p:cBhvr>
                                    </p:animEffect>
                                  </p:childTnLst>
                                </p:cTn>
                              </p:par>
                              <p:par>
                                <p:cTn id="29" presetID="10" presetClass="entr" presetSubtype="0" fill="hold" nodeType="withEffect">
                                  <p:stCondLst>
                                    <p:cond delay="0"/>
                                  </p:stCondLst>
                                  <p:childTnLst>
                                    <p:set>
                                      <p:cBhvr>
                                        <p:cTn id="30" dur="1" fill="hold">
                                          <p:stCondLst>
                                            <p:cond delay="0"/>
                                          </p:stCondLst>
                                        </p:cTn>
                                        <p:tgtEl>
                                          <p:spTgt spid="692"/>
                                        </p:tgtEl>
                                        <p:attrNameLst>
                                          <p:attrName>style.visibility</p:attrName>
                                        </p:attrNameLst>
                                      </p:cBhvr>
                                      <p:to>
                                        <p:strVal val="visible"/>
                                      </p:to>
                                    </p:set>
                                    <p:animEffect transition="in" filter="fade">
                                      <p:cBhvr>
                                        <p:cTn id="31" dur="1000"/>
                                        <p:tgtEl>
                                          <p:spTgt spid="692"/>
                                        </p:tgtEl>
                                      </p:cBhvr>
                                    </p:animEffect>
                                  </p:childTnLst>
                                </p:cTn>
                              </p:par>
                              <p:par>
                                <p:cTn id="32" presetID="10" presetClass="entr" presetSubtype="0" fill="hold" nodeType="withEffect">
                                  <p:stCondLst>
                                    <p:cond delay="0"/>
                                  </p:stCondLst>
                                  <p:childTnLst>
                                    <p:set>
                                      <p:cBhvr>
                                        <p:cTn id="33" dur="1" fill="hold">
                                          <p:stCondLst>
                                            <p:cond delay="0"/>
                                          </p:stCondLst>
                                        </p:cTn>
                                        <p:tgtEl>
                                          <p:spTgt spid="693"/>
                                        </p:tgtEl>
                                        <p:attrNameLst>
                                          <p:attrName>style.visibility</p:attrName>
                                        </p:attrNameLst>
                                      </p:cBhvr>
                                      <p:to>
                                        <p:strVal val="visible"/>
                                      </p:to>
                                    </p:set>
                                    <p:animEffect transition="in" filter="fade">
                                      <p:cBhvr>
                                        <p:cTn id="34" dur="1000"/>
                                        <p:tgtEl>
                                          <p:spTgt spid="693"/>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688"/>
                                        </p:tgtEl>
                                        <p:attrNameLst>
                                          <p:attrName>style.visibility</p:attrName>
                                        </p:attrNameLst>
                                      </p:cBhvr>
                                      <p:to>
                                        <p:strVal val="visible"/>
                                      </p:to>
                                    </p:set>
                                    <p:animEffect transition="in" filter="fade">
                                      <p:cBhvr>
                                        <p:cTn id="39" dur="1000"/>
                                        <p:tgtEl>
                                          <p:spTgt spid="688"/>
                                        </p:tgtEl>
                                      </p:cBhvr>
                                    </p:animEffect>
                                  </p:childTnLst>
                                </p:cTn>
                              </p:par>
                              <p:par>
                                <p:cTn id="40" presetID="10" presetClass="entr" presetSubtype="0" fill="hold" nodeType="withEffect">
                                  <p:stCondLst>
                                    <p:cond delay="0"/>
                                  </p:stCondLst>
                                  <p:childTnLst>
                                    <p:set>
                                      <p:cBhvr>
                                        <p:cTn id="41" dur="1" fill="hold">
                                          <p:stCondLst>
                                            <p:cond delay="0"/>
                                          </p:stCondLst>
                                        </p:cTn>
                                        <p:tgtEl>
                                          <p:spTgt spid="694"/>
                                        </p:tgtEl>
                                        <p:attrNameLst>
                                          <p:attrName>style.visibility</p:attrName>
                                        </p:attrNameLst>
                                      </p:cBhvr>
                                      <p:to>
                                        <p:strVal val="visible"/>
                                      </p:to>
                                    </p:set>
                                    <p:animEffect transition="in" filter="fade">
                                      <p:cBhvr>
                                        <p:cTn id="42" dur="1000"/>
                                        <p:tgtEl>
                                          <p:spTgt spid="694"/>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683"/>
                                        </p:tgtEl>
                                        <p:attrNameLst>
                                          <p:attrName>style.visibility</p:attrName>
                                        </p:attrNameLst>
                                      </p:cBhvr>
                                      <p:to>
                                        <p:strVal val="visible"/>
                                      </p:to>
                                    </p:set>
                                    <p:animEffect transition="in" filter="fade">
                                      <p:cBhvr>
                                        <p:cTn id="47" dur="1000"/>
                                        <p:tgtEl>
                                          <p:spTgt spid="683"/>
                                        </p:tgtEl>
                                      </p:cBhvr>
                                    </p:animEffect>
                                  </p:childTnLst>
                                </p:cTn>
                              </p:par>
                              <p:par>
                                <p:cTn id="48" presetID="10" presetClass="entr" presetSubtype="0" fill="hold" nodeType="withEffect">
                                  <p:stCondLst>
                                    <p:cond delay="0"/>
                                  </p:stCondLst>
                                  <p:childTnLst>
                                    <p:set>
                                      <p:cBhvr>
                                        <p:cTn id="49" dur="1" fill="hold">
                                          <p:stCondLst>
                                            <p:cond delay="0"/>
                                          </p:stCondLst>
                                        </p:cTn>
                                        <p:tgtEl>
                                          <p:spTgt spid="684"/>
                                        </p:tgtEl>
                                        <p:attrNameLst>
                                          <p:attrName>style.visibility</p:attrName>
                                        </p:attrNameLst>
                                      </p:cBhvr>
                                      <p:to>
                                        <p:strVal val="visible"/>
                                      </p:to>
                                    </p:set>
                                    <p:animEffect transition="in" filter="fade">
                                      <p:cBhvr>
                                        <p:cTn id="50" dur="1000"/>
                                        <p:tgtEl>
                                          <p:spTgt spid="684"/>
                                        </p:tgtEl>
                                      </p:cBhvr>
                                    </p:animEffect>
                                  </p:childTnLst>
                                </p:cTn>
                              </p:par>
                              <p:par>
                                <p:cTn id="51" presetID="10" presetClass="entr" presetSubtype="0" fill="hold" nodeType="withEffect">
                                  <p:stCondLst>
                                    <p:cond delay="0"/>
                                  </p:stCondLst>
                                  <p:childTnLst>
                                    <p:set>
                                      <p:cBhvr>
                                        <p:cTn id="52" dur="1" fill="hold">
                                          <p:stCondLst>
                                            <p:cond delay="0"/>
                                          </p:stCondLst>
                                        </p:cTn>
                                        <p:tgtEl>
                                          <p:spTgt spid="696"/>
                                        </p:tgtEl>
                                        <p:attrNameLst>
                                          <p:attrName>style.visibility</p:attrName>
                                        </p:attrNameLst>
                                      </p:cBhvr>
                                      <p:to>
                                        <p:strVal val="visible"/>
                                      </p:to>
                                    </p:set>
                                    <p:animEffect transition="in" filter="fade">
                                      <p:cBhvr>
                                        <p:cTn id="53" dur="1000"/>
                                        <p:tgtEl>
                                          <p:spTgt spid="696"/>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nodeType="clickEffect">
                                  <p:stCondLst>
                                    <p:cond delay="0"/>
                                  </p:stCondLst>
                                  <p:childTnLst>
                                    <p:set>
                                      <p:cBhvr>
                                        <p:cTn id="57" dur="1" fill="hold">
                                          <p:stCondLst>
                                            <p:cond delay="0"/>
                                          </p:stCondLst>
                                        </p:cTn>
                                        <p:tgtEl>
                                          <p:spTgt spid="682"/>
                                        </p:tgtEl>
                                        <p:attrNameLst>
                                          <p:attrName>style.visibility</p:attrName>
                                        </p:attrNameLst>
                                      </p:cBhvr>
                                      <p:to>
                                        <p:strVal val="visible"/>
                                      </p:to>
                                    </p:set>
                                    <p:animEffect transition="in" filter="fade">
                                      <p:cBhvr>
                                        <p:cTn id="58" dur="1000"/>
                                        <p:tgtEl>
                                          <p:spTgt spid="682"/>
                                        </p:tgtEl>
                                      </p:cBhvr>
                                    </p:animEffect>
                                  </p:childTnLst>
                                </p:cTn>
                              </p:par>
                              <p:par>
                                <p:cTn id="59" presetID="10" presetClass="entr" presetSubtype="0" fill="hold" nodeType="withEffect">
                                  <p:stCondLst>
                                    <p:cond delay="0"/>
                                  </p:stCondLst>
                                  <p:childTnLst>
                                    <p:set>
                                      <p:cBhvr>
                                        <p:cTn id="60" dur="1" fill="hold">
                                          <p:stCondLst>
                                            <p:cond delay="0"/>
                                          </p:stCondLst>
                                        </p:cTn>
                                        <p:tgtEl>
                                          <p:spTgt spid="685"/>
                                        </p:tgtEl>
                                        <p:attrNameLst>
                                          <p:attrName>style.visibility</p:attrName>
                                        </p:attrNameLst>
                                      </p:cBhvr>
                                      <p:to>
                                        <p:strVal val="visible"/>
                                      </p:to>
                                    </p:set>
                                    <p:animEffect transition="in" filter="fade">
                                      <p:cBhvr>
                                        <p:cTn id="61" dur="1000"/>
                                        <p:tgtEl>
                                          <p:spTgt spid="685"/>
                                        </p:tgtEl>
                                      </p:cBhvr>
                                    </p:animEffect>
                                  </p:childTnLst>
                                </p:cTn>
                              </p:par>
                              <p:par>
                                <p:cTn id="62" presetID="10" presetClass="entr" presetSubtype="0" fill="hold" nodeType="withEffect">
                                  <p:stCondLst>
                                    <p:cond delay="0"/>
                                  </p:stCondLst>
                                  <p:childTnLst>
                                    <p:set>
                                      <p:cBhvr>
                                        <p:cTn id="63" dur="1" fill="hold">
                                          <p:stCondLst>
                                            <p:cond delay="0"/>
                                          </p:stCondLst>
                                        </p:cTn>
                                        <p:tgtEl>
                                          <p:spTgt spid="686"/>
                                        </p:tgtEl>
                                        <p:attrNameLst>
                                          <p:attrName>style.visibility</p:attrName>
                                        </p:attrNameLst>
                                      </p:cBhvr>
                                      <p:to>
                                        <p:strVal val="visible"/>
                                      </p:to>
                                    </p:set>
                                    <p:animEffect transition="in" filter="fade">
                                      <p:cBhvr>
                                        <p:cTn id="64" dur="1000"/>
                                        <p:tgtEl>
                                          <p:spTgt spid="686"/>
                                        </p:tgtEl>
                                      </p:cBhvr>
                                    </p:animEffect>
                                  </p:childTnLst>
                                </p:cTn>
                              </p:par>
                              <p:par>
                                <p:cTn id="65" presetID="10" presetClass="entr" presetSubtype="0" fill="hold" nodeType="withEffect">
                                  <p:stCondLst>
                                    <p:cond delay="0"/>
                                  </p:stCondLst>
                                  <p:childTnLst>
                                    <p:set>
                                      <p:cBhvr>
                                        <p:cTn id="66" dur="1" fill="hold">
                                          <p:stCondLst>
                                            <p:cond delay="0"/>
                                          </p:stCondLst>
                                        </p:cTn>
                                        <p:tgtEl>
                                          <p:spTgt spid="687"/>
                                        </p:tgtEl>
                                        <p:attrNameLst>
                                          <p:attrName>style.visibility</p:attrName>
                                        </p:attrNameLst>
                                      </p:cBhvr>
                                      <p:to>
                                        <p:strVal val="visible"/>
                                      </p:to>
                                    </p:set>
                                    <p:animEffect transition="in" filter="fade">
                                      <p:cBhvr>
                                        <p:cTn id="67" dur="1000"/>
                                        <p:tgtEl>
                                          <p:spTgt spid="687"/>
                                        </p:tgtEl>
                                      </p:cBhvr>
                                    </p:animEffect>
                                  </p:childTnLst>
                                </p:cTn>
                              </p:par>
                              <p:par>
                                <p:cTn id="68" presetID="10" presetClass="entr" presetSubtype="0" fill="hold" nodeType="withEffect">
                                  <p:stCondLst>
                                    <p:cond delay="0"/>
                                  </p:stCondLst>
                                  <p:childTnLst>
                                    <p:set>
                                      <p:cBhvr>
                                        <p:cTn id="69" dur="1" fill="hold">
                                          <p:stCondLst>
                                            <p:cond delay="0"/>
                                          </p:stCondLst>
                                        </p:cTn>
                                        <p:tgtEl>
                                          <p:spTgt spid="695"/>
                                        </p:tgtEl>
                                        <p:attrNameLst>
                                          <p:attrName>style.visibility</p:attrName>
                                        </p:attrNameLst>
                                      </p:cBhvr>
                                      <p:to>
                                        <p:strVal val="visible"/>
                                      </p:to>
                                    </p:set>
                                    <p:animEffect transition="in" filter="fade">
                                      <p:cBhvr>
                                        <p:cTn id="70" dur="1000"/>
                                        <p:tgtEl>
                                          <p:spTgt spid="6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703"/>
        <p:cNvGrpSpPr/>
        <p:nvPr/>
      </p:nvGrpSpPr>
      <p:grpSpPr>
        <a:xfrm>
          <a:off x="0" y="0"/>
          <a:ext cx="0" cy="0"/>
          <a:chOff x="0" y="0"/>
          <a:chExt cx="0" cy="0"/>
        </a:xfrm>
      </p:grpSpPr>
      <p:pic>
        <p:nvPicPr>
          <p:cNvPr id="704" name="Google Shape;704;p35"/>
          <p:cNvPicPr preferRelativeResize="0"/>
          <p:nvPr/>
        </p:nvPicPr>
        <p:blipFill>
          <a:blip r:embed="rId3">
            <a:alphaModFix/>
          </a:blip>
          <a:stretch>
            <a:fillRect/>
          </a:stretch>
        </p:blipFill>
        <p:spPr>
          <a:xfrm>
            <a:off x="1815975" y="507600"/>
            <a:ext cx="5439650" cy="3847550"/>
          </a:xfrm>
          <a:prstGeom prst="rect">
            <a:avLst/>
          </a:prstGeom>
          <a:noFill/>
          <a:ln>
            <a:noFill/>
          </a:ln>
        </p:spPr>
      </p:pic>
      <p:sp>
        <p:nvSpPr>
          <p:cNvPr id="705" name="Google Shape;705;p35"/>
          <p:cNvSpPr/>
          <p:nvPr/>
        </p:nvSpPr>
        <p:spPr>
          <a:xfrm>
            <a:off x="4350" y="0"/>
            <a:ext cx="139800" cy="5143500"/>
          </a:xfrm>
          <a:prstGeom prst="rect">
            <a:avLst/>
          </a:prstGeom>
          <a:solidFill>
            <a:srgbClr val="073763"/>
          </a:solidFill>
          <a:ln w="9525" cap="flat" cmpd="sng">
            <a:solidFill>
              <a:srgbClr val="134F5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35"/>
          <p:cNvSpPr/>
          <p:nvPr/>
        </p:nvSpPr>
        <p:spPr>
          <a:xfrm rot="5400000">
            <a:off x="4569850" y="562800"/>
            <a:ext cx="155100" cy="9006300"/>
          </a:xfrm>
          <a:prstGeom prst="rect">
            <a:avLst/>
          </a:prstGeom>
          <a:solidFill>
            <a:srgbClr val="07376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35"/>
          <p:cNvSpPr/>
          <p:nvPr/>
        </p:nvSpPr>
        <p:spPr>
          <a:xfrm>
            <a:off x="-100" y="4822475"/>
            <a:ext cx="8301900" cy="321000"/>
          </a:xfrm>
          <a:prstGeom prst="rect">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35"/>
          <p:cNvSpPr/>
          <p:nvPr/>
        </p:nvSpPr>
        <p:spPr>
          <a:xfrm>
            <a:off x="61925" y="5950"/>
            <a:ext cx="12000" cy="5125800"/>
          </a:xfrm>
          <a:prstGeom prst="rect">
            <a:avLst/>
          </a:prstGeom>
          <a:solidFill>
            <a:srgbClr val="666666"/>
          </a:solidFill>
          <a:ln w="9525" cap="flat" cmpd="sng">
            <a:solidFill>
              <a:srgbClr val="66666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35"/>
          <p:cNvSpPr txBox="1"/>
          <p:nvPr/>
        </p:nvSpPr>
        <p:spPr>
          <a:xfrm>
            <a:off x="469750" y="107400"/>
            <a:ext cx="8355300" cy="400200"/>
          </a:xfrm>
          <a:prstGeom prst="rect">
            <a:avLst/>
          </a:prstGeom>
          <a:noFill/>
          <a:ln>
            <a:noFill/>
          </a:ln>
        </p:spPr>
        <p:txBody>
          <a:bodyPr spcFirstLastPara="1" wrap="square" lIns="91425" tIns="91425" rIns="91425" bIns="91425" anchor="t" anchorCtr="0">
            <a:spAutoFit/>
          </a:bodyPr>
          <a:lstStyle/>
          <a:p>
            <a:pPr marL="0" lvl="0" indent="0" algn="ctr" rtl="0">
              <a:lnSpc>
                <a:spcPct val="150000"/>
              </a:lnSpc>
              <a:spcBef>
                <a:spcPts val="0"/>
              </a:spcBef>
              <a:spcAft>
                <a:spcPts val="0"/>
              </a:spcAft>
              <a:buClr>
                <a:schemeClr val="dk1"/>
              </a:buClr>
              <a:buSzPts val="1100"/>
              <a:buFont typeface="Arial"/>
              <a:buNone/>
            </a:pPr>
            <a:r>
              <a:rPr lang="es" b="1">
                <a:solidFill>
                  <a:srgbClr val="111111"/>
                </a:solidFill>
                <a:latin typeface="Times New Roman"/>
                <a:ea typeface="Times New Roman"/>
                <a:cs typeface="Times New Roman"/>
                <a:sym typeface="Times New Roman"/>
              </a:rPr>
              <a:t>Evaluación cualitativa de la grasa intestinal en </a:t>
            </a:r>
            <a:r>
              <a:rPr lang="es" b="1" i="1">
                <a:solidFill>
                  <a:srgbClr val="111111"/>
                </a:solidFill>
                <a:latin typeface="Times New Roman"/>
                <a:ea typeface="Times New Roman"/>
                <a:cs typeface="Times New Roman"/>
                <a:sym typeface="Times New Roman"/>
              </a:rPr>
              <a:t>C. elegans</a:t>
            </a:r>
            <a:r>
              <a:rPr lang="es" b="1">
                <a:solidFill>
                  <a:srgbClr val="111111"/>
                </a:solidFill>
                <a:latin typeface="Times New Roman"/>
                <a:ea typeface="Times New Roman"/>
                <a:cs typeface="Times New Roman"/>
                <a:sym typeface="Times New Roman"/>
              </a:rPr>
              <a:t> tras el consumo de  </a:t>
            </a:r>
            <a:r>
              <a:rPr lang="es" b="1" i="1">
                <a:solidFill>
                  <a:srgbClr val="111111"/>
                </a:solidFill>
                <a:latin typeface="Times New Roman"/>
                <a:ea typeface="Times New Roman"/>
                <a:cs typeface="Times New Roman"/>
                <a:sym typeface="Times New Roman"/>
              </a:rPr>
              <a:t>L. rhamnosus </a:t>
            </a:r>
            <a:r>
              <a:rPr lang="es" b="1">
                <a:solidFill>
                  <a:srgbClr val="111111"/>
                </a:solidFill>
                <a:latin typeface="Times New Roman"/>
                <a:ea typeface="Times New Roman"/>
                <a:cs typeface="Times New Roman"/>
                <a:sym typeface="Times New Roman"/>
              </a:rPr>
              <a:t>y </a:t>
            </a:r>
            <a:r>
              <a:rPr lang="es" b="1" i="1">
                <a:solidFill>
                  <a:srgbClr val="111111"/>
                </a:solidFill>
                <a:latin typeface="Times New Roman"/>
                <a:ea typeface="Times New Roman"/>
                <a:cs typeface="Times New Roman"/>
                <a:sym typeface="Times New Roman"/>
              </a:rPr>
              <a:t> L.plantarum</a:t>
            </a:r>
            <a:endParaRPr sz="1600" b="1" i="1">
              <a:latin typeface="Times New Roman"/>
              <a:ea typeface="Times New Roman"/>
              <a:cs typeface="Times New Roman"/>
              <a:sym typeface="Times New Roman"/>
            </a:endParaRPr>
          </a:p>
        </p:txBody>
      </p:sp>
      <p:sp>
        <p:nvSpPr>
          <p:cNvPr id="710" name="Google Shape;710;p35"/>
          <p:cNvSpPr txBox="1">
            <a:spLocks noGrp="1"/>
          </p:cNvSpPr>
          <p:nvPr>
            <p:ph type="body" idx="1"/>
          </p:nvPr>
        </p:nvSpPr>
        <p:spPr>
          <a:xfrm>
            <a:off x="1213150" y="4299675"/>
            <a:ext cx="6868500" cy="463500"/>
          </a:xfrm>
          <a:prstGeom prst="rect">
            <a:avLst/>
          </a:prstGeom>
        </p:spPr>
        <p:txBody>
          <a:bodyPr spcFirstLastPara="1" wrap="square" lIns="91425" tIns="91425" rIns="91425" bIns="91425" anchor="t" anchorCtr="0">
            <a:noAutofit/>
          </a:bodyPr>
          <a:lstStyle/>
          <a:p>
            <a:pPr marL="0" lvl="0" indent="0" algn="ctr" rtl="0">
              <a:lnSpc>
                <a:spcPct val="75000"/>
              </a:lnSpc>
              <a:spcBef>
                <a:spcPts val="0"/>
              </a:spcBef>
              <a:spcAft>
                <a:spcPts val="1200"/>
              </a:spcAft>
              <a:buSzPts val="1018"/>
              <a:buNone/>
            </a:pPr>
            <a:r>
              <a:rPr lang="es" sz="1302" b="1">
                <a:solidFill>
                  <a:schemeClr val="dk1"/>
                </a:solidFill>
                <a:latin typeface="Times New Roman"/>
                <a:ea typeface="Times New Roman"/>
                <a:cs typeface="Times New Roman"/>
                <a:sym typeface="Times New Roman"/>
              </a:rPr>
              <a:t>Tinción de rojo de nilo para la evaluación cualitativa de la acumulación de grasa en la cepa silvestre N2 de </a:t>
            </a:r>
            <a:r>
              <a:rPr lang="es" sz="1302" b="1" i="1">
                <a:solidFill>
                  <a:schemeClr val="dk1"/>
                </a:solidFill>
                <a:latin typeface="Times New Roman"/>
                <a:ea typeface="Times New Roman"/>
                <a:cs typeface="Times New Roman"/>
                <a:sym typeface="Times New Roman"/>
              </a:rPr>
              <a:t>C. elegans</a:t>
            </a:r>
            <a:r>
              <a:rPr lang="es" sz="1302" b="1">
                <a:solidFill>
                  <a:schemeClr val="dk1"/>
                </a:solidFill>
                <a:latin typeface="Times New Roman"/>
                <a:ea typeface="Times New Roman"/>
                <a:cs typeface="Times New Roman"/>
                <a:sym typeface="Times New Roman"/>
              </a:rPr>
              <a:t> tras el consumo de cepas probióticas</a:t>
            </a:r>
            <a:r>
              <a:rPr lang="es" sz="1302">
                <a:solidFill>
                  <a:schemeClr val="dk1"/>
                </a:solidFill>
                <a:latin typeface="Times New Roman"/>
                <a:ea typeface="Times New Roman"/>
                <a:cs typeface="Times New Roman"/>
                <a:sym typeface="Times New Roman"/>
              </a:rPr>
              <a:t> </a:t>
            </a:r>
            <a:endParaRPr sz="1302">
              <a:solidFill>
                <a:schemeClr val="dk1"/>
              </a:solidFill>
              <a:latin typeface="Times New Roman"/>
              <a:ea typeface="Times New Roman"/>
              <a:cs typeface="Times New Roman"/>
              <a:sym typeface="Times New Roman"/>
            </a:endParaRPr>
          </a:p>
        </p:txBody>
      </p:sp>
      <p:sp>
        <p:nvSpPr>
          <p:cNvPr id="711" name="Google Shape;711;p35"/>
          <p:cNvSpPr/>
          <p:nvPr/>
        </p:nvSpPr>
        <p:spPr>
          <a:xfrm>
            <a:off x="4350" y="5950"/>
            <a:ext cx="373200" cy="4002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s" b="1">
                <a:solidFill>
                  <a:srgbClr val="0C343D"/>
                </a:solidFill>
                <a:latin typeface="Times New Roman"/>
                <a:ea typeface="Times New Roman"/>
                <a:cs typeface="Times New Roman"/>
                <a:sym typeface="Times New Roman"/>
              </a:rPr>
              <a:t>23</a:t>
            </a:r>
            <a:endParaRPr b="1">
              <a:solidFill>
                <a:srgbClr val="0C343D"/>
              </a:solidFill>
              <a:latin typeface="Times New Roman"/>
              <a:ea typeface="Times New Roman"/>
              <a:cs typeface="Times New Roman"/>
              <a:sym typeface="Times New Roman"/>
            </a:endParaRPr>
          </a:p>
        </p:txBody>
      </p:sp>
      <p:sp>
        <p:nvSpPr>
          <p:cNvPr id="712" name="Google Shape;712;p35"/>
          <p:cNvSpPr/>
          <p:nvPr/>
        </p:nvSpPr>
        <p:spPr>
          <a:xfrm>
            <a:off x="1888275" y="623475"/>
            <a:ext cx="1716900" cy="3676200"/>
          </a:xfrm>
          <a:prstGeom prst="rect">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09"/>
                                        </p:tgtEl>
                                        <p:attrNameLst>
                                          <p:attrName>style.visibility</p:attrName>
                                        </p:attrNameLst>
                                      </p:cBhvr>
                                      <p:to>
                                        <p:strVal val="visible"/>
                                      </p:to>
                                    </p:set>
                                    <p:animEffect transition="in" filter="fade">
                                      <p:cBhvr>
                                        <p:cTn id="7" dur="1000"/>
                                        <p:tgtEl>
                                          <p:spTgt spid="70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12"/>
                                        </p:tgtEl>
                                        <p:attrNameLst>
                                          <p:attrName>style.visibility</p:attrName>
                                        </p:attrNameLst>
                                      </p:cBhvr>
                                      <p:to>
                                        <p:strVal val="visible"/>
                                      </p:to>
                                    </p:set>
                                    <p:animEffect transition="in" filter="fade">
                                      <p:cBhvr>
                                        <p:cTn id="12" dur="1000"/>
                                        <p:tgtEl>
                                          <p:spTgt spid="7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716"/>
        <p:cNvGrpSpPr/>
        <p:nvPr/>
      </p:nvGrpSpPr>
      <p:grpSpPr>
        <a:xfrm>
          <a:off x="0" y="0"/>
          <a:ext cx="0" cy="0"/>
          <a:chOff x="0" y="0"/>
          <a:chExt cx="0" cy="0"/>
        </a:xfrm>
      </p:grpSpPr>
      <p:pic>
        <p:nvPicPr>
          <p:cNvPr id="717" name="Google Shape;717;p36"/>
          <p:cNvPicPr preferRelativeResize="0"/>
          <p:nvPr/>
        </p:nvPicPr>
        <p:blipFill>
          <a:blip r:embed="rId3">
            <a:alphaModFix/>
          </a:blip>
          <a:stretch>
            <a:fillRect/>
          </a:stretch>
        </p:blipFill>
        <p:spPr>
          <a:xfrm>
            <a:off x="852962" y="517649"/>
            <a:ext cx="6751075" cy="3756200"/>
          </a:xfrm>
          <a:prstGeom prst="rect">
            <a:avLst/>
          </a:prstGeom>
          <a:noFill/>
          <a:ln>
            <a:noFill/>
          </a:ln>
        </p:spPr>
      </p:pic>
      <p:sp>
        <p:nvSpPr>
          <p:cNvPr id="718" name="Google Shape;718;p36"/>
          <p:cNvSpPr/>
          <p:nvPr/>
        </p:nvSpPr>
        <p:spPr>
          <a:xfrm rot="10800000">
            <a:off x="8988750" y="125"/>
            <a:ext cx="146400" cy="5136000"/>
          </a:xfrm>
          <a:prstGeom prst="rect">
            <a:avLst/>
          </a:prstGeom>
          <a:solidFill>
            <a:srgbClr val="073763"/>
          </a:solidFill>
          <a:ln w="9525" cap="flat" cmpd="sng">
            <a:solidFill>
              <a:srgbClr val="134F5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36"/>
          <p:cNvSpPr/>
          <p:nvPr/>
        </p:nvSpPr>
        <p:spPr>
          <a:xfrm rot="-5400000">
            <a:off x="4134150" y="-4133950"/>
            <a:ext cx="188700" cy="8457000"/>
          </a:xfrm>
          <a:prstGeom prst="rect">
            <a:avLst/>
          </a:prstGeom>
          <a:solidFill>
            <a:srgbClr val="07376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36"/>
          <p:cNvSpPr/>
          <p:nvPr/>
        </p:nvSpPr>
        <p:spPr>
          <a:xfrm>
            <a:off x="8303475" y="0"/>
            <a:ext cx="831600" cy="188700"/>
          </a:xfrm>
          <a:prstGeom prst="rect">
            <a:avLst/>
          </a:prstGeom>
          <a:solidFill>
            <a:srgbClr val="000000">
              <a:alpha val="0"/>
            </a:srgbClr>
          </a:solidFill>
          <a:ln w="19050" cap="flat"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721;p36"/>
          <p:cNvSpPr/>
          <p:nvPr/>
        </p:nvSpPr>
        <p:spPr>
          <a:xfrm rot="5400000">
            <a:off x="8697300" y="-182500"/>
            <a:ext cx="28800" cy="554100"/>
          </a:xfrm>
          <a:prstGeom prst="rect">
            <a:avLst/>
          </a:prstGeom>
          <a:solidFill>
            <a:srgbClr val="073763"/>
          </a:solidFill>
          <a:ln w="9525" cap="flat" cmpd="sng">
            <a:solidFill>
              <a:srgbClr val="134F5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36"/>
          <p:cNvSpPr txBox="1">
            <a:spLocks noGrp="1"/>
          </p:cNvSpPr>
          <p:nvPr>
            <p:ph type="body" idx="1"/>
          </p:nvPr>
        </p:nvSpPr>
        <p:spPr>
          <a:xfrm>
            <a:off x="794250" y="4313100"/>
            <a:ext cx="6868500" cy="463500"/>
          </a:xfrm>
          <a:prstGeom prst="rect">
            <a:avLst/>
          </a:prstGeom>
        </p:spPr>
        <p:txBody>
          <a:bodyPr spcFirstLastPara="1" wrap="square" lIns="91425" tIns="91425" rIns="91425" bIns="91425" anchor="t" anchorCtr="0">
            <a:noAutofit/>
          </a:bodyPr>
          <a:lstStyle/>
          <a:p>
            <a:pPr marL="0" lvl="0" indent="0" algn="ctr" rtl="0">
              <a:lnSpc>
                <a:spcPct val="75000"/>
              </a:lnSpc>
              <a:spcBef>
                <a:spcPts val="0"/>
              </a:spcBef>
              <a:spcAft>
                <a:spcPts val="1200"/>
              </a:spcAft>
              <a:buSzPts val="1018"/>
              <a:buNone/>
            </a:pPr>
            <a:r>
              <a:rPr lang="es" sz="1302" b="1">
                <a:solidFill>
                  <a:schemeClr val="dk1"/>
                </a:solidFill>
                <a:latin typeface="Times New Roman"/>
                <a:ea typeface="Times New Roman"/>
                <a:cs typeface="Times New Roman"/>
                <a:sym typeface="Times New Roman"/>
              </a:rPr>
              <a:t>Tinción de rojo de nilo para la evaluación cualitativa de la acumulación de grasa en la cepa mutante AX1410 de </a:t>
            </a:r>
            <a:r>
              <a:rPr lang="es" sz="1302" b="1" i="1">
                <a:solidFill>
                  <a:schemeClr val="dk1"/>
                </a:solidFill>
                <a:latin typeface="Times New Roman"/>
                <a:ea typeface="Times New Roman"/>
                <a:cs typeface="Times New Roman"/>
                <a:sym typeface="Times New Roman"/>
              </a:rPr>
              <a:t>C. elegans</a:t>
            </a:r>
            <a:r>
              <a:rPr lang="es" sz="1302" b="1">
                <a:solidFill>
                  <a:schemeClr val="dk1"/>
                </a:solidFill>
                <a:latin typeface="Times New Roman"/>
                <a:ea typeface="Times New Roman"/>
                <a:cs typeface="Times New Roman"/>
                <a:sym typeface="Times New Roman"/>
              </a:rPr>
              <a:t> tras el consumo de cepas probióticas</a:t>
            </a:r>
            <a:endParaRPr sz="1302">
              <a:solidFill>
                <a:schemeClr val="dk1"/>
              </a:solidFill>
              <a:latin typeface="Times New Roman"/>
              <a:ea typeface="Times New Roman"/>
              <a:cs typeface="Times New Roman"/>
              <a:sym typeface="Times New Roman"/>
            </a:endParaRPr>
          </a:p>
        </p:txBody>
      </p:sp>
      <p:sp>
        <p:nvSpPr>
          <p:cNvPr id="723" name="Google Shape;723;p36"/>
          <p:cNvSpPr/>
          <p:nvPr/>
        </p:nvSpPr>
        <p:spPr>
          <a:xfrm>
            <a:off x="0" y="0"/>
            <a:ext cx="429300" cy="4635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s" sz="1800" b="1">
                <a:solidFill>
                  <a:srgbClr val="0C343D"/>
                </a:solidFill>
                <a:latin typeface="Times New Roman"/>
                <a:ea typeface="Times New Roman"/>
                <a:cs typeface="Times New Roman"/>
                <a:sym typeface="Times New Roman"/>
              </a:rPr>
              <a:t>24</a:t>
            </a:r>
            <a:endParaRPr sz="1800" b="1">
              <a:solidFill>
                <a:srgbClr val="0C343D"/>
              </a:solidFill>
              <a:latin typeface="Times New Roman"/>
              <a:ea typeface="Times New Roman"/>
              <a:cs typeface="Times New Roman"/>
              <a:sym typeface="Times New Roman"/>
            </a:endParaRPr>
          </a:p>
        </p:txBody>
      </p:sp>
      <p:sp>
        <p:nvSpPr>
          <p:cNvPr id="724" name="Google Shape;724;p36"/>
          <p:cNvSpPr/>
          <p:nvPr/>
        </p:nvSpPr>
        <p:spPr>
          <a:xfrm>
            <a:off x="933108" y="581251"/>
            <a:ext cx="2043000" cy="3542100"/>
          </a:xfrm>
          <a:prstGeom prst="rect">
            <a:avLst/>
          </a:prstGeom>
          <a:noFill/>
          <a:ln w="28575" cap="flat" cmpd="sng">
            <a:solidFill>
              <a:srgbClr val="6AA84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36"/>
          <p:cNvSpPr/>
          <p:nvPr/>
        </p:nvSpPr>
        <p:spPr>
          <a:xfrm>
            <a:off x="5423033" y="2449904"/>
            <a:ext cx="2092500" cy="1708200"/>
          </a:xfrm>
          <a:prstGeom prst="rect">
            <a:avLst/>
          </a:prstGeom>
          <a:noFill/>
          <a:ln w="28575" cap="flat" cmpd="sng">
            <a:solidFill>
              <a:srgbClr val="6AA84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22"/>
                                        </p:tgtEl>
                                        <p:attrNameLst>
                                          <p:attrName>style.visibility</p:attrName>
                                        </p:attrNameLst>
                                      </p:cBhvr>
                                      <p:to>
                                        <p:strVal val="visible"/>
                                      </p:to>
                                    </p:set>
                                    <p:animEffect transition="in" filter="fade">
                                      <p:cBhvr>
                                        <p:cTn id="7" dur="1000"/>
                                        <p:tgtEl>
                                          <p:spTgt spid="7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24"/>
                                        </p:tgtEl>
                                        <p:attrNameLst>
                                          <p:attrName>style.visibility</p:attrName>
                                        </p:attrNameLst>
                                      </p:cBhvr>
                                      <p:to>
                                        <p:strVal val="visible"/>
                                      </p:to>
                                    </p:set>
                                    <p:animEffect transition="in" filter="fade">
                                      <p:cBhvr>
                                        <p:cTn id="12" dur="1000"/>
                                        <p:tgtEl>
                                          <p:spTgt spid="72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25"/>
                                        </p:tgtEl>
                                        <p:attrNameLst>
                                          <p:attrName>style.visibility</p:attrName>
                                        </p:attrNameLst>
                                      </p:cBhvr>
                                      <p:to>
                                        <p:strVal val="visible"/>
                                      </p:to>
                                    </p:set>
                                    <p:animEffect transition="in" filter="fade">
                                      <p:cBhvr>
                                        <p:cTn id="17" dur="1000"/>
                                        <p:tgtEl>
                                          <p:spTgt spid="7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729"/>
        <p:cNvGrpSpPr/>
        <p:nvPr/>
      </p:nvGrpSpPr>
      <p:grpSpPr>
        <a:xfrm>
          <a:off x="0" y="0"/>
          <a:ext cx="0" cy="0"/>
          <a:chOff x="0" y="0"/>
          <a:chExt cx="0" cy="0"/>
        </a:xfrm>
      </p:grpSpPr>
      <p:sp>
        <p:nvSpPr>
          <p:cNvPr id="730" name="Google Shape;730;p37"/>
          <p:cNvSpPr/>
          <p:nvPr/>
        </p:nvSpPr>
        <p:spPr>
          <a:xfrm>
            <a:off x="4350" y="0"/>
            <a:ext cx="139800" cy="5143500"/>
          </a:xfrm>
          <a:prstGeom prst="rect">
            <a:avLst/>
          </a:prstGeom>
          <a:solidFill>
            <a:srgbClr val="073763"/>
          </a:solidFill>
          <a:ln w="9525" cap="flat" cmpd="sng">
            <a:solidFill>
              <a:srgbClr val="134F5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37"/>
          <p:cNvSpPr/>
          <p:nvPr/>
        </p:nvSpPr>
        <p:spPr>
          <a:xfrm rot="5400000">
            <a:off x="4569850" y="562800"/>
            <a:ext cx="155100" cy="9006300"/>
          </a:xfrm>
          <a:prstGeom prst="rect">
            <a:avLst/>
          </a:prstGeom>
          <a:solidFill>
            <a:srgbClr val="07376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37"/>
          <p:cNvSpPr/>
          <p:nvPr/>
        </p:nvSpPr>
        <p:spPr>
          <a:xfrm>
            <a:off x="-100" y="4822475"/>
            <a:ext cx="8301900" cy="321000"/>
          </a:xfrm>
          <a:prstGeom prst="rect">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37"/>
          <p:cNvSpPr/>
          <p:nvPr/>
        </p:nvSpPr>
        <p:spPr>
          <a:xfrm>
            <a:off x="61925" y="5950"/>
            <a:ext cx="12000" cy="5125800"/>
          </a:xfrm>
          <a:prstGeom prst="rect">
            <a:avLst/>
          </a:prstGeom>
          <a:solidFill>
            <a:srgbClr val="666666"/>
          </a:solidFill>
          <a:ln w="9525" cap="flat" cmpd="sng">
            <a:solidFill>
              <a:srgbClr val="66666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37"/>
          <p:cNvSpPr/>
          <p:nvPr/>
        </p:nvSpPr>
        <p:spPr>
          <a:xfrm>
            <a:off x="-100" y="5950"/>
            <a:ext cx="483300" cy="4011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s" sz="1800" b="1">
                <a:solidFill>
                  <a:srgbClr val="0C343D"/>
                </a:solidFill>
                <a:latin typeface="Times New Roman"/>
                <a:ea typeface="Times New Roman"/>
                <a:cs typeface="Times New Roman"/>
                <a:sym typeface="Times New Roman"/>
              </a:rPr>
              <a:t>25</a:t>
            </a:r>
            <a:endParaRPr sz="1800" b="1">
              <a:solidFill>
                <a:srgbClr val="0C343D"/>
              </a:solidFill>
              <a:latin typeface="Times New Roman"/>
              <a:ea typeface="Times New Roman"/>
              <a:cs typeface="Times New Roman"/>
              <a:sym typeface="Times New Roman"/>
            </a:endParaRPr>
          </a:p>
        </p:txBody>
      </p:sp>
      <p:pic>
        <p:nvPicPr>
          <p:cNvPr id="735" name="Google Shape;735;p37"/>
          <p:cNvPicPr preferRelativeResize="0"/>
          <p:nvPr/>
        </p:nvPicPr>
        <p:blipFill rotWithShape="1">
          <a:blip r:embed="rId3">
            <a:alphaModFix/>
          </a:blip>
          <a:srcRect l="21390" t="53552" r="51550" b="12566"/>
          <a:stretch/>
        </p:blipFill>
        <p:spPr>
          <a:xfrm>
            <a:off x="1057735" y="613475"/>
            <a:ext cx="2087668" cy="1909825"/>
          </a:xfrm>
          <a:prstGeom prst="rect">
            <a:avLst/>
          </a:prstGeom>
          <a:noFill/>
          <a:ln>
            <a:noFill/>
          </a:ln>
        </p:spPr>
      </p:pic>
      <p:sp>
        <p:nvSpPr>
          <p:cNvPr id="736" name="Google Shape;736;p37"/>
          <p:cNvSpPr txBox="1"/>
          <p:nvPr/>
        </p:nvSpPr>
        <p:spPr>
          <a:xfrm>
            <a:off x="1103025" y="213275"/>
            <a:ext cx="1997100" cy="400200"/>
          </a:xfrm>
          <a:prstGeom prst="rect">
            <a:avLst/>
          </a:prstGeom>
          <a:noFill/>
          <a:ln w="19050" cap="flat" cmpd="sng">
            <a:solidFill>
              <a:srgbClr val="052746"/>
            </a:solidFill>
            <a:prstDash val="solid"/>
            <a:round/>
            <a:headEnd type="none" w="sm" len="sm"/>
            <a:tailEnd type="none" w="sm" len="sm"/>
          </a:ln>
        </p:spPr>
        <p:txBody>
          <a:bodyPr spcFirstLastPara="1" wrap="square" lIns="91425" tIns="91425" rIns="91425" bIns="91425" anchor="t" anchorCtr="0">
            <a:spAutoFit/>
          </a:bodyPr>
          <a:lstStyle/>
          <a:p>
            <a:pPr marL="0" lvl="0" indent="0" algn="ctr" rtl="0">
              <a:lnSpc>
                <a:spcPct val="150000"/>
              </a:lnSpc>
              <a:spcBef>
                <a:spcPts val="0"/>
              </a:spcBef>
              <a:spcAft>
                <a:spcPts val="800"/>
              </a:spcAft>
              <a:buNone/>
            </a:pPr>
            <a:r>
              <a:rPr lang="es">
                <a:latin typeface="Times New Roman"/>
                <a:ea typeface="Times New Roman"/>
                <a:cs typeface="Times New Roman"/>
                <a:sym typeface="Times New Roman"/>
              </a:rPr>
              <a:t>Nakagawa H, et al. 2016</a:t>
            </a:r>
            <a:endParaRPr>
              <a:solidFill>
                <a:schemeClr val="dk1"/>
              </a:solidFill>
              <a:latin typeface="Times New Roman"/>
              <a:ea typeface="Times New Roman"/>
              <a:cs typeface="Times New Roman"/>
              <a:sym typeface="Times New Roman"/>
            </a:endParaRPr>
          </a:p>
        </p:txBody>
      </p:sp>
      <p:sp>
        <p:nvSpPr>
          <p:cNvPr id="737" name="Google Shape;737;p37"/>
          <p:cNvSpPr/>
          <p:nvPr/>
        </p:nvSpPr>
        <p:spPr>
          <a:xfrm>
            <a:off x="2629253" y="1212414"/>
            <a:ext cx="156300" cy="339300"/>
          </a:xfrm>
          <a:prstGeom prst="downArrow">
            <a:avLst>
              <a:gd name="adj1" fmla="val 50000"/>
              <a:gd name="adj2" fmla="val 50000"/>
            </a:avLst>
          </a:prstGeom>
          <a:solidFill>
            <a:srgbClr val="A64D79"/>
          </a:solidFill>
          <a:ln w="9525" cap="flat" cmpd="sng">
            <a:solidFill>
              <a:srgbClr val="741B4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37"/>
          <p:cNvSpPr/>
          <p:nvPr/>
        </p:nvSpPr>
        <p:spPr>
          <a:xfrm>
            <a:off x="1924553" y="1435514"/>
            <a:ext cx="156300" cy="339300"/>
          </a:xfrm>
          <a:prstGeom prst="downArrow">
            <a:avLst>
              <a:gd name="adj1" fmla="val 50000"/>
              <a:gd name="adj2" fmla="val 50000"/>
            </a:avLst>
          </a:prstGeom>
          <a:solidFill>
            <a:srgbClr val="A64D79"/>
          </a:solidFill>
          <a:ln w="9525" cap="flat" cmpd="sng">
            <a:solidFill>
              <a:srgbClr val="741B4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37"/>
          <p:cNvSpPr/>
          <p:nvPr/>
        </p:nvSpPr>
        <p:spPr>
          <a:xfrm>
            <a:off x="3333975" y="1404625"/>
            <a:ext cx="483300" cy="401100"/>
          </a:xfrm>
          <a:prstGeom prst="stripedRightArrow">
            <a:avLst>
              <a:gd name="adj1" fmla="val 50000"/>
              <a:gd name="adj2" fmla="val 50000"/>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740" name="Google Shape;740;p37"/>
          <p:cNvPicPr preferRelativeResize="0"/>
          <p:nvPr/>
        </p:nvPicPr>
        <p:blipFill rotWithShape="1">
          <a:blip r:embed="rId4">
            <a:alphaModFix/>
          </a:blip>
          <a:srcRect l="25525" t="58791" r="50092" b="12499"/>
          <a:stretch/>
        </p:blipFill>
        <p:spPr>
          <a:xfrm>
            <a:off x="4009450" y="687050"/>
            <a:ext cx="3339976" cy="1836250"/>
          </a:xfrm>
          <a:prstGeom prst="rect">
            <a:avLst/>
          </a:prstGeom>
          <a:noFill/>
          <a:ln>
            <a:noFill/>
          </a:ln>
        </p:spPr>
      </p:pic>
      <p:grpSp>
        <p:nvGrpSpPr>
          <p:cNvPr id="741" name="Google Shape;741;p37"/>
          <p:cNvGrpSpPr/>
          <p:nvPr/>
        </p:nvGrpSpPr>
        <p:grpSpPr>
          <a:xfrm>
            <a:off x="3392811" y="3106388"/>
            <a:ext cx="1836876" cy="1298925"/>
            <a:chOff x="3392811" y="3106388"/>
            <a:chExt cx="1836876" cy="1298925"/>
          </a:xfrm>
        </p:grpSpPr>
        <p:grpSp>
          <p:nvGrpSpPr>
            <p:cNvPr id="742" name="Google Shape;742;p37"/>
            <p:cNvGrpSpPr/>
            <p:nvPr/>
          </p:nvGrpSpPr>
          <p:grpSpPr>
            <a:xfrm>
              <a:off x="3392811" y="3106388"/>
              <a:ext cx="1394701" cy="1298925"/>
              <a:chOff x="3392811" y="3106388"/>
              <a:chExt cx="1394701" cy="1298925"/>
            </a:xfrm>
          </p:grpSpPr>
          <p:pic>
            <p:nvPicPr>
              <p:cNvPr id="743" name="Google Shape;743;p37"/>
              <p:cNvPicPr preferRelativeResize="0"/>
              <p:nvPr/>
            </p:nvPicPr>
            <p:blipFill>
              <a:blip r:embed="rId5">
                <a:alphaModFix/>
              </a:blip>
              <a:stretch>
                <a:fillRect/>
              </a:stretch>
            </p:blipFill>
            <p:spPr>
              <a:xfrm>
                <a:off x="3392811" y="3106388"/>
                <a:ext cx="1298925" cy="1298925"/>
              </a:xfrm>
              <a:prstGeom prst="rect">
                <a:avLst/>
              </a:prstGeom>
              <a:noFill/>
              <a:ln>
                <a:noFill/>
              </a:ln>
            </p:spPr>
          </p:pic>
          <p:sp>
            <p:nvSpPr>
              <p:cNvPr id="744" name="Google Shape;744;p37"/>
              <p:cNvSpPr/>
              <p:nvPr/>
            </p:nvSpPr>
            <p:spPr>
              <a:xfrm rot="10800000">
                <a:off x="4631813" y="3454616"/>
                <a:ext cx="155700" cy="926100"/>
              </a:xfrm>
              <a:prstGeom prst="downArrow">
                <a:avLst>
                  <a:gd name="adj1" fmla="val 50000"/>
                  <a:gd name="adj2" fmla="val 50000"/>
                </a:avLst>
              </a:prstGeom>
              <a:solidFill>
                <a:srgbClr val="A64D79"/>
              </a:solidFill>
              <a:ln w="9525" cap="flat" cmpd="sng">
                <a:solidFill>
                  <a:srgbClr val="741B4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45" name="Google Shape;745;p37"/>
            <p:cNvSpPr/>
            <p:nvPr/>
          </p:nvSpPr>
          <p:spPr>
            <a:xfrm rot="10800000">
              <a:off x="4849888" y="3595350"/>
              <a:ext cx="379800" cy="321000"/>
            </a:xfrm>
            <a:prstGeom prst="rightArrow">
              <a:avLst>
                <a:gd name="adj1" fmla="val 50000"/>
                <a:gd name="adj2" fmla="val 50000"/>
              </a:avLst>
            </a:prstGeom>
            <a:solidFill>
              <a:srgbClr val="073763"/>
            </a:solidFill>
            <a:ln w="9525" cap="flat" cmpd="sng">
              <a:solidFill>
                <a:srgbClr val="20549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46" name="Google Shape;746;p37"/>
          <p:cNvGrpSpPr/>
          <p:nvPr/>
        </p:nvGrpSpPr>
        <p:grpSpPr>
          <a:xfrm>
            <a:off x="5332200" y="3025081"/>
            <a:ext cx="1487400" cy="1461532"/>
            <a:chOff x="593450" y="2942993"/>
            <a:chExt cx="1487400" cy="1461532"/>
          </a:xfrm>
        </p:grpSpPr>
        <p:pic>
          <p:nvPicPr>
            <p:cNvPr id="747" name="Google Shape;747;p37"/>
            <p:cNvPicPr preferRelativeResize="0"/>
            <p:nvPr/>
          </p:nvPicPr>
          <p:blipFill rotWithShape="1">
            <a:blip r:embed="rId6">
              <a:alphaModFix/>
            </a:blip>
            <a:srcRect l="26717" t="41165" r="12157" b="13840"/>
            <a:stretch/>
          </p:blipFill>
          <p:spPr>
            <a:xfrm>
              <a:off x="593450" y="2942993"/>
              <a:ext cx="1487400" cy="1459800"/>
            </a:xfrm>
            <a:prstGeom prst="ellipse">
              <a:avLst/>
            </a:prstGeom>
            <a:noFill/>
            <a:ln>
              <a:noFill/>
            </a:ln>
          </p:spPr>
        </p:pic>
        <p:sp>
          <p:nvSpPr>
            <p:cNvPr id="748" name="Google Shape;748;p37"/>
            <p:cNvSpPr/>
            <p:nvPr/>
          </p:nvSpPr>
          <p:spPr>
            <a:xfrm>
              <a:off x="929550" y="4065225"/>
              <a:ext cx="483300" cy="339300"/>
            </a:xfrm>
            <a:prstGeom prst="rect">
              <a:avLst/>
            </a:prstGeom>
            <a:noFill/>
            <a:ln w="19050" cap="flat" cmpd="sng">
              <a:solidFill>
                <a:srgbClr val="741B4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49" name="Google Shape;749;p37"/>
          <p:cNvSpPr/>
          <p:nvPr/>
        </p:nvSpPr>
        <p:spPr>
          <a:xfrm>
            <a:off x="6791900" y="1995450"/>
            <a:ext cx="483300" cy="1983000"/>
          </a:xfrm>
          <a:prstGeom prst="curvedLeftArrow">
            <a:avLst>
              <a:gd name="adj1" fmla="val 25000"/>
              <a:gd name="adj2" fmla="val 50000"/>
              <a:gd name="adj3" fmla="val 25000"/>
            </a:avLst>
          </a:prstGeom>
          <a:solidFill>
            <a:srgbClr val="205493"/>
          </a:solidFill>
          <a:ln w="9525" cap="flat" cmpd="sng">
            <a:solidFill>
              <a:srgbClr val="20549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50" name="Google Shape;750;p37"/>
          <p:cNvGrpSpPr/>
          <p:nvPr/>
        </p:nvGrpSpPr>
        <p:grpSpPr>
          <a:xfrm>
            <a:off x="1440800" y="3454616"/>
            <a:ext cx="1846888" cy="926109"/>
            <a:chOff x="1440800" y="3454616"/>
            <a:chExt cx="1846888" cy="926109"/>
          </a:xfrm>
        </p:grpSpPr>
        <p:pic>
          <p:nvPicPr>
            <p:cNvPr id="751" name="Google Shape;751;p37"/>
            <p:cNvPicPr preferRelativeResize="0"/>
            <p:nvPr/>
          </p:nvPicPr>
          <p:blipFill rotWithShape="1">
            <a:blip r:embed="rId6">
              <a:alphaModFix/>
            </a:blip>
            <a:srcRect l="42698" t="73824" r="40572" b="13840"/>
            <a:stretch/>
          </p:blipFill>
          <p:spPr>
            <a:xfrm>
              <a:off x="1440800" y="3454625"/>
              <a:ext cx="942000" cy="926100"/>
            </a:xfrm>
            <a:prstGeom prst="ellipse">
              <a:avLst/>
            </a:prstGeom>
            <a:noFill/>
            <a:ln>
              <a:noFill/>
            </a:ln>
          </p:spPr>
        </p:pic>
        <p:sp>
          <p:nvSpPr>
            <p:cNvPr id="752" name="Google Shape;752;p37"/>
            <p:cNvSpPr/>
            <p:nvPr/>
          </p:nvSpPr>
          <p:spPr>
            <a:xfrm>
              <a:off x="2471738" y="3454616"/>
              <a:ext cx="155700" cy="926100"/>
            </a:xfrm>
            <a:prstGeom prst="downArrow">
              <a:avLst>
                <a:gd name="adj1" fmla="val 50000"/>
                <a:gd name="adj2" fmla="val 50000"/>
              </a:avLst>
            </a:prstGeom>
            <a:solidFill>
              <a:srgbClr val="A64D79"/>
            </a:solidFill>
            <a:ln w="9525" cap="flat" cmpd="sng">
              <a:solidFill>
                <a:srgbClr val="741B4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37"/>
            <p:cNvSpPr/>
            <p:nvPr/>
          </p:nvSpPr>
          <p:spPr>
            <a:xfrm rot="10800000">
              <a:off x="2907888" y="3757175"/>
              <a:ext cx="379800" cy="321000"/>
            </a:xfrm>
            <a:prstGeom prst="rightArrow">
              <a:avLst>
                <a:gd name="adj1" fmla="val 50000"/>
                <a:gd name="adj2" fmla="val 50000"/>
              </a:avLst>
            </a:prstGeom>
            <a:solidFill>
              <a:srgbClr val="073763"/>
            </a:solidFill>
            <a:ln w="9525" cap="flat" cmpd="sng">
              <a:solidFill>
                <a:srgbClr val="20549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736"/>
                                        </p:tgtEl>
                                        <p:attrNameLst>
                                          <p:attrName>style.visibility</p:attrName>
                                        </p:attrNameLst>
                                      </p:cBhvr>
                                      <p:to>
                                        <p:strVal val="visible"/>
                                      </p:to>
                                    </p:set>
                                    <p:anim calcmode="lin" valueType="num">
                                      <p:cBhvr additive="base">
                                        <p:cTn id="7" dur="1000"/>
                                        <p:tgtEl>
                                          <p:spTgt spid="736"/>
                                        </p:tgtEl>
                                        <p:attrNameLst>
                                          <p:attrName>ppt_w</p:attrName>
                                        </p:attrNameLst>
                                      </p:cBhvr>
                                      <p:tavLst>
                                        <p:tav tm="0">
                                          <p:val>
                                            <p:strVal val="0"/>
                                          </p:val>
                                        </p:tav>
                                        <p:tav tm="100000">
                                          <p:val>
                                            <p:strVal val="#ppt_w"/>
                                          </p:val>
                                        </p:tav>
                                      </p:tavLst>
                                    </p:anim>
                                    <p:anim calcmode="lin" valueType="num">
                                      <p:cBhvr additive="base">
                                        <p:cTn id="8" dur="1000"/>
                                        <p:tgtEl>
                                          <p:spTgt spid="736"/>
                                        </p:tgtEl>
                                        <p:attrNameLst>
                                          <p:attrName>ppt_h</p:attrName>
                                        </p:attrNameLst>
                                      </p:cBhvr>
                                      <p:tavLst>
                                        <p:tav tm="0">
                                          <p:val>
                                            <p:str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735"/>
                                        </p:tgtEl>
                                        <p:attrNameLst>
                                          <p:attrName>style.visibility</p:attrName>
                                        </p:attrNameLst>
                                      </p:cBhvr>
                                      <p:to>
                                        <p:strVal val="visible"/>
                                      </p:to>
                                    </p:set>
                                    <p:anim calcmode="lin" valueType="num">
                                      <p:cBhvr additive="base">
                                        <p:cTn id="13" dur="1000"/>
                                        <p:tgtEl>
                                          <p:spTgt spid="735"/>
                                        </p:tgtEl>
                                        <p:attrNameLst>
                                          <p:attrName>ppt_w</p:attrName>
                                        </p:attrNameLst>
                                      </p:cBhvr>
                                      <p:tavLst>
                                        <p:tav tm="0">
                                          <p:val>
                                            <p:strVal val="0"/>
                                          </p:val>
                                        </p:tav>
                                        <p:tav tm="100000">
                                          <p:val>
                                            <p:strVal val="#ppt_w"/>
                                          </p:val>
                                        </p:tav>
                                      </p:tavLst>
                                    </p:anim>
                                    <p:anim calcmode="lin" valueType="num">
                                      <p:cBhvr additive="base">
                                        <p:cTn id="14" dur="1000"/>
                                        <p:tgtEl>
                                          <p:spTgt spid="735"/>
                                        </p:tgtEl>
                                        <p:attrNameLst>
                                          <p:attrName>ppt_h</p:attrName>
                                        </p:attrNameLst>
                                      </p:cBhvr>
                                      <p:tavLst>
                                        <p:tav tm="0">
                                          <p:val>
                                            <p:str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738"/>
                                        </p:tgtEl>
                                        <p:attrNameLst>
                                          <p:attrName>style.visibility</p:attrName>
                                        </p:attrNameLst>
                                      </p:cBhvr>
                                      <p:to>
                                        <p:strVal val="visible"/>
                                      </p:to>
                                    </p:set>
                                    <p:anim calcmode="lin" valueType="num">
                                      <p:cBhvr additive="base">
                                        <p:cTn id="19" dur="1000"/>
                                        <p:tgtEl>
                                          <p:spTgt spid="738"/>
                                        </p:tgtEl>
                                        <p:attrNameLst>
                                          <p:attrName>ppt_x</p:attrName>
                                        </p:attrNameLst>
                                      </p:cBhvr>
                                      <p:tavLst>
                                        <p:tav tm="0">
                                          <p:val>
                                            <p:strVal val="#ppt_x-1"/>
                                          </p:val>
                                        </p:tav>
                                        <p:tav tm="100000">
                                          <p:val>
                                            <p:strVal val="#ppt_x"/>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nodeType="clickEffect">
                                  <p:stCondLst>
                                    <p:cond delay="0"/>
                                  </p:stCondLst>
                                  <p:childTnLst>
                                    <p:set>
                                      <p:cBhvr>
                                        <p:cTn id="23" dur="1" fill="hold">
                                          <p:stCondLst>
                                            <p:cond delay="0"/>
                                          </p:stCondLst>
                                        </p:cTn>
                                        <p:tgtEl>
                                          <p:spTgt spid="737"/>
                                        </p:tgtEl>
                                        <p:attrNameLst>
                                          <p:attrName>style.visibility</p:attrName>
                                        </p:attrNameLst>
                                      </p:cBhvr>
                                      <p:to>
                                        <p:strVal val="visible"/>
                                      </p:to>
                                    </p:set>
                                    <p:anim calcmode="lin" valueType="num">
                                      <p:cBhvr additive="base">
                                        <p:cTn id="24" dur="1000"/>
                                        <p:tgtEl>
                                          <p:spTgt spid="737"/>
                                        </p:tgtEl>
                                        <p:attrNameLst>
                                          <p:attrName>ppt_x</p:attrName>
                                        </p:attrNameLst>
                                      </p:cBhvr>
                                      <p:tavLst>
                                        <p:tav tm="0">
                                          <p:val>
                                            <p:strVal val="#ppt_x-1"/>
                                          </p:val>
                                        </p:tav>
                                        <p:tav tm="100000">
                                          <p:val>
                                            <p:strVal val="#ppt_x"/>
                                          </p:val>
                                        </p:tav>
                                      </p:tavLst>
                                    </p:anim>
                                  </p:childTnLst>
                                </p:cTn>
                              </p:par>
                            </p:childTnLst>
                          </p:cTn>
                        </p:par>
                      </p:childTnLst>
                    </p:cTn>
                  </p:par>
                  <p:par>
                    <p:cTn id="25" fill="hold">
                      <p:stCondLst>
                        <p:cond delay="indefinite"/>
                      </p:stCondLst>
                      <p:childTnLst>
                        <p:par>
                          <p:cTn id="26" fill="hold">
                            <p:stCondLst>
                              <p:cond delay="0"/>
                            </p:stCondLst>
                            <p:childTnLst>
                              <p:par>
                                <p:cTn id="27" presetID="23" presetClass="entr" presetSubtype="16" fill="hold" nodeType="clickEffect">
                                  <p:stCondLst>
                                    <p:cond delay="0"/>
                                  </p:stCondLst>
                                  <p:childTnLst>
                                    <p:set>
                                      <p:cBhvr>
                                        <p:cTn id="28" dur="1" fill="hold">
                                          <p:stCondLst>
                                            <p:cond delay="0"/>
                                          </p:stCondLst>
                                        </p:cTn>
                                        <p:tgtEl>
                                          <p:spTgt spid="739"/>
                                        </p:tgtEl>
                                        <p:attrNameLst>
                                          <p:attrName>style.visibility</p:attrName>
                                        </p:attrNameLst>
                                      </p:cBhvr>
                                      <p:to>
                                        <p:strVal val="visible"/>
                                      </p:to>
                                    </p:set>
                                    <p:anim calcmode="lin" valueType="num">
                                      <p:cBhvr additive="base">
                                        <p:cTn id="29" dur="1000"/>
                                        <p:tgtEl>
                                          <p:spTgt spid="739"/>
                                        </p:tgtEl>
                                        <p:attrNameLst>
                                          <p:attrName>ppt_w</p:attrName>
                                        </p:attrNameLst>
                                      </p:cBhvr>
                                      <p:tavLst>
                                        <p:tav tm="0">
                                          <p:val>
                                            <p:strVal val="0"/>
                                          </p:val>
                                        </p:tav>
                                        <p:tav tm="100000">
                                          <p:val>
                                            <p:strVal val="#ppt_w"/>
                                          </p:val>
                                        </p:tav>
                                      </p:tavLst>
                                    </p:anim>
                                    <p:anim calcmode="lin" valueType="num">
                                      <p:cBhvr additive="base">
                                        <p:cTn id="30" dur="1000"/>
                                        <p:tgtEl>
                                          <p:spTgt spid="739"/>
                                        </p:tgtEl>
                                        <p:attrNameLst>
                                          <p:attrName>ppt_h</p:attrName>
                                        </p:attrNameLst>
                                      </p:cBhvr>
                                      <p:tavLst>
                                        <p:tav tm="0">
                                          <p:val>
                                            <p:strVal val="0"/>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23" presetClass="entr" presetSubtype="16" fill="hold" nodeType="clickEffect">
                                  <p:stCondLst>
                                    <p:cond delay="0"/>
                                  </p:stCondLst>
                                  <p:childTnLst>
                                    <p:set>
                                      <p:cBhvr>
                                        <p:cTn id="34" dur="1" fill="hold">
                                          <p:stCondLst>
                                            <p:cond delay="0"/>
                                          </p:stCondLst>
                                        </p:cTn>
                                        <p:tgtEl>
                                          <p:spTgt spid="740"/>
                                        </p:tgtEl>
                                        <p:attrNameLst>
                                          <p:attrName>style.visibility</p:attrName>
                                        </p:attrNameLst>
                                      </p:cBhvr>
                                      <p:to>
                                        <p:strVal val="visible"/>
                                      </p:to>
                                    </p:set>
                                    <p:anim calcmode="lin" valueType="num">
                                      <p:cBhvr additive="base">
                                        <p:cTn id="35" dur="1000"/>
                                        <p:tgtEl>
                                          <p:spTgt spid="740"/>
                                        </p:tgtEl>
                                        <p:attrNameLst>
                                          <p:attrName>ppt_w</p:attrName>
                                        </p:attrNameLst>
                                      </p:cBhvr>
                                      <p:tavLst>
                                        <p:tav tm="0">
                                          <p:val>
                                            <p:strVal val="0"/>
                                          </p:val>
                                        </p:tav>
                                        <p:tav tm="100000">
                                          <p:val>
                                            <p:strVal val="#ppt_w"/>
                                          </p:val>
                                        </p:tav>
                                      </p:tavLst>
                                    </p:anim>
                                    <p:anim calcmode="lin" valueType="num">
                                      <p:cBhvr additive="base">
                                        <p:cTn id="36" dur="1000"/>
                                        <p:tgtEl>
                                          <p:spTgt spid="740"/>
                                        </p:tgtEl>
                                        <p:attrNameLst>
                                          <p:attrName>ppt_h</p:attrName>
                                        </p:attrNameLst>
                                      </p:cBhvr>
                                      <p:tavLst>
                                        <p:tav tm="0">
                                          <p:val>
                                            <p:strVal val="0"/>
                                          </p:val>
                                        </p:tav>
                                        <p:tav tm="100000">
                                          <p:val>
                                            <p:strVal val="#ppt_h"/>
                                          </p:val>
                                        </p:tav>
                                      </p:tavLst>
                                    </p:anim>
                                  </p:childTnLst>
                                </p:cTn>
                              </p:par>
                            </p:childTnLst>
                          </p:cTn>
                        </p:par>
                      </p:childTnLst>
                    </p:cTn>
                  </p:par>
                  <p:par>
                    <p:cTn id="37" fill="hold">
                      <p:stCondLst>
                        <p:cond delay="indefinite"/>
                      </p:stCondLst>
                      <p:childTnLst>
                        <p:par>
                          <p:cTn id="38" fill="hold">
                            <p:stCondLst>
                              <p:cond delay="0"/>
                            </p:stCondLst>
                            <p:childTnLst>
                              <p:par>
                                <p:cTn id="39" presetID="23" presetClass="entr" presetSubtype="16" fill="hold" nodeType="clickEffect">
                                  <p:stCondLst>
                                    <p:cond delay="0"/>
                                  </p:stCondLst>
                                  <p:childTnLst>
                                    <p:set>
                                      <p:cBhvr>
                                        <p:cTn id="40" dur="1" fill="hold">
                                          <p:stCondLst>
                                            <p:cond delay="0"/>
                                          </p:stCondLst>
                                        </p:cTn>
                                        <p:tgtEl>
                                          <p:spTgt spid="749"/>
                                        </p:tgtEl>
                                        <p:attrNameLst>
                                          <p:attrName>style.visibility</p:attrName>
                                        </p:attrNameLst>
                                      </p:cBhvr>
                                      <p:to>
                                        <p:strVal val="visible"/>
                                      </p:to>
                                    </p:set>
                                    <p:anim calcmode="lin" valueType="num">
                                      <p:cBhvr additive="base">
                                        <p:cTn id="41" dur="1000"/>
                                        <p:tgtEl>
                                          <p:spTgt spid="749"/>
                                        </p:tgtEl>
                                        <p:attrNameLst>
                                          <p:attrName>ppt_w</p:attrName>
                                        </p:attrNameLst>
                                      </p:cBhvr>
                                      <p:tavLst>
                                        <p:tav tm="0">
                                          <p:val>
                                            <p:strVal val="0"/>
                                          </p:val>
                                        </p:tav>
                                        <p:tav tm="100000">
                                          <p:val>
                                            <p:strVal val="#ppt_w"/>
                                          </p:val>
                                        </p:tav>
                                      </p:tavLst>
                                    </p:anim>
                                    <p:anim calcmode="lin" valueType="num">
                                      <p:cBhvr additive="base">
                                        <p:cTn id="42" dur="1000"/>
                                        <p:tgtEl>
                                          <p:spTgt spid="749"/>
                                        </p:tgtEl>
                                        <p:attrNameLst>
                                          <p:attrName>ppt_h</p:attrName>
                                        </p:attrNameLst>
                                      </p:cBhvr>
                                      <p:tavLst>
                                        <p:tav tm="0">
                                          <p:val>
                                            <p:strVal val="0"/>
                                          </p:val>
                                        </p:tav>
                                        <p:tav tm="100000">
                                          <p:val>
                                            <p:strVal val="#ppt_h"/>
                                          </p:val>
                                        </p:tav>
                                      </p:tavLst>
                                    </p:anim>
                                  </p:childTnLst>
                                </p:cTn>
                              </p:par>
                            </p:childTnLst>
                          </p:cTn>
                        </p:par>
                      </p:childTnLst>
                    </p:cTn>
                  </p:par>
                  <p:par>
                    <p:cTn id="43" fill="hold">
                      <p:stCondLst>
                        <p:cond delay="indefinite"/>
                      </p:stCondLst>
                      <p:childTnLst>
                        <p:par>
                          <p:cTn id="44" fill="hold">
                            <p:stCondLst>
                              <p:cond delay="0"/>
                            </p:stCondLst>
                            <p:childTnLst>
                              <p:par>
                                <p:cTn id="45" presetID="23" presetClass="entr" presetSubtype="16" fill="hold" nodeType="clickEffect">
                                  <p:stCondLst>
                                    <p:cond delay="0"/>
                                  </p:stCondLst>
                                  <p:childTnLst>
                                    <p:set>
                                      <p:cBhvr>
                                        <p:cTn id="46" dur="1" fill="hold">
                                          <p:stCondLst>
                                            <p:cond delay="0"/>
                                          </p:stCondLst>
                                        </p:cTn>
                                        <p:tgtEl>
                                          <p:spTgt spid="746"/>
                                        </p:tgtEl>
                                        <p:attrNameLst>
                                          <p:attrName>style.visibility</p:attrName>
                                        </p:attrNameLst>
                                      </p:cBhvr>
                                      <p:to>
                                        <p:strVal val="visible"/>
                                      </p:to>
                                    </p:set>
                                    <p:anim calcmode="lin" valueType="num">
                                      <p:cBhvr additive="base">
                                        <p:cTn id="47" dur="1000"/>
                                        <p:tgtEl>
                                          <p:spTgt spid="746"/>
                                        </p:tgtEl>
                                        <p:attrNameLst>
                                          <p:attrName>ppt_w</p:attrName>
                                        </p:attrNameLst>
                                      </p:cBhvr>
                                      <p:tavLst>
                                        <p:tav tm="0">
                                          <p:val>
                                            <p:strVal val="0"/>
                                          </p:val>
                                        </p:tav>
                                        <p:tav tm="100000">
                                          <p:val>
                                            <p:strVal val="#ppt_w"/>
                                          </p:val>
                                        </p:tav>
                                      </p:tavLst>
                                    </p:anim>
                                    <p:anim calcmode="lin" valueType="num">
                                      <p:cBhvr additive="base">
                                        <p:cTn id="48" dur="1000"/>
                                        <p:tgtEl>
                                          <p:spTgt spid="746"/>
                                        </p:tgtEl>
                                        <p:attrNameLst>
                                          <p:attrName>ppt_h</p:attrName>
                                        </p:attrNameLst>
                                      </p:cBhvr>
                                      <p:tavLst>
                                        <p:tav tm="0">
                                          <p:val>
                                            <p:strVal val="0"/>
                                          </p:val>
                                        </p:tav>
                                        <p:tav tm="100000">
                                          <p:val>
                                            <p:strVal val="#ppt_h"/>
                                          </p:val>
                                        </p:tav>
                                      </p:tavLst>
                                    </p:anim>
                                  </p:childTnLst>
                                </p:cTn>
                              </p:par>
                            </p:childTnLst>
                          </p:cTn>
                        </p:par>
                      </p:childTnLst>
                    </p:cTn>
                  </p:par>
                  <p:par>
                    <p:cTn id="49" fill="hold">
                      <p:stCondLst>
                        <p:cond delay="indefinite"/>
                      </p:stCondLst>
                      <p:childTnLst>
                        <p:par>
                          <p:cTn id="50" fill="hold">
                            <p:stCondLst>
                              <p:cond delay="0"/>
                            </p:stCondLst>
                            <p:childTnLst>
                              <p:par>
                                <p:cTn id="51" presetID="23" presetClass="entr" presetSubtype="16" fill="hold" nodeType="clickEffect">
                                  <p:stCondLst>
                                    <p:cond delay="0"/>
                                  </p:stCondLst>
                                  <p:childTnLst>
                                    <p:set>
                                      <p:cBhvr>
                                        <p:cTn id="52" dur="1" fill="hold">
                                          <p:stCondLst>
                                            <p:cond delay="0"/>
                                          </p:stCondLst>
                                        </p:cTn>
                                        <p:tgtEl>
                                          <p:spTgt spid="741"/>
                                        </p:tgtEl>
                                        <p:attrNameLst>
                                          <p:attrName>style.visibility</p:attrName>
                                        </p:attrNameLst>
                                      </p:cBhvr>
                                      <p:to>
                                        <p:strVal val="visible"/>
                                      </p:to>
                                    </p:set>
                                    <p:anim calcmode="lin" valueType="num">
                                      <p:cBhvr additive="base">
                                        <p:cTn id="53" dur="1000"/>
                                        <p:tgtEl>
                                          <p:spTgt spid="741"/>
                                        </p:tgtEl>
                                        <p:attrNameLst>
                                          <p:attrName>ppt_w</p:attrName>
                                        </p:attrNameLst>
                                      </p:cBhvr>
                                      <p:tavLst>
                                        <p:tav tm="0">
                                          <p:val>
                                            <p:strVal val="0"/>
                                          </p:val>
                                        </p:tav>
                                        <p:tav tm="100000">
                                          <p:val>
                                            <p:strVal val="#ppt_w"/>
                                          </p:val>
                                        </p:tav>
                                      </p:tavLst>
                                    </p:anim>
                                    <p:anim calcmode="lin" valueType="num">
                                      <p:cBhvr additive="base">
                                        <p:cTn id="54" dur="1000"/>
                                        <p:tgtEl>
                                          <p:spTgt spid="741"/>
                                        </p:tgtEl>
                                        <p:attrNameLst>
                                          <p:attrName>ppt_h</p:attrName>
                                        </p:attrNameLst>
                                      </p:cBhvr>
                                      <p:tavLst>
                                        <p:tav tm="0">
                                          <p:val>
                                            <p:strVal val="0"/>
                                          </p:val>
                                        </p:tav>
                                        <p:tav tm="100000">
                                          <p:val>
                                            <p:strVal val="#ppt_h"/>
                                          </p:val>
                                        </p:tav>
                                      </p:tavLst>
                                    </p:anim>
                                  </p:childTnLst>
                                </p:cTn>
                              </p:par>
                            </p:childTnLst>
                          </p:cTn>
                        </p:par>
                      </p:childTnLst>
                    </p:cTn>
                  </p:par>
                  <p:par>
                    <p:cTn id="55" fill="hold">
                      <p:stCondLst>
                        <p:cond delay="indefinite"/>
                      </p:stCondLst>
                      <p:childTnLst>
                        <p:par>
                          <p:cTn id="56" fill="hold">
                            <p:stCondLst>
                              <p:cond delay="0"/>
                            </p:stCondLst>
                            <p:childTnLst>
                              <p:par>
                                <p:cTn id="57" presetID="23" presetClass="entr" presetSubtype="16" fill="hold" nodeType="clickEffect">
                                  <p:stCondLst>
                                    <p:cond delay="0"/>
                                  </p:stCondLst>
                                  <p:childTnLst>
                                    <p:set>
                                      <p:cBhvr>
                                        <p:cTn id="58" dur="1" fill="hold">
                                          <p:stCondLst>
                                            <p:cond delay="0"/>
                                          </p:stCondLst>
                                        </p:cTn>
                                        <p:tgtEl>
                                          <p:spTgt spid="750"/>
                                        </p:tgtEl>
                                        <p:attrNameLst>
                                          <p:attrName>style.visibility</p:attrName>
                                        </p:attrNameLst>
                                      </p:cBhvr>
                                      <p:to>
                                        <p:strVal val="visible"/>
                                      </p:to>
                                    </p:set>
                                    <p:anim calcmode="lin" valueType="num">
                                      <p:cBhvr additive="base">
                                        <p:cTn id="59" dur="1000"/>
                                        <p:tgtEl>
                                          <p:spTgt spid="750"/>
                                        </p:tgtEl>
                                        <p:attrNameLst>
                                          <p:attrName>ppt_w</p:attrName>
                                        </p:attrNameLst>
                                      </p:cBhvr>
                                      <p:tavLst>
                                        <p:tav tm="0">
                                          <p:val>
                                            <p:strVal val="0"/>
                                          </p:val>
                                        </p:tav>
                                        <p:tav tm="100000">
                                          <p:val>
                                            <p:strVal val="#ppt_w"/>
                                          </p:val>
                                        </p:tav>
                                      </p:tavLst>
                                    </p:anim>
                                    <p:anim calcmode="lin" valueType="num">
                                      <p:cBhvr additive="base">
                                        <p:cTn id="60" dur="1000"/>
                                        <p:tgtEl>
                                          <p:spTgt spid="750"/>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757"/>
        <p:cNvGrpSpPr/>
        <p:nvPr/>
      </p:nvGrpSpPr>
      <p:grpSpPr>
        <a:xfrm>
          <a:off x="0" y="0"/>
          <a:ext cx="0" cy="0"/>
          <a:chOff x="0" y="0"/>
          <a:chExt cx="0" cy="0"/>
        </a:xfrm>
      </p:grpSpPr>
      <p:sp>
        <p:nvSpPr>
          <p:cNvPr id="758" name="Google Shape;758;p38"/>
          <p:cNvSpPr/>
          <p:nvPr/>
        </p:nvSpPr>
        <p:spPr>
          <a:xfrm rot="10800000">
            <a:off x="8988750" y="125"/>
            <a:ext cx="146400" cy="5136000"/>
          </a:xfrm>
          <a:prstGeom prst="rect">
            <a:avLst/>
          </a:prstGeom>
          <a:solidFill>
            <a:srgbClr val="073763"/>
          </a:solidFill>
          <a:ln w="9525" cap="flat" cmpd="sng">
            <a:solidFill>
              <a:srgbClr val="134F5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38"/>
          <p:cNvSpPr/>
          <p:nvPr/>
        </p:nvSpPr>
        <p:spPr>
          <a:xfrm rot="-5400000">
            <a:off x="4134150" y="-4133950"/>
            <a:ext cx="188700" cy="8457000"/>
          </a:xfrm>
          <a:prstGeom prst="rect">
            <a:avLst/>
          </a:prstGeom>
          <a:solidFill>
            <a:srgbClr val="07376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38"/>
          <p:cNvSpPr/>
          <p:nvPr/>
        </p:nvSpPr>
        <p:spPr>
          <a:xfrm>
            <a:off x="8303475" y="0"/>
            <a:ext cx="831600" cy="188700"/>
          </a:xfrm>
          <a:prstGeom prst="rect">
            <a:avLst/>
          </a:prstGeom>
          <a:solidFill>
            <a:srgbClr val="000000">
              <a:alpha val="0"/>
            </a:srgbClr>
          </a:solidFill>
          <a:ln w="19050" cap="flat"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38"/>
          <p:cNvSpPr/>
          <p:nvPr/>
        </p:nvSpPr>
        <p:spPr>
          <a:xfrm rot="5400000">
            <a:off x="8697300" y="-182500"/>
            <a:ext cx="28800" cy="554100"/>
          </a:xfrm>
          <a:prstGeom prst="rect">
            <a:avLst/>
          </a:prstGeom>
          <a:solidFill>
            <a:srgbClr val="073763"/>
          </a:solidFill>
          <a:ln w="9525" cap="flat" cmpd="sng">
            <a:solidFill>
              <a:srgbClr val="134F5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38"/>
          <p:cNvSpPr txBox="1">
            <a:spLocks noGrp="1"/>
          </p:cNvSpPr>
          <p:nvPr>
            <p:ph type="title"/>
          </p:nvPr>
        </p:nvSpPr>
        <p:spPr>
          <a:xfrm>
            <a:off x="3062275" y="188900"/>
            <a:ext cx="27825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SzPts val="990"/>
              <a:buNone/>
            </a:pPr>
            <a:r>
              <a:rPr lang="es" sz="2220" b="1">
                <a:solidFill>
                  <a:srgbClr val="073763"/>
                </a:solidFill>
                <a:latin typeface="Times New Roman"/>
                <a:ea typeface="Times New Roman"/>
                <a:cs typeface="Times New Roman"/>
                <a:sym typeface="Times New Roman"/>
              </a:rPr>
              <a:t>Conclusiones</a:t>
            </a:r>
            <a:endParaRPr sz="2220" b="1">
              <a:solidFill>
                <a:srgbClr val="073763"/>
              </a:solidFill>
              <a:latin typeface="Times New Roman"/>
              <a:ea typeface="Times New Roman"/>
              <a:cs typeface="Times New Roman"/>
              <a:sym typeface="Times New Roman"/>
            </a:endParaRPr>
          </a:p>
        </p:txBody>
      </p:sp>
      <p:sp>
        <p:nvSpPr>
          <p:cNvPr id="763" name="Google Shape;763;p38"/>
          <p:cNvSpPr txBox="1">
            <a:spLocks noGrp="1"/>
          </p:cNvSpPr>
          <p:nvPr>
            <p:ph type="body" idx="1"/>
          </p:nvPr>
        </p:nvSpPr>
        <p:spPr>
          <a:xfrm>
            <a:off x="5153275" y="1154547"/>
            <a:ext cx="2454000" cy="680400"/>
          </a:xfrm>
          <a:prstGeom prst="rect">
            <a:avLst/>
          </a:prstGeom>
          <a:ln w="19050" cap="flat" cmpd="sng">
            <a:solidFill>
              <a:srgbClr val="3D85C6"/>
            </a:solidFill>
            <a:prstDash val="solid"/>
            <a:round/>
            <a:headEnd type="none" w="sm" len="sm"/>
            <a:tailEnd type="none" w="sm" len="sm"/>
          </a:ln>
        </p:spPr>
        <p:txBody>
          <a:bodyPr spcFirstLastPara="1" wrap="square" lIns="91425" tIns="91425" rIns="91425" bIns="91425" anchor="t" anchorCtr="0">
            <a:noAutofit/>
          </a:bodyPr>
          <a:lstStyle/>
          <a:p>
            <a:pPr marL="0" lvl="0" indent="0" algn="just" rtl="0">
              <a:lnSpc>
                <a:spcPct val="85000"/>
              </a:lnSpc>
              <a:spcBef>
                <a:spcPts val="0"/>
              </a:spcBef>
              <a:spcAft>
                <a:spcPts val="1200"/>
              </a:spcAft>
              <a:buSzPts val="935"/>
              <a:buNone/>
            </a:pPr>
            <a:r>
              <a:rPr lang="es" sz="1200">
                <a:solidFill>
                  <a:schemeClr val="dk1"/>
                </a:solidFill>
                <a:latin typeface="Times New Roman"/>
                <a:ea typeface="Times New Roman"/>
                <a:cs typeface="Times New Roman"/>
                <a:sym typeface="Times New Roman"/>
              </a:rPr>
              <a:t>La administración de los probióticos va determinada según la necesidad del organismo.  </a:t>
            </a:r>
            <a:endParaRPr sz="1200" i="1">
              <a:solidFill>
                <a:schemeClr val="dk1"/>
              </a:solidFill>
              <a:latin typeface="Times New Roman"/>
              <a:ea typeface="Times New Roman"/>
              <a:cs typeface="Times New Roman"/>
              <a:sym typeface="Times New Roman"/>
            </a:endParaRPr>
          </a:p>
        </p:txBody>
      </p:sp>
      <p:sp>
        <p:nvSpPr>
          <p:cNvPr id="764" name="Google Shape;764;p38"/>
          <p:cNvSpPr/>
          <p:nvPr/>
        </p:nvSpPr>
        <p:spPr>
          <a:xfrm>
            <a:off x="0" y="0"/>
            <a:ext cx="429300" cy="4812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s" sz="1800" b="1">
                <a:solidFill>
                  <a:srgbClr val="0C343D"/>
                </a:solidFill>
                <a:latin typeface="Times New Roman"/>
                <a:ea typeface="Times New Roman"/>
                <a:cs typeface="Times New Roman"/>
                <a:sym typeface="Times New Roman"/>
              </a:rPr>
              <a:t>26</a:t>
            </a:r>
            <a:endParaRPr sz="1800" b="1">
              <a:solidFill>
                <a:srgbClr val="0C343D"/>
              </a:solidFill>
              <a:latin typeface="Times New Roman"/>
              <a:ea typeface="Times New Roman"/>
              <a:cs typeface="Times New Roman"/>
              <a:sym typeface="Times New Roman"/>
            </a:endParaRPr>
          </a:p>
        </p:txBody>
      </p:sp>
      <p:pic>
        <p:nvPicPr>
          <p:cNvPr id="765" name="Google Shape;765;p38"/>
          <p:cNvPicPr preferRelativeResize="0"/>
          <p:nvPr/>
        </p:nvPicPr>
        <p:blipFill rotWithShape="1">
          <a:blip r:embed="rId3">
            <a:alphaModFix/>
          </a:blip>
          <a:srcRect r="68101" b="3147"/>
          <a:stretch/>
        </p:blipFill>
        <p:spPr>
          <a:xfrm>
            <a:off x="7855925" y="907150"/>
            <a:ext cx="1125128" cy="1145400"/>
          </a:xfrm>
          <a:prstGeom prst="rect">
            <a:avLst/>
          </a:prstGeom>
          <a:noFill/>
          <a:ln>
            <a:noFill/>
          </a:ln>
        </p:spPr>
      </p:pic>
      <p:sp>
        <p:nvSpPr>
          <p:cNvPr id="766" name="Google Shape;766;p38"/>
          <p:cNvSpPr/>
          <p:nvPr/>
        </p:nvSpPr>
        <p:spPr>
          <a:xfrm>
            <a:off x="7214800" y="4161725"/>
            <a:ext cx="272700" cy="481200"/>
          </a:xfrm>
          <a:prstGeom prst="rightArrow">
            <a:avLst>
              <a:gd name="adj1" fmla="val 50000"/>
              <a:gd name="adj2" fmla="val 50000"/>
            </a:avLst>
          </a:prstGeom>
          <a:solidFill>
            <a:srgbClr val="073763"/>
          </a:solidFill>
          <a:ln w="9525" cap="flat" cmpd="sng">
            <a:solidFill>
              <a:srgbClr val="20549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38"/>
          <p:cNvSpPr/>
          <p:nvPr/>
        </p:nvSpPr>
        <p:spPr>
          <a:xfrm>
            <a:off x="2178100" y="1229988"/>
            <a:ext cx="272700" cy="481200"/>
          </a:xfrm>
          <a:prstGeom prst="rightArrow">
            <a:avLst>
              <a:gd name="adj1" fmla="val 50000"/>
              <a:gd name="adj2" fmla="val 50000"/>
            </a:avLst>
          </a:prstGeom>
          <a:solidFill>
            <a:srgbClr val="073763"/>
          </a:solidFill>
          <a:ln w="9525" cap="flat" cmpd="sng">
            <a:solidFill>
              <a:srgbClr val="20549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768;p38"/>
          <p:cNvSpPr txBox="1"/>
          <p:nvPr/>
        </p:nvSpPr>
        <p:spPr>
          <a:xfrm>
            <a:off x="24650" y="855350"/>
            <a:ext cx="508200" cy="523200"/>
          </a:xfrm>
          <a:prstGeom prst="rect">
            <a:avLst/>
          </a:prstGeom>
          <a:solidFill>
            <a:srgbClr val="9FC5E8"/>
          </a:solid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2200" b="1">
                <a:latin typeface="Times New Roman"/>
                <a:ea typeface="Times New Roman"/>
                <a:cs typeface="Times New Roman"/>
                <a:sym typeface="Times New Roman"/>
              </a:rPr>
              <a:t>1</a:t>
            </a:r>
            <a:endParaRPr sz="2200" b="1">
              <a:latin typeface="Times New Roman"/>
              <a:ea typeface="Times New Roman"/>
              <a:cs typeface="Times New Roman"/>
              <a:sym typeface="Times New Roman"/>
            </a:endParaRPr>
          </a:p>
        </p:txBody>
      </p:sp>
      <p:sp>
        <p:nvSpPr>
          <p:cNvPr id="769" name="Google Shape;769;p38"/>
          <p:cNvSpPr txBox="1"/>
          <p:nvPr/>
        </p:nvSpPr>
        <p:spPr>
          <a:xfrm>
            <a:off x="19800" y="2367350"/>
            <a:ext cx="508200" cy="523200"/>
          </a:xfrm>
          <a:prstGeom prst="rect">
            <a:avLst/>
          </a:prstGeom>
          <a:solidFill>
            <a:srgbClr val="9FC5E8"/>
          </a:solid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2200" b="1">
                <a:latin typeface="Times New Roman"/>
                <a:ea typeface="Times New Roman"/>
                <a:cs typeface="Times New Roman"/>
                <a:sym typeface="Times New Roman"/>
              </a:rPr>
              <a:t>2</a:t>
            </a:r>
            <a:endParaRPr sz="2200" b="1">
              <a:latin typeface="Times New Roman"/>
              <a:ea typeface="Times New Roman"/>
              <a:cs typeface="Times New Roman"/>
              <a:sym typeface="Times New Roman"/>
            </a:endParaRPr>
          </a:p>
        </p:txBody>
      </p:sp>
      <p:sp>
        <p:nvSpPr>
          <p:cNvPr id="770" name="Google Shape;770;p38"/>
          <p:cNvSpPr txBox="1">
            <a:spLocks noGrp="1"/>
          </p:cNvSpPr>
          <p:nvPr>
            <p:ph type="body" idx="1"/>
          </p:nvPr>
        </p:nvSpPr>
        <p:spPr>
          <a:xfrm>
            <a:off x="600675" y="1208388"/>
            <a:ext cx="1509600" cy="572700"/>
          </a:xfrm>
          <a:prstGeom prst="rect">
            <a:avLst/>
          </a:prstGeom>
          <a:ln w="19050" cap="flat" cmpd="sng">
            <a:solidFill>
              <a:srgbClr val="3D85C6"/>
            </a:solidFill>
            <a:prstDash val="solid"/>
            <a:round/>
            <a:headEnd type="none" w="sm" len="sm"/>
            <a:tailEnd type="none" w="sm" len="sm"/>
          </a:ln>
        </p:spPr>
        <p:txBody>
          <a:bodyPr spcFirstLastPara="1" wrap="square" lIns="91425" tIns="91425" rIns="91425" bIns="91425" anchor="t" anchorCtr="0">
            <a:noAutofit/>
          </a:bodyPr>
          <a:lstStyle/>
          <a:p>
            <a:pPr marL="0" lvl="0" indent="0" algn="ctr" rtl="0">
              <a:lnSpc>
                <a:spcPct val="85000"/>
              </a:lnSpc>
              <a:spcBef>
                <a:spcPts val="0"/>
              </a:spcBef>
              <a:spcAft>
                <a:spcPts val="1200"/>
              </a:spcAft>
              <a:buSzPts val="935"/>
              <a:buNone/>
            </a:pPr>
            <a:r>
              <a:rPr lang="es" sz="1100" b="1">
                <a:solidFill>
                  <a:schemeClr val="dk1"/>
                </a:solidFill>
                <a:latin typeface="Times New Roman"/>
                <a:ea typeface="Times New Roman"/>
                <a:cs typeface="Times New Roman"/>
                <a:sym typeface="Times New Roman"/>
              </a:rPr>
              <a:t>Ensayo de longevidad al implementar probióticos</a:t>
            </a:r>
            <a:endParaRPr sz="1100" b="1">
              <a:solidFill>
                <a:schemeClr val="dk1"/>
              </a:solidFill>
              <a:latin typeface="Times New Roman"/>
              <a:ea typeface="Times New Roman"/>
              <a:cs typeface="Times New Roman"/>
              <a:sym typeface="Times New Roman"/>
            </a:endParaRPr>
          </a:p>
        </p:txBody>
      </p:sp>
      <p:sp>
        <p:nvSpPr>
          <p:cNvPr id="771" name="Google Shape;771;p38"/>
          <p:cNvSpPr txBox="1"/>
          <p:nvPr/>
        </p:nvSpPr>
        <p:spPr>
          <a:xfrm>
            <a:off x="42600" y="4250525"/>
            <a:ext cx="429300" cy="461700"/>
          </a:xfrm>
          <a:prstGeom prst="rect">
            <a:avLst/>
          </a:prstGeom>
          <a:solidFill>
            <a:srgbClr val="9FC5E8"/>
          </a:solid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1800" b="1">
                <a:latin typeface="Times New Roman"/>
                <a:ea typeface="Times New Roman"/>
                <a:cs typeface="Times New Roman"/>
                <a:sym typeface="Times New Roman"/>
              </a:rPr>
              <a:t>3</a:t>
            </a:r>
            <a:endParaRPr sz="1800" b="1">
              <a:latin typeface="Times New Roman"/>
              <a:ea typeface="Times New Roman"/>
              <a:cs typeface="Times New Roman"/>
              <a:sym typeface="Times New Roman"/>
            </a:endParaRPr>
          </a:p>
        </p:txBody>
      </p:sp>
      <p:sp>
        <p:nvSpPr>
          <p:cNvPr id="772" name="Google Shape;772;p38"/>
          <p:cNvSpPr/>
          <p:nvPr/>
        </p:nvSpPr>
        <p:spPr>
          <a:xfrm>
            <a:off x="2182950" y="4240763"/>
            <a:ext cx="272700" cy="481200"/>
          </a:xfrm>
          <a:prstGeom prst="rightArrow">
            <a:avLst>
              <a:gd name="adj1" fmla="val 50000"/>
              <a:gd name="adj2" fmla="val 50000"/>
            </a:avLst>
          </a:prstGeom>
          <a:solidFill>
            <a:srgbClr val="073763"/>
          </a:solidFill>
          <a:ln w="9525" cap="flat" cmpd="sng">
            <a:solidFill>
              <a:srgbClr val="20549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38"/>
          <p:cNvSpPr/>
          <p:nvPr/>
        </p:nvSpPr>
        <p:spPr>
          <a:xfrm>
            <a:off x="4652150" y="4161713"/>
            <a:ext cx="272700" cy="481200"/>
          </a:xfrm>
          <a:prstGeom prst="rightArrow">
            <a:avLst>
              <a:gd name="adj1" fmla="val 50000"/>
              <a:gd name="adj2" fmla="val 50000"/>
            </a:avLst>
          </a:prstGeom>
          <a:solidFill>
            <a:srgbClr val="073763"/>
          </a:solidFill>
          <a:ln w="9525" cap="flat" cmpd="sng">
            <a:solidFill>
              <a:srgbClr val="20549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38"/>
          <p:cNvSpPr txBox="1">
            <a:spLocks noGrp="1"/>
          </p:cNvSpPr>
          <p:nvPr>
            <p:ph type="body" idx="1"/>
          </p:nvPr>
        </p:nvSpPr>
        <p:spPr>
          <a:xfrm>
            <a:off x="2551375" y="928400"/>
            <a:ext cx="2157000" cy="572700"/>
          </a:xfrm>
          <a:prstGeom prst="rect">
            <a:avLst/>
          </a:prstGeom>
          <a:ln w="19050" cap="flat" cmpd="sng">
            <a:solidFill>
              <a:srgbClr val="3D85C6"/>
            </a:solidFill>
            <a:prstDash val="solid"/>
            <a:round/>
            <a:headEnd type="none" w="sm" len="sm"/>
            <a:tailEnd type="none" w="sm" len="sm"/>
          </a:ln>
        </p:spPr>
        <p:txBody>
          <a:bodyPr spcFirstLastPara="1" wrap="square" lIns="91425" tIns="91425" rIns="91425" bIns="91425" anchor="t" anchorCtr="0">
            <a:noAutofit/>
          </a:bodyPr>
          <a:lstStyle/>
          <a:p>
            <a:pPr marL="0" lvl="0" indent="0" algn="just" rtl="0">
              <a:lnSpc>
                <a:spcPct val="85000"/>
              </a:lnSpc>
              <a:spcBef>
                <a:spcPts val="0"/>
              </a:spcBef>
              <a:spcAft>
                <a:spcPts val="1200"/>
              </a:spcAft>
              <a:buSzPts val="935"/>
              <a:buNone/>
            </a:pPr>
            <a:r>
              <a:rPr lang="es" sz="1200">
                <a:solidFill>
                  <a:schemeClr val="dk1"/>
                </a:solidFill>
                <a:latin typeface="Times New Roman"/>
                <a:ea typeface="Times New Roman"/>
                <a:cs typeface="Times New Roman"/>
                <a:sym typeface="Times New Roman"/>
              </a:rPr>
              <a:t>N2 disminuyó su tiempo de vida respecto al control</a:t>
            </a:r>
            <a:endParaRPr sz="1200">
              <a:solidFill>
                <a:schemeClr val="dk1"/>
              </a:solidFill>
              <a:latin typeface="Times New Roman"/>
              <a:ea typeface="Times New Roman"/>
              <a:cs typeface="Times New Roman"/>
              <a:sym typeface="Times New Roman"/>
            </a:endParaRPr>
          </a:p>
        </p:txBody>
      </p:sp>
      <p:sp>
        <p:nvSpPr>
          <p:cNvPr id="775" name="Google Shape;775;p38"/>
          <p:cNvSpPr txBox="1">
            <a:spLocks noGrp="1"/>
          </p:cNvSpPr>
          <p:nvPr>
            <p:ph type="body" idx="1"/>
          </p:nvPr>
        </p:nvSpPr>
        <p:spPr>
          <a:xfrm>
            <a:off x="2553275" y="1587625"/>
            <a:ext cx="2157000" cy="572700"/>
          </a:xfrm>
          <a:prstGeom prst="rect">
            <a:avLst/>
          </a:prstGeom>
          <a:ln w="19050" cap="flat" cmpd="sng">
            <a:solidFill>
              <a:srgbClr val="3D85C6"/>
            </a:solidFill>
            <a:prstDash val="solid"/>
            <a:round/>
            <a:headEnd type="none" w="sm" len="sm"/>
            <a:tailEnd type="none" w="sm" len="sm"/>
          </a:ln>
        </p:spPr>
        <p:txBody>
          <a:bodyPr spcFirstLastPara="1" wrap="square" lIns="91425" tIns="91425" rIns="91425" bIns="91425" anchor="t" anchorCtr="0">
            <a:noAutofit/>
          </a:bodyPr>
          <a:lstStyle/>
          <a:p>
            <a:pPr marL="0" lvl="0" indent="0" algn="just" rtl="0">
              <a:lnSpc>
                <a:spcPct val="85000"/>
              </a:lnSpc>
              <a:spcBef>
                <a:spcPts val="0"/>
              </a:spcBef>
              <a:spcAft>
                <a:spcPts val="1200"/>
              </a:spcAft>
              <a:buSzPts val="935"/>
              <a:buNone/>
            </a:pPr>
            <a:r>
              <a:rPr lang="es" sz="1200">
                <a:solidFill>
                  <a:schemeClr val="dk1"/>
                </a:solidFill>
                <a:latin typeface="Times New Roman"/>
                <a:ea typeface="Times New Roman"/>
                <a:cs typeface="Times New Roman"/>
                <a:sym typeface="Times New Roman"/>
              </a:rPr>
              <a:t>AX1410 tiene un tiempo de vida</a:t>
            </a:r>
            <a:endParaRPr sz="1200">
              <a:solidFill>
                <a:schemeClr val="dk1"/>
              </a:solidFill>
              <a:latin typeface="Times New Roman"/>
              <a:ea typeface="Times New Roman"/>
              <a:cs typeface="Times New Roman"/>
              <a:sym typeface="Times New Roman"/>
            </a:endParaRPr>
          </a:p>
        </p:txBody>
      </p:sp>
      <p:sp>
        <p:nvSpPr>
          <p:cNvPr id="776" name="Google Shape;776;p38"/>
          <p:cNvSpPr/>
          <p:nvPr/>
        </p:nvSpPr>
        <p:spPr>
          <a:xfrm>
            <a:off x="4846750" y="1229988"/>
            <a:ext cx="272700" cy="481200"/>
          </a:xfrm>
          <a:prstGeom prst="rightArrow">
            <a:avLst>
              <a:gd name="adj1" fmla="val 50000"/>
              <a:gd name="adj2" fmla="val 50000"/>
            </a:avLst>
          </a:prstGeom>
          <a:solidFill>
            <a:srgbClr val="073763"/>
          </a:solidFill>
          <a:ln w="9525" cap="flat" cmpd="sng">
            <a:solidFill>
              <a:srgbClr val="20549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38"/>
          <p:cNvSpPr txBox="1">
            <a:spLocks noGrp="1"/>
          </p:cNvSpPr>
          <p:nvPr>
            <p:ph type="body" idx="1"/>
          </p:nvPr>
        </p:nvSpPr>
        <p:spPr>
          <a:xfrm>
            <a:off x="541475" y="4195013"/>
            <a:ext cx="1605900" cy="572700"/>
          </a:xfrm>
          <a:prstGeom prst="rect">
            <a:avLst/>
          </a:prstGeom>
          <a:ln w="19050" cap="flat" cmpd="sng">
            <a:solidFill>
              <a:srgbClr val="3D85C6"/>
            </a:solidFill>
            <a:prstDash val="solid"/>
            <a:round/>
            <a:headEnd type="none" w="sm" len="sm"/>
            <a:tailEnd type="none" w="sm" len="sm"/>
          </a:ln>
        </p:spPr>
        <p:txBody>
          <a:bodyPr spcFirstLastPara="1" wrap="square" lIns="91425" tIns="91425" rIns="91425" bIns="91425" anchor="t" anchorCtr="0">
            <a:noAutofit/>
          </a:bodyPr>
          <a:lstStyle/>
          <a:p>
            <a:pPr marL="0" lvl="0" indent="0" algn="ctr" rtl="0">
              <a:lnSpc>
                <a:spcPct val="85000"/>
              </a:lnSpc>
              <a:spcBef>
                <a:spcPts val="0"/>
              </a:spcBef>
              <a:spcAft>
                <a:spcPts val="1200"/>
              </a:spcAft>
              <a:buSzPts val="935"/>
              <a:buNone/>
            </a:pPr>
            <a:r>
              <a:rPr lang="es" sz="1100" b="1">
                <a:solidFill>
                  <a:schemeClr val="dk1"/>
                </a:solidFill>
                <a:latin typeface="Times New Roman"/>
                <a:ea typeface="Times New Roman"/>
                <a:cs typeface="Times New Roman"/>
                <a:sym typeface="Times New Roman"/>
              </a:rPr>
              <a:t>Acumulación de lípidos intestinales tras dieta probiótica</a:t>
            </a:r>
            <a:endParaRPr sz="1100" b="1">
              <a:solidFill>
                <a:schemeClr val="dk1"/>
              </a:solidFill>
              <a:latin typeface="Times New Roman"/>
              <a:ea typeface="Times New Roman"/>
              <a:cs typeface="Times New Roman"/>
              <a:sym typeface="Times New Roman"/>
            </a:endParaRPr>
          </a:p>
        </p:txBody>
      </p:sp>
      <p:sp>
        <p:nvSpPr>
          <p:cNvPr id="778" name="Google Shape;778;p38"/>
          <p:cNvSpPr txBox="1">
            <a:spLocks noGrp="1"/>
          </p:cNvSpPr>
          <p:nvPr>
            <p:ph type="body" idx="1"/>
          </p:nvPr>
        </p:nvSpPr>
        <p:spPr>
          <a:xfrm>
            <a:off x="2541400" y="3841500"/>
            <a:ext cx="2025000" cy="481200"/>
          </a:xfrm>
          <a:prstGeom prst="rect">
            <a:avLst/>
          </a:prstGeom>
          <a:ln w="19050" cap="flat" cmpd="sng">
            <a:solidFill>
              <a:srgbClr val="3D85C6"/>
            </a:solidFill>
            <a:prstDash val="solid"/>
            <a:round/>
            <a:headEnd type="none" w="sm" len="sm"/>
            <a:tailEnd type="none" w="sm" len="sm"/>
          </a:ln>
        </p:spPr>
        <p:txBody>
          <a:bodyPr spcFirstLastPara="1" wrap="square" lIns="91425" tIns="91425" rIns="91425" bIns="91425" anchor="t" anchorCtr="0">
            <a:noAutofit/>
          </a:bodyPr>
          <a:lstStyle/>
          <a:p>
            <a:pPr marL="0" lvl="0" indent="0" algn="ctr" rtl="0">
              <a:lnSpc>
                <a:spcPct val="85000"/>
              </a:lnSpc>
              <a:spcBef>
                <a:spcPts val="0"/>
              </a:spcBef>
              <a:spcAft>
                <a:spcPts val="1200"/>
              </a:spcAft>
              <a:buSzPts val="935"/>
              <a:buNone/>
            </a:pPr>
            <a:r>
              <a:rPr lang="es" sz="1100">
                <a:solidFill>
                  <a:schemeClr val="dk1"/>
                </a:solidFill>
                <a:latin typeface="Times New Roman"/>
                <a:ea typeface="Times New Roman"/>
                <a:cs typeface="Times New Roman"/>
                <a:sym typeface="Times New Roman"/>
              </a:rPr>
              <a:t>N2 un efecto negativo (Mayor fluorescencia)</a:t>
            </a:r>
            <a:endParaRPr sz="1100">
              <a:solidFill>
                <a:schemeClr val="dk1"/>
              </a:solidFill>
              <a:latin typeface="Times New Roman"/>
              <a:ea typeface="Times New Roman"/>
              <a:cs typeface="Times New Roman"/>
              <a:sym typeface="Times New Roman"/>
            </a:endParaRPr>
          </a:p>
        </p:txBody>
      </p:sp>
      <p:sp>
        <p:nvSpPr>
          <p:cNvPr id="779" name="Google Shape;779;p38"/>
          <p:cNvSpPr txBox="1">
            <a:spLocks noGrp="1"/>
          </p:cNvSpPr>
          <p:nvPr>
            <p:ph type="body" idx="1"/>
          </p:nvPr>
        </p:nvSpPr>
        <p:spPr>
          <a:xfrm>
            <a:off x="2541400" y="4492401"/>
            <a:ext cx="2025000" cy="523200"/>
          </a:xfrm>
          <a:prstGeom prst="rect">
            <a:avLst/>
          </a:prstGeom>
          <a:ln w="19050" cap="flat" cmpd="sng">
            <a:solidFill>
              <a:srgbClr val="3D85C6"/>
            </a:solidFill>
            <a:prstDash val="solid"/>
            <a:round/>
            <a:headEnd type="none" w="sm" len="sm"/>
            <a:tailEnd type="none" w="sm" len="sm"/>
          </a:ln>
        </p:spPr>
        <p:txBody>
          <a:bodyPr spcFirstLastPara="1" wrap="square" lIns="91425" tIns="91425" rIns="91425" bIns="91425" anchor="t" anchorCtr="0">
            <a:noAutofit/>
          </a:bodyPr>
          <a:lstStyle/>
          <a:p>
            <a:pPr marL="0" lvl="0" indent="0" algn="ctr" rtl="0">
              <a:lnSpc>
                <a:spcPct val="85000"/>
              </a:lnSpc>
              <a:spcBef>
                <a:spcPts val="0"/>
              </a:spcBef>
              <a:spcAft>
                <a:spcPts val="1200"/>
              </a:spcAft>
              <a:buSzPts val="935"/>
              <a:buNone/>
            </a:pPr>
            <a:r>
              <a:rPr lang="es" sz="1100">
                <a:solidFill>
                  <a:schemeClr val="dk1"/>
                </a:solidFill>
                <a:latin typeface="Times New Roman"/>
                <a:ea typeface="Times New Roman"/>
                <a:cs typeface="Times New Roman"/>
                <a:sym typeface="Times New Roman"/>
              </a:rPr>
              <a:t>AX1410 mejoró su acumulación excesiva de lípidos( menor fluorescencia) </a:t>
            </a:r>
            <a:endParaRPr sz="1100">
              <a:solidFill>
                <a:schemeClr val="dk1"/>
              </a:solidFill>
              <a:latin typeface="Times New Roman"/>
              <a:ea typeface="Times New Roman"/>
              <a:cs typeface="Times New Roman"/>
              <a:sym typeface="Times New Roman"/>
            </a:endParaRPr>
          </a:p>
        </p:txBody>
      </p:sp>
      <p:sp>
        <p:nvSpPr>
          <p:cNvPr id="780" name="Google Shape;780;p38"/>
          <p:cNvSpPr txBox="1">
            <a:spLocks noGrp="1"/>
          </p:cNvSpPr>
          <p:nvPr>
            <p:ph type="body" idx="1"/>
          </p:nvPr>
        </p:nvSpPr>
        <p:spPr>
          <a:xfrm>
            <a:off x="5010600" y="4062114"/>
            <a:ext cx="2025000" cy="680400"/>
          </a:xfrm>
          <a:prstGeom prst="rect">
            <a:avLst/>
          </a:prstGeom>
          <a:ln w="19050" cap="flat" cmpd="sng">
            <a:solidFill>
              <a:srgbClr val="3D85C6"/>
            </a:solidFill>
            <a:prstDash val="solid"/>
            <a:round/>
            <a:headEnd type="none" w="sm" len="sm"/>
            <a:tailEnd type="none" w="sm" len="sm"/>
          </a:ln>
        </p:spPr>
        <p:txBody>
          <a:bodyPr spcFirstLastPara="1" wrap="square" lIns="91425" tIns="91425" rIns="91425" bIns="91425" anchor="t" anchorCtr="0">
            <a:noAutofit/>
          </a:bodyPr>
          <a:lstStyle/>
          <a:p>
            <a:pPr marL="0" lvl="0" indent="0" algn="ctr" rtl="0">
              <a:lnSpc>
                <a:spcPct val="85000"/>
              </a:lnSpc>
              <a:spcBef>
                <a:spcPts val="0"/>
              </a:spcBef>
              <a:spcAft>
                <a:spcPts val="1200"/>
              </a:spcAft>
              <a:buSzPts val="935"/>
              <a:buNone/>
            </a:pPr>
            <a:r>
              <a:rPr lang="es" sz="1100">
                <a:solidFill>
                  <a:schemeClr val="dk1"/>
                </a:solidFill>
                <a:latin typeface="Times New Roman"/>
                <a:ea typeface="Times New Roman"/>
                <a:cs typeface="Times New Roman"/>
                <a:sym typeface="Times New Roman"/>
              </a:rPr>
              <a:t>Los probióticos ejercen un efecto sobre la regulación de los lípidos intestinales </a:t>
            </a:r>
            <a:endParaRPr sz="1100">
              <a:solidFill>
                <a:schemeClr val="dk1"/>
              </a:solidFill>
              <a:latin typeface="Times New Roman"/>
              <a:ea typeface="Times New Roman"/>
              <a:cs typeface="Times New Roman"/>
              <a:sym typeface="Times New Roman"/>
            </a:endParaRPr>
          </a:p>
        </p:txBody>
      </p:sp>
      <p:pic>
        <p:nvPicPr>
          <p:cNvPr id="781" name="Google Shape;781;p38"/>
          <p:cNvPicPr preferRelativeResize="0"/>
          <p:nvPr/>
        </p:nvPicPr>
        <p:blipFill>
          <a:blip r:embed="rId4">
            <a:alphaModFix/>
          </a:blip>
          <a:stretch>
            <a:fillRect/>
          </a:stretch>
        </p:blipFill>
        <p:spPr>
          <a:xfrm>
            <a:off x="7596375" y="3827412"/>
            <a:ext cx="831600" cy="1149815"/>
          </a:xfrm>
          <a:prstGeom prst="rect">
            <a:avLst/>
          </a:prstGeom>
          <a:noFill/>
          <a:ln>
            <a:noFill/>
          </a:ln>
        </p:spPr>
      </p:pic>
      <p:sp>
        <p:nvSpPr>
          <p:cNvPr id="782" name="Google Shape;782;p38"/>
          <p:cNvSpPr txBox="1">
            <a:spLocks noGrp="1"/>
          </p:cNvSpPr>
          <p:nvPr>
            <p:ph type="body" idx="1"/>
          </p:nvPr>
        </p:nvSpPr>
        <p:spPr>
          <a:xfrm>
            <a:off x="600675" y="2800610"/>
            <a:ext cx="1509600" cy="461700"/>
          </a:xfrm>
          <a:prstGeom prst="rect">
            <a:avLst/>
          </a:prstGeom>
          <a:ln w="19050" cap="flat" cmpd="sng">
            <a:solidFill>
              <a:srgbClr val="3D85C6"/>
            </a:solidFill>
            <a:prstDash val="solid"/>
            <a:round/>
            <a:headEnd type="none" w="sm" len="sm"/>
            <a:tailEnd type="none" w="sm" len="sm"/>
          </a:ln>
        </p:spPr>
        <p:txBody>
          <a:bodyPr spcFirstLastPara="1" wrap="square" lIns="91425" tIns="91425" rIns="91425" bIns="91425" anchor="t" anchorCtr="0">
            <a:noAutofit/>
          </a:bodyPr>
          <a:lstStyle/>
          <a:p>
            <a:pPr marL="0" lvl="0" indent="0" algn="ctr" rtl="0">
              <a:lnSpc>
                <a:spcPct val="85000"/>
              </a:lnSpc>
              <a:spcBef>
                <a:spcPts val="0"/>
              </a:spcBef>
              <a:spcAft>
                <a:spcPts val="1200"/>
              </a:spcAft>
              <a:buSzPts val="935"/>
              <a:buNone/>
            </a:pPr>
            <a:r>
              <a:rPr lang="es" sz="1100" b="1">
                <a:solidFill>
                  <a:schemeClr val="dk1"/>
                </a:solidFill>
                <a:latin typeface="Times New Roman"/>
                <a:ea typeface="Times New Roman"/>
                <a:cs typeface="Times New Roman"/>
                <a:sym typeface="Times New Roman"/>
              </a:rPr>
              <a:t>Resistencia al estrés térmico</a:t>
            </a:r>
            <a:endParaRPr sz="1100" b="1">
              <a:solidFill>
                <a:schemeClr val="dk1"/>
              </a:solidFill>
              <a:latin typeface="Times New Roman"/>
              <a:ea typeface="Times New Roman"/>
              <a:cs typeface="Times New Roman"/>
              <a:sym typeface="Times New Roman"/>
            </a:endParaRPr>
          </a:p>
        </p:txBody>
      </p:sp>
      <p:sp>
        <p:nvSpPr>
          <p:cNvPr id="783" name="Google Shape;783;p38"/>
          <p:cNvSpPr/>
          <p:nvPr/>
        </p:nvSpPr>
        <p:spPr>
          <a:xfrm>
            <a:off x="2182950" y="2735375"/>
            <a:ext cx="272700" cy="481200"/>
          </a:xfrm>
          <a:prstGeom prst="rightArrow">
            <a:avLst>
              <a:gd name="adj1" fmla="val 50000"/>
              <a:gd name="adj2" fmla="val 50000"/>
            </a:avLst>
          </a:prstGeom>
          <a:solidFill>
            <a:srgbClr val="073763"/>
          </a:solidFill>
          <a:ln w="9525" cap="flat" cmpd="sng">
            <a:solidFill>
              <a:srgbClr val="20549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784;p38"/>
          <p:cNvSpPr txBox="1">
            <a:spLocks noGrp="1"/>
          </p:cNvSpPr>
          <p:nvPr>
            <p:ph type="body" idx="1"/>
          </p:nvPr>
        </p:nvSpPr>
        <p:spPr>
          <a:xfrm>
            <a:off x="2528325" y="2513775"/>
            <a:ext cx="2591100" cy="481200"/>
          </a:xfrm>
          <a:prstGeom prst="rect">
            <a:avLst/>
          </a:prstGeom>
          <a:ln w="19050" cap="flat" cmpd="sng">
            <a:solidFill>
              <a:srgbClr val="3D85C6"/>
            </a:solidFill>
            <a:prstDash val="solid"/>
            <a:round/>
            <a:headEnd type="none" w="sm" len="sm"/>
            <a:tailEnd type="none" w="sm" len="sm"/>
          </a:ln>
        </p:spPr>
        <p:txBody>
          <a:bodyPr spcFirstLastPara="1" wrap="square" lIns="91425" tIns="91425" rIns="91425" bIns="91425" anchor="t" anchorCtr="0">
            <a:noAutofit/>
          </a:bodyPr>
          <a:lstStyle/>
          <a:p>
            <a:pPr marL="0" lvl="0" indent="0" algn="ctr" rtl="0">
              <a:lnSpc>
                <a:spcPct val="85000"/>
              </a:lnSpc>
              <a:spcBef>
                <a:spcPts val="0"/>
              </a:spcBef>
              <a:spcAft>
                <a:spcPts val="1200"/>
              </a:spcAft>
              <a:buSzPts val="935"/>
              <a:buNone/>
            </a:pPr>
            <a:r>
              <a:rPr lang="es" sz="1100">
                <a:solidFill>
                  <a:schemeClr val="dk1"/>
                </a:solidFill>
                <a:latin typeface="Times New Roman"/>
                <a:ea typeface="Times New Roman"/>
                <a:cs typeface="Times New Roman"/>
                <a:sym typeface="Times New Roman"/>
              </a:rPr>
              <a:t>N2 con dieta probiótica posee menor resistencia al estrés térmico.</a:t>
            </a:r>
            <a:endParaRPr sz="1100">
              <a:solidFill>
                <a:schemeClr val="dk1"/>
              </a:solidFill>
              <a:latin typeface="Times New Roman"/>
              <a:ea typeface="Times New Roman"/>
              <a:cs typeface="Times New Roman"/>
              <a:sym typeface="Times New Roman"/>
            </a:endParaRPr>
          </a:p>
        </p:txBody>
      </p:sp>
      <p:sp>
        <p:nvSpPr>
          <p:cNvPr id="785" name="Google Shape;785;p38"/>
          <p:cNvSpPr txBox="1">
            <a:spLocks noGrp="1"/>
          </p:cNvSpPr>
          <p:nvPr>
            <p:ph type="body" idx="1"/>
          </p:nvPr>
        </p:nvSpPr>
        <p:spPr>
          <a:xfrm>
            <a:off x="5537475" y="2757750"/>
            <a:ext cx="1950000" cy="680400"/>
          </a:xfrm>
          <a:prstGeom prst="rect">
            <a:avLst/>
          </a:prstGeom>
          <a:ln w="19050" cap="flat" cmpd="sng">
            <a:solidFill>
              <a:srgbClr val="3D85C6"/>
            </a:solidFill>
            <a:prstDash val="solid"/>
            <a:round/>
            <a:headEnd type="none" w="sm" len="sm"/>
            <a:tailEnd type="none" w="sm" len="sm"/>
          </a:ln>
        </p:spPr>
        <p:txBody>
          <a:bodyPr spcFirstLastPara="1" wrap="square" lIns="91425" tIns="91425" rIns="91425" bIns="91425" anchor="t" anchorCtr="0">
            <a:noAutofit/>
          </a:bodyPr>
          <a:lstStyle/>
          <a:p>
            <a:pPr marL="0" lvl="0" indent="0" algn="ctr" rtl="0">
              <a:lnSpc>
                <a:spcPct val="85000"/>
              </a:lnSpc>
              <a:spcBef>
                <a:spcPts val="0"/>
              </a:spcBef>
              <a:spcAft>
                <a:spcPts val="1200"/>
              </a:spcAft>
              <a:buSzPts val="935"/>
              <a:buNone/>
            </a:pPr>
            <a:r>
              <a:rPr lang="es" sz="1100">
                <a:solidFill>
                  <a:schemeClr val="dk1"/>
                </a:solidFill>
                <a:latin typeface="Times New Roman"/>
                <a:ea typeface="Times New Roman"/>
                <a:cs typeface="Times New Roman"/>
                <a:sym typeface="Times New Roman"/>
              </a:rPr>
              <a:t>La dieta con probióticos es capaz de inducir mecanismos de termotolerancia. </a:t>
            </a:r>
            <a:endParaRPr sz="1100">
              <a:solidFill>
                <a:schemeClr val="dk1"/>
              </a:solidFill>
              <a:latin typeface="Times New Roman"/>
              <a:ea typeface="Times New Roman"/>
              <a:cs typeface="Times New Roman"/>
              <a:sym typeface="Times New Roman"/>
            </a:endParaRPr>
          </a:p>
        </p:txBody>
      </p:sp>
      <p:sp>
        <p:nvSpPr>
          <p:cNvPr id="786" name="Google Shape;786;p38"/>
          <p:cNvSpPr/>
          <p:nvPr/>
        </p:nvSpPr>
        <p:spPr>
          <a:xfrm>
            <a:off x="5192100" y="2800600"/>
            <a:ext cx="272700" cy="481200"/>
          </a:xfrm>
          <a:prstGeom prst="rightArrow">
            <a:avLst>
              <a:gd name="adj1" fmla="val 50000"/>
              <a:gd name="adj2" fmla="val 50000"/>
            </a:avLst>
          </a:prstGeom>
          <a:solidFill>
            <a:srgbClr val="073763"/>
          </a:solidFill>
          <a:ln w="9525" cap="flat" cmpd="sng">
            <a:solidFill>
              <a:srgbClr val="20549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 name="Google Shape;787;p38"/>
          <p:cNvSpPr txBox="1">
            <a:spLocks noGrp="1"/>
          </p:cNvSpPr>
          <p:nvPr>
            <p:ph type="body" idx="1"/>
          </p:nvPr>
        </p:nvSpPr>
        <p:spPr>
          <a:xfrm>
            <a:off x="2528325" y="3043625"/>
            <a:ext cx="2591100" cy="481200"/>
          </a:xfrm>
          <a:prstGeom prst="rect">
            <a:avLst/>
          </a:prstGeom>
          <a:ln w="19050" cap="flat" cmpd="sng">
            <a:solidFill>
              <a:srgbClr val="3D85C6"/>
            </a:solidFill>
            <a:prstDash val="solid"/>
            <a:round/>
            <a:headEnd type="none" w="sm" len="sm"/>
            <a:tailEnd type="none" w="sm" len="sm"/>
          </a:ln>
        </p:spPr>
        <p:txBody>
          <a:bodyPr spcFirstLastPara="1" wrap="square" lIns="91425" tIns="91425" rIns="91425" bIns="91425" anchor="t" anchorCtr="0">
            <a:noAutofit/>
          </a:bodyPr>
          <a:lstStyle/>
          <a:p>
            <a:pPr marL="0" lvl="0" indent="0" algn="ctr" rtl="0">
              <a:lnSpc>
                <a:spcPct val="85000"/>
              </a:lnSpc>
              <a:spcBef>
                <a:spcPts val="0"/>
              </a:spcBef>
              <a:spcAft>
                <a:spcPts val="1200"/>
              </a:spcAft>
              <a:buSzPts val="935"/>
              <a:buNone/>
            </a:pPr>
            <a:r>
              <a:rPr lang="es" sz="1100">
                <a:solidFill>
                  <a:schemeClr val="dk1"/>
                </a:solidFill>
                <a:latin typeface="Times New Roman"/>
                <a:ea typeface="Times New Roman"/>
                <a:cs typeface="Times New Roman"/>
                <a:sym typeface="Times New Roman"/>
              </a:rPr>
              <a:t>La cepa AX1410 aumentó su supervivencia  en la dietas completas</a:t>
            </a:r>
            <a:endParaRPr sz="1100">
              <a:solidFill>
                <a:schemeClr val="dk1"/>
              </a:solidFill>
              <a:latin typeface="Times New Roman"/>
              <a:ea typeface="Times New Roman"/>
              <a:cs typeface="Times New Roman"/>
              <a:sym typeface="Times New Roman"/>
            </a:endParaRPr>
          </a:p>
        </p:txBody>
      </p:sp>
      <p:pic>
        <p:nvPicPr>
          <p:cNvPr id="788" name="Google Shape;788;p38"/>
          <p:cNvPicPr preferRelativeResize="0"/>
          <p:nvPr/>
        </p:nvPicPr>
        <p:blipFill>
          <a:blip r:embed="rId5">
            <a:alphaModFix/>
          </a:blip>
          <a:stretch>
            <a:fillRect/>
          </a:stretch>
        </p:blipFill>
        <p:spPr>
          <a:xfrm>
            <a:off x="7607275" y="2572092"/>
            <a:ext cx="1035255" cy="9382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68"/>
                                        </p:tgtEl>
                                        <p:attrNameLst>
                                          <p:attrName>style.visibility</p:attrName>
                                        </p:attrNameLst>
                                      </p:cBhvr>
                                      <p:to>
                                        <p:strVal val="visible"/>
                                      </p:to>
                                    </p:set>
                                    <p:animEffect transition="in" filter="fade">
                                      <p:cBhvr>
                                        <p:cTn id="7" dur="1000"/>
                                        <p:tgtEl>
                                          <p:spTgt spid="76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69"/>
                                        </p:tgtEl>
                                        <p:attrNameLst>
                                          <p:attrName>style.visibility</p:attrName>
                                        </p:attrNameLst>
                                      </p:cBhvr>
                                      <p:to>
                                        <p:strVal val="visible"/>
                                      </p:to>
                                    </p:set>
                                    <p:animEffect transition="in" filter="fade">
                                      <p:cBhvr>
                                        <p:cTn id="12" dur="1000"/>
                                        <p:tgtEl>
                                          <p:spTgt spid="76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71"/>
                                        </p:tgtEl>
                                        <p:attrNameLst>
                                          <p:attrName>style.visibility</p:attrName>
                                        </p:attrNameLst>
                                      </p:cBhvr>
                                      <p:to>
                                        <p:strVal val="visible"/>
                                      </p:to>
                                    </p:set>
                                    <p:animEffect transition="in" filter="fade">
                                      <p:cBhvr>
                                        <p:cTn id="17" dur="1000"/>
                                        <p:tgtEl>
                                          <p:spTgt spid="77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63"/>
                                        </p:tgtEl>
                                        <p:attrNameLst>
                                          <p:attrName>style.visibility</p:attrName>
                                        </p:attrNameLst>
                                      </p:cBhvr>
                                      <p:to>
                                        <p:strVal val="visible"/>
                                      </p:to>
                                    </p:set>
                                    <p:animEffect transition="in" filter="fade">
                                      <p:cBhvr>
                                        <p:cTn id="22" dur="1000"/>
                                        <p:tgtEl>
                                          <p:spTgt spid="763"/>
                                        </p:tgtEl>
                                      </p:cBhvr>
                                    </p:animEffect>
                                  </p:childTnLst>
                                </p:cTn>
                              </p:par>
                              <p:par>
                                <p:cTn id="23" presetID="10" presetClass="entr" presetSubtype="0" fill="hold" nodeType="withEffect">
                                  <p:stCondLst>
                                    <p:cond delay="0"/>
                                  </p:stCondLst>
                                  <p:childTnLst>
                                    <p:set>
                                      <p:cBhvr>
                                        <p:cTn id="24" dur="1" fill="hold">
                                          <p:stCondLst>
                                            <p:cond delay="0"/>
                                          </p:stCondLst>
                                        </p:cTn>
                                        <p:tgtEl>
                                          <p:spTgt spid="765"/>
                                        </p:tgtEl>
                                        <p:attrNameLst>
                                          <p:attrName>style.visibility</p:attrName>
                                        </p:attrNameLst>
                                      </p:cBhvr>
                                      <p:to>
                                        <p:strVal val="visible"/>
                                      </p:to>
                                    </p:set>
                                    <p:animEffect transition="in" filter="fade">
                                      <p:cBhvr>
                                        <p:cTn id="25" dur="1000"/>
                                        <p:tgtEl>
                                          <p:spTgt spid="765"/>
                                        </p:tgtEl>
                                      </p:cBhvr>
                                    </p:animEffect>
                                  </p:childTnLst>
                                </p:cTn>
                              </p:par>
                              <p:par>
                                <p:cTn id="26" presetID="10" presetClass="entr" presetSubtype="0" fill="hold" nodeType="withEffect">
                                  <p:stCondLst>
                                    <p:cond delay="0"/>
                                  </p:stCondLst>
                                  <p:childTnLst>
                                    <p:set>
                                      <p:cBhvr>
                                        <p:cTn id="27" dur="1" fill="hold">
                                          <p:stCondLst>
                                            <p:cond delay="0"/>
                                          </p:stCondLst>
                                        </p:cTn>
                                        <p:tgtEl>
                                          <p:spTgt spid="767"/>
                                        </p:tgtEl>
                                        <p:attrNameLst>
                                          <p:attrName>style.visibility</p:attrName>
                                        </p:attrNameLst>
                                      </p:cBhvr>
                                      <p:to>
                                        <p:strVal val="visible"/>
                                      </p:to>
                                    </p:set>
                                    <p:animEffect transition="in" filter="fade">
                                      <p:cBhvr>
                                        <p:cTn id="28" dur="1000"/>
                                        <p:tgtEl>
                                          <p:spTgt spid="767"/>
                                        </p:tgtEl>
                                      </p:cBhvr>
                                    </p:animEffect>
                                  </p:childTnLst>
                                </p:cTn>
                              </p:par>
                              <p:par>
                                <p:cTn id="29" presetID="10" presetClass="entr" presetSubtype="0" fill="hold" nodeType="withEffect">
                                  <p:stCondLst>
                                    <p:cond delay="0"/>
                                  </p:stCondLst>
                                  <p:childTnLst>
                                    <p:set>
                                      <p:cBhvr>
                                        <p:cTn id="30" dur="1" fill="hold">
                                          <p:stCondLst>
                                            <p:cond delay="0"/>
                                          </p:stCondLst>
                                        </p:cTn>
                                        <p:tgtEl>
                                          <p:spTgt spid="770"/>
                                        </p:tgtEl>
                                        <p:attrNameLst>
                                          <p:attrName>style.visibility</p:attrName>
                                        </p:attrNameLst>
                                      </p:cBhvr>
                                      <p:to>
                                        <p:strVal val="visible"/>
                                      </p:to>
                                    </p:set>
                                    <p:animEffect transition="in" filter="fade">
                                      <p:cBhvr>
                                        <p:cTn id="31" dur="1000"/>
                                        <p:tgtEl>
                                          <p:spTgt spid="770"/>
                                        </p:tgtEl>
                                      </p:cBhvr>
                                    </p:animEffect>
                                  </p:childTnLst>
                                </p:cTn>
                              </p:par>
                              <p:par>
                                <p:cTn id="32" presetID="10" presetClass="entr" presetSubtype="0" fill="hold" nodeType="withEffect">
                                  <p:stCondLst>
                                    <p:cond delay="0"/>
                                  </p:stCondLst>
                                  <p:childTnLst>
                                    <p:set>
                                      <p:cBhvr>
                                        <p:cTn id="33" dur="1" fill="hold">
                                          <p:stCondLst>
                                            <p:cond delay="0"/>
                                          </p:stCondLst>
                                        </p:cTn>
                                        <p:tgtEl>
                                          <p:spTgt spid="774"/>
                                        </p:tgtEl>
                                        <p:attrNameLst>
                                          <p:attrName>style.visibility</p:attrName>
                                        </p:attrNameLst>
                                      </p:cBhvr>
                                      <p:to>
                                        <p:strVal val="visible"/>
                                      </p:to>
                                    </p:set>
                                    <p:animEffect transition="in" filter="fade">
                                      <p:cBhvr>
                                        <p:cTn id="34" dur="1000"/>
                                        <p:tgtEl>
                                          <p:spTgt spid="774"/>
                                        </p:tgtEl>
                                      </p:cBhvr>
                                    </p:animEffect>
                                  </p:childTnLst>
                                </p:cTn>
                              </p:par>
                              <p:par>
                                <p:cTn id="35" presetID="10" presetClass="entr" presetSubtype="0" fill="hold" nodeType="withEffect">
                                  <p:stCondLst>
                                    <p:cond delay="0"/>
                                  </p:stCondLst>
                                  <p:childTnLst>
                                    <p:set>
                                      <p:cBhvr>
                                        <p:cTn id="36" dur="1" fill="hold">
                                          <p:stCondLst>
                                            <p:cond delay="0"/>
                                          </p:stCondLst>
                                        </p:cTn>
                                        <p:tgtEl>
                                          <p:spTgt spid="775"/>
                                        </p:tgtEl>
                                        <p:attrNameLst>
                                          <p:attrName>style.visibility</p:attrName>
                                        </p:attrNameLst>
                                      </p:cBhvr>
                                      <p:to>
                                        <p:strVal val="visible"/>
                                      </p:to>
                                    </p:set>
                                    <p:animEffect transition="in" filter="fade">
                                      <p:cBhvr>
                                        <p:cTn id="37" dur="1000"/>
                                        <p:tgtEl>
                                          <p:spTgt spid="775"/>
                                        </p:tgtEl>
                                      </p:cBhvr>
                                    </p:animEffect>
                                  </p:childTnLst>
                                </p:cTn>
                              </p:par>
                              <p:par>
                                <p:cTn id="38" presetID="10" presetClass="entr" presetSubtype="0" fill="hold" nodeType="withEffect">
                                  <p:stCondLst>
                                    <p:cond delay="0"/>
                                  </p:stCondLst>
                                  <p:childTnLst>
                                    <p:set>
                                      <p:cBhvr>
                                        <p:cTn id="39" dur="1" fill="hold">
                                          <p:stCondLst>
                                            <p:cond delay="0"/>
                                          </p:stCondLst>
                                        </p:cTn>
                                        <p:tgtEl>
                                          <p:spTgt spid="776"/>
                                        </p:tgtEl>
                                        <p:attrNameLst>
                                          <p:attrName>style.visibility</p:attrName>
                                        </p:attrNameLst>
                                      </p:cBhvr>
                                      <p:to>
                                        <p:strVal val="visible"/>
                                      </p:to>
                                    </p:set>
                                    <p:animEffect transition="in" filter="fade">
                                      <p:cBhvr>
                                        <p:cTn id="40" dur="1000"/>
                                        <p:tgtEl>
                                          <p:spTgt spid="776"/>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782"/>
                                        </p:tgtEl>
                                        <p:attrNameLst>
                                          <p:attrName>style.visibility</p:attrName>
                                        </p:attrNameLst>
                                      </p:cBhvr>
                                      <p:to>
                                        <p:strVal val="visible"/>
                                      </p:to>
                                    </p:set>
                                    <p:animEffect transition="in" filter="fade">
                                      <p:cBhvr>
                                        <p:cTn id="45" dur="1000"/>
                                        <p:tgtEl>
                                          <p:spTgt spid="782"/>
                                        </p:tgtEl>
                                      </p:cBhvr>
                                    </p:animEffect>
                                  </p:childTnLst>
                                </p:cTn>
                              </p:par>
                              <p:par>
                                <p:cTn id="46" presetID="10" presetClass="entr" presetSubtype="0" fill="hold" nodeType="withEffect">
                                  <p:stCondLst>
                                    <p:cond delay="0"/>
                                  </p:stCondLst>
                                  <p:childTnLst>
                                    <p:set>
                                      <p:cBhvr>
                                        <p:cTn id="47" dur="1" fill="hold">
                                          <p:stCondLst>
                                            <p:cond delay="0"/>
                                          </p:stCondLst>
                                        </p:cTn>
                                        <p:tgtEl>
                                          <p:spTgt spid="783"/>
                                        </p:tgtEl>
                                        <p:attrNameLst>
                                          <p:attrName>style.visibility</p:attrName>
                                        </p:attrNameLst>
                                      </p:cBhvr>
                                      <p:to>
                                        <p:strVal val="visible"/>
                                      </p:to>
                                    </p:set>
                                    <p:animEffect transition="in" filter="fade">
                                      <p:cBhvr>
                                        <p:cTn id="48" dur="1000"/>
                                        <p:tgtEl>
                                          <p:spTgt spid="783"/>
                                        </p:tgtEl>
                                      </p:cBhvr>
                                    </p:animEffect>
                                  </p:childTnLst>
                                </p:cTn>
                              </p:par>
                              <p:par>
                                <p:cTn id="49" presetID="10" presetClass="entr" presetSubtype="0" fill="hold" nodeType="withEffect">
                                  <p:stCondLst>
                                    <p:cond delay="0"/>
                                  </p:stCondLst>
                                  <p:childTnLst>
                                    <p:set>
                                      <p:cBhvr>
                                        <p:cTn id="50" dur="1" fill="hold">
                                          <p:stCondLst>
                                            <p:cond delay="0"/>
                                          </p:stCondLst>
                                        </p:cTn>
                                        <p:tgtEl>
                                          <p:spTgt spid="784"/>
                                        </p:tgtEl>
                                        <p:attrNameLst>
                                          <p:attrName>style.visibility</p:attrName>
                                        </p:attrNameLst>
                                      </p:cBhvr>
                                      <p:to>
                                        <p:strVal val="visible"/>
                                      </p:to>
                                    </p:set>
                                    <p:animEffect transition="in" filter="fade">
                                      <p:cBhvr>
                                        <p:cTn id="51" dur="1000"/>
                                        <p:tgtEl>
                                          <p:spTgt spid="784"/>
                                        </p:tgtEl>
                                      </p:cBhvr>
                                    </p:animEffect>
                                  </p:childTnLst>
                                </p:cTn>
                              </p:par>
                              <p:par>
                                <p:cTn id="52" presetID="10" presetClass="entr" presetSubtype="0" fill="hold" nodeType="withEffect">
                                  <p:stCondLst>
                                    <p:cond delay="0"/>
                                  </p:stCondLst>
                                  <p:childTnLst>
                                    <p:set>
                                      <p:cBhvr>
                                        <p:cTn id="53" dur="1" fill="hold">
                                          <p:stCondLst>
                                            <p:cond delay="0"/>
                                          </p:stCondLst>
                                        </p:cTn>
                                        <p:tgtEl>
                                          <p:spTgt spid="785"/>
                                        </p:tgtEl>
                                        <p:attrNameLst>
                                          <p:attrName>style.visibility</p:attrName>
                                        </p:attrNameLst>
                                      </p:cBhvr>
                                      <p:to>
                                        <p:strVal val="visible"/>
                                      </p:to>
                                    </p:set>
                                    <p:animEffect transition="in" filter="fade">
                                      <p:cBhvr>
                                        <p:cTn id="54" dur="1000"/>
                                        <p:tgtEl>
                                          <p:spTgt spid="785"/>
                                        </p:tgtEl>
                                      </p:cBhvr>
                                    </p:animEffect>
                                  </p:childTnLst>
                                </p:cTn>
                              </p:par>
                              <p:par>
                                <p:cTn id="55" presetID="10" presetClass="entr" presetSubtype="0" fill="hold" nodeType="withEffect">
                                  <p:stCondLst>
                                    <p:cond delay="0"/>
                                  </p:stCondLst>
                                  <p:childTnLst>
                                    <p:set>
                                      <p:cBhvr>
                                        <p:cTn id="56" dur="1" fill="hold">
                                          <p:stCondLst>
                                            <p:cond delay="0"/>
                                          </p:stCondLst>
                                        </p:cTn>
                                        <p:tgtEl>
                                          <p:spTgt spid="786"/>
                                        </p:tgtEl>
                                        <p:attrNameLst>
                                          <p:attrName>style.visibility</p:attrName>
                                        </p:attrNameLst>
                                      </p:cBhvr>
                                      <p:to>
                                        <p:strVal val="visible"/>
                                      </p:to>
                                    </p:set>
                                    <p:animEffect transition="in" filter="fade">
                                      <p:cBhvr>
                                        <p:cTn id="57" dur="1000"/>
                                        <p:tgtEl>
                                          <p:spTgt spid="786"/>
                                        </p:tgtEl>
                                      </p:cBhvr>
                                    </p:animEffect>
                                  </p:childTnLst>
                                </p:cTn>
                              </p:par>
                              <p:par>
                                <p:cTn id="58" presetID="10" presetClass="entr" presetSubtype="0" fill="hold" nodeType="withEffect">
                                  <p:stCondLst>
                                    <p:cond delay="0"/>
                                  </p:stCondLst>
                                  <p:childTnLst>
                                    <p:set>
                                      <p:cBhvr>
                                        <p:cTn id="59" dur="1" fill="hold">
                                          <p:stCondLst>
                                            <p:cond delay="0"/>
                                          </p:stCondLst>
                                        </p:cTn>
                                        <p:tgtEl>
                                          <p:spTgt spid="787"/>
                                        </p:tgtEl>
                                        <p:attrNameLst>
                                          <p:attrName>style.visibility</p:attrName>
                                        </p:attrNameLst>
                                      </p:cBhvr>
                                      <p:to>
                                        <p:strVal val="visible"/>
                                      </p:to>
                                    </p:set>
                                    <p:animEffect transition="in" filter="fade">
                                      <p:cBhvr>
                                        <p:cTn id="60" dur="1000"/>
                                        <p:tgtEl>
                                          <p:spTgt spid="787"/>
                                        </p:tgtEl>
                                      </p:cBhvr>
                                    </p:animEffect>
                                  </p:childTnLst>
                                </p:cTn>
                              </p:par>
                              <p:par>
                                <p:cTn id="61" presetID="10" presetClass="entr" presetSubtype="0" fill="hold" nodeType="withEffect">
                                  <p:stCondLst>
                                    <p:cond delay="0"/>
                                  </p:stCondLst>
                                  <p:childTnLst>
                                    <p:set>
                                      <p:cBhvr>
                                        <p:cTn id="62" dur="1" fill="hold">
                                          <p:stCondLst>
                                            <p:cond delay="0"/>
                                          </p:stCondLst>
                                        </p:cTn>
                                        <p:tgtEl>
                                          <p:spTgt spid="788"/>
                                        </p:tgtEl>
                                        <p:attrNameLst>
                                          <p:attrName>style.visibility</p:attrName>
                                        </p:attrNameLst>
                                      </p:cBhvr>
                                      <p:to>
                                        <p:strVal val="visible"/>
                                      </p:to>
                                    </p:set>
                                    <p:animEffect transition="in" filter="fade">
                                      <p:cBhvr>
                                        <p:cTn id="63" dur="1000"/>
                                        <p:tgtEl>
                                          <p:spTgt spid="788"/>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nodeType="clickEffect">
                                  <p:stCondLst>
                                    <p:cond delay="0"/>
                                  </p:stCondLst>
                                  <p:childTnLst>
                                    <p:set>
                                      <p:cBhvr>
                                        <p:cTn id="67" dur="1" fill="hold">
                                          <p:stCondLst>
                                            <p:cond delay="0"/>
                                          </p:stCondLst>
                                        </p:cTn>
                                        <p:tgtEl>
                                          <p:spTgt spid="766"/>
                                        </p:tgtEl>
                                        <p:attrNameLst>
                                          <p:attrName>style.visibility</p:attrName>
                                        </p:attrNameLst>
                                      </p:cBhvr>
                                      <p:to>
                                        <p:strVal val="visible"/>
                                      </p:to>
                                    </p:set>
                                    <p:animEffect transition="in" filter="fade">
                                      <p:cBhvr>
                                        <p:cTn id="68" dur="1000"/>
                                        <p:tgtEl>
                                          <p:spTgt spid="766"/>
                                        </p:tgtEl>
                                      </p:cBhvr>
                                    </p:animEffect>
                                  </p:childTnLst>
                                </p:cTn>
                              </p:par>
                              <p:par>
                                <p:cTn id="69" presetID="10" presetClass="entr" presetSubtype="0" fill="hold" nodeType="withEffect">
                                  <p:stCondLst>
                                    <p:cond delay="0"/>
                                  </p:stCondLst>
                                  <p:childTnLst>
                                    <p:set>
                                      <p:cBhvr>
                                        <p:cTn id="70" dur="1" fill="hold">
                                          <p:stCondLst>
                                            <p:cond delay="0"/>
                                          </p:stCondLst>
                                        </p:cTn>
                                        <p:tgtEl>
                                          <p:spTgt spid="772"/>
                                        </p:tgtEl>
                                        <p:attrNameLst>
                                          <p:attrName>style.visibility</p:attrName>
                                        </p:attrNameLst>
                                      </p:cBhvr>
                                      <p:to>
                                        <p:strVal val="visible"/>
                                      </p:to>
                                    </p:set>
                                    <p:animEffect transition="in" filter="fade">
                                      <p:cBhvr>
                                        <p:cTn id="71" dur="1000"/>
                                        <p:tgtEl>
                                          <p:spTgt spid="772"/>
                                        </p:tgtEl>
                                      </p:cBhvr>
                                    </p:animEffect>
                                  </p:childTnLst>
                                </p:cTn>
                              </p:par>
                              <p:par>
                                <p:cTn id="72" presetID="10" presetClass="entr" presetSubtype="0" fill="hold" nodeType="withEffect">
                                  <p:stCondLst>
                                    <p:cond delay="0"/>
                                  </p:stCondLst>
                                  <p:childTnLst>
                                    <p:set>
                                      <p:cBhvr>
                                        <p:cTn id="73" dur="1" fill="hold">
                                          <p:stCondLst>
                                            <p:cond delay="0"/>
                                          </p:stCondLst>
                                        </p:cTn>
                                        <p:tgtEl>
                                          <p:spTgt spid="773"/>
                                        </p:tgtEl>
                                        <p:attrNameLst>
                                          <p:attrName>style.visibility</p:attrName>
                                        </p:attrNameLst>
                                      </p:cBhvr>
                                      <p:to>
                                        <p:strVal val="visible"/>
                                      </p:to>
                                    </p:set>
                                    <p:animEffect transition="in" filter="fade">
                                      <p:cBhvr>
                                        <p:cTn id="74" dur="1000"/>
                                        <p:tgtEl>
                                          <p:spTgt spid="773"/>
                                        </p:tgtEl>
                                      </p:cBhvr>
                                    </p:animEffect>
                                  </p:childTnLst>
                                </p:cTn>
                              </p:par>
                              <p:par>
                                <p:cTn id="75" presetID="10" presetClass="entr" presetSubtype="0" fill="hold" nodeType="withEffect">
                                  <p:stCondLst>
                                    <p:cond delay="0"/>
                                  </p:stCondLst>
                                  <p:childTnLst>
                                    <p:set>
                                      <p:cBhvr>
                                        <p:cTn id="76" dur="1" fill="hold">
                                          <p:stCondLst>
                                            <p:cond delay="0"/>
                                          </p:stCondLst>
                                        </p:cTn>
                                        <p:tgtEl>
                                          <p:spTgt spid="777"/>
                                        </p:tgtEl>
                                        <p:attrNameLst>
                                          <p:attrName>style.visibility</p:attrName>
                                        </p:attrNameLst>
                                      </p:cBhvr>
                                      <p:to>
                                        <p:strVal val="visible"/>
                                      </p:to>
                                    </p:set>
                                    <p:animEffect transition="in" filter="fade">
                                      <p:cBhvr>
                                        <p:cTn id="77" dur="1000"/>
                                        <p:tgtEl>
                                          <p:spTgt spid="777"/>
                                        </p:tgtEl>
                                      </p:cBhvr>
                                    </p:animEffect>
                                  </p:childTnLst>
                                </p:cTn>
                              </p:par>
                              <p:par>
                                <p:cTn id="78" presetID="10" presetClass="entr" presetSubtype="0" fill="hold" nodeType="withEffect">
                                  <p:stCondLst>
                                    <p:cond delay="0"/>
                                  </p:stCondLst>
                                  <p:childTnLst>
                                    <p:set>
                                      <p:cBhvr>
                                        <p:cTn id="79" dur="1" fill="hold">
                                          <p:stCondLst>
                                            <p:cond delay="0"/>
                                          </p:stCondLst>
                                        </p:cTn>
                                        <p:tgtEl>
                                          <p:spTgt spid="778"/>
                                        </p:tgtEl>
                                        <p:attrNameLst>
                                          <p:attrName>style.visibility</p:attrName>
                                        </p:attrNameLst>
                                      </p:cBhvr>
                                      <p:to>
                                        <p:strVal val="visible"/>
                                      </p:to>
                                    </p:set>
                                    <p:animEffect transition="in" filter="fade">
                                      <p:cBhvr>
                                        <p:cTn id="80" dur="1000"/>
                                        <p:tgtEl>
                                          <p:spTgt spid="778"/>
                                        </p:tgtEl>
                                      </p:cBhvr>
                                    </p:animEffect>
                                  </p:childTnLst>
                                </p:cTn>
                              </p:par>
                              <p:par>
                                <p:cTn id="81" presetID="10" presetClass="entr" presetSubtype="0" fill="hold" nodeType="withEffect">
                                  <p:stCondLst>
                                    <p:cond delay="0"/>
                                  </p:stCondLst>
                                  <p:childTnLst>
                                    <p:set>
                                      <p:cBhvr>
                                        <p:cTn id="82" dur="1" fill="hold">
                                          <p:stCondLst>
                                            <p:cond delay="0"/>
                                          </p:stCondLst>
                                        </p:cTn>
                                        <p:tgtEl>
                                          <p:spTgt spid="779"/>
                                        </p:tgtEl>
                                        <p:attrNameLst>
                                          <p:attrName>style.visibility</p:attrName>
                                        </p:attrNameLst>
                                      </p:cBhvr>
                                      <p:to>
                                        <p:strVal val="visible"/>
                                      </p:to>
                                    </p:set>
                                    <p:animEffect transition="in" filter="fade">
                                      <p:cBhvr>
                                        <p:cTn id="83" dur="1000"/>
                                        <p:tgtEl>
                                          <p:spTgt spid="779"/>
                                        </p:tgtEl>
                                      </p:cBhvr>
                                    </p:animEffect>
                                  </p:childTnLst>
                                </p:cTn>
                              </p:par>
                              <p:par>
                                <p:cTn id="84" presetID="10" presetClass="entr" presetSubtype="0" fill="hold" nodeType="withEffect">
                                  <p:stCondLst>
                                    <p:cond delay="0"/>
                                  </p:stCondLst>
                                  <p:childTnLst>
                                    <p:set>
                                      <p:cBhvr>
                                        <p:cTn id="85" dur="1" fill="hold">
                                          <p:stCondLst>
                                            <p:cond delay="0"/>
                                          </p:stCondLst>
                                        </p:cTn>
                                        <p:tgtEl>
                                          <p:spTgt spid="780"/>
                                        </p:tgtEl>
                                        <p:attrNameLst>
                                          <p:attrName>style.visibility</p:attrName>
                                        </p:attrNameLst>
                                      </p:cBhvr>
                                      <p:to>
                                        <p:strVal val="visible"/>
                                      </p:to>
                                    </p:set>
                                    <p:animEffect transition="in" filter="fade">
                                      <p:cBhvr>
                                        <p:cTn id="86" dur="1000"/>
                                        <p:tgtEl>
                                          <p:spTgt spid="780"/>
                                        </p:tgtEl>
                                      </p:cBhvr>
                                    </p:animEffect>
                                  </p:childTnLst>
                                </p:cTn>
                              </p:par>
                              <p:par>
                                <p:cTn id="87" presetID="10" presetClass="entr" presetSubtype="0" fill="hold" nodeType="withEffect">
                                  <p:stCondLst>
                                    <p:cond delay="0"/>
                                  </p:stCondLst>
                                  <p:childTnLst>
                                    <p:set>
                                      <p:cBhvr>
                                        <p:cTn id="88" dur="1" fill="hold">
                                          <p:stCondLst>
                                            <p:cond delay="0"/>
                                          </p:stCondLst>
                                        </p:cTn>
                                        <p:tgtEl>
                                          <p:spTgt spid="781"/>
                                        </p:tgtEl>
                                        <p:attrNameLst>
                                          <p:attrName>style.visibility</p:attrName>
                                        </p:attrNameLst>
                                      </p:cBhvr>
                                      <p:to>
                                        <p:strVal val="visible"/>
                                      </p:to>
                                    </p:set>
                                    <p:animEffect transition="in" filter="fade">
                                      <p:cBhvr>
                                        <p:cTn id="89" dur="1000"/>
                                        <p:tgtEl>
                                          <p:spTgt spid="7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792"/>
        <p:cNvGrpSpPr/>
        <p:nvPr/>
      </p:nvGrpSpPr>
      <p:grpSpPr>
        <a:xfrm>
          <a:off x="0" y="0"/>
          <a:ext cx="0" cy="0"/>
          <a:chOff x="0" y="0"/>
          <a:chExt cx="0" cy="0"/>
        </a:xfrm>
      </p:grpSpPr>
      <p:sp>
        <p:nvSpPr>
          <p:cNvPr id="793" name="Google Shape;793;p39"/>
          <p:cNvSpPr/>
          <p:nvPr/>
        </p:nvSpPr>
        <p:spPr>
          <a:xfrm>
            <a:off x="4350" y="0"/>
            <a:ext cx="139800" cy="5143500"/>
          </a:xfrm>
          <a:prstGeom prst="rect">
            <a:avLst/>
          </a:prstGeom>
          <a:solidFill>
            <a:srgbClr val="073763"/>
          </a:solidFill>
          <a:ln w="9525" cap="flat" cmpd="sng">
            <a:solidFill>
              <a:srgbClr val="134F5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 name="Google Shape;794;p39"/>
          <p:cNvSpPr/>
          <p:nvPr/>
        </p:nvSpPr>
        <p:spPr>
          <a:xfrm rot="5400000">
            <a:off x="4569850" y="562800"/>
            <a:ext cx="155100" cy="9006300"/>
          </a:xfrm>
          <a:prstGeom prst="rect">
            <a:avLst/>
          </a:prstGeom>
          <a:solidFill>
            <a:srgbClr val="07376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 name="Google Shape;795;p39"/>
          <p:cNvSpPr/>
          <p:nvPr/>
        </p:nvSpPr>
        <p:spPr>
          <a:xfrm>
            <a:off x="-100" y="4822475"/>
            <a:ext cx="8301900" cy="321000"/>
          </a:xfrm>
          <a:prstGeom prst="rect">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39"/>
          <p:cNvSpPr/>
          <p:nvPr/>
        </p:nvSpPr>
        <p:spPr>
          <a:xfrm>
            <a:off x="61925" y="5950"/>
            <a:ext cx="12000" cy="5125800"/>
          </a:xfrm>
          <a:prstGeom prst="rect">
            <a:avLst/>
          </a:prstGeom>
          <a:solidFill>
            <a:srgbClr val="666666"/>
          </a:solidFill>
          <a:ln w="9525" cap="flat" cmpd="sng">
            <a:solidFill>
              <a:srgbClr val="66666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797" name="Google Shape;797;p39"/>
          <p:cNvPicPr preferRelativeResize="0"/>
          <p:nvPr/>
        </p:nvPicPr>
        <p:blipFill rotWithShape="1">
          <a:blip r:embed="rId3">
            <a:alphaModFix/>
          </a:blip>
          <a:srcRect r="4113" b="4113"/>
          <a:stretch/>
        </p:blipFill>
        <p:spPr>
          <a:xfrm>
            <a:off x="4505325" y="102800"/>
            <a:ext cx="3238500" cy="2443776"/>
          </a:xfrm>
          <a:prstGeom prst="rect">
            <a:avLst/>
          </a:prstGeom>
          <a:noFill/>
          <a:ln>
            <a:noFill/>
          </a:ln>
        </p:spPr>
      </p:pic>
      <p:pic>
        <p:nvPicPr>
          <p:cNvPr id="798" name="Google Shape;798;p39"/>
          <p:cNvPicPr preferRelativeResize="0"/>
          <p:nvPr/>
        </p:nvPicPr>
        <p:blipFill>
          <a:blip r:embed="rId4">
            <a:alphaModFix/>
          </a:blip>
          <a:stretch>
            <a:fillRect/>
          </a:stretch>
        </p:blipFill>
        <p:spPr>
          <a:xfrm>
            <a:off x="479263" y="85263"/>
            <a:ext cx="3238500" cy="2478852"/>
          </a:xfrm>
          <a:prstGeom prst="rect">
            <a:avLst/>
          </a:prstGeom>
          <a:noFill/>
          <a:ln>
            <a:noFill/>
          </a:ln>
        </p:spPr>
      </p:pic>
      <p:pic>
        <p:nvPicPr>
          <p:cNvPr id="799" name="Google Shape;799;p39"/>
          <p:cNvPicPr preferRelativeResize="0"/>
          <p:nvPr/>
        </p:nvPicPr>
        <p:blipFill rotWithShape="1">
          <a:blip r:embed="rId5">
            <a:alphaModFix/>
          </a:blip>
          <a:srcRect l="13666" t="16763" r="15994" b="4755"/>
          <a:stretch/>
        </p:blipFill>
        <p:spPr>
          <a:xfrm>
            <a:off x="4505325" y="2668825"/>
            <a:ext cx="3238499" cy="2031396"/>
          </a:xfrm>
          <a:prstGeom prst="rect">
            <a:avLst/>
          </a:prstGeom>
          <a:noFill/>
          <a:ln>
            <a:noFill/>
          </a:ln>
        </p:spPr>
      </p:pic>
      <p:pic>
        <p:nvPicPr>
          <p:cNvPr id="800" name="Google Shape;800;p39"/>
          <p:cNvPicPr preferRelativeResize="0"/>
          <p:nvPr/>
        </p:nvPicPr>
        <p:blipFill rotWithShape="1">
          <a:blip r:embed="rId6">
            <a:alphaModFix/>
          </a:blip>
          <a:srcRect l="15535" t="22277" r="15014" b="5016"/>
          <a:stretch/>
        </p:blipFill>
        <p:spPr>
          <a:xfrm>
            <a:off x="479275" y="2668824"/>
            <a:ext cx="3238475" cy="1905986"/>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98"/>
                                        </p:tgtEl>
                                        <p:attrNameLst>
                                          <p:attrName>style.visibility</p:attrName>
                                        </p:attrNameLst>
                                      </p:cBhvr>
                                      <p:to>
                                        <p:strVal val="visible"/>
                                      </p:to>
                                    </p:set>
                                    <p:animEffect transition="in" filter="fade">
                                      <p:cBhvr>
                                        <p:cTn id="7" dur="1000"/>
                                        <p:tgtEl>
                                          <p:spTgt spid="79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97"/>
                                        </p:tgtEl>
                                        <p:attrNameLst>
                                          <p:attrName>style.visibility</p:attrName>
                                        </p:attrNameLst>
                                      </p:cBhvr>
                                      <p:to>
                                        <p:strVal val="visible"/>
                                      </p:to>
                                    </p:set>
                                    <p:animEffect transition="in" filter="fade">
                                      <p:cBhvr>
                                        <p:cTn id="12" dur="1000"/>
                                        <p:tgtEl>
                                          <p:spTgt spid="79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00"/>
                                        </p:tgtEl>
                                        <p:attrNameLst>
                                          <p:attrName>style.visibility</p:attrName>
                                        </p:attrNameLst>
                                      </p:cBhvr>
                                      <p:to>
                                        <p:strVal val="visible"/>
                                      </p:to>
                                    </p:set>
                                    <p:animEffect transition="in" filter="fade">
                                      <p:cBhvr>
                                        <p:cTn id="17" dur="1000"/>
                                        <p:tgtEl>
                                          <p:spTgt spid="80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99"/>
                                        </p:tgtEl>
                                        <p:attrNameLst>
                                          <p:attrName>style.visibility</p:attrName>
                                        </p:attrNameLst>
                                      </p:cBhvr>
                                      <p:to>
                                        <p:strVal val="visible"/>
                                      </p:to>
                                    </p:set>
                                    <p:animEffect transition="in" filter="fade">
                                      <p:cBhvr>
                                        <p:cTn id="22" dur="1000"/>
                                        <p:tgtEl>
                                          <p:spTgt spid="7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804"/>
        <p:cNvGrpSpPr/>
        <p:nvPr/>
      </p:nvGrpSpPr>
      <p:grpSpPr>
        <a:xfrm>
          <a:off x="0" y="0"/>
          <a:ext cx="0" cy="0"/>
          <a:chOff x="0" y="0"/>
          <a:chExt cx="0" cy="0"/>
        </a:xfrm>
      </p:grpSpPr>
      <p:sp>
        <p:nvSpPr>
          <p:cNvPr id="805" name="Google Shape;805;p40"/>
          <p:cNvSpPr txBox="1">
            <a:spLocks noGrp="1"/>
          </p:cNvSpPr>
          <p:nvPr>
            <p:ph type="title"/>
          </p:nvPr>
        </p:nvSpPr>
        <p:spPr>
          <a:xfrm>
            <a:off x="680975" y="120125"/>
            <a:ext cx="22317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SzPts val="990"/>
              <a:buNone/>
            </a:pPr>
            <a:r>
              <a:rPr lang="es" sz="2220" b="1">
                <a:latin typeface="Times New Roman"/>
                <a:ea typeface="Times New Roman"/>
                <a:cs typeface="Times New Roman"/>
                <a:sym typeface="Times New Roman"/>
              </a:rPr>
              <a:t>Referencias</a:t>
            </a:r>
            <a:endParaRPr sz="2220" b="1">
              <a:latin typeface="Times New Roman"/>
              <a:ea typeface="Times New Roman"/>
              <a:cs typeface="Times New Roman"/>
              <a:sym typeface="Times New Roman"/>
            </a:endParaRPr>
          </a:p>
        </p:txBody>
      </p:sp>
      <p:sp>
        <p:nvSpPr>
          <p:cNvPr id="806" name="Google Shape;806;p40"/>
          <p:cNvSpPr/>
          <p:nvPr/>
        </p:nvSpPr>
        <p:spPr>
          <a:xfrm>
            <a:off x="4350" y="0"/>
            <a:ext cx="139800" cy="5143500"/>
          </a:xfrm>
          <a:prstGeom prst="rect">
            <a:avLst/>
          </a:prstGeom>
          <a:solidFill>
            <a:srgbClr val="073763"/>
          </a:solidFill>
          <a:ln w="9525" cap="flat" cmpd="sng">
            <a:solidFill>
              <a:srgbClr val="134F5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40"/>
          <p:cNvSpPr/>
          <p:nvPr/>
        </p:nvSpPr>
        <p:spPr>
          <a:xfrm rot="5400000">
            <a:off x="4569850" y="562800"/>
            <a:ext cx="155100" cy="9006300"/>
          </a:xfrm>
          <a:prstGeom prst="rect">
            <a:avLst/>
          </a:prstGeom>
          <a:solidFill>
            <a:srgbClr val="07376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 name="Google Shape;808;p40"/>
          <p:cNvSpPr/>
          <p:nvPr/>
        </p:nvSpPr>
        <p:spPr>
          <a:xfrm>
            <a:off x="-100" y="4822475"/>
            <a:ext cx="8301900" cy="321000"/>
          </a:xfrm>
          <a:prstGeom prst="rect">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 name="Google Shape;809;p40"/>
          <p:cNvSpPr/>
          <p:nvPr/>
        </p:nvSpPr>
        <p:spPr>
          <a:xfrm>
            <a:off x="61925" y="5950"/>
            <a:ext cx="12000" cy="5125800"/>
          </a:xfrm>
          <a:prstGeom prst="rect">
            <a:avLst/>
          </a:prstGeom>
          <a:solidFill>
            <a:srgbClr val="666666"/>
          </a:solidFill>
          <a:ln w="9525" cap="flat" cmpd="sng">
            <a:solidFill>
              <a:srgbClr val="66666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 name="Google Shape;810;p40"/>
          <p:cNvSpPr txBox="1">
            <a:spLocks noGrp="1"/>
          </p:cNvSpPr>
          <p:nvPr>
            <p:ph type="body" idx="1"/>
          </p:nvPr>
        </p:nvSpPr>
        <p:spPr>
          <a:xfrm>
            <a:off x="680975" y="665650"/>
            <a:ext cx="8168400" cy="3806400"/>
          </a:xfrm>
          <a:prstGeom prst="rect">
            <a:avLst/>
          </a:prstGeom>
          <a:ln w="19050" cap="flat" cmpd="sng">
            <a:solidFill>
              <a:srgbClr val="0B5394"/>
            </a:solidFill>
            <a:prstDash val="solid"/>
            <a:round/>
            <a:headEnd type="none" w="sm" len="sm"/>
            <a:tailEnd type="none" w="sm" len="sm"/>
          </a:ln>
        </p:spPr>
        <p:txBody>
          <a:bodyPr spcFirstLastPara="1" wrap="square" lIns="91425" tIns="91425" rIns="91425" bIns="91425" anchor="t" anchorCtr="0">
            <a:noAutofit/>
          </a:bodyPr>
          <a:lstStyle/>
          <a:p>
            <a:pPr marL="457200" lvl="0" indent="-298450" algn="just" rtl="0">
              <a:lnSpc>
                <a:spcPct val="95000"/>
              </a:lnSpc>
              <a:spcBef>
                <a:spcPts val="0"/>
              </a:spcBef>
              <a:spcAft>
                <a:spcPts val="0"/>
              </a:spcAft>
              <a:buClr>
                <a:schemeClr val="dk1"/>
              </a:buClr>
              <a:buSzPts val="1100"/>
              <a:buFont typeface="Times New Roman"/>
              <a:buAutoNum type="arabicPeriod"/>
            </a:pPr>
            <a:r>
              <a:rPr lang="es" sz="1100">
                <a:solidFill>
                  <a:schemeClr val="dk1"/>
                </a:solidFill>
                <a:latin typeface="Times New Roman"/>
                <a:ea typeface="Times New Roman"/>
                <a:cs typeface="Times New Roman"/>
                <a:sym typeface="Times New Roman"/>
              </a:rPr>
              <a:t>Muñoz MJ. Longevity and heat stress regulation in Caenorhabditis elegans [Internet]. Available from: www.elsevier.com/locate/mechagedev</a:t>
            </a:r>
            <a:endParaRPr sz="1100">
              <a:solidFill>
                <a:schemeClr val="dk1"/>
              </a:solidFill>
              <a:latin typeface="Times New Roman"/>
              <a:ea typeface="Times New Roman"/>
              <a:cs typeface="Times New Roman"/>
              <a:sym typeface="Times New Roman"/>
            </a:endParaRPr>
          </a:p>
          <a:p>
            <a:pPr marL="457200" lvl="0" indent="-298450" algn="just" rtl="0">
              <a:lnSpc>
                <a:spcPct val="95000"/>
              </a:lnSpc>
              <a:spcBef>
                <a:spcPts val="0"/>
              </a:spcBef>
              <a:spcAft>
                <a:spcPts val="0"/>
              </a:spcAft>
              <a:buClr>
                <a:schemeClr val="dk1"/>
              </a:buClr>
              <a:buSzPts val="1100"/>
              <a:buFont typeface="Times New Roman"/>
              <a:buAutoNum type="arabicPeriod"/>
            </a:pPr>
            <a:r>
              <a:rPr lang="es" sz="1100">
                <a:solidFill>
                  <a:schemeClr val="dk1"/>
                </a:solidFill>
                <a:latin typeface="Times New Roman"/>
                <a:ea typeface="Times New Roman"/>
                <a:cs typeface="Times New Roman"/>
                <a:sym typeface="Times New Roman"/>
              </a:rPr>
              <a:t>FAO, OMS. Probióticos en los alimentos Propiedades saludables y nutricionales y directrices para la evaluación. Estudios FAO alimentación y nutrición [Internet]. 2006;85:52. Available from: file:///C:/Users/Acer/Documents/paty/homework1/PROBIOTICOS OPS 2006.pdf</a:t>
            </a:r>
            <a:endParaRPr sz="1100">
              <a:solidFill>
                <a:schemeClr val="dk1"/>
              </a:solidFill>
              <a:latin typeface="Times New Roman"/>
              <a:ea typeface="Times New Roman"/>
              <a:cs typeface="Times New Roman"/>
              <a:sym typeface="Times New Roman"/>
            </a:endParaRPr>
          </a:p>
          <a:p>
            <a:pPr marL="457200" lvl="0" indent="-298450" algn="just" rtl="0">
              <a:lnSpc>
                <a:spcPct val="95000"/>
              </a:lnSpc>
              <a:spcBef>
                <a:spcPts val="0"/>
              </a:spcBef>
              <a:spcAft>
                <a:spcPts val="0"/>
              </a:spcAft>
              <a:buClr>
                <a:schemeClr val="dk1"/>
              </a:buClr>
              <a:buSzPts val="1100"/>
              <a:buFont typeface="Times New Roman"/>
              <a:buAutoNum type="arabicPeriod"/>
            </a:pPr>
            <a:r>
              <a:rPr lang="es" sz="1100">
                <a:solidFill>
                  <a:schemeClr val="dk1"/>
                </a:solidFill>
                <a:latin typeface="Times New Roman"/>
                <a:ea typeface="Times New Roman"/>
                <a:cs typeface="Times New Roman"/>
                <a:sym typeface="Times New Roman"/>
              </a:rPr>
              <a:t>Garrote A BR. Probioticos. Farmacia Abierta [Internet]. 2017;31(5):13–6. Available from: file:///C:/Users/Equipo/Downloads/X0213932412502272_S300_es.pdf</a:t>
            </a:r>
            <a:endParaRPr sz="1100">
              <a:solidFill>
                <a:schemeClr val="dk1"/>
              </a:solidFill>
              <a:latin typeface="Times New Roman"/>
              <a:ea typeface="Times New Roman"/>
              <a:cs typeface="Times New Roman"/>
              <a:sym typeface="Times New Roman"/>
            </a:endParaRPr>
          </a:p>
          <a:p>
            <a:pPr marL="457200" lvl="0" indent="-298450" algn="just" rtl="0">
              <a:lnSpc>
                <a:spcPct val="95000"/>
              </a:lnSpc>
              <a:spcBef>
                <a:spcPts val="0"/>
              </a:spcBef>
              <a:spcAft>
                <a:spcPts val="0"/>
              </a:spcAft>
              <a:buClr>
                <a:schemeClr val="dk1"/>
              </a:buClr>
              <a:buSzPts val="1100"/>
              <a:buFont typeface="Times New Roman"/>
              <a:buAutoNum type="arabicPeriod"/>
            </a:pPr>
            <a:r>
              <a:rPr lang="es" sz="1100">
                <a:solidFill>
                  <a:schemeClr val="dk1"/>
                </a:solidFill>
                <a:latin typeface="Times New Roman"/>
                <a:ea typeface="Times New Roman"/>
                <a:cs typeface="Times New Roman"/>
                <a:sym typeface="Times New Roman"/>
              </a:rPr>
              <a:t>Heeney D, Gareau M MM. Intestinal Lactobacillus in health and disease, a driver or just along for the ride? Physiol Behav [Internet]. 2017;176(12):139–48. Available from: https://www.ncbi.nlm.nih.gov/pmc/articles/PMC5808898/</a:t>
            </a:r>
            <a:endParaRPr sz="1100">
              <a:solidFill>
                <a:schemeClr val="dk1"/>
              </a:solidFill>
              <a:latin typeface="Times New Roman"/>
              <a:ea typeface="Times New Roman"/>
              <a:cs typeface="Times New Roman"/>
              <a:sym typeface="Times New Roman"/>
            </a:endParaRPr>
          </a:p>
          <a:p>
            <a:pPr marL="457200" lvl="0" indent="-298450" algn="just" rtl="0">
              <a:lnSpc>
                <a:spcPct val="95000"/>
              </a:lnSpc>
              <a:spcBef>
                <a:spcPts val="0"/>
              </a:spcBef>
              <a:spcAft>
                <a:spcPts val="0"/>
              </a:spcAft>
              <a:buClr>
                <a:schemeClr val="dk1"/>
              </a:buClr>
              <a:buSzPts val="1100"/>
              <a:buFont typeface="Times New Roman"/>
              <a:buAutoNum type="arabicPeriod"/>
            </a:pPr>
            <a:r>
              <a:rPr lang="es" sz="1100">
                <a:solidFill>
                  <a:schemeClr val="dk1"/>
                </a:solidFill>
                <a:latin typeface="Times New Roman"/>
                <a:ea typeface="Times New Roman"/>
                <a:cs typeface="Times New Roman"/>
                <a:sym typeface="Times New Roman"/>
              </a:rPr>
              <a:t>Kamaladevi A, Balamurugan K. Lactobacillus casei triggers a TLR mediated RACK-1 dependent p38 MAPK pathway in Caenorhabditis elegans to resist Klebsiella pneumoniae infection. Food and Function [Internet]. 2016;7(7):3211–23. Available from: https://pubs.rsc.org/en/content/articlelanding/2016/FO/C6FO00510A</a:t>
            </a:r>
            <a:endParaRPr sz="1100">
              <a:solidFill>
                <a:schemeClr val="dk1"/>
              </a:solidFill>
              <a:latin typeface="Times New Roman"/>
              <a:ea typeface="Times New Roman"/>
              <a:cs typeface="Times New Roman"/>
              <a:sym typeface="Times New Roman"/>
            </a:endParaRPr>
          </a:p>
          <a:p>
            <a:pPr marL="457200" lvl="0" indent="-298450" algn="just" rtl="0">
              <a:lnSpc>
                <a:spcPct val="95000"/>
              </a:lnSpc>
              <a:spcBef>
                <a:spcPts val="0"/>
              </a:spcBef>
              <a:spcAft>
                <a:spcPts val="0"/>
              </a:spcAft>
              <a:buClr>
                <a:schemeClr val="dk1"/>
              </a:buClr>
              <a:buSzPts val="1100"/>
              <a:buFont typeface="Times New Roman"/>
              <a:buAutoNum type="arabicPeriod"/>
            </a:pPr>
            <a:r>
              <a:rPr lang="es" sz="1100">
                <a:solidFill>
                  <a:schemeClr val="dk1"/>
                </a:solidFill>
                <a:latin typeface="Times New Roman"/>
                <a:ea typeface="Times New Roman"/>
                <a:cs typeface="Times New Roman"/>
                <a:sym typeface="Times New Roman"/>
              </a:rPr>
              <a:t>Bhardwaj A, Thapliyal S, Dahiya Y, Babu K. FLP-18 functions through the G-protein-coupled receptors NPR-1 and NPR-4 to modulate reversal length in Caenorhabditis elegans. Journal of Neuroscience. 2018 May 16;38(20):4641–54. </a:t>
            </a:r>
            <a:endParaRPr sz="1100">
              <a:solidFill>
                <a:schemeClr val="dk1"/>
              </a:solidFill>
              <a:latin typeface="Times New Roman"/>
              <a:ea typeface="Times New Roman"/>
              <a:cs typeface="Times New Roman"/>
              <a:sym typeface="Times New Roman"/>
            </a:endParaRPr>
          </a:p>
          <a:p>
            <a:pPr marL="457200" lvl="0" indent="-298450" algn="just" rtl="0">
              <a:lnSpc>
                <a:spcPct val="95000"/>
              </a:lnSpc>
              <a:spcBef>
                <a:spcPts val="0"/>
              </a:spcBef>
              <a:spcAft>
                <a:spcPts val="0"/>
              </a:spcAft>
              <a:buClr>
                <a:schemeClr val="dk1"/>
              </a:buClr>
              <a:buSzPts val="1100"/>
              <a:buFont typeface="Times New Roman"/>
              <a:buAutoNum type="arabicPeriod"/>
            </a:pPr>
            <a:r>
              <a:rPr lang="es" sz="1100">
                <a:solidFill>
                  <a:schemeClr val="dk1"/>
                </a:solidFill>
                <a:latin typeface="Times New Roman"/>
                <a:ea typeface="Times New Roman"/>
                <a:cs typeface="Times New Roman"/>
                <a:sym typeface="Times New Roman"/>
              </a:rPr>
              <a:t>Tankou SK, Regev K, Healy BC, Tjon E, Laghi L, Cox LM, et al. A probiotic modulates the microbiome and immunity in multiple sclerosis. Annals of Neurology [Internet]. 2018;83(6):1147–61. Available from: https://www.ncbi.nlm.nih.gov/pmc/articles/PMC6181139/</a:t>
            </a:r>
            <a:endParaRPr sz="1100">
              <a:solidFill>
                <a:schemeClr val="dk1"/>
              </a:solidFill>
              <a:latin typeface="Times New Roman"/>
              <a:ea typeface="Times New Roman"/>
              <a:cs typeface="Times New Roman"/>
              <a:sym typeface="Times New Roman"/>
            </a:endParaRPr>
          </a:p>
          <a:p>
            <a:pPr marL="457200" lvl="0" indent="-298450" algn="just" rtl="0">
              <a:lnSpc>
                <a:spcPct val="95000"/>
              </a:lnSpc>
              <a:spcBef>
                <a:spcPts val="0"/>
              </a:spcBef>
              <a:spcAft>
                <a:spcPts val="0"/>
              </a:spcAft>
              <a:buClr>
                <a:schemeClr val="dk1"/>
              </a:buClr>
              <a:buSzPts val="1100"/>
              <a:buFont typeface="Times New Roman"/>
              <a:buAutoNum type="arabicPeriod"/>
            </a:pPr>
            <a:r>
              <a:rPr lang="es" sz="1100">
                <a:solidFill>
                  <a:schemeClr val="dk1"/>
                </a:solidFill>
                <a:latin typeface="Times New Roman"/>
                <a:ea typeface="Times New Roman"/>
                <a:cs typeface="Times New Roman"/>
                <a:sym typeface="Times New Roman"/>
              </a:rPr>
              <a:t>Liu YW, Liong MT, Tsai YC. New perspectives of Lactobacillus plantarum as a probiotic: The gut-heart-brain axis. Journal of Microbiology [Internet]. 2018;56(9):601–13. Available from: https://link.springer.com/article/10.1007/s12275-018-8079-2</a:t>
            </a:r>
            <a:endParaRPr sz="1100">
              <a:solidFill>
                <a:schemeClr val="dk1"/>
              </a:solidFill>
              <a:latin typeface="Times New Roman"/>
              <a:ea typeface="Times New Roman"/>
              <a:cs typeface="Times New Roman"/>
              <a:sym typeface="Times New Roman"/>
            </a:endParaRPr>
          </a:p>
          <a:p>
            <a:pPr marL="457200" lvl="0" indent="-298450" algn="just" rtl="0">
              <a:lnSpc>
                <a:spcPct val="95000"/>
              </a:lnSpc>
              <a:spcBef>
                <a:spcPts val="0"/>
              </a:spcBef>
              <a:spcAft>
                <a:spcPts val="0"/>
              </a:spcAft>
              <a:buClr>
                <a:schemeClr val="dk1"/>
              </a:buClr>
              <a:buSzPts val="1100"/>
              <a:buFont typeface="Times New Roman"/>
              <a:buAutoNum type="arabicPeriod"/>
            </a:pPr>
            <a:r>
              <a:rPr lang="es" sz="1100">
                <a:solidFill>
                  <a:schemeClr val="dk1"/>
                </a:solidFill>
                <a:latin typeface="Times New Roman"/>
                <a:ea typeface="Times New Roman"/>
                <a:cs typeface="Times New Roman"/>
                <a:sym typeface="Times New Roman"/>
              </a:rPr>
              <a:t>Poupet C, Chassard C, Nivoliez A, Bornes S. Caenorhabditis elegans, a Host to Investigate the Probiotic Properties of Beneficial Microorganisms. Frontiers in Nutrition [Internet]. 2020;7(August):1–22. Available from: https://www.frontiersin.org/articles/10.3389/fnut.2020.00135/full</a:t>
            </a:r>
            <a:endParaRPr sz="1100">
              <a:solidFill>
                <a:schemeClr val="dk1"/>
              </a:solidFill>
              <a:latin typeface="Times New Roman"/>
              <a:ea typeface="Times New Roman"/>
              <a:cs typeface="Times New Roman"/>
              <a:sym typeface="Times New Roman"/>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10"/>
                                        </p:tgtEl>
                                        <p:attrNameLst>
                                          <p:attrName>style.visibility</p:attrName>
                                        </p:attrNameLst>
                                      </p:cBhvr>
                                      <p:to>
                                        <p:strVal val="visible"/>
                                      </p:to>
                                    </p:set>
                                    <p:animEffect transition="in" filter="fade">
                                      <p:cBhvr>
                                        <p:cTn id="7" dur="1000"/>
                                        <p:tgtEl>
                                          <p:spTgt spid="8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814"/>
        <p:cNvGrpSpPr/>
        <p:nvPr/>
      </p:nvGrpSpPr>
      <p:grpSpPr>
        <a:xfrm>
          <a:off x="0" y="0"/>
          <a:ext cx="0" cy="0"/>
          <a:chOff x="0" y="0"/>
          <a:chExt cx="0" cy="0"/>
        </a:xfrm>
      </p:grpSpPr>
      <p:sp>
        <p:nvSpPr>
          <p:cNvPr id="815" name="Google Shape;815;p41"/>
          <p:cNvSpPr txBox="1">
            <a:spLocks noGrp="1"/>
          </p:cNvSpPr>
          <p:nvPr>
            <p:ph type="title" idx="4294967295"/>
          </p:nvPr>
        </p:nvSpPr>
        <p:spPr>
          <a:xfrm>
            <a:off x="637650" y="1298400"/>
            <a:ext cx="7181700" cy="2546700"/>
          </a:xfrm>
          <a:prstGeom prst="rect">
            <a:avLst/>
          </a:prstGeom>
          <a:noFill/>
        </p:spPr>
        <p:txBody>
          <a:bodyPr spcFirstLastPara="1" wrap="square" lIns="91425" tIns="91425" rIns="91425" bIns="91425" anchor="t" anchorCtr="0">
            <a:normAutofit/>
          </a:bodyPr>
          <a:lstStyle/>
          <a:p>
            <a:pPr marL="0" lvl="0" indent="0" algn="ctr" rtl="0">
              <a:spcBef>
                <a:spcPts val="0"/>
              </a:spcBef>
              <a:spcAft>
                <a:spcPts val="0"/>
              </a:spcAft>
              <a:buNone/>
            </a:pPr>
            <a:r>
              <a:rPr lang="es" sz="6900" b="1">
                <a:solidFill>
                  <a:srgbClr val="0C343D"/>
                </a:solidFill>
                <a:latin typeface="Times New Roman"/>
                <a:ea typeface="Times New Roman"/>
                <a:cs typeface="Times New Roman"/>
                <a:sym typeface="Times New Roman"/>
              </a:rPr>
              <a:t>Gracias por su atención.</a:t>
            </a:r>
            <a:endParaRPr sz="6900" b="1">
              <a:solidFill>
                <a:srgbClr val="0C343D"/>
              </a:solidFill>
              <a:latin typeface="Times New Roman"/>
              <a:ea typeface="Times New Roman"/>
              <a:cs typeface="Times New Roman"/>
              <a:sym typeface="Times New Roman"/>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15"/>
          <p:cNvSpPr/>
          <p:nvPr/>
        </p:nvSpPr>
        <p:spPr>
          <a:xfrm rot="10800000">
            <a:off x="8988750" y="125"/>
            <a:ext cx="146400" cy="5136000"/>
          </a:xfrm>
          <a:prstGeom prst="rect">
            <a:avLst/>
          </a:prstGeom>
          <a:solidFill>
            <a:srgbClr val="073763"/>
          </a:solidFill>
          <a:ln w="9525" cap="flat" cmpd="sng">
            <a:solidFill>
              <a:srgbClr val="134F5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5"/>
          <p:cNvSpPr/>
          <p:nvPr/>
        </p:nvSpPr>
        <p:spPr>
          <a:xfrm rot="-5400000">
            <a:off x="4134150" y="-4133950"/>
            <a:ext cx="188700" cy="8457000"/>
          </a:xfrm>
          <a:prstGeom prst="rect">
            <a:avLst/>
          </a:prstGeom>
          <a:solidFill>
            <a:srgbClr val="07376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5"/>
          <p:cNvSpPr txBox="1">
            <a:spLocks noGrp="1"/>
          </p:cNvSpPr>
          <p:nvPr>
            <p:ph type="title"/>
          </p:nvPr>
        </p:nvSpPr>
        <p:spPr>
          <a:xfrm>
            <a:off x="44000" y="229500"/>
            <a:ext cx="2391000" cy="418200"/>
          </a:xfrm>
          <a:prstGeom prst="rect">
            <a:avLst/>
          </a:prstGeom>
          <a:noFill/>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s" b="1">
                <a:solidFill>
                  <a:srgbClr val="0C343D"/>
                </a:solidFill>
                <a:latin typeface="Times New Roman"/>
                <a:ea typeface="Times New Roman"/>
                <a:cs typeface="Times New Roman"/>
                <a:sym typeface="Times New Roman"/>
              </a:rPr>
              <a:t>Introducción</a:t>
            </a:r>
            <a:endParaRPr b="1">
              <a:solidFill>
                <a:srgbClr val="0C343D"/>
              </a:solidFill>
              <a:latin typeface="Times New Roman"/>
              <a:ea typeface="Times New Roman"/>
              <a:cs typeface="Times New Roman"/>
              <a:sym typeface="Times New Roman"/>
            </a:endParaRPr>
          </a:p>
        </p:txBody>
      </p:sp>
      <p:sp>
        <p:nvSpPr>
          <p:cNvPr id="95" name="Google Shape;95;p15"/>
          <p:cNvSpPr/>
          <p:nvPr/>
        </p:nvSpPr>
        <p:spPr>
          <a:xfrm>
            <a:off x="8303475" y="0"/>
            <a:ext cx="831600" cy="188700"/>
          </a:xfrm>
          <a:prstGeom prst="rect">
            <a:avLst/>
          </a:prstGeom>
          <a:solidFill>
            <a:srgbClr val="000000">
              <a:alpha val="0"/>
            </a:srgbClr>
          </a:solidFill>
          <a:ln w="19050" cap="flat"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5"/>
          <p:cNvSpPr/>
          <p:nvPr/>
        </p:nvSpPr>
        <p:spPr>
          <a:xfrm rot="5400000">
            <a:off x="8697300" y="-182500"/>
            <a:ext cx="28800" cy="554100"/>
          </a:xfrm>
          <a:prstGeom prst="rect">
            <a:avLst/>
          </a:prstGeom>
          <a:solidFill>
            <a:srgbClr val="073763"/>
          </a:solidFill>
          <a:ln w="9525" cap="flat" cmpd="sng">
            <a:solidFill>
              <a:srgbClr val="134F5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5"/>
          <p:cNvSpPr txBox="1"/>
          <p:nvPr/>
        </p:nvSpPr>
        <p:spPr>
          <a:xfrm>
            <a:off x="6232288" y="811913"/>
            <a:ext cx="2255400" cy="492600"/>
          </a:xfrm>
          <a:prstGeom prst="rect">
            <a:avLst/>
          </a:prstGeom>
          <a:solidFill>
            <a:srgbClr val="C9DAF8"/>
          </a:solidFill>
          <a:ln w="9525" cap="flat" cmpd="sng">
            <a:solidFill>
              <a:srgbClr val="351C75"/>
            </a:solidFill>
            <a:prstDash val="solid"/>
            <a:round/>
            <a:headEnd type="none" w="sm" len="sm"/>
            <a:tailEnd type="none" w="sm" len="sm"/>
          </a:ln>
        </p:spPr>
        <p:txBody>
          <a:bodyPr spcFirstLastPara="1" wrap="square" lIns="91425" tIns="91425" rIns="91425" bIns="91425" anchor="t" anchorCtr="0">
            <a:spAutoFit/>
          </a:bodyPr>
          <a:lstStyle/>
          <a:p>
            <a:pPr marL="0" lvl="0" indent="0" algn="just" rtl="0">
              <a:spcBef>
                <a:spcPts val="0"/>
              </a:spcBef>
              <a:spcAft>
                <a:spcPts val="0"/>
              </a:spcAft>
              <a:buNone/>
            </a:pPr>
            <a:r>
              <a:rPr lang="es" sz="1000">
                <a:latin typeface="Times New Roman"/>
                <a:ea typeface="Times New Roman"/>
                <a:cs typeface="Times New Roman"/>
                <a:sym typeface="Times New Roman"/>
              </a:rPr>
              <a:t>Importancia de la salud intestinal en el proceso salud enfermedad.</a:t>
            </a:r>
            <a:endParaRPr sz="1000">
              <a:latin typeface="Times New Roman"/>
              <a:ea typeface="Times New Roman"/>
              <a:cs typeface="Times New Roman"/>
              <a:sym typeface="Times New Roman"/>
            </a:endParaRPr>
          </a:p>
        </p:txBody>
      </p:sp>
      <p:sp>
        <p:nvSpPr>
          <p:cNvPr id="98" name="Google Shape;98;p15"/>
          <p:cNvSpPr/>
          <p:nvPr/>
        </p:nvSpPr>
        <p:spPr>
          <a:xfrm>
            <a:off x="7221063" y="1304525"/>
            <a:ext cx="210600" cy="554100"/>
          </a:xfrm>
          <a:prstGeom prst="downArrow">
            <a:avLst>
              <a:gd name="adj1" fmla="val 50000"/>
              <a:gd name="adj2" fmla="val 50000"/>
            </a:avLst>
          </a:prstGeom>
          <a:solidFill>
            <a:srgbClr val="073763"/>
          </a:solidFill>
          <a:ln w="9525" cap="flat" cmpd="sng">
            <a:solidFill>
              <a:srgbClr val="07376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9" name="Google Shape;99;p15"/>
          <p:cNvGrpSpPr/>
          <p:nvPr/>
        </p:nvGrpSpPr>
        <p:grpSpPr>
          <a:xfrm>
            <a:off x="4118443" y="4301326"/>
            <a:ext cx="2732467" cy="492610"/>
            <a:chOff x="4363781" y="3725085"/>
            <a:chExt cx="3123177" cy="583800"/>
          </a:xfrm>
        </p:grpSpPr>
        <p:sp>
          <p:nvSpPr>
            <p:cNvPr id="100" name="Google Shape;100;p15"/>
            <p:cNvSpPr txBox="1"/>
            <p:nvPr/>
          </p:nvSpPr>
          <p:spPr>
            <a:xfrm>
              <a:off x="4363781" y="3725085"/>
              <a:ext cx="2674200" cy="583800"/>
            </a:xfrm>
            <a:prstGeom prst="rect">
              <a:avLst/>
            </a:prstGeom>
            <a:solidFill>
              <a:srgbClr val="FFFFFF"/>
            </a:solidFill>
            <a:ln w="19050" cap="flat" cmpd="sng">
              <a:solidFill>
                <a:srgbClr val="015861"/>
              </a:solidFill>
              <a:prstDash val="solid"/>
              <a:round/>
              <a:headEnd type="none" w="sm" len="sm"/>
              <a:tailEnd type="none" w="sm" len="sm"/>
            </a:ln>
          </p:spPr>
          <p:txBody>
            <a:bodyPr spcFirstLastPara="1" wrap="square" lIns="91425" tIns="91425" rIns="91425" bIns="91425" anchor="t" anchorCtr="0">
              <a:spAutoFit/>
            </a:bodyPr>
            <a:lstStyle/>
            <a:p>
              <a:pPr marL="0" lvl="0" indent="0" algn="just" rtl="0">
                <a:spcBef>
                  <a:spcPts val="0"/>
                </a:spcBef>
                <a:spcAft>
                  <a:spcPts val="0"/>
                </a:spcAft>
                <a:buNone/>
              </a:pPr>
              <a:r>
                <a:rPr lang="es" sz="1000">
                  <a:latin typeface="Times New Roman"/>
                  <a:ea typeface="Times New Roman"/>
                  <a:cs typeface="Times New Roman"/>
                  <a:sym typeface="Times New Roman"/>
                </a:rPr>
                <a:t>Gran variedad de cepas con potencial regulador y sin actividad patógena </a:t>
              </a:r>
              <a:endParaRPr sz="1000">
                <a:latin typeface="Times New Roman"/>
                <a:ea typeface="Times New Roman"/>
                <a:cs typeface="Times New Roman"/>
                <a:sym typeface="Times New Roman"/>
              </a:endParaRPr>
            </a:p>
          </p:txBody>
        </p:sp>
        <p:sp>
          <p:nvSpPr>
            <p:cNvPr id="101" name="Google Shape;101;p15"/>
            <p:cNvSpPr/>
            <p:nvPr/>
          </p:nvSpPr>
          <p:spPr>
            <a:xfrm>
              <a:off x="7086158" y="3886630"/>
              <a:ext cx="400800" cy="260700"/>
            </a:xfrm>
            <a:prstGeom prst="leftArrow">
              <a:avLst>
                <a:gd name="adj1" fmla="val 50000"/>
                <a:gd name="adj2" fmla="val 50000"/>
              </a:avLst>
            </a:prstGeom>
            <a:solidFill>
              <a:srgbClr val="FFFFFF"/>
            </a:solidFill>
            <a:ln w="19050" cap="flat" cmpd="sng">
              <a:solidFill>
                <a:srgbClr val="01586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2" name="Google Shape;102;p15"/>
          <p:cNvSpPr txBox="1"/>
          <p:nvPr/>
        </p:nvSpPr>
        <p:spPr>
          <a:xfrm>
            <a:off x="541988" y="877425"/>
            <a:ext cx="2655000" cy="492600"/>
          </a:xfrm>
          <a:prstGeom prst="rect">
            <a:avLst/>
          </a:prstGeom>
          <a:solidFill>
            <a:srgbClr val="CFE2F3"/>
          </a:solidFill>
          <a:ln w="9525" cap="flat" cmpd="sng">
            <a:solidFill>
              <a:srgbClr val="351C75"/>
            </a:solidFill>
            <a:prstDash val="solid"/>
            <a:round/>
            <a:headEnd type="none" w="sm" len="sm"/>
            <a:tailEnd type="none" w="sm" len="sm"/>
          </a:ln>
        </p:spPr>
        <p:txBody>
          <a:bodyPr spcFirstLastPara="1" wrap="square" lIns="91425" tIns="91425" rIns="91425" bIns="91425" anchor="t" anchorCtr="0">
            <a:spAutoFit/>
          </a:bodyPr>
          <a:lstStyle/>
          <a:p>
            <a:pPr marL="0" lvl="0" indent="0" algn="just" rtl="0">
              <a:spcBef>
                <a:spcPts val="0"/>
              </a:spcBef>
              <a:spcAft>
                <a:spcPts val="0"/>
              </a:spcAft>
              <a:buNone/>
            </a:pPr>
            <a:r>
              <a:rPr lang="es" sz="1000">
                <a:latin typeface="Times New Roman"/>
                <a:ea typeface="Times New Roman"/>
                <a:cs typeface="Times New Roman"/>
                <a:sym typeface="Times New Roman"/>
              </a:rPr>
              <a:t>Alta incidencia de enfermedades intestinales y necesidad de nuevas terapias</a:t>
            </a:r>
            <a:endParaRPr sz="1000">
              <a:latin typeface="Times New Roman"/>
              <a:ea typeface="Times New Roman"/>
              <a:cs typeface="Times New Roman"/>
              <a:sym typeface="Times New Roman"/>
            </a:endParaRPr>
          </a:p>
        </p:txBody>
      </p:sp>
      <p:sp>
        <p:nvSpPr>
          <p:cNvPr id="103" name="Google Shape;103;p15"/>
          <p:cNvSpPr/>
          <p:nvPr/>
        </p:nvSpPr>
        <p:spPr>
          <a:xfrm>
            <a:off x="0" y="200"/>
            <a:ext cx="236700" cy="3108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s" b="1">
                <a:solidFill>
                  <a:srgbClr val="0C343D"/>
                </a:solidFill>
                <a:latin typeface="Times New Roman"/>
                <a:ea typeface="Times New Roman"/>
                <a:cs typeface="Times New Roman"/>
                <a:sym typeface="Times New Roman"/>
              </a:rPr>
              <a:t>3</a:t>
            </a:r>
            <a:endParaRPr b="1">
              <a:solidFill>
                <a:srgbClr val="0C343D"/>
              </a:solidFill>
              <a:latin typeface="Times New Roman"/>
              <a:ea typeface="Times New Roman"/>
              <a:cs typeface="Times New Roman"/>
              <a:sym typeface="Times New Roman"/>
            </a:endParaRPr>
          </a:p>
        </p:txBody>
      </p:sp>
      <p:grpSp>
        <p:nvGrpSpPr>
          <p:cNvPr id="104" name="Google Shape;104;p15"/>
          <p:cNvGrpSpPr/>
          <p:nvPr/>
        </p:nvGrpSpPr>
        <p:grpSpPr>
          <a:xfrm>
            <a:off x="6362400" y="1887500"/>
            <a:ext cx="2094600" cy="1030500"/>
            <a:chOff x="6426550" y="2277263"/>
            <a:chExt cx="2094600" cy="1030500"/>
          </a:xfrm>
        </p:grpSpPr>
        <p:sp>
          <p:nvSpPr>
            <p:cNvPr id="105" name="Google Shape;105;p15"/>
            <p:cNvSpPr txBox="1"/>
            <p:nvPr/>
          </p:nvSpPr>
          <p:spPr>
            <a:xfrm>
              <a:off x="6426550" y="2277263"/>
              <a:ext cx="2094600" cy="492600"/>
            </a:xfrm>
            <a:prstGeom prst="rect">
              <a:avLst/>
            </a:prstGeom>
            <a:solidFill>
              <a:srgbClr val="C9DAF8"/>
            </a:solidFill>
            <a:ln w="9525" cap="flat" cmpd="sng">
              <a:solidFill>
                <a:srgbClr val="351C75"/>
              </a:solidFill>
              <a:prstDash val="solid"/>
              <a:round/>
              <a:headEnd type="none" w="sm" len="sm"/>
              <a:tailEnd type="none" w="sm" len="sm"/>
            </a:ln>
          </p:spPr>
          <p:txBody>
            <a:bodyPr spcFirstLastPara="1" wrap="square" lIns="91425" tIns="91425" rIns="91425" bIns="91425" anchor="t" anchorCtr="0">
              <a:spAutoFit/>
            </a:bodyPr>
            <a:lstStyle/>
            <a:p>
              <a:pPr marL="0" lvl="0" indent="0" algn="just" rtl="0">
                <a:spcBef>
                  <a:spcPts val="0"/>
                </a:spcBef>
                <a:spcAft>
                  <a:spcPts val="0"/>
                </a:spcAft>
                <a:buNone/>
              </a:pPr>
              <a:r>
                <a:rPr lang="es" sz="1000">
                  <a:latin typeface="Times New Roman"/>
                  <a:ea typeface="Times New Roman"/>
                  <a:cs typeface="Times New Roman"/>
                  <a:sym typeface="Times New Roman"/>
                </a:rPr>
                <a:t>Reconocimiento de la importancia de los probióticos </a:t>
              </a:r>
              <a:endParaRPr sz="1000">
                <a:latin typeface="Times New Roman"/>
                <a:ea typeface="Times New Roman"/>
                <a:cs typeface="Times New Roman"/>
                <a:sym typeface="Times New Roman"/>
              </a:endParaRPr>
            </a:p>
          </p:txBody>
        </p:sp>
        <p:cxnSp>
          <p:nvCxnSpPr>
            <p:cNvPr id="106" name="Google Shape;106;p15"/>
            <p:cNvCxnSpPr>
              <a:stCxn id="105" idx="2"/>
              <a:endCxn id="107" idx="0"/>
            </p:cNvCxnSpPr>
            <p:nvPr/>
          </p:nvCxnSpPr>
          <p:spPr>
            <a:xfrm>
              <a:off x="7473850" y="2769863"/>
              <a:ext cx="9300" cy="537900"/>
            </a:xfrm>
            <a:prstGeom prst="straightConnector1">
              <a:avLst/>
            </a:prstGeom>
            <a:noFill/>
            <a:ln w="19050" cap="flat" cmpd="sng">
              <a:solidFill>
                <a:srgbClr val="205493"/>
              </a:solidFill>
              <a:prstDash val="solid"/>
              <a:round/>
              <a:headEnd type="none" w="med" len="med"/>
              <a:tailEnd type="triangle" w="med" len="med"/>
            </a:ln>
          </p:spPr>
        </p:cxnSp>
      </p:grpSp>
      <p:sp>
        <p:nvSpPr>
          <p:cNvPr id="108" name="Google Shape;108;p15"/>
          <p:cNvSpPr txBox="1"/>
          <p:nvPr/>
        </p:nvSpPr>
        <p:spPr>
          <a:xfrm>
            <a:off x="2502975" y="4005650"/>
            <a:ext cx="1096800" cy="354000"/>
          </a:xfrm>
          <a:prstGeom prst="rect">
            <a:avLst/>
          </a:prstGeom>
          <a:solidFill>
            <a:srgbClr val="FFFFFF"/>
          </a:solidFill>
          <a:ln w="19050" cap="flat" cmpd="sng">
            <a:solidFill>
              <a:srgbClr val="073763"/>
            </a:solidFill>
            <a:prstDash val="dash"/>
            <a:round/>
            <a:headEnd type="none" w="sm" len="sm"/>
            <a:tailEnd type="none" w="sm" len="sm"/>
          </a:ln>
        </p:spPr>
        <p:txBody>
          <a:bodyPr spcFirstLastPara="1" wrap="square" lIns="91425" tIns="91425" rIns="91425" bIns="91425" anchor="t" anchorCtr="0">
            <a:spAutoFit/>
          </a:bodyPr>
          <a:lstStyle/>
          <a:p>
            <a:pPr marL="0" lvl="0" indent="0" algn="ctr" rtl="0">
              <a:spcBef>
                <a:spcPts val="0"/>
              </a:spcBef>
              <a:spcAft>
                <a:spcPts val="0"/>
              </a:spcAft>
              <a:buNone/>
            </a:pPr>
            <a:r>
              <a:rPr lang="es" sz="1100" i="1">
                <a:latin typeface="Times New Roman"/>
                <a:ea typeface="Times New Roman"/>
                <a:cs typeface="Times New Roman"/>
                <a:sym typeface="Times New Roman"/>
              </a:rPr>
              <a:t>L. rhamnosus</a:t>
            </a:r>
            <a:endParaRPr sz="1100" i="1">
              <a:latin typeface="Times New Roman"/>
              <a:ea typeface="Times New Roman"/>
              <a:cs typeface="Times New Roman"/>
              <a:sym typeface="Times New Roman"/>
            </a:endParaRPr>
          </a:p>
        </p:txBody>
      </p:sp>
      <p:sp>
        <p:nvSpPr>
          <p:cNvPr id="109" name="Google Shape;109;p15"/>
          <p:cNvSpPr txBox="1"/>
          <p:nvPr/>
        </p:nvSpPr>
        <p:spPr>
          <a:xfrm>
            <a:off x="2502975" y="4616825"/>
            <a:ext cx="1096800" cy="354000"/>
          </a:xfrm>
          <a:prstGeom prst="rect">
            <a:avLst/>
          </a:prstGeom>
          <a:solidFill>
            <a:srgbClr val="FFFFFF"/>
          </a:solidFill>
          <a:ln w="19050" cap="flat" cmpd="sng">
            <a:solidFill>
              <a:srgbClr val="015861"/>
            </a:solidFill>
            <a:prstDash val="dash"/>
            <a:round/>
            <a:headEnd type="none" w="sm" len="sm"/>
            <a:tailEnd type="none" w="sm" len="sm"/>
          </a:ln>
        </p:spPr>
        <p:txBody>
          <a:bodyPr spcFirstLastPara="1" wrap="square" lIns="91425" tIns="91425" rIns="91425" bIns="91425" anchor="t" anchorCtr="0">
            <a:spAutoFit/>
          </a:bodyPr>
          <a:lstStyle/>
          <a:p>
            <a:pPr marL="0" lvl="0" indent="0" algn="ctr" rtl="0">
              <a:spcBef>
                <a:spcPts val="0"/>
              </a:spcBef>
              <a:spcAft>
                <a:spcPts val="0"/>
              </a:spcAft>
              <a:buNone/>
            </a:pPr>
            <a:r>
              <a:rPr lang="es" sz="1100" i="1">
                <a:latin typeface="Times New Roman"/>
                <a:ea typeface="Times New Roman"/>
                <a:cs typeface="Times New Roman"/>
                <a:sym typeface="Times New Roman"/>
              </a:rPr>
              <a:t>L. plantarum</a:t>
            </a:r>
            <a:endParaRPr sz="1100" i="1">
              <a:latin typeface="Times New Roman"/>
              <a:ea typeface="Times New Roman"/>
              <a:cs typeface="Times New Roman"/>
              <a:sym typeface="Times New Roman"/>
            </a:endParaRPr>
          </a:p>
        </p:txBody>
      </p:sp>
      <p:cxnSp>
        <p:nvCxnSpPr>
          <p:cNvPr id="110" name="Google Shape;110;p15"/>
          <p:cNvCxnSpPr>
            <a:stCxn id="100" idx="1"/>
            <a:endCxn id="108" idx="3"/>
          </p:cNvCxnSpPr>
          <p:nvPr/>
        </p:nvCxnSpPr>
        <p:spPr>
          <a:xfrm rot="10800000">
            <a:off x="3599743" y="4182531"/>
            <a:ext cx="518700" cy="365100"/>
          </a:xfrm>
          <a:prstGeom prst="straightConnector1">
            <a:avLst/>
          </a:prstGeom>
          <a:noFill/>
          <a:ln w="19050" cap="flat" cmpd="sng">
            <a:solidFill>
              <a:srgbClr val="015861"/>
            </a:solidFill>
            <a:prstDash val="solid"/>
            <a:round/>
            <a:headEnd type="none" w="med" len="med"/>
            <a:tailEnd type="triangle" w="med" len="med"/>
          </a:ln>
        </p:spPr>
      </p:cxnSp>
      <p:cxnSp>
        <p:nvCxnSpPr>
          <p:cNvPr id="111" name="Google Shape;111;p15"/>
          <p:cNvCxnSpPr>
            <a:stCxn id="100" idx="1"/>
            <a:endCxn id="109" idx="3"/>
          </p:cNvCxnSpPr>
          <p:nvPr/>
        </p:nvCxnSpPr>
        <p:spPr>
          <a:xfrm flipH="1">
            <a:off x="3599743" y="4547631"/>
            <a:ext cx="518700" cy="246300"/>
          </a:xfrm>
          <a:prstGeom prst="straightConnector1">
            <a:avLst/>
          </a:prstGeom>
          <a:noFill/>
          <a:ln w="19050" cap="flat" cmpd="sng">
            <a:solidFill>
              <a:srgbClr val="015861"/>
            </a:solidFill>
            <a:prstDash val="solid"/>
            <a:round/>
            <a:headEnd type="none" w="med" len="med"/>
            <a:tailEnd type="triangle" w="med" len="med"/>
          </a:ln>
        </p:spPr>
      </p:cxnSp>
      <p:grpSp>
        <p:nvGrpSpPr>
          <p:cNvPr id="112" name="Google Shape;112;p15"/>
          <p:cNvGrpSpPr/>
          <p:nvPr/>
        </p:nvGrpSpPr>
        <p:grpSpPr>
          <a:xfrm>
            <a:off x="3240201" y="425681"/>
            <a:ext cx="2982348" cy="727260"/>
            <a:chOff x="3196989" y="647706"/>
            <a:chExt cx="2982348" cy="727260"/>
          </a:xfrm>
        </p:grpSpPr>
        <p:pic>
          <p:nvPicPr>
            <p:cNvPr id="113" name="Google Shape;113;p15"/>
            <p:cNvPicPr preferRelativeResize="0"/>
            <p:nvPr/>
          </p:nvPicPr>
          <p:blipFill>
            <a:blip r:embed="rId3">
              <a:alphaModFix/>
            </a:blip>
            <a:stretch>
              <a:fillRect/>
            </a:stretch>
          </p:blipFill>
          <p:spPr>
            <a:xfrm rot="1156650">
              <a:off x="3251275" y="774734"/>
              <a:ext cx="849901" cy="473203"/>
            </a:xfrm>
            <a:prstGeom prst="rect">
              <a:avLst/>
            </a:prstGeom>
            <a:noFill/>
            <a:ln>
              <a:noFill/>
            </a:ln>
          </p:spPr>
        </p:pic>
        <p:pic>
          <p:nvPicPr>
            <p:cNvPr id="114" name="Google Shape;114;p15"/>
            <p:cNvPicPr preferRelativeResize="0"/>
            <p:nvPr/>
          </p:nvPicPr>
          <p:blipFill>
            <a:blip r:embed="rId3">
              <a:alphaModFix/>
            </a:blip>
            <a:stretch>
              <a:fillRect/>
            </a:stretch>
          </p:blipFill>
          <p:spPr>
            <a:xfrm rot="-1156650" flipH="1">
              <a:off x="5275150" y="774734"/>
              <a:ext cx="849901" cy="473203"/>
            </a:xfrm>
            <a:prstGeom prst="rect">
              <a:avLst/>
            </a:prstGeom>
            <a:noFill/>
            <a:ln>
              <a:noFill/>
            </a:ln>
          </p:spPr>
        </p:pic>
      </p:grpSp>
      <p:pic>
        <p:nvPicPr>
          <p:cNvPr id="115" name="Google Shape;115;p15"/>
          <p:cNvPicPr preferRelativeResize="0"/>
          <p:nvPr/>
        </p:nvPicPr>
        <p:blipFill>
          <a:blip r:embed="rId4">
            <a:alphaModFix/>
          </a:blip>
          <a:stretch>
            <a:fillRect/>
          </a:stretch>
        </p:blipFill>
        <p:spPr>
          <a:xfrm>
            <a:off x="6893050" y="3011875"/>
            <a:ext cx="1677275" cy="1553926"/>
          </a:xfrm>
          <a:prstGeom prst="rect">
            <a:avLst/>
          </a:prstGeom>
          <a:noFill/>
          <a:ln>
            <a:noFill/>
          </a:ln>
        </p:spPr>
      </p:pic>
      <p:sp>
        <p:nvSpPr>
          <p:cNvPr id="116" name="Google Shape;116;p15"/>
          <p:cNvSpPr txBox="1"/>
          <p:nvPr/>
        </p:nvSpPr>
        <p:spPr>
          <a:xfrm>
            <a:off x="7118875" y="4616825"/>
            <a:ext cx="1096800" cy="354000"/>
          </a:xfrm>
          <a:prstGeom prst="rect">
            <a:avLst/>
          </a:prstGeom>
          <a:solidFill>
            <a:schemeClr val="lt1"/>
          </a:solidFill>
          <a:ln w="9525" cap="flat" cmpd="sng">
            <a:solidFill>
              <a:srgbClr val="351C75"/>
            </a:solidFill>
            <a:prstDash val="solid"/>
            <a:round/>
            <a:headEnd type="none" w="sm" len="sm"/>
            <a:tailEnd type="none" w="sm" len="sm"/>
          </a:ln>
        </p:spPr>
        <p:txBody>
          <a:bodyPr spcFirstLastPara="1" wrap="square" lIns="91425" tIns="91425" rIns="91425" bIns="91425" anchor="t" anchorCtr="0">
            <a:spAutoFit/>
          </a:bodyPr>
          <a:lstStyle/>
          <a:p>
            <a:pPr marL="0" lvl="0" indent="0" algn="ctr" rtl="0">
              <a:spcBef>
                <a:spcPts val="0"/>
              </a:spcBef>
              <a:spcAft>
                <a:spcPts val="0"/>
              </a:spcAft>
              <a:buNone/>
            </a:pPr>
            <a:r>
              <a:rPr lang="es" sz="1100" i="1">
                <a:latin typeface="Times New Roman"/>
                <a:ea typeface="Times New Roman"/>
                <a:cs typeface="Times New Roman"/>
                <a:sym typeface="Times New Roman"/>
              </a:rPr>
              <a:t>Lactobacillus</a:t>
            </a:r>
            <a:endParaRPr sz="1100" i="1">
              <a:latin typeface="Times New Roman"/>
              <a:ea typeface="Times New Roman"/>
              <a:cs typeface="Times New Roman"/>
              <a:sym typeface="Times New Roman"/>
            </a:endParaRPr>
          </a:p>
        </p:txBody>
      </p:sp>
      <p:pic>
        <p:nvPicPr>
          <p:cNvPr id="117" name="Google Shape;117;p15"/>
          <p:cNvPicPr preferRelativeResize="0"/>
          <p:nvPr/>
        </p:nvPicPr>
        <p:blipFill>
          <a:blip r:embed="rId5">
            <a:alphaModFix/>
          </a:blip>
          <a:stretch>
            <a:fillRect/>
          </a:stretch>
        </p:blipFill>
        <p:spPr>
          <a:xfrm>
            <a:off x="781900" y="1398200"/>
            <a:ext cx="807582" cy="727275"/>
          </a:xfrm>
          <a:prstGeom prst="rect">
            <a:avLst/>
          </a:prstGeom>
          <a:noFill/>
          <a:ln>
            <a:noFill/>
          </a:ln>
        </p:spPr>
      </p:pic>
      <p:pic>
        <p:nvPicPr>
          <p:cNvPr id="118" name="Google Shape;118;p15"/>
          <p:cNvPicPr preferRelativeResize="0"/>
          <p:nvPr/>
        </p:nvPicPr>
        <p:blipFill>
          <a:blip r:embed="rId6">
            <a:alphaModFix/>
          </a:blip>
          <a:stretch>
            <a:fillRect/>
          </a:stretch>
        </p:blipFill>
        <p:spPr>
          <a:xfrm>
            <a:off x="1734421" y="1370031"/>
            <a:ext cx="958103" cy="705591"/>
          </a:xfrm>
          <a:prstGeom prst="rect">
            <a:avLst/>
          </a:prstGeom>
          <a:noFill/>
          <a:ln>
            <a:noFill/>
          </a:ln>
        </p:spPr>
      </p:pic>
      <p:pic>
        <p:nvPicPr>
          <p:cNvPr id="119" name="Google Shape;119;p15"/>
          <p:cNvPicPr preferRelativeResize="0"/>
          <p:nvPr/>
        </p:nvPicPr>
        <p:blipFill>
          <a:blip r:embed="rId7">
            <a:alphaModFix/>
          </a:blip>
          <a:stretch>
            <a:fillRect/>
          </a:stretch>
        </p:blipFill>
        <p:spPr>
          <a:xfrm>
            <a:off x="117675" y="3259765"/>
            <a:ext cx="1616751" cy="1751875"/>
          </a:xfrm>
          <a:prstGeom prst="rect">
            <a:avLst/>
          </a:prstGeom>
          <a:noFill/>
          <a:ln>
            <a:noFill/>
          </a:ln>
        </p:spPr>
      </p:pic>
      <p:sp>
        <p:nvSpPr>
          <p:cNvPr id="120" name="Google Shape;120;p15"/>
          <p:cNvSpPr/>
          <p:nvPr/>
        </p:nvSpPr>
        <p:spPr>
          <a:xfrm rot="-10795483">
            <a:off x="1944385" y="4222562"/>
            <a:ext cx="456600" cy="366600"/>
          </a:xfrm>
          <a:prstGeom prst="rightArrow">
            <a:avLst>
              <a:gd name="adj1" fmla="val 50000"/>
              <a:gd name="adj2" fmla="val 50000"/>
            </a:avLst>
          </a:prstGeom>
          <a:solidFill>
            <a:srgbClr val="073763"/>
          </a:solidFill>
          <a:ln w="19050" cap="flat" cmpd="sng">
            <a:solidFill>
              <a:srgbClr val="0C343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21" name="Google Shape;121;p15"/>
          <p:cNvPicPr preferRelativeResize="0"/>
          <p:nvPr/>
        </p:nvPicPr>
        <p:blipFill rotWithShape="1">
          <a:blip r:embed="rId8">
            <a:alphaModFix/>
          </a:blip>
          <a:srcRect l="1315" r="60093" b="73550"/>
          <a:stretch/>
        </p:blipFill>
        <p:spPr>
          <a:xfrm rot="2500401">
            <a:off x="-40775" y="4638424"/>
            <a:ext cx="1045559" cy="310800"/>
          </a:xfrm>
          <a:prstGeom prst="rect">
            <a:avLst/>
          </a:prstGeom>
          <a:noFill/>
          <a:ln>
            <a:noFill/>
          </a:ln>
        </p:spPr>
      </p:pic>
      <p:pic>
        <p:nvPicPr>
          <p:cNvPr id="122" name="Google Shape;122;p15"/>
          <p:cNvPicPr preferRelativeResize="0"/>
          <p:nvPr/>
        </p:nvPicPr>
        <p:blipFill>
          <a:blip r:embed="rId9">
            <a:alphaModFix/>
          </a:blip>
          <a:stretch>
            <a:fillRect/>
          </a:stretch>
        </p:blipFill>
        <p:spPr>
          <a:xfrm>
            <a:off x="3937107" y="1152950"/>
            <a:ext cx="1353075" cy="1983401"/>
          </a:xfrm>
          <a:prstGeom prst="rect">
            <a:avLst/>
          </a:prstGeom>
          <a:noFill/>
          <a:ln>
            <a:noFill/>
          </a:ln>
        </p:spPr>
      </p:pic>
      <p:pic>
        <p:nvPicPr>
          <p:cNvPr id="123" name="Google Shape;123;p15"/>
          <p:cNvPicPr preferRelativeResize="0"/>
          <p:nvPr/>
        </p:nvPicPr>
        <p:blipFill>
          <a:blip r:embed="rId10">
            <a:alphaModFix/>
          </a:blip>
          <a:stretch>
            <a:fillRect/>
          </a:stretch>
        </p:blipFill>
        <p:spPr>
          <a:xfrm>
            <a:off x="1114650" y="2356842"/>
            <a:ext cx="1134450" cy="878575"/>
          </a:xfrm>
          <a:prstGeom prst="rect">
            <a:avLst/>
          </a:prstGeom>
          <a:noFill/>
          <a:ln>
            <a:noFill/>
          </a:ln>
        </p:spPr>
      </p:pic>
      <p:cxnSp>
        <p:nvCxnSpPr>
          <p:cNvPr id="124" name="Google Shape;124;p15"/>
          <p:cNvCxnSpPr>
            <a:stCxn id="118" idx="2"/>
            <a:endCxn id="123" idx="0"/>
          </p:cNvCxnSpPr>
          <p:nvPr/>
        </p:nvCxnSpPr>
        <p:spPr>
          <a:xfrm flipH="1">
            <a:off x="1681873" y="2075622"/>
            <a:ext cx="531600" cy="281100"/>
          </a:xfrm>
          <a:prstGeom prst="straightConnector1">
            <a:avLst/>
          </a:prstGeom>
          <a:noFill/>
          <a:ln w="9525" cap="flat" cmpd="sng">
            <a:solidFill>
              <a:schemeClr val="dk2"/>
            </a:solidFill>
            <a:prstDash val="solid"/>
            <a:round/>
            <a:headEnd type="none" w="med" len="med"/>
            <a:tailEnd type="triangle" w="med" len="med"/>
          </a:ln>
        </p:spPr>
      </p:cxnSp>
      <p:cxnSp>
        <p:nvCxnSpPr>
          <p:cNvPr id="125" name="Google Shape;125;p15"/>
          <p:cNvCxnSpPr>
            <a:stCxn id="117" idx="2"/>
            <a:endCxn id="123" idx="0"/>
          </p:cNvCxnSpPr>
          <p:nvPr/>
        </p:nvCxnSpPr>
        <p:spPr>
          <a:xfrm>
            <a:off x="1185691" y="2125475"/>
            <a:ext cx="496200" cy="231300"/>
          </a:xfrm>
          <a:prstGeom prst="straightConnector1">
            <a:avLst/>
          </a:prstGeom>
          <a:noFill/>
          <a:ln w="9525" cap="flat" cmpd="sng">
            <a:solidFill>
              <a:schemeClr val="dk2"/>
            </a:solidFill>
            <a:prstDash val="solid"/>
            <a:round/>
            <a:headEnd type="none" w="med" len="med"/>
            <a:tailEnd type="triangle" w="med" len="med"/>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
                                        </p:tgtEl>
                                        <p:attrNameLst>
                                          <p:attrName>style.visibility</p:attrName>
                                        </p:attrNameLst>
                                      </p:cBhvr>
                                      <p:to>
                                        <p:strVal val="visible"/>
                                      </p:to>
                                    </p:set>
                                    <p:animEffect transition="in" filter="fade">
                                      <p:cBhvr>
                                        <p:cTn id="7" dur="1000"/>
                                        <p:tgtEl>
                                          <p:spTgt spid="102"/>
                                        </p:tgtEl>
                                      </p:cBhvr>
                                    </p:animEffect>
                                  </p:childTnLst>
                                </p:cTn>
                              </p:par>
                              <p:par>
                                <p:cTn id="8" presetID="10" presetClass="entr" presetSubtype="0" fill="hold" nodeType="withEffect">
                                  <p:stCondLst>
                                    <p:cond delay="0"/>
                                  </p:stCondLst>
                                  <p:childTnLst>
                                    <p:set>
                                      <p:cBhvr>
                                        <p:cTn id="9" dur="1" fill="hold">
                                          <p:stCondLst>
                                            <p:cond delay="0"/>
                                          </p:stCondLst>
                                        </p:cTn>
                                        <p:tgtEl>
                                          <p:spTgt spid="117"/>
                                        </p:tgtEl>
                                        <p:attrNameLst>
                                          <p:attrName>style.visibility</p:attrName>
                                        </p:attrNameLst>
                                      </p:cBhvr>
                                      <p:to>
                                        <p:strVal val="visible"/>
                                      </p:to>
                                    </p:set>
                                    <p:animEffect transition="in" filter="fade">
                                      <p:cBhvr>
                                        <p:cTn id="10" dur="1000"/>
                                        <p:tgtEl>
                                          <p:spTgt spid="117"/>
                                        </p:tgtEl>
                                      </p:cBhvr>
                                    </p:animEffect>
                                  </p:childTnLst>
                                </p:cTn>
                              </p:par>
                              <p:par>
                                <p:cTn id="11" presetID="10" presetClass="entr" presetSubtype="0" fill="hold" nodeType="withEffect">
                                  <p:stCondLst>
                                    <p:cond delay="0"/>
                                  </p:stCondLst>
                                  <p:childTnLst>
                                    <p:set>
                                      <p:cBhvr>
                                        <p:cTn id="12" dur="1" fill="hold">
                                          <p:stCondLst>
                                            <p:cond delay="0"/>
                                          </p:stCondLst>
                                        </p:cTn>
                                        <p:tgtEl>
                                          <p:spTgt spid="118"/>
                                        </p:tgtEl>
                                        <p:attrNameLst>
                                          <p:attrName>style.visibility</p:attrName>
                                        </p:attrNameLst>
                                      </p:cBhvr>
                                      <p:to>
                                        <p:strVal val="visible"/>
                                      </p:to>
                                    </p:set>
                                    <p:animEffect transition="in" filter="fade">
                                      <p:cBhvr>
                                        <p:cTn id="13" dur="1000"/>
                                        <p:tgtEl>
                                          <p:spTgt spid="118"/>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24"/>
                                        </p:tgtEl>
                                        <p:attrNameLst>
                                          <p:attrName>style.visibility</p:attrName>
                                        </p:attrNameLst>
                                      </p:cBhvr>
                                      <p:to>
                                        <p:strVal val="visible"/>
                                      </p:to>
                                    </p:set>
                                    <p:animEffect transition="in" filter="fade">
                                      <p:cBhvr>
                                        <p:cTn id="18" dur="1000"/>
                                        <p:tgtEl>
                                          <p:spTgt spid="124"/>
                                        </p:tgtEl>
                                      </p:cBhvr>
                                    </p:animEffect>
                                  </p:childTnLst>
                                </p:cTn>
                              </p:par>
                              <p:par>
                                <p:cTn id="19" presetID="10" presetClass="entr" presetSubtype="0" fill="hold" nodeType="withEffect">
                                  <p:stCondLst>
                                    <p:cond delay="0"/>
                                  </p:stCondLst>
                                  <p:childTnLst>
                                    <p:set>
                                      <p:cBhvr>
                                        <p:cTn id="20" dur="1" fill="hold">
                                          <p:stCondLst>
                                            <p:cond delay="0"/>
                                          </p:stCondLst>
                                        </p:cTn>
                                        <p:tgtEl>
                                          <p:spTgt spid="125"/>
                                        </p:tgtEl>
                                        <p:attrNameLst>
                                          <p:attrName>style.visibility</p:attrName>
                                        </p:attrNameLst>
                                      </p:cBhvr>
                                      <p:to>
                                        <p:strVal val="visible"/>
                                      </p:to>
                                    </p:set>
                                    <p:animEffect transition="in" filter="fade">
                                      <p:cBhvr>
                                        <p:cTn id="21" dur="1000"/>
                                        <p:tgtEl>
                                          <p:spTgt spid="125"/>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123"/>
                                        </p:tgtEl>
                                        <p:attrNameLst>
                                          <p:attrName>style.visibility</p:attrName>
                                        </p:attrNameLst>
                                      </p:cBhvr>
                                      <p:to>
                                        <p:strVal val="visible"/>
                                      </p:to>
                                    </p:set>
                                    <p:animEffect transition="in" filter="fade">
                                      <p:cBhvr>
                                        <p:cTn id="26" dur="1000"/>
                                        <p:tgtEl>
                                          <p:spTgt spid="123"/>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12"/>
                                        </p:tgtEl>
                                        <p:attrNameLst>
                                          <p:attrName>style.visibility</p:attrName>
                                        </p:attrNameLst>
                                      </p:cBhvr>
                                      <p:to>
                                        <p:strVal val="visible"/>
                                      </p:to>
                                    </p:set>
                                    <p:animEffect transition="in" filter="fade">
                                      <p:cBhvr>
                                        <p:cTn id="31" dur="1000"/>
                                        <p:tgtEl>
                                          <p:spTgt spid="112"/>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122"/>
                                        </p:tgtEl>
                                        <p:attrNameLst>
                                          <p:attrName>style.visibility</p:attrName>
                                        </p:attrNameLst>
                                      </p:cBhvr>
                                      <p:to>
                                        <p:strVal val="visible"/>
                                      </p:to>
                                    </p:set>
                                    <p:animEffect transition="in" filter="fade">
                                      <p:cBhvr>
                                        <p:cTn id="36" dur="1000"/>
                                        <p:tgtEl>
                                          <p:spTgt spid="122"/>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97"/>
                                        </p:tgtEl>
                                        <p:attrNameLst>
                                          <p:attrName>style.visibility</p:attrName>
                                        </p:attrNameLst>
                                      </p:cBhvr>
                                      <p:to>
                                        <p:strVal val="visible"/>
                                      </p:to>
                                    </p:set>
                                    <p:animEffect transition="in" filter="fade">
                                      <p:cBhvr>
                                        <p:cTn id="41" dur="1000"/>
                                        <p:tgtEl>
                                          <p:spTgt spid="97"/>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98"/>
                                        </p:tgtEl>
                                        <p:attrNameLst>
                                          <p:attrName>style.visibility</p:attrName>
                                        </p:attrNameLst>
                                      </p:cBhvr>
                                      <p:to>
                                        <p:strVal val="visible"/>
                                      </p:to>
                                    </p:set>
                                    <p:animEffect transition="in" filter="fade">
                                      <p:cBhvr>
                                        <p:cTn id="46" dur="1000"/>
                                        <p:tgtEl>
                                          <p:spTgt spid="98"/>
                                        </p:tgtEl>
                                      </p:cBhvr>
                                    </p:animEffect>
                                  </p:childTnLst>
                                </p:cTn>
                              </p:par>
                              <p:par>
                                <p:cTn id="47" presetID="10" presetClass="entr" presetSubtype="0" fill="hold" nodeType="withEffect">
                                  <p:stCondLst>
                                    <p:cond delay="0"/>
                                  </p:stCondLst>
                                  <p:childTnLst>
                                    <p:set>
                                      <p:cBhvr>
                                        <p:cTn id="48" dur="1" fill="hold">
                                          <p:stCondLst>
                                            <p:cond delay="0"/>
                                          </p:stCondLst>
                                        </p:cTn>
                                        <p:tgtEl>
                                          <p:spTgt spid="104"/>
                                        </p:tgtEl>
                                        <p:attrNameLst>
                                          <p:attrName>style.visibility</p:attrName>
                                        </p:attrNameLst>
                                      </p:cBhvr>
                                      <p:to>
                                        <p:strVal val="visible"/>
                                      </p:to>
                                    </p:set>
                                    <p:animEffect transition="in" filter="fade">
                                      <p:cBhvr>
                                        <p:cTn id="49" dur="1000"/>
                                        <p:tgtEl>
                                          <p:spTgt spid="104"/>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0"/>
                                  </p:stCondLst>
                                  <p:childTnLst>
                                    <p:set>
                                      <p:cBhvr>
                                        <p:cTn id="53" dur="1" fill="hold">
                                          <p:stCondLst>
                                            <p:cond delay="0"/>
                                          </p:stCondLst>
                                        </p:cTn>
                                        <p:tgtEl>
                                          <p:spTgt spid="99"/>
                                        </p:tgtEl>
                                        <p:attrNameLst>
                                          <p:attrName>style.visibility</p:attrName>
                                        </p:attrNameLst>
                                      </p:cBhvr>
                                      <p:to>
                                        <p:strVal val="visible"/>
                                      </p:to>
                                    </p:set>
                                    <p:animEffect transition="in" filter="fade">
                                      <p:cBhvr>
                                        <p:cTn id="54" dur="1000"/>
                                        <p:tgtEl>
                                          <p:spTgt spid="99"/>
                                        </p:tgtEl>
                                      </p:cBhvr>
                                    </p:animEffect>
                                  </p:childTnLst>
                                </p:cTn>
                              </p:par>
                              <p:par>
                                <p:cTn id="55" presetID="10" presetClass="entr" presetSubtype="0" fill="hold" nodeType="withEffect">
                                  <p:stCondLst>
                                    <p:cond delay="0"/>
                                  </p:stCondLst>
                                  <p:childTnLst>
                                    <p:set>
                                      <p:cBhvr>
                                        <p:cTn id="56" dur="1" fill="hold">
                                          <p:stCondLst>
                                            <p:cond delay="0"/>
                                          </p:stCondLst>
                                        </p:cTn>
                                        <p:tgtEl>
                                          <p:spTgt spid="115"/>
                                        </p:tgtEl>
                                        <p:attrNameLst>
                                          <p:attrName>style.visibility</p:attrName>
                                        </p:attrNameLst>
                                      </p:cBhvr>
                                      <p:to>
                                        <p:strVal val="visible"/>
                                      </p:to>
                                    </p:set>
                                    <p:animEffect transition="in" filter="fade">
                                      <p:cBhvr>
                                        <p:cTn id="57" dur="1000"/>
                                        <p:tgtEl>
                                          <p:spTgt spid="115"/>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110"/>
                                        </p:tgtEl>
                                        <p:attrNameLst>
                                          <p:attrName>style.visibility</p:attrName>
                                        </p:attrNameLst>
                                      </p:cBhvr>
                                      <p:to>
                                        <p:strVal val="visible"/>
                                      </p:to>
                                    </p:set>
                                    <p:animEffect transition="in" filter="fade">
                                      <p:cBhvr>
                                        <p:cTn id="62" dur="1000"/>
                                        <p:tgtEl>
                                          <p:spTgt spid="110"/>
                                        </p:tgtEl>
                                      </p:cBhvr>
                                    </p:animEffect>
                                  </p:childTnLst>
                                </p:cTn>
                              </p:par>
                              <p:par>
                                <p:cTn id="63" presetID="10" presetClass="entr" presetSubtype="0" fill="hold" nodeType="withEffect">
                                  <p:stCondLst>
                                    <p:cond delay="0"/>
                                  </p:stCondLst>
                                  <p:childTnLst>
                                    <p:set>
                                      <p:cBhvr>
                                        <p:cTn id="64" dur="1" fill="hold">
                                          <p:stCondLst>
                                            <p:cond delay="0"/>
                                          </p:stCondLst>
                                        </p:cTn>
                                        <p:tgtEl>
                                          <p:spTgt spid="111"/>
                                        </p:tgtEl>
                                        <p:attrNameLst>
                                          <p:attrName>style.visibility</p:attrName>
                                        </p:attrNameLst>
                                      </p:cBhvr>
                                      <p:to>
                                        <p:strVal val="visible"/>
                                      </p:to>
                                    </p:set>
                                    <p:animEffect transition="in" filter="fade">
                                      <p:cBhvr>
                                        <p:cTn id="65" dur="1000"/>
                                        <p:tgtEl>
                                          <p:spTgt spid="111"/>
                                        </p:tgtEl>
                                      </p:cBhvr>
                                    </p:animEffect>
                                  </p:childTnLst>
                                </p:cTn>
                              </p:par>
                              <p:par>
                                <p:cTn id="66" presetID="10" presetClass="entr" presetSubtype="0" fill="hold" nodeType="withEffect">
                                  <p:stCondLst>
                                    <p:cond delay="0"/>
                                  </p:stCondLst>
                                  <p:childTnLst>
                                    <p:set>
                                      <p:cBhvr>
                                        <p:cTn id="67" dur="1" fill="hold">
                                          <p:stCondLst>
                                            <p:cond delay="0"/>
                                          </p:stCondLst>
                                        </p:cTn>
                                        <p:tgtEl>
                                          <p:spTgt spid="116"/>
                                        </p:tgtEl>
                                        <p:attrNameLst>
                                          <p:attrName>style.visibility</p:attrName>
                                        </p:attrNameLst>
                                      </p:cBhvr>
                                      <p:to>
                                        <p:strVal val="visible"/>
                                      </p:to>
                                    </p:set>
                                    <p:animEffect transition="in" filter="fade">
                                      <p:cBhvr>
                                        <p:cTn id="68" dur="1000"/>
                                        <p:tgtEl>
                                          <p:spTgt spid="116"/>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nodeType="clickEffect">
                                  <p:stCondLst>
                                    <p:cond delay="0"/>
                                  </p:stCondLst>
                                  <p:childTnLst>
                                    <p:set>
                                      <p:cBhvr>
                                        <p:cTn id="72" dur="1" fill="hold">
                                          <p:stCondLst>
                                            <p:cond delay="0"/>
                                          </p:stCondLst>
                                        </p:cTn>
                                        <p:tgtEl>
                                          <p:spTgt spid="108"/>
                                        </p:tgtEl>
                                        <p:attrNameLst>
                                          <p:attrName>style.visibility</p:attrName>
                                        </p:attrNameLst>
                                      </p:cBhvr>
                                      <p:to>
                                        <p:strVal val="visible"/>
                                      </p:to>
                                    </p:set>
                                    <p:animEffect transition="in" filter="fade">
                                      <p:cBhvr>
                                        <p:cTn id="73" dur="1000"/>
                                        <p:tgtEl>
                                          <p:spTgt spid="108"/>
                                        </p:tgtEl>
                                      </p:cBhvr>
                                    </p:animEffect>
                                  </p:childTnLst>
                                </p:cTn>
                              </p:par>
                              <p:par>
                                <p:cTn id="74" presetID="10" presetClass="entr" presetSubtype="0" fill="hold" nodeType="withEffect">
                                  <p:stCondLst>
                                    <p:cond delay="0"/>
                                  </p:stCondLst>
                                  <p:childTnLst>
                                    <p:set>
                                      <p:cBhvr>
                                        <p:cTn id="75" dur="1" fill="hold">
                                          <p:stCondLst>
                                            <p:cond delay="0"/>
                                          </p:stCondLst>
                                        </p:cTn>
                                        <p:tgtEl>
                                          <p:spTgt spid="109"/>
                                        </p:tgtEl>
                                        <p:attrNameLst>
                                          <p:attrName>style.visibility</p:attrName>
                                        </p:attrNameLst>
                                      </p:cBhvr>
                                      <p:to>
                                        <p:strVal val="visible"/>
                                      </p:to>
                                    </p:set>
                                    <p:animEffect transition="in" filter="fade">
                                      <p:cBhvr>
                                        <p:cTn id="76" dur="1000"/>
                                        <p:tgtEl>
                                          <p:spTgt spid="109"/>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nodeType="clickEffect">
                                  <p:stCondLst>
                                    <p:cond delay="0"/>
                                  </p:stCondLst>
                                  <p:childTnLst>
                                    <p:set>
                                      <p:cBhvr>
                                        <p:cTn id="80" dur="1" fill="hold">
                                          <p:stCondLst>
                                            <p:cond delay="0"/>
                                          </p:stCondLst>
                                        </p:cTn>
                                        <p:tgtEl>
                                          <p:spTgt spid="119"/>
                                        </p:tgtEl>
                                        <p:attrNameLst>
                                          <p:attrName>style.visibility</p:attrName>
                                        </p:attrNameLst>
                                      </p:cBhvr>
                                      <p:to>
                                        <p:strVal val="visible"/>
                                      </p:to>
                                    </p:set>
                                    <p:animEffect transition="in" filter="fade">
                                      <p:cBhvr>
                                        <p:cTn id="81" dur="1000"/>
                                        <p:tgtEl>
                                          <p:spTgt spid="119"/>
                                        </p:tgtEl>
                                      </p:cBhvr>
                                    </p:animEffect>
                                  </p:childTnLst>
                                </p:cTn>
                              </p:par>
                              <p:par>
                                <p:cTn id="82" presetID="10" presetClass="entr" presetSubtype="0" fill="hold" nodeType="withEffect">
                                  <p:stCondLst>
                                    <p:cond delay="0"/>
                                  </p:stCondLst>
                                  <p:childTnLst>
                                    <p:set>
                                      <p:cBhvr>
                                        <p:cTn id="83" dur="1" fill="hold">
                                          <p:stCondLst>
                                            <p:cond delay="0"/>
                                          </p:stCondLst>
                                        </p:cTn>
                                        <p:tgtEl>
                                          <p:spTgt spid="120"/>
                                        </p:tgtEl>
                                        <p:attrNameLst>
                                          <p:attrName>style.visibility</p:attrName>
                                        </p:attrNameLst>
                                      </p:cBhvr>
                                      <p:to>
                                        <p:strVal val="visible"/>
                                      </p:to>
                                    </p:set>
                                    <p:animEffect transition="in" filter="fade">
                                      <p:cBhvr>
                                        <p:cTn id="84" dur="1000"/>
                                        <p:tgtEl>
                                          <p:spTgt spid="120"/>
                                        </p:tgtEl>
                                      </p:cBhvr>
                                    </p:animEffect>
                                  </p:childTnLst>
                                </p:cTn>
                              </p:par>
                              <p:par>
                                <p:cTn id="85" presetID="10" presetClass="entr" presetSubtype="0" fill="hold" nodeType="withEffect">
                                  <p:stCondLst>
                                    <p:cond delay="0"/>
                                  </p:stCondLst>
                                  <p:childTnLst>
                                    <p:set>
                                      <p:cBhvr>
                                        <p:cTn id="86" dur="1" fill="hold">
                                          <p:stCondLst>
                                            <p:cond delay="0"/>
                                          </p:stCondLst>
                                        </p:cTn>
                                        <p:tgtEl>
                                          <p:spTgt spid="121"/>
                                        </p:tgtEl>
                                        <p:attrNameLst>
                                          <p:attrName>style.visibility</p:attrName>
                                        </p:attrNameLst>
                                      </p:cBhvr>
                                      <p:to>
                                        <p:strVal val="visible"/>
                                      </p:to>
                                    </p:set>
                                    <p:animEffect transition="in" filter="fade">
                                      <p:cBhvr>
                                        <p:cTn id="87" dur="10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p16"/>
          <p:cNvSpPr txBox="1"/>
          <p:nvPr/>
        </p:nvSpPr>
        <p:spPr>
          <a:xfrm>
            <a:off x="1263725" y="-61700"/>
            <a:ext cx="5900100" cy="492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2000" b="1" i="1">
                <a:solidFill>
                  <a:srgbClr val="0C343D"/>
                </a:solidFill>
                <a:latin typeface="Times New Roman"/>
                <a:ea typeface="Times New Roman"/>
                <a:cs typeface="Times New Roman"/>
                <a:sym typeface="Times New Roman"/>
              </a:rPr>
              <a:t>C. elegans </a:t>
            </a:r>
            <a:r>
              <a:rPr lang="es" sz="2000" b="1">
                <a:solidFill>
                  <a:srgbClr val="0C343D"/>
                </a:solidFill>
                <a:latin typeface="Times New Roman"/>
                <a:ea typeface="Times New Roman"/>
                <a:cs typeface="Times New Roman"/>
                <a:sym typeface="Times New Roman"/>
              </a:rPr>
              <a:t>como modelo de estudio de Probióticos</a:t>
            </a:r>
            <a:endParaRPr sz="2000" b="1">
              <a:solidFill>
                <a:srgbClr val="0C343D"/>
              </a:solidFill>
              <a:latin typeface="Times New Roman"/>
              <a:ea typeface="Times New Roman"/>
              <a:cs typeface="Times New Roman"/>
              <a:sym typeface="Times New Roman"/>
            </a:endParaRPr>
          </a:p>
        </p:txBody>
      </p:sp>
      <p:sp>
        <p:nvSpPr>
          <p:cNvPr id="131" name="Google Shape;131;p16"/>
          <p:cNvSpPr txBox="1">
            <a:spLocks noGrp="1"/>
          </p:cNvSpPr>
          <p:nvPr>
            <p:ph type="title" idx="4294967295"/>
          </p:nvPr>
        </p:nvSpPr>
        <p:spPr>
          <a:xfrm>
            <a:off x="1089275" y="702138"/>
            <a:ext cx="2248200" cy="400200"/>
          </a:xfrm>
          <a:prstGeom prst="rect">
            <a:avLst/>
          </a:prstGeom>
          <a:noFill/>
        </p:spPr>
        <p:txBody>
          <a:bodyPr spcFirstLastPara="1" wrap="square" lIns="91425" tIns="91425" rIns="91425" bIns="91425" anchor="t" anchorCtr="0">
            <a:normAutofit/>
          </a:bodyPr>
          <a:lstStyle/>
          <a:p>
            <a:pPr marL="0" lvl="0" indent="0" algn="l" rtl="0">
              <a:spcBef>
                <a:spcPts val="0"/>
              </a:spcBef>
              <a:spcAft>
                <a:spcPts val="0"/>
              </a:spcAft>
              <a:buNone/>
            </a:pPr>
            <a:r>
              <a:rPr lang="es" sz="1300" b="1">
                <a:solidFill>
                  <a:srgbClr val="0C343D"/>
                </a:solidFill>
                <a:latin typeface="Times New Roman"/>
                <a:ea typeface="Times New Roman"/>
                <a:cs typeface="Times New Roman"/>
                <a:sym typeface="Times New Roman"/>
              </a:rPr>
              <a:t>Morfología y fisiología N2 </a:t>
            </a:r>
            <a:endParaRPr sz="1300" b="1">
              <a:solidFill>
                <a:srgbClr val="0C343D"/>
              </a:solidFill>
              <a:latin typeface="Times New Roman"/>
              <a:ea typeface="Times New Roman"/>
              <a:cs typeface="Times New Roman"/>
              <a:sym typeface="Times New Roman"/>
            </a:endParaRPr>
          </a:p>
        </p:txBody>
      </p:sp>
      <p:pic>
        <p:nvPicPr>
          <p:cNvPr id="132" name="Google Shape;132;p16"/>
          <p:cNvPicPr preferRelativeResize="0"/>
          <p:nvPr/>
        </p:nvPicPr>
        <p:blipFill rotWithShape="1">
          <a:blip r:embed="rId3">
            <a:alphaModFix/>
          </a:blip>
          <a:srcRect t="55249"/>
          <a:stretch/>
        </p:blipFill>
        <p:spPr>
          <a:xfrm>
            <a:off x="24825" y="1102338"/>
            <a:ext cx="4547176" cy="1191275"/>
          </a:xfrm>
          <a:prstGeom prst="rect">
            <a:avLst/>
          </a:prstGeom>
          <a:noFill/>
          <a:ln w="9525" cap="flat" cmpd="sng">
            <a:solidFill>
              <a:srgbClr val="073763"/>
            </a:solidFill>
            <a:prstDash val="solid"/>
            <a:round/>
            <a:headEnd type="none" w="sm" len="sm"/>
            <a:tailEnd type="none" w="sm" len="sm"/>
          </a:ln>
        </p:spPr>
      </p:pic>
      <p:sp>
        <p:nvSpPr>
          <p:cNvPr id="133" name="Google Shape;133;p16"/>
          <p:cNvSpPr txBox="1"/>
          <p:nvPr/>
        </p:nvSpPr>
        <p:spPr>
          <a:xfrm>
            <a:off x="1263735" y="1102349"/>
            <a:ext cx="731700" cy="554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2400" b="1">
                <a:solidFill>
                  <a:srgbClr val="0C343D"/>
                </a:solidFill>
                <a:latin typeface="Times New Roman"/>
                <a:ea typeface="Times New Roman"/>
                <a:cs typeface="Times New Roman"/>
                <a:sym typeface="Times New Roman"/>
              </a:rPr>
              <a:t>N2</a:t>
            </a:r>
            <a:endParaRPr sz="2400"/>
          </a:p>
        </p:txBody>
      </p:sp>
      <p:sp>
        <p:nvSpPr>
          <p:cNvPr id="134" name="Google Shape;134;p16"/>
          <p:cNvSpPr txBox="1"/>
          <p:nvPr/>
        </p:nvSpPr>
        <p:spPr>
          <a:xfrm>
            <a:off x="647938" y="2293613"/>
            <a:ext cx="3374700" cy="292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700">
                <a:solidFill>
                  <a:schemeClr val="dk1"/>
                </a:solidFill>
                <a:highlight>
                  <a:srgbClr val="FFFFFF"/>
                </a:highlight>
                <a:latin typeface="Times New Roman"/>
                <a:ea typeface="Times New Roman"/>
                <a:cs typeface="Times New Roman"/>
                <a:sym typeface="Times New Roman"/>
              </a:rPr>
              <a:t>Recuperado de </a:t>
            </a:r>
            <a:r>
              <a:rPr lang="es" sz="700" u="sng">
                <a:solidFill>
                  <a:schemeClr val="dk1"/>
                </a:solidFill>
                <a:highlight>
                  <a:srgbClr val="FFFFFF"/>
                </a:highlight>
                <a:latin typeface="Times New Roman"/>
                <a:ea typeface="Times New Roman"/>
                <a:cs typeface="Times New Roman"/>
                <a:sym typeface="Times New Roman"/>
                <a:hlinkClick r:id="rId4">
                  <a:extLst>
                    <a:ext uri="{A12FA001-AC4F-418D-AE19-62706E023703}">
                      <ahyp:hlinkClr xmlns:ahyp="http://schemas.microsoft.com/office/drawing/2018/hyperlinkcolor" val="tx"/>
                    </a:ext>
                  </a:extLst>
                </a:hlinkClick>
              </a:rPr>
              <a:t>https://currentprotocols.onlinelibrary.wiley.com/doi/full/10.1002/cpet.35</a:t>
            </a:r>
            <a:endParaRPr sz="800">
              <a:solidFill>
                <a:schemeClr val="dk1"/>
              </a:solidFill>
              <a:highlight>
                <a:srgbClr val="FFFFFF"/>
              </a:highlight>
              <a:latin typeface="Times New Roman"/>
              <a:ea typeface="Times New Roman"/>
              <a:cs typeface="Times New Roman"/>
              <a:sym typeface="Times New Roman"/>
            </a:endParaRPr>
          </a:p>
        </p:txBody>
      </p:sp>
      <p:sp>
        <p:nvSpPr>
          <p:cNvPr id="135" name="Google Shape;135;p16"/>
          <p:cNvSpPr/>
          <p:nvPr/>
        </p:nvSpPr>
        <p:spPr>
          <a:xfrm>
            <a:off x="6645850" y="606450"/>
            <a:ext cx="2498100" cy="495900"/>
          </a:xfrm>
          <a:prstGeom prst="roundRect">
            <a:avLst>
              <a:gd name="adj" fmla="val 16667"/>
            </a:avLst>
          </a:prstGeom>
          <a:solidFill>
            <a:srgbClr val="FFFFFF"/>
          </a:solidFill>
          <a:ln w="28575" cap="flat" cmpd="sng">
            <a:solidFill>
              <a:srgbClr val="6AA84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s" b="1">
                <a:latin typeface="Times New Roman"/>
                <a:ea typeface="Times New Roman"/>
                <a:cs typeface="Times New Roman"/>
                <a:sym typeface="Times New Roman"/>
              </a:rPr>
              <a:t>Vida libre</a:t>
            </a:r>
            <a:endParaRPr b="1">
              <a:latin typeface="Times New Roman"/>
              <a:ea typeface="Times New Roman"/>
              <a:cs typeface="Times New Roman"/>
              <a:sym typeface="Times New Roman"/>
            </a:endParaRPr>
          </a:p>
        </p:txBody>
      </p:sp>
      <p:sp>
        <p:nvSpPr>
          <p:cNvPr id="136" name="Google Shape;136;p16"/>
          <p:cNvSpPr/>
          <p:nvPr/>
        </p:nvSpPr>
        <p:spPr>
          <a:xfrm>
            <a:off x="7304500" y="2027125"/>
            <a:ext cx="1839600" cy="495900"/>
          </a:xfrm>
          <a:prstGeom prst="roundRect">
            <a:avLst>
              <a:gd name="adj" fmla="val 16667"/>
            </a:avLst>
          </a:prstGeom>
          <a:solidFill>
            <a:schemeClr val="lt1"/>
          </a:solidFill>
          <a:ln w="28575" cap="flat" cmpd="sng">
            <a:solidFill>
              <a:srgbClr val="A2C4C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s" b="1">
                <a:latin typeface="Times New Roman"/>
                <a:ea typeface="Times New Roman"/>
                <a:cs typeface="Times New Roman"/>
                <a:sym typeface="Times New Roman"/>
              </a:rPr>
              <a:t>Transparencia</a:t>
            </a:r>
            <a:endParaRPr b="1">
              <a:latin typeface="Times New Roman"/>
              <a:ea typeface="Times New Roman"/>
              <a:cs typeface="Times New Roman"/>
              <a:sym typeface="Times New Roman"/>
            </a:endParaRPr>
          </a:p>
        </p:txBody>
      </p:sp>
      <p:sp>
        <p:nvSpPr>
          <p:cNvPr id="137" name="Google Shape;137;p16"/>
          <p:cNvSpPr/>
          <p:nvPr/>
        </p:nvSpPr>
        <p:spPr>
          <a:xfrm>
            <a:off x="0" y="200"/>
            <a:ext cx="288600" cy="4002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s" b="1">
                <a:solidFill>
                  <a:srgbClr val="0C343D"/>
                </a:solidFill>
                <a:latin typeface="Times New Roman"/>
                <a:ea typeface="Times New Roman"/>
                <a:cs typeface="Times New Roman"/>
                <a:sym typeface="Times New Roman"/>
              </a:rPr>
              <a:t>4</a:t>
            </a:r>
            <a:endParaRPr b="1">
              <a:solidFill>
                <a:srgbClr val="0C343D"/>
              </a:solidFill>
              <a:latin typeface="Times New Roman"/>
              <a:ea typeface="Times New Roman"/>
              <a:cs typeface="Times New Roman"/>
              <a:sym typeface="Times New Roman"/>
            </a:endParaRPr>
          </a:p>
        </p:txBody>
      </p:sp>
      <p:sp>
        <p:nvSpPr>
          <p:cNvPr id="138" name="Google Shape;138;p16"/>
          <p:cNvSpPr/>
          <p:nvPr/>
        </p:nvSpPr>
        <p:spPr>
          <a:xfrm>
            <a:off x="6986273" y="1287450"/>
            <a:ext cx="2157600" cy="495900"/>
          </a:xfrm>
          <a:prstGeom prst="roundRect">
            <a:avLst>
              <a:gd name="adj" fmla="val 16667"/>
            </a:avLst>
          </a:prstGeom>
          <a:solidFill>
            <a:schemeClr val="lt1"/>
          </a:solidFill>
          <a:ln w="28575" cap="flat" cmpd="sng">
            <a:solidFill>
              <a:srgbClr val="3D85C6"/>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s" b="1">
                <a:latin typeface="Times New Roman"/>
                <a:ea typeface="Times New Roman"/>
                <a:cs typeface="Times New Roman"/>
                <a:sym typeface="Times New Roman"/>
              </a:rPr>
              <a:t>Ciclo de vida corto</a:t>
            </a:r>
            <a:endParaRPr b="1">
              <a:latin typeface="Times New Roman"/>
              <a:ea typeface="Times New Roman"/>
              <a:cs typeface="Times New Roman"/>
              <a:sym typeface="Times New Roman"/>
            </a:endParaRPr>
          </a:p>
        </p:txBody>
      </p:sp>
      <p:sp>
        <p:nvSpPr>
          <p:cNvPr id="139" name="Google Shape;139;p16"/>
          <p:cNvSpPr/>
          <p:nvPr/>
        </p:nvSpPr>
        <p:spPr>
          <a:xfrm>
            <a:off x="7519125" y="2737200"/>
            <a:ext cx="1625100" cy="489300"/>
          </a:xfrm>
          <a:prstGeom prst="roundRect">
            <a:avLst>
              <a:gd name="adj" fmla="val 16667"/>
            </a:avLst>
          </a:prstGeom>
          <a:solidFill>
            <a:srgbClr val="FFFFFF"/>
          </a:solidFill>
          <a:ln w="28575" cap="flat" cmpd="sng">
            <a:solidFill>
              <a:srgbClr val="274E13"/>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s" b="1">
                <a:latin typeface="Times New Roman"/>
                <a:ea typeface="Times New Roman"/>
                <a:cs typeface="Times New Roman"/>
                <a:sym typeface="Times New Roman"/>
              </a:rPr>
              <a:t>Fácil Mantenimiento</a:t>
            </a:r>
            <a:endParaRPr b="1">
              <a:latin typeface="Times New Roman"/>
              <a:ea typeface="Times New Roman"/>
              <a:cs typeface="Times New Roman"/>
              <a:sym typeface="Times New Roman"/>
            </a:endParaRPr>
          </a:p>
        </p:txBody>
      </p:sp>
      <p:sp>
        <p:nvSpPr>
          <p:cNvPr id="140" name="Google Shape;140;p16"/>
          <p:cNvSpPr/>
          <p:nvPr/>
        </p:nvSpPr>
        <p:spPr>
          <a:xfrm>
            <a:off x="7650988" y="3477975"/>
            <a:ext cx="1524300" cy="845700"/>
          </a:xfrm>
          <a:prstGeom prst="roundRect">
            <a:avLst>
              <a:gd name="adj" fmla="val 16667"/>
            </a:avLst>
          </a:prstGeom>
          <a:solidFill>
            <a:schemeClr val="lt1"/>
          </a:solidFill>
          <a:ln w="28575" cap="flat" cmpd="sng">
            <a:solidFill>
              <a:srgbClr val="134F5C"/>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s" sz="1200" b="1">
                <a:latin typeface="Times New Roman"/>
                <a:ea typeface="Times New Roman"/>
                <a:cs typeface="Times New Roman"/>
                <a:sym typeface="Times New Roman"/>
              </a:rPr>
              <a:t>Los probióticos  influyen sobre diferentes aspectos</a:t>
            </a:r>
            <a:endParaRPr sz="1200" b="1">
              <a:latin typeface="Times New Roman"/>
              <a:ea typeface="Times New Roman"/>
              <a:cs typeface="Times New Roman"/>
              <a:sym typeface="Times New Roman"/>
            </a:endParaRPr>
          </a:p>
        </p:txBody>
      </p:sp>
      <p:pic>
        <p:nvPicPr>
          <p:cNvPr id="141" name="Google Shape;141;p16"/>
          <p:cNvPicPr preferRelativeResize="0"/>
          <p:nvPr/>
        </p:nvPicPr>
        <p:blipFill>
          <a:blip r:embed="rId5">
            <a:alphaModFix/>
          </a:blip>
          <a:stretch>
            <a:fillRect/>
          </a:stretch>
        </p:blipFill>
        <p:spPr>
          <a:xfrm>
            <a:off x="5887125" y="673866"/>
            <a:ext cx="656976" cy="400200"/>
          </a:xfrm>
          <a:prstGeom prst="rect">
            <a:avLst/>
          </a:prstGeom>
          <a:noFill/>
          <a:ln>
            <a:noFill/>
          </a:ln>
        </p:spPr>
      </p:pic>
      <p:pic>
        <p:nvPicPr>
          <p:cNvPr id="142" name="Google Shape;142;p16"/>
          <p:cNvPicPr preferRelativeResize="0"/>
          <p:nvPr/>
        </p:nvPicPr>
        <p:blipFill>
          <a:blip r:embed="rId6">
            <a:alphaModFix/>
          </a:blip>
          <a:stretch>
            <a:fillRect/>
          </a:stretch>
        </p:blipFill>
        <p:spPr>
          <a:xfrm>
            <a:off x="6514300" y="1993426"/>
            <a:ext cx="531845" cy="664800"/>
          </a:xfrm>
          <a:prstGeom prst="rect">
            <a:avLst/>
          </a:prstGeom>
          <a:noFill/>
          <a:ln>
            <a:noFill/>
          </a:ln>
        </p:spPr>
      </p:pic>
      <p:pic>
        <p:nvPicPr>
          <p:cNvPr id="143" name="Google Shape;143;p16"/>
          <p:cNvPicPr preferRelativeResize="0"/>
          <p:nvPr/>
        </p:nvPicPr>
        <p:blipFill>
          <a:blip r:embed="rId7">
            <a:alphaModFix/>
          </a:blip>
          <a:stretch>
            <a:fillRect/>
          </a:stretch>
        </p:blipFill>
        <p:spPr>
          <a:xfrm>
            <a:off x="6591848" y="2785874"/>
            <a:ext cx="777300" cy="528849"/>
          </a:xfrm>
          <a:prstGeom prst="rect">
            <a:avLst/>
          </a:prstGeom>
          <a:noFill/>
          <a:ln>
            <a:noFill/>
          </a:ln>
        </p:spPr>
      </p:pic>
      <p:sp>
        <p:nvSpPr>
          <p:cNvPr id="144" name="Google Shape;144;p16"/>
          <p:cNvSpPr txBox="1"/>
          <p:nvPr/>
        </p:nvSpPr>
        <p:spPr>
          <a:xfrm>
            <a:off x="6236788" y="3577563"/>
            <a:ext cx="1487400" cy="6465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1000">
                <a:latin typeface="Times New Roman"/>
                <a:ea typeface="Times New Roman"/>
                <a:cs typeface="Times New Roman"/>
                <a:sym typeface="Times New Roman"/>
              </a:rPr>
              <a:t>-Estrés</a:t>
            </a:r>
            <a:endParaRPr sz="1000">
              <a:latin typeface="Times New Roman"/>
              <a:ea typeface="Times New Roman"/>
              <a:cs typeface="Times New Roman"/>
              <a:sym typeface="Times New Roman"/>
            </a:endParaRPr>
          </a:p>
          <a:p>
            <a:pPr marL="0" lvl="0" indent="0" algn="ctr" rtl="0">
              <a:spcBef>
                <a:spcPts val="0"/>
              </a:spcBef>
              <a:spcAft>
                <a:spcPts val="0"/>
              </a:spcAft>
              <a:buNone/>
            </a:pPr>
            <a:r>
              <a:rPr lang="es" sz="1000">
                <a:latin typeface="Times New Roman"/>
                <a:ea typeface="Times New Roman"/>
                <a:cs typeface="Times New Roman"/>
                <a:sym typeface="Times New Roman"/>
              </a:rPr>
              <a:t>-longevidad</a:t>
            </a:r>
            <a:endParaRPr sz="1000">
              <a:latin typeface="Times New Roman"/>
              <a:ea typeface="Times New Roman"/>
              <a:cs typeface="Times New Roman"/>
              <a:sym typeface="Times New Roman"/>
            </a:endParaRPr>
          </a:p>
          <a:p>
            <a:pPr marL="0" lvl="0" indent="0" algn="ctr" rtl="0">
              <a:spcBef>
                <a:spcPts val="0"/>
              </a:spcBef>
              <a:spcAft>
                <a:spcPts val="0"/>
              </a:spcAft>
              <a:buNone/>
            </a:pPr>
            <a:r>
              <a:rPr lang="es" sz="1000">
                <a:latin typeface="Times New Roman"/>
                <a:ea typeface="Times New Roman"/>
                <a:cs typeface="Times New Roman"/>
                <a:sym typeface="Times New Roman"/>
              </a:rPr>
              <a:t>-Metabolismo de lipidos</a:t>
            </a:r>
            <a:endParaRPr sz="1000">
              <a:latin typeface="Times New Roman"/>
              <a:ea typeface="Times New Roman"/>
              <a:cs typeface="Times New Roman"/>
              <a:sym typeface="Times New Roman"/>
            </a:endParaRPr>
          </a:p>
        </p:txBody>
      </p:sp>
      <p:sp>
        <p:nvSpPr>
          <p:cNvPr id="145" name="Google Shape;145;p16"/>
          <p:cNvSpPr/>
          <p:nvPr/>
        </p:nvSpPr>
        <p:spPr>
          <a:xfrm>
            <a:off x="2194550" y="2965075"/>
            <a:ext cx="2057400" cy="816900"/>
          </a:xfrm>
          <a:prstGeom prst="rect">
            <a:avLst/>
          </a:prstGeom>
          <a:solidFill>
            <a:schemeClr val="lt1"/>
          </a:solidFill>
          <a:ln w="19050" cap="flat" cmpd="sng">
            <a:solidFill>
              <a:srgbClr val="0C343D"/>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s" sz="1200">
                <a:latin typeface="Times New Roman"/>
                <a:ea typeface="Times New Roman"/>
                <a:cs typeface="Times New Roman"/>
                <a:sym typeface="Times New Roman"/>
              </a:rPr>
              <a:t>Los genes involucrados  en la regulación de la vida están asociados a diferentes vías moleculares  </a:t>
            </a:r>
            <a:endParaRPr sz="1200">
              <a:latin typeface="Times New Roman"/>
              <a:ea typeface="Times New Roman"/>
              <a:cs typeface="Times New Roman"/>
              <a:sym typeface="Times New Roman"/>
            </a:endParaRPr>
          </a:p>
        </p:txBody>
      </p:sp>
      <p:sp>
        <p:nvSpPr>
          <p:cNvPr id="146" name="Google Shape;146;p16"/>
          <p:cNvSpPr txBox="1"/>
          <p:nvPr/>
        </p:nvSpPr>
        <p:spPr>
          <a:xfrm>
            <a:off x="2149250" y="4094300"/>
            <a:ext cx="431400" cy="354000"/>
          </a:xfrm>
          <a:prstGeom prst="rect">
            <a:avLst/>
          </a:prstGeom>
          <a:noFill/>
          <a:ln w="9525" cap="flat" cmpd="sng">
            <a:solidFill>
              <a:srgbClr val="0C343D"/>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s" sz="1100">
                <a:solidFill>
                  <a:schemeClr val="accent2"/>
                </a:solidFill>
                <a:highlight>
                  <a:srgbClr val="FFFFFF"/>
                </a:highlight>
                <a:latin typeface="Times New Roman"/>
                <a:ea typeface="Times New Roman"/>
                <a:cs typeface="Times New Roman"/>
                <a:sym typeface="Times New Roman"/>
              </a:rPr>
              <a:t>IIS</a:t>
            </a:r>
            <a:endParaRPr sz="1100">
              <a:latin typeface="Times New Roman"/>
              <a:ea typeface="Times New Roman"/>
              <a:cs typeface="Times New Roman"/>
              <a:sym typeface="Times New Roman"/>
            </a:endParaRPr>
          </a:p>
        </p:txBody>
      </p:sp>
      <p:sp>
        <p:nvSpPr>
          <p:cNvPr id="147" name="Google Shape;147;p16"/>
          <p:cNvSpPr txBox="1"/>
          <p:nvPr/>
        </p:nvSpPr>
        <p:spPr>
          <a:xfrm>
            <a:off x="3528400" y="4094300"/>
            <a:ext cx="1125000" cy="354000"/>
          </a:xfrm>
          <a:prstGeom prst="rect">
            <a:avLst/>
          </a:prstGeom>
          <a:noFill/>
          <a:ln w="9525" cap="flat" cmpd="sng">
            <a:solidFill>
              <a:srgbClr val="0C343D"/>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s" sz="1100">
                <a:solidFill>
                  <a:schemeClr val="accent2"/>
                </a:solidFill>
                <a:highlight>
                  <a:srgbClr val="FFFFFF"/>
                </a:highlight>
                <a:latin typeface="Times New Roman"/>
                <a:ea typeface="Times New Roman"/>
                <a:cs typeface="Times New Roman"/>
                <a:sym typeface="Times New Roman"/>
              </a:rPr>
              <a:t>p38 MAPK</a:t>
            </a:r>
            <a:endParaRPr sz="1100">
              <a:latin typeface="Times New Roman"/>
              <a:ea typeface="Times New Roman"/>
              <a:cs typeface="Times New Roman"/>
              <a:sym typeface="Times New Roman"/>
            </a:endParaRPr>
          </a:p>
        </p:txBody>
      </p:sp>
      <p:cxnSp>
        <p:nvCxnSpPr>
          <p:cNvPr id="148" name="Google Shape;148;p16"/>
          <p:cNvCxnSpPr>
            <a:stCxn id="145" idx="2"/>
            <a:endCxn id="146" idx="3"/>
          </p:cNvCxnSpPr>
          <p:nvPr/>
        </p:nvCxnSpPr>
        <p:spPr>
          <a:xfrm rot="5400000">
            <a:off x="2657300" y="3705325"/>
            <a:ext cx="489300" cy="642600"/>
          </a:xfrm>
          <a:prstGeom prst="bentConnector2">
            <a:avLst/>
          </a:prstGeom>
          <a:noFill/>
          <a:ln w="9525" cap="flat" cmpd="sng">
            <a:solidFill>
              <a:schemeClr val="dk2"/>
            </a:solidFill>
            <a:prstDash val="solid"/>
            <a:round/>
            <a:headEnd type="none" w="med" len="med"/>
            <a:tailEnd type="none" w="med" len="med"/>
          </a:ln>
        </p:spPr>
      </p:cxnSp>
      <p:cxnSp>
        <p:nvCxnSpPr>
          <p:cNvPr id="149" name="Google Shape;149;p16"/>
          <p:cNvCxnSpPr>
            <a:stCxn id="145" idx="2"/>
            <a:endCxn id="147" idx="1"/>
          </p:cNvCxnSpPr>
          <p:nvPr/>
        </p:nvCxnSpPr>
        <p:spPr>
          <a:xfrm rot="-5400000" flipH="1">
            <a:off x="3131150" y="3874075"/>
            <a:ext cx="489300" cy="305100"/>
          </a:xfrm>
          <a:prstGeom prst="bentConnector2">
            <a:avLst/>
          </a:prstGeom>
          <a:noFill/>
          <a:ln w="9525" cap="flat" cmpd="sng">
            <a:solidFill>
              <a:schemeClr val="dk2"/>
            </a:solidFill>
            <a:prstDash val="solid"/>
            <a:round/>
            <a:headEnd type="none" w="med" len="med"/>
            <a:tailEnd type="none" w="med" len="med"/>
          </a:ln>
        </p:spPr>
      </p:cxnSp>
      <p:pic>
        <p:nvPicPr>
          <p:cNvPr id="150" name="Google Shape;150;p16"/>
          <p:cNvPicPr preferRelativeResize="0"/>
          <p:nvPr/>
        </p:nvPicPr>
        <p:blipFill>
          <a:blip r:embed="rId8">
            <a:alphaModFix/>
          </a:blip>
          <a:stretch>
            <a:fillRect/>
          </a:stretch>
        </p:blipFill>
        <p:spPr>
          <a:xfrm>
            <a:off x="647962" y="3077000"/>
            <a:ext cx="816130" cy="845700"/>
          </a:xfrm>
          <a:prstGeom prst="rect">
            <a:avLst/>
          </a:prstGeom>
          <a:noFill/>
          <a:ln>
            <a:noFill/>
          </a:ln>
        </p:spPr>
      </p:pic>
      <p:cxnSp>
        <p:nvCxnSpPr>
          <p:cNvPr id="151" name="Google Shape;151;p16"/>
          <p:cNvCxnSpPr>
            <a:stCxn id="146" idx="1"/>
            <a:endCxn id="150" idx="2"/>
          </p:cNvCxnSpPr>
          <p:nvPr/>
        </p:nvCxnSpPr>
        <p:spPr>
          <a:xfrm rot="10800000">
            <a:off x="1056050" y="3922700"/>
            <a:ext cx="1093200" cy="348600"/>
          </a:xfrm>
          <a:prstGeom prst="straightConnector1">
            <a:avLst/>
          </a:prstGeom>
          <a:noFill/>
          <a:ln w="9525" cap="flat" cmpd="sng">
            <a:solidFill>
              <a:schemeClr val="dk2"/>
            </a:solidFill>
            <a:prstDash val="solid"/>
            <a:round/>
            <a:headEnd type="none" w="med" len="med"/>
            <a:tailEnd type="triangle" w="med" len="med"/>
          </a:ln>
        </p:spPr>
      </p:cxnSp>
      <p:sp>
        <p:nvSpPr>
          <p:cNvPr id="152" name="Google Shape;152;p16"/>
          <p:cNvSpPr/>
          <p:nvPr/>
        </p:nvSpPr>
        <p:spPr>
          <a:xfrm>
            <a:off x="0" y="4635600"/>
            <a:ext cx="1179000" cy="507900"/>
          </a:xfrm>
          <a:prstGeom prst="roundRect">
            <a:avLst>
              <a:gd name="adj" fmla="val 16667"/>
            </a:avLst>
          </a:prstGeom>
          <a:noFill/>
          <a:ln w="9525" cap="flat" cmpd="sng">
            <a:solidFill>
              <a:srgbClr val="073763"/>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s" sz="1000" b="1">
                <a:solidFill>
                  <a:srgbClr val="073763"/>
                </a:solidFill>
                <a:latin typeface="Times New Roman"/>
                <a:ea typeface="Times New Roman"/>
                <a:cs typeface="Times New Roman"/>
                <a:sym typeface="Times New Roman"/>
              </a:rPr>
              <a:t>BioRender. 2022</a:t>
            </a:r>
            <a:endParaRPr sz="1000" b="1">
              <a:solidFill>
                <a:srgbClr val="073763"/>
              </a:solidFill>
              <a:latin typeface="Times New Roman"/>
              <a:ea typeface="Times New Roman"/>
              <a:cs typeface="Times New Roman"/>
              <a:sym typeface="Times New Roman"/>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1"/>
                                        </p:tgtEl>
                                        <p:attrNameLst>
                                          <p:attrName>style.visibility</p:attrName>
                                        </p:attrNameLst>
                                      </p:cBhvr>
                                      <p:to>
                                        <p:strVal val="visible"/>
                                      </p:to>
                                    </p:set>
                                    <p:animEffect transition="in" filter="fade">
                                      <p:cBhvr>
                                        <p:cTn id="7" dur="1000"/>
                                        <p:tgtEl>
                                          <p:spTgt spid="131"/>
                                        </p:tgtEl>
                                      </p:cBhvr>
                                    </p:animEffect>
                                  </p:childTnLst>
                                </p:cTn>
                              </p:par>
                              <p:par>
                                <p:cTn id="8" presetID="10" presetClass="entr" presetSubtype="0" fill="hold" nodeType="withEffect">
                                  <p:stCondLst>
                                    <p:cond delay="0"/>
                                  </p:stCondLst>
                                  <p:childTnLst>
                                    <p:set>
                                      <p:cBhvr>
                                        <p:cTn id="9" dur="1" fill="hold">
                                          <p:stCondLst>
                                            <p:cond delay="0"/>
                                          </p:stCondLst>
                                        </p:cTn>
                                        <p:tgtEl>
                                          <p:spTgt spid="133"/>
                                        </p:tgtEl>
                                        <p:attrNameLst>
                                          <p:attrName>style.visibility</p:attrName>
                                        </p:attrNameLst>
                                      </p:cBhvr>
                                      <p:to>
                                        <p:strVal val="visible"/>
                                      </p:to>
                                    </p:set>
                                    <p:animEffect transition="in" filter="fade">
                                      <p:cBhvr>
                                        <p:cTn id="10" dur="1000"/>
                                        <p:tgtEl>
                                          <p:spTgt spid="13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32"/>
                                        </p:tgtEl>
                                        <p:attrNameLst>
                                          <p:attrName>style.visibility</p:attrName>
                                        </p:attrNameLst>
                                      </p:cBhvr>
                                      <p:to>
                                        <p:strVal val="visible"/>
                                      </p:to>
                                    </p:set>
                                    <p:animEffect transition="in" filter="fade">
                                      <p:cBhvr>
                                        <p:cTn id="15" dur="1000"/>
                                        <p:tgtEl>
                                          <p:spTgt spid="132"/>
                                        </p:tgtEl>
                                      </p:cBhvr>
                                    </p:animEffect>
                                  </p:childTnLst>
                                </p:cTn>
                              </p:par>
                              <p:par>
                                <p:cTn id="16" presetID="10" presetClass="entr" presetSubtype="0" fill="hold" nodeType="withEffect">
                                  <p:stCondLst>
                                    <p:cond delay="0"/>
                                  </p:stCondLst>
                                  <p:childTnLst>
                                    <p:set>
                                      <p:cBhvr>
                                        <p:cTn id="17" dur="1" fill="hold">
                                          <p:stCondLst>
                                            <p:cond delay="0"/>
                                          </p:stCondLst>
                                        </p:cTn>
                                        <p:tgtEl>
                                          <p:spTgt spid="134"/>
                                        </p:tgtEl>
                                        <p:attrNameLst>
                                          <p:attrName>style.visibility</p:attrName>
                                        </p:attrNameLst>
                                      </p:cBhvr>
                                      <p:to>
                                        <p:strVal val="visible"/>
                                      </p:to>
                                    </p:set>
                                    <p:animEffect transition="in" filter="fade">
                                      <p:cBhvr>
                                        <p:cTn id="18" dur="1000"/>
                                        <p:tgtEl>
                                          <p:spTgt spid="134"/>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35"/>
                                        </p:tgtEl>
                                        <p:attrNameLst>
                                          <p:attrName>style.visibility</p:attrName>
                                        </p:attrNameLst>
                                      </p:cBhvr>
                                      <p:to>
                                        <p:strVal val="visible"/>
                                      </p:to>
                                    </p:set>
                                    <p:animEffect transition="in" filter="fade">
                                      <p:cBhvr>
                                        <p:cTn id="23" dur="1000"/>
                                        <p:tgtEl>
                                          <p:spTgt spid="135"/>
                                        </p:tgtEl>
                                      </p:cBhvr>
                                    </p:animEffect>
                                  </p:childTnLst>
                                </p:cTn>
                              </p:par>
                              <p:par>
                                <p:cTn id="24" presetID="10" presetClass="entr" presetSubtype="0" fill="hold" nodeType="withEffect">
                                  <p:stCondLst>
                                    <p:cond delay="0"/>
                                  </p:stCondLst>
                                  <p:childTnLst>
                                    <p:set>
                                      <p:cBhvr>
                                        <p:cTn id="25" dur="1" fill="hold">
                                          <p:stCondLst>
                                            <p:cond delay="0"/>
                                          </p:stCondLst>
                                        </p:cTn>
                                        <p:tgtEl>
                                          <p:spTgt spid="141"/>
                                        </p:tgtEl>
                                        <p:attrNameLst>
                                          <p:attrName>style.visibility</p:attrName>
                                        </p:attrNameLst>
                                      </p:cBhvr>
                                      <p:to>
                                        <p:strVal val="visible"/>
                                      </p:to>
                                    </p:set>
                                    <p:animEffect transition="in" filter="fade">
                                      <p:cBhvr>
                                        <p:cTn id="26" dur="1000"/>
                                        <p:tgtEl>
                                          <p:spTgt spid="141"/>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38"/>
                                        </p:tgtEl>
                                        <p:attrNameLst>
                                          <p:attrName>style.visibility</p:attrName>
                                        </p:attrNameLst>
                                      </p:cBhvr>
                                      <p:to>
                                        <p:strVal val="visible"/>
                                      </p:to>
                                    </p:set>
                                    <p:animEffect transition="in" filter="fade">
                                      <p:cBhvr>
                                        <p:cTn id="31" dur="1000"/>
                                        <p:tgtEl>
                                          <p:spTgt spid="138"/>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136"/>
                                        </p:tgtEl>
                                        <p:attrNameLst>
                                          <p:attrName>style.visibility</p:attrName>
                                        </p:attrNameLst>
                                      </p:cBhvr>
                                      <p:to>
                                        <p:strVal val="visible"/>
                                      </p:to>
                                    </p:set>
                                    <p:animEffect transition="in" filter="fade">
                                      <p:cBhvr>
                                        <p:cTn id="36" dur="1000"/>
                                        <p:tgtEl>
                                          <p:spTgt spid="136"/>
                                        </p:tgtEl>
                                      </p:cBhvr>
                                    </p:animEffect>
                                  </p:childTnLst>
                                </p:cTn>
                              </p:par>
                              <p:par>
                                <p:cTn id="37" presetID="10" presetClass="entr" presetSubtype="0" fill="hold" nodeType="withEffect">
                                  <p:stCondLst>
                                    <p:cond delay="0"/>
                                  </p:stCondLst>
                                  <p:childTnLst>
                                    <p:set>
                                      <p:cBhvr>
                                        <p:cTn id="38" dur="1" fill="hold">
                                          <p:stCondLst>
                                            <p:cond delay="0"/>
                                          </p:stCondLst>
                                        </p:cTn>
                                        <p:tgtEl>
                                          <p:spTgt spid="142"/>
                                        </p:tgtEl>
                                        <p:attrNameLst>
                                          <p:attrName>style.visibility</p:attrName>
                                        </p:attrNameLst>
                                      </p:cBhvr>
                                      <p:to>
                                        <p:strVal val="visible"/>
                                      </p:to>
                                    </p:set>
                                    <p:animEffect transition="in" filter="fade">
                                      <p:cBhvr>
                                        <p:cTn id="39" dur="1000"/>
                                        <p:tgtEl>
                                          <p:spTgt spid="142"/>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139"/>
                                        </p:tgtEl>
                                        <p:attrNameLst>
                                          <p:attrName>style.visibility</p:attrName>
                                        </p:attrNameLst>
                                      </p:cBhvr>
                                      <p:to>
                                        <p:strVal val="visible"/>
                                      </p:to>
                                    </p:set>
                                    <p:animEffect transition="in" filter="fade">
                                      <p:cBhvr>
                                        <p:cTn id="44" dur="1000"/>
                                        <p:tgtEl>
                                          <p:spTgt spid="139"/>
                                        </p:tgtEl>
                                      </p:cBhvr>
                                    </p:animEffect>
                                  </p:childTnLst>
                                </p:cTn>
                              </p:par>
                              <p:par>
                                <p:cTn id="45" presetID="10" presetClass="entr" presetSubtype="0" fill="hold" nodeType="withEffect">
                                  <p:stCondLst>
                                    <p:cond delay="0"/>
                                  </p:stCondLst>
                                  <p:childTnLst>
                                    <p:set>
                                      <p:cBhvr>
                                        <p:cTn id="46" dur="1" fill="hold">
                                          <p:stCondLst>
                                            <p:cond delay="0"/>
                                          </p:stCondLst>
                                        </p:cTn>
                                        <p:tgtEl>
                                          <p:spTgt spid="143"/>
                                        </p:tgtEl>
                                        <p:attrNameLst>
                                          <p:attrName>style.visibility</p:attrName>
                                        </p:attrNameLst>
                                      </p:cBhvr>
                                      <p:to>
                                        <p:strVal val="visible"/>
                                      </p:to>
                                    </p:set>
                                    <p:animEffect transition="in" filter="fade">
                                      <p:cBhvr>
                                        <p:cTn id="47" dur="1000"/>
                                        <p:tgtEl>
                                          <p:spTgt spid="143"/>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140"/>
                                        </p:tgtEl>
                                        <p:attrNameLst>
                                          <p:attrName>style.visibility</p:attrName>
                                        </p:attrNameLst>
                                      </p:cBhvr>
                                      <p:to>
                                        <p:strVal val="visible"/>
                                      </p:to>
                                    </p:set>
                                    <p:animEffect transition="in" filter="fade">
                                      <p:cBhvr>
                                        <p:cTn id="52" dur="1000"/>
                                        <p:tgtEl>
                                          <p:spTgt spid="140"/>
                                        </p:tgtEl>
                                      </p:cBhvr>
                                    </p:animEffect>
                                  </p:childTnLst>
                                </p:cTn>
                              </p:par>
                              <p:par>
                                <p:cTn id="53" presetID="10" presetClass="entr" presetSubtype="0" fill="hold" nodeType="withEffect">
                                  <p:stCondLst>
                                    <p:cond delay="0"/>
                                  </p:stCondLst>
                                  <p:childTnLst>
                                    <p:set>
                                      <p:cBhvr>
                                        <p:cTn id="54" dur="1" fill="hold">
                                          <p:stCondLst>
                                            <p:cond delay="0"/>
                                          </p:stCondLst>
                                        </p:cTn>
                                        <p:tgtEl>
                                          <p:spTgt spid="144"/>
                                        </p:tgtEl>
                                        <p:attrNameLst>
                                          <p:attrName>style.visibility</p:attrName>
                                        </p:attrNameLst>
                                      </p:cBhvr>
                                      <p:to>
                                        <p:strVal val="visible"/>
                                      </p:to>
                                    </p:set>
                                    <p:animEffect transition="in" filter="fade">
                                      <p:cBhvr>
                                        <p:cTn id="55" dur="1000"/>
                                        <p:tgtEl>
                                          <p:spTgt spid="144"/>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nodeType="clickEffect">
                                  <p:stCondLst>
                                    <p:cond delay="0"/>
                                  </p:stCondLst>
                                  <p:childTnLst>
                                    <p:set>
                                      <p:cBhvr>
                                        <p:cTn id="59" dur="1" fill="hold">
                                          <p:stCondLst>
                                            <p:cond delay="0"/>
                                          </p:stCondLst>
                                        </p:cTn>
                                        <p:tgtEl>
                                          <p:spTgt spid="145"/>
                                        </p:tgtEl>
                                        <p:attrNameLst>
                                          <p:attrName>style.visibility</p:attrName>
                                        </p:attrNameLst>
                                      </p:cBhvr>
                                      <p:to>
                                        <p:strVal val="visible"/>
                                      </p:to>
                                    </p:set>
                                    <p:animEffect transition="in" filter="fade">
                                      <p:cBhvr>
                                        <p:cTn id="60" dur="1000"/>
                                        <p:tgtEl>
                                          <p:spTgt spid="145"/>
                                        </p:tgtEl>
                                      </p:cBhvr>
                                    </p:animEffect>
                                  </p:childTnLst>
                                </p:cTn>
                              </p:par>
                              <p:par>
                                <p:cTn id="61" presetID="10" presetClass="entr" presetSubtype="0" fill="hold" nodeType="withEffect">
                                  <p:stCondLst>
                                    <p:cond delay="0"/>
                                  </p:stCondLst>
                                  <p:childTnLst>
                                    <p:set>
                                      <p:cBhvr>
                                        <p:cTn id="62" dur="1" fill="hold">
                                          <p:stCondLst>
                                            <p:cond delay="0"/>
                                          </p:stCondLst>
                                        </p:cTn>
                                        <p:tgtEl>
                                          <p:spTgt spid="146"/>
                                        </p:tgtEl>
                                        <p:attrNameLst>
                                          <p:attrName>style.visibility</p:attrName>
                                        </p:attrNameLst>
                                      </p:cBhvr>
                                      <p:to>
                                        <p:strVal val="visible"/>
                                      </p:to>
                                    </p:set>
                                    <p:animEffect transition="in" filter="fade">
                                      <p:cBhvr>
                                        <p:cTn id="63" dur="1000"/>
                                        <p:tgtEl>
                                          <p:spTgt spid="146"/>
                                        </p:tgtEl>
                                      </p:cBhvr>
                                    </p:animEffect>
                                  </p:childTnLst>
                                </p:cTn>
                              </p:par>
                              <p:par>
                                <p:cTn id="64" presetID="10" presetClass="entr" presetSubtype="0" fill="hold" nodeType="withEffect">
                                  <p:stCondLst>
                                    <p:cond delay="0"/>
                                  </p:stCondLst>
                                  <p:childTnLst>
                                    <p:set>
                                      <p:cBhvr>
                                        <p:cTn id="65" dur="1" fill="hold">
                                          <p:stCondLst>
                                            <p:cond delay="0"/>
                                          </p:stCondLst>
                                        </p:cTn>
                                        <p:tgtEl>
                                          <p:spTgt spid="147"/>
                                        </p:tgtEl>
                                        <p:attrNameLst>
                                          <p:attrName>style.visibility</p:attrName>
                                        </p:attrNameLst>
                                      </p:cBhvr>
                                      <p:to>
                                        <p:strVal val="visible"/>
                                      </p:to>
                                    </p:set>
                                    <p:animEffect transition="in" filter="fade">
                                      <p:cBhvr>
                                        <p:cTn id="66" dur="1000"/>
                                        <p:tgtEl>
                                          <p:spTgt spid="147"/>
                                        </p:tgtEl>
                                      </p:cBhvr>
                                    </p:animEffect>
                                  </p:childTnLst>
                                </p:cTn>
                              </p:par>
                              <p:par>
                                <p:cTn id="67" presetID="10" presetClass="entr" presetSubtype="0" fill="hold" nodeType="withEffect">
                                  <p:stCondLst>
                                    <p:cond delay="0"/>
                                  </p:stCondLst>
                                  <p:childTnLst>
                                    <p:set>
                                      <p:cBhvr>
                                        <p:cTn id="68" dur="1" fill="hold">
                                          <p:stCondLst>
                                            <p:cond delay="0"/>
                                          </p:stCondLst>
                                        </p:cTn>
                                        <p:tgtEl>
                                          <p:spTgt spid="148"/>
                                        </p:tgtEl>
                                        <p:attrNameLst>
                                          <p:attrName>style.visibility</p:attrName>
                                        </p:attrNameLst>
                                      </p:cBhvr>
                                      <p:to>
                                        <p:strVal val="visible"/>
                                      </p:to>
                                    </p:set>
                                    <p:animEffect transition="in" filter="fade">
                                      <p:cBhvr>
                                        <p:cTn id="69" dur="1000"/>
                                        <p:tgtEl>
                                          <p:spTgt spid="148"/>
                                        </p:tgtEl>
                                      </p:cBhvr>
                                    </p:animEffect>
                                  </p:childTnLst>
                                </p:cTn>
                              </p:par>
                              <p:par>
                                <p:cTn id="70" presetID="10" presetClass="entr" presetSubtype="0" fill="hold" nodeType="withEffect">
                                  <p:stCondLst>
                                    <p:cond delay="0"/>
                                  </p:stCondLst>
                                  <p:childTnLst>
                                    <p:set>
                                      <p:cBhvr>
                                        <p:cTn id="71" dur="1" fill="hold">
                                          <p:stCondLst>
                                            <p:cond delay="0"/>
                                          </p:stCondLst>
                                        </p:cTn>
                                        <p:tgtEl>
                                          <p:spTgt spid="149"/>
                                        </p:tgtEl>
                                        <p:attrNameLst>
                                          <p:attrName>style.visibility</p:attrName>
                                        </p:attrNameLst>
                                      </p:cBhvr>
                                      <p:to>
                                        <p:strVal val="visible"/>
                                      </p:to>
                                    </p:set>
                                    <p:animEffect transition="in" filter="fade">
                                      <p:cBhvr>
                                        <p:cTn id="72" dur="1000"/>
                                        <p:tgtEl>
                                          <p:spTgt spid="149"/>
                                        </p:tgtEl>
                                      </p:cBhvr>
                                    </p:animEffect>
                                  </p:childTnLst>
                                </p:cTn>
                              </p:par>
                              <p:par>
                                <p:cTn id="73" presetID="10" presetClass="entr" presetSubtype="0" fill="hold" nodeType="withEffect">
                                  <p:stCondLst>
                                    <p:cond delay="0"/>
                                  </p:stCondLst>
                                  <p:childTnLst>
                                    <p:set>
                                      <p:cBhvr>
                                        <p:cTn id="74" dur="1" fill="hold">
                                          <p:stCondLst>
                                            <p:cond delay="0"/>
                                          </p:stCondLst>
                                        </p:cTn>
                                        <p:tgtEl>
                                          <p:spTgt spid="150"/>
                                        </p:tgtEl>
                                        <p:attrNameLst>
                                          <p:attrName>style.visibility</p:attrName>
                                        </p:attrNameLst>
                                      </p:cBhvr>
                                      <p:to>
                                        <p:strVal val="visible"/>
                                      </p:to>
                                    </p:set>
                                    <p:animEffect transition="in" filter="fade">
                                      <p:cBhvr>
                                        <p:cTn id="75" dur="1000"/>
                                        <p:tgtEl>
                                          <p:spTgt spid="150"/>
                                        </p:tgtEl>
                                      </p:cBhvr>
                                    </p:animEffect>
                                  </p:childTnLst>
                                </p:cTn>
                              </p:par>
                              <p:par>
                                <p:cTn id="76" presetID="10" presetClass="entr" presetSubtype="0" fill="hold" nodeType="withEffect">
                                  <p:stCondLst>
                                    <p:cond delay="0"/>
                                  </p:stCondLst>
                                  <p:childTnLst>
                                    <p:set>
                                      <p:cBhvr>
                                        <p:cTn id="77" dur="1" fill="hold">
                                          <p:stCondLst>
                                            <p:cond delay="0"/>
                                          </p:stCondLst>
                                        </p:cTn>
                                        <p:tgtEl>
                                          <p:spTgt spid="151"/>
                                        </p:tgtEl>
                                        <p:attrNameLst>
                                          <p:attrName>style.visibility</p:attrName>
                                        </p:attrNameLst>
                                      </p:cBhvr>
                                      <p:to>
                                        <p:strVal val="visible"/>
                                      </p:to>
                                    </p:set>
                                    <p:animEffect transition="in" filter="fade">
                                      <p:cBhvr>
                                        <p:cTn id="78" dur="1000"/>
                                        <p:tgtEl>
                                          <p:spTgt spid="1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17"/>
          <p:cNvSpPr/>
          <p:nvPr/>
        </p:nvSpPr>
        <p:spPr>
          <a:xfrm>
            <a:off x="0" y="200"/>
            <a:ext cx="288600" cy="4002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s" b="1">
                <a:solidFill>
                  <a:srgbClr val="0C343D"/>
                </a:solidFill>
                <a:latin typeface="Times New Roman"/>
                <a:ea typeface="Times New Roman"/>
                <a:cs typeface="Times New Roman"/>
                <a:sym typeface="Times New Roman"/>
              </a:rPr>
              <a:t>5</a:t>
            </a:r>
            <a:endParaRPr b="1">
              <a:solidFill>
                <a:srgbClr val="0C343D"/>
              </a:solidFill>
              <a:latin typeface="Times New Roman"/>
              <a:ea typeface="Times New Roman"/>
              <a:cs typeface="Times New Roman"/>
              <a:sym typeface="Times New Roman"/>
            </a:endParaRPr>
          </a:p>
        </p:txBody>
      </p:sp>
      <p:pic>
        <p:nvPicPr>
          <p:cNvPr id="158" name="Google Shape;158;p17"/>
          <p:cNvPicPr preferRelativeResize="0"/>
          <p:nvPr/>
        </p:nvPicPr>
        <p:blipFill rotWithShape="1">
          <a:blip r:embed="rId3">
            <a:alphaModFix/>
          </a:blip>
          <a:srcRect r="57967" b="75951"/>
          <a:stretch/>
        </p:blipFill>
        <p:spPr>
          <a:xfrm>
            <a:off x="0" y="1101825"/>
            <a:ext cx="2600651" cy="645350"/>
          </a:xfrm>
          <a:prstGeom prst="rect">
            <a:avLst/>
          </a:prstGeom>
          <a:noFill/>
          <a:ln>
            <a:noFill/>
          </a:ln>
        </p:spPr>
      </p:pic>
      <p:pic>
        <p:nvPicPr>
          <p:cNvPr id="159" name="Google Shape;159;p17"/>
          <p:cNvPicPr preferRelativeResize="0"/>
          <p:nvPr/>
        </p:nvPicPr>
        <p:blipFill rotWithShape="1">
          <a:blip r:embed="rId3">
            <a:alphaModFix/>
          </a:blip>
          <a:srcRect l="40610" t="37589" r="32338" b="42442"/>
          <a:stretch/>
        </p:blipFill>
        <p:spPr>
          <a:xfrm>
            <a:off x="3600475" y="1332837"/>
            <a:ext cx="2015719" cy="645350"/>
          </a:xfrm>
          <a:prstGeom prst="rect">
            <a:avLst/>
          </a:prstGeom>
          <a:noFill/>
          <a:ln>
            <a:noFill/>
          </a:ln>
        </p:spPr>
      </p:pic>
      <p:sp>
        <p:nvSpPr>
          <p:cNvPr id="160" name="Google Shape;160;p17"/>
          <p:cNvSpPr txBox="1"/>
          <p:nvPr/>
        </p:nvSpPr>
        <p:spPr>
          <a:xfrm>
            <a:off x="703875" y="915650"/>
            <a:ext cx="10659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b="1">
                <a:latin typeface="Times New Roman"/>
                <a:ea typeface="Times New Roman"/>
                <a:cs typeface="Times New Roman"/>
                <a:sym typeface="Times New Roman"/>
              </a:rPr>
              <a:t>AX1410</a:t>
            </a:r>
            <a:endParaRPr b="1">
              <a:latin typeface="Times New Roman"/>
              <a:ea typeface="Times New Roman"/>
              <a:cs typeface="Times New Roman"/>
              <a:sym typeface="Times New Roman"/>
            </a:endParaRPr>
          </a:p>
        </p:txBody>
      </p:sp>
      <p:sp>
        <p:nvSpPr>
          <p:cNvPr id="161" name="Google Shape;161;p17"/>
          <p:cNvSpPr txBox="1"/>
          <p:nvPr/>
        </p:nvSpPr>
        <p:spPr>
          <a:xfrm>
            <a:off x="3525675" y="494400"/>
            <a:ext cx="2511300" cy="1693200"/>
          </a:xfrm>
          <a:prstGeom prst="rect">
            <a:avLst/>
          </a:prstGeom>
          <a:noFill/>
          <a:ln w="19050" cap="flat" cmpd="sng">
            <a:solidFill>
              <a:srgbClr val="0C343D"/>
            </a:solidFill>
            <a:prstDash val="solid"/>
            <a:round/>
            <a:headEnd type="none" w="sm" len="sm"/>
            <a:tailEnd type="none" w="sm" len="sm"/>
          </a:ln>
        </p:spPr>
        <p:txBody>
          <a:bodyPr spcFirstLastPara="1" wrap="square" lIns="91425" tIns="91425" rIns="91425" bIns="91425" anchor="t" anchorCtr="0">
            <a:spAutoFit/>
          </a:bodyPr>
          <a:lstStyle/>
          <a:p>
            <a:pPr marL="0" lvl="0" indent="0" algn="ctr" rtl="0">
              <a:spcBef>
                <a:spcPts val="0"/>
              </a:spcBef>
              <a:spcAft>
                <a:spcPts val="0"/>
              </a:spcAft>
              <a:buNone/>
            </a:pPr>
            <a:r>
              <a:rPr lang="es">
                <a:solidFill>
                  <a:schemeClr val="dk1"/>
                </a:solidFill>
                <a:latin typeface="Times New Roman"/>
                <a:ea typeface="Times New Roman"/>
                <a:cs typeface="Times New Roman"/>
                <a:sym typeface="Times New Roman"/>
              </a:rPr>
              <a:t>Mutación </a:t>
            </a:r>
            <a:endParaRPr>
              <a:solidFill>
                <a:schemeClr val="dk1"/>
              </a:solidFill>
              <a:latin typeface="Times New Roman"/>
              <a:ea typeface="Times New Roman"/>
              <a:cs typeface="Times New Roman"/>
              <a:sym typeface="Times New Roman"/>
            </a:endParaRPr>
          </a:p>
          <a:p>
            <a:pPr marL="0" lvl="0" indent="0" algn="ctr" rtl="0">
              <a:spcBef>
                <a:spcPts val="0"/>
              </a:spcBef>
              <a:spcAft>
                <a:spcPts val="0"/>
              </a:spcAft>
              <a:buNone/>
            </a:pPr>
            <a:r>
              <a:rPr lang="es">
                <a:solidFill>
                  <a:schemeClr val="dk1"/>
                </a:solidFill>
                <a:latin typeface="Times New Roman"/>
                <a:ea typeface="Times New Roman"/>
                <a:cs typeface="Times New Roman"/>
                <a:sym typeface="Times New Roman"/>
              </a:rPr>
              <a:t>Gen FLP-18</a:t>
            </a:r>
            <a:endParaRPr>
              <a:solidFill>
                <a:schemeClr val="dk1"/>
              </a:solidFill>
              <a:latin typeface="Times New Roman"/>
              <a:ea typeface="Times New Roman"/>
              <a:cs typeface="Times New Roman"/>
              <a:sym typeface="Times New Roman"/>
            </a:endParaRPr>
          </a:p>
          <a:p>
            <a:pPr marL="0" lvl="0" indent="0" algn="ctr" rtl="0">
              <a:spcBef>
                <a:spcPts val="0"/>
              </a:spcBef>
              <a:spcAft>
                <a:spcPts val="0"/>
              </a:spcAft>
              <a:buNone/>
            </a:pPr>
            <a:r>
              <a:rPr lang="es">
                <a:solidFill>
                  <a:schemeClr val="dk1"/>
                </a:solidFill>
                <a:latin typeface="Times New Roman"/>
                <a:ea typeface="Times New Roman"/>
                <a:cs typeface="Times New Roman"/>
                <a:sym typeface="Times New Roman"/>
              </a:rPr>
              <a:t>Cromosoma X</a:t>
            </a:r>
            <a:endParaRPr>
              <a:solidFill>
                <a:schemeClr val="dk1"/>
              </a:solidFill>
              <a:latin typeface="Times New Roman"/>
              <a:ea typeface="Times New Roman"/>
              <a:cs typeface="Times New Roman"/>
              <a:sym typeface="Times New Roman"/>
            </a:endParaRPr>
          </a:p>
          <a:p>
            <a:pPr marL="0" lvl="0" indent="0" algn="ctr" rtl="0">
              <a:spcBef>
                <a:spcPts val="0"/>
              </a:spcBef>
              <a:spcAft>
                <a:spcPts val="0"/>
              </a:spcAft>
              <a:buNone/>
            </a:pPr>
            <a:r>
              <a:rPr lang="es">
                <a:solidFill>
                  <a:schemeClr val="dk1"/>
                </a:solidFill>
                <a:latin typeface="Times New Roman"/>
                <a:ea typeface="Times New Roman"/>
                <a:cs typeface="Times New Roman"/>
                <a:sym typeface="Times New Roman"/>
              </a:rPr>
              <a:t>db99</a:t>
            </a:r>
            <a:endParaRPr>
              <a:solidFill>
                <a:schemeClr val="dk1"/>
              </a:solidFill>
              <a:latin typeface="Times New Roman"/>
              <a:ea typeface="Times New Roman"/>
              <a:cs typeface="Times New Roman"/>
              <a:sym typeface="Times New Roman"/>
            </a:endParaRPr>
          </a:p>
          <a:p>
            <a:pPr marL="0" lvl="0" indent="0" algn="ctr" rtl="0">
              <a:spcBef>
                <a:spcPts val="0"/>
              </a:spcBef>
              <a:spcAft>
                <a:spcPts val="0"/>
              </a:spcAft>
              <a:buNone/>
            </a:pPr>
            <a:endParaRPr>
              <a:solidFill>
                <a:schemeClr val="dk1"/>
              </a:solidFill>
              <a:latin typeface="Times New Roman"/>
              <a:ea typeface="Times New Roman"/>
              <a:cs typeface="Times New Roman"/>
              <a:sym typeface="Times New Roman"/>
            </a:endParaRPr>
          </a:p>
          <a:p>
            <a:pPr marL="0" lvl="0" indent="0" algn="ctr" rtl="0">
              <a:spcBef>
                <a:spcPts val="0"/>
              </a:spcBef>
              <a:spcAft>
                <a:spcPts val="0"/>
              </a:spcAft>
              <a:buNone/>
            </a:pPr>
            <a:endParaRPr>
              <a:solidFill>
                <a:schemeClr val="dk1"/>
              </a:solidFill>
              <a:latin typeface="Times New Roman"/>
              <a:ea typeface="Times New Roman"/>
              <a:cs typeface="Times New Roman"/>
              <a:sym typeface="Times New Roman"/>
            </a:endParaRPr>
          </a:p>
          <a:p>
            <a:pPr marL="0" lvl="0" indent="0" algn="ctr" rtl="0">
              <a:spcBef>
                <a:spcPts val="0"/>
              </a:spcBef>
              <a:spcAft>
                <a:spcPts val="0"/>
              </a:spcAft>
              <a:buNone/>
            </a:pPr>
            <a:endParaRPr>
              <a:solidFill>
                <a:schemeClr val="dk1"/>
              </a:solidFill>
              <a:latin typeface="Times New Roman"/>
              <a:ea typeface="Times New Roman"/>
              <a:cs typeface="Times New Roman"/>
              <a:sym typeface="Times New Roman"/>
            </a:endParaRPr>
          </a:p>
        </p:txBody>
      </p:sp>
      <p:sp>
        <p:nvSpPr>
          <p:cNvPr id="162" name="Google Shape;162;p17"/>
          <p:cNvSpPr/>
          <p:nvPr/>
        </p:nvSpPr>
        <p:spPr>
          <a:xfrm>
            <a:off x="2675463" y="1284100"/>
            <a:ext cx="850200" cy="280800"/>
          </a:xfrm>
          <a:prstGeom prst="rightArrow">
            <a:avLst>
              <a:gd name="adj1" fmla="val 50000"/>
              <a:gd name="adj2" fmla="val 50000"/>
            </a:avLst>
          </a:prstGeom>
          <a:solidFill>
            <a:srgbClr val="FFFFFF"/>
          </a:solidFill>
          <a:ln w="28575" cap="flat" cmpd="sng">
            <a:solidFill>
              <a:srgbClr val="0C343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7"/>
          <p:cNvSpPr txBox="1"/>
          <p:nvPr/>
        </p:nvSpPr>
        <p:spPr>
          <a:xfrm>
            <a:off x="6090700" y="909763"/>
            <a:ext cx="10659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b="1">
                <a:latin typeface="Times New Roman"/>
                <a:ea typeface="Times New Roman"/>
                <a:cs typeface="Times New Roman"/>
                <a:sym typeface="Times New Roman"/>
              </a:rPr>
              <a:t>Afecta</a:t>
            </a:r>
            <a:endParaRPr b="1">
              <a:latin typeface="Times New Roman"/>
              <a:ea typeface="Times New Roman"/>
              <a:cs typeface="Times New Roman"/>
              <a:sym typeface="Times New Roman"/>
            </a:endParaRPr>
          </a:p>
        </p:txBody>
      </p:sp>
      <p:sp>
        <p:nvSpPr>
          <p:cNvPr id="164" name="Google Shape;164;p17"/>
          <p:cNvSpPr/>
          <p:nvPr/>
        </p:nvSpPr>
        <p:spPr>
          <a:xfrm>
            <a:off x="7121750" y="915650"/>
            <a:ext cx="1728300" cy="346800"/>
          </a:xfrm>
          <a:prstGeom prst="rect">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s">
                <a:latin typeface="Times New Roman"/>
                <a:ea typeface="Times New Roman"/>
                <a:cs typeface="Times New Roman"/>
                <a:sym typeface="Times New Roman"/>
              </a:rPr>
              <a:t>Desarrollo</a:t>
            </a:r>
            <a:endParaRPr>
              <a:latin typeface="Times New Roman"/>
              <a:ea typeface="Times New Roman"/>
              <a:cs typeface="Times New Roman"/>
              <a:sym typeface="Times New Roman"/>
            </a:endParaRPr>
          </a:p>
        </p:txBody>
      </p:sp>
      <p:sp>
        <p:nvSpPr>
          <p:cNvPr id="165" name="Google Shape;165;p17"/>
          <p:cNvSpPr/>
          <p:nvPr/>
        </p:nvSpPr>
        <p:spPr>
          <a:xfrm>
            <a:off x="7121750" y="1378525"/>
            <a:ext cx="1728300" cy="371400"/>
          </a:xfrm>
          <a:prstGeom prst="rect">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s">
                <a:latin typeface="Times New Roman"/>
                <a:ea typeface="Times New Roman"/>
                <a:cs typeface="Times New Roman"/>
                <a:sym typeface="Times New Roman"/>
              </a:rPr>
              <a:t>Quimiotaxis </a:t>
            </a:r>
            <a:endParaRPr>
              <a:latin typeface="Times New Roman"/>
              <a:ea typeface="Times New Roman"/>
              <a:cs typeface="Times New Roman"/>
              <a:sym typeface="Times New Roman"/>
            </a:endParaRPr>
          </a:p>
        </p:txBody>
      </p:sp>
      <p:sp>
        <p:nvSpPr>
          <p:cNvPr id="166" name="Google Shape;166;p17"/>
          <p:cNvSpPr/>
          <p:nvPr/>
        </p:nvSpPr>
        <p:spPr>
          <a:xfrm>
            <a:off x="7121750" y="494400"/>
            <a:ext cx="1728300" cy="346800"/>
          </a:xfrm>
          <a:prstGeom prst="rect">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s">
                <a:latin typeface="Times New Roman"/>
                <a:ea typeface="Times New Roman"/>
                <a:cs typeface="Times New Roman"/>
                <a:sym typeface="Times New Roman"/>
              </a:rPr>
              <a:t>Movilidad</a:t>
            </a:r>
            <a:endParaRPr>
              <a:latin typeface="Times New Roman"/>
              <a:ea typeface="Times New Roman"/>
              <a:cs typeface="Times New Roman"/>
              <a:sym typeface="Times New Roman"/>
            </a:endParaRPr>
          </a:p>
        </p:txBody>
      </p:sp>
      <p:sp>
        <p:nvSpPr>
          <p:cNvPr id="167" name="Google Shape;167;p17"/>
          <p:cNvSpPr/>
          <p:nvPr/>
        </p:nvSpPr>
        <p:spPr>
          <a:xfrm>
            <a:off x="7121750" y="1942200"/>
            <a:ext cx="1728300" cy="346800"/>
          </a:xfrm>
          <a:prstGeom prst="rect">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s">
                <a:latin typeface="Times New Roman"/>
                <a:ea typeface="Times New Roman"/>
                <a:cs typeface="Times New Roman"/>
                <a:sym typeface="Times New Roman"/>
              </a:rPr>
              <a:t>Consumo de oxígeno</a:t>
            </a:r>
            <a:endParaRPr>
              <a:latin typeface="Times New Roman"/>
              <a:ea typeface="Times New Roman"/>
              <a:cs typeface="Times New Roman"/>
              <a:sym typeface="Times New Roman"/>
            </a:endParaRPr>
          </a:p>
        </p:txBody>
      </p:sp>
      <p:pic>
        <p:nvPicPr>
          <p:cNvPr id="168" name="Google Shape;168;p17"/>
          <p:cNvPicPr preferRelativeResize="0"/>
          <p:nvPr/>
        </p:nvPicPr>
        <p:blipFill rotWithShape="1">
          <a:blip r:embed="rId3">
            <a:alphaModFix/>
          </a:blip>
          <a:srcRect l="26383" t="51758" r="63285" b="11209"/>
          <a:stretch/>
        </p:blipFill>
        <p:spPr>
          <a:xfrm>
            <a:off x="6167050" y="3002800"/>
            <a:ext cx="913199" cy="1419675"/>
          </a:xfrm>
          <a:prstGeom prst="rect">
            <a:avLst/>
          </a:prstGeom>
          <a:noFill/>
          <a:ln>
            <a:noFill/>
          </a:ln>
        </p:spPr>
      </p:pic>
      <p:sp>
        <p:nvSpPr>
          <p:cNvPr id="169" name="Google Shape;169;p17"/>
          <p:cNvSpPr/>
          <p:nvPr/>
        </p:nvSpPr>
        <p:spPr>
          <a:xfrm>
            <a:off x="6090700" y="1200600"/>
            <a:ext cx="850200" cy="280800"/>
          </a:xfrm>
          <a:prstGeom prst="rightArrow">
            <a:avLst>
              <a:gd name="adj1" fmla="val 50000"/>
              <a:gd name="adj2" fmla="val 50000"/>
            </a:avLst>
          </a:prstGeom>
          <a:solidFill>
            <a:srgbClr val="FFFFFF"/>
          </a:solidFill>
          <a:ln w="28575" cap="flat" cmpd="sng">
            <a:solidFill>
              <a:srgbClr val="0C343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7"/>
          <p:cNvSpPr/>
          <p:nvPr/>
        </p:nvSpPr>
        <p:spPr>
          <a:xfrm rot="5400000">
            <a:off x="7439950" y="2765975"/>
            <a:ext cx="850200" cy="280800"/>
          </a:xfrm>
          <a:prstGeom prst="rightArrow">
            <a:avLst>
              <a:gd name="adj1" fmla="val 50000"/>
              <a:gd name="adj2" fmla="val 50000"/>
            </a:avLst>
          </a:prstGeom>
          <a:solidFill>
            <a:srgbClr val="FFFFFF"/>
          </a:solidFill>
          <a:ln w="28575" cap="flat" cmpd="sng">
            <a:solidFill>
              <a:srgbClr val="0C343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7"/>
          <p:cNvSpPr/>
          <p:nvPr/>
        </p:nvSpPr>
        <p:spPr>
          <a:xfrm>
            <a:off x="7121750" y="3390000"/>
            <a:ext cx="1728300" cy="645300"/>
          </a:xfrm>
          <a:prstGeom prst="rect">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s">
                <a:latin typeface="Times New Roman"/>
                <a:ea typeface="Times New Roman"/>
                <a:cs typeface="Times New Roman"/>
                <a:sym typeface="Times New Roman"/>
              </a:rPr>
              <a:t>Acumulacion excesiva de grasas</a:t>
            </a:r>
            <a:endParaRPr>
              <a:latin typeface="Times New Roman"/>
              <a:ea typeface="Times New Roman"/>
              <a:cs typeface="Times New Roman"/>
              <a:sym typeface="Times New Roman"/>
            </a:endParaRPr>
          </a:p>
        </p:txBody>
      </p:sp>
      <p:sp>
        <p:nvSpPr>
          <p:cNvPr id="172" name="Google Shape;172;p17"/>
          <p:cNvSpPr txBox="1"/>
          <p:nvPr/>
        </p:nvSpPr>
        <p:spPr>
          <a:xfrm>
            <a:off x="703875" y="628875"/>
            <a:ext cx="10659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b="1">
                <a:latin typeface="Times New Roman"/>
                <a:ea typeface="Times New Roman"/>
                <a:cs typeface="Times New Roman"/>
                <a:sym typeface="Times New Roman"/>
              </a:rPr>
              <a:t>Mutantes</a:t>
            </a:r>
            <a:endParaRPr b="1">
              <a:latin typeface="Times New Roman"/>
              <a:ea typeface="Times New Roman"/>
              <a:cs typeface="Times New Roman"/>
              <a:sym typeface="Times New Roman"/>
            </a:endParaRPr>
          </a:p>
        </p:txBody>
      </p:sp>
      <p:sp>
        <p:nvSpPr>
          <p:cNvPr id="173" name="Google Shape;173;p17"/>
          <p:cNvSpPr/>
          <p:nvPr/>
        </p:nvSpPr>
        <p:spPr>
          <a:xfrm rot="10800000">
            <a:off x="5515750" y="3331475"/>
            <a:ext cx="651300" cy="280800"/>
          </a:xfrm>
          <a:prstGeom prst="rightArrow">
            <a:avLst>
              <a:gd name="adj1" fmla="val 50000"/>
              <a:gd name="adj2" fmla="val 50000"/>
            </a:avLst>
          </a:prstGeom>
          <a:solidFill>
            <a:srgbClr val="FFFFFF"/>
          </a:solidFill>
          <a:ln w="28575" cap="flat" cmpd="sng">
            <a:solidFill>
              <a:srgbClr val="0C343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74" name="Google Shape;174;p17"/>
          <p:cNvPicPr preferRelativeResize="0"/>
          <p:nvPr/>
        </p:nvPicPr>
        <p:blipFill>
          <a:blip r:embed="rId4">
            <a:alphaModFix/>
          </a:blip>
          <a:stretch>
            <a:fillRect/>
          </a:stretch>
        </p:blipFill>
        <p:spPr>
          <a:xfrm>
            <a:off x="3304351" y="2644973"/>
            <a:ext cx="2155200" cy="1073400"/>
          </a:xfrm>
          <a:prstGeom prst="rect">
            <a:avLst/>
          </a:prstGeom>
          <a:noFill/>
          <a:ln>
            <a:noFill/>
          </a:ln>
        </p:spPr>
      </p:pic>
      <p:sp>
        <p:nvSpPr>
          <p:cNvPr id="175" name="Google Shape;175;p17"/>
          <p:cNvSpPr/>
          <p:nvPr/>
        </p:nvSpPr>
        <p:spPr>
          <a:xfrm>
            <a:off x="7953525" y="4635600"/>
            <a:ext cx="1179000" cy="507900"/>
          </a:xfrm>
          <a:prstGeom prst="roundRect">
            <a:avLst>
              <a:gd name="adj" fmla="val 16667"/>
            </a:avLst>
          </a:prstGeom>
          <a:noFill/>
          <a:ln w="9525" cap="flat" cmpd="sng">
            <a:solidFill>
              <a:srgbClr val="073763"/>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s" sz="1000" b="1">
                <a:solidFill>
                  <a:srgbClr val="073763"/>
                </a:solidFill>
                <a:latin typeface="Times New Roman"/>
                <a:ea typeface="Times New Roman"/>
                <a:cs typeface="Times New Roman"/>
                <a:sym typeface="Times New Roman"/>
              </a:rPr>
              <a:t>BioRender. 2022</a:t>
            </a:r>
            <a:endParaRPr sz="1000" b="1">
              <a:solidFill>
                <a:srgbClr val="073763"/>
              </a:solidFill>
              <a:latin typeface="Times New Roman"/>
              <a:ea typeface="Times New Roman"/>
              <a:cs typeface="Times New Roman"/>
              <a:sym typeface="Times New Roman"/>
            </a:endParaRPr>
          </a:p>
        </p:txBody>
      </p:sp>
      <p:sp>
        <p:nvSpPr>
          <p:cNvPr id="176" name="Google Shape;176;p17"/>
          <p:cNvSpPr/>
          <p:nvPr/>
        </p:nvSpPr>
        <p:spPr>
          <a:xfrm>
            <a:off x="250850" y="2035050"/>
            <a:ext cx="1873200" cy="1073400"/>
          </a:xfrm>
          <a:prstGeom prst="rect">
            <a:avLst/>
          </a:prstGeom>
          <a:solidFill>
            <a:schemeClr val="lt1"/>
          </a:solidFill>
          <a:ln w="19050" cap="flat" cmpd="sng">
            <a:solidFill>
              <a:srgbClr val="073763"/>
            </a:solidFill>
            <a:prstDash val="dash"/>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s">
                <a:latin typeface="Times New Roman"/>
                <a:ea typeface="Times New Roman"/>
                <a:cs typeface="Times New Roman"/>
                <a:sym typeface="Times New Roman"/>
              </a:rPr>
              <a:t>Modelo de estudio ideal para dilucidar efectos específicos en cepa con afección intestinal</a:t>
            </a:r>
            <a:endParaRPr>
              <a:latin typeface="Times New Roman"/>
              <a:ea typeface="Times New Roman"/>
              <a:cs typeface="Times New Roman"/>
              <a:sym typeface="Times New Roman"/>
            </a:endParaRPr>
          </a:p>
        </p:txBody>
      </p:sp>
      <p:cxnSp>
        <p:nvCxnSpPr>
          <p:cNvPr id="177" name="Google Shape;177;p17"/>
          <p:cNvCxnSpPr>
            <a:stCxn id="174" idx="1"/>
            <a:endCxn id="176" idx="3"/>
          </p:cNvCxnSpPr>
          <p:nvPr/>
        </p:nvCxnSpPr>
        <p:spPr>
          <a:xfrm rot="10800000">
            <a:off x="2124151" y="2571773"/>
            <a:ext cx="1180200" cy="609900"/>
          </a:xfrm>
          <a:prstGeom prst="bentConnector3">
            <a:avLst>
              <a:gd name="adj1" fmla="val 50004"/>
            </a:avLst>
          </a:prstGeom>
          <a:noFill/>
          <a:ln w="9525" cap="flat" cmpd="sng">
            <a:solidFill>
              <a:schemeClr val="dk2"/>
            </a:solidFill>
            <a:prstDash val="solid"/>
            <a:round/>
            <a:headEnd type="none" w="med" len="med"/>
            <a:tailEnd type="none" w="med" len="med"/>
          </a:ln>
        </p:spPr>
      </p:cxnSp>
      <p:pic>
        <p:nvPicPr>
          <p:cNvPr id="178" name="Google Shape;178;p17"/>
          <p:cNvPicPr preferRelativeResize="0"/>
          <p:nvPr/>
        </p:nvPicPr>
        <p:blipFill rotWithShape="1">
          <a:blip r:embed="rId5">
            <a:alphaModFix/>
          </a:blip>
          <a:srcRect b="54504"/>
          <a:stretch/>
        </p:blipFill>
        <p:spPr>
          <a:xfrm>
            <a:off x="67700" y="4035300"/>
            <a:ext cx="3810274" cy="810400"/>
          </a:xfrm>
          <a:prstGeom prst="rect">
            <a:avLst/>
          </a:prstGeom>
          <a:noFill/>
          <a:ln w="9525" cap="flat" cmpd="sng">
            <a:solidFill>
              <a:srgbClr val="0C343D"/>
            </a:solidFill>
            <a:prstDash val="solid"/>
            <a:round/>
            <a:headEnd type="none" w="sm" len="sm"/>
            <a:tailEnd type="none" w="sm" len="sm"/>
          </a:ln>
        </p:spPr>
      </p:pic>
      <p:cxnSp>
        <p:nvCxnSpPr>
          <p:cNvPr id="179" name="Google Shape;179;p17"/>
          <p:cNvCxnSpPr>
            <a:stCxn id="174" idx="2"/>
            <a:endCxn id="178" idx="3"/>
          </p:cNvCxnSpPr>
          <p:nvPr/>
        </p:nvCxnSpPr>
        <p:spPr>
          <a:xfrm rot="5400000">
            <a:off x="3768901" y="3827423"/>
            <a:ext cx="722100" cy="504000"/>
          </a:xfrm>
          <a:prstGeom prst="bentConnector2">
            <a:avLst/>
          </a:prstGeom>
          <a:noFill/>
          <a:ln w="9525" cap="flat" cmpd="sng">
            <a:solidFill>
              <a:schemeClr val="dk2"/>
            </a:solidFill>
            <a:prstDash val="solid"/>
            <a:round/>
            <a:headEnd type="none" w="med" len="med"/>
            <a:tailEnd type="none" w="med" len="med"/>
          </a:ln>
        </p:spPr>
      </p:cxnSp>
      <p:sp>
        <p:nvSpPr>
          <p:cNvPr id="180" name="Google Shape;180;p17"/>
          <p:cNvSpPr txBox="1"/>
          <p:nvPr/>
        </p:nvSpPr>
        <p:spPr>
          <a:xfrm>
            <a:off x="288600" y="4743100"/>
            <a:ext cx="3000000" cy="307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800">
                <a:latin typeface="Times New Roman"/>
                <a:ea typeface="Times New Roman"/>
                <a:cs typeface="Times New Roman"/>
                <a:sym typeface="Times New Roman"/>
              </a:rPr>
              <a:t>https://www.wormatlas.org/hermaphrodite/intestine/mainframe.htm</a:t>
            </a:r>
            <a:endParaRPr sz="800">
              <a:latin typeface="Times New Roman"/>
              <a:ea typeface="Times New Roman"/>
              <a:cs typeface="Times New Roman"/>
              <a:sym typeface="Times New Roman"/>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8"/>
                                        </p:tgtEl>
                                        <p:attrNameLst>
                                          <p:attrName>style.visibility</p:attrName>
                                        </p:attrNameLst>
                                      </p:cBhvr>
                                      <p:to>
                                        <p:strVal val="visible"/>
                                      </p:to>
                                    </p:set>
                                    <p:animEffect transition="in" filter="fade">
                                      <p:cBhvr>
                                        <p:cTn id="7" dur="1000"/>
                                        <p:tgtEl>
                                          <p:spTgt spid="158"/>
                                        </p:tgtEl>
                                      </p:cBhvr>
                                    </p:animEffect>
                                  </p:childTnLst>
                                </p:cTn>
                              </p:par>
                              <p:par>
                                <p:cTn id="8" presetID="10" presetClass="entr" presetSubtype="0" fill="hold" nodeType="withEffect">
                                  <p:stCondLst>
                                    <p:cond delay="0"/>
                                  </p:stCondLst>
                                  <p:childTnLst>
                                    <p:set>
                                      <p:cBhvr>
                                        <p:cTn id="9" dur="1" fill="hold">
                                          <p:stCondLst>
                                            <p:cond delay="0"/>
                                          </p:stCondLst>
                                        </p:cTn>
                                        <p:tgtEl>
                                          <p:spTgt spid="160"/>
                                        </p:tgtEl>
                                        <p:attrNameLst>
                                          <p:attrName>style.visibility</p:attrName>
                                        </p:attrNameLst>
                                      </p:cBhvr>
                                      <p:to>
                                        <p:strVal val="visible"/>
                                      </p:to>
                                    </p:set>
                                    <p:animEffect transition="in" filter="fade">
                                      <p:cBhvr>
                                        <p:cTn id="10" dur="1000"/>
                                        <p:tgtEl>
                                          <p:spTgt spid="160"/>
                                        </p:tgtEl>
                                      </p:cBhvr>
                                    </p:animEffect>
                                  </p:childTnLst>
                                </p:cTn>
                              </p:par>
                              <p:par>
                                <p:cTn id="11" presetID="10" presetClass="entr" presetSubtype="0" fill="hold" nodeType="withEffect">
                                  <p:stCondLst>
                                    <p:cond delay="0"/>
                                  </p:stCondLst>
                                  <p:childTnLst>
                                    <p:set>
                                      <p:cBhvr>
                                        <p:cTn id="12" dur="1" fill="hold">
                                          <p:stCondLst>
                                            <p:cond delay="0"/>
                                          </p:stCondLst>
                                        </p:cTn>
                                        <p:tgtEl>
                                          <p:spTgt spid="172"/>
                                        </p:tgtEl>
                                        <p:attrNameLst>
                                          <p:attrName>style.visibility</p:attrName>
                                        </p:attrNameLst>
                                      </p:cBhvr>
                                      <p:to>
                                        <p:strVal val="visible"/>
                                      </p:to>
                                    </p:set>
                                    <p:animEffect transition="in" filter="fade">
                                      <p:cBhvr>
                                        <p:cTn id="13" dur="1000"/>
                                        <p:tgtEl>
                                          <p:spTgt spid="17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59"/>
                                        </p:tgtEl>
                                        <p:attrNameLst>
                                          <p:attrName>style.visibility</p:attrName>
                                        </p:attrNameLst>
                                      </p:cBhvr>
                                      <p:to>
                                        <p:strVal val="visible"/>
                                      </p:to>
                                    </p:set>
                                    <p:animEffect transition="in" filter="fade">
                                      <p:cBhvr>
                                        <p:cTn id="18" dur="1000"/>
                                        <p:tgtEl>
                                          <p:spTgt spid="159"/>
                                        </p:tgtEl>
                                      </p:cBhvr>
                                    </p:animEffect>
                                  </p:childTnLst>
                                </p:cTn>
                              </p:par>
                              <p:par>
                                <p:cTn id="19" presetID="10" presetClass="entr" presetSubtype="0" fill="hold" nodeType="withEffect">
                                  <p:stCondLst>
                                    <p:cond delay="0"/>
                                  </p:stCondLst>
                                  <p:childTnLst>
                                    <p:set>
                                      <p:cBhvr>
                                        <p:cTn id="20" dur="1" fill="hold">
                                          <p:stCondLst>
                                            <p:cond delay="0"/>
                                          </p:stCondLst>
                                        </p:cTn>
                                        <p:tgtEl>
                                          <p:spTgt spid="161"/>
                                        </p:tgtEl>
                                        <p:attrNameLst>
                                          <p:attrName>style.visibility</p:attrName>
                                        </p:attrNameLst>
                                      </p:cBhvr>
                                      <p:to>
                                        <p:strVal val="visible"/>
                                      </p:to>
                                    </p:set>
                                    <p:animEffect transition="in" filter="fade">
                                      <p:cBhvr>
                                        <p:cTn id="21" dur="1000"/>
                                        <p:tgtEl>
                                          <p:spTgt spid="161"/>
                                        </p:tgtEl>
                                      </p:cBhvr>
                                    </p:animEffect>
                                  </p:childTnLst>
                                </p:cTn>
                              </p:par>
                              <p:par>
                                <p:cTn id="22" presetID="10" presetClass="entr" presetSubtype="0" fill="hold" nodeType="withEffect">
                                  <p:stCondLst>
                                    <p:cond delay="0"/>
                                  </p:stCondLst>
                                  <p:childTnLst>
                                    <p:set>
                                      <p:cBhvr>
                                        <p:cTn id="23" dur="1" fill="hold">
                                          <p:stCondLst>
                                            <p:cond delay="0"/>
                                          </p:stCondLst>
                                        </p:cTn>
                                        <p:tgtEl>
                                          <p:spTgt spid="162"/>
                                        </p:tgtEl>
                                        <p:attrNameLst>
                                          <p:attrName>style.visibility</p:attrName>
                                        </p:attrNameLst>
                                      </p:cBhvr>
                                      <p:to>
                                        <p:strVal val="visible"/>
                                      </p:to>
                                    </p:set>
                                    <p:animEffect transition="in" filter="fade">
                                      <p:cBhvr>
                                        <p:cTn id="24" dur="1000"/>
                                        <p:tgtEl>
                                          <p:spTgt spid="162"/>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63"/>
                                        </p:tgtEl>
                                        <p:attrNameLst>
                                          <p:attrName>style.visibility</p:attrName>
                                        </p:attrNameLst>
                                      </p:cBhvr>
                                      <p:to>
                                        <p:strVal val="visible"/>
                                      </p:to>
                                    </p:set>
                                    <p:animEffect transition="in" filter="fade">
                                      <p:cBhvr>
                                        <p:cTn id="29" dur="1000"/>
                                        <p:tgtEl>
                                          <p:spTgt spid="163"/>
                                        </p:tgtEl>
                                      </p:cBhvr>
                                    </p:animEffect>
                                  </p:childTnLst>
                                </p:cTn>
                              </p:par>
                              <p:par>
                                <p:cTn id="30" presetID="10" presetClass="entr" presetSubtype="0" fill="hold" nodeType="withEffect">
                                  <p:stCondLst>
                                    <p:cond delay="0"/>
                                  </p:stCondLst>
                                  <p:childTnLst>
                                    <p:set>
                                      <p:cBhvr>
                                        <p:cTn id="31" dur="1" fill="hold">
                                          <p:stCondLst>
                                            <p:cond delay="0"/>
                                          </p:stCondLst>
                                        </p:cTn>
                                        <p:tgtEl>
                                          <p:spTgt spid="164"/>
                                        </p:tgtEl>
                                        <p:attrNameLst>
                                          <p:attrName>style.visibility</p:attrName>
                                        </p:attrNameLst>
                                      </p:cBhvr>
                                      <p:to>
                                        <p:strVal val="visible"/>
                                      </p:to>
                                    </p:set>
                                    <p:animEffect transition="in" filter="fade">
                                      <p:cBhvr>
                                        <p:cTn id="32" dur="1000"/>
                                        <p:tgtEl>
                                          <p:spTgt spid="164"/>
                                        </p:tgtEl>
                                      </p:cBhvr>
                                    </p:animEffect>
                                  </p:childTnLst>
                                </p:cTn>
                              </p:par>
                              <p:par>
                                <p:cTn id="33" presetID="10" presetClass="entr" presetSubtype="0" fill="hold" nodeType="withEffect">
                                  <p:stCondLst>
                                    <p:cond delay="0"/>
                                  </p:stCondLst>
                                  <p:childTnLst>
                                    <p:set>
                                      <p:cBhvr>
                                        <p:cTn id="34" dur="1" fill="hold">
                                          <p:stCondLst>
                                            <p:cond delay="0"/>
                                          </p:stCondLst>
                                        </p:cTn>
                                        <p:tgtEl>
                                          <p:spTgt spid="165"/>
                                        </p:tgtEl>
                                        <p:attrNameLst>
                                          <p:attrName>style.visibility</p:attrName>
                                        </p:attrNameLst>
                                      </p:cBhvr>
                                      <p:to>
                                        <p:strVal val="visible"/>
                                      </p:to>
                                    </p:set>
                                    <p:animEffect transition="in" filter="fade">
                                      <p:cBhvr>
                                        <p:cTn id="35" dur="1000"/>
                                        <p:tgtEl>
                                          <p:spTgt spid="165"/>
                                        </p:tgtEl>
                                      </p:cBhvr>
                                    </p:animEffect>
                                  </p:childTnLst>
                                </p:cTn>
                              </p:par>
                              <p:par>
                                <p:cTn id="36" presetID="10" presetClass="entr" presetSubtype="0" fill="hold" nodeType="withEffect">
                                  <p:stCondLst>
                                    <p:cond delay="0"/>
                                  </p:stCondLst>
                                  <p:childTnLst>
                                    <p:set>
                                      <p:cBhvr>
                                        <p:cTn id="37" dur="1" fill="hold">
                                          <p:stCondLst>
                                            <p:cond delay="0"/>
                                          </p:stCondLst>
                                        </p:cTn>
                                        <p:tgtEl>
                                          <p:spTgt spid="166"/>
                                        </p:tgtEl>
                                        <p:attrNameLst>
                                          <p:attrName>style.visibility</p:attrName>
                                        </p:attrNameLst>
                                      </p:cBhvr>
                                      <p:to>
                                        <p:strVal val="visible"/>
                                      </p:to>
                                    </p:set>
                                    <p:animEffect transition="in" filter="fade">
                                      <p:cBhvr>
                                        <p:cTn id="38" dur="1000"/>
                                        <p:tgtEl>
                                          <p:spTgt spid="166"/>
                                        </p:tgtEl>
                                      </p:cBhvr>
                                    </p:animEffect>
                                  </p:childTnLst>
                                </p:cTn>
                              </p:par>
                              <p:par>
                                <p:cTn id="39" presetID="10" presetClass="entr" presetSubtype="0" fill="hold" nodeType="withEffect">
                                  <p:stCondLst>
                                    <p:cond delay="0"/>
                                  </p:stCondLst>
                                  <p:childTnLst>
                                    <p:set>
                                      <p:cBhvr>
                                        <p:cTn id="40" dur="1" fill="hold">
                                          <p:stCondLst>
                                            <p:cond delay="0"/>
                                          </p:stCondLst>
                                        </p:cTn>
                                        <p:tgtEl>
                                          <p:spTgt spid="167"/>
                                        </p:tgtEl>
                                        <p:attrNameLst>
                                          <p:attrName>style.visibility</p:attrName>
                                        </p:attrNameLst>
                                      </p:cBhvr>
                                      <p:to>
                                        <p:strVal val="visible"/>
                                      </p:to>
                                    </p:set>
                                    <p:animEffect transition="in" filter="fade">
                                      <p:cBhvr>
                                        <p:cTn id="41" dur="1000"/>
                                        <p:tgtEl>
                                          <p:spTgt spid="167"/>
                                        </p:tgtEl>
                                      </p:cBhvr>
                                    </p:animEffect>
                                  </p:childTnLst>
                                </p:cTn>
                              </p:par>
                              <p:par>
                                <p:cTn id="42" presetID="10" presetClass="entr" presetSubtype="0" fill="hold" nodeType="withEffect">
                                  <p:stCondLst>
                                    <p:cond delay="0"/>
                                  </p:stCondLst>
                                  <p:childTnLst>
                                    <p:set>
                                      <p:cBhvr>
                                        <p:cTn id="43" dur="1" fill="hold">
                                          <p:stCondLst>
                                            <p:cond delay="0"/>
                                          </p:stCondLst>
                                        </p:cTn>
                                        <p:tgtEl>
                                          <p:spTgt spid="169"/>
                                        </p:tgtEl>
                                        <p:attrNameLst>
                                          <p:attrName>style.visibility</p:attrName>
                                        </p:attrNameLst>
                                      </p:cBhvr>
                                      <p:to>
                                        <p:strVal val="visible"/>
                                      </p:to>
                                    </p:set>
                                    <p:animEffect transition="in" filter="fade">
                                      <p:cBhvr>
                                        <p:cTn id="44" dur="1000"/>
                                        <p:tgtEl>
                                          <p:spTgt spid="169"/>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170"/>
                                        </p:tgtEl>
                                        <p:attrNameLst>
                                          <p:attrName>style.visibility</p:attrName>
                                        </p:attrNameLst>
                                      </p:cBhvr>
                                      <p:to>
                                        <p:strVal val="visible"/>
                                      </p:to>
                                    </p:set>
                                    <p:animEffect transition="in" filter="fade">
                                      <p:cBhvr>
                                        <p:cTn id="49" dur="1000"/>
                                        <p:tgtEl>
                                          <p:spTgt spid="170"/>
                                        </p:tgtEl>
                                      </p:cBhvr>
                                    </p:animEffect>
                                  </p:childTnLst>
                                </p:cTn>
                              </p:par>
                              <p:par>
                                <p:cTn id="50" presetID="10" presetClass="entr" presetSubtype="0" fill="hold" nodeType="withEffect">
                                  <p:stCondLst>
                                    <p:cond delay="0"/>
                                  </p:stCondLst>
                                  <p:childTnLst>
                                    <p:set>
                                      <p:cBhvr>
                                        <p:cTn id="51" dur="1" fill="hold">
                                          <p:stCondLst>
                                            <p:cond delay="0"/>
                                          </p:stCondLst>
                                        </p:cTn>
                                        <p:tgtEl>
                                          <p:spTgt spid="171"/>
                                        </p:tgtEl>
                                        <p:attrNameLst>
                                          <p:attrName>style.visibility</p:attrName>
                                        </p:attrNameLst>
                                      </p:cBhvr>
                                      <p:to>
                                        <p:strVal val="visible"/>
                                      </p:to>
                                    </p:set>
                                    <p:animEffect transition="in" filter="fade">
                                      <p:cBhvr>
                                        <p:cTn id="52" dur="1000"/>
                                        <p:tgtEl>
                                          <p:spTgt spid="171"/>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168"/>
                                        </p:tgtEl>
                                        <p:attrNameLst>
                                          <p:attrName>style.visibility</p:attrName>
                                        </p:attrNameLst>
                                      </p:cBhvr>
                                      <p:to>
                                        <p:strVal val="visible"/>
                                      </p:to>
                                    </p:set>
                                    <p:animEffect transition="in" filter="fade">
                                      <p:cBhvr>
                                        <p:cTn id="57" dur="1000"/>
                                        <p:tgtEl>
                                          <p:spTgt spid="168"/>
                                        </p:tgtEl>
                                      </p:cBhvr>
                                    </p:animEffect>
                                  </p:childTnLst>
                                </p:cTn>
                              </p:par>
                              <p:par>
                                <p:cTn id="58" presetID="10" presetClass="entr" presetSubtype="0" fill="hold" nodeType="withEffect">
                                  <p:stCondLst>
                                    <p:cond delay="0"/>
                                  </p:stCondLst>
                                  <p:childTnLst>
                                    <p:set>
                                      <p:cBhvr>
                                        <p:cTn id="59" dur="1" fill="hold">
                                          <p:stCondLst>
                                            <p:cond delay="0"/>
                                          </p:stCondLst>
                                        </p:cTn>
                                        <p:tgtEl>
                                          <p:spTgt spid="173"/>
                                        </p:tgtEl>
                                        <p:attrNameLst>
                                          <p:attrName>style.visibility</p:attrName>
                                        </p:attrNameLst>
                                      </p:cBhvr>
                                      <p:to>
                                        <p:strVal val="visible"/>
                                      </p:to>
                                    </p:set>
                                    <p:animEffect transition="in" filter="fade">
                                      <p:cBhvr>
                                        <p:cTn id="60" dur="1000"/>
                                        <p:tgtEl>
                                          <p:spTgt spid="173"/>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nodeType="clickEffect">
                                  <p:stCondLst>
                                    <p:cond delay="0"/>
                                  </p:stCondLst>
                                  <p:childTnLst>
                                    <p:set>
                                      <p:cBhvr>
                                        <p:cTn id="64" dur="1" fill="hold">
                                          <p:stCondLst>
                                            <p:cond delay="0"/>
                                          </p:stCondLst>
                                        </p:cTn>
                                        <p:tgtEl>
                                          <p:spTgt spid="174"/>
                                        </p:tgtEl>
                                        <p:attrNameLst>
                                          <p:attrName>style.visibility</p:attrName>
                                        </p:attrNameLst>
                                      </p:cBhvr>
                                      <p:to>
                                        <p:strVal val="visible"/>
                                      </p:to>
                                    </p:set>
                                    <p:animEffect transition="in" filter="fade">
                                      <p:cBhvr>
                                        <p:cTn id="65" dur="1000"/>
                                        <p:tgtEl>
                                          <p:spTgt spid="174"/>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nodeType="clickEffect">
                                  <p:stCondLst>
                                    <p:cond delay="0"/>
                                  </p:stCondLst>
                                  <p:childTnLst>
                                    <p:set>
                                      <p:cBhvr>
                                        <p:cTn id="69" dur="1" fill="hold">
                                          <p:stCondLst>
                                            <p:cond delay="0"/>
                                          </p:stCondLst>
                                        </p:cTn>
                                        <p:tgtEl>
                                          <p:spTgt spid="176"/>
                                        </p:tgtEl>
                                        <p:attrNameLst>
                                          <p:attrName>style.visibility</p:attrName>
                                        </p:attrNameLst>
                                      </p:cBhvr>
                                      <p:to>
                                        <p:strVal val="visible"/>
                                      </p:to>
                                    </p:set>
                                    <p:animEffect transition="in" filter="fade">
                                      <p:cBhvr>
                                        <p:cTn id="70" dur="1000"/>
                                        <p:tgtEl>
                                          <p:spTgt spid="176"/>
                                        </p:tgtEl>
                                      </p:cBhvr>
                                    </p:animEffect>
                                  </p:childTnLst>
                                </p:cTn>
                              </p:par>
                              <p:par>
                                <p:cTn id="71" presetID="10" presetClass="entr" presetSubtype="0" fill="hold" nodeType="withEffect">
                                  <p:stCondLst>
                                    <p:cond delay="0"/>
                                  </p:stCondLst>
                                  <p:childTnLst>
                                    <p:set>
                                      <p:cBhvr>
                                        <p:cTn id="72" dur="1" fill="hold">
                                          <p:stCondLst>
                                            <p:cond delay="0"/>
                                          </p:stCondLst>
                                        </p:cTn>
                                        <p:tgtEl>
                                          <p:spTgt spid="177"/>
                                        </p:tgtEl>
                                        <p:attrNameLst>
                                          <p:attrName>style.visibility</p:attrName>
                                        </p:attrNameLst>
                                      </p:cBhvr>
                                      <p:to>
                                        <p:strVal val="visible"/>
                                      </p:to>
                                    </p:set>
                                    <p:animEffect transition="in" filter="fade">
                                      <p:cBhvr>
                                        <p:cTn id="73" dur="1000"/>
                                        <p:tgtEl>
                                          <p:spTgt spid="177"/>
                                        </p:tgtEl>
                                      </p:cBhvr>
                                    </p:animEffect>
                                  </p:childTnLst>
                                </p:cTn>
                              </p:par>
                            </p:childTnLst>
                          </p:cTn>
                        </p:par>
                      </p:childTnLst>
                    </p:cTn>
                  </p:par>
                  <p:par>
                    <p:cTn id="74" fill="hold">
                      <p:stCondLst>
                        <p:cond delay="indefinite"/>
                      </p:stCondLst>
                      <p:childTnLst>
                        <p:par>
                          <p:cTn id="75" fill="hold">
                            <p:stCondLst>
                              <p:cond delay="0"/>
                            </p:stCondLst>
                            <p:childTnLst>
                              <p:par>
                                <p:cTn id="76" presetID="10" presetClass="entr" presetSubtype="0" fill="hold" nodeType="clickEffect">
                                  <p:stCondLst>
                                    <p:cond delay="0"/>
                                  </p:stCondLst>
                                  <p:childTnLst>
                                    <p:set>
                                      <p:cBhvr>
                                        <p:cTn id="77" dur="1" fill="hold">
                                          <p:stCondLst>
                                            <p:cond delay="0"/>
                                          </p:stCondLst>
                                        </p:cTn>
                                        <p:tgtEl>
                                          <p:spTgt spid="178"/>
                                        </p:tgtEl>
                                        <p:attrNameLst>
                                          <p:attrName>style.visibility</p:attrName>
                                        </p:attrNameLst>
                                      </p:cBhvr>
                                      <p:to>
                                        <p:strVal val="visible"/>
                                      </p:to>
                                    </p:set>
                                    <p:animEffect transition="in" filter="fade">
                                      <p:cBhvr>
                                        <p:cTn id="78" dur="1000"/>
                                        <p:tgtEl>
                                          <p:spTgt spid="178"/>
                                        </p:tgtEl>
                                      </p:cBhvr>
                                    </p:animEffect>
                                  </p:childTnLst>
                                </p:cTn>
                              </p:par>
                              <p:par>
                                <p:cTn id="79" presetID="10" presetClass="entr" presetSubtype="0" fill="hold" nodeType="withEffect">
                                  <p:stCondLst>
                                    <p:cond delay="0"/>
                                  </p:stCondLst>
                                  <p:childTnLst>
                                    <p:set>
                                      <p:cBhvr>
                                        <p:cTn id="80" dur="1" fill="hold">
                                          <p:stCondLst>
                                            <p:cond delay="0"/>
                                          </p:stCondLst>
                                        </p:cTn>
                                        <p:tgtEl>
                                          <p:spTgt spid="179"/>
                                        </p:tgtEl>
                                        <p:attrNameLst>
                                          <p:attrName>style.visibility</p:attrName>
                                        </p:attrNameLst>
                                      </p:cBhvr>
                                      <p:to>
                                        <p:strVal val="visible"/>
                                      </p:to>
                                    </p:set>
                                    <p:animEffect transition="in" filter="fade">
                                      <p:cBhvr>
                                        <p:cTn id="81" dur="1000"/>
                                        <p:tgtEl>
                                          <p:spTgt spid="179"/>
                                        </p:tgtEl>
                                      </p:cBhvr>
                                    </p:animEffect>
                                  </p:childTnLst>
                                </p:cTn>
                              </p:par>
                              <p:par>
                                <p:cTn id="82" presetID="10" presetClass="entr" presetSubtype="0" fill="hold" nodeType="withEffect">
                                  <p:stCondLst>
                                    <p:cond delay="0"/>
                                  </p:stCondLst>
                                  <p:childTnLst>
                                    <p:set>
                                      <p:cBhvr>
                                        <p:cTn id="83" dur="1" fill="hold">
                                          <p:stCondLst>
                                            <p:cond delay="0"/>
                                          </p:stCondLst>
                                        </p:cTn>
                                        <p:tgtEl>
                                          <p:spTgt spid="180"/>
                                        </p:tgtEl>
                                        <p:attrNameLst>
                                          <p:attrName>style.visibility</p:attrName>
                                        </p:attrNameLst>
                                      </p:cBhvr>
                                      <p:to>
                                        <p:strVal val="visible"/>
                                      </p:to>
                                    </p:set>
                                    <p:animEffect transition="in" filter="fade">
                                      <p:cBhvr>
                                        <p:cTn id="84" dur="1000"/>
                                        <p:tgtEl>
                                          <p:spTgt spid="180"/>
                                        </p:tgtEl>
                                      </p:cBhvr>
                                    </p:animEffect>
                                  </p:childTnLst>
                                </p:cTn>
                              </p:par>
                            </p:childTnLst>
                          </p:cTn>
                        </p:par>
                      </p:childTnLst>
                    </p:cTn>
                  </p:par>
                  <p:par>
                    <p:cTn id="85" fill="hold">
                      <p:stCondLst>
                        <p:cond delay="indefinite"/>
                      </p:stCondLst>
                      <p:childTnLst>
                        <p:par>
                          <p:cTn id="86" fill="hold">
                            <p:stCondLst>
                              <p:cond delay="0"/>
                            </p:stCondLst>
                            <p:childTnLst>
                              <p:par>
                                <p:cTn id="87" presetID="10" presetClass="entr" presetSubtype="0" fill="hold" nodeType="clickEffect">
                                  <p:stCondLst>
                                    <p:cond delay="0"/>
                                  </p:stCondLst>
                                  <p:childTnLst>
                                    <p:set>
                                      <p:cBhvr>
                                        <p:cTn id="88" dur="1" fill="hold">
                                          <p:stCondLst>
                                            <p:cond delay="0"/>
                                          </p:stCondLst>
                                        </p:cTn>
                                        <p:tgtEl>
                                          <p:spTgt spid="175"/>
                                        </p:tgtEl>
                                        <p:attrNameLst>
                                          <p:attrName>style.visibility</p:attrName>
                                        </p:attrNameLst>
                                      </p:cBhvr>
                                      <p:to>
                                        <p:strVal val="visible"/>
                                      </p:to>
                                    </p:set>
                                    <p:animEffect transition="in" filter="fade">
                                      <p:cBhvr>
                                        <p:cTn id="89" dur="1000"/>
                                        <p:tgtEl>
                                          <p:spTgt spid="1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grpSp>
        <p:nvGrpSpPr>
          <p:cNvPr id="185" name="Google Shape;185;p18"/>
          <p:cNvGrpSpPr/>
          <p:nvPr/>
        </p:nvGrpSpPr>
        <p:grpSpPr>
          <a:xfrm>
            <a:off x="8496216" y="466001"/>
            <a:ext cx="813279" cy="965756"/>
            <a:chOff x="4184863" y="1520198"/>
            <a:chExt cx="2958454" cy="3298347"/>
          </a:xfrm>
        </p:grpSpPr>
        <p:sp>
          <p:nvSpPr>
            <p:cNvPr id="186" name="Google Shape;186;p18"/>
            <p:cNvSpPr/>
            <p:nvPr/>
          </p:nvSpPr>
          <p:spPr>
            <a:xfrm rot="-3280088">
              <a:off x="4136321" y="2563569"/>
              <a:ext cx="3184127" cy="1211606"/>
            </a:xfrm>
            <a:custGeom>
              <a:avLst/>
              <a:gdLst/>
              <a:ahLst/>
              <a:cxnLst/>
              <a:rect l="l" t="t" r="r" b="b"/>
              <a:pathLst>
                <a:path w="492" h="187" extrusionOk="0">
                  <a:moveTo>
                    <a:pt x="457" y="0"/>
                  </a:moveTo>
                  <a:cubicBezTo>
                    <a:pt x="416" y="91"/>
                    <a:pt x="325" y="155"/>
                    <a:pt x="218" y="155"/>
                  </a:cubicBezTo>
                  <a:cubicBezTo>
                    <a:pt x="137" y="155"/>
                    <a:pt x="64" y="118"/>
                    <a:pt x="17" y="60"/>
                  </a:cubicBezTo>
                  <a:cubicBezTo>
                    <a:pt x="11" y="70"/>
                    <a:pt x="5" y="80"/>
                    <a:pt x="0" y="90"/>
                  </a:cubicBezTo>
                  <a:cubicBezTo>
                    <a:pt x="54" y="150"/>
                    <a:pt x="132" y="187"/>
                    <a:pt x="218" y="187"/>
                  </a:cubicBezTo>
                  <a:cubicBezTo>
                    <a:pt x="343" y="187"/>
                    <a:pt x="449" y="109"/>
                    <a:pt x="492" y="0"/>
                  </a:cubicBezTo>
                  <a:cubicBezTo>
                    <a:pt x="480" y="0"/>
                    <a:pt x="468" y="1"/>
                    <a:pt x="457" y="0"/>
                  </a:cubicBezTo>
                  <a:close/>
                </a:path>
              </a:pathLst>
            </a:custGeom>
            <a:solidFill>
              <a:srgbClr val="052746"/>
            </a:solidFill>
            <a:ln w="9525" cap="flat" cmpd="sng">
              <a:solidFill>
                <a:srgbClr val="FFFFFF"/>
              </a:solidFill>
              <a:prstDash val="solid"/>
              <a:miter lim="8000"/>
              <a:headEnd type="none" w="sm" len="sm"/>
              <a:tailEnd type="none" w="sm" len="sm"/>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7" name="Google Shape;187;p18"/>
            <p:cNvSpPr/>
            <p:nvPr/>
          </p:nvSpPr>
          <p:spPr>
            <a:xfrm rot="-3280088">
              <a:off x="4100923" y="2460157"/>
              <a:ext cx="2729637" cy="1205146"/>
            </a:xfrm>
            <a:custGeom>
              <a:avLst/>
              <a:gdLst/>
              <a:ahLst/>
              <a:cxnLst/>
              <a:rect l="l" t="t" r="r" b="b"/>
              <a:pathLst>
                <a:path w="440" h="194" extrusionOk="0">
                  <a:moveTo>
                    <a:pt x="262" y="39"/>
                  </a:moveTo>
                  <a:cubicBezTo>
                    <a:pt x="206" y="71"/>
                    <a:pt x="134" y="53"/>
                    <a:pt x="100" y="0"/>
                  </a:cubicBezTo>
                  <a:cubicBezTo>
                    <a:pt x="57" y="25"/>
                    <a:pt x="24" y="60"/>
                    <a:pt x="0" y="99"/>
                  </a:cubicBezTo>
                  <a:cubicBezTo>
                    <a:pt x="47" y="157"/>
                    <a:pt x="120" y="194"/>
                    <a:pt x="201" y="194"/>
                  </a:cubicBezTo>
                  <a:cubicBezTo>
                    <a:pt x="308" y="194"/>
                    <a:pt x="399" y="130"/>
                    <a:pt x="440" y="39"/>
                  </a:cubicBezTo>
                  <a:cubicBezTo>
                    <a:pt x="393" y="37"/>
                    <a:pt x="346" y="24"/>
                    <a:pt x="303" y="0"/>
                  </a:cubicBezTo>
                  <a:cubicBezTo>
                    <a:pt x="292" y="15"/>
                    <a:pt x="279" y="29"/>
                    <a:pt x="262" y="39"/>
                  </a:cubicBezTo>
                  <a:close/>
                </a:path>
              </a:pathLst>
            </a:custGeom>
            <a:solidFill>
              <a:srgbClr val="052746"/>
            </a:solidFill>
            <a:ln w="9525" cap="flat" cmpd="sng">
              <a:solidFill>
                <a:srgbClr val="FFFFFF"/>
              </a:solidFill>
              <a:prstDash val="solid"/>
              <a:miter lim="8000"/>
              <a:headEnd type="none" w="sm" len="sm"/>
              <a:tailEnd type="none" w="sm" len="sm"/>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grpSp>
      <p:grpSp>
        <p:nvGrpSpPr>
          <p:cNvPr id="188" name="Google Shape;188;p18"/>
          <p:cNvGrpSpPr/>
          <p:nvPr/>
        </p:nvGrpSpPr>
        <p:grpSpPr>
          <a:xfrm>
            <a:off x="8131388" y="1"/>
            <a:ext cx="905404" cy="943670"/>
            <a:chOff x="2857731" y="-71332"/>
            <a:chExt cx="3293577" cy="3222916"/>
          </a:xfrm>
        </p:grpSpPr>
        <p:sp>
          <p:nvSpPr>
            <p:cNvPr id="189" name="Google Shape;189;p18"/>
            <p:cNvSpPr/>
            <p:nvPr/>
          </p:nvSpPr>
          <p:spPr>
            <a:xfrm rot="-3280089">
              <a:off x="3410337" y="297186"/>
              <a:ext cx="2188366" cy="2485879"/>
            </a:xfrm>
            <a:custGeom>
              <a:avLst/>
              <a:gdLst/>
              <a:ahLst/>
              <a:cxnLst/>
              <a:rect l="l" t="t" r="r" b="b"/>
              <a:pathLst>
                <a:path w="338" h="384" extrusionOk="0">
                  <a:moveTo>
                    <a:pt x="45" y="32"/>
                  </a:moveTo>
                  <a:cubicBezTo>
                    <a:pt x="189" y="32"/>
                    <a:pt x="306" y="148"/>
                    <a:pt x="306" y="292"/>
                  </a:cubicBezTo>
                  <a:cubicBezTo>
                    <a:pt x="306" y="325"/>
                    <a:pt x="300" y="355"/>
                    <a:pt x="289" y="384"/>
                  </a:cubicBezTo>
                  <a:cubicBezTo>
                    <a:pt x="301" y="384"/>
                    <a:pt x="312" y="384"/>
                    <a:pt x="324" y="383"/>
                  </a:cubicBezTo>
                  <a:cubicBezTo>
                    <a:pt x="333" y="354"/>
                    <a:pt x="338" y="324"/>
                    <a:pt x="338" y="292"/>
                  </a:cubicBezTo>
                  <a:cubicBezTo>
                    <a:pt x="338" y="131"/>
                    <a:pt x="207" y="0"/>
                    <a:pt x="45" y="0"/>
                  </a:cubicBezTo>
                  <a:cubicBezTo>
                    <a:pt x="30" y="0"/>
                    <a:pt x="15" y="1"/>
                    <a:pt x="0" y="3"/>
                  </a:cubicBezTo>
                  <a:cubicBezTo>
                    <a:pt x="6" y="13"/>
                    <a:pt x="12" y="23"/>
                    <a:pt x="18" y="33"/>
                  </a:cubicBezTo>
                  <a:cubicBezTo>
                    <a:pt x="27" y="32"/>
                    <a:pt x="36" y="32"/>
                    <a:pt x="45" y="32"/>
                  </a:cubicBezTo>
                  <a:close/>
                </a:path>
              </a:pathLst>
            </a:custGeom>
            <a:solidFill>
              <a:srgbClr val="073763"/>
            </a:solidFill>
            <a:ln w="9525" cap="flat" cmpd="sng">
              <a:solidFill>
                <a:srgbClr val="FFFFFF"/>
              </a:solidFill>
              <a:prstDash val="solid"/>
              <a:miter lim="8000"/>
              <a:headEnd type="none" w="sm" len="sm"/>
              <a:tailEnd type="none" w="sm" len="sm"/>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0" name="Google Shape;190;p18"/>
            <p:cNvSpPr/>
            <p:nvPr/>
          </p:nvSpPr>
          <p:spPr>
            <a:xfrm rot="-3280088">
              <a:off x="3667674" y="581521"/>
              <a:ext cx="1790169" cy="2186080"/>
            </a:xfrm>
            <a:custGeom>
              <a:avLst/>
              <a:gdLst/>
              <a:ahLst/>
              <a:cxnLst/>
              <a:rect l="l" t="t" r="r" b="b"/>
              <a:pathLst>
                <a:path w="288" h="352" extrusionOk="0">
                  <a:moveTo>
                    <a:pt x="27" y="0"/>
                  </a:moveTo>
                  <a:cubicBezTo>
                    <a:pt x="18" y="0"/>
                    <a:pt x="9" y="0"/>
                    <a:pt x="0" y="1"/>
                  </a:cubicBezTo>
                  <a:cubicBezTo>
                    <a:pt x="21" y="43"/>
                    <a:pt x="34" y="90"/>
                    <a:pt x="35" y="140"/>
                  </a:cubicBezTo>
                  <a:cubicBezTo>
                    <a:pt x="74" y="142"/>
                    <a:pt x="111" y="163"/>
                    <a:pt x="132" y="200"/>
                  </a:cubicBezTo>
                  <a:cubicBezTo>
                    <a:pt x="153" y="236"/>
                    <a:pt x="153" y="279"/>
                    <a:pt x="136" y="315"/>
                  </a:cubicBezTo>
                  <a:cubicBezTo>
                    <a:pt x="179" y="339"/>
                    <a:pt x="225" y="351"/>
                    <a:pt x="271" y="352"/>
                  </a:cubicBezTo>
                  <a:cubicBezTo>
                    <a:pt x="282" y="323"/>
                    <a:pt x="288" y="293"/>
                    <a:pt x="288" y="260"/>
                  </a:cubicBezTo>
                  <a:cubicBezTo>
                    <a:pt x="288" y="116"/>
                    <a:pt x="171" y="0"/>
                    <a:pt x="27" y="0"/>
                  </a:cubicBezTo>
                  <a:close/>
                </a:path>
              </a:pathLst>
            </a:custGeom>
            <a:solidFill>
              <a:srgbClr val="073763"/>
            </a:solidFill>
            <a:ln w="9525" cap="flat" cmpd="sng">
              <a:solidFill>
                <a:srgbClr val="FFFFFF"/>
              </a:solidFill>
              <a:prstDash val="solid"/>
              <a:miter lim="8000"/>
              <a:headEnd type="none" w="sm" len="sm"/>
              <a:tailEnd type="none" w="sm" len="sm"/>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1" name="Google Shape;191;p18"/>
            <p:cNvSpPr txBox="1"/>
            <p:nvPr/>
          </p:nvSpPr>
          <p:spPr>
            <a:xfrm>
              <a:off x="3782825" y="1153125"/>
              <a:ext cx="1578000" cy="563100"/>
            </a:xfrm>
            <a:prstGeom prst="rect">
              <a:avLst/>
            </a:prstGeom>
            <a:solidFill>
              <a:srgbClr val="07376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1000">
                <a:solidFill>
                  <a:srgbClr val="FFFFFF"/>
                </a:solidFill>
                <a:latin typeface="Roboto"/>
                <a:ea typeface="Roboto"/>
                <a:cs typeface="Roboto"/>
                <a:sym typeface="Roboto"/>
              </a:endParaRPr>
            </a:p>
          </p:txBody>
        </p:sp>
      </p:grpSp>
      <p:grpSp>
        <p:nvGrpSpPr>
          <p:cNvPr id="192" name="Google Shape;192;p18"/>
          <p:cNvGrpSpPr/>
          <p:nvPr/>
        </p:nvGrpSpPr>
        <p:grpSpPr>
          <a:xfrm>
            <a:off x="7884570" y="514159"/>
            <a:ext cx="941377" cy="914203"/>
            <a:chOff x="1959887" y="1684671"/>
            <a:chExt cx="3424433" cy="3122279"/>
          </a:xfrm>
        </p:grpSpPr>
        <p:sp>
          <p:nvSpPr>
            <p:cNvPr id="193" name="Google Shape;193;p18"/>
            <p:cNvSpPr/>
            <p:nvPr/>
          </p:nvSpPr>
          <p:spPr>
            <a:xfrm rot="-3280088">
              <a:off x="2859669" y="1740600"/>
              <a:ext cx="1624870" cy="3045726"/>
            </a:xfrm>
            <a:custGeom>
              <a:avLst/>
              <a:gdLst/>
              <a:ahLst/>
              <a:cxnLst/>
              <a:rect l="l" t="t" r="r" b="b"/>
              <a:pathLst>
                <a:path w="251" h="470" extrusionOk="0">
                  <a:moveTo>
                    <a:pt x="32" y="286"/>
                  </a:moveTo>
                  <a:cubicBezTo>
                    <a:pt x="32" y="157"/>
                    <a:pt x="127" y="49"/>
                    <a:pt x="251" y="29"/>
                  </a:cubicBezTo>
                  <a:cubicBezTo>
                    <a:pt x="245" y="19"/>
                    <a:pt x="239" y="9"/>
                    <a:pt x="233" y="0"/>
                  </a:cubicBezTo>
                  <a:cubicBezTo>
                    <a:pt x="100" y="28"/>
                    <a:pt x="0" y="145"/>
                    <a:pt x="0" y="286"/>
                  </a:cubicBezTo>
                  <a:cubicBezTo>
                    <a:pt x="0" y="356"/>
                    <a:pt x="25" y="420"/>
                    <a:pt x="65" y="470"/>
                  </a:cubicBezTo>
                  <a:cubicBezTo>
                    <a:pt x="70" y="460"/>
                    <a:pt x="76" y="450"/>
                    <a:pt x="82" y="440"/>
                  </a:cubicBezTo>
                  <a:cubicBezTo>
                    <a:pt x="51" y="397"/>
                    <a:pt x="32" y="344"/>
                    <a:pt x="32" y="286"/>
                  </a:cubicBezTo>
                  <a:close/>
                </a:path>
              </a:pathLst>
            </a:custGeom>
            <a:solidFill>
              <a:srgbClr val="76A5AF"/>
            </a:solidFill>
            <a:ln w="9525" cap="flat" cmpd="sng">
              <a:solidFill>
                <a:srgbClr val="FFFFFF"/>
              </a:solidFill>
              <a:prstDash val="solid"/>
              <a:miter lim="8000"/>
              <a:headEnd type="none" w="sm" len="sm"/>
              <a:tailEnd type="none" w="sm" len="sm"/>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4" name="Google Shape;194;p18"/>
            <p:cNvSpPr/>
            <p:nvPr/>
          </p:nvSpPr>
          <p:spPr>
            <a:xfrm rot="-3280089">
              <a:off x="3037225" y="1789647"/>
              <a:ext cx="1575644" cy="2550423"/>
            </a:xfrm>
            <a:custGeom>
              <a:avLst/>
              <a:gdLst/>
              <a:ahLst/>
              <a:cxnLst/>
              <a:rect l="l" t="t" r="r" b="b"/>
              <a:pathLst>
                <a:path w="254" h="411" extrusionOk="0">
                  <a:moveTo>
                    <a:pt x="152" y="311"/>
                  </a:moveTo>
                  <a:cubicBezTo>
                    <a:pt x="124" y="254"/>
                    <a:pt x="145" y="185"/>
                    <a:pt x="200" y="153"/>
                  </a:cubicBezTo>
                  <a:cubicBezTo>
                    <a:pt x="217" y="143"/>
                    <a:pt x="236" y="137"/>
                    <a:pt x="254" y="136"/>
                  </a:cubicBezTo>
                  <a:cubicBezTo>
                    <a:pt x="253" y="87"/>
                    <a:pt x="241" y="41"/>
                    <a:pt x="219" y="0"/>
                  </a:cubicBezTo>
                  <a:cubicBezTo>
                    <a:pt x="95" y="20"/>
                    <a:pt x="0" y="128"/>
                    <a:pt x="0" y="257"/>
                  </a:cubicBezTo>
                  <a:cubicBezTo>
                    <a:pt x="0" y="315"/>
                    <a:pt x="19" y="368"/>
                    <a:pt x="50" y="411"/>
                  </a:cubicBezTo>
                  <a:cubicBezTo>
                    <a:pt x="75" y="371"/>
                    <a:pt x="110" y="337"/>
                    <a:pt x="152" y="311"/>
                  </a:cubicBezTo>
                  <a:close/>
                </a:path>
              </a:pathLst>
            </a:custGeom>
            <a:solidFill>
              <a:srgbClr val="76A5AF"/>
            </a:solidFill>
            <a:ln w="9525" cap="flat" cmpd="sng">
              <a:solidFill>
                <a:srgbClr val="FFFFFF"/>
              </a:solidFill>
              <a:prstDash val="solid"/>
              <a:miter lim="8000"/>
              <a:headEnd type="none" w="sm" len="sm"/>
              <a:tailEnd type="none" w="sm" len="sm"/>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grpSp>
      <p:pic>
        <p:nvPicPr>
          <p:cNvPr id="195" name="Google Shape;195;p18"/>
          <p:cNvPicPr preferRelativeResize="0"/>
          <p:nvPr/>
        </p:nvPicPr>
        <p:blipFill>
          <a:blip r:embed="rId3">
            <a:alphaModFix/>
          </a:blip>
          <a:stretch>
            <a:fillRect/>
          </a:stretch>
        </p:blipFill>
        <p:spPr>
          <a:xfrm rot="2651263">
            <a:off x="8439271" y="672465"/>
            <a:ext cx="329405" cy="184390"/>
          </a:xfrm>
          <a:prstGeom prst="rect">
            <a:avLst/>
          </a:prstGeom>
          <a:noFill/>
          <a:ln>
            <a:noFill/>
          </a:ln>
        </p:spPr>
      </p:pic>
      <p:sp>
        <p:nvSpPr>
          <p:cNvPr id="196" name="Google Shape;196;p18"/>
          <p:cNvSpPr/>
          <p:nvPr/>
        </p:nvSpPr>
        <p:spPr>
          <a:xfrm>
            <a:off x="771175" y="4467725"/>
            <a:ext cx="1425000" cy="155100"/>
          </a:xfrm>
          <a:prstGeom prst="rect">
            <a:avLst/>
          </a:prstGeom>
          <a:solidFill>
            <a:srgbClr val="0527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18"/>
          <p:cNvSpPr/>
          <p:nvPr/>
        </p:nvSpPr>
        <p:spPr>
          <a:xfrm>
            <a:off x="2234000" y="3805025"/>
            <a:ext cx="1816500" cy="155100"/>
          </a:xfrm>
          <a:prstGeom prst="rect">
            <a:avLst/>
          </a:prstGeom>
          <a:solidFill>
            <a:srgbClr val="0527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18"/>
          <p:cNvSpPr/>
          <p:nvPr/>
        </p:nvSpPr>
        <p:spPr>
          <a:xfrm>
            <a:off x="4050500" y="3189000"/>
            <a:ext cx="1225500" cy="155100"/>
          </a:xfrm>
          <a:prstGeom prst="rect">
            <a:avLst/>
          </a:prstGeom>
          <a:solidFill>
            <a:srgbClr val="0527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18"/>
          <p:cNvSpPr/>
          <p:nvPr/>
        </p:nvSpPr>
        <p:spPr>
          <a:xfrm>
            <a:off x="5295125" y="2597775"/>
            <a:ext cx="1425000" cy="155100"/>
          </a:xfrm>
          <a:prstGeom prst="rect">
            <a:avLst/>
          </a:prstGeom>
          <a:solidFill>
            <a:srgbClr val="0527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18"/>
          <p:cNvSpPr/>
          <p:nvPr/>
        </p:nvSpPr>
        <p:spPr>
          <a:xfrm>
            <a:off x="6730475" y="1919775"/>
            <a:ext cx="1154100" cy="155100"/>
          </a:xfrm>
          <a:prstGeom prst="rect">
            <a:avLst/>
          </a:prstGeom>
          <a:solidFill>
            <a:srgbClr val="0527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18"/>
          <p:cNvSpPr txBox="1"/>
          <p:nvPr/>
        </p:nvSpPr>
        <p:spPr>
          <a:xfrm>
            <a:off x="1128350" y="4606063"/>
            <a:ext cx="5619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b="1">
                <a:latin typeface="Times New Roman"/>
                <a:ea typeface="Times New Roman"/>
                <a:cs typeface="Times New Roman"/>
                <a:sym typeface="Times New Roman"/>
              </a:rPr>
              <a:t>2012</a:t>
            </a:r>
            <a:endParaRPr b="1">
              <a:latin typeface="Times New Roman"/>
              <a:ea typeface="Times New Roman"/>
              <a:cs typeface="Times New Roman"/>
              <a:sym typeface="Times New Roman"/>
            </a:endParaRPr>
          </a:p>
        </p:txBody>
      </p:sp>
      <p:sp>
        <p:nvSpPr>
          <p:cNvPr id="202" name="Google Shape;202;p18"/>
          <p:cNvSpPr txBox="1"/>
          <p:nvPr/>
        </p:nvSpPr>
        <p:spPr>
          <a:xfrm>
            <a:off x="2784200" y="3860075"/>
            <a:ext cx="6039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b="1">
                <a:latin typeface="Times New Roman"/>
                <a:ea typeface="Times New Roman"/>
                <a:cs typeface="Times New Roman"/>
                <a:sym typeface="Times New Roman"/>
              </a:rPr>
              <a:t>2016</a:t>
            </a:r>
            <a:endParaRPr b="1">
              <a:latin typeface="Times New Roman"/>
              <a:ea typeface="Times New Roman"/>
              <a:cs typeface="Times New Roman"/>
              <a:sym typeface="Times New Roman"/>
            </a:endParaRPr>
          </a:p>
        </p:txBody>
      </p:sp>
      <p:sp>
        <p:nvSpPr>
          <p:cNvPr id="203" name="Google Shape;203;p18"/>
          <p:cNvSpPr txBox="1"/>
          <p:nvPr/>
        </p:nvSpPr>
        <p:spPr>
          <a:xfrm>
            <a:off x="4325588" y="3253125"/>
            <a:ext cx="6039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b="1">
                <a:latin typeface="Times New Roman"/>
                <a:ea typeface="Times New Roman"/>
                <a:cs typeface="Times New Roman"/>
                <a:sym typeface="Times New Roman"/>
              </a:rPr>
              <a:t>2018</a:t>
            </a:r>
            <a:endParaRPr b="1">
              <a:latin typeface="Times New Roman"/>
              <a:ea typeface="Times New Roman"/>
              <a:cs typeface="Times New Roman"/>
              <a:sym typeface="Times New Roman"/>
            </a:endParaRPr>
          </a:p>
        </p:txBody>
      </p:sp>
      <p:sp>
        <p:nvSpPr>
          <p:cNvPr id="204" name="Google Shape;204;p18"/>
          <p:cNvSpPr txBox="1"/>
          <p:nvPr/>
        </p:nvSpPr>
        <p:spPr>
          <a:xfrm>
            <a:off x="5710325" y="2652825"/>
            <a:ext cx="6879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b="1">
                <a:latin typeface="Times New Roman"/>
                <a:ea typeface="Times New Roman"/>
                <a:cs typeface="Times New Roman"/>
                <a:sym typeface="Times New Roman"/>
              </a:rPr>
              <a:t>2019</a:t>
            </a:r>
            <a:endParaRPr b="1">
              <a:latin typeface="Times New Roman"/>
              <a:ea typeface="Times New Roman"/>
              <a:cs typeface="Times New Roman"/>
              <a:sym typeface="Times New Roman"/>
            </a:endParaRPr>
          </a:p>
        </p:txBody>
      </p:sp>
      <p:sp>
        <p:nvSpPr>
          <p:cNvPr id="205" name="Google Shape;205;p18"/>
          <p:cNvSpPr txBox="1"/>
          <p:nvPr/>
        </p:nvSpPr>
        <p:spPr>
          <a:xfrm>
            <a:off x="6963575" y="1958325"/>
            <a:ext cx="6879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b="1">
                <a:latin typeface="Times New Roman"/>
                <a:ea typeface="Times New Roman"/>
                <a:cs typeface="Times New Roman"/>
                <a:sym typeface="Times New Roman"/>
              </a:rPr>
              <a:t>2020</a:t>
            </a:r>
            <a:endParaRPr b="1">
              <a:latin typeface="Times New Roman"/>
              <a:ea typeface="Times New Roman"/>
              <a:cs typeface="Times New Roman"/>
              <a:sym typeface="Times New Roman"/>
            </a:endParaRPr>
          </a:p>
        </p:txBody>
      </p:sp>
      <p:sp>
        <p:nvSpPr>
          <p:cNvPr id="206" name="Google Shape;206;p18"/>
          <p:cNvSpPr txBox="1"/>
          <p:nvPr/>
        </p:nvSpPr>
        <p:spPr>
          <a:xfrm>
            <a:off x="0" y="279675"/>
            <a:ext cx="5261100" cy="800400"/>
          </a:xfrm>
          <a:prstGeom prst="rect">
            <a:avLst/>
          </a:prstGeom>
          <a:solidFill>
            <a:srgbClr val="052746"/>
          </a:solid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2000" b="1" i="1">
                <a:solidFill>
                  <a:schemeClr val="lt1"/>
                </a:solidFill>
                <a:latin typeface="Times New Roman"/>
                <a:ea typeface="Times New Roman"/>
                <a:cs typeface="Times New Roman"/>
                <a:sym typeface="Times New Roman"/>
              </a:rPr>
              <a:t>C. elegans</a:t>
            </a:r>
            <a:r>
              <a:rPr lang="es" sz="2000" b="1">
                <a:solidFill>
                  <a:schemeClr val="lt1"/>
                </a:solidFill>
                <a:latin typeface="Times New Roman"/>
                <a:ea typeface="Times New Roman"/>
                <a:cs typeface="Times New Roman"/>
                <a:sym typeface="Times New Roman"/>
              </a:rPr>
              <a:t> como modelo de estudio de Probióticos</a:t>
            </a:r>
            <a:endParaRPr sz="2000" b="1">
              <a:solidFill>
                <a:schemeClr val="lt1"/>
              </a:solidFill>
              <a:latin typeface="Times New Roman"/>
              <a:ea typeface="Times New Roman"/>
              <a:cs typeface="Times New Roman"/>
              <a:sym typeface="Times New Roman"/>
            </a:endParaRPr>
          </a:p>
        </p:txBody>
      </p:sp>
      <p:sp>
        <p:nvSpPr>
          <p:cNvPr id="207" name="Google Shape;207;p18"/>
          <p:cNvSpPr txBox="1"/>
          <p:nvPr/>
        </p:nvSpPr>
        <p:spPr>
          <a:xfrm>
            <a:off x="623875" y="3983075"/>
            <a:ext cx="1719600" cy="461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900" i="1">
                <a:latin typeface="Times New Roman"/>
                <a:ea typeface="Times New Roman"/>
                <a:cs typeface="Times New Roman"/>
                <a:sym typeface="Times New Roman"/>
              </a:rPr>
              <a:t>L.rhamnosus</a:t>
            </a:r>
            <a:r>
              <a:rPr lang="es" sz="900">
                <a:latin typeface="Times New Roman"/>
                <a:ea typeface="Times New Roman"/>
                <a:cs typeface="Times New Roman"/>
                <a:sym typeface="Times New Roman"/>
              </a:rPr>
              <a:t> con potencial antioxidante en </a:t>
            </a:r>
            <a:r>
              <a:rPr lang="es" sz="900" i="1">
                <a:latin typeface="Times New Roman"/>
                <a:ea typeface="Times New Roman"/>
                <a:cs typeface="Times New Roman"/>
                <a:sym typeface="Times New Roman"/>
              </a:rPr>
              <a:t>C. elegans</a:t>
            </a:r>
            <a:endParaRPr sz="900" i="1">
              <a:latin typeface="Times New Roman"/>
              <a:ea typeface="Times New Roman"/>
              <a:cs typeface="Times New Roman"/>
              <a:sym typeface="Times New Roman"/>
            </a:endParaRPr>
          </a:p>
        </p:txBody>
      </p:sp>
      <p:sp>
        <p:nvSpPr>
          <p:cNvPr id="208" name="Google Shape;208;p18"/>
          <p:cNvSpPr txBox="1"/>
          <p:nvPr/>
        </p:nvSpPr>
        <p:spPr>
          <a:xfrm>
            <a:off x="2234000" y="3282850"/>
            <a:ext cx="1816500" cy="461700"/>
          </a:xfrm>
          <a:prstGeom prst="rect">
            <a:avLst/>
          </a:prstGeom>
          <a:noFill/>
          <a:ln>
            <a:noFill/>
          </a:ln>
        </p:spPr>
        <p:txBody>
          <a:bodyPr spcFirstLastPara="1" wrap="square" lIns="91425" tIns="91425" rIns="91425" bIns="91425" anchor="t" anchorCtr="0">
            <a:spAutoFit/>
          </a:bodyPr>
          <a:lstStyle/>
          <a:p>
            <a:pPr marL="0" lvl="0" indent="0" algn="just" rtl="0">
              <a:lnSpc>
                <a:spcPct val="100000"/>
              </a:lnSpc>
              <a:spcBef>
                <a:spcPts val="0"/>
              </a:spcBef>
              <a:spcAft>
                <a:spcPts val="0"/>
              </a:spcAft>
              <a:buNone/>
            </a:pPr>
            <a:r>
              <a:rPr lang="es" sz="900" i="1">
                <a:solidFill>
                  <a:schemeClr val="accent2"/>
                </a:solidFill>
                <a:highlight>
                  <a:srgbClr val="FFFFFF"/>
                </a:highlight>
                <a:latin typeface="Times New Roman"/>
                <a:ea typeface="Times New Roman"/>
                <a:cs typeface="Times New Roman"/>
                <a:sym typeface="Times New Roman"/>
              </a:rPr>
              <a:t>Lactobacillus gasseri </a:t>
            </a:r>
            <a:r>
              <a:rPr lang="es" sz="900">
                <a:solidFill>
                  <a:schemeClr val="accent2"/>
                </a:solidFill>
                <a:highlight>
                  <a:srgbClr val="FFFFFF"/>
                </a:highlight>
                <a:latin typeface="Times New Roman"/>
                <a:ea typeface="Times New Roman"/>
                <a:cs typeface="Times New Roman"/>
                <a:sym typeface="Times New Roman"/>
              </a:rPr>
              <a:t>SBT2055 prolonga la vida útil de </a:t>
            </a:r>
            <a:r>
              <a:rPr lang="es" sz="900" i="1">
                <a:solidFill>
                  <a:schemeClr val="accent2"/>
                </a:solidFill>
                <a:highlight>
                  <a:srgbClr val="FFFFFF"/>
                </a:highlight>
                <a:latin typeface="Times New Roman"/>
                <a:ea typeface="Times New Roman"/>
                <a:cs typeface="Times New Roman"/>
                <a:sym typeface="Times New Roman"/>
              </a:rPr>
              <a:t>C. elegans</a:t>
            </a:r>
            <a:endParaRPr sz="900" i="1">
              <a:latin typeface="Times New Roman"/>
              <a:ea typeface="Times New Roman"/>
              <a:cs typeface="Times New Roman"/>
              <a:sym typeface="Times New Roman"/>
            </a:endParaRPr>
          </a:p>
        </p:txBody>
      </p:sp>
      <p:sp>
        <p:nvSpPr>
          <p:cNvPr id="209" name="Google Shape;209;p18"/>
          <p:cNvSpPr txBox="1"/>
          <p:nvPr/>
        </p:nvSpPr>
        <p:spPr>
          <a:xfrm>
            <a:off x="3650000" y="2558288"/>
            <a:ext cx="1719600" cy="6003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900">
                <a:latin typeface="Times New Roman"/>
                <a:ea typeface="Times New Roman"/>
                <a:cs typeface="Times New Roman"/>
                <a:sym typeface="Times New Roman"/>
              </a:rPr>
              <a:t>The </a:t>
            </a:r>
            <a:r>
              <a:rPr lang="es" sz="900" i="1">
                <a:latin typeface="Times New Roman"/>
                <a:ea typeface="Times New Roman"/>
                <a:cs typeface="Times New Roman"/>
                <a:sym typeface="Times New Roman"/>
              </a:rPr>
              <a:t>C. elegans</a:t>
            </a:r>
            <a:r>
              <a:rPr lang="es" sz="900">
                <a:latin typeface="Times New Roman"/>
                <a:ea typeface="Times New Roman"/>
                <a:cs typeface="Times New Roman"/>
                <a:sym typeface="Times New Roman"/>
              </a:rPr>
              <a:t> intestine: organogenesis, digestion, and physiology</a:t>
            </a:r>
            <a:endParaRPr sz="900">
              <a:latin typeface="Times New Roman"/>
              <a:ea typeface="Times New Roman"/>
              <a:cs typeface="Times New Roman"/>
              <a:sym typeface="Times New Roman"/>
            </a:endParaRPr>
          </a:p>
        </p:txBody>
      </p:sp>
      <p:sp>
        <p:nvSpPr>
          <p:cNvPr id="210" name="Google Shape;210;p18"/>
          <p:cNvSpPr txBox="1"/>
          <p:nvPr/>
        </p:nvSpPr>
        <p:spPr>
          <a:xfrm>
            <a:off x="5182775" y="1919775"/>
            <a:ext cx="1547700" cy="738900"/>
          </a:xfrm>
          <a:prstGeom prst="rect">
            <a:avLst/>
          </a:prstGeom>
          <a:noFill/>
          <a:ln>
            <a:noFill/>
          </a:ln>
        </p:spPr>
        <p:txBody>
          <a:bodyPr spcFirstLastPara="1" wrap="square" lIns="91425" tIns="91425" rIns="91425" bIns="91425" anchor="t" anchorCtr="0">
            <a:spAutoFit/>
          </a:bodyPr>
          <a:lstStyle/>
          <a:p>
            <a:pPr marL="0" lvl="0" indent="0" algn="just" rtl="0">
              <a:lnSpc>
                <a:spcPct val="100000"/>
              </a:lnSpc>
              <a:spcBef>
                <a:spcPts val="0"/>
              </a:spcBef>
              <a:spcAft>
                <a:spcPts val="1200"/>
              </a:spcAft>
              <a:buNone/>
            </a:pPr>
            <a:r>
              <a:rPr lang="es" sz="900">
                <a:solidFill>
                  <a:srgbClr val="222222"/>
                </a:solidFill>
                <a:highlight>
                  <a:srgbClr val="FFFFFF"/>
                </a:highlight>
                <a:latin typeface="Times New Roman"/>
                <a:ea typeface="Times New Roman"/>
                <a:cs typeface="Times New Roman"/>
                <a:sym typeface="Times New Roman"/>
              </a:rPr>
              <a:t>El repertorio funcional contenido en la microbiota nativa del nematodo modelo </a:t>
            </a:r>
            <a:r>
              <a:rPr lang="es" sz="900" i="1">
                <a:solidFill>
                  <a:srgbClr val="222222"/>
                </a:solidFill>
                <a:highlight>
                  <a:srgbClr val="FFFFFF"/>
                </a:highlight>
                <a:latin typeface="Times New Roman"/>
                <a:ea typeface="Times New Roman"/>
                <a:cs typeface="Times New Roman"/>
                <a:sym typeface="Times New Roman"/>
              </a:rPr>
              <a:t>Caenorhabditis elegans</a:t>
            </a:r>
            <a:endParaRPr sz="900" i="1">
              <a:solidFill>
                <a:srgbClr val="222222"/>
              </a:solidFill>
              <a:highlight>
                <a:srgbClr val="FFFFFF"/>
              </a:highlight>
              <a:latin typeface="Times New Roman"/>
              <a:ea typeface="Times New Roman"/>
              <a:cs typeface="Times New Roman"/>
              <a:sym typeface="Times New Roman"/>
            </a:endParaRPr>
          </a:p>
        </p:txBody>
      </p:sp>
      <p:sp>
        <p:nvSpPr>
          <p:cNvPr id="211" name="Google Shape;211;p18"/>
          <p:cNvSpPr txBox="1"/>
          <p:nvPr/>
        </p:nvSpPr>
        <p:spPr>
          <a:xfrm>
            <a:off x="6603250" y="1227300"/>
            <a:ext cx="1816500" cy="6417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2300"/>
              </a:spcBef>
              <a:spcAft>
                <a:spcPts val="2300"/>
              </a:spcAft>
              <a:buNone/>
            </a:pPr>
            <a:r>
              <a:rPr lang="es" sz="900" i="1">
                <a:solidFill>
                  <a:srgbClr val="020202"/>
                </a:solidFill>
                <a:highlight>
                  <a:srgbClr val="FFFFFF"/>
                </a:highlight>
                <a:latin typeface="Times New Roman"/>
                <a:ea typeface="Times New Roman"/>
                <a:cs typeface="Times New Roman"/>
                <a:sym typeface="Times New Roman"/>
              </a:rPr>
              <a:t>Caenorhabditis elegans</a:t>
            </a:r>
            <a:r>
              <a:rPr lang="es" sz="900">
                <a:solidFill>
                  <a:srgbClr val="020202"/>
                </a:solidFill>
                <a:highlight>
                  <a:srgbClr val="FFFFFF"/>
                </a:highlight>
                <a:latin typeface="Times New Roman"/>
                <a:ea typeface="Times New Roman"/>
                <a:cs typeface="Times New Roman"/>
                <a:sym typeface="Times New Roman"/>
              </a:rPr>
              <a:t>, a Host to Investigate the Probiotic Properties of Beneficial Microorganisms</a:t>
            </a:r>
            <a:endParaRPr sz="900">
              <a:solidFill>
                <a:srgbClr val="020202"/>
              </a:solidFill>
              <a:highlight>
                <a:srgbClr val="FFFFFF"/>
              </a:highlight>
              <a:latin typeface="Times New Roman"/>
              <a:ea typeface="Times New Roman"/>
              <a:cs typeface="Times New Roman"/>
              <a:sym typeface="Times New Roman"/>
            </a:endParaRPr>
          </a:p>
        </p:txBody>
      </p:sp>
      <p:pic>
        <p:nvPicPr>
          <p:cNvPr id="212" name="Google Shape;212;p18"/>
          <p:cNvPicPr preferRelativeResize="0"/>
          <p:nvPr/>
        </p:nvPicPr>
        <p:blipFill>
          <a:blip r:embed="rId4">
            <a:alphaModFix/>
          </a:blip>
          <a:stretch>
            <a:fillRect/>
          </a:stretch>
        </p:blipFill>
        <p:spPr>
          <a:xfrm>
            <a:off x="182449" y="4402325"/>
            <a:ext cx="519272" cy="738900"/>
          </a:xfrm>
          <a:prstGeom prst="rect">
            <a:avLst/>
          </a:prstGeom>
          <a:noFill/>
          <a:ln>
            <a:noFill/>
          </a:ln>
        </p:spPr>
      </p:pic>
      <p:pic>
        <p:nvPicPr>
          <p:cNvPr id="213" name="Google Shape;213;p18"/>
          <p:cNvPicPr preferRelativeResize="0"/>
          <p:nvPr/>
        </p:nvPicPr>
        <p:blipFill>
          <a:blip r:embed="rId4">
            <a:alphaModFix/>
          </a:blip>
          <a:stretch>
            <a:fillRect/>
          </a:stretch>
        </p:blipFill>
        <p:spPr>
          <a:xfrm>
            <a:off x="2784199" y="2483475"/>
            <a:ext cx="519272" cy="738900"/>
          </a:xfrm>
          <a:prstGeom prst="rect">
            <a:avLst/>
          </a:prstGeom>
          <a:noFill/>
          <a:ln>
            <a:noFill/>
          </a:ln>
        </p:spPr>
      </p:pic>
      <p:pic>
        <p:nvPicPr>
          <p:cNvPr id="214" name="Google Shape;214;p18"/>
          <p:cNvPicPr preferRelativeResize="0"/>
          <p:nvPr/>
        </p:nvPicPr>
        <p:blipFill>
          <a:blip r:embed="rId4">
            <a:alphaModFix/>
          </a:blip>
          <a:stretch>
            <a:fillRect/>
          </a:stretch>
        </p:blipFill>
        <p:spPr>
          <a:xfrm>
            <a:off x="1009774" y="3221225"/>
            <a:ext cx="519272" cy="738900"/>
          </a:xfrm>
          <a:prstGeom prst="rect">
            <a:avLst/>
          </a:prstGeom>
          <a:noFill/>
          <a:ln>
            <a:noFill/>
          </a:ln>
        </p:spPr>
      </p:pic>
      <p:pic>
        <p:nvPicPr>
          <p:cNvPr id="215" name="Google Shape;215;p18"/>
          <p:cNvPicPr preferRelativeResize="0"/>
          <p:nvPr/>
        </p:nvPicPr>
        <p:blipFill>
          <a:blip r:embed="rId4">
            <a:alphaModFix/>
          </a:blip>
          <a:stretch>
            <a:fillRect/>
          </a:stretch>
        </p:blipFill>
        <p:spPr>
          <a:xfrm>
            <a:off x="4250161" y="1797150"/>
            <a:ext cx="519272" cy="738900"/>
          </a:xfrm>
          <a:prstGeom prst="rect">
            <a:avLst/>
          </a:prstGeom>
          <a:noFill/>
          <a:ln>
            <a:noFill/>
          </a:ln>
        </p:spPr>
      </p:pic>
      <p:pic>
        <p:nvPicPr>
          <p:cNvPr id="216" name="Google Shape;216;p18"/>
          <p:cNvPicPr preferRelativeResize="0"/>
          <p:nvPr/>
        </p:nvPicPr>
        <p:blipFill>
          <a:blip r:embed="rId4">
            <a:alphaModFix/>
          </a:blip>
          <a:stretch>
            <a:fillRect/>
          </a:stretch>
        </p:blipFill>
        <p:spPr>
          <a:xfrm>
            <a:off x="5606874" y="1270350"/>
            <a:ext cx="519272" cy="738900"/>
          </a:xfrm>
          <a:prstGeom prst="rect">
            <a:avLst/>
          </a:prstGeom>
          <a:noFill/>
          <a:ln>
            <a:noFill/>
          </a:ln>
        </p:spPr>
      </p:pic>
      <p:pic>
        <p:nvPicPr>
          <p:cNvPr id="217" name="Google Shape;217;p18"/>
          <p:cNvPicPr preferRelativeResize="0"/>
          <p:nvPr/>
        </p:nvPicPr>
        <p:blipFill>
          <a:blip r:embed="rId4">
            <a:alphaModFix/>
          </a:blip>
          <a:stretch>
            <a:fillRect/>
          </a:stretch>
        </p:blipFill>
        <p:spPr>
          <a:xfrm>
            <a:off x="7047886" y="514150"/>
            <a:ext cx="519272" cy="738900"/>
          </a:xfrm>
          <a:prstGeom prst="rect">
            <a:avLst/>
          </a:prstGeom>
          <a:noFill/>
          <a:ln>
            <a:noFill/>
          </a:ln>
        </p:spPr>
      </p:pic>
      <p:sp>
        <p:nvSpPr>
          <p:cNvPr id="218" name="Google Shape;218;p18"/>
          <p:cNvSpPr/>
          <p:nvPr/>
        </p:nvSpPr>
        <p:spPr>
          <a:xfrm>
            <a:off x="0" y="200"/>
            <a:ext cx="288600" cy="4002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s" b="1">
                <a:solidFill>
                  <a:srgbClr val="0C343D"/>
                </a:solidFill>
                <a:latin typeface="Times New Roman"/>
                <a:ea typeface="Times New Roman"/>
                <a:cs typeface="Times New Roman"/>
                <a:sym typeface="Times New Roman"/>
              </a:rPr>
              <a:t>6</a:t>
            </a:r>
            <a:endParaRPr b="1">
              <a:solidFill>
                <a:srgbClr val="0C343D"/>
              </a:solidFill>
              <a:latin typeface="Times New Roman"/>
              <a:ea typeface="Times New Roman"/>
              <a:cs typeface="Times New Roman"/>
              <a:sym typeface="Times New Roman"/>
            </a:endParaRPr>
          </a:p>
        </p:txBody>
      </p:sp>
      <p:sp>
        <p:nvSpPr>
          <p:cNvPr id="219" name="Google Shape;219;p18"/>
          <p:cNvSpPr txBox="1"/>
          <p:nvPr/>
        </p:nvSpPr>
        <p:spPr>
          <a:xfrm>
            <a:off x="6306597" y="4402325"/>
            <a:ext cx="2837400" cy="738900"/>
          </a:xfrm>
          <a:prstGeom prst="rect">
            <a:avLst/>
          </a:prstGeom>
          <a:solidFill>
            <a:srgbClr val="051D33"/>
          </a:solid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1200" b="1">
                <a:solidFill>
                  <a:schemeClr val="lt1"/>
                </a:solidFill>
                <a:latin typeface="Times New Roman"/>
                <a:ea typeface="Times New Roman"/>
                <a:cs typeface="Times New Roman"/>
                <a:sym typeface="Times New Roman"/>
              </a:rPr>
              <a:t>Desconocimiento de mecanismos de Acción, efectos en un modelo afectado  a nivel intestinal </a:t>
            </a:r>
            <a:endParaRPr sz="1200" b="1">
              <a:solidFill>
                <a:schemeClr val="lt1"/>
              </a:solidFill>
              <a:latin typeface="Times New Roman"/>
              <a:ea typeface="Times New Roman"/>
              <a:cs typeface="Times New Roman"/>
              <a:sym typeface="Times New Roman"/>
            </a:endParaRPr>
          </a:p>
        </p:txBody>
      </p:sp>
      <p:pic>
        <p:nvPicPr>
          <p:cNvPr id="220" name="Google Shape;220;p18"/>
          <p:cNvPicPr preferRelativeResize="0"/>
          <p:nvPr/>
        </p:nvPicPr>
        <p:blipFill>
          <a:blip r:embed="rId5">
            <a:alphaModFix/>
          </a:blip>
          <a:stretch>
            <a:fillRect/>
          </a:stretch>
        </p:blipFill>
        <p:spPr>
          <a:xfrm>
            <a:off x="7492350" y="3528254"/>
            <a:ext cx="687900" cy="874075"/>
          </a:xfrm>
          <a:prstGeom prst="rect">
            <a:avLst/>
          </a:prstGeom>
          <a:noFill/>
          <a:ln>
            <a:noFill/>
          </a:ln>
        </p:spPr>
      </p:pic>
      <p:sp>
        <p:nvSpPr>
          <p:cNvPr id="221" name="Google Shape;221;p18"/>
          <p:cNvSpPr txBox="1"/>
          <p:nvPr/>
        </p:nvSpPr>
        <p:spPr>
          <a:xfrm>
            <a:off x="2530550" y="4467725"/>
            <a:ext cx="1719600" cy="323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endParaRPr sz="900" i="1">
              <a:latin typeface="Times New Roman"/>
              <a:ea typeface="Times New Roman"/>
              <a:cs typeface="Times New Roman"/>
              <a:sym typeface="Times New Roman"/>
            </a:endParaRPr>
          </a:p>
        </p:txBody>
      </p:sp>
      <p:sp>
        <p:nvSpPr>
          <p:cNvPr id="222" name="Google Shape;222;p18"/>
          <p:cNvSpPr txBox="1"/>
          <p:nvPr/>
        </p:nvSpPr>
        <p:spPr>
          <a:xfrm>
            <a:off x="580200" y="4790825"/>
            <a:ext cx="1719600" cy="323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900">
                <a:latin typeface="Times New Roman"/>
                <a:ea typeface="Times New Roman"/>
                <a:cs typeface="Times New Roman"/>
                <a:sym typeface="Times New Roman"/>
              </a:rPr>
              <a:t>Grompone et al.</a:t>
            </a:r>
            <a:endParaRPr sz="900">
              <a:latin typeface="Times New Roman"/>
              <a:ea typeface="Times New Roman"/>
              <a:cs typeface="Times New Roman"/>
              <a:sym typeface="Times New Roman"/>
            </a:endParaRPr>
          </a:p>
        </p:txBody>
      </p:sp>
      <p:sp>
        <p:nvSpPr>
          <p:cNvPr id="223" name="Google Shape;223;p18"/>
          <p:cNvSpPr txBox="1"/>
          <p:nvPr/>
        </p:nvSpPr>
        <p:spPr>
          <a:xfrm>
            <a:off x="2226350" y="4052363"/>
            <a:ext cx="1719600" cy="323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900">
                <a:latin typeface="Times New Roman"/>
                <a:ea typeface="Times New Roman"/>
                <a:cs typeface="Times New Roman"/>
                <a:sym typeface="Times New Roman"/>
              </a:rPr>
              <a:t>Nakagawa et al.</a:t>
            </a:r>
            <a:endParaRPr sz="900">
              <a:latin typeface="Times New Roman"/>
              <a:ea typeface="Times New Roman"/>
              <a:cs typeface="Times New Roman"/>
              <a:sym typeface="Times New Roman"/>
            </a:endParaRPr>
          </a:p>
        </p:txBody>
      </p:sp>
      <p:sp>
        <p:nvSpPr>
          <p:cNvPr id="224" name="Google Shape;224;p18"/>
          <p:cNvSpPr txBox="1"/>
          <p:nvPr/>
        </p:nvSpPr>
        <p:spPr>
          <a:xfrm>
            <a:off x="3841750" y="3478588"/>
            <a:ext cx="1719600" cy="323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900">
                <a:latin typeface="Times New Roman"/>
                <a:ea typeface="Times New Roman"/>
                <a:cs typeface="Times New Roman"/>
                <a:sym typeface="Times New Roman"/>
              </a:rPr>
              <a:t>Dimov et al.</a:t>
            </a:r>
            <a:endParaRPr sz="900">
              <a:latin typeface="Times New Roman"/>
              <a:ea typeface="Times New Roman"/>
              <a:cs typeface="Times New Roman"/>
              <a:sym typeface="Times New Roman"/>
            </a:endParaRPr>
          </a:p>
        </p:txBody>
      </p:sp>
      <p:sp>
        <p:nvSpPr>
          <p:cNvPr id="225" name="Google Shape;225;p18"/>
          <p:cNvSpPr txBox="1"/>
          <p:nvPr/>
        </p:nvSpPr>
        <p:spPr>
          <a:xfrm>
            <a:off x="6534575" y="2229088"/>
            <a:ext cx="1719600" cy="323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900">
                <a:latin typeface="Times New Roman"/>
                <a:ea typeface="Times New Roman"/>
                <a:cs typeface="Times New Roman"/>
                <a:sym typeface="Times New Roman"/>
              </a:rPr>
              <a:t>Poupet C. et al.</a:t>
            </a:r>
            <a:endParaRPr sz="900">
              <a:latin typeface="Times New Roman"/>
              <a:ea typeface="Times New Roman"/>
              <a:cs typeface="Times New Roman"/>
              <a:sym typeface="Times New Roman"/>
            </a:endParaRPr>
          </a:p>
        </p:txBody>
      </p:sp>
      <p:sp>
        <p:nvSpPr>
          <p:cNvPr id="226" name="Google Shape;226;p18"/>
          <p:cNvSpPr txBox="1"/>
          <p:nvPr/>
        </p:nvSpPr>
        <p:spPr>
          <a:xfrm>
            <a:off x="5934625" y="2912300"/>
            <a:ext cx="905400" cy="323100"/>
          </a:xfrm>
          <a:prstGeom prst="rect">
            <a:avLst/>
          </a:prstGeom>
          <a:noFill/>
          <a:ln>
            <a:noFill/>
          </a:ln>
        </p:spPr>
        <p:txBody>
          <a:bodyPr spcFirstLastPara="1" wrap="square" lIns="91425" tIns="91425" rIns="91425" bIns="91425" anchor="t" anchorCtr="0">
            <a:spAutoFit/>
          </a:bodyPr>
          <a:lstStyle/>
          <a:p>
            <a:pPr marL="0" lvl="0" indent="-406400" algn="l" rtl="0">
              <a:lnSpc>
                <a:spcPct val="107916"/>
              </a:lnSpc>
              <a:spcBef>
                <a:spcPts val="0"/>
              </a:spcBef>
              <a:spcAft>
                <a:spcPts val="800"/>
              </a:spcAft>
              <a:buNone/>
            </a:pPr>
            <a:r>
              <a:rPr lang="es" sz="900">
                <a:solidFill>
                  <a:schemeClr val="dk1"/>
                </a:solidFill>
                <a:latin typeface="Times New Roman"/>
                <a:ea typeface="Times New Roman"/>
                <a:cs typeface="Times New Roman"/>
                <a:sym typeface="Times New Roman"/>
              </a:rPr>
              <a:t>Zimmermann et al.</a:t>
            </a:r>
            <a:endParaRPr sz="900">
              <a:latin typeface="Times New Roman"/>
              <a:ea typeface="Times New Roman"/>
              <a:cs typeface="Times New Roman"/>
              <a:sym typeface="Times New Roman"/>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2"/>
                                        </p:tgtEl>
                                        <p:attrNameLst>
                                          <p:attrName>style.visibility</p:attrName>
                                        </p:attrNameLst>
                                      </p:cBhvr>
                                      <p:to>
                                        <p:strVal val="visible"/>
                                      </p:to>
                                    </p:set>
                                    <p:animEffect transition="in" filter="fade">
                                      <p:cBhvr>
                                        <p:cTn id="7" dur="1000"/>
                                        <p:tgtEl>
                                          <p:spTgt spid="2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6"/>
                                        </p:tgtEl>
                                        <p:attrNameLst>
                                          <p:attrName>style.visibility</p:attrName>
                                        </p:attrNameLst>
                                      </p:cBhvr>
                                      <p:to>
                                        <p:strVal val="visible"/>
                                      </p:to>
                                    </p:set>
                                    <p:animEffect transition="in" filter="fade">
                                      <p:cBhvr>
                                        <p:cTn id="12" dur="1000"/>
                                        <p:tgtEl>
                                          <p:spTgt spid="19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97"/>
                                        </p:tgtEl>
                                        <p:attrNameLst>
                                          <p:attrName>style.visibility</p:attrName>
                                        </p:attrNameLst>
                                      </p:cBhvr>
                                      <p:to>
                                        <p:strVal val="visible"/>
                                      </p:to>
                                    </p:set>
                                    <p:animEffect transition="in" filter="fade">
                                      <p:cBhvr>
                                        <p:cTn id="17" dur="1000"/>
                                        <p:tgtEl>
                                          <p:spTgt spid="19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98"/>
                                        </p:tgtEl>
                                        <p:attrNameLst>
                                          <p:attrName>style.visibility</p:attrName>
                                        </p:attrNameLst>
                                      </p:cBhvr>
                                      <p:to>
                                        <p:strVal val="visible"/>
                                      </p:to>
                                    </p:set>
                                    <p:animEffect transition="in" filter="fade">
                                      <p:cBhvr>
                                        <p:cTn id="22" dur="1000"/>
                                        <p:tgtEl>
                                          <p:spTgt spid="19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99"/>
                                        </p:tgtEl>
                                        <p:attrNameLst>
                                          <p:attrName>style.visibility</p:attrName>
                                        </p:attrNameLst>
                                      </p:cBhvr>
                                      <p:to>
                                        <p:strVal val="visible"/>
                                      </p:to>
                                    </p:set>
                                    <p:animEffect transition="in" filter="fade">
                                      <p:cBhvr>
                                        <p:cTn id="27" dur="1000"/>
                                        <p:tgtEl>
                                          <p:spTgt spid="19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00"/>
                                        </p:tgtEl>
                                        <p:attrNameLst>
                                          <p:attrName>style.visibility</p:attrName>
                                        </p:attrNameLst>
                                      </p:cBhvr>
                                      <p:to>
                                        <p:strVal val="visible"/>
                                      </p:to>
                                    </p:set>
                                    <p:animEffect transition="in" filter="fade">
                                      <p:cBhvr>
                                        <p:cTn id="32" dur="1000"/>
                                        <p:tgtEl>
                                          <p:spTgt spid="20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22"/>
                                        </p:tgtEl>
                                        <p:attrNameLst>
                                          <p:attrName>style.visibility</p:attrName>
                                        </p:attrNameLst>
                                      </p:cBhvr>
                                      <p:to>
                                        <p:strVal val="visible"/>
                                      </p:to>
                                    </p:set>
                                    <p:animEffect transition="in" filter="fade">
                                      <p:cBhvr>
                                        <p:cTn id="37" dur="1000"/>
                                        <p:tgtEl>
                                          <p:spTgt spid="222"/>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201"/>
                                        </p:tgtEl>
                                        <p:attrNameLst>
                                          <p:attrName>style.visibility</p:attrName>
                                        </p:attrNameLst>
                                      </p:cBhvr>
                                      <p:to>
                                        <p:strVal val="visible"/>
                                      </p:to>
                                    </p:set>
                                    <p:animEffect transition="in" filter="fade">
                                      <p:cBhvr>
                                        <p:cTn id="42" dur="1000"/>
                                        <p:tgtEl>
                                          <p:spTgt spid="201"/>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xit" presetSubtype="0" fill="hold" nodeType="clickEffect">
                                  <p:stCondLst>
                                    <p:cond delay="0"/>
                                  </p:stCondLst>
                                  <p:childTnLst>
                                    <p:animEffect transition="out" filter="fade">
                                      <p:cBhvr>
                                        <p:cTn id="46" dur="1000"/>
                                        <p:tgtEl>
                                          <p:spTgt spid="212"/>
                                        </p:tgtEl>
                                      </p:cBhvr>
                                    </p:animEffect>
                                    <p:set>
                                      <p:cBhvr>
                                        <p:cTn id="47" dur="1" fill="hold">
                                          <p:stCondLst>
                                            <p:cond delay="1000"/>
                                          </p:stCondLst>
                                        </p:cTn>
                                        <p:tgtEl>
                                          <p:spTgt spid="212"/>
                                        </p:tgtEl>
                                        <p:attrNameLst>
                                          <p:attrName>style.visibility</p:attrName>
                                        </p:attrNameLst>
                                      </p:cBhvr>
                                      <p:to>
                                        <p:strVal val="hidden"/>
                                      </p:to>
                                    </p:se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214"/>
                                        </p:tgtEl>
                                        <p:attrNameLst>
                                          <p:attrName>style.visibility</p:attrName>
                                        </p:attrNameLst>
                                      </p:cBhvr>
                                      <p:to>
                                        <p:strVal val="visible"/>
                                      </p:to>
                                    </p:set>
                                    <p:animEffect transition="in" filter="fade">
                                      <p:cBhvr>
                                        <p:cTn id="52" dur="1000"/>
                                        <p:tgtEl>
                                          <p:spTgt spid="214"/>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207"/>
                                        </p:tgtEl>
                                        <p:attrNameLst>
                                          <p:attrName>style.visibility</p:attrName>
                                        </p:attrNameLst>
                                      </p:cBhvr>
                                      <p:to>
                                        <p:strVal val="visible"/>
                                      </p:to>
                                    </p:set>
                                    <p:animEffect transition="in" filter="fade">
                                      <p:cBhvr>
                                        <p:cTn id="57" dur="1000"/>
                                        <p:tgtEl>
                                          <p:spTgt spid="207"/>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223"/>
                                        </p:tgtEl>
                                        <p:attrNameLst>
                                          <p:attrName>style.visibility</p:attrName>
                                        </p:attrNameLst>
                                      </p:cBhvr>
                                      <p:to>
                                        <p:strVal val="visible"/>
                                      </p:to>
                                    </p:set>
                                    <p:animEffect transition="in" filter="fade">
                                      <p:cBhvr>
                                        <p:cTn id="62" dur="1000"/>
                                        <p:tgtEl>
                                          <p:spTgt spid="223"/>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202"/>
                                        </p:tgtEl>
                                        <p:attrNameLst>
                                          <p:attrName>style.visibility</p:attrName>
                                        </p:attrNameLst>
                                      </p:cBhvr>
                                      <p:to>
                                        <p:strVal val="visible"/>
                                      </p:to>
                                    </p:set>
                                    <p:animEffect transition="in" filter="fade">
                                      <p:cBhvr>
                                        <p:cTn id="67" dur="1000"/>
                                        <p:tgtEl>
                                          <p:spTgt spid="202"/>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xit" presetSubtype="0" fill="hold" nodeType="clickEffect">
                                  <p:stCondLst>
                                    <p:cond delay="0"/>
                                  </p:stCondLst>
                                  <p:childTnLst>
                                    <p:animEffect transition="out" filter="fade">
                                      <p:cBhvr>
                                        <p:cTn id="71" dur="1000"/>
                                        <p:tgtEl>
                                          <p:spTgt spid="214"/>
                                        </p:tgtEl>
                                      </p:cBhvr>
                                    </p:animEffect>
                                    <p:set>
                                      <p:cBhvr>
                                        <p:cTn id="72" dur="1" fill="hold">
                                          <p:stCondLst>
                                            <p:cond delay="1000"/>
                                          </p:stCondLst>
                                        </p:cTn>
                                        <p:tgtEl>
                                          <p:spTgt spid="214"/>
                                        </p:tgtEl>
                                        <p:attrNameLst>
                                          <p:attrName>style.visibility</p:attrName>
                                        </p:attrNameLst>
                                      </p:cBhvr>
                                      <p:to>
                                        <p:strVal val="hidden"/>
                                      </p:to>
                                    </p:se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nodeType="clickEffect">
                                  <p:stCondLst>
                                    <p:cond delay="0"/>
                                  </p:stCondLst>
                                  <p:childTnLst>
                                    <p:set>
                                      <p:cBhvr>
                                        <p:cTn id="76" dur="1" fill="hold">
                                          <p:stCondLst>
                                            <p:cond delay="0"/>
                                          </p:stCondLst>
                                        </p:cTn>
                                        <p:tgtEl>
                                          <p:spTgt spid="208"/>
                                        </p:tgtEl>
                                        <p:attrNameLst>
                                          <p:attrName>style.visibility</p:attrName>
                                        </p:attrNameLst>
                                      </p:cBhvr>
                                      <p:to>
                                        <p:strVal val="visible"/>
                                      </p:to>
                                    </p:set>
                                    <p:animEffect transition="in" filter="fade">
                                      <p:cBhvr>
                                        <p:cTn id="77" dur="1000"/>
                                        <p:tgtEl>
                                          <p:spTgt spid="208"/>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nodeType="clickEffect">
                                  <p:stCondLst>
                                    <p:cond delay="0"/>
                                  </p:stCondLst>
                                  <p:childTnLst>
                                    <p:set>
                                      <p:cBhvr>
                                        <p:cTn id="81" dur="1" fill="hold">
                                          <p:stCondLst>
                                            <p:cond delay="0"/>
                                          </p:stCondLst>
                                        </p:cTn>
                                        <p:tgtEl>
                                          <p:spTgt spid="213"/>
                                        </p:tgtEl>
                                        <p:attrNameLst>
                                          <p:attrName>style.visibility</p:attrName>
                                        </p:attrNameLst>
                                      </p:cBhvr>
                                      <p:to>
                                        <p:strVal val="visible"/>
                                      </p:to>
                                    </p:set>
                                    <p:animEffect transition="in" filter="fade">
                                      <p:cBhvr>
                                        <p:cTn id="82" dur="1000"/>
                                        <p:tgtEl>
                                          <p:spTgt spid="213"/>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xit" presetSubtype="0" fill="hold" nodeType="clickEffect">
                                  <p:stCondLst>
                                    <p:cond delay="0"/>
                                  </p:stCondLst>
                                  <p:childTnLst>
                                    <p:animEffect transition="out" filter="fade">
                                      <p:cBhvr>
                                        <p:cTn id="86" dur="1200"/>
                                        <p:tgtEl>
                                          <p:spTgt spid="213"/>
                                        </p:tgtEl>
                                      </p:cBhvr>
                                    </p:animEffect>
                                    <p:set>
                                      <p:cBhvr>
                                        <p:cTn id="87" dur="1" fill="hold">
                                          <p:stCondLst>
                                            <p:cond delay="1200"/>
                                          </p:stCondLst>
                                        </p:cTn>
                                        <p:tgtEl>
                                          <p:spTgt spid="213"/>
                                        </p:tgtEl>
                                        <p:attrNameLst>
                                          <p:attrName>style.visibility</p:attrName>
                                        </p:attrNameLst>
                                      </p:cBhvr>
                                      <p:to>
                                        <p:strVal val="hidden"/>
                                      </p:to>
                                    </p:se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nodeType="clickEffect">
                                  <p:stCondLst>
                                    <p:cond delay="0"/>
                                  </p:stCondLst>
                                  <p:childTnLst>
                                    <p:set>
                                      <p:cBhvr>
                                        <p:cTn id="91" dur="1" fill="hold">
                                          <p:stCondLst>
                                            <p:cond delay="0"/>
                                          </p:stCondLst>
                                        </p:cTn>
                                        <p:tgtEl>
                                          <p:spTgt spid="224"/>
                                        </p:tgtEl>
                                        <p:attrNameLst>
                                          <p:attrName>style.visibility</p:attrName>
                                        </p:attrNameLst>
                                      </p:cBhvr>
                                      <p:to>
                                        <p:strVal val="visible"/>
                                      </p:to>
                                    </p:set>
                                    <p:animEffect transition="in" filter="fade">
                                      <p:cBhvr>
                                        <p:cTn id="92" dur="1000"/>
                                        <p:tgtEl>
                                          <p:spTgt spid="224"/>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nodeType="clickEffect">
                                  <p:stCondLst>
                                    <p:cond delay="0"/>
                                  </p:stCondLst>
                                  <p:childTnLst>
                                    <p:set>
                                      <p:cBhvr>
                                        <p:cTn id="96" dur="1" fill="hold">
                                          <p:stCondLst>
                                            <p:cond delay="0"/>
                                          </p:stCondLst>
                                        </p:cTn>
                                        <p:tgtEl>
                                          <p:spTgt spid="203"/>
                                        </p:tgtEl>
                                        <p:attrNameLst>
                                          <p:attrName>style.visibility</p:attrName>
                                        </p:attrNameLst>
                                      </p:cBhvr>
                                      <p:to>
                                        <p:strVal val="visible"/>
                                      </p:to>
                                    </p:set>
                                    <p:animEffect transition="in" filter="fade">
                                      <p:cBhvr>
                                        <p:cTn id="97" dur="1000"/>
                                        <p:tgtEl>
                                          <p:spTgt spid="203"/>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nodeType="clickEffect">
                                  <p:stCondLst>
                                    <p:cond delay="0"/>
                                  </p:stCondLst>
                                  <p:childTnLst>
                                    <p:set>
                                      <p:cBhvr>
                                        <p:cTn id="101" dur="1" fill="hold">
                                          <p:stCondLst>
                                            <p:cond delay="0"/>
                                          </p:stCondLst>
                                        </p:cTn>
                                        <p:tgtEl>
                                          <p:spTgt spid="215"/>
                                        </p:tgtEl>
                                        <p:attrNameLst>
                                          <p:attrName>style.visibility</p:attrName>
                                        </p:attrNameLst>
                                      </p:cBhvr>
                                      <p:to>
                                        <p:strVal val="visible"/>
                                      </p:to>
                                    </p:set>
                                    <p:animEffect transition="in" filter="fade">
                                      <p:cBhvr>
                                        <p:cTn id="102" dur="1000"/>
                                        <p:tgtEl>
                                          <p:spTgt spid="215"/>
                                        </p:tgtEl>
                                      </p:cBhvr>
                                    </p:animEffect>
                                  </p:childTnLst>
                                </p:cTn>
                              </p:par>
                            </p:childTnLst>
                          </p:cTn>
                        </p:par>
                      </p:childTnLst>
                    </p:cTn>
                  </p:par>
                  <p:par>
                    <p:cTn id="103" fill="hold">
                      <p:stCondLst>
                        <p:cond delay="indefinite"/>
                      </p:stCondLst>
                      <p:childTnLst>
                        <p:par>
                          <p:cTn id="104" fill="hold">
                            <p:stCondLst>
                              <p:cond delay="0"/>
                            </p:stCondLst>
                            <p:childTnLst>
                              <p:par>
                                <p:cTn id="105" presetID="10" presetClass="entr" presetSubtype="0" fill="hold" nodeType="clickEffect">
                                  <p:stCondLst>
                                    <p:cond delay="0"/>
                                  </p:stCondLst>
                                  <p:childTnLst>
                                    <p:set>
                                      <p:cBhvr>
                                        <p:cTn id="106" dur="1" fill="hold">
                                          <p:stCondLst>
                                            <p:cond delay="0"/>
                                          </p:stCondLst>
                                        </p:cTn>
                                        <p:tgtEl>
                                          <p:spTgt spid="209"/>
                                        </p:tgtEl>
                                        <p:attrNameLst>
                                          <p:attrName>style.visibility</p:attrName>
                                        </p:attrNameLst>
                                      </p:cBhvr>
                                      <p:to>
                                        <p:strVal val="visible"/>
                                      </p:to>
                                    </p:set>
                                    <p:animEffect transition="in" filter="fade">
                                      <p:cBhvr>
                                        <p:cTn id="107" dur="1000"/>
                                        <p:tgtEl>
                                          <p:spTgt spid="209"/>
                                        </p:tgtEl>
                                      </p:cBhvr>
                                    </p:animEffect>
                                  </p:childTnLst>
                                </p:cTn>
                              </p:par>
                            </p:childTnLst>
                          </p:cTn>
                        </p:par>
                      </p:childTnLst>
                    </p:cTn>
                  </p:par>
                  <p:par>
                    <p:cTn id="108" fill="hold">
                      <p:stCondLst>
                        <p:cond delay="indefinite"/>
                      </p:stCondLst>
                      <p:childTnLst>
                        <p:par>
                          <p:cTn id="109" fill="hold">
                            <p:stCondLst>
                              <p:cond delay="0"/>
                            </p:stCondLst>
                            <p:childTnLst>
                              <p:par>
                                <p:cTn id="110" presetID="10" presetClass="entr" presetSubtype="0" fill="hold" nodeType="clickEffect">
                                  <p:stCondLst>
                                    <p:cond delay="0"/>
                                  </p:stCondLst>
                                  <p:childTnLst>
                                    <p:set>
                                      <p:cBhvr>
                                        <p:cTn id="111" dur="1" fill="hold">
                                          <p:stCondLst>
                                            <p:cond delay="0"/>
                                          </p:stCondLst>
                                        </p:cTn>
                                        <p:tgtEl>
                                          <p:spTgt spid="226"/>
                                        </p:tgtEl>
                                        <p:attrNameLst>
                                          <p:attrName>style.visibility</p:attrName>
                                        </p:attrNameLst>
                                      </p:cBhvr>
                                      <p:to>
                                        <p:strVal val="visible"/>
                                      </p:to>
                                    </p:set>
                                    <p:animEffect transition="in" filter="fade">
                                      <p:cBhvr>
                                        <p:cTn id="112" dur="1000"/>
                                        <p:tgtEl>
                                          <p:spTgt spid="226"/>
                                        </p:tgtEl>
                                      </p:cBhvr>
                                    </p:animEffect>
                                  </p:childTnLst>
                                </p:cTn>
                              </p:par>
                            </p:childTnLst>
                          </p:cTn>
                        </p:par>
                      </p:childTnLst>
                    </p:cTn>
                  </p:par>
                  <p:par>
                    <p:cTn id="113" fill="hold">
                      <p:stCondLst>
                        <p:cond delay="indefinite"/>
                      </p:stCondLst>
                      <p:childTnLst>
                        <p:par>
                          <p:cTn id="114" fill="hold">
                            <p:stCondLst>
                              <p:cond delay="0"/>
                            </p:stCondLst>
                            <p:childTnLst>
                              <p:par>
                                <p:cTn id="115" presetID="10" presetClass="entr" presetSubtype="0" fill="hold" nodeType="clickEffect">
                                  <p:stCondLst>
                                    <p:cond delay="0"/>
                                  </p:stCondLst>
                                  <p:childTnLst>
                                    <p:set>
                                      <p:cBhvr>
                                        <p:cTn id="116" dur="1" fill="hold">
                                          <p:stCondLst>
                                            <p:cond delay="0"/>
                                          </p:stCondLst>
                                        </p:cTn>
                                        <p:tgtEl>
                                          <p:spTgt spid="204"/>
                                        </p:tgtEl>
                                        <p:attrNameLst>
                                          <p:attrName>style.visibility</p:attrName>
                                        </p:attrNameLst>
                                      </p:cBhvr>
                                      <p:to>
                                        <p:strVal val="visible"/>
                                      </p:to>
                                    </p:set>
                                    <p:animEffect transition="in" filter="fade">
                                      <p:cBhvr>
                                        <p:cTn id="117" dur="1000"/>
                                        <p:tgtEl>
                                          <p:spTgt spid="204"/>
                                        </p:tgtEl>
                                      </p:cBhvr>
                                    </p:animEffect>
                                  </p:childTnLst>
                                </p:cTn>
                              </p:par>
                            </p:childTnLst>
                          </p:cTn>
                        </p:par>
                      </p:childTnLst>
                    </p:cTn>
                  </p:par>
                  <p:par>
                    <p:cTn id="118" fill="hold">
                      <p:stCondLst>
                        <p:cond delay="indefinite"/>
                      </p:stCondLst>
                      <p:childTnLst>
                        <p:par>
                          <p:cTn id="119" fill="hold">
                            <p:stCondLst>
                              <p:cond delay="0"/>
                            </p:stCondLst>
                            <p:childTnLst>
                              <p:par>
                                <p:cTn id="120" presetID="10" presetClass="exit" presetSubtype="0" fill="hold" nodeType="clickEffect">
                                  <p:stCondLst>
                                    <p:cond delay="0"/>
                                  </p:stCondLst>
                                  <p:childTnLst>
                                    <p:animEffect transition="out" filter="fade">
                                      <p:cBhvr>
                                        <p:cTn id="121" dur="1000"/>
                                        <p:tgtEl>
                                          <p:spTgt spid="215"/>
                                        </p:tgtEl>
                                      </p:cBhvr>
                                    </p:animEffect>
                                    <p:set>
                                      <p:cBhvr>
                                        <p:cTn id="122" dur="1" fill="hold">
                                          <p:stCondLst>
                                            <p:cond delay="1000"/>
                                          </p:stCondLst>
                                        </p:cTn>
                                        <p:tgtEl>
                                          <p:spTgt spid="215"/>
                                        </p:tgtEl>
                                        <p:attrNameLst>
                                          <p:attrName>style.visibility</p:attrName>
                                        </p:attrNameLst>
                                      </p:cBhvr>
                                      <p:to>
                                        <p:strVal val="hidden"/>
                                      </p:to>
                                    </p:se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nodeType="clickEffect">
                                  <p:stCondLst>
                                    <p:cond delay="0"/>
                                  </p:stCondLst>
                                  <p:childTnLst>
                                    <p:set>
                                      <p:cBhvr>
                                        <p:cTn id="126" dur="1" fill="hold">
                                          <p:stCondLst>
                                            <p:cond delay="0"/>
                                          </p:stCondLst>
                                        </p:cTn>
                                        <p:tgtEl>
                                          <p:spTgt spid="216"/>
                                        </p:tgtEl>
                                        <p:attrNameLst>
                                          <p:attrName>style.visibility</p:attrName>
                                        </p:attrNameLst>
                                      </p:cBhvr>
                                      <p:to>
                                        <p:strVal val="visible"/>
                                      </p:to>
                                    </p:set>
                                    <p:animEffect transition="in" filter="fade">
                                      <p:cBhvr>
                                        <p:cTn id="127" dur="1000"/>
                                        <p:tgtEl>
                                          <p:spTgt spid="216"/>
                                        </p:tgtEl>
                                      </p:cBhvr>
                                    </p:animEffect>
                                  </p:childTnLst>
                                </p:cTn>
                              </p:par>
                            </p:childTnLst>
                          </p:cTn>
                        </p:par>
                      </p:childTnLst>
                    </p:cTn>
                  </p:par>
                  <p:par>
                    <p:cTn id="128" fill="hold">
                      <p:stCondLst>
                        <p:cond delay="indefinite"/>
                      </p:stCondLst>
                      <p:childTnLst>
                        <p:par>
                          <p:cTn id="129" fill="hold">
                            <p:stCondLst>
                              <p:cond delay="0"/>
                            </p:stCondLst>
                            <p:childTnLst>
                              <p:par>
                                <p:cTn id="130" presetID="10" presetClass="entr" presetSubtype="0" fill="hold" nodeType="clickEffect">
                                  <p:stCondLst>
                                    <p:cond delay="0"/>
                                  </p:stCondLst>
                                  <p:childTnLst>
                                    <p:set>
                                      <p:cBhvr>
                                        <p:cTn id="131" dur="1" fill="hold">
                                          <p:stCondLst>
                                            <p:cond delay="0"/>
                                          </p:stCondLst>
                                        </p:cTn>
                                        <p:tgtEl>
                                          <p:spTgt spid="210"/>
                                        </p:tgtEl>
                                        <p:attrNameLst>
                                          <p:attrName>style.visibility</p:attrName>
                                        </p:attrNameLst>
                                      </p:cBhvr>
                                      <p:to>
                                        <p:strVal val="visible"/>
                                      </p:to>
                                    </p:set>
                                    <p:animEffect transition="in" filter="fade">
                                      <p:cBhvr>
                                        <p:cTn id="132" dur="1000"/>
                                        <p:tgtEl>
                                          <p:spTgt spid="210"/>
                                        </p:tgtEl>
                                      </p:cBhvr>
                                    </p:animEffect>
                                  </p:childTnLst>
                                </p:cTn>
                              </p:par>
                            </p:childTnLst>
                          </p:cTn>
                        </p:par>
                      </p:childTnLst>
                    </p:cTn>
                  </p:par>
                  <p:par>
                    <p:cTn id="133" fill="hold">
                      <p:stCondLst>
                        <p:cond delay="indefinite"/>
                      </p:stCondLst>
                      <p:childTnLst>
                        <p:par>
                          <p:cTn id="134" fill="hold">
                            <p:stCondLst>
                              <p:cond delay="0"/>
                            </p:stCondLst>
                            <p:childTnLst>
                              <p:par>
                                <p:cTn id="135" presetID="10" presetClass="exit" presetSubtype="0" fill="hold" nodeType="clickEffect">
                                  <p:stCondLst>
                                    <p:cond delay="0"/>
                                  </p:stCondLst>
                                  <p:childTnLst>
                                    <p:animEffect transition="out" filter="fade">
                                      <p:cBhvr>
                                        <p:cTn id="136" dur="1000"/>
                                        <p:tgtEl>
                                          <p:spTgt spid="216"/>
                                        </p:tgtEl>
                                      </p:cBhvr>
                                    </p:animEffect>
                                    <p:set>
                                      <p:cBhvr>
                                        <p:cTn id="137" dur="1" fill="hold">
                                          <p:stCondLst>
                                            <p:cond delay="1000"/>
                                          </p:stCondLst>
                                        </p:cTn>
                                        <p:tgtEl>
                                          <p:spTgt spid="216"/>
                                        </p:tgtEl>
                                        <p:attrNameLst>
                                          <p:attrName>style.visibility</p:attrName>
                                        </p:attrNameLst>
                                      </p:cBhvr>
                                      <p:to>
                                        <p:strVal val="hidden"/>
                                      </p:to>
                                    </p:set>
                                  </p:childTnLst>
                                </p:cTn>
                              </p:par>
                            </p:childTnLst>
                          </p:cTn>
                        </p:par>
                      </p:childTnLst>
                    </p:cTn>
                  </p:par>
                  <p:par>
                    <p:cTn id="138" fill="hold">
                      <p:stCondLst>
                        <p:cond delay="indefinite"/>
                      </p:stCondLst>
                      <p:childTnLst>
                        <p:par>
                          <p:cTn id="139" fill="hold">
                            <p:stCondLst>
                              <p:cond delay="0"/>
                            </p:stCondLst>
                            <p:childTnLst>
                              <p:par>
                                <p:cTn id="140" presetID="10" presetClass="entr" presetSubtype="0" fill="hold" nodeType="clickEffect">
                                  <p:stCondLst>
                                    <p:cond delay="0"/>
                                  </p:stCondLst>
                                  <p:childTnLst>
                                    <p:set>
                                      <p:cBhvr>
                                        <p:cTn id="141" dur="1" fill="hold">
                                          <p:stCondLst>
                                            <p:cond delay="0"/>
                                          </p:stCondLst>
                                        </p:cTn>
                                        <p:tgtEl>
                                          <p:spTgt spid="225"/>
                                        </p:tgtEl>
                                        <p:attrNameLst>
                                          <p:attrName>style.visibility</p:attrName>
                                        </p:attrNameLst>
                                      </p:cBhvr>
                                      <p:to>
                                        <p:strVal val="visible"/>
                                      </p:to>
                                    </p:set>
                                    <p:animEffect transition="in" filter="fade">
                                      <p:cBhvr>
                                        <p:cTn id="142" dur="1000"/>
                                        <p:tgtEl>
                                          <p:spTgt spid="225"/>
                                        </p:tgtEl>
                                      </p:cBhvr>
                                    </p:animEffect>
                                  </p:childTnLst>
                                </p:cTn>
                              </p:par>
                            </p:childTnLst>
                          </p:cTn>
                        </p:par>
                      </p:childTnLst>
                    </p:cTn>
                  </p:par>
                  <p:par>
                    <p:cTn id="143" fill="hold">
                      <p:stCondLst>
                        <p:cond delay="indefinite"/>
                      </p:stCondLst>
                      <p:childTnLst>
                        <p:par>
                          <p:cTn id="144" fill="hold">
                            <p:stCondLst>
                              <p:cond delay="0"/>
                            </p:stCondLst>
                            <p:childTnLst>
                              <p:par>
                                <p:cTn id="145" presetID="10" presetClass="entr" presetSubtype="0" fill="hold" nodeType="clickEffect">
                                  <p:stCondLst>
                                    <p:cond delay="0"/>
                                  </p:stCondLst>
                                  <p:childTnLst>
                                    <p:set>
                                      <p:cBhvr>
                                        <p:cTn id="146" dur="1" fill="hold">
                                          <p:stCondLst>
                                            <p:cond delay="0"/>
                                          </p:stCondLst>
                                        </p:cTn>
                                        <p:tgtEl>
                                          <p:spTgt spid="205"/>
                                        </p:tgtEl>
                                        <p:attrNameLst>
                                          <p:attrName>style.visibility</p:attrName>
                                        </p:attrNameLst>
                                      </p:cBhvr>
                                      <p:to>
                                        <p:strVal val="visible"/>
                                      </p:to>
                                    </p:set>
                                    <p:animEffect transition="in" filter="fade">
                                      <p:cBhvr>
                                        <p:cTn id="147" dur="1000"/>
                                        <p:tgtEl>
                                          <p:spTgt spid="205"/>
                                        </p:tgtEl>
                                      </p:cBhvr>
                                    </p:animEffect>
                                  </p:childTnLst>
                                </p:cTn>
                              </p:par>
                            </p:childTnLst>
                          </p:cTn>
                        </p:par>
                      </p:childTnLst>
                    </p:cTn>
                  </p:par>
                  <p:par>
                    <p:cTn id="148" fill="hold">
                      <p:stCondLst>
                        <p:cond delay="indefinite"/>
                      </p:stCondLst>
                      <p:childTnLst>
                        <p:par>
                          <p:cTn id="149" fill="hold">
                            <p:stCondLst>
                              <p:cond delay="0"/>
                            </p:stCondLst>
                            <p:childTnLst>
                              <p:par>
                                <p:cTn id="150" presetID="10" presetClass="entr" presetSubtype="0" fill="hold" nodeType="clickEffect">
                                  <p:stCondLst>
                                    <p:cond delay="0"/>
                                  </p:stCondLst>
                                  <p:childTnLst>
                                    <p:set>
                                      <p:cBhvr>
                                        <p:cTn id="151" dur="1" fill="hold">
                                          <p:stCondLst>
                                            <p:cond delay="0"/>
                                          </p:stCondLst>
                                        </p:cTn>
                                        <p:tgtEl>
                                          <p:spTgt spid="217"/>
                                        </p:tgtEl>
                                        <p:attrNameLst>
                                          <p:attrName>style.visibility</p:attrName>
                                        </p:attrNameLst>
                                      </p:cBhvr>
                                      <p:to>
                                        <p:strVal val="visible"/>
                                      </p:to>
                                    </p:set>
                                    <p:animEffect transition="in" filter="fade">
                                      <p:cBhvr>
                                        <p:cTn id="152" dur="1000"/>
                                        <p:tgtEl>
                                          <p:spTgt spid="217"/>
                                        </p:tgtEl>
                                      </p:cBhvr>
                                    </p:animEffect>
                                  </p:childTnLst>
                                </p:cTn>
                              </p:par>
                            </p:childTnLst>
                          </p:cTn>
                        </p:par>
                      </p:childTnLst>
                    </p:cTn>
                  </p:par>
                  <p:par>
                    <p:cTn id="153" fill="hold">
                      <p:stCondLst>
                        <p:cond delay="indefinite"/>
                      </p:stCondLst>
                      <p:childTnLst>
                        <p:par>
                          <p:cTn id="154" fill="hold">
                            <p:stCondLst>
                              <p:cond delay="0"/>
                            </p:stCondLst>
                            <p:childTnLst>
                              <p:par>
                                <p:cTn id="155" presetID="10" presetClass="entr" presetSubtype="0" fill="hold" nodeType="clickEffect">
                                  <p:stCondLst>
                                    <p:cond delay="0"/>
                                  </p:stCondLst>
                                  <p:childTnLst>
                                    <p:set>
                                      <p:cBhvr>
                                        <p:cTn id="156" dur="1" fill="hold">
                                          <p:stCondLst>
                                            <p:cond delay="0"/>
                                          </p:stCondLst>
                                        </p:cTn>
                                        <p:tgtEl>
                                          <p:spTgt spid="211"/>
                                        </p:tgtEl>
                                        <p:attrNameLst>
                                          <p:attrName>style.visibility</p:attrName>
                                        </p:attrNameLst>
                                      </p:cBhvr>
                                      <p:to>
                                        <p:strVal val="visible"/>
                                      </p:to>
                                    </p:set>
                                    <p:animEffect transition="in" filter="fade">
                                      <p:cBhvr>
                                        <p:cTn id="157" dur="1000"/>
                                        <p:tgtEl>
                                          <p:spTgt spid="211"/>
                                        </p:tgtEl>
                                      </p:cBhvr>
                                    </p:animEffect>
                                  </p:childTnLst>
                                </p:cTn>
                              </p:par>
                            </p:childTnLst>
                          </p:cTn>
                        </p:par>
                      </p:childTnLst>
                    </p:cTn>
                  </p:par>
                  <p:par>
                    <p:cTn id="158" fill="hold">
                      <p:stCondLst>
                        <p:cond delay="indefinite"/>
                      </p:stCondLst>
                      <p:childTnLst>
                        <p:par>
                          <p:cTn id="159" fill="hold">
                            <p:stCondLst>
                              <p:cond delay="0"/>
                            </p:stCondLst>
                            <p:childTnLst>
                              <p:par>
                                <p:cTn id="160" presetID="10" presetClass="entr" presetSubtype="0" fill="hold" nodeType="clickEffect">
                                  <p:stCondLst>
                                    <p:cond delay="0"/>
                                  </p:stCondLst>
                                  <p:childTnLst>
                                    <p:set>
                                      <p:cBhvr>
                                        <p:cTn id="161" dur="1" fill="hold">
                                          <p:stCondLst>
                                            <p:cond delay="0"/>
                                          </p:stCondLst>
                                        </p:cTn>
                                        <p:tgtEl>
                                          <p:spTgt spid="219"/>
                                        </p:tgtEl>
                                        <p:attrNameLst>
                                          <p:attrName>style.visibility</p:attrName>
                                        </p:attrNameLst>
                                      </p:cBhvr>
                                      <p:to>
                                        <p:strVal val="visible"/>
                                      </p:to>
                                    </p:set>
                                    <p:animEffect transition="in" filter="fade">
                                      <p:cBhvr>
                                        <p:cTn id="162" dur="1000"/>
                                        <p:tgtEl>
                                          <p:spTgt spid="219"/>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nodeType="clickEffect">
                                  <p:stCondLst>
                                    <p:cond delay="0"/>
                                  </p:stCondLst>
                                  <p:childTnLst>
                                    <p:set>
                                      <p:cBhvr>
                                        <p:cTn id="166" dur="1" fill="hold">
                                          <p:stCondLst>
                                            <p:cond delay="0"/>
                                          </p:stCondLst>
                                        </p:cTn>
                                        <p:tgtEl>
                                          <p:spTgt spid="220"/>
                                        </p:tgtEl>
                                        <p:attrNameLst>
                                          <p:attrName>style.visibility</p:attrName>
                                        </p:attrNameLst>
                                      </p:cBhvr>
                                      <p:to>
                                        <p:strVal val="visible"/>
                                      </p:to>
                                    </p:set>
                                    <p:animEffect transition="in" filter="fade">
                                      <p:cBhvr>
                                        <p:cTn id="167" dur="1000"/>
                                        <p:tgtEl>
                                          <p:spTgt spid="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231" name="Google Shape;231;p19"/>
          <p:cNvSpPr txBox="1">
            <a:spLocks noGrp="1"/>
          </p:cNvSpPr>
          <p:nvPr>
            <p:ph type="title"/>
          </p:nvPr>
        </p:nvSpPr>
        <p:spPr>
          <a:xfrm>
            <a:off x="631025" y="126900"/>
            <a:ext cx="2086800" cy="572700"/>
          </a:xfrm>
          <a:prstGeom prst="rect">
            <a:avLst/>
          </a:prstGeom>
          <a:solidFill>
            <a:schemeClr val="lt1"/>
          </a:solidFill>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s" b="1">
                <a:solidFill>
                  <a:srgbClr val="073763"/>
                </a:solidFill>
                <a:latin typeface="Times New Roman"/>
                <a:ea typeface="Times New Roman"/>
                <a:cs typeface="Times New Roman"/>
                <a:sym typeface="Times New Roman"/>
              </a:rPr>
              <a:t>Objetivos</a:t>
            </a:r>
            <a:endParaRPr b="1">
              <a:solidFill>
                <a:srgbClr val="073763"/>
              </a:solidFill>
              <a:latin typeface="Times New Roman"/>
              <a:ea typeface="Times New Roman"/>
              <a:cs typeface="Times New Roman"/>
              <a:sym typeface="Times New Roman"/>
            </a:endParaRPr>
          </a:p>
        </p:txBody>
      </p:sp>
      <p:sp>
        <p:nvSpPr>
          <p:cNvPr id="232" name="Google Shape;232;p19"/>
          <p:cNvSpPr txBox="1">
            <a:spLocks noGrp="1"/>
          </p:cNvSpPr>
          <p:nvPr>
            <p:ph type="body" idx="1"/>
          </p:nvPr>
        </p:nvSpPr>
        <p:spPr>
          <a:xfrm>
            <a:off x="232550" y="1102700"/>
            <a:ext cx="8152800" cy="921300"/>
          </a:xfrm>
          <a:prstGeom prst="rect">
            <a:avLst/>
          </a:prstGeom>
        </p:spPr>
        <p:txBody>
          <a:bodyPr spcFirstLastPara="1" wrap="square" lIns="91425" tIns="91425" rIns="91425" bIns="91425" anchor="t" anchorCtr="0">
            <a:noAutofit/>
          </a:bodyPr>
          <a:lstStyle/>
          <a:p>
            <a:pPr marL="0" lvl="0" indent="0" algn="ctr" rtl="0">
              <a:lnSpc>
                <a:spcPct val="95000"/>
              </a:lnSpc>
              <a:spcBef>
                <a:spcPts val="0"/>
              </a:spcBef>
              <a:spcAft>
                <a:spcPts val="0"/>
              </a:spcAft>
              <a:buSzPts val="275"/>
              <a:buNone/>
            </a:pPr>
            <a:r>
              <a:rPr lang="es" sz="1300">
                <a:solidFill>
                  <a:srgbClr val="111111"/>
                </a:solidFill>
                <a:latin typeface="Times New Roman"/>
                <a:ea typeface="Times New Roman"/>
                <a:cs typeface="Times New Roman"/>
                <a:sym typeface="Times New Roman"/>
              </a:rPr>
              <a:t>Evaluar los efectos intestinales y cambios de longevidad producidos en </a:t>
            </a:r>
            <a:r>
              <a:rPr lang="es" sz="1300" i="1">
                <a:solidFill>
                  <a:srgbClr val="111111"/>
                </a:solidFill>
                <a:latin typeface="Times New Roman"/>
                <a:ea typeface="Times New Roman"/>
                <a:cs typeface="Times New Roman"/>
                <a:sym typeface="Times New Roman"/>
              </a:rPr>
              <a:t>Caenorhabditis elegans </a:t>
            </a:r>
            <a:r>
              <a:rPr lang="es" sz="1300">
                <a:solidFill>
                  <a:srgbClr val="111111"/>
                </a:solidFill>
                <a:latin typeface="Times New Roman"/>
                <a:ea typeface="Times New Roman"/>
                <a:cs typeface="Times New Roman"/>
                <a:sym typeface="Times New Roman"/>
              </a:rPr>
              <a:t>cepa mutante AX1410 y cepa silvestre N2 tras la exposición con </a:t>
            </a:r>
            <a:r>
              <a:rPr lang="es" sz="1300" i="1">
                <a:solidFill>
                  <a:srgbClr val="111111"/>
                </a:solidFill>
                <a:latin typeface="Times New Roman"/>
                <a:ea typeface="Times New Roman"/>
                <a:cs typeface="Times New Roman"/>
                <a:sym typeface="Times New Roman"/>
              </a:rPr>
              <a:t>Lactobacillus rhamnosus</a:t>
            </a:r>
            <a:r>
              <a:rPr lang="es" sz="1300">
                <a:solidFill>
                  <a:srgbClr val="111111"/>
                </a:solidFill>
                <a:latin typeface="Times New Roman"/>
                <a:ea typeface="Times New Roman"/>
                <a:cs typeface="Times New Roman"/>
                <a:sym typeface="Times New Roman"/>
              </a:rPr>
              <a:t> y </a:t>
            </a:r>
            <a:r>
              <a:rPr lang="es" sz="1300" i="1">
                <a:solidFill>
                  <a:srgbClr val="111111"/>
                </a:solidFill>
                <a:latin typeface="Times New Roman"/>
                <a:ea typeface="Times New Roman"/>
                <a:cs typeface="Times New Roman"/>
                <a:sym typeface="Times New Roman"/>
              </a:rPr>
              <a:t>Lactobacillus plantarum</a:t>
            </a:r>
            <a:r>
              <a:rPr lang="es" sz="1300">
                <a:solidFill>
                  <a:srgbClr val="111111"/>
                </a:solidFill>
                <a:latin typeface="Times New Roman"/>
                <a:ea typeface="Times New Roman"/>
                <a:cs typeface="Times New Roman"/>
                <a:sym typeface="Times New Roman"/>
              </a:rPr>
              <a:t>. </a:t>
            </a:r>
            <a:endParaRPr sz="1600">
              <a:latin typeface="Times New Roman"/>
              <a:ea typeface="Times New Roman"/>
              <a:cs typeface="Times New Roman"/>
              <a:sym typeface="Times New Roman"/>
            </a:endParaRPr>
          </a:p>
          <a:p>
            <a:pPr marL="0" lvl="0" indent="0" algn="just" rtl="0">
              <a:lnSpc>
                <a:spcPct val="95000"/>
              </a:lnSpc>
              <a:spcBef>
                <a:spcPts val="1200"/>
              </a:spcBef>
              <a:spcAft>
                <a:spcPts val="1200"/>
              </a:spcAft>
              <a:buSzPts val="275"/>
              <a:buNone/>
            </a:pPr>
            <a:endParaRPr sz="1600">
              <a:latin typeface="Times New Roman"/>
              <a:ea typeface="Times New Roman"/>
              <a:cs typeface="Times New Roman"/>
              <a:sym typeface="Times New Roman"/>
            </a:endParaRPr>
          </a:p>
        </p:txBody>
      </p:sp>
      <p:sp>
        <p:nvSpPr>
          <p:cNvPr id="233" name="Google Shape;233;p19"/>
          <p:cNvSpPr/>
          <p:nvPr/>
        </p:nvSpPr>
        <p:spPr>
          <a:xfrm>
            <a:off x="3053275" y="2703325"/>
            <a:ext cx="2691300" cy="1887600"/>
          </a:xfrm>
          <a:prstGeom prst="rect">
            <a:avLst/>
          </a:prstGeom>
          <a:solidFill>
            <a:srgbClr val="9FC5E8"/>
          </a:solidFill>
          <a:ln w="19050" cap="flat" cmpd="sng">
            <a:solidFill>
              <a:srgbClr val="07376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600"/>
          </a:p>
        </p:txBody>
      </p:sp>
      <p:sp>
        <p:nvSpPr>
          <p:cNvPr id="234" name="Google Shape;234;p19"/>
          <p:cNvSpPr/>
          <p:nvPr/>
        </p:nvSpPr>
        <p:spPr>
          <a:xfrm>
            <a:off x="436800" y="2703325"/>
            <a:ext cx="2640900" cy="1887600"/>
          </a:xfrm>
          <a:prstGeom prst="rect">
            <a:avLst/>
          </a:prstGeom>
          <a:solidFill>
            <a:schemeClr val="lt1"/>
          </a:solidFill>
          <a:ln w="19050" cap="flat" cmpd="sng">
            <a:solidFill>
              <a:srgbClr val="07376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600"/>
          </a:p>
        </p:txBody>
      </p:sp>
      <p:sp>
        <p:nvSpPr>
          <p:cNvPr id="235" name="Google Shape;235;p19"/>
          <p:cNvSpPr txBox="1">
            <a:spLocks noGrp="1"/>
          </p:cNvSpPr>
          <p:nvPr>
            <p:ph type="body" idx="1"/>
          </p:nvPr>
        </p:nvSpPr>
        <p:spPr>
          <a:xfrm>
            <a:off x="582425" y="2703325"/>
            <a:ext cx="2447100" cy="1808100"/>
          </a:xfrm>
          <a:prstGeom prst="rect">
            <a:avLst/>
          </a:prstGeom>
          <a:noFill/>
        </p:spPr>
        <p:txBody>
          <a:bodyPr spcFirstLastPara="1" wrap="square" lIns="91425" tIns="91425" rIns="91425" bIns="91425" anchor="t" anchorCtr="0">
            <a:noAutofit/>
          </a:bodyPr>
          <a:lstStyle/>
          <a:p>
            <a:pPr marL="0" lvl="0" indent="0" algn="ctr" rtl="0">
              <a:lnSpc>
                <a:spcPct val="95000"/>
              </a:lnSpc>
              <a:spcBef>
                <a:spcPts val="0"/>
              </a:spcBef>
              <a:spcAft>
                <a:spcPts val="1200"/>
              </a:spcAft>
              <a:buClr>
                <a:schemeClr val="dk1"/>
              </a:buClr>
              <a:buSzPts val="275"/>
              <a:buFont typeface="Arial"/>
              <a:buNone/>
            </a:pPr>
            <a:r>
              <a:rPr lang="es" sz="1300">
                <a:solidFill>
                  <a:schemeClr val="dk1"/>
                </a:solidFill>
                <a:latin typeface="Times New Roman"/>
                <a:ea typeface="Times New Roman"/>
                <a:cs typeface="Times New Roman"/>
                <a:sym typeface="Times New Roman"/>
              </a:rPr>
              <a:t>Definir la concentración óptima de </a:t>
            </a:r>
            <a:r>
              <a:rPr lang="es" sz="1300" i="1">
                <a:solidFill>
                  <a:schemeClr val="dk1"/>
                </a:solidFill>
                <a:latin typeface="Times New Roman"/>
                <a:ea typeface="Times New Roman"/>
                <a:cs typeface="Times New Roman"/>
                <a:sym typeface="Times New Roman"/>
              </a:rPr>
              <a:t>Lactobacillus rhamnosus y Lactobacillus plantarum </a:t>
            </a:r>
            <a:r>
              <a:rPr lang="es" sz="1300">
                <a:solidFill>
                  <a:schemeClr val="dk1"/>
                </a:solidFill>
                <a:latin typeface="Times New Roman"/>
                <a:ea typeface="Times New Roman"/>
                <a:cs typeface="Times New Roman"/>
                <a:sym typeface="Times New Roman"/>
              </a:rPr>
              <a:t>incorporados en la dieta de </a:t>
            </a:r>
            <a:r>
              <a:rPr lang="es" sz="1300" i="1">
                <a:solidFill>
                  <a:schemeClr val="dk1"/>
                </a:solidFill>
                <a:latin typeface="Times New Roman"/>
                <a:ea typeface="Times New Roman"/>
                <a:cs typeface="Times New Roman"/>
                <a:sym typeface="Times New Roman"/>
              </a:rPr>
              <a:t>C. elegans</a:t>
            </a:r>
            <a:r>
              <a:rPr lang="es" sz="1300">
                <a:solidFill>
                  <a:schemeClr val="dk1"/>
                </a:solidFill>
                <a:latin typeface="Times New Roman"/>
                <a:ea typeface="Times New Roman"/>
                <a:cs typeface="Times New Roman"/>
                <a:sym typeface="Times New Roman"/>
              </a:rPr>
              <a:t> AX1410 y N2 por medio de la evaluación de reproducción, movilidad. longitud y grosor, teniendo en cuenta el principio establecido por la FAO/OMS. . </a:t>
            </a:r>
            <a:endParaRPr sz="1400">
              <a:solidFill>
                <a:schemeClr val="dk1"/>
              </a:solidFill>
              <a:latin typeface="Times New Roman"/>
              <a:ea typeface="Times New Roman"/>
              <a:cs typeface="Times New Roman"/>
              <a:sym typeface="Times New Roman"/>
            </a:endParaRPr>
          </a:p>
        </p:txBody>
      </p:sp>
      <p:sp>
        <p:nvSpPr>
          <p:cNvPr id="236" name="Google Shape;236;p19"/>
          <p:cNvSpPr txBox="1">
            <a:spLocks noGrp="1"/>
          </p:cNvSpPr>
          <p:nvPr>
            <p:ph type="body" idx="1"/>
          </p:nvPr>
        </p:nvSpPr>
        <p:spPr>
          <a:xfrm>
            <a:off x="3205188" y="2999125"/>
            <a:ext cx="2363700" cy="1296000"/>
          </a:xfrm>
          <a:prstGeom prst="rect">
            <a:avLst/>
          </a:prstGeom>
          <a:noFill/>
        </p:spPr>
        <p:txBody>
          <a:bodyPr spcFirstLastPara="1" wrap="square" lIns="91425" tIns="91425" rIns="91425" bIns="91425" anchor="t" anchorCtr="0">
            <a:noAutofit/>
          </a:bodyPr>
          <a:lstStyle/>
          <a:p>
            <a:pPr marL="0" lvl="0" indent="0" algn="ctr" rtl="0">
              <a:lnSpc>
                <a:spcPct val="95000"/>
              </a:lnSpc>
              <a:spcBef>
                <a:spcPts val="0"/>
              </a:spcBef>
              <a:spcAft>
                <a:spcPts val="1200"/>
              </a:spcAft>
              <a:buSzPts val="275"/>
              <a:buNone/>
            </a:pPr>
            <a:r>
              <a:rPr lang="es" sz="1300">
                <a:solidFill>
                  <a:schemeClr val="dk1"/>
                </a:solidFill>
                <a:latin typeface="Times New Roman"/>
                <a:ea typeface="Times New Roman"/>
                <a:cs typeface="Times New Roman"/>
                <a:sym typeface="Times New Roman"/>
              </a:rPr>
              <a:t>Identificar cambios en la longevidad y supervivencia al estrés térmico de </a:t>
            </a:r>
            <a:r>
              <a:rPr lang="es" sz="1300" i="1">
                <a:solidFill>
                  <a:schemeClr val="dk1"/>
                </a:solidFill>
                <a:latin typeface="Times New Roman"/>
                <a:ea typeface="Times New Roman"/>
                <a:cs typeface="Times New Roman"/>
                <a:sym typeface="Times New Roman"/>
              </a:rPr>
              <a:t>C. elegans </a:t>
            </a:r>
            <a:r>
              <a:rPr lang="es" sz="1300">
                <a:solidFill>
                  <a:schemeClr val="dk1"/>
                </a:solidFill>
                <a:latin typeface="Times New Roman"/>
                <a:ea typeface="Times New Roman"/>
                <a:cs typeface="Times New Roman"/>
                <a:sym typeface="Times New Roman"/>
              </a:rPr>
              <a:t>AX1410 y N2  tras el consumo de </a:t>
            </a:r>
            <a:r>
              <a:rPr lang="es" sz="1300" i="1">
                <a:solidFill>
                  <a:schemeClr val="dk1"/>
                </a:solidFill>
                <a:latin typeface="Times New Roman"/>
                <a:ea typeface="Times New Roman"/>
                <a:cs typeface="Times New Roman"/>
                <a:sym typeface="Times New Roman"/>
              </a:rPr>
              <a:t>Lactobacillus rhamnosus y Lactobacillus plantarum. </a:t>
            </a:r>
            <a:endParaRPr sz="1500" i="1">
              <a:solidFill>
                <a:schemeClr val="dk1"/>
              </a:solidFill>
              <a:latin typeface="Times New Roman"/>
              <a:ea typeface="Times New Roman"/>
              <a:cs typeface="Times New Roman"/>
              <a:sym typeface="Times New Roman"/>
            </a:endParaRPr>
          </a:p>
        </p:txBody>
      </p:sp>
      <p:sp>
        <p:nvSpPr>
          <p:cNvPr id="237" name="Google Shape;237;p19"/>
          <p:cNvSpPr/>
          <p:nvPr/>
        </p:nvSpPr>
        <p:spPr>
          <a:xfrm>
            <a:off x="5744575" y="2703325"/>
            <a:ext cx="2640900" cy="1887600"/>
          </a:xfrm>
          <a:prstGeom prst="rect">
            <a:avLst/>
          </a:prstGeom>
          <a:solidFill>
            <a:schemeClr val="lt1"/>
          </a:solidFill>
          <a:ln w="19050" cap="flat" cmpd="sng">
            <a:solidFill>
              <a:srgbClr val="07376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600"/>
          </a:p>
        </p:txBody>
      </p:sp>
      <p:sp>
        <p:nvSpPr>
          <p:cNvPr id="238" name="Google Shape;238;p19"/>
          <p:cNvSpPr txBox="1"/>
          <p:nvPr/>
        </p:nvSpPr>
        <p:spPr>
          <a:xfrm>
            <a:off x="5768325" y="2933675"/>
            <a:ext cx="2447100" cy="1325400"/>
          </a:xfrm>
          <a:prstGeom prst="rect">
            <a:avLst/>
          </a:prstGeom>
          <a:noFill/>
          <a:ln>
            <a:noFill/>
          </a:ln>
        </p:spPr>
        <p:txBody>
          <a:bodyPr spcFirstLastPara="1" wrap="square" lIns="91425" tIns="91425" rIns="91425" bIns="91425" anchor="t" anchorCtr="0">
            <a:spAutoFit/>
          </a:bodyPr>
          <a:lstStyle/>
          <a:p>
            <a:pPr marL="0" lvl="0" indent="0" algn="ctr" rtl="0">
              <a:lnSpc>
                <a:spcPct val="95000"/>
              </a:lnSpc>
              <a:spcBef>
                <a:spcPts val="0"/>
              </a:spcBef>
              <a:spcAft>
                <a:spcPts val="1200"/>
              </a:spcAft>
              <a:buNone/>
            </a:pPr>
            <a:r>
              <a:rPr lang="es" sz="1300">
                <a:solidFill>
                  <a:schemeClr val="dk1"/>
                </a:solidFill>
                <a:latin typeface="Times New Roman"/>
                <a:ea typeface="Times New Roman"/>
                <a:cs typeface="Times New Roman"/>
                <a:sym typeface="Times New Roman"/>
              </a:rPr>
              <a:t>Determinar cambios en la acumulación de grasas a nivel intestinal en </a:t>
            </a:r>
            <a:r>
              <a:rPr lang="es" sz="1300" i="1">
                <a:solidFill>
                  <a:schemeClr val="dk1"/>
                </a:solidFill>
                <a:latin typeface="Times New Roman"/>
                <a:ea typeface="Times New Roman"/>
                <a:cs typeface="Times New Roman"/>
                <a:sym typeface="Times New Roman"/>
              </a:rPr>
              <a:t>C. elegans</a:t>
            </a:r>
            <a:r>
              <a:rPr lang="es" sz="1300">
                <a:solidFill>
                  <a:schemeClr val="dk1"/>
                </a:solidFill>
                <a:latin typeface="Times New Roman"/>
                <a:ea typeface="Times New Roman"/>
                <a:cs typeface="Times New Roman"/>
                <a:sym typeface="Times New Roman"/>
              </a:rPr>
              <a:t> AX1410 y N2 tras la alimentación con </a:t>
            </a:r>
            <a:r>
              <a:rPr lang="es" sz="1300" i="1">
                <a:solidFill>
                  <a:schemeClr val="dk1"/>
                </a:solidFill>
                <a:latin typeface="Times New Roman"/>
                <a:ea typeface="Times New Roman"/>
                <a:cs typeface="Times New Roman"/>
                <a:sym typeface="Times New Roman"/>
              </a:rPr>
              <a:t>Lactobacillus rhamnosus y Lactobacillus plantarum</a:t>
            </a:r>
            <a:r>
              <a:rPr lang="es" sz="1300">
                <a:solidFill>
                  <a:schemeClr val="dk1"/>
                </a:solidFill>
                <a:latin typeface="Times New Roman"/>
                <a:ea typeface="Times New Roman"/>
                <a:cs typeface="Times New Roman"/>
                <a:sym typeface="Times New Roman"/>
              </a:rPr>
              <a:t>.</a:t>
            </a:r>
            <a:endParaRPr sz="1300">
              <a:solidFill>
                <a:schemeClr val="dk1"/>
              </a:solidFill>
              <a:latin typeface="Times New Roman"/>
              <a:ea typeface="Times New Roman"/>
              <a:cs typeface="Times New Roman"/>
              <a:sym typeface="Times New Roman"/>
            </a:endParaRPr>
          </a:p>
        </p:txBody>
      </p:sp>
      <p:sp>
        <p:nvSpPr>
          <p:cNvPr id="239" name="Google Shape;239;p19"/>
          <p:cNvSpPr/>
          <p:nvPr/>
        </p:nvSpPr>
        <p:spPr>
          <a:xfrm>
            <a:off x="120475" y="721250"/>
            <a:ext cx="4840200" cy="33300"/>
          </a:xfrm>
          <a:prstGeom prst="rect">
            <a:avLst/>
          </a:prstGeom>
          <a:solidFill>
            <a:srgbClr val="07376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19"/>
          <p:cNvSpPr/>
          <p:nvPr/>
        </p:nvSpPr>
        <p:spPr>
          <a:xfrm>
            <a:off x="4960776" y="682400"/>
            <a:ext cx="97500" cy="111000"/>
          </a:xfrm>
          <a:prstGeom prst="ellipse">
            <a:avLst/>
          </a:prstGeom>
          <a:solidFill>
            <a:srgbClr val="07376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19"/>
          <p:cNvSpPr/>
          <p:nvPr/>
        </p:nvSpPr>
        <p:spPr>
          <a:xfrm>
            <a:off x="4970373" y="696500"/>
            <a:ext cx="78300" cy="828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19"/>
          <p:cNvSpPr/>
          <p:nvPr/>
        </p:nvSpPr>
        <p:spPr>
          <a:xfrm>
            <a:off x="0" y="0"/>
            <a:ext cx="392400" cy="826500"/>
          </a:xfrm>
          <a:prstGeom prst="rect">
            <a:avLst/>
          </a:prstGeom>
          <a:solidFill>
            <a:srgbClr val="07376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19"/>
          <p:cNvSpPr/>
          <p:nvPr/>
        </p:nvSpPr>
        <p:spPr>
          <a:xfrm>
            <a:off x="291750" y="0"/>
            <a:ext cx="97500" cy="826500"/>
          </a:xfrm>
          <a:prstGeom prst="rect">
            <a:avLst/>
          </a:prstGeom>
          <a:solidFill>
            <a:srgbClr val="3D85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19"/>
          <p:cNvSpPr txBox="1">
            <a:spLocks noGrp="1"/>
          </p:cNvSpPr>
          <p:nvPr>
            <p:ph type="title"/>
          </p:nvPr>
        </p:nvSpPr>
        <p:spPr>
          <a:xfrm>
            <a:off x="120475" y="2124700"/>
            <a:ext cx="2086800" cy="447000"/>
          </a:xfrm>
          <a:prstGeom prst="rect">
            <a:avLst/>
          </a:prstGeom>
          <a:solidFill>
            <a:schemeClr val="lt1"/>
          </a:solidFill>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s" b="1">
                <a:solidFill>
                  <a:srgbClr val="073763"/>
                </a:solidFill>
                <a:latin typeface="Times New Roman"/>
                <a:ea typeface="Times New Roman"/>
                <a:cs typeface="Times New Roman"/>
                <a:sym typeface="Times New Roman"/>
              </a:rPr>
              <a:t>Específicos</a:t>
            </a:r>
            <a:endParaRPr b="1">
              <a:solidFill>
                <a:srgbClr val="073763"/>
              </a:solidFill>
              <a:latin typeface="Times New Roman"/>
              <a:ea typeface="Times New Roman"/>
              <a:cs typeface="Times New Roman"/>
              <a:sym typeface="Times New Roman"/>
            </a:endParaRPr>
          </a:p>
        </p:txBody>
      </p:sp>
      <p:sp>
        <p:nvSpPr>
          <p:cNvPr id="245" name="Google Shape;245;p19"/>
          <p:cNvSpPr/>
          <p:nvPr/>
        </p:nvSpPr>
        <p:spPr>
          <a:xfrm>
            <a:off x="0" y="200"/>
            <a:ext cx="236700" cy="3108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s" b="1">
                <a:solidFill>
                  <a:srgbClr val="0C343D"/>
                </a:solidFill>
                <a:latin typeface="Times New Roman"/>
                <a:ea typeface="Times New Roman"/>
                <a:cs typeface="Times New Roman"/>
                <a:sym typeface="Times New Roman"/>
              </a:rPr>
              <a:t>7</a:t>
            </a:r>
            <a:endParaRPr b="1">
              <a:solidFill>
                <a:srgbClr val="0C343D"/>
              </a:solidFill>
              <a:latin typeface="Times New Roman"/>
              <a:ea typeface="Times New Roman"/>
              <a:cs typeface="Times New Roman"/>
              <a:sym typeface="Times New Roman"/>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2"/>
                                        </p:tgtEl>
                                        <p:attrNameLst>
                                          <p:attrName>style.visibility</p:attrName>
                                        </p:attrNameLst>
                                      </p:cBhvr>
                                      <p:to>
                                        <p:strVal val="visible"/>
                                      </p:to>
                                    </p:set>
                                    <p:animEffect transition="in" filter="fade">
                                      <p:cBhvr>
                                        <p:cTn id="7" dur="1000"/>
                                        <p:tgtEl>
                                          <p:spTgt spid="23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44"/>
                                        </p:tgtEl>
                                        <p:attrNameLst>
                                          <p:attrName>style.visibility</p:attrName>
                                        </p:attrNameLst>
                                      </p:cBhvr>
                                      <p:to>
                                        <p:strVal val="visible"/>
                                      </p:to>
                                    </p:set>
                                    <p:animEffect transition="in" filter="fade">
                                      <p:cBhvr>
                                        <p:cTn id="12" dur="1000"/>
                                        <p:tgtEl>
                                          <p:spTgt spid="24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33"/>
                                        </p:tgtEl>
                                        <p:attrNameLst>
                                          <p:attrName>style.visibility</p:attrName>
                                        </p:attrNameLst>
                                      </p:cBhvr>
                                      <p:to>
                                        <p:strVal val="visible"/>
                                      </p:to>
                                    </p:set>
                                    <p:animEffect transition="in" filter="fade">
                                      <p:cBhvr>
                                        <p:cTn id="17" dur="1000"/>
                                        <p:tgtEl>
                                          <p:spTgt spid="233"/>
                                        </p:tgtEl>
                                      </p:cBhvr>
                                    </p:animEffect>
                                  </p:childTnLst>
                                </p:cTn>
                              </p:par>
                              <p:par>
                                <p:cTn id="18" presetID="10" presetClass="entr" presetSubtype="0" fill="hold" nodeType="withEffect">
                                  <p:stCondLst>
                                    <p:cond delay="0"/>
                                  </p:stCondLst>
                                  <p:childTnLst>
                                    <p:set>
                                      <p:cBhvr>
                                        <p:cTn id="19" dur="1" fill="hold">
                                          <p:stCondLst>
                                            <p:cond delay="0"/>
                                          </p:stCondLst>
                                        </p:cTn>
                                        <p:tgtEl>
                                          <p:spTgt spid="234"/>
                                        </p:tgtEl>
                                        <p:attrNameLst>
                                          <p:attrName>style.visibility</p:attrName>
                                        </p:attrNameLst>
                                      </p:cBhvr>
                                      <p:to>
                                        <p:strVal val="visible"/>
                                      </p:to>
                                    </p:set>
                                    <p:animEffect transition="in" filter="fade">
                                      <p:cBhvr>
                                        <p:cTn id="20" dur="1000"/>
                                        <p:tgtEl>
                                          <p:spTgt spid="234"/>
                                        </p:tgtEl>
                                      </p:cBhvr>
                                    </p:animEffect>
                                  </p:childTnLst>
                                </p:cTn>
                              </p:par>
                              <p:par>
                                <p:cTn id="21" presetID="10" presetClass="entr" presetSubtype="0" fill="hold" nodeType="withEffect">
                                  <p:stCondLst>
                                    <p:cond delay="0"/>
                                  </p:stCondLst>
                                  <p:childTnLst>
                                    <p:set>
                                      <p:cBhvr>
                                        <p:cTn id="22" dur="1" fill="hold">
                                          <p:stCondLst>
                                            <p:cond delay="0"/>
                                          </p:stCondLst>
                                        </p:cTn>
                                        <p:tgtEl>
                                          <p:spTgt spid="235"/>
                                        </p:tgtEl>
                                        <p:attrNameLst>
                                          <p:attrName>style.visibility</p:attrName>
                                        </p:attrNameLst>
                                      </p:cBhvr>
                                      <p:to>
                                        <p:strVal val="visible"/>
                                      </p:to>
                                    </p:set>
                                    <p:animEffect transition="in" filter="fade">
                                      <p:cBhvr>
                                        <p:cTn id="23" dur="1000"/>
                                        <p:tgtEl>
                                          <p:spTgt spid="235"/>
                                        </p:tgtEl>
                                      </p:cBhvr>
                                    </p:animEffect>
                                  </p:childTnLst>
                                </p:cTn>
                              </p:par>
                              <p:par>
                                <p:cTn id="24" presetID="10" presetClass="entr" presetSubtype="0" fill="hold" nodeType="withEffect">
                                  <p:stCondLst>
                                    <p:cond delay="0"/>
                                  </p:stCondLst>
                                  <p:childTnLst>
                                    <p:set>
                                      <p:cBhvr>
                                        <p:cTn id="25" dur="1" fill="hold">
                                          <p:stCondLst>
                                            <p:cond delay="0"/>
                                          </p:stCondLst>
                                        </p:cTn>
                                        <p:tgtEl>
                                          <p:spTgt spid="236"/>
                                        </p:tgtEl>
                                        <p:attrNameLst>
                                          <p:attrName>style.visibility</p:attrName>
                                        </p:attrNameLst>
                                      </p:cBhvr>
                                      <p:to>
                                        <p:strVal val="visible"/>
                                      </p:to>
                                    </p:set>
                                    <p:animEffect transition="in" filter="fade">
                                      <p:cBhvr>
                                        <p:cTn id="26" dur="1000"/>
                                        <p:tgtEl>
                                          <p:spTgt spid="236"/>
                                        </p:tgtEl>
                                      </p:cBhvr>
                                    </p:animEffect>
                                  </p:childTnLst>
                                </p:cTn>
                              </p:par>
                              <p:par>
                                <p:cTn id="27" presetID="10" presetClass="entr" presetSubtype="0" fill="hold" nodeType="withEffect">
                                  <p:stCondLst>
                                    <p:cond delay="0"/>
                                  </p:stCondLst>
                                  <p:childTnLst>
                                    <p:set>
                                      <p:cBhvr>
                                        <p:cTn id="28" dur="1" fill="hold">
                                          <p:stCondLst>
                                            <p:cond delay="0"/>
                                          </p:stCondLst>
                                        </p:cTn>
                                        <p:tgtEl>
                                          <p:spTgt spid="237"/>
                                        </p:tgtEl>
                                        <p:attrNameLst>
                                          <p:attrName>style.visibility</p:attrName>
                                        </p:attrNameLst>
                                      </p:cBhvr>
                                      <p:to>
                                        <p:strVal val="visible"/>
                                      </p:to>
                                    </p:set>
                                    <p:animEffect transition="in" filter="fade">
                                      <p:cBhvr>
                                        <p:cTn id="29" dur="1000"/>
                                        <p:tgtEl>
                                          <p:spTgt spid="237"/>
                                        </p:tgtEl>
                                      </p:cBhvr>
                                    </p:animEffect>
                                  </p:childTnLst>
                                </p:cTn>
                              </p:par>
                              <p:par>
                                <p:cTn id="30" presetID="10" presetClass="entr" presetSubtype="0" fill="hold" nodeType="withEffect">
                                  <p:stCondLst>
                                    <p:cond delay="0"/>
                                  </p:stCondLst>
                                  <p:childTnLst>
                                    <p:set>
                                      <p:cBhvr>
                                        <p:cTn id="31" dur="1" fill="hold">
                                          <p:stCondLst>
                                            <p:cond delay="0"/>
                                          </p:stCondLst>
                                        </p:cTn>
                                        <p:tgtEl>
                                          <p:spTgt spid="238"/>
                                        </p:tgtEl>
                                        <p:attrNameLst>
                                          <p:attrName>style.visibility</p:attrName>
                                        </p:attrNameLst>
                                      </p:cBhvr>
                                      <p:to>
                                        <p:strVal val="visible"/>
                                      </p:to>
                                    </p:set>
                                    <p:animEffect transition="in" filter="fade">
                                      <p:cBhvr>
                                        <p:cTn id="32" dur="1000"/>
                                        <p:tgtEl>
                                          <p:spTgt spid="238"/>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32"/>
                                        </p:tgtEl>
                                        <p:attrNameLst>
                                          <p:attrName>style.visibility</p:attrName>
                                        </p:attrNameLst>
                                      </p:cBhvr>
                                      <p:to>
                                        <p:strVal val="visible"/>
                                      </p:to>
                                    </p:set>
                                    <p:animEffect transition="in" filter="fade">
                                      <p:cBhvr>
                                        <p:cTn id="37" dur="1000"/>
                                        <p:tgtEl>
                                          <p:spTgt spid="2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0" name="Google Shape;250;p20"/>
          <p:cNvSpPr/>
          <p:nvPr/>
        </p:nvSpPr>
        <p:spPr>
          <a:xfrm>
            <a:off x="510900" y="0"/>
            <a:ext cx="122700" cy="3631500"/>
          </a:xfrm>
          <a:prstGeom prst="rect">
            <a:avLst/>
          </a:prstGeom>
          <a:solidFill>
            <a:srgbClr val="073763"/>
          </a:solidFill>
          <a:ln w="9525" cap="flat" cmpd="sng">
            <a:solidFill>
              <a:srgbClr val="134F5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20"/>
          <p:cNvSpPr/>
          <p:nvPr/>
        </p:nvSpPr>
        <p:spPr>
          <a:xfrm rot="5400000">
            <a:off x="4868600" y="672150"/>
            <a:ext cx="161700" cy="8298900"/>
          </a:xfrm>
          <a:prstGeom prst="rect">
            <a:avLst/>
          </a:prstGeom>
          <a:solidFill>
            <a:srgbClr val="07376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20"/>
          <p:cNvSpPr/>
          <p:nvPr/>
        </p:nvSpPr>
        <p:spPr>
          <a:xfrm>
            <a:off x="0" y="3763122"/>
            <a:ext cx="1144500" cy="1001400"/>
          </a:xfrm>
          <a:prstGeom prst="triangle">
            <a:avLst>
              <a:gd name="adj" fmla="val 50000"/>
            </a:avLst>
          </a:prstGeom>
          <a:solidFill>
            <a:srgbClr val="000000">
              <a:alpha val="0"/>
            </a:srgbClr>
          </a:solidFill>
          <a:ln w="28575" cap="flat" cmpd="sng">
            <a:solidFill>
              <a:srgbClr val="07376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20"/>
          <p:cNvSpPr/>
          <p:nvPr/>
        </p:nvSpPr>
        <p:spPr>
          <a:xfrm>
            <a:off x="161007" y="4223375"/>
            <a:ext cx="822600" cy="679200"/>
          </a:xfrm>
          <a:prstGeom prst="triangle">
            <a:avLst>
              <a:gd name="adj" fmla="val 50000"/>
            </a:avLst>
          </a:prstGeom>
          <a:solidFill>
            <a:schemeClr val="lt1"/>
          </a:solidFill>
          <a:ln w="9525" cap="flat" cmpd="sng">
            <a:solidFill>
              <a:srgbClr val="07376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20"/>
          <p:cNvSpPr/>
          <p:nvPr/>
        </p:nvSpPr>
        <p:spPr>
          <a:xfrm rot="10800000">
            <a:off x="507200" y="3631500"/>
            <a:ext cx="130200" cy="135600"/>
          </a:xfrm>
          <a:prstGeom prst="triangle">
            <a:avLst>
              <a:gd name="adj" fmla="val 50000"/>
            </a:avLst>
          </a:prstGeom>
          <a:solidFill>
            <a:srgbClr val="07376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20"/>
          <p:cNvSpPr txBox="1">
            <a:spLocks noGrp="1"/>
          </p:cNvSpPr>
          <p:nvPr>
            <p:ph type="title"/>
          </p:nvPr>
        </p:nvSpPr>
        <p:spPr>
          <a:xfrm>
            <a:off x="3753950" y="113500"/>
            <a:ext cx="2391000" cy="614100"/>
          </a:xfrm>
          <a:prstGeom prst="rect">
            <a:avLst/>
          </a:prstGeom>
          <a:noFill/>
        </p:spPr>
        <p:txBody>
          <a:bodyPr spcFirstLastPara="1" wrap="square" lIns="91425" tIns="91425" rIns="91425" bIns="91425" anchor="t" anchorCtr="0">
            <a:normAutofit/>
          </a:bodyPr>
          <a:lstStyle/>
          <a:p>
            <a:pPr marL="0" lvl="0" indent="0" algn="ctr" rtl="0">
              <a:spcBef>
                <a:spcPts val="0"/>
              </a:spcBef>
              <a:spcAft>
                <a:spcPts val="0"/>
              </a:spcAft>
              <a:buNone/>
            </a:pPr>
            <a:r>
              <a:rPr lang="es" sz="2400" b="1">
                <a:solidFill>
                  <a:srgbClr val="0C343D"/>
                </a:solidFill>
                <a:latin typeface="Times New Roman"/>
                <a:ea typeface="Times New Roman"/>
                <a:cs typeface="Times New Roman"/>
                <a:sym typeface="Times New Roman"/>
              </a:rPr>
              <a:t>HIPÓTESIS</a:t>
            </a:r>
            <a:endParaRPr sz="2400" b="1">
              <a:solidFill>
                <a:srgbClr val="0C343D"/>
              </a:solidFill>
              <a:latin typeface="Times New Roman"/>
              <a:ea typeface="Times New Roman"/>
              <a:cs typeface="Times New Roman"/>
              <a:sym typeface="Times New Roman"/>
            </a:endParaRPr>
          </a:p>
        </p:txBody>
      </p:sp>
      <p:sp>
        <p:nvSpPr>
          <p:cNvPr id="256" name="Google Shape;256;p20"/>
          <p:cNvSpPr/>
          <p:nvPr/>
        </p:nvSpPr>
        <p:spPr>
          <a:xfrm>
            <a:off x="0" y="200"/>
            <a:ext cx="296100" cy="3180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s" b="1">
                <a:solidFill>
                  <a:srgbClr val="0C343D"/>
                </a:solidFill>
                <a:latin typeface="Times New Roman"/>
                <a:ea typeface="Times New Roman"/>
                <a:cs typeface="Times New Roman"/>
                <a:sym typeface="Times New Roman"/>
              </a:rPr>
              <a:t>8</a:t>
            </a:r>
            <a:endParaRPr b="1">
              <a:solidFill>
                <a:srgbClr val="0C343D"/>
              </a:solidFill>
              <a:latin typeface="Times New Roman"/>
              <a:ea typeface="Times New Roman"/>
              <a:cs typeface="Times New Roman"/>
              <a:sym typeface="Times New Roman"/>
            </a:endParaRPr>
          </a:p>
        </p:txBody>
      </p:sp>
      <p:grpSp>
        <p:nvGrpSpPr>
          <p:cNvPr id="257" name="Google Shape;257;p20"/>
          <p:cNvGrpSpPr/>
          <p:nvPr/>
        </p:nvGrpSpPr>
        <p:grpSpPr>
          <a:xfrm>
            <a:off x="1458650" y="888900"/>
            <a:ext cx="6981600" cy="2878200"/>
            <a:chOff x="1458650" y="888900"/>
            <a:chExt cx="6981600" cy="2878200"/>
          </a:xfrm>
        </p:grpSpPr>
        <p:sp>
          <p:nvSpPr>
            <p:cNvPr id="258" name="Google Shape;258;p20"/>
            <p:cNvSpPr txBox="1"/>
            <p:nvPr/>
          </p:nvSpPr>
          <p:spPr>
            <a:xfrm>
              <a:off x="1458650" y="888900"/>
              <a:ext cx="6981600" cy="831300"/>
            </a:xfrm>
            <a:prstGeom prst="rect">
              <a:avLst/>
            </a:prstGeom>
            <a:noFill/>
            <a:ln w="28575" cap="flat" cmpd="sng">
              <a:solidFill>
                <a:srgbClr val="073763"/>
              </a:solidFill>
              <a:prstDash val="solid"/>
              <a:round/>
              <a:headEnd type="none" w="sm" len="sm"/>
              <a:tailEnd type="none" w="sm" len="sm"/>
            </a:ln>
          </p:spPr>
          <p:txBody>
            <a:bodyPr spcFirstLastPara="1" wrap="square" lIns="91425" tIns="91425" rIns="91425" bIns="91425" anchor="t" anchorCtr="0">
              <a:spAutoFit/>
            </a:bodyPr>
            <a:lstStyle/>
            <a:p>
              <a:pPr marL="0" lvl="0" indent="0" algn="just" rtl="0">
                <a:spcBef>
                  <a:spcPts val="0"/>
                </a:spcBef>
                <a:spcAft>
                  <a:spcPts val="0"/>
                </a:spcAft>
                <a:buNone/>
              </a:pPr>
              <a:r>
                <a:rPr lang="es">
                  <a:latin typeface="Times New Roman"/>
                  <a:ea typeface="Times New Roman"/>
                  <a:cs typeface="Times New Roman"/>
                  <a:sym typeface="Times New Roman"/>
                </a:rPr>
                <a:t>Los microorganismos probióticos evaluados en este estudio</a:t>
              </a:r>
              <a:r>
                <a:rPr lang="es" i="1">
                  <a:latin typeface="Times New Roman"/>
                  <a:ea typeface="Times New Roman"/>
                  <a:cs typeface="Times New Roman"/>
                  <a:sym typeface="Times New Roman"/>
                </a:rPr>
                <a:t> (Lactobacillus rhamnosus</a:t>
              </a:r>
              <a:r>
                <a:rPr lang="es">
                  <a:latin typeface="Times New Roman"/>
                  <a:ea typeface="Times New Roman"/>
                  <a:cs typeface="Times New Roman"/>
                  <a:sym typeface="Times New Roman"/>
                </a:rPr>
                <a:t> y </a:t>
              </a:r>
              <a:r>
                <a:rPr lang="es" i="1">
                  <a:latin typeface="Times New Roman"/>
                  <a:ea typeface="Times New Roman"/>
                  <a:cs typeface="Times New Roman"/>
                  <a:sym typeface="Times New Roman"/>
                </a:rPr>
                <a:t>Lactobacillus plantarum )</a:t>
              </a:r>
              <a:r>
                <a:rPr lang="es">
                  <a:latin typeface="Times New Roman"/>
                  <a:ea typeface="Times New Roman"/>
                  <a:cs typeface="Times New Roman"/>
                  <a:sym typeface="Times New Roman"/>
                </a:rPr>
                <a:t>, </a:t>
              </a:r>
              <a:r>
                <a:rPr lang="es">
                  <a:solidFill>
                    <a:schemeClr val="dk1"/>
                  </a:solidFill>
                  <a:latin typeface="Times New Roman"/>
                  <a:ea typeface="Times New Roman"/>
                  <a:cs typeface="Times New Roman"/>
                  <a:sym typeface="Times New Roman"/>
                </a:rPr>
                <a:t>mejoran las condiciones fisiológicas y contribuyen a un desarrollo favorable en la vida del nematodo </a:t>
              </a:r>
              <a:r>
                <a:rPr lang="es" i="1">
                  <a:solidFill>
                    <a:schemeClr val="dk1"/>
                  </a:solidFill>
                  <a:latin typeface="Times New Roman"/>
                  <a:ea typeface="Times New Roman"/>
                  <a:cs typeface="Times New Roman"/>
                  <a:sym typeface="Times New Roman"/>
                </a:rPr>
                <a:t>Caenorhabditis elegans</a:t>
              </a:r>
              <a:r>
                <a:rPr lang="es">
                  <a:solidFill>
                    <a:schemeClr val="dk1"/>
                  </a:solidFill>
                  <a:latin typeface="Times New Roman"/>
                  <a:ea typeface="Times New Roman"/>
                  <a:cs typeface="Times New Roman"/>
                  <a:sym typeface="Times New Roman"/>
                </a:rPr>
                <a:t> cepa mutante AX1410 y N2.</a:t>
              </a:r>
              <a:endParaRPr>
                <a:latin typeface="Times New Roman"/>
                <a:ea typeface="Times New Roman"/>
                <a:cs typeface="Times New Roman"/>
                <a:sym typeface="Times New Roman"/>
              </a:endParaRPr>
            </a:p>
          </p:txBody>
        </p:sp>
        <p:pic>
          <p:nvPicPr>
            <p:cNvPr id="259" name="Google Shape;259;p20"/>
            <p:cNvPicPr preferRelativeResize="0"/>
            <p:nvPr/>
          </p:nvPicPr>
          <p:blipFill>
            <a:blip r:embed="rId3">
              <a:alphaModFix/>
            </a:blip>
            <a:stretch>
              <a:fillRect/>
            </a:stretch>
          </p:blipFill>
          <p:spPr>
            <a:xfrm>
              <a:off x="3421413" y="2024925"/>
              <a:ext cx="3056065" cy="1742175"/>
            </a:xfrm>
            <a:prstGeom prst="rect">
              <a:avLst/>
            </a:prstGeom>
            <a:noFill/>
            <a:ln>
              <a:noFill/>
            </a:ln>
          </p:spPr>
        </p:pic>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Google Shape;264;p21"/>
          <p:cNvSpPr/>
          <p:nvPr/>
        </p:nvSpPr>
        <p:spPr>
          <a:xfrm rot="10800000">
            <a:off x="8988750" y="125"/>
            <a:ext cx="146400" cy="5136000"/>
          </a:xfrm>
          <a:prstGeom prst="rect">
            <a:avLst/>
          </a:prstGeom>
          <a:solidFill>
            <a:srgbClr val="073763"/>
          </a:solidFill>
          <a:ln w="9525" cap="flat" cmpd="sng">
            <a:solidFill>
              <a:srgbClr val="134F5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21"/>
          <p:cNvSpPr/>
          <p:nvPr/>
        </p:nvSpPr>
        <p:spPr>
          <a:xfrm rot="-5400000">
            <a:off x="4134150" y="-4133950"/>
            <a:ext cx="188700" cy="8457000"/>
          </a:xfrm>
          <a:prstGeom prst="rect">
            <a:avLst/>
          </a:prstGeom>
          <a:solidFill>
            <a:srgbClr val="07376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21"/>
          <p:cNvSpPr/>
          <p:nvPr/>
        </p:nvSpPr>
        <p:spPr>
          <a:xfrm>
            <a:off x="8303475" y="0"/>
            <a:ext cx="831600" cy="188700"/>
          </a:xfrm>
          <a:prstGeom prst="rect">
            <a:avLst/>
          </a:prstGeom>
          <a:solidFill>
            <a:srgbClr val="000000">
              <a:alpha val="0"/>
            </a:srgbClr>
          </a:solidFill>
          <a:ln w="19050" cap="flat"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21"/>
          <p:cNvSpPr/>
          <p:nvPr/>
        </p:nvSpPr>
        <p:spPr>
          <a:xfrm rot="5400000">
            <a:off x="8697300" y="-182500"/>
            <a:ext cx="28800" cy="554100"/>
          </a:xfrm>
          <a:prstGeom prst="rect">
            <a:avLst/>
          </a:prstGeom>
          <a:solidFill>
            <a:srgbClr val="073763"/>
          </a:solidFill>
          <a:ln w="9525" cap="flat" cmpd="sng">
            <a:solidFill>
              <a:srgbClr val="134F5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21"/>
          <p:cNvSpPr txBox="1"/>
          <p:nvPr/>
        </p:nvSpPr>
        <p:spPr>
          <a:xfrm>
            <a:off x="372500" y="1546650"/>
            <a:ext cx="1179000" cy="507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2100" b="1">
                <a:solidFill>
                  <a:srgbClr val="0C343D"/>
                </a:solidFill>
                <a:latin typeface="Times New Roman"/>
                <a:ea typeface="Times New Roman"/>
                <a:cs typeface="Times New Roman"/>
                <a:sym typeface="Times New Roman"/>
              </a:rPr>
              <a:t>FASE 1</a:t>
            </a:r>
            <a:endParaRPr sz="2100" b="1">
              <a:solidFill>
                <a:srgbClr val="0C343D"/>
              </a:solidFill>
              <a:latin typeface="Times New Roman"/>
              <a:ea typeface="Times New Roman"/>
              <a:cs typeface="Times New Roman"/>
              <a:sym typeface="Times New Roman"/>
            </a:endParaRPr>
          </a:p>
        </p:txBody>
      </p:sp>
      <p:sp>
        <p:nvSpPr>
          <p:cNvPr id="269" name="Google Shape;269;p21"/>
          <p:cNvSpPr txBox="1">
            <a:spLocks noGrp="1"/>
          </p:cNvSpPr>
          <p:nvPr>
            <p:ph type="title"/>
          </p:nvPr>
        </p:nvSpPr>
        <p:spPr>
          <a:xfrm>
            <a:off x="201825" y="108950"/>
            <a:ext cx="2813700" cy="614100"/>
          </a:xfrm>
          <a:prstGeom prst="rect">
            <a:avLst/>
          </a:prstGeom>
          <a:noFill/>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s" sz="2400" b="1">
                <a:solidFill>
                  <a:srgbClr val="0C343D"/>
                </a:solidFill>
                <a:latin typeface="Times New Roman"/>
                <a:ea typeface="Times New Roman"/>
                <a:cs typeface="Times New Roman"/>
                <a:sym typeface="Times New Roman"/>
              </a:rPr>
              <a:t>Diseño experimental</a:t>
            </a:r>
            <a:endParaRPr sz="2400" b="1">
              <a:solidFill>
                <a:srgbClr val="0C343D"/>
              </a:solidFill>
              <a:latin typeface="Times New Roman"/>
              <a:ea typeface="Times New Roman"/>
              <a:cs typeface="Times New Roman"/>
              <a:sym typeface="Times New Roman"/>
            </a:endParaRPr>
          </a:p>
        </p:txBody>
      </p:sp>
      <p:sp>
        <p:nvSpPr>
          <p:cNvPr id="270" name="Google Shape;270;p21"/>
          <p:cNvSpPr/>
          <p:nvPr/>
        </p:nvSpPr>
        <p:spPr>
          <a:xfrm>
            <a:off x="0" y="200"/>
            <a:ext cx="258900" cy="3387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s" b="1">
                <a:solidFill>
                  <a:srgbClr val="0C343D"/>
                </a:solidFill>
                <a:latin typeface="Times New Roman"/>
                <a:ea typeface="Times New Roman"/>
                <a:cs typeface="Times New Roman"/>
                <a:sym typeface="Times New Roman"/>
              </a:rPr>
              <a:t>9</a:t>
            </a:r>
            <a:endParaRPr b="1">
              <a:solidFill>
                <a:srgbClr val="0C343D"/>
              </a:solidFill>
              <a:latin typeface="Times New Roman"/>
              <a:ea typeface="Times New Roman"/>
              <a:cs typeface="Times New Roman"/>
              <a:sym typeface="Times New Roman"/>
            </a:endParaRPr>
          </a:p>
        </p:txBody>
      </p:sp>
      <p:sp>
        <p:nvSpPr>
          <p:cNvPr id="271" name="Google Shape;271;p21"/>
          <p:cNvSpPr txBox="1"/>
          <p:nvPr/>
        </p:nvSpPr>
        <p:spPr>
          <a:xfrm>
            <a:off x="201825" y="616850"/>
            <a:ext cx="8404500" cy="564900"/>
          </a:xfrm>
          <a:prstGeom prst="rect">
            <a:avLst/>
          </a:prstGeom>
          <a:noFill/>
          <a:ln>
            <a:noFill/>
          </a:ln>
        </p:spPr>
        <p:txBody>
          <a:bodyPr spcFirstLastPara="1" wrap="square" lIns="91425" tIns="91425" rIns="91425" bIns="91425" anchor="t" anchorCtr="0">
            <a:spAutoFit/>
          </a:bodyPr>
          <a:lstStyle/>
          <a:p>
            <a:pPr marL="457200" lvl="0" indent="-311150" algn="ctr" rtl="0">
              <a:lnSpc>
                <a:spcPct val="95000"/>
              </a:lnSpc>
              <a:spcBef>
                <a:spcPts val="0"/>
              </a:spcBef>
              <a:spcAft>
                <a:spcPts val="0"/>
              </a:spcAft>
              <a:buClr>
                <a:schemeClr val="dk1"/>
              </a:buClr>
              <a:buSzPts val="1300"/>
              <a:buFont typeface="Times New Roman"/>
              <a:buAutoNum type="arabicPeriod"/>
            </a:pPr>
            <a:r>
              <a:rPr lang="es" sz="1300" b="1">
                <a:solidFill>
                  <a:schemeClr val="dk1"/>
                </a:solidFill>
                <a:latin typeface="Times New Roman"/>
                <a:ea typeface="Times New Roman"/>
                <a:cs typeface="Times New Roman"/>
                <a:sym typeface="Times New Roman"/>
              </a:rPr>
              <a:t>concentración óptima de </a:t>
            </a:r>
            <a:r>
              <a:rPr lang="es" sz="1300" b="1" i="1">
                <a:solidFill>
                  <a:schemeClr val="dk1"/>
                </a:solidFill>
                <a:latin typeface="Times New Roman"/>
                <a:ea typeface="Times New Roman"/>
                <a:cs typeface="Times New Roman"/>
                <a:sym typeface="Times New Roman"/>
              </a:rPr>
              <a:t>Lactobacillus rhamnosus</a:t>
            </a:r>
            <a:r>
              <a:rPr lang="es" sz="1300" b="1">
                <a:solidFill>
                  <a:schemeClr val="dk1"/>
                </a:solidFill>
                <a:latin typeface="Times New Roman"/>
                <a:ea typeface="Times New Roman"/>
                <a:cs typeface="Times New Roman"/>
                <a:sym typeface="Times New Roman"/>
              </a:rPr>
              <a:t> y </a:t>
            </a:r>
            <a:r>
              <a:rPr lang="es" sz="1300" b="1" i="1">
                <a:solidFill>
                  <a:schemeClr val="dk1"/>
                </a:solidFill>
                <a:latin typeface="Times New Roman"/>
                <a:ea typeface="Times New Roman"/>
                <a:cs typeface="Times New Roman"/>
                <a:sym typeface="Times New Roman"/>
              </a:rPr>
              <a:t>Lactobacillus plantarum</a:t>
            </a:r>
            <a:r>
              <a:rPr lang="es" sz="1300" b="1">
                <a:solidFill>
                  <a:schemeClr val="dk1"/>
                </a:solidFill>
                <a:latin typeface="Times New Roman"/>
                <a:ea typeface="Times New Roman"/>
                <a:cs typeface="Times New Roman"/>
                <a:sym typeface="Times New Roman"/>
              </a:rPr>
              <a:t> incorporados en la dieta de </a:t>
            </a:r>
            <a:r>
              <a:rPr lang="es" sz="1300" b="1" i="1">
                <a:solidFill>
                  <a:schemeClr val="dk1"/>
                </a:solidFill>
                <a:latin typeface="Times New Roman"/>
                <a:ea typeface="Times New Roman"/>
                <a:cs typeface="Times New Roman"/>
                <a:sym typeface="Times New Roman"/>
              </a:rPr>
              <a:t>C. elegans</a:t>
            </a:r>
            <a:r>
              <a:rPr lang="es" sz="1300" b="1">
                <a:solidFill>
                  <a:schemeClr val="dk1"/>
                </a:solidFill>
                <a:latin typeface="Times New Roman"/>
                <a:ea typeface="Times New Roman"/>
                <a:cs typeface="Times New Roman"/>
                <a:sym typeface="Times New Roman"/>
              </a:rPr>
              <a:t> AX1410 y N2</a:t>
            </a:r>
            <a:endParaRPr b="1"/>
          </a:p>
        </p:txBody>
      </p:sp>
      <p:sp>
        <p:nvSpPr>
          <p:cNvPr id="272" name="Google Shape;272;p21"/>
          <p:cNvSpPr/>
          <p:nvPr/>
        </p:nvSpPr>
        <p:spPr>
          <a:xfrm>
            <a:off x="2998475" y="1600313"/>
            <a:ext cx="1079100" cy="554100"/>
          </a:xfrm>
          <a:prstGeom prst="rect">
            <a:avLst/>
          </a:prstGeom>
          <a:solidFill>
            <a:srgbClr val="0C343D"/>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s" sz="1200">
                <a:solidFill>
                  <a:schemeClr val="lt1"/>
                </a:solidFill>
                <a:latin typeface="Times New Roman"/>
                <a:ea typeface="Times New Roman"/>
                <a:cs typeface="Times New Roman"/>
                <a:sym typeface="Times New Roman"/>
              </a:rPr>
              <a:t>Consolidación</a:t>
            </a:r>
            <a:endParaRPr sz="1200">
              <a:solidFill>
                <a:schemeClr val="lt1"/>
              </a:solidFill>
              <a:latin typeface="Times New Roman"/>
              <a:ea typeface="Times New Roman"/>
              <a:cs typeface="Times New Roman"/>
              <a:sym typeface="Times New Roman"/>
            </a:endParaRPr>
          </a:p>
          <a:p>
            <a:pPr marL="0" lvl="0" indent="0" algn="ctr" rtl="0">
              <a:spcBef>
                <a:spcPts val="0"/>
              </a:spcBef>
              <a:spcAft>
                <a:spcPts val="0"/>
              </a:spcAft>
              <a:buNone/>
            </a:pPr>
            <a:r>
              <a:rPr lang="es" sz="1200">
                <a:solidFill>
                  <a:schemeClr val="lt1"/>
                </a:solidFill>
                <a:latin typeface="Times New Roman"/>
                <a:ea typeface="Times New Roman"/>
                <a:cs typeface="Times New Roman"/>
                <a:sym typeface="Times New Roman"/>
              </a:rPr>
              <a:t>protocolos </a:t>
            </a:r>
            <a:endParaRPr sz="1200">
              <a:solidFill>
                <a:schemeClr val="lt1"/>
              </a:solidFill>
              <a:latin typeface="Times New Roman"/>
              <a:ea typeface="Times New Roman"/>
              <a:cs typeface="Times New Roman"/>
              <a:sym typeface="Times New Roman"/>
            </a:endParaRPr>
          </a:p>
        </p:txBody>
      </p:sp>
      <p:sp>
        <p:nvSpPr>
          <p:cNvPr id="273" name="Google Shape;273;p21"/>
          <p:cNvSpPr/>
          <p:nvPr/>
        </p:nvSpPr>
        <p:spPr>
          <a:xfrm>
            <a:off x="4174725" y="1693938"/>
            <a:ext cx="458700" cy="460500"/>
          </a:xfrm>
          <a:prstGeom prst="mathPlus">
            <a:avLst>
              <a:gd name="adj1" fmla="val 2352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21"/>
          <p:cNvSpPr/>
          <p:nvPr/>
        </p:nvSpPr>
        <p:spPr>
          <a:xfrm>
            <a:off x="4730575" y="1609688"/>
            <a:ext cx="1079100" cy="554100"/>
          </a:xfrm>
          <a:prstGeom prst="rect">
            <a:avLst/>
          </a:prstGeom>
          <a:solidFill>
            <a:srgbClr val="0C343D"/>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s" sz="1200">
                <a:solidFill>
                  <a:schemeClr val="lt1"/>
                </a:solidFill>
                <a:latin typeface="Times New Roman"/>
                <a:ea typeface="Times New Roman"/>
                <a:cs typeface="Times New Roman"/>
                <a:sym typeface="Times New Roman"/>
              </a:rPr>
              <a:t>Preparación de reactivos</a:t>
            </a:r>
            <a:endParaRPr sz="1200">
              <a:solidFill>
                <a:schemeClr val="lt1"/>
              </a:solidFill>
              <a:latin typeface="Times New Roman"/>
              <a:ea typeface="Times New Roman"/>
              <a:cs typeface="Times New Roman"/>
              <a:sym typeface="Times New Roman"/>
            </a:endParaRPr>
          </a:p>
        </p:txBody>
      </p:sp>
      <p:sp>
        <p:nvSpPr>
          <p:cNvPr id="275" name="Google Shape;275;p21"/>
          <p:cNvSpPr/>
          <p:nvPr/>
        </p:nvSpPr>
        <p:spPr>
          <a:xfrm>
            <a:off x="2629803" y="3926947"/>
            <a:ext cx="922800" cy="834000"/>
          </a:xfrm>
          <a:prstGeom prst="roundRect">
            <a:avLst>
              <a:gd name="adj" fmla="val 16667"/>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sz="1800" b="1">
                <a:latin typeface="Times New Roman"/>
                <a:ea typeface="Times New Roman"/>
                <a:cs typeface="Times New Roman"/>
                <a:sym typeface="Times New Roman"/>
              </a:rPr>
              <a:t>MRS</a:t>
            </a:r>
            <a:endParaRPr sz="1800" b="1">
              <a:latin typeface="Times New Roman"/>
              <a:ea typeface="Times New Roman"/>
              <a:cs typeface="Times New Roman"/>
              <a:sym typeface="Times New Roman"/>
            </a:endParaRPr>
          </a:p>
        </p:txBody>
      </p:sp>
      <p:pic>
        <p:nvPicPr>
          <p:cNvPr id="276" name="Google Shape;276;p21"/>
          <p:cNvPicPr preferRelativeResize="0"/>
          <p:nvPr/>
        </p:nvPicPr>
        <p:blipFill>
          <a:blip r:embed="rId3">
            <a:alphaModFix/>
          </a:blip>
          <a:stretch>
            <a:fillRect/>
          </a:stretch>
        </p:blipFill>
        <p:spPr>
          <a:xfrm>
            <a:off x="2178975" y="3217500"/>
            <a:ext cx="1824458" cy="1018913"/>
          </a:xfrm>
          <a:prstGeom prst="rect">
            <a:avLst/>
          </a:prstGeom>
          <a:noFill/>
          <a:ln>
            <a:noFill/>
          </a:ln>
        </p:spPr>
      </p:pic>
      <p:sp>
        <p:nvSpPr>
          <p:cNvPr id="277" name="Google Shape;277;p21"/>
          <p:cNvSpPr/>
          <p:nvPr/>
        </p:nvSpPr>
        <p:spPr>
          <a:xfrm>
            <a:off x="2236455" y="3426131"/>
            <a:ext cx="1713000" cy="601500"/>
          </a:xfrm>
          <a:prstGeom prst="ellipse">
            <a:avLst/>
          </a:prstGeom>
          <a:solidFill>
            <a:srgbClr val="83552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78" name="Google Shape;278;p21"/>
          <p:cNvPicPr preferRelativeResize="0"/>
          <p:nvPr/>
        </p:nvPicPr>
        <p:blipFill>
          <a:blip r:embed="rId3">
            <a:alphaModFix/>
          </a:blip>
          <a:stretch>
            <a:fillRect/>
          </a:stretch>
        </p:blipFill>
        <p:spPr>
          <a:xfrm>
            <a:off x="5031896" y="2957168"/>
            <a:ext cx="1894805" cy="1018938"/>
          </a:xfrm>
          <a:prstGeom prst="rect">
            <a:avLst/>
          </a:prstGeom>
          <a:noFill/>
          <a:ln>
            <a:noFill/>
          </a:ln>
        </p:spPr>
      </p:pic>
      <p:sp>
        <p:nvSpPr>
          <p:cNvPr id="279" name="Google Shape;279;p21"/>
          <p:cNvSpPr/>
          <p:nvPr/>
        </p:nvSpPr>
        <p:spPr>
          <a:xfrm>
            <a:off x="5089656" y="3165805"/>
            <a:ext cx="1779000" cy="601500"/>
          </a:xfrm>
          <a:prstGeom prst="ellipse">
            <a:avLst/>
          </a:prstGeom>
          <a:solidFill>
            <a:srgbClr val="D9EAD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21"/>
          <p:cNvSpPr/>
          <p:nvPr/>
        </p:nvSpPr>
        <p:spPr>
          <a:xfrm>
            <a:off x="5449027" y="3982083"/>
            <a:ext cx="1060200" cy="405000"/>
          </a:xfrm>
          <a:prstGeom prst="roundRect">
            <a:avLst>
              <a:gd name="adj" fmla="val 16667"/>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sz="1800" b="1">
                <a:latin typeface="Times New Roman"/>
                <a:ea typeface="Times New Roman"/>
                <a:cs typeface="Times New Roman"/>
                <a:sym typeface="Times New Roman"/>
              </a:rPr>
              <a:t>NGM</a:t>
            </a:r>
            <a:endParaRPr sz="1800" b="1">
              <a:latin typeface="Times New Roman"/>
              <a:ea typeface="Times New Roman"/>
              <a:cs typeface="Times New Roman"/>
              <a:sym typeface="Times New Roman"/>
            </a:endParaRPr>
          </a:p>
        </p:txBody>
      </p:sp>
      <p:sp>
        <p:nvSpPr>
          <p:cNvPr id="281" name="Google Shape;281;p21"/>
          <p:cNvSpPr/>
          <p:nvPr/>
        </p:nvSpPr>
        <p:spPr>
          <a:xfrm>
            <a:off x="2088325" y="2682850"/>
            <a:ext cx="1060200" cy="447900"/>
          </a:xfrm>
          <a:prstGeom prst="rect">
            <a:avLst/>
          </a:prstGeom>
          <a:noFill/>
          <a:ln w="9525" cap="flat" cmpd="sng">
            <a:solidFill>
              <a:srgbClr val="07376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s" sz="1100" i="1">
                <a:latin typeface="Times New Roman"/>
                <a:ea typeface="Times New Roman"/>
                <a:cs typeface="Times New Roman"/>
                <a:sym typeface="Times New Roman"/>
              </a:rPr>
              <a:t>L.  plantarum</a:t>
            </a:r>
            <a:endParaRPr sz="1100" i="1">
              <a:latin typeface="Times New Roman"/>
              <a:ea typeface="Times New Roman"/>
              <a:cs typeface="Times New Roman"/>
              <a:sym typeface="Times New Roman"/>
            </a:endParaRPr>
          </a:p>
        </p:txBody>
      </p:sp>
      <p:sp>
        <p:nvSpPr>
          <p:cNvPr id="282" name="Google Shape;282;p21"/>
          <p:cNvSpPr/>
          <p:nvPr/>
        </p:nvSpPr>
        <p:spPr>
          <a:xfrm>
            <a:off x="3223413" y="2687225"/>
            <a:ext cx="1060200" cy="447900"/>
          </a:xfrm>
          <a:prstGeom prst="rect">
            <a:avLst/>
          </a:prstGeom>
          <a:noFill/>
          <a:ln w="9525" cap="flat" cmpd="sng">
            <a:solidFill>
              <a:srgbClr val="07376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s" sz="1100" i="1">
                <a:latin typeface="Times New Roman"/>
                <a:ea typeface="Times New Roman"/>
                <a:cs typeface="Times New Roman"/>
                <a:sym typeface="Times New Roman"/>
              </a:rPr>
              <a:t>L.  rhamnosus</a:t>
            </a:r>
            <a:endParaRPr sz="1100" i="1">
              <a:latin typeface="Times New Roman"/>
              <a:ea typeface="Times New Roman"/>
              <a:cs typeface="Times New Roman"/>
              <a:sym typeface="Times New Roman"/>
            </a:endParaRPr>
          </a:p>
        </p:txBody>
      </p:sp>
      <p:pic>
        <p:nvPicPr>
          <p:cNvPr id="283" name="Google Shape;283;p21"/>
          <p:cNvPicPr preferRelativeResize="0"/>
          <p:nvPr/>
        </p:nvPicPr>
        <p:blipFill>
          <a:blip r:embed="rId4">
            <a:alphaModFix/>
          </a:blip>
          <a:stretch>
            <a:fillRect/>
          </a:stretch>
        </p:blipFill>
        <p:spPr>
          <a:xfrm>
            <a:off x="4935025" y="2591750"/>
            <a:ext cx="922800" cy="405000"/>
          </a:xfrm>
          <a:prstGeom prst="rect">
            <a:avLst/>
          </a:prstGeom>
          <a:noFill/>
          <a:ln>
            <a:noFill/>
          </a:ln>
        </p:spPr>
      </p:pic>
      <p:pic>
        <p:nvPicPr>
          <p:cNvPr id="284" name="Google Shape;284;p21"/>
          <p:cNvPicPr preferRelativeResize="0"/>
          <p:nvPr/>
        </p:nvPicPr>
        <p:blipFill>
          <a:blip r:embed="rId4">
            <a:alphaModFix/>
          </a:blip>
          <a:stretch>
            <a:fillRect/>
          </a:stretch>
        </p:blipFill>
        <p:spPr>
          <a:xfrm>
            <a:off x="6084725" y="2730750"/>
            <a:ext cx="922800" cy="220275"/>
          </a:xfrm>
          <a:prstGeom prst="rect">
            <a:avLst/>
          </a:prstGeom>
          <a:noFill/>
          <a:ln>
            <a:noFill/>
          </a:ln>
        </p:spPr>
      </p:pic>
      <p:sp>
        <p:nvSpPr>
          <p:cNvPr id="285" name="Google Shape;285;p21"/>
          <p:cNvSpPr/>
          <p:nvPr/>
        </p:nvSpPr>
        <p:spPr>
          <a:xfrm>
            <a:off x="6345867" y="2570300"/>
            <a:ext cx="400500" cy="447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s" sz="1100" b="1" i="1">
                <a:latin typeface="Times New Roman"/>
                <a:ea typeface="Times New Roman"/>
                <a:cs typeface="Times New Roman"/>
                <a:sym typeface="Times New Roman"/>
              </a:rPr>
              <a:t>N2</a:t>
            </a:r>
            <a:endParaRPr sz="1100" b="1" i="1">
              <a:latin typeface="Times New Roman"/>
              <a:ea typeface="Times New Roman"/>
              <a:cs typeface="Times New Roman"/>
              <a:sym typeface="Times New Roman"/>
            </a:endParaRPr>
          </a:p>
        </p:txBody>
      </p:sp>
      <p:sp>
        <p:nvSpPr>
          <p:cNvPr id="286" name="Google Shape;286;p21"/>
          <p:cNvSpPr/>
          <p:nvPr/>
        </p:nvSpPr>
        <p:spPr>
          <a:xfrm>
            <a:off x="5089638" y="2503300"/>
            <a:ext cx="1060200" cy="447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s" sz="1100" b="1" i="1">
                <a:latin typeface="Times New Roman"/>
                <a:ea typeface="Times New Roman"/>
                <a:cs typeface="Times New Roman"/>
                <a:sym typeface="Times New Roman"/>
              </a:rPr>
              <a:t>AX1410</a:t>
            </a:r>
            <a:endParaRPr sz="1100" b="1" i="1">
              <a:latin typeface="Times New Roman"/>
              <a:ea typeface="Times New Roman"/>
              <a:cs typeface="Times New Roman"/>
              <a:sym typeface="Times New Roman"/>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72"/>
                                        </p:tgtEl>
                                        <p:attrNameLst>
                                          <p:attrName>style.visibility</p:attrName>
                                        </p:attrNameLst>
                                      </p:cBhvr>
                                      <p:to>
                                        <p:strVal val="visible"/>
                                      </p:to>
                                    </p:set>
                                    <p:animEffect transition="in" filter="fade">
                                      <p:cBhvr>
                                        <p:cTn id="7" dur="1000"/>
                                        <p:tgtEl>
                                          <p:spTgt spid="272"/>
                                        </p:tgtEl>
                                      </p:cBhvr>
                                    </p:animEffect>
                                  </p:childTnLst>
                                </p:cTn>
                              </p:par>
                              <p:par>
                                <p:cTn id="8" presetID="10" presetClass="entr" presetSubtype="0" fill="hold" nodeType="withEffect">
                                  <p:stCondLst>
                                    <p:cond delay="0"/>
                                  </p:stCondLst>
                                  <p:childTnLst>
                                    <p:set>
                                      <p:cBhvr>
                                        <p:cTn id="9" dur="1" fill="hold">
                                          <p:stCondLst>
                                            <p:cond delay="0"/>
                                          </p:stCondLst>
                                        </p:cTn>
                                        <p:tgtEl>
                                          <p:spTgt spid="273"/>
                                        </p:tgtEl>
                                        <p:attrNameLst>
                                          <p:attrName>style.visibility</p:attrName>
                                        </p:attrNameLst>
                                      </p:cBhvr>
                                      <p:to>
                                        <p:strVal val="visible"/>
                                      </p:to>
                                    </p:set>
                                    <p:animEffect transition="in" filter="fade">
                                      <p:cBhvr>
                                        <p:cTn id="10" dur="1000"/>
                                        <p:tgtEl>
                                          <p:spTgt spid="273"/>
                                        </p:tgtEl>
                                      </p:cBhvr>
                                    </p:animEffect>
                                  </p:childTnLst>
                                </p:cTn>
                              </p:par>
                              <p:par>
                                <p:cTn id="11" presetID="10" presetClass="entr" presetSubtype="0" fill="hold" nodeType="withEffect">
                                  <p:stCondLst>
                                    <p:cond delay="0"/>
                                  </p:stCondLst>
                                  <p:childTnLst>
                                    <p:set>
                                      <p:cBhvr>
                                        <p:cTn id="12" dur="1" fill="hold">
                                          <p:stCondLst>
                                            <p:cond delay="0"/>
                                          </p:stCondLst>
                                        </p:cTn>
                                        <p:tgtEl>
                                          <p:spTgt spid="274"/>
                                        </p:tgtEl>
                                        <p:attrNameLst>
                                          <p:attrName>style.visibility</p:attrName>
                                        </p:attrNameLst>
                                      </p:cBhvr>
                                      <p:to>
                                        <p:strVal val="visible"/>
                                      </p:to>
                                    </p:set>
                                    <p:animEffect transition="in" filter="fade">
                                      <p:cBhvr>
                                        <p:cTn id="13" dur="1000"/>
                                        <p:tgtEl>
                                          <p:spTgt spid="27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75"/>
                                        </p:tgtEl>
                                        <p:attrNameLst>
                                          <p:attrName>style.visibility</p:attrName>
                                        </p:attrNameLst>
                                      </p:cBhvr>
                                      <p:to>
                                        <p:strVal val="visible"/>
                                      </p:to>
                                    </p:set>
                                    <p:animEffect transition="in" filter="fade">
                                      <p:cBhvr>
                                        <p:cTn id="18" dur="1000"/>
                                        <p:tgtEl>
                                          <p:spTgt spid="275"/>
                                        </p:tgtEl>
                                      </p:cBhvr>
                                    </p:animEffect>
                                  </p:childTnLst>
                                </p:cTn>
                              </p:par>
                              <p:par>
                                <p:cTn id="19" presetID="10" presetClass="entr" presetSubtype="0" fill="hold" nodeType="withEffect">
                                  <p:stCondLst>
                                    <p:cond delay="0"/>
                                  </p:stCondLst>
                                  <p:childTnLst>
                                    <p:set>
                                      <p:cBhvr>
                                        <p:cTn id="20" dur="1" fill="hold">
                                          <p:stCondLst>
                                            <p:cond delay="0"/>
                                          </p:stCondLst>
                                        </p:cTn>
                                        <p:tgtEl>
                                          <p:spTgt spid="276"/>
                                        </p:tgtEl>
                                        <p:attrNameLst>
                                          <p:attrName>style.visibility</p:attrName>
                                        </p:attrNameLst>
                                      </p:cBhvr>
                                      <p:to>
                                        <p:strVal val="visible"/>
                                      </p:to>
                                    </p:set>
                                    <p:animEffect transition="in" filter="fade">
                                      <p:cBhvr>
                                        <p:cTn id="21" dur="1000"/>
                                        <p:tgtEl>
                                          <p:spTgt spid="276"/>
                                        </p:tgtEl>
                                      </p:cBhvr>
                                    </p:animEffect>
                                  </p:childTnLst>
                                </p:cTn>
                              </p:par>
                              <p:par>
                                <p:cTn id="22" presetID="10" presetClass="entr" presetSubtype="0" fill="hold" nodeType="withEffect">
                                  <p:stCondLst>
                                    <p:cond delay="0"/>
                                  </p:stCondLst>
                                  <p:childTnLst>
                                    <p:set>
                                      <p:cBhvr>
                                        <p:cTn id="23" dur="1" fill="hold">
                                          <p:stCondLst>
                                            <p:cond delay="0"/>
                                          </p:stCondLst>
                                        </p:cTn>
                                        <p:tgtEl>
                                          <p:spTgt spid="277"/>
                                        </p:tgtEl>
                                        <p:attrNameLst>
                                          <p:attrName>style.visibility</p:attrName>
                                        </p:attrNameLst>
                                      </p:cBhvr>
                                      <p:to>
                                        <p:strVal val="visible"/>
                                      </p:to>
                                    </p:set>
                                    <p:animEffect transition="in" filter="fade">
                                      <p:cBhvr>
                                        <p:cTn id="24" dur="1000"/>
                                        <p:tgtEl>
                                          <p:spTgt spid="277"/>
                                        </p:tgtEl>
                                      </p:cBhvr>
                                    </p:animEffect>
                                  </p:childTnLst>
                                </p:cTn>
                              </p:par>
                              <p:par>
                                <p:cTn id="25" presetID="10" presetClass="entr" presetSubtype="0" fill="hold" nodeType="withEffect">
                                  <p:stCondLst>
                                    <p:cond delay="0"/>
                                  </p:stCondLst>
                                  <p:childTnLst>
                                    <p:set>
                                      <p:cBhvr>
                                        <p:cTn id="26" dur="1" fill="hold">
                                          <p:stCondLst>
                                            <p:cond delay="0"/>
                                          </p:stCondLst>
                                        </p:cTn>
                                        <p:tgtEl>
                                          <p:spTgt spid="278"/>
                                        </p:tgtEl>
                                        <p:attrNameLst>
                                          <p:attrName>style.visibility</p:attrName>
                                        </p:attrNameLst>
                                      </p:cBhvr>
                                      <p:to>
                                        <p:strVal val="visible"/>
                                      </p:to>
                                    </p:set>
                                    <p:animEffect transition="in" filter="fade">
                                      <p:cBhvr>
                                        <p:cTn id="27" dur="1000"/>
                                        <p:tgtEl>
                                          <p:spTgt spid="278"/>
                                        </p:tgtEl>
                                      </p:cBhvr>
                                    </p:animEffect>
                                  </p:childTnLst>
                                </p:cTn>
                              </p:par>
                              <p:par>
                                <p:cTn id="28" presetID="10" presetClass="entr" presetSubtype="0" fill="hold" nodeType="withEffect">
                                  <p:stCondLst>
                                    <p:cond delay="0"/>
                                  </p:stCondLst>
                                  <p:childTnLst>
                                    <p:set>
                                      <p:cBhvr>
                                        <p:cTn id="29" dur="1" fill="hold">
                                          <p:stCondLst>
                                            <p:cond delay="0"/>
                                          </p:stCondLst>
                                        </p:cTn>
                                        <p:tgtEl>
                                          <p:spTgt spid="279"/>
                                        </p:tgtEl>
                                        <p:attrNameLst>
                                          <p:attrName>style.visibility</p:attrName>
                                        </p:attrNameLst>
                                      </p:cBhvr>
                                      <p:to>
                                        <p:strVal val="visible"/>
                                      </p:to>
                                    </p:set>
                                    <p:animEffect transition="in" filter="fade">
                                      <p:cBhvr>
                                        <p:cTn id="30" dur="1000"/>
                                        <p:tgtEl>
                                          <p:spTgt spid="279"/>
                                        </p:tgtEl>
                                      </p:cBhvr>
                                    </p:animEffect>
                                  </p:childTnLst>
                                </p:cTn>
                              </p:par>
                              <p:par>
                                <p:cTn id="31" presetID="10" presetClass="entr" presetSubtype="0" fill="hold" nodeType="withEffect">
                                  <p:stCondLst>
                                    <p:cond delay="0"/>
                                  </p:stCondLst>
                                  <p:childTnLst>
                                    <p:set>
                                      <p:cBhvr>
                                        <p:cTn id="32" dur="1" fill="hold">
                                          <p:stCondLst>
                                            <p:cond delay="0"/>
                                          </p:stCondLst>
                                        </p:cTn>
                                        <p:tgtEl>
                                          <p:spTgt spid="280"/>
                                        </p:tgtEl>
                                        <p:attrNameLst>
                                          <p:attrName>style.visibility</p:attrName>
                                        </p:attrNameLst>
                                      </p:cBhvr>
                                      <p:to>
                                        <p:strVal val="visible"/>
                                      </p:to>
                                    </p:set>
                                    <p:animEffect transition="in" filter="fade">
                                      <p:cBhvr>
                                        <p:cTn id="33" dur="1000"/>
                                        <p:tgtEl>
                                          <p:spTgt spid="280"/>
                                        </p:tgtEl>
                                      </p:cBhvr>
                                    </p:animEffect>
                                  </p:childTnLst>
                                </p:cTn>
                              </p:par>
                              <p:par>
                                <p:cTn id="34" presetID="10" presetClass="entr" presetSubtype="0" fill="hold" nodeType="withEffect">
                                  <p:stCondLst>
                                    <p:cond delay="0"/>
                                  </p:stCondLst>
                                  <p:childTnLst>
                                    <p:set>
                                      <p:cBhvr>
                                        <p:cTn id="35" dur="1" fill="hold">
                                          <p:stCondLst>
                                            <p:cond delay="0"/>
                                          </p:stCondLst>
                                        </p:cTn>
                                        <p:tgtEl>
                                          <p:spTgt spid="281"/>
                                        </p:tgtEl>
                                        <p:attrNameLst>
                                          <p:attrName>style.visibility</p:attrName>
                                        </p:attrNameLst>
                                      </p:cBhvr>
                                      <p:to>
                                        <p:strVal val="visible"/>
                                      </p:to>
                                    </p:set>
                                    <p:animEffect transition="in" filter="fade">
                                      <p:cBhvr>
                                        <p:cTn id="36" dur="1000"/>
                                        <p:tgtEl>
                                          <p:spTgt spid="281"/>
                                        </p:tgtEl>
                                      </p:cBhvr>
                                    </p:animEffect>
                                  </p:childTnLst>
                                </p:cTn>
                              </p:par>
                              <p:par>
                                <p:cTn id="37" presetID="10" presetClass="entr" presetSubtype="0" fill="hold" nodeType="withEffect">
                                  <p:stCondLst>
                                    <p:cond delay="0"/>
                                  </p:stCondLst>
                                  <p:childTnLst>
                                    <p:set>
                                      <p:cBhvr>
                                        <p:cTn id="38" dur="1" fill="hold">
                                          <p:stCondLst>
                                            <p:cond delay="0"/>
                                          </p:stCondLst>
                                        </p:cTn>
                                        <p:tgtEl>
                                          <p:spTgt spid="282"/>
                                        </p:tgtEl>
                                        <p:attrNameLst>
                                          <p:attrName>style.visibility</p:attrName>
                                        </p:attrNameLst>
                                      </p:cBhvr>
                                      <p:to>
                                        <p:strVal val="visible"/>
                                      </p:to>
                                    </p:set>
                                    <p:animEffect transition="in" filter="fade">
                                      <p:cBhvr>
                                        <p:cTn id="39" dur="1000"/>
                                        <p:tgtEl>
                                          <p:spTgt spid="282"/>
                                        </p:tgtEl>
                                      </p:cBhvr>
                                    </p:animEffect>
                                  </p:childTnLst>
                                </p:cTn>
                              </p:par>
                              <p:par>
                                <p:cTn id="40" presetID="10" presetClass="entr" presetSubtype="0" fill="hold" nodeType="withEffect">
                                  <p:stCondLst>
                                    <p:cond delay="0"/>
                                  </p:stCondLst>
                                  <p:childTnLst>
                                    <p:set>
                                      <p:cBhvr>
                                        <p:cTn id="41" dur="1" fill="hold">
                                          <p:stCondLst>
                                            <p:cond delay="0"/>
                                          </p:stCondLst>
                                        </p:cTn>
                                        <p:tgtEl>
                                          <p:spTgt spid="283"/>
                                        </p:tgtEl>
                                        <p:attrNameLst>
                                          <p:attrName>style.visibility</p:attrName>
                                        </p:attrNameLst>
                                      </p:cBhvr>
                                      <p:to>
                                        <p:strVal val="visible"/>
                                      </p:to>
                                    </p:set>
                                    <p:animEffect transition="in" filter="fade">
                                      <p:cBhvr>
                                        <p:cTn id="42" dur="1000"/>
                                        <p:tgtEl>
                                          <p:spTgt spid="283"/>
                                        </p:tgtEl>
                                      </p:cBhvr>
                                    </p:animEffect>
                                  </p:childTnLst>
                                </p:cTn>
                              </p:par>
                              <p:par>
                                <p:cTn id="43" presetID="10" presetClass="entr" presetSubtype="0" fill="hold" nodeType="withEffect">
                                  <p:stCondLst>
                                    <p:cond delay="0"/>
                                  </p:stCondLst>
                                  <p:childTnLst>
                                    <p:set>
                                      <p:cBhvr>
                                        <p:cTn id="44" dur="1" fill="hold">
                                          <p:stCondLst>
                                            <p:cond delay="0"/>
                                          </p:stCondLst>
                                        </p:cTn>
                                        <p:tgtEl>
                                          <p:spTgt spid="284"/>
                                        </p:tgtEl>
                                        <p:attrNameLst>
                                          <p:attrName>style.visibility</p:attrName>
                                        </p:attrNameLst>
                                      </p:cBhvr>
                                      <p:to>
                                        <p:strVal val="visible"/>
                                      </p:to>
                                    </p:set>
                                    <p:animEffect transition="in" filter="fade">
                                      <p:cBhvr>
                                        <p:cTn id="45" dur="1000"/>
                                        <p:tgtEl>
                                          <p:spTgt spid="284"/>
                                        </p:tgtEl>
                                      </p:cBhvr>
                                    </p:animEffect>
                                  </p:childTnLst>
                                </p:cTn>
                              </p:par>
                              <p:par>
                                <p:cTn id="46" presetID="10" presetClass="entr" presetSubtype="0" fill="hold" nodeType="withEffect">
                                  <p:stCondLst>
                                    <p:cond delay="0"/>
                                  </p:stCondLst>
                                  <p:childTnLst>
                                    <p:set>
                                      <p:cBhvr>
                                        <p:cTn id="47" dur="1" fill="hold">
                                          <p:stCondLst>
                                            <p:cond delay="0"/>
                                          </p:stCondLst>
                                        </p:cTn>
                                        <p:tgtEl>
                                          <p:spTgt spid="285"/>
                                        </p:tgtEl>
                                        <p:attrNameLst>
                                          <p:attrName>style.visibility</p:attrName>
                                        </p:attrNameLst>
                                      </p:cBhvr>
                                      <p:to>
                                        <p:strVal val="visible"/>
                                      </p:to>
                                    </p:set>
                                    <p:animEffect transition="in" filter="fade">
                                      <p:cBhvr>
                                        <p:cTn id="48" dur="1000"/>
                                        <p:tgtEl>
                                          <p:spTgt spid="285"/>
                                        </p:tgtEl>
                                      </p:cBhvr>
                                    </p:animEffect>
                                  </p:childTnLst>
                                </p:cTn>
                              </p:par>
                              <p:par>
                                <p:cTn id="49" presetID="10" presetClass="entr" presetSubtype="0" fill="hold" nodeType="withEffect">
                                  <p:stCondLst>
                                    <p:cond delay="0"/>
                                  </p:stCondLst>
                                  <p:childTnLst>
                                    <p:set>
                                      <p:cBhvr>
                                        <p:cTn id="50" dur="1" fill="hold">
                                          <p:stCondLst>
                                            <p:cond delay="0"/>
                                          </p:stCondLst>
                                        </p:cTn>
                                        <p:tgtEl>
                                          <p:spTgt spid="286"/>
                                        </p:tgtEl>
                                        <p:attrNameLst>
                                          <p:attrName>style.visibility</p:attrName>
                                        </p:attrNameLst>
                                      </p:cBhvr>
                                      <p:to>
                                        <p:strVal val="visible"/>
                                      </p:to>
                                    </p:set>
                                    <p:animEffect transition="in" filter="fade">
                                      <p:cBhvr>
                                        <p:cTn id="51" dur="1000"/>
                                        <p:tgtEl>
                                          <p:spTgt spid="2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2437</Words>
  <Application>Microsoft Office PowerPoint</Application>
  <PresentationFormat>Presentación en pantalla (16:9)</PresentationFormat>
  <Paragraphs>284</Paragraphs>
  <Slides>29</Slides>
  <Notes>29</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29</vt:i4>
      </vt:variant>
    </vt:vector>
  </HeadingPairs>
  <TitlesOfParts>
    <vt:vector size="33" baseType="lpstr">
      <vt:lpstr>Arial</vt:lpstr>
      <vt:lpstr>Roboto</vt:lpstr>
      <vt:lpstr>Times New Roman</vt:lpstr>
      <vt:lpstr>Simple Light</vt:lpstr>
      <vt:lpstr>Evaluación de los efectos intestinales y cambios en la longevidad del nematodo Caenorhabditis elegans cepa mutante AX1410 y silvestre N2 expuestos a la acción de Lactobacillus rhamnosus y Lactobacillus plantarum</vt:lpstr>
      <vt:lpstr>Presentación de PowerPoint</vt:lpstr>
      <vt:lpstr>Introducción</vt:lpstr>
      <vt:lpstr>Morfología y fisiología N2 </vt:lpstr>
      <vt:lpstr>Presentación de PowerPoint</vt:lpstr>
      <vt:lpstr>Presentación de PowerPoint</vt:lpstr>
      <vt:lpstr>Objetivos</vt:lpstr>
      <vt:lpstr>HIPÓTESIS</vt:lpstr>
      <vt:lpstr>Diseño experimental</vt:lpstr>
      <vt:lpstr>Diseño experimental</vt:lpstr>
      <vt:lpstr>Diseño experimental</vt:lpstr>
      <vt:lpstr>Diseño experimental</vt:lpstr>
      <vt:lpstr>Diseño experimental</vt:lpstr>
      <vt:lpstr>Diseño experimental</vt:lpstr>
      <vt:lpstr>Resultados y discusión</vt:lpstr>
      <vt:lpstr>Diferencias entre cepas de C. elegans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Conclusiones</vt:lpstr>
      <vt:lpstr>Presentación de PowerPoint</vt:lpstr>
      <vt:lpstr>Referencias</vt:lpstr>
      <vt:lpstr>Gracias por su atención.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Evaluación de los efectos intestinales y cambios en la longevidad del nematodo Caenorhabditis elegans cepa mutante AX1410 y silvestre N2 expuestos a la acción de Lactobacillus rhamnosus y Lactobacillus plantarum</dc:title>
  <cp:lastModifiedBy>User</cp:lastModifiedBy>
  <cp:revision>1</cp:revision>
  <dcterms:modified xsi:type="dcterms:W3CDTF">2022-06-13T23:43:15Z</dcterms:modified>
</cp:coreProperties>
</file>