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Raleway"/>
      <p:regular r:id="rId30"/>
      <p:bold r:id="rId31"/>
      <p:italic r:id="rId32"/>
      <p:boldItalic r:id="rId33"/>
    </p:embeddedFont>
    <p:embeddedFont>
      <p:font typeface="Lato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bold.fntdata"/><Relationship Id="rId30" Type="http://schemas.openxmlformats.org/officeDocument/2006/relationships/font" Target="fonts/Raleway-regular.fntdata"/><Relationship Id="rId11" Type="http://schemas.openxmlformats.org/officeDocument/2006/relationships/slide" Target="slides/slide6.xml"/><Relationship Id="rId33" Type="http://schemas.openxmlformats.org/officeDocument/2006/relationships/font" Target="fonts/Raleway-boldItalic.fntdata"/><Relationship Id="rId10" Type="http://schemas.openxmlformats.org/officeDocument/2006/relationships/slide" Target="slides/slide5.xml"/><Relationship Id="rId32" Type="http://schemas.openxmlformats.org/officeDocument/2006/relationships/font" Target="fonts/Raleway-italic.fntdata"/><Relationship Id="rId13" Type="http://schemas.openxmlformats.org/officeDocument/2006/relationships/slide" Target="slides/slide8.xml"/><Relationship Id="rId35" Type="http://schemas.openxmlformats.org/officeDocument/2006/relationships/font" Target="fonts/Lato-bold.fntdata"/><Relationship Id="rId12" Type="http://schemas.openxmlformats.org/officeDocument/2006/relationships/slide" Target="slides/slide7.xml"/><Relationship Id="rId34" Type="http://schemas.openxmlformats.org/officeDocument/2006/relationships/font" Target="fonts/Lato-regular.fntdata"/><Relationship Id="rId15" Type="http://schemas.openxmlformats.org/officeDocument/2006/relationships/slide" Target="slides/slide10.xml"/><Relationship Id="rId37" Type="http://schemas.openxmlformats.org/officeDocument/2006/relationships/font" Target="fonts/Lato-boldItalic.fntdata"/><Relationship Id="rId14" Type="http://schemas.openxmlformats.org/officeDocument/2006/relationships/slide" Target="slides/slide9.xml"/><Relationship Id="rId36" Type="http://schemas.openxmlformats.org/officeDocument/2006/relationships/font" Target="fonts/Lato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ad03aed0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fad03aed0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ba276a811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ba276a811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fd570a2d7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fd570a2d7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fad03aed04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fad03aed04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fd53c92b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fd53c92b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fb83747146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fb83747146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ba276a811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ba276a811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fad03aed0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fad03aed0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fad03aed04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fad03aed04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fad03aed04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fad03aed04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a276a811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ba276a811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fad03aed04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fad03aed04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fb83747146_1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fb83747146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bcfc9b64ee_0_7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bcfc9b64ee_0_7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00f2525772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00f2525772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00f2525772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100f2525772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a276a811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ba276a811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bc178ff04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bc178ff04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fad03aed0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fad03aed0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fad03aed04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fad03aed0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cfc9b64ee_0_7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bcfc9b64ee_0_7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ba276a811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ba276a811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bbc53d0dd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bbc53d0dd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29.png"/><Relationship Id="rId5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Relationship Id="rId7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png"/><Relationship Id="rId4" Type="http://schemas.openxmlformats.org/officeDocument/2006/relationships/image" Target="../media/image18.png"/><Relationship Id="rId5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0" y="1027650"/>
            <a:ext cx="9144000" cy="40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50">
                <a:solidFill>
                  <a:srgbClr val="000000"/>
                </a:solidFill>
              </a:rPr>
              <a:t>Facultad de Ciencias de la Salud </a:t>
            </a:r>
            <a:br>
              <a:rPr b="1" lang="es" sz="1450">
                <a:solidFill>
                  <a:srgbClr val="000000"/>
                </a:solidFill>
              </a:rPr>
            </a:br>
            <a:r>
              <a:rPr b="1" lang="es" sz="1450">
                <a:solidFill>
                  <a:srgbClr val="000000"/>
                </a:solidFill>
              </a:rPr>
              <a:t>Bacteriología</a:t>
            </a:r>
            <a:r>
              <a:rPr b="1" lang="es" sz="1450">
                <a:solidFill>
                  <a:srgbClr val="000000"/>
                </a:solidFill>
              </a:rPr>
              <a:t> y Laboratorio </a:t>
            </a:r>
            <a:r>
              <a:rPr b="1" lang="es" sz="1450">
                <a:solidFill>
                  <a:srgbClr val="000000"/>
                </a:solidFill>
              </a:rPr>
              <a:t>Clínico</a:t>
            </a:r>
            <a:endParaRPr b="1" sz="145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50">
                <a:solidFill>
                  <a:srgbClr val="000000"/>
                </a:solidFill>
              </a:rPr>
              <a:t>Identificación de la diversidad de parasporinas </a:t>
            </a:r>
            <a:br>
              <a:rPr b="1" lang="es" sz="1450">
                <a:solidFill>
                  <a:srgbClr val="000000"/>
                </a:solidFill>
              </a:rPr>
            </a:br>
            <a:r>
              <a:rPr b="1" lang="es" sz="1450">
                <a:solidFill>
                  <a:srgbClr val="000000"/>
                </a:solidFill>
              </a:rPr>
              <a:t>de </a:t>
            </a:r>
            <a:r>
              <a:rPr b="1" i="1" lang="es" sz="1450">
                <a:solidFill>
                  <a:srgbClr val="000000"/>
                </a:solidFill>
              </a:rPr>
              <a:t>Bacillus thuringiensis</a:t>
            </a:r>
            <a:r>
              <a:rPr b="1" lang="es" sz="1450">
                <a:solidFill>
                  <a:srgbClr val="000000"/>
                </a:solidFill>
              </a:rPr>
              <a:t> en organismos procariotas</a:t>
            </a:r>
            <a:endParaRPr b="1" sz="145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5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50"/>
              <a:t>Autor:</a:t>
            </a:r>
            <a:r>
              <a:rPr b="1" lang="es" sz="1450"/>
              <a:t> </a:t>
            </a:r>
            <a:endParaRPr b="1"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50"/>
              <a:t>Paola Andrea Sánchez Murcia </a:t>
            </a:r>
            <a:endParaRPr b="1"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450"/>
              <a:t>Asesores:</a:t>
            </a:r>
            <a:endParaRPr b="1"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50"/>
              <a:t> Silvio Alejandro Lopez Pazos </a:t>
            </a: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50"/>
              <a:t>Universidad Antonio Nariño</a:t>
            </a:r>
            <a:br>
              <a:rPr lang="es" sz="1450"/>
            </a:b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50"/>
              <a:t>Sandra Monica Estupiñan Torres</a:t>
            </a: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50"/>
              <a:t>Universidad Colegio Mayor de Cundinamarca</a:t>
            </a: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50"/>
              <a:t>Bogotá D.C, Colombia  </a:t>
            </a:r>
            <a:endParaRPr b="1" sz="145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450"/>
              <a:t>2021</a:t>
            </a:r>
            <a:endParaRPr b="1" sz="1450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60163"/>
            <a:ext cx="974784" cy="96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77675" y="0"/>
            <a:ext cx="794324" cy="108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Nomenclatura de parasporinas </a:t>
            </a:r>
            <a:endParaRPr/>
          </a:p>
        </p:txBody>
      </p:sp>
      <p:pic>
        <p:nvPicPr>
          <p:cNvPr id="187" name="Google Shape;187;p22"/>
          <p:cNvPicPr preferRelativeResize="0"/>
          <p:nvPr/>
        </p:nvPicPr>
        <p:blipFill rotWithShape="1">
          <a:blip r:embed="rId3">
            <a:alphaModFix/>
          </a:blip>
          <a:srcRect b="0" l="4415" r="0" t="0"/>
          <a:stretch/>
        </p:blipFill>
        <p:spPr>
          <a:xfrm>
            <a:off x="1645575" y="572700"/>
            <a:ext cx="5976724" cy="446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2"/>
          <p:cNvSpPr txBox="1"/>
          <p:nvPr/>
        </p:nvSpPr>
        <p:spPr>
          <a:xfrm>
            <a:off x="7553325" y="4820400"/>
            <a:ext cx="1590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(Crickmore N, et al, 2020)</a:t>
            </a:r>
            <a:endParaRPr sz="900"/>
          </a:p>
        </p:txBody>
      </p:sp>
      <p:sp>
        <p:nvSpPr>
          <p:cNvPr id="189" name="Google Shape;189;p22"/>
          <p:cNvSpPr txBox="1"/>
          <p:nvPr/>
        </p:nvSpPr>
        <p:spPr>
          <a:xfrm>
            <a:off x="2156550" y="3841150"/>
            <a:ext cx="718800" cy="80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</a:t>
            </a:r>
            <a:r>
              <a:rPr lang="es" sz="1000">
                <a:solidFill>
                  <a:srgbClr val="FF0000"/>
                </a:solidFill>
              </a:rPr>
              <a:t>X</a:t>
            </a:r>
            <a:r>
              <a:rPr lang="es" sz="1000">
                <a:solidFill>
                  <a:schemeClr val="dk1"/>
                </a:solidFill>
              </a:rPr>
              <a:t>Aa1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</a:t>
            </a:r>
            <a:r>
              <a:rPr lang="es" sz="1000">
                <a:solidFill>
                  <a:srgbClr val="FF0000"/>
                </a:solidFill>
              </a:rPr>
              <a:t>A</a:t>
            </a:r>
            <a:r>
              <a:rPr lang="es" sz="1000">
                <a:solidFill>
                  <a:schemeClr val="dk1"/>
                </a:solidFill>
              </a:rPr>
              <a:t>a1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PSXA</a:t>
            </a:r>
            <a:r>
              <a:rPr lang="es" sz="1000">
                <a:solidFill>
                  <a:srgbClr val="FF0000"/>
                </a:solidFill>
              </a:rPr>
              <a:t>a</a:t>
            </a:r>
            <a:r>
              <a:rPr lang="es" sz="1000">
                <a:solidFill>
                  <a:schemeClr val="dk1"/>
                </a:solidFill>
              </a:rPr>
              <a:t>1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PSXAa</a:t>
            </a:r>
            <a:r>
              <a:rPr lang="es" sz="1000">
                <a:solidFill>
                  <a:srgbClr val="FF0000"/>
                </a:solidFill>
              </a:rPr>
              <a:t>1</a:t>
            </a:r>
            <a:endParaRPr sz="1000">
              <a:solidFill>
                <a:srgbClr val="FF0000"/>
              </a:solidFill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6296125" y="1945850"/>
            <a:ext cx="718800" cy="33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000">
                <a:solidFill>
                  <a:schemeClr val="dk1"/>
                </a:solidFill>
              </a:rPr>
              <a:t>PS</a:t>
            </a:r>
            <a:r>
              <a:rPr lang="es" sz="1000">
                <a:solidFill>
                  <a:srgbClr val="FF0000"/>
                </a:solidFill>
              </a:rPr>
              <a:t>X</a:t>
            </a:r>
            <a:r>
              <a:rPr lang="es" sz="1000">
                <a:solidFill>
                  <a:schemeClr val="dk1"/>
                </a:solidFill>
              </a:rPr>
              <a:t>Aa1</a:t>
            </a:r>
            <a:endParaRPr sz="1000"/>
          </a:p>
        </p:txBody>
      </p:sp>
      <p:sp>
        <p:nvSpPr>
          <p:cNvPr id="191" name="Google Shape;191;p22"/>
          <p:cNvSpPr txBox="1"/>
          <p:nvPr/>
        </p:nvSpPr>
        <p:spPr>
          <a:xfrm>
            <a:off x="6296125" y="2724150"/>
            <a:ext cx="718800" cy="33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</a:t>
            </a:r>
            <a:r>
              <a:rPr lang="es" sz="1000">
                <a:solidFill>
                  <a:srgbClr val="FF0000"/>
                </a:solidFill>
              </a:rPr>
              <a:t>A</a:t>
            </a:r>
            <a:r>
              <a:rPr lang="es" sz="1000">
                <a:solidFill>
                  <a:schemeClr val="dk1"/>
                </a:solidFill>
              </a:rPr>
              <a:t>a1</a:t>
            </a:r>
            <a:endParaRPr sz="1000"/>
          </a:p>
        </p:txBody>
      </p:sp>
      <p:sp>
        <p:nvSpPr>
          <p:cNvPr id="192" name="Google Shape;192;p22"/>
          <p:cNvSpPr txBox="1"/>
          <p:nvPr/>
        </p:nvSpPr>
        <p:spPr>
          <a:xfrm>
            <a:off x="6296125" y="3589225"/>
            <a:ext cx="718800" cy="33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PSXA</a:t>
            </a:r>
            <a:r>
              <a:rPr lang="es" sz="1000">
                <a:solidFill>
                  <a:srgbClr val="FF0000"/>
                </a:solidFill>
              </a:rPr>
              <a:t>a</a:t>
            </a:r>
            <a:r>
              <a:rPr lang="es" sz="1000">
                <a:solidFill>
                  <a:schemeClr val="dk1"/>
                </a:solidFill>
              </a:rPr>
              <a:t>1</a:t>
            </a:r>
            <a:endParaRPr sz="1000"/>
          </a:p>
        </p:txBody>
      </p:sp>
      <p:sp>
        <p:nvSpPr>
          <p:cNvPr id="193" name="Google Shape;193;p22"/>
          <p:cNvSpPr txBox="1"/>
          <p:nvPr/>
        </p:nvSpPr>
        <p:spPr>
          <a:xfrm>
            <a:off x="6296125" y="4355100"/>
            <a:ext cx="718800" cy="33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</a:rPr>
              <a:t>PSXAa</a:t>
            </a:r>
            <a:r>
              <a:rPr lang="es" sz="1000">
                <a:solidFill>
                  <a:srgbClr val="FF0000"/>
                </a:solidFill>
              </a:rPr>
              <a:t>1</a:t>
            </a:r>
            <a:endParaRPr sz="1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Parasporinas </a:t>
            </a:r>
            <a:endParaRPr/>
          </a:p>
        </p:txBody>
      </p:sp>
      <p:pic>
        <p:nvPicPr>
          <p:cNvPr id="199" name="Google Shape;19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6625" y="739953"/>
            <a:ext cx="6150726" cy="191296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3"/>
          <p:cNvSpPr txBox="1"/>
          <p:nvPr/>
        </p:nvSpPr>
        <p:spPr>
          <a:xfrm>
            <a:off x="2004300" y="3330475"/>
            <a:ext cx="1799700" cy="1015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1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3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6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201" name="Google Shape;201;p23"/>
          <p:cNvCxnSpPr>
            <a:endCxn id="200" idx="0"/>
          </p:cNvCxnSpPr>
          <p:nvPr/>
        </p:nvCxnSpPr>
        <p:spPr>
          <a:xfrm>
            <a:off x="2900250" y="2689375"/>
            <a:ext cx="3900" cy="641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2" name="Google Shape;202;p23"/>
          <p:cNvCxnSpPr>
            <a:endCxn id="203" idx="0"/>
          </p:cNvCxnSpPr>
          <p:nvPr/>
        </p:nvCxnSpPr>
        <p:spPr>
          <a:xfrm>
            <a:off x="6283675" y="2652475"/>
            <a:ext cx="11100" cy="678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3" name="Google Shape;203;p23"/>
          <p:cNvSpPr txBox="1"/>
          <p:nvPr/>
        </p:nvSpPr>
        <p:spPr>
          <a:xfrm>
            <a:off x="5394925" y="3330475"/>
            <a:ext cx="1799700" cy="1015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2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4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</a:rPr>
              <a:t>Parasporina 5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Propiedad intelectual </a:t>
            </a:r>
            <a:endParaRPr/>
          </a:p>
        </p:txBody>
      </p:sp>
      <p:sp>
        <p:nvSpPr>
          <p:cNvPr id="209" name="Google Shape;209;p24"/>
          <p:cNvSpPr txBox="1"/>
          <p:nvPr>
            <p:ph idx="1" type="body"/>
          </p:nvPr>
        </p:nvSpPr>
        <p:spPr>
          <a:xfrm>
            <a:off x="311700" y="11589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dk1"/>
                </a:solidFill>
              </a:rPr>
              <a:t>Hace referencia a marcas, patentes, diseños industriales, derecho de autor (o copyright) y otros tipos de bienes intangibles que se originan en las creaciones de la mente y, en su sentido más amplio, no tienen una forma física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10" name="Google Shape;21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901" y="2292875"/>
            <a:ext cx="4048200" cy="262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Objetivos</a:t>
            </a:r>
            <a:endParaRPr/>
          </a:p>
        </p:txBody>
      </p:sp>
      <p:sp>
        <p:nvSpPr>
          <p:cNvPr id="216" name="Google Shape;216;p25"/>
          <p:cNvSpPr txBox="1"/>
          <p:nvPr>
            <p:ph idx="1" type="body"/>
          </p:nvPr>
        </p:nvSpPr>
        <p:spPr>
          <a:xfrm>
            <a:off x="311700" y="1154925"/>
            <a:ext cx="8520600" cy="38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chemeClr val="dk1"/>
                </a:solidFill>
              </a:rPr>
              <a:t>Objetivo general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500">
                <a:solidFill>
                  <a:schemeClr val="dk1"/>
                </a:solidFill>
              </a:rPr>
              <a:t>Comprender la diversidad de proteínas tipo parasporina de </a:t>
            </a:r>
            <a:r>
              <a:rPr i="1" lang="es" sz="1500">
                <a:solidFill>
                  <a:schemeClr val="dk1"/>
                </a:solidFill>
              </a:rPr>
              <a:t>Bacillus thuringiensis</a:t>
            </a:r>
            <a:r>
              <a:rPr lang="es" sz="1500">
                <a:solidFill>
                  <a:schemeClr val="dk1"/>
                </a:solidFill>
              </a:rPr>
              <a:t> en genomas procariotas 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chemeClr val="dk1"/>
                </a:solidFill>
              </a:rPr>
              <a:t>Objetivos específicos 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500">
                <a:solidFill>
                  <a:schemeClr val="dk1"/>
                </a:solidFill>
              </a:rPr>
              <a:t>•	Identificar proteínas que son similares a las parasporina de </a:t>
            </a:r>
            <a:r>
              <a:rPr i="1" lang="es" sz="1500">
                <a:solidFill>
                  <a:schemeClr val="dk1"/>
                </a:solidFill>
              </a:rPr>
              <a:t>Bacillus thuringiensis</a:t>
            </a:r>
            <a:r>
              <a:rPr lang="es" sz="1500">
                <a:solidFill>
                  <a:schemeClr val="dk1"/>
                </a:solidFill>
              </a:rPr>
              <a:t> en genomas de bacterias y arqueas. 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500">
                <a:solidFill>
                  <a:schemeClr val="dk1"/>
                </a:solidFill>
              </a:rPr>
              <a:t>•	Establecer características bioquímicas de las proteínas tipo parasporina de </a:t>
            </a:r>
            <a:r>
              <a:rPr i="1" lang="es" sz="1500">
                <a:solidFill>
                  <a:schemeClr val="dk1"/>
                </a:solidFill>
              </a:rPr>
              <a:t>Bacillus thuringiensis.</a:t>
            </a:r>
            <a:endParaRPr i="1"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s" sz="1500">
                <a:solidFill>
                  <a:schemeClr val="dk1"/>
                </a:solidFill>
              </a:rPr>
              <a:t>•	Revisar el estado de la propiedad intelectual de parasporinas de </a:t>
            </a:r>
            <a:r>
              <a:rPr i="1" lang="es" sz="1500">
                <a:solidFill>
                  <a:schemeClr val="dk1"/>
                </a:solidFill>
              </a:rPr>
              <a:t>Bacillus thuringiensis. </a:t>
            </a:r>
            <a:endParaRPr i="1"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Técnicas</a:t>
            </a:r>
            <a:r>
              <a:rPr lang="es"/>
              <a:t> y procedimientos </a:t>
            </a:r>
            <a:endParaRPr/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875" y="991275"/>
            <a:ext cx="4228799" cy="184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6925" y="1017949"/>
            <a:ext cx="4282527" cy="1819974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6"/>
          <p:cNvSpPr txBox="1"/>
          <p:nvPr/>
        </p:nvSpPr>
        <p:spPr>
          <a:xfrm>
            <a:off x="268600" y="617750"/>
            <a:ext cx="393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Secuencias de parasporinas </a:t>
            </a:r>
            <a:endParaRPr b="1"/>
          </a:p>
        </p:txBody>
      </p:sp>
      <p:sp>
        <p:nvSpPr>
          <p:cNvPr id="225" name="Google Shape;225;p26"/>
          <p:cNvSpPr txBox="1"/>
          <p:nvPr/>
        </p:nvSpPr>
        <p:spPr>
          <a:xfrm>
            <a:off x="4758750" y="617750"/>
            <a:ext cx="393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Análisis</a:t>
            </a:r>
            <a:r>
              <a:rPr b="1" lang="es"/>
              <a:t> con BLAST-P</a:t>
            </a:r>
            <a:endParaRPr b="1"/>
          </a:p>
        </p:txBody>
      </p:sp>
      <p:pic>
        <p:nvPicPr>
          <p:cNvPr id="226" name="Google Shape;226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4701" y="3301250"/>
            <a:ext cx="4282525" cy="184224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6"/>
          <p:cNvSpPr txBox="1"/>
          <p:nvPr/>
        </p:nvSpPr>
        <p:spPr>
          <a:xfrm>
            <a:off x="268588" y="2869488"/>
            <a:ext cx="393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Análisis</a:t>
            </a:r>
            <a:r>
              <a:rPr b="1" lang="es"/>
              <a:t> </a:t>
            </a:r>
            <a:r>
              <a:rPr b="1" lang="es"/>
              <a:t>bioquímico</a:t>
            </a:r>
            <a:r>
              <a:rPr b="1" lang="es"/>
              <a:t> con ProtParam </a:t>
            </a:r>
            <a:endParaRPr b="1"/>
          </a:p>
        </p:txBody>
      </p:sp>
      <p:sp>
        <p:nvSpPr>
          <p:cNvPr id="228" name="Google Shape;228;p26"/>
          <p:cNvSpPr txBox="1"/>
          <p:nvPr/>
        </p:nvSpPr>
        <p:spPr>
          <a:xfrm>
            <a:off x="4686913" y="2869488"/>
            <a:ext cx="393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Búsqueda</a:t>
            </a:r>
            <a:r>
              <a:rPr b="1" lang="es"/>
              <a:t> de patentes con THE LENS </a:t>
            </a:r>
            <a:endParaRPr b="1"/>
          </a:p>
        </p:txBody>
      </p:sp>
      <p:pic>
        <p:nvPicPr>
          <p:cNvPr id="229" name="Google Shape;229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2325" y="3269700"/>
            <a:ext cx="4282526" cy="174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7"/>
          <p:cNvSpPr txBox="1"/>
          <p:nvPr>
            <p:ph type="title"/>
          </p:nvPr>
        </p:nvSpPr>
        <p:spPr>
          <a:xfrm>
            <a:off x="729450" y="1322450"/>
            <a:ext cx="80826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5600"/>
              <a:t>Resultados y </a:t>
            </a:r>
            <a:r>
              <a:rPr lang="es" sz="5600"/>
              <a:t>discusión</a:t>
            </a:r>
            <a:r>
              <a:rPr lang="es" sz="5600"/>
              <a:t> </a:t>
            </a:r>
            <a:endParaRPr sz="5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Resultados</a:t>
            </a:r>
            <a:endParaRPr/>
          </a:p>
        </p:txBody>
      </p:sp>
      <p:sp>
        <p:nvSpPr>
          <p:cNvPr id="240" name="Google Shape;240;p28"/>
          <p:cNvSpPr txBox="1"/>
          <p:nvPr/>
        </p:nvSpPr>
        <p:spPr>
          <a:xfrm>
            <a:off x="4572000" y="941775"/>
            <a:ext cx="2034000" cy="83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Selección </a:t>
            </a:r>
            <a:r>
              <a:rPr lang="es"/>
              <a:t>de </a:t>
            </a:r>
            <a:r>
              <a:rPr b="1" lang="es"/>
              <a:t>78</a:t>
            </a:r>
            <a:r>
              <a:rPr lang="es"/>
              <a:t> géneros de bacterias y </a:t>
            </a:r>
            <a:r>
              <a:rPr b="1" lang="es"/>
              <a:t>12 </a:t>
            </a:r>
            <a:r>
              <a:rPr lang="es"/>
              <a:t>géneros</a:t>
            </a:r>
            <a:r>
              <a:rPr lang="es"/>
              <a:t> arqueas . </a:t>
            </a:r>
            <a:endParaRPr/>
          </a:p>
        </p:txBody>
      </p:sp>
      <p:sp>
        <p:nvSpPr>
          <p:cNvPr id="241" name="Google Shape;241;p28"/>
          <p:cNvSpPr txBox="1"/>
          <p:nvPr/>
        </p:nvSpPr>
        <p:spPr>
          <a:xfrm>
            <a:off x="7139650" y="703275"/>
            <a:ext cx="1800600" cy="1262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Discriminacion por </a:t>
            </a:r>
            <a:r>
              <a:rPr lang="es"/>
              <a:t>cobertura </a:t>
            </a:r>
            <a:r>
              <a:rPr b="1" lang="es"/>
              <a:t>≥60%</a:t>
            </a:r>
            <a:r>
              <a:rPr lang="es"/>
              <a:t>, </a:t>
            </a:r>
            <a:r>
              <a:rPr lang="es"/>
              <a:t> valores de </a:t>
            </a:r>
            <a:r>
              <a:rPr lang="es"/>
              <a:t>identidad</a:t>
            </a:r>
            <a:r>
              <a:rPr lang="es"/>
              <a:t> </a:t>
            </a:r>
            <a:r>
              <a:rPr b="1" lang="es"/>
              <a:t>≥20</a:t>
            </a:r>
            <a:r>
              <a:rPr lang="es"/>
              <a:t> y </a:t>
            </a:r>
            <a:r>
              <a:rPr lang="es"/>
              <a:t>Error</a:t>
            </a:r>
            <a:r>
              <a:rPr lang="es"/>
              <a:t> cercano a 0.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42" name="Google Shape;242;p28"/>
          <p:cNvSpPr txBox="1"/>
          <p:nvPr/>
        </p:nvSpPr>
        <p:spPr>
          <a:xfrm>
            <a:off x="7286800" y="2868175"/>
            <a:ext cx="1506300" cy="1262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Resultado final: </a:t>
            </a:r>
            <a:r>
              <a:rPr b="1" lang="es"/>
              <a:t>16 </a:t>
            </a:r>
            <a:r>
              <a:rPr lang="es"/>
              <a:t>secuencias de bacterias</a:t>
            </a:r>
            <a:r>
              <a:rPr lang="es"/>
              <a:t> </a:t>
            </a:r>
            <a:r>
              <a:rPr lang="es"/>
              <a:t>y </a:t>
            </a:r>
            <a:r>
              <a:rPr b="1" lang="es"/>
              <a:t>3</a:t>
            </a:r>
            <a:r>
              <a:rPr lang="es"/>
              <a:t> de arqueas </a:t>
            </a:r>
            <a:r>
              <a:rPr lang="es"/>
              <a:t>similares a</a:t>
            </a:r>
            <a:r>
              <a:rPr lang="es"/>
              <a:t> PS .  </a:t>
            </a:r>
            <a:endParaRPr/>
          </a:p>
        </p:txBody>
      </p:sp>
      <p:pic>
        <p:nvPicPr>
          <p:cNvPr id="243" name="Google Shape;24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75" y="508150"/>
            <a:ext cx="4574876" cy="4574876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8"/>
          <p:cNvSpPr txBox="1"/>
          <p:nvPr/>
        </p:nvSpPr>
        <p:spPr>
          <a:xfrm>
            <a:off x="4603050" y="3953775"/>
            <a:ext cx="1971900" cy="923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Secuencias FASTA de las 19 PS.</a:t>
            </a:r>
            <a:br>
              <a:rPr lang="es" sz="1200"/>
            </a:br>
            <a:r>
              <a:rPr b="1" lang="es" sz="1200"/>
              <a:t>Parámetros</a:t>
            </a:r>
            <a:r>
              <a:rPr b="1" lang="es" sz="1200"/>
              <a:t>:</a:t>
            </a:r>
            <a:r>
              <a:rPr lang="es" sz="1200"/>
              <a:t> PSI-BLAST y matriz BLOSUM 62 . </a:t>
            </a:r>
            <a:endParaRPr sz="1200"/>
          </a:p>
        </p:txBody>
      </p:sp>
      <p:cxnSp>
        <p:nvCxnSpPr>
          <p:cNvPr id="245" name="Google Shape;245;p28"/>
          <p:cNvCxnSpPr>
            <a:stCxn id="244" idx="3"/>
            <a:endCxn id="241" idx="1"/>
          </p:cNvCxnSpPr>
          <p:nvPr/>
        </p:nvCxnSpPr>
        <p:spPr>
          <a:xfrm flipH="1" rot="10800000">
            <a:off x="6574950" y="1334475"/>
            <a:ext cx="564600" cy="3081000"/>
          </a:xfrm>
          <a:prstGeom prst="bentConnector3">
            <a:avLst>
              <a:gd fmla="val 50009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46" name="Google Shape;246;p28"/>
          <p:cNvSpPr txBox="1"/>
          <p:nvPr/>
        </p:nvSpPr>
        <p:spPr>
          <a:xfrm>
            <a:off x="7814400" y="4820400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(Letunic I, 2021)</a:t>
            </a:r>
            <a:endParaRPr sz="900"/>
          </a:p>
        </p:txBody>
      </p:sp>
      <p:cxnSp>
        <p:nvCxnSpPr>
          <p:cNvPr id="247" name="Google Shape;247;p28"/>
          <p:cNvCxnSpPr>
            <a:stCxn id="240" idx="2"/>
            <a:endCxn id="244" idx="0"/>
          </p:cNvCxnSpPr>
          <p:nvPr/>
        </p:nvCxnSpPr>
        <p:spPr>
          <a:xfrm>
            <a:off x="5589000" y="1773075"/>
            <a:ext cx="0" cy="2180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28"/>
          <p:cNvCxnSpPr>
            <a:endCxn id="242" idx="0"/>
          </p:cNvCxnSpPr>
          <p:nvPr/>
        </p:nvCxnSpPr>
        <p:spPr>
          <a:xfrm flipH="1">
            <a:off x="8039950" y="1976275"/>
            <a:ext cx="14700" cy="891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9" name="Google Shape;249;p28"/>
          <p:cNvCxnSpPr/>
          <p:nvPr/>
        </p:nvCxnSpPr>
        <p:spPr>
          <a:xfrm flipH="1" rot="10800000">
            <a:off x="4040425" y="1202300"/>
            <a:ext cx="533100" cy="12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"/>
          <p:cNvSpPr txBox="1"/>
          <p:nvPr>
            <p:ph type="title"/>
          </p:nvPr>
        </p:nvSpPr>
        <p:spPr>
          <a:xfrm>
            <a:off x="0" y="0"/>
            <a:ext cx="9144000" cy="9429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1820"/>
              <a:t>Proteínas tipo parasporinas seleccionadas a partir del análisis en PSI-BLAST. En verde están identificadas las PS y proteína tipo PS Cry y rosado las Mpp. Las 3 últimas filas corresponde a secuencias de arqueas</a:t>
            </a:r>
            <a:endParaRPr sz="1820"/>
          </a:p>
        </p:txBody>
      </p:sp>
      <p:pic>
        <p:nvPicPr>
          <p:cNvPr id="255" name="Google Shape;25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975" y="1029075"/>
            <a:ext cx="7180050" cy="400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9"/>
          <p:cNvSpPr/>
          <p:nvPr/>
        </p:nvSpPr>
        <p:spPr>
          <a:xfrm>
            <a:off x="6379025" y="4765175"/>
            <a:ext cx="577500" cy="22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6379025" y="3907925"/>
            <a:ext cx="577500" cy="22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6379025" y="3752850"/>
            <a:ext cx="577500" cy="104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6379025" y="3019225"/>
            <a:ext cx="577500" cy="130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0"/>
          <p:cNvSpPr txBox="1"/>
          <p:nvPr>
            <p:ph type="title"/>
          </p:nvPr>
        </p:nvSpPr>
        <p:spPr>
          <a:xfrm>
            <a:off x="0" y="0"/>
            <a:ext cx="9144000" cy="7050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2120"/>
              <a:t>Caracterización bioquímica de las parasporinas. En verde están identificadas las PS Cry y rosado las Mpp</a:t>
            </a:r>
            <a:endParaRPr sz="2020"/>
          </a:p>
        </p:txBody>
      </p:sp>
      <p:pic>
        <p:nvPicPr>
          <p:cNvPr id="265" name="Google Shape;2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7344" y="782250"/>
            <a:ext cx="5829305" cy="426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/>
          <p:nvPr/>
        </p:nvSpPr>
        <p:spPr>
          <a:xfrm>
            <a:off x="5862350" y="3234825"/>
            <a:ext cx="322200" cy="161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0"/>
          <p:cNvSpPr/>
          <p:nvPr/>
        </p:nvSpPr>
        <p:spPr>
          <a:xfrm>
            <a:off x="3114575" y="4056500"/>
            <a:ext cx="405300" cy="3309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/>
          <p:nvPr>
            <p:ph type="title"/>
          </p:nvPr>
        </p:nvSpPr>
        <p:spPr>
          <a:xfrm>
            <a:off x="0" y="0"/>
            <a:ext cx="9144000" cy="933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2240"/>
              <a:t>Caracterización bioquímica de las secuencias tipo PS. En verde están identificadas las PS y proteína tipo PS Cry y rosado las Mpp.</a:t>
            </a:r>
            <a:endParaRPr sz="2240"/>
          </a:p>
        </p:txBody>
      </p:sp>
      <p:pic>
        <p:nvPicPr>
          <p:cNvPr id="273" name="Google Shape;27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0050" y="1227324"/>
            <a:ext cx="7363900" cy="3859026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4" name="Google Shape;274;p31"/>
          <p:cNvSpPr/>
          <p:nvPr/>
        </p:nvSpPr>
        <p:spPr>
          <a:xfrm>
            <a:off x="865800" y="4932325"/>
            <a:ext cx="7412400" cy="123900"/>
          </a:xfrm>
          <a:prstGeom prst="snip2SameRect">
            <a:avLst>
              <a:gd fmla="val 16667" name="adj1"/>
              <a:gd fmla="val 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1"/>
          <p:cNvSpPr/>
          <p:nvPr/>
        </p:nvSpPr>
        <p:spPr>
          <a:xfrm>
            <a:off x="2879050" y="4938475"/>
            <a:ext cx="281400" cy="11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31"/>
          <p:cNvSpPr/>
          <p:nvPr/>
        </p:nvSpPr>
        <p:spPr>
          <a:xfrm>
            <a:off x="865800" y="4316800"/>
            <a:ext cx="7412400" cy="269100"/>
          </a:xfrm>
          <a:prstGeom prst="snip2SameRect">
            <a:avLst>
              <a:gd fmla="val 16667" name="adj1"/>
              <a:gd fmla="val 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1"/>
          <p:cNvSpPr/>
          <p:nvPr/>
        </p:nvSpPr>
        <p:spPr>
          <a:xfrm>
            <a:off x="865800" y="3534175"/>
            <a:ext cx="7412400" cy="123900"/>
          </a:xfrm>
          <a:prstGeom prst="snip2SameRect">
            <a:avLst>
              <a:gd fmla="val 16667" name="adj1"/>
              <a:gd fmla="val 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1"/>
          <p:cNvSpPr/>
          <p:nvPr/>
        </p:nvSpPr>
        <p:spPr>
          <a:xfrm>
            <a:off x="2879050" y="3540325"/>
            <a:ext cx="281400" cy="11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Bacillus thuringiensis </a:t>
            </a:r>
            <a:endParaRPr i="1"/>
          </a:p>
        </p:txBody>
      </p:sp>
      <p:sp>
        <p:nvSpPr>
          <p:cNvPr id="94" name="Google Shape;94;p14"/>
          <p:cNvSpPr txBox="1"/>
          <p:nvPr/>
        </p:nvSpPr>
        <p:spPr>
          <a:xfrm>
            <a:off x="8055000" y="4712400"/>
            <a:ext cx="108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(Resto R,  2016; npic, 2015)</a:t>
            </a:r>
            <a:endParaRPr sz="800"/>
          </a:p>
        </p:txBody>
      </p:sp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 b="0" l="0" r="0" t="5562"/>
          <a:stretch/>
        </p:blipFill>
        <p:spPr>
          <a:xfrm>
            <a:off x="378850" y="578275"/>
            <a:ext cx="1276350" cy="18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0975" y="572700"/>
            <a:ext cx="1813675" cy="18916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/>
          <p:nvPr/>
        </p:nvSpPr>
        <p:spPr>
          <a:xfrm>
            <a:off x="1655200" y="2168900"/>
            <a:ext cx="228300" cy="107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4"/>
          <p:cNvSpPr txBox="1"/>
          <p:nvPr/>
        </p:nvSpPr>
        <p:spPr>
          <a:xfrm>
            <a:off x="1138100" y="2371650"/>
            <a:ext cx="139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Biogénesis</a:t>
            </a:r>
            <a:r>
              <a:rPr lang="es"/>
              <a:t> </a:t>
            </a:r>
            <a:endParaRPr/>
          </a:p>
        </p:txBody>
      </p:sp>
      <p:pic>
        <p:nvPicPr>
          <p:cNvPr id="99" name="Google Shape;99;p14"/>
          <p:cNvPicPr preferRelativeResize="0"/>
          <p:nvPr/>
        </p:nvPicPr>
        <p:blipFill rotWithShape="1">
          <a:blip r:embed="rId5">
            <a:alphaModFix/>
          </a:blip>
          <a:srcRect b="0" l="0" r="0" t="1999"/>
          <a:stretch/>
        </p:blipFill>
        <p:spPr>
          <a:xfrm>
            <a:off x="3462575" y="578275"/>
            <a:ext cx="2850000" cy="179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/>
        </p:nvSpPr>
        <p:spPr>
          <a:xfrm>
            <a:off x="3208950" y="2371025"/>
            <a:ext cx="2726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Microscopía en contraste de fase (100x)</a:t>
            </a:r>
            <a:r>
              <a:rPr lang="es"/>
              <a:t> </a:t>
            </a:r>
            <a:endParaRPr/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6">
            <a:alphaModFix/>
          </a:blip>
          <a:srcRect b="0" l="0" r="0" t="1448"/>
          <a:stretch/>
        </p:blipFill>
        <p:spPr>
          <a:xfrm>
            <a:off x="6312575" y="578275"/>
            <a:ext cx="2726100" cy="17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6106200" y="2397900"/>
            <a:ext cx="2726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/>
              <a:t>Bt</a:t>
            </a:r>
            <a:r>
              <a:rPr i="1" lang="es"/>
              <a:t> </a:t>
            </a:r>
            <a:r>
              <a:rPr lang="es"/>
              <a:t>con </a:t>
            </a:r>
            <a:r>
              <a:rPr lang="es"/>
              <a:t>coloración</a:t>
            </a:r>
            <a:r>
              <a:rPr lang="es"/>
              <a:t> de verde malaquita</a:t>
            </a:r>
            <a:endParaRPr/>
          </a:p>
        </p:txBody>
      </p:sp>
      <p:sp>
        <p:nvSpPr>
          <p:cNvPr id="103" name="Google Shape;103;p14"/>
          <p:cNvSpPr txBox="1"/>
          <p:nvPr/>
        </p:nvSpPr>
        <p:spPr>
          <a:xfrm>
            <a:off x="2349425" y="3298000"/>
            <a:ext cx="2054700" cy="1277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/>
              <a:t>Clasificación</a:t>
            </a:r>
            <a:r>
              <a:rPr b="1" lang="es" sz="1500"/>
              <a:t>:</a:t>
            </a:r>
            <a:endParaRPr b="1" sz="1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Reino: Eubacteria.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Familia: Bacillaceae.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Género</a:t>
            </a:r>
            <a:r>
              <a:rPr i="1" lang="es">
                <a:solidFill>
                  <a:schemeClr val="dk1"/>
                </a:solidFill>
              </a:rPr>
              <a:t> Bacillus.</a:t>
            </a:r>
            <a:r>
              <a:rPr lang="e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Especie: </a:t>
            </a:r>
            <a:r>
              <a:rPr i="1" lang="es">
                <a:solidFill>
                  <a:schemeClr val="dk1"/>
                </a:solidFill>
              </a:rPr>
              <a:t>thuringiensis</a:t>
            </a:r>
            <a:endParaRPr sz="1500"/>
          </a:p>
        </p:txBody>
      </p:sp>
      <p:pic>
        <p:nvPicPr>
          <p:cNvPr id="104" name="Google Shape;104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03550" y="3117025"/>
            <a:ext cx="2264074" cy="152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4"/>
          <p:cNvSpPr txBox="1"/>
          <p:nvPr/>
        </p:nvSpPr>
        <p:spPr>
          <a:xfrm>
            <a:off x="6298425" y="3088775"/>
            <a:ext cx="20547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Toxina </a:t>
            </a:r>
            <a:r>
              <a:rPr lang="es"/>
              <a:t>cristalina (</a:t>
            </a:r>
            <a:r>
              <a:rPr b="1" lang="es"/>
              <a:t>Cry</a:t>
            </a:r>
            <a:r>
              <a:rPr lang="es"/>
              <a:t>) </a:t>
            </a:r>
            <a:r>
              <a:rPr lang="es"/>
              <a:t> T</a:t>
            </a:r>
            <a:r>
              <a:rPr lang="es"/>
              <a:t>oxina citolítica (</a:t>
            </a:r>
            <a:r>
              <a:rPr b="1" lang="es"/>
              <a:t>Cyt</a:t>
            </a:r>
            <a:r>
              <a:rPr lang="es"/>
              <a:t>)</a:t>
            </a:r>
            <a:endParaRPr/>
          </a:p>
        </p:txBody>
      </p:sp>
      <p:cxnSp>
        <p:nvCxnSpPr>
          <p:cNvPr id="106" name="Google Shape;106;p14"/>
          <p:cNvCxnSpPr>
            <a:endCxn id="105" idx="1"/>
          </p:cNvCxnSpPr>
          <p:nvPr/>
        </p:nvCxnSpPr>
        <p:spPr>
          <a:xfrm flipH="1" rot="10800000">
            <a:off x="5707425" y="3396575"/>
            <a:ext cx="591000" cy="1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ransition spd="slow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PATENTES </a:t>
            </a:r>
            <a:endParaRPr/>
          </a:p>
        </p:txBody>
      </p:sp>
      <p:pic>
        <p:nvPicPr>
          <p:cNvPr id="284" name="Google Shape;28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813" y="1042988"/>
            <a:ext cx="8334375" cy="3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3"/>
          <p:cNvSpPr txBox="1"/>
          <p:nvPr>
            <p:ph type="title"/>
          </p:nvPr>
        </p:nvSpPr>
        <p:spPr>
          <a:xfrm>
            <a:off x="311700" y="-60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Conclusiones</a:t>
            </a:r>
            <a:endParaRPr/>
          </a:p>
        </p:txBody>
      </p:sp>
      <p:sp>
        <p:nvSpPr>
          <p:cNvPr id="290" name="Google Shape;290;p33"/>
          <p:cNvSpPr txBox="1"/>
          <p:nvPr>
            <p:ph idx="1" type="body"/>
          </p:nvPr>
        </p:nvSpPr>
        <p:spPr>
          <a:xfrm>
            <a:off x="501525" y="1399600"/>
            <a:ext cx="8187600" cy="360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❖"/>
            </a:pPr>
            <a:r>
              <a:rPr lang="es" sz="1500">
                <a:solidFill>
                  <a:schemeClr val="dk1"/>
                </a:solidFill>
              </a:rPr>
              <a:t>A </a:t>
            </a:r>
            <a:r>
              <a:rPr lang="es" sz="1500">
                <a:solidFill>
                  <a:schemeClr val="dk1"/>
                </a:solidFill>
              </a:rPr>
              <a:t>partir de este proyecto se identificó que otros 4 microorganismos producen proteínas con una similaridad significativa con respecto a las parasporinas. 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❖"/>
            </a:pPr>
            <a:r>
              <a:rPr lang="es" sz="1500">
                <a:solidFill>
                  <a:schemeClr val="dk1"/>
                </a:solidFill>
              </a:rPr>
              <a:t>Se pudo determinar que las</a:t>
            </a:r>
            <a:r>
              <a:rPr lang="es" sz="1500">
                <a:solidFill>
                  <a:schemeClr val="dk1"/>
                </a:solidFill>
              </a:rPr>
              <a:t> PS y las proteínas tipo parasporina </a:t>
            </a:r>
            <a:r>
              <a:rPr lang="es" sz="1500">
                <a:solidFill>
                  <a:schemeClr val="dk1"/>
                </a:solidFill>
              </a:rPr>
              <a:t>cuentan</a:t>
            </a:r>
            <a:r>
              <a:rPr lang="es" sz="1500">
                <a:solidFill>
                  <a:schemeClr val="dk1"/>
                </a:solidFill>
              </a:rPr>
              <a:t> con actividad intracelular, son proteínas estables, resistentes a cambios repentinos en su estructura física o química además de ser </a:t>
            </a:r>
            <a:r>
              <a:rPr lang="es" sz="1500">
                <a:solidFill>
                  <a:schemeClr val="dk1"/>
                </a:solidFill>
              </a:rPr>
              <a:t>hidrofílicas.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❖"/>
            </a:pPr>
            <a:r>
              <a:rPr lang="es" sz="1500">
                <a:solidFill>
                  <a:schemeClr val="dk1"/>
                </a:solidFill>
              </a:rPr>
              <a:t>En este trabajo se encontraron patentes activas registradas en Japón y China de hace 11 años, con respecto a Latinoamérica no hubo resultados, por tanto ya que algunos temas han quedado abiertos para </a:t>
            </a:r>
            <a:r>
              <a:rPr lang="es" sz="1500">
                <a:solidFill>
                  <a:schemeClr val="dk1"/>
                </a:solidFill>
              </a:rPr>
              <a:t>más</a:t>
            </a:r>
            <a:r>
              <a:rPr lang="es" sz="1500">
                <a:solidFill>
                  <a:schemeClr val="dk1"/>
                </a:solidFill>
              </a:rPr>
              <a:t> </a:t>
            </a:r>
            <a:r>
              <a:rPr lang="es" sz="1500">
                <a:solidFill>
                  <a:schemeClr val="dk1"/>
                </a:solidFill>
              </a:rPr>
              <a:t>investigación</a:t>
            </a:r>
            <a:r>
              <a:rPr lang="es" sz="1500">
                <a:solidFill>
                  <a:schemeClr val="dk1"/>
                </a:solidFill>
              </a:rPr>
              <a:t> se puede empezar a explorar a fondo y contribuir con esto que promete </a:t>
            </a:r>
            <a:r>
              <a:rPr lang="es" sz="1500">
                <a:solidFill>
                  <a:schemeClr val="dk1"/>
                </a:solidFill>
              </a:rPr>
              <a:t>ser</a:t>
            </a:r>
            <a:r>
              <a:rPr lang="es" sz="1500">
                <a:solidFill>
                  <a:schemeClr val="dk1"/>
                </a:solidFill>
              </a:rPr>
              <a:t> una alternativa al tratamiento del </a:t>
            </a:r>
            <a:r>
              <a:rPr lang="es" sz="1500">
                <a:solidFill>
                  <a:schemeClr val="dk1"/>
                </a:solidFill>
              </a:rPr>
              <a:t>cáncer</a:t>
            </a:r>
            <a:r>
              <a:rPr lang="es" sz="1500">
                <a:solidFill>
                  <a:schemeClr val="dk1"/>
                </a:solidFill>
              </a:rPr>
              <a:t>.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4"/>
          <p:cNvSpPr txBox="1"/>
          <p:nvPr>
            <p:ph type="title"/>
          </p:nvPr>
        </p:nvSpPr>
        <p:spPr>
          <a:xfrm>
            <a:off x="311700" y="1178000"/>
            <a:ext cx="8520600" cy="20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MINISTERIO DE CIENCIA, TECNOLOGIA E INNOVACION- MINCIENCIAS.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Proyecto N°802-2018 “Identificación de parasporinas de </a:t>
            </a:r>
            <a:r>
              <a:rPr i="1" lang="es"/>
              <a:t>Bacillus thuringiensis</a:t>
            </a:r>
            <a:r>
              <a:rPr lang="es"/>
              <a:t>, para determinar su mecanismo de acción sobre células de cáncer de cuello uterino, y su perspectiva de producción en plantas”</a:t>
            </a:r>
            <a:endParaRPr/>
          </a:p>
        </p:txBody>
      </p:sp>
      <p:pic>
        <p:nvPicPr>
          <p:cNvPr id="296" name="Google Shape;29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473000"/>
            <a:ext cx="8839196" cy="161854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4"/>
          <p:cNvSpPr txBox="1"/>
          <p:nvPr/>
        </p:nvSpPr>
        <p:spPr>
          <a:xfrm>
            <a:off x="0" y="0"/>
            <a:ext cx="4012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Agradecimiento a: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5"/>
          <p:cNvSpPr txBox="1"/>
          <p:nvPr>
            <p:ph idx="4294967295"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Referencias </a:t>
            </a:r>
            <a:endParaRPr/>
          </a:p>
        </p:txBody>
      </p:sp>
      <p:sp>
        <p:nvSpPr>
          <p:cNvPr id="303" name="Google Shape;303;p35"/>
          <p:cNvSpPr txBox="1"/>
          <p:nvPr>
            <p:ph idx="4294967295" type="body"/>
          </p:nvPr>
        </p:nvSpPr>
        <p:spPr>
          <a:xfrm>
            <a:off x="0" y="676275"/>
            <a:ext cx="9144000" cy="44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National Pesticide Information Center, </a:t>
            </a:r>
            <a:r>
              <a:rPr i="1" lang="es" sz="1100">
                <a:solidFill>
                  <a:schemeClr val="dk2"/>
                </a:solidFill>
              </a:rPr>
              <a:t>B</a:t>
            </a:r>
            <a:r>
              <a:rPr i="1" lang="es" sz="1100">
                <a:solidFill>
                  <a:schemeClr val="dk2"/>
                </a:solidFill>
              </a:rPr>
              <a:t>acillus thuringiensis </a:t>
            </a:r>
            <a:r>
              <a:rPr lang="es" sz="1100">
                <a:solidFill>
                  <a:schemeClr val="dk2"/>
                </a:solidFill>
              </a:rPr>
              <a:t>general fact sheet,  February 2015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Crickmore N, Berry C, Panneerselvam S, MishraR, Connor T, Bonning B. A structure-based nomenclature for Bacillus thuringiensis and other bacteria-derived pesticidal proteins [Internet]. J.l of Invertebrate Pathology. 2020 [17 Mar 2021], Vol. 107438, pp. 1-5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Okumura S, Ohba M, Mizuki E, Crickmore N, Côté J.C, Nagamatsu Y, Kitada S, Sakai H, Harata K and Shin T. "Parasporin nomenclature" (2010) 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Del Toro G. Caracterización del espectro de acción de la toxina CryAbMod, activa contra insectos resistentes, y su comparación con la toxina convencional CryAbMod de Bacillus thuringiensis [Resis pregrado Biólogo]. México: Universidad Nacional Autónoma de México; 2010.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Reyes J. Obtención de parasporinas de Bacillus thuringiensis cepas CL9-1 CL9-3 Y CL9-21 con actividad citotóxica para células de origen neoplásico [Trabajo de grado Maestría en ciencias con orientación en microbiología aplicada]. México: Universidad Autónoma de nuevo León Facultad de ciencias químicas; 2016.</a:t>
            </a:r>
            <a:r>
              <a:rPr lang="es" sz="1100">
                <a:solidFill>
                  <a:schemeClr val="dk2"/>
                </a:solidFill>
              </a:rPr>
              <a:t> 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http://eprints.uanl.mx/14439/1/1080252167pdf  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Velasquez L, Rojas , Ceron J, </a:t>
            </a:r>
            <a:r>
              <a:rPr lang="es" sz="1100">
                <a:solidFill>
                  <a:schemeClr val="dk2"/>
                </a:solidFill>
              </a:rPr>
              <a:t> </a:t>
            </a:r>
            <a:r>
              <a:rPr lang="es" sz="1100">
                <a:solidFill>
                  <a:schemeClr val="dk2"/>
                </a:solidFill>
              </a:rPr>
              <a:t>Proteínas de Bacillus </a:t>
            </a:r>
            <a:r>
              <a:rPr lang="es" sz="1100">
                <a:solidFill>
                  <a:schemeClr val="dk2"/>
                </a:solidFill>
              </a:rPr>
              <a:t>thuringiensis con</a:t>
            </a:r>
            <a:r>
              <a:rPr lang="es" sz="1100">
                <a:solidFill>
                  <a:schemeClr val="dk2"/>
                </a:solidFill>
              </a:rPr>
              <a:t> actividad citotóxica: Parasporinas, Rev. Colomb </a:t>
            </a:r>
            <a:r>
              <a:rPr lang="es" sz="1100">
                <a:solidFill>
                  <a:schemeClr val="dk2"/>
                </a:solidFill>
              </a:rPr>
              <a:t>. Biotecnol.</a:t>
            </a:r>
            <a:r>
              <a:rPr lang="es" sz="1100">
                <a:solidFill>
                  <a:schemeClr val="dk2"/>
                </a:solidFill>
              </a:rPr>
              <a:t> </a:t>
            </a:r>
            <a:r>
              <a:rPr lang="es" sz="1100">
                <a:solidFill>
                  <a:schemeClr val="dk2"/>
                </a:solidFill>
              </a:rPr>
              <a:t>(2018)</a:t>
            </a:r>
            <a:r>
              <a:rPr lang="es" sz="1100">
                <a:solidFill>
                  <a:schemeClr val="dk2"/>
                </a:solidFill>
              </a:rPr>
              <a:t>Vol. 20 (2) 2018,  89 -100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Pigott C, Ellar D. Role of Receptors in Bacillus thuringiensis Crystal Toxin Activity. Microbiol Mol Biol Rev [Internet]. 2007 [cited 19 Feb 2021], Vol. 71, (2), pp. 255-281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Bravo A. Phylogenetic Relationships of Bacillus thuringiensis d-Endotoxin. J. of Bacteriology [Internet]. 1997 [Cited Feb 19 2021], Vol. 179, (9), pp. 2973-2801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Bravo A, Gómez I, Porta H, García-Gómez B, Rodriguez-Almazan C, Pardo L, et al. Evolution of Bacillus thuringiensis Cry toxins. J Biotechnology &amp; Applied Microbiology [Internet]. 2012 [Cited 19 sept 2020], Vol. 6, (1), pp. 17-26.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</a:pPr>
            <a:r>
              <a:rPr lang="es" sz="1100">
                <a:solidFill>
                  <a:schemeClr val="dk2"/>
                </a:solidFill>
              </a:rPr>
              <a:t>Chris J. Lacomel, Michelle A, Bradley A. Branching out the aerolysin, ETX/MTX-2 and Toxin_10 family of pore forming proteins. J.Invertebr.Pathol. [Internet]. 2021 [Cited 24 Aug 2021], págs. 1-9.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6"/>
          <p:cNvSpPr txBox="1"/>
          <p:nvPr>
            <p:ph type="title"/>
          </p:nvPr>
        </p:nvSpPr>
        <p:spPr>
          <a:xfrm>
            <a:off x="741850" y="1657475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600"/>
              <a:t>GRACIAS.</a:t>
            </a:r>
            <a:endParaRPr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type="title"/>
          </p:nvPr>
        </p:nvSpPr>
        <p:spPr>
          <a:xfrm>
            <a:off x="311700" y="-7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Proteínas</a:t>
            </a:r>
            <a:r>
              <a:rPr lang="es"/>
              <a:t> Cry </a:t>
            </a:r>
            <a:endParaRPr/>
          </a:p>
        </p:txBody>
      </p:sp>
      <p:cxnSp>
        <p:nvCxnSpPr>
          <p:cNvPr id="112" name="Google Shape;112;p15"/>
          <p:cNvCxnSpPr>
            <a:endCxn id="113" idx="0"/>
          </p:cNvCxnSpPr>
          <p:nvPr/>
        </p:nvCxnSpPr>
        <p:spPr>
          <a:xfrm>
            <a:off x="4692838" y="3541563"/>
            <a:ext cx="1213200" cy="342600"/>
          </a:xfrm>
          <a:prstGeom prst="curved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p15"/>
          <p:cNvCxnSpPr>
            <a:endCxn id="115" idx="0"/>
          </p:cNvCxnSpPr>
          <p:nvPr/>
        </p:nvCxnSpPr>
        <p:spPr>
          <a:xfrm flipH="1">
            <a:off x="1280063" y="3554325"/>
            <a:ext cx="3366900" cy="269700"/>
          </a:xfrm>
          <a:prstGeom prst="curved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6" name="Google Shape;116;p15"/>
          <p:cNvSpPr txBox="1"/>
          <p:nvPr/>
        </p:nvSpPr>
        <p:spPr>
          <a:xfrm>
            <a:off x="7527788" y="3761475"/>
            <a:ext cx="123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Lepidoptera </a:t>
            </a:r>
            <a:endParaRPr b="1"/>
          </a:p>
        </p:txBody>
      </p:sp>
      <p:sp>
        <p:nvSpPr>
          <p:cNvPr id="117" name="Google Shape;117;p15"/>
          <p:cNvSpPr txBox="1"/>
          <p:nvPr/>
        </p:nvSpPr>
        <p:spPr>
          <a:xfrm>
            <a:off x="2801438" y="3884175"/>
            <a:ext cx="116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Di</a:t>
            </a:r>
            <a:r>
              <a:rPr b="1" lang="es"/>
              <a:t>ptera</a:t>
            </a:r>
            <a:r>
              <a:rPr lang="es"/>
              <a:t> </a:t>
            </a:r>
            <a:endParaRPr/>
          </a:p>
        </p:txBody>
      </p:sp>
      <p:sp>
        <p:nvSpPr>
          <p:cNvPr id="115" name="Google Shape;115;p15"/>
          <p:cNvSpPr txBox="1"/>
          <p:nvPr/>
        </p:nvSpPr>
        <p:spPr>
          <a:xfrm>
            <a:off x="695813" y="3824025"/>
            <a:ext cx="116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Coleo</a:t>
            </a:r>
            <a:r>
              <a:rPr b="1" lang="es"/>
              <a:t>ptera</a:t>
            </a:r>
            <a:r>
              <a:rPr lang="es"/>
              <a:t> </a:t>
            </a:r>
            <a:endParaRPr/>
          </a:p>
        </p:txBody>
      </p:sp>
      <p:sp>
        <p:nvSpPr>
          <p:cNvPr id="113" name="Google Shape;113;p15"/>
          <p:cNvSpPr txBox="1"/>
          <p:nvPr/>
        </p:nvSpPr>
        <p:spPr>
          <a:xfrm>
            <a:off x="5321788" y="3884163"/>
            <a:ext cx="116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Hemi</a:t>
            </a:r>
            <a:r>
              <a:rPr b="1" lang="es"/>
              <a:t>ptera </a:t>
            </a:r>
            <a:endParaRPr b="1"/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3">
            <a:alphaModFix/>
          </a:blip>
          <a:srcRect b="2439" l="0" r="0" t="0"/>
          <a:stretch/>
        </p:blipFill>
        <p:spPr>
          <a:xfrm>
            <a:off x="1151475" y="656213"/>
            <a:ext cx="3624100" cy="289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 rotWithShape="1">
          <a:blip r:embed="rId4">
            <a:alphaModFix/>
          </a:blip>
          <a:srcRect b="0" l="4625" r="0" t="2477"/>
          <a:stretch/>
        </p:blipFill>
        <p:spPr>
          <a:xfrm>
            <a:off x="4775563" y="681600"/>
            <a:ext cx="2890875" cy="289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5"/>
          <p:cNvSpPr txBox="1"/>
          <p:nvPr/>
        </p:nvSpPr>
        <p:spPr>
          <a:xfrm>
            <a:off x="1280075" y="3020125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</a:t>
            </a:r>
            <a:r>
              <a:rPr lang="es" sz="900"/>
              <a:t>Bravo A, 1997)</a:t>
            </a:r>
            <a:endParaRPr sz="900"/>
          </a:p>
        </p:txBody>
      </p:sp>
      <p:sp>
        <p:nvSpPr>
          <p:cNvPr id="121" name="Google Shape;121;p15"/>
          <p:cNvSpPr txBox="1"/>
          <p:nvPr/>
        </p:nvSpPr>
        <p:spPr>
          <a:xfrm>
            <a:off x="6615425" y="1865525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(Pigott C, et al,  2007)</a:t>
            </a:r>
            <a:r>
              <a:rPr lang="es" sz="900"/>
              <a:t> </a:t>
            </a:r>
            <a:endParaRPr sz="900"/>
          </a:p>
        </p:txBody>
      </p:sp>
      <p:cxnSp>
        <p:nvCxnSpPr>
          <p:cNvPr id="122" name="Google Shape;122;p15"/>
          <p:cNvCxnSpPr>
            <a:endCxn id="117" idx="0"/>
          </p:cNvCxnSpPr>
          <p:nvPr/>
        </p:nvCxnSpPr>
        <p:spPr>
          <a:xfrm flipH="1">
            <a:off x="3385688" y="3566775"/>
            <a:ext cx="1239300" cy="317400"/>
          </a:xfrm>
          <a:prstGeom prst="curved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5"/>
          <p:cNvCxnSpPr/>
          <p:nvPr/>
        </p:nvCxnSpPr>
        <p:spPr>
          <a:xfrm>
            <a:off x="4833913" y="3554325"/>
            <a:ext cx="3234300" cy="269700"/>
          </a:xfrm>
          <a:prstGeom prst="curvedConnector2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" name="Google Shape;124;p15"/>
          <p:cNvSpPr txBox="1"/>
          <p:nvPr/>
        </p:nvSpPr>
        <p:spPr>
          <a:xfrm>
            <a:off x="269400" y="4344525"/>
            <a:ext cx="8605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El Dominio I (rojo) está involucrado en la formación de poro e inserción en membrana, mientras que los Dominios II (verde) y III (azul) tienen regiones particulares de interacción con receptores secundarios, lo cual les confiere especificidad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Modelos de modo de </a:t>
            </a:r>
            <a:r>
              <a:rPr lang="es"/>
              <a:t>acción</a:t>
            </a:r>
            <a:r>
              <a:rPr lang="es"/>
              <a:t> de </a:t>
            </a:r>
            <a:r>
              <a:rPr lang="es"/>
              <a:t>proteínas</a:t>
            </a:r>
            <a:r>
              <a:rPr lang="es"/>
              <a:t> Cry </a:t>
            </a:r>
            <a:endParaRPr/>
          </a:p>
        </p:txBody>
      </p:sp>
      <p:pic>
        <p:nvPicPr>
          <p:cNvPr id="130" name="Google Shape;13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725" y="572700"/>
            <a:ext cx="6266543" cy="426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6"/>
          <p:cNvSpPr txBox="1"/>
          <p:nvPr/>
        </p:nvSpPr>
        <p:spPr>
          <a:xfrm>
            <a:off x="7814400" y="4838700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(Del Toro G, 2010)</a:t>
            </a:r>
            <a:endParaRPr sz="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>
            <p:ph type="title"/>
          </p:nvPr>
        </p:nvSpPr>
        <p:spPr>
          <a:xfrm>
            <a:off x="0" y="0"/>
            <a:ext cx="9144000" cy="7698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Regiones de unión de toxinas Cry a los receptores primarios y secundarios.</a:t>
            </a:r>
            <a:endParaRPr/>
          </a:p>
        </p:txBody>
      </p:sp>
      <p:sp>
        <p:nvSpPr>
          <p:cNvPr id="137" name="Google Shape;137;p17"/>
          <p:cNvSpPr txBox="1"/>
          <p:nvPr>
            <p:ph idx="1" type="body"/>
          </p:nvPr>
        </p:nvSpPr>
        <p:spPr>
          <a:xfrm>
            <a:off x="311700" y="4069125"/>
            <a:ext cx="8520600" cy="91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Regiones de unión de formas monoméricas y oligoméricas mapeadas en la toxina Cry1Ab a receptores de cadherina, fosfatasa alcalina (ALP) y aminopeptidasa-N (APN). La forma monomérica representada corresponde a la estructura tridimensional de Cry1Aa y la estructura oligomérica corresponde a la estructura trimérica de Cry4Ba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138" name="Google Shape;13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9710" y="947825"/>
            <a:ext cx="4684591" cy="312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/>
          <p:nvPr/>
        </p:nvSpPr>
        <p:spPr>
          <a:xfrm>
            <a:off x="7768475" y="4820400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</a:t>
            </a:r>
            <a:r>
              <a:rPr lang="es" sz="900"/>
              <a:t>Bravo A, et al,  2012)</a:t>
            </a:r>
            <a:endParaRPr sz="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Modelo de acción de proteínas Mpp ETX/MTX</a:t>
            </a:r>
            <a:endParaRPr/>
          </a:p>
        </p:txBody>
      </p:sp>
      <p:sp>
        <p:nvSpPr>
          <p:cNvPr id="145" name="Google Shape;145;p18"/>
          <p:cNvSpPr txBox="1"/>
          <p:nvPr>
            <p:ph idx="1" type="body"/>
          </p:nvPr>
        </p:nvSpPr>
        <p:spPr>
          <a:xfrm>
            <a:off x="311700" y="4034050"/>
            <a:ext cx="8520600" cy="10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Dímero</a:t>
            </a:r>
            <a:r>
              <a:rPr lang="es" sz="1400">
                <a:solidFill>
                  <a:schemeClr val="dk1"/>
                </a:solidFill>
              </a:rPr>
              <a:t> inactivo se oligomeriza y pasa a ser un monómero uniéndose a la membrana celular por medio por el dominio N-terminal al receptor de anclaje GPI, luego da lugar al preporo heptamerico y finalmente la formación del poro que da lugar a la lisis de la célula.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146" name="Google Shape;14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9324" y="996225"/>
            <a:ext cx="4727175" cy="251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 txBox="1"/>
          <p:nvPr/>
        </p:nvSpPr>
        <p:spPr>
          <a:xfrm>
            <a:off x="7814400" y="4820400"/>
            <a:ext cx="1329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</a:t>
            </a:r>
            <a:r>
              <a:rPr lang="es" sz="900"/>
              <a:t>Chris J et al,, 2021)</a:t>
            </a:r>
            <a:endParaRPr sz="900"/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7875" y="1809525"/>
            <a:ext cx="3667599" cy="14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625" y="1075550"/>
            <a:ext cx="852700" cy="235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/>
              <a:t>Parasporinas </a:t>
            </a:r>
            <a:endParaRPr sz="6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00250"/>
            <a:ext cx="5811250" cy="1676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151" y="2821175"/>
            <a:ext cx="5811250" cy="173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0"/>
          <p:cNvSpPr txBox="1"/>
          <p:nvPr/>
        </p:nvSpPr>
        <p:spPr>
          <a:xfrm>
            <a:off x="7820100" y="4759275"/>
            <a:ext cx="1323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(Kitada, S, et al, 2006; Brasseur K, et al, 2015)</a:t>
            </a:r>
            <a:endParaRPr sz="800"/>
          </a:p>
        </p:txBody>
      </p:sp>
      <p:pic>
        <p:nvPicPr>
          <p:cNvPr id="162" name="Google Shape;16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1250" y="1154737"/>
            <a:ext cx="3179126" cy="3076524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2772150" y="4557400"/>
            <a:ext cx="35997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FF0000"/>
                </a:solidFill>
              </a:rPr>
              <a:t>Nueva </a:t>
            </a:r>
            <a:r>
              <a:rPr b="1" lang="es">
                <a:solidFill>
                  <a:srgbClr val="FF0000"/>
                </a:solidFill>
              </a:rPr>
              <a:t>proteína</a:t>
            </a:r>
            <a:r>
              <a:rPr b="1" lang="es">
                <a:solidFill>
                  <a:srgbClr val="FF0000"/>
                </a:solidFill>
              </a:rPr>
              <a:t> Cry: </a:t>
            </a:r>
            <a:r>
              <a:rPr b="1" lang="es">
                <a:solidFill>
                  <a:srgbClr val="FF0000"/>
                </a:solidFill>
              </a:rPr>
              <a:t>Cry31Aa </a:t>
            </a:r>
            <a:r>
              <a:rPr lang="es" sz="1200">
                <a:solidFill>
                  <a:srgbClr val="202124"/>
                </a:solidFill>
                <a:highlight>
                  <a:srgbClr val="FFFFFF"/>
                </a:highlight>
              </a:rPr>
              <a:t>→ </a:t>
            </a:r>
            <a:r>
              <a:rPr b="1" lang="es">
                <a:solidFill>
                  <a:srgbClr val="00FF00"/>
                </a:solidFill>
                <a:highlight>
                  <a:srgbClr val="FFFFFF"/>
                </a:highlight>
              </a:rPr>
              <a:t>PS1Aa </a:t>
            </a:r>
            <a:endParaRPr b="1" sz="1600">
              <a:solidFill>
                <a:srgbClr val="00FF00"/>
              </a:solidFill>
            </a:endParaRPr>
          </a:p>
        </p:txBody>
      </p:sp>
      <p:sp>
        <p:nvSpPr>
          <p:cNvPr id="164" name="Google Shape;164;p20"/>
          <p:cNvSpPr txBox="1"/>
          <p:nvPr>
            <p:ph type="title"/>
          </p:nvPr>
        </p:nvSpPr>
        <p:spPr>
          <a:xfrm>
            <a:off x="0" y="0"/>
            <a:ext cx="9144000" cy="828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Efecto de las parasporinas en </a:t>
            </a:r>
            <a:r>
              <a:rPr lang="es"/>
              <a:t>células</a:t>
            </a:r>
            <a:r>
              <a:rPr lang="es"/>
              <a:t> </a:t>
            </a:r>
            <a:r>
              <a:rPr lang="es"/>
              <a:t>cancerígenas</a:t>
            </a:r>
            <a:r>
              <a:rPr lang="es"/>
              <a:t> y </a:t>
            </a:r>
            <a:r>
              <a:rPr lang="es"/>
              <a:t>células</a:t>
            </a:r>
            <a:r>
              <a:rPr lang="es"/>
              <a:t> sanas.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/>
          <p:nvPr/>
        </p:nvSpPr>
        <p:spPr>
          <a:xfrm>
            <a:off x="7501925" y="4820400"/>
            <a:ext cx="1642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(</a:t>
            </a:r>
            <a:r>
              <a:rPr lang="es" sz="900"/>
              <a:t>Velásquez</a:t>
            </a:r>
            <a:r>
              <a:rPr lang="es" sz="900"/>
              <a:t> L, et al, 2018)</a:t>
            </a:r>
            <a:endParaRPr sz="900"/>
          </a:p>
        </p:txBody>
      </p:sp>
      <p:sp>
        <p:nvSpPr>
          <p:cNvPr id="170" name="Google Shape;170;p21"/>
          <p:cNvSpPr txBox="1"/>
          <p:nvPr>
            <p:ph type="title"/>
          </p:nvPr>
        </p:nvSpPr>
        <p:spPr>
          <a:xfrm>
            <a:off x="0" y="0"/>
            <a:ext cx="9144000" cy="828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</a:t>
            </a:r>
            <a:r>
              <a:rPr lang="es"/>
              <a:t>itotoxicidad de cuatro familias de parasporinas (PS) sobre diferentes líneas celulares. </a:t>
            </a:r>
            <a:endParaRPr/>
          </a:p>
        </p:txBody>
      </p:sp>
      <p:pic>
        <p:nvPicPr>
          <p:cNvPr id="171" name="Google Shape;17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663" y="1123200"/>
            <a:ext cx="8048677" cy="353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1"/>
          <p:cNvSpPr/>
          <p:nvPr/>
        </p:nvSpPr>
        <p:spPr>
          <a:xfrm>
            <a:off x="2476950" y="1955475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1"/>
          <p:cNvSpPr/>
          <p:nvPr/>
        </p:nvSpPr>
        <p:spPr>
          <a:xfrm>
            <a:off x="2476950" y="2700450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1"/>
          <p:cNvSpPr/>
          <p:nvPr/>
        </p:nvSpPr>
        <p:spPr>
          <a:xfrm>
            <a:off x="3562275" y="2498850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1"/>
          <p:cNvSpPr/>
          <p:nvPr/>
        </p:nvSpPr>
        <p:spPr>
          <a:xfrm>
            <a:off x="3562275" y="2981525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5682675" y="3250800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1"/>
          <p:cNvSpPr/>
          <p:nvPr/>
        </p:nvSpPr>
        <p:spPr>
          <a:xfrm>
            <a:off x="6745300" y="3250800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1"/>
          <p:cNvSpPr/>
          <p:nvPr/>
        </p:nvSpPr>
        <p:spPr>
          <a:xfrm>
            <a:off x="6745300" y="2717475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6745300" y="4209100"/>
            <a:ext cx="426600" cy="377400"/>
          </a:xfrm>
          <a:prstGeom prst="rect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1"/>
          <p:cNvSpPr/>
          <p:nvPr/>
        </p:nvSpPr>
        <p:spPr>
          <a:xfrm>
            <a:off x="7786550" y="2498850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1"/>
          <p:cNvSpPr/>
          <p:nvPr/>
        </p:nvSpPr>
        <p:spPr>
          <a:xfrm>
            <a:off x="4640750" y="1955475"/>
            <a:ext cx="426600" cy="201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