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Lst>
  <p:notesMasterIdLst>
    <p:notesMasterId r:id="rId3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Lst>
  <p:sldSz cx="9144000" cy="5143500" type="screen16x9"/>
  <p:notesSz cx="6858000" cy="9144000"/>
  <p:embeddedFontLst>
    <p:embeddedFont>
      <p:font typeface="Montserrat ExtraBold" panose="020B0604020202020204" charset="0"/>
      <p:bold r:id="rId39"/>
      <p:boldItalic r:id="rId40"/>
    </p:embeddedFont>
    <p:embeddedFont>
      <p:font typeface="Montserrat Light" panose="020B0604020202020204" charset="0"/>
      <p:regular r:id="rId41"/>
      <p:bold r:id="rId42"/>
      <p:italic r:id="rId43"/>
      <p:boldItalic r:id="rId44"/>
    </p:embeddedFont>
    <p:embeddedFont>
      <p:font typeface="Poppins" panose="020B0604020202020204" charset="0"/>
      <p:regular r:id="rId45"/>
      <p:bold r:id="rId46"/>
      <p:italic r:id="rId47"/>
      <p:boldItalic r:id="rId48"/>
    </p:embeddedFont>
    <p:embeddedFont>
      <p:font typeface="Roboto" panose="020B0604020202020204" charset="0"/>
      <p:regular r:id="rId49"/>
      <p:bold r:id="rId50"/>
      <p:italic r:id="rId51"/>
      <p:boldItalic r:id="rId52"/>
    </p:embeddedFont>
    <p:embeddedFont>
      <p:font typeface="Roboto Thin" panose="020B0604020202020204" charset="0"/>
      <p:regular r:id="rId53"/>
      <p:bold r:id="rId54"/>
      <p:italic r:id="rId55"/>
      <p:boldItalic r:id="rId5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9" roundtripDataSignature="AMtx7miJfayrw4IyUvjPn0gxvBCyrrYMu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1" d="100"/>
          <a:sy n="61" d="100"/>
        </p:scale>
        <p:origin x="22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1.fntdata"/><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4.fntdata"/><Relationship Id="rId47" Type="http://schemas.openxmlformats.org/officeDocument/2006/relationships/font" Target="fonts/font9.fntdata"/><Relationship Id="rId50" Type="http://schemas.openxmlformats.org/officeDocument/2006/relationships/font" Target="fonts/font12.fntdata"/><Relationship Id="rId55" Type="http://schemas.openxmlformats.org/officeDocument/2006/relationships/font" Target="fonts/font17.fntdata"/><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3.fntdata"/><Relationship Id="rId54" Type="http://schemas.openxmlformats.org/officeDocument/2006/relationships/font" Target="fonts/font16.fntdata"/><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font" Target="fonts/font2.fntdata"/><Relationship Id="rId45" Type="http://schemas.openxmlformats.org/officeDocument/2006/relationships/font" Target="fonts/font7.fntdata"/><Relationship Id="rId53" Type="http://schemas.openxmlformats.org/officeDocument/2006/relationships/font" Target="fonts/font15.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11.fntdata"/><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6.fntdata"/><Relationship Id="rId52" Type="http://schemas.openxmlformats.org/officeDocument/2006/relationships/font" Target="fonts/font14.fntdata"/><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5.fntdata"/><Relationship Id="rId48" Type="http://schemas.openxmlformats.org/officeDocument/2006/relationships/font" Target="fonts/font10.fntdata"/><Relationship Id="rId56" Type="http://schemas.openxmlformats.org/officeDocument/2006/relationships/font" Target="fonts/font18.fntdata"/><Relationship Id="rId8" Type="http://schemas.openxmlformats.org/officeDocument/2006/relationships/slide" Target="slides/slide7.xml"/><Relationship Id="rId51" Type="http://schemas.openxmlformats.org/officeDocument/2006/relationships/font" Target="fonts/font13.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46" Type="http://schemas.openxmlformats.org/officeDocument/2006/relationships/font" Target="fonts/font8.fntdata"/><Relationship Id="rId59"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1pPr>
            <a:lvl2pPr marL="914400" marR="0" lvl="1"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2pPr>
            <a:lvl3pPr marL="1371600" marR="0" lvl="2"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3pPr>
            <a:lvl4pPr marL="1828800" marR="0" lvl="3"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4pPr>
            <a:lvl5pPr marL="2286000" marR="0" lvl="4"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5pPr>
            <a:lvl6pPr marL="2743200" marR="0" lvl="5"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6pPr>
            <a:lvl7pPr marL="3200400" marR="0" lvl="6"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7pPr>
            <a:lvl8pPr marL="3657600" marR="0" lvl="7"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8pPr>
            <a:lvl9pPr marL="4114800" marR="0" lvl="8"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2" name="Google Shape;17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7" name="Google Shape;307;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5" name="Google Shape;315;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8" name="Google Shape;328;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4" name="Google Shape;354;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9"/>
        <p:cNvGrpSpPr/>
        <p:nvPr/>
      </p:nvGrpSpPr>
      <p:grpSpPr>
        <a:xfrm>
          <a:off x="0" y="0"/>
          <a:ext cx="0" cy="0"/>
          <a:chOff x="0" y="0"/>
          <a:chExt cx="0" cy="0"/>
        </a:xfrm>
      </p:grpSpPr>
      <p:sp>
        <p:nvSpPr>
          <p:cNvPr id="380" name="Google Shape;380;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81" name="Google Shape;381;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
        <p:cNvGrpSpPr/>
        <p:nvPr/>
      </p:nvGrpSpPr>
      <p:grpSpPr>
        <a:xfrm>
          <a:off x="0" y="0"/>
          <a:ext cx="0" cy="0"/>
          <a:chOff x="0" y="0"/>
          <a:chExt cx="0" cy="0"/>
        </a:xfrm>
      </p:grpSpPr>
      <p:sp>
        <p:nvSpPr>
          <p:cNvPr id="391" name="Google Shape;391;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92" name="Google Shape;392;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3"/>
        <p:cNvGrpSpPr/>
        <p:nvPr/>
      </p:nvGrpSpPr>
      <p:grpSpPr>
        <a:xfrm>
          <a:off x="0" y="0"/>
          <a:ext cx="0" cy="0"/>
          <a:chOff x="0" y="0"/>
          <a:chExt cx="0" cy="0"/>
        </a:xfrm>
      </p:grpSpPr>
      <p:sp>
        <p:nvSpPr>
          <p:cNvPr id="404" name="Google Shape;404;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05" name="Google Shape;405;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5"/>
        <p:cNvGrpSpPr/>
        <p:nvPr/>
      </p:nvGrpSpPr>
      <p:grpSpPr>
        <a:xfrm>
          <a:off x="0" y="0"/>
          <a:ext cx="0" cy="0"/>
          <a:chOff x="0" y="0"/>
          <a:chExt cx="0" cy="0"/>
        </a:xfrm>
      </p:grpSpPr>
      <p:sp>
        <p:nvSpPr>
          <p:cNvPr id="416" name="Google Shape;416;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17" name="Google Shape;417;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4"/>
        <p:cNvGrpSpPr/>
        <p:nvPr/>
      </p:nvGrpSpPr>
      <p:grpSpPr>
        <a:xfrm>
          <a:off x="0" y="0"/>
          <a:ext cx="0" cy="0"/>
          <a:chOff x="0" y="0"/>
          <a:chExt cx="0" cy="0"/>
        </a:xfrm>
      </p:grpSpPr>
      <p:sp>
        <p:nvSpPr>
          <p:cNvPr id="425" name="Google Shape;425;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26" name="Google Shape;426;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3"/>
        <p:cNvGrpSpPr/>
        <p:nvPr/>
      </p:nvGrpSpPr>
      <p:grpSpPr>
        <a:xfrm>
          <a:off x="0" y="0"/>
          <a:ext cx="0" cy="0"/>
          <a:chOff x="0" y="0"/>
          <a:chExt cx="0" cy="0"/>
        </a:xfrm>
      </p:grpSpPr>
      <p:sp>
        <p:nvSpPr>
          <p:cNvPr id="434" name="Google Shape;434;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35" name="Google Shape;435;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3" name="Google Shape;183;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8"/>
        <p:cNvGrpSpPr/>
        <p:nvPr/>
      </p:nvGrpSpPr>
      <p:grpSpPr>
        <a:xfrm>
          <a:off x="0" y="0"/>
          <a:ext cx="0" cy="0"/>
          <a:chOff x="0" y="0"/>
          <a:chExt cx="0" cy="0"/>
        </a:xfrm>
      </p:grpSpPr>
      <p:sp>
        <p:nvSpPr>
          <p:cNvPr id="459" name="Google Shape;459;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60" name="Google Shape;460;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8"/>
        <p:cNvGrpSpPr/>
        <p:nvPr/>
      </p:nvGrpSpPr>
      <p:grpSpPr>
        <a:xfrm>
          <a:off x="0" y="0"/>
          <a:ext cx="0" cy="0"/>
          <a:chOff x="0" y="0"/>
          <a:chExt cx="0" cy="0"/>
        </a:xfrm>
      </p:grpSpPr>
      <p:sp>
        <p:nvSpPr>
          <p:cNvPr id="469" name="Google Shape;469;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70" name="Google Shape;470;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9"/>
        <p:cNvGrpSpPr/>
        <p:nvPr/>
      </p:nvGrpSpPr>
      <p:grpSpPr>
        <a:xfrm>
          <a:off x="0" y="0"/>
          <a:ext cx="0" cy="0"/>
          <a:chOff x="0" y="0"/>
          <a:chExt cx="0" cy="0"/>
        </a:xfrm>
      </p:grpSpPr>
      <p:sp>
        <p:nvSpPr>
          <p:cNvPr id="480" name="Google Shape;480;p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81" name="Google Shape;481;p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1"/>
        <p:cNvGrpSpPr/>
        <p:nvPr/>
      </p:nvGrpSpPr>
      <p:grpSpPr>
        <a:xfrm>
          <a:off x="0" y="0"/>
          <a:ext cx="0" cy="0"/>
          <a:chOff x="0" y="0"/>
          <a:chExt cx="0" cy="0"/>
        </a:xfrm>
      </p:grpSpPr>
      <p:sp>
        <p:nvSpPr>
          <p:cNvPr id="492" name="Google Shape;492;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3" name="Google Shape;493;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2"/>
        <p:cNvGrpSpPr/>
        <p:nvPr/>
      </p:nvGrpSpPr>
      <p:grpSpPr>
        <a:xfrm>
          <a:off x="0" y="0"/>
          <a:ext cx="0" cy="0"/>
          <a:chOff x="0" y="0"/>
          <a:chExt cx="0" cy="0"/>
        </a:xfrm>
      </p:grpSpPr>
      <p:sp>
        <p:nvSpPr>
          <p:cNvPr id="503" name="Google Shape;503;p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04" name="Google Shape;504;p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3"/>
        <p:cNvGrpSpPr/>
        <p:nvPr/>
      </p:nvGrpSpPr>
      <p:grpSpPr>
        <a:xfrm>
          <a:off x="0" y="0"/>
          <a:ext cx="0" cy="0"/>
          <a:chOff x="0" y="0"/>
          <a:chExt cx="0" cy="0"/>
        </a:xfrm>
      </p:grpSpPr>
      <p:sp>
        <p:nvSpPr>
          <p:cNvPr id="514" name="Google Shape;514;g75e907bfea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15" name="Google Shape;515;g75e907bfea_0_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6"/>
        <p:cNvGrpSpPr/>
        <p:nvPr/>
      </p:nvGrpSpPr>
      <p:grpSpPr>
        <a:xfrm>
          <a:off x="0" y="0"/>
          <a:ext cx="0" cy="0"/>
          <a:chOff x="0" y="0"/>
          <a:chExt cx="0" cy="0"/>
        </a:xfrm>
      </p:grpSpPr>
      <p:sp>
        <p:nvSpPr>
          <p:cNvPr id="527" name="Google Shape;527;p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8" name="Google Shape;528;p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7"/>
        <p:cNvGrpSpPr/>
        <p:nvPr/>
      </p:nvGrpSpPr>
      <p:grpSpPr>
        <a:xfrm>
          <a:off x="0" y="0"/>
          <a:ext cx="0" cy="0"/>
          <a:chOff x="0" y="0"/>
          <a:chExt cx="0" cy="0"/>
        </a:xfrm>
      </p:grpSpPr>
      <p:sp>
        <p:nvSpPr>
          <p:cNvPr id="538" name="Google Shape;538;p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39" name="Google Shape;539;p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9"/>
        <p:cNvGrpSpPr/>
        <p:nvPr/>
      </p:nvGrpSpPr>
      <p:grpSpPr>
        <a:xfrm>
          <a:off x="0" y="0"/>
          <a:ext cx="0" cy="0"/>
          <a:chOff x="0" y="0"/>
          <a:chExt cx="0" cy="0"/>
        </a:xfrm>
      </p:grpSpPr>
      <p:sp>
        <p:nvSpPr>
          <p:cNvPr id="560" name="Google Shape;560;p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61" name="Google Shape;561;p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3"/>
        <p:cNvGrpSpPr/>
        <p:nvPr/>
      </p:nvGrpSpPr>
      <p:grpSpPr>
        <a:xfrm>
          <a:off x="0" y="0"/>
          <a:ext cx="0" cy="0"/>
          <a:chOff x="0" y="0"/>
          <a:chExt cx="0" cy="0"/>
        </a:xfrm>
      </p:grpSpPr>
      <p:sp>
        <p:nvSpPr>
          <p:cNvPr id="584" name="Google Shape;584;p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85" name="Google Shape;585;p3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g6c63295d98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5" name="Google Shape;205;g6c63295d98_0_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7"/>
        <p:cNvGrpSpPr/>
        <p:nvPr/>
      </p:nvGrpSpPr>
      <p:grpSpPr>
        <a:xfrm>
          <a:off x="0" y="0"/>
          <a:ext cx="0" cy="0"/>
          <a:chOff x="0" y="0"/>
          <a:chExt cx="0" cy="0"/>
        </a:xfrm>
      </p:grpSpPr>
      <p:sp>
        <p:nvSpPr>
          <p:cNvPr id="608" name="Google Shape;608;p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09" name="Google Shape;609;p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5"/>
        <p:cNvGrpSpPr/>
        <p:nvPr/>
      </p:nvGrpSpPr>
      <p:grpSpPr>
        <a:xfrm>
          <a:off x="0" y="0"/>
          <a:ext cx="0" cy="0"/>
          <a:chOff x="0" y="0"/>
          <a:chExt cx="0" cy="0"/>
        </a:xfrm>
      </p:grpSpPr>
      <p:sp>
        <p:nvSpPr>
          <p:cNvPr id="626" name="Google Shape;626;p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27" name="Google Shape;627;p3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2"/>
        <p:cNvGrpSpPr/>
        <p:nvPr/>
      </p:nvGrpSpPr>
      <p:grpSpPr>
        <a:xfrm>
          <a:off x="0" y="0"/>
          <a:ext cx="0" cy="0"/>
          <a:chOff x="0" y="0"/>
          <a:chExt cx="0" cy="0"/>
        </a:xfrm>
      </p:grpSpPr>
      <p:sp>
        <p:nvSpPr>
          <p:cNvPr id="633" name="Google Shape;633;p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34" name="Google Shape;634;p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2"/>
        <p:cNvGrpSpPr/>
        <p:nvPr/>
      </p:nvGrpSpPr>
      <p:grpSpPr>
        <a:xfrm>
          <a:off x="0" y="0"/>
          <a:ext cx="0" cy="0"/>
          <a:chOff x="0" y="0"/>
          <a:chExt cx="0" cy="0"/>
        </a:xfrm>
      </p:grpSpPr>
      <p:sp>
        <p:nvSpPr>
          <p:cNvPr id="643" name="Google Shape;643;p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44" name="Google Shape;644;p3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2"/>
        <p:cNvGrpSpPr/>
        <p:nvPr/>
      </p:nvGrpSpPr>
      <p:grpSpPr>
        <a:xfrm>
          <a:off x="0" y="0"/>
          <a:ext cx="0" cy="0"/>
          <a:chOff x="0" y="0"/>
          <a:chExt cx="0" cy="0"/>
        </a:xfrm>
      </p:grpSpPr>
      <p:sp>
        <p:nvSpPr>
          <p:cNvPr id="653" name="Google Shape;653;p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54" name="Google Shape;654;p3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2"/>
        <p:cNvGrpSpPr/>
        <p:nvPr/>
      </p:nvGrpSpPr>
      <p:grpSpPr>
        <a:xfrm>
          <a:off x="0" y="0"/>
          <a:ext cx="0" cy="0"/>
          <a:chOff x="0" y="0"/>
          <a:chExt cx="0" cy="0"/>
        </a:xfrm>
      </p:grpSpPr>
      <p:sp>
        <p:nvSpPr>
          <p:cNvPr id="663" name="Google Shape;663;p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64" name="Google Shape;664;p4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9"/>
        <p:cNvGrpSpPr/>
        <p:nvPr/>
      </p:nvGrpSpPr>
      <p:grpSpPr>
        <a:xfrm>
          <a:off x="0" y="0"/>
          <a:ext cx="0" cy="0"/>
          <a:chOff x="0" y="0"/>
          <a:chExt cx="0" cy="0"/>
        </a:xfrm>
      </p:grpSpPr>
      <p:sp>
        <p:nvSpPr>
          <p:cNvPr id="670" name="Google Shape;670;p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71" name="Google Shape;671;p4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5" name="Google Shape;225;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6" name="Google Shape;236;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8" name="Google Shape;248;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5" name="Google Shape;265;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9" name="Google Shape;289;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0" name="Google Shape;300;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9"/>
        <p:cNvGrpSpPr/>
        <p:nvPr/>
      </p:nvGrpSpPr>
      <p:grpSpPr>
        <a:xfrm>
          <a:off x="0" y="0"/>
          <a:ext cx="0" cy="0"/>
          <a:chOff x="0" y="0"/>
          <a:chExt cx="0" cy="0"/>
        </a:xfrm>
      </p:grpSpPr>
      <p:grpSp>
        <p:nvGrpSpPr>
          <p:cNvPr id="10" name="Google Shape;10;p43"/>
          <p:cNvGrpSpPr/>
          <p:nvPr/>
        </p:nvGrpSpPr>
        <p:grpSpPr>
          <a:xfrm>
            <a:off x="6098378" y="5"/>
            <a:ext cx="3045625" cy="2030570"/>
            <a:chOff x="6098378" y="5"/>
            <a:chExt cx="3045625" cy="2030570"/>
          </a:xfrm>
        </p:grpSpPr>
        <p:sp>
          <p:nvSpPr>
            <p:cNvPr id="11" name="Google Shape;11;p43"/>
            <p:cNvSpPr/>
            <p:nvPr/>
          </p:nvSpPr>
          <p:spPr>
            <a:xfrm>
              <a:off x="8128803" y="16"/>
              <a:ext cx="1015200" cy="1015200"/>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 name="Google Shape;12;p43"/>
            <p:cNvSpPr/>
            <p:nvPr/>
          </p:nvSpPr>
          <p:spPr>
            <a:xfrm flipH="1">
              <a:off x="7113463" y="5"/>
              <a:ext cx="1015200" cy="1015200"/>
            </a:xfrm>
            <a:prstGeom prst="rtTriangle">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 name="Google Shape;13;p43"/>
            <p:cNvSpPr/>
            <p:nvPr/>
          </p:nvSpPr>
          <p:spPr>
            <a:xfrm rot="10800000" flipH="1">
              <a:off x="7113588" y="107"/>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 name="Google Shape;14;p43"/>
            <p:cNvSpPr/>
            <p:nvPr/>
          </p:nvSpPr>
          <p:spPr>
            <a:xfrm rot="10800000">
              <a:off x="6098378" y="97"/>
              <a:ext cx="1015200" cy="1015200"/>
            </a:xfrm>
            <a:prstGeom prst="rtTriangle">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 name="Google Shape;15;p43"/>
            <p:cNvSpPr/>
            <p:nvPr/>
          </p:nvSpPr>
          <p:spPr>
            <a:xfrm rot="10800000">
              <a:off x="8128789" y="1015375"/>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6" name="Google Shape;16;p43"/>
          <p:cNvSpPr txBox="1">
            <a:spLocks noGrp="1"/>
          </p:cNvSpPr>
          <p:nvPr>
            <p:ph type="ctrTitle"/>
          </p:nvPr>
        </p:nvSpPr>
        <p:spPr>
          <a:xfrm>
            <a:off x="598100" y="1775222"/>
            <a:ext cx="8222100" cy="838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4200"/>
              <a:buNone/>
              <a:defRPr sz="42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7" name="Google Shape;17;p43"/>
          <p:cNvSpPr txBox="1">
            <a:spLocks noGrp="1"/>
          </p:cNvSpPr>
          <p:nvPr>
            <p:ph type="subTitle" idx="1"/>
          </p:nvPr>
        </p:nvSpPr>
        <p:spPr>
          <a:xfrm>
            <a:off x="598088" y="2715913"/>
            <a:ext cx="8222100" cy="432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2100"/>
              <a:buNone/>
              <a:defRPr sz="2100">
                <a:solidFill>
                  <a:schemeClr val="lt1"/>
                </a:solidFill>
              </a:defRPr>
            </a:lvl1pPr>
            <a:lvl2pPr lvl="1" algn="l">
              <a:lnSpc>
                <a:spcPct val="100000"/>
              </a:lnSpc>
              <a:spcBef>
                <a:spcPts val="0"/>
              </a:spcBef>
              <a:spcAft>
                <a:spcPts val="0"/>
              </a:spcAft>
              <a:buClr>
                <a:schemeClr val="lt1"/>
              </a:buClr>
              <a:buSzPts val="2100"/>
              <a:buNone/>
              <a:defRPr sz="2100">
                <a:solidFill>
                  <a:schemeClr val="lt1"/>
                </a:solidFill>
              </a:defRPr>
            </a:lvl2pPr>
            <a:lvl3pPr lvl="2" algn="l">
              <a:lnSpc>
                <a:spcPct val="100000"/>
              </a:lnSpc>
              <a:spcBef>
                <a:spcPts val="0"/>
              </a:spcBef>
              <a:spcAft>
                <a:spcPts val="0"/>
              </a:spcAft>
              <a:buClr>
                <a:schemeClr val="lt1"/>
              </a:buClr>
              <a:buSzPts val="2100"/>
              <a:buNone/>
              <a:defRPr sz="2100">
                <a:solidFill>
                  <a:schemeClr val="lt1"/>
                </a:solidFill>
              </a:defRPr>
            </a:lvl3pPr>
            <a:lvl4pPr lvl="3" algn="l">
              <a:lnSpc>
                <a:spcPct val="100000"/>
              </a:lnSpc>
              <a:spcBef>
                <a:spcPts val="0"/>
              </a:spcBef>
              <a:spcAft>
                <a:spcPts val="0"/>
              </a:spcAft>
              <a:buClr>
                <a:schemeClr val="lt1"/>
              </a:buClr>
              <a:buSzPts val="2100"/>
              <a:buNone/>
              <a:defRPr sz="2100">
                <a:solidFill>
                  <a:schemeClr val="lt1"/>
                </a:solidFill>
              </a:defRPr>
            </a:lvl4pPr>
            <a:lvl5pPr lvl="4" algn="l">
              <a:lnSpc>
                <a:spcPct val="100000"/>
              </a:lnSpc>
              <a:spcBef>
                <a:spcPts val="0"/>
              </a:spcBef>
              <a:spcAft>
                <a:spcPts val="0"/>
              </a:spcAft>
              <a:buClr>
                <a:schemeClr val="lt1"/>
              </a:buClr>
              <a:buSzPts val="2100"/>
              <a:buNone/>
              <a:defRPr sz="2100">
                <a:solidFill>
                  <a:schemeClr val="lt1"/>
                </a:solidFill>
              </a:defRPr>
            </a:lvl5pPr>
            <a:lvl6pPr lvl="5" algn="l">
              <a:lnSpc>
                <a:spcPct val="100000"/>
              </a:lnSpc>
              <a:spcBef>
                <a:spcPts val="0"/>
              </a:spcBef>
              <a:spcAft>
                <a:spcPts val="0"/>
              </a:spcAft>
              <a:buClr>
                <a:schemeClr val="lt1"/>
              </a:buClr>
              <a:buSzPts val="2100"/>
              <a:buNone/>
              <a:defRPr sz="2100">
                <a:solidFill>
                  <a:schemeClr val="lt1"/>
                </a:solidFill>
              </a:defRPr>
            </a:lvl6pPr>
            <a:lvl7pPr lvl="6" algn="l">
              <a:lnSpc>
                <a:spcPct val="100000"/>
              </a:lnSpc>
              <a:spcBef>
                <a:spcPts val="0"/>
              </a:spcBef>
              <a:spcAft>
                <a:spcPts val="0"/>
              </a:spcAft>
              <a:buClr>
                <a:schemeClr val="lt1"/>
              </a:buClr>
              <a:buSzPts val="2100"/>
              <a:buNone/>
              <a:defRPr sz="2100">
                <a:solidFill>
                  <a:schemeClr val="lt1"/>
                </a:solidFill>
              </a:defRPr>
            </a:lvl7pPr>
            <a:lvl8pPr lvl="7" algn="l">
              <a:lnSpc>
                <a:spcPct val="100000"/>
              </a:lnSpc>
              <a:spcBef>
                <a:spcPts val="0"/>
              </a:spcBef>
              <a:spcAft>
                <a:spcPts val="0"/>
              </a:spcAft>
              <a:buClr>
                <a:schemeClr val="lt1"/>
              </a:buClr>
              <a:buSzPts val="2100"/>
              <a:buNone/>
              <a:defRPr sz="2100">
                <a:solidFill>
                  <a:schemeClr val="lt1"/>
                </a:solidFill>
              </a:defRPr>
            </a:lvl8pPr>
            <a:lvl9pPr lvl="8" algn="l">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8" name="Google Shape;18;p43"/>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4"/>
        </a:solidFill>
        <a:effectLst/>
      </p:bgPr>
    </p:bg>
    <p:spTree>
      <p:nvGrpSpPr>
        <p:cNvPr id="1" name="Shape 65"/>
        <p:cNvGrpSpPr/>
        <p:nvPr/>
      </p:nvGrpSpPr>
      <p:grpSpPr>
        <a:xfrm>
          <a:off x="0" y="0"/>
          <a:ext cx="0" cy="0"/>
          <a:chOff x="0" y="0"/>
          <a:chExt cx="0" cy="0"/>
        </a:xfrm>
      </p:grpSpPr>
      <p:grpSp>
        <p:nvGrpSpPr>
          <p:cNvPr id="66" name="Google Shape;66;p52"/>
          <p:cNvGrpSpPr/>
          <p:nvPr/>
        </p:nvGrpSpPr>
        <p:grpSpPr>
          <a:xfrm>
            <a:off x="6098378" y="5"/>
            <a:ext cx="3045625" cy="2030570"/>
            <a:chOff x="6098378" y="5"/>
            <a:chExt cx="3045625" cy="2030570"/>
          </a:xfrm>
        </p:grpSpPr>
        <p:sp>
          <p:nvSpPr>
            <p:cNvPr id="67" name="Google Shape;67;p52"/>
            <p:cNvSpPr/>
            <p:nvPr/>
          </p:nvSpPr>
          <p:spPr>
            <a:xfrm>
              <a:off x="8128803" y="16"/>
              <a:ext cx="1015200" cy="1015200"/>
            </a:xfrm>
            <a:prstGeom prst="rect">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 name="Google Shape;68;p52"/>
            <p:cNvSpPr/>
            <p:nvPr/>
          </p:nvSpPr>
          <p:spPr>
            <a:xfrm flipH="1">
              <a:off x="7113463" y="5"/>
              <a:ext cx="1015200" cy="1015200"/>
            </a:xfrm>
            <a:prstGeom prst="rtTriangle">
              <a:avLst/>
            </a:pr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 name="Google Shape;69;p52"/>
            <p:cNvSpPr/>
            <p:nvPr/>
          </p:nvSpPr>
          <p:spPr>
            <a:xfrm rot="10800000" flipH="1">
              <a:off x="7113588" y="107"/>
              <a:ext cx="1015200" cy="1015200"/>
            </a:xfrm>
            <a:prstGeom prst="rtTriangle">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 name="Google Shape;70;p52"/>
            <p:cNvSpPr/>
            <p:nvPr/>
          </p:nvSpPr>
          <p:spPr>
            <a:xfrm rot="10800000">
              <a:off x="6098378" y="97"/>
              <a:ext cx="1015200" cy="1015200"/>
            </a:xfrm>
            <a:prstGeom prst="rtTriangle">
              <a:avLst/>
            </a:pr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 name="Google Shape;71;p52"/>
            <p:cNvSpPr/>
            <p:nvPr/>
          </p:nvSpPr>
          <p:spPr>
            <a:xfrm rot="10800000">
              <a:off x="8128789" y="1015375"/>
              <a:ext cx="1015200" cy="1015200"/>
            </a:xfrm>
            <a:prstGeom prst="rtTriangle">
              <a:avLst/>
            </a:pr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72" name="Google Shape;72;p52"/>
          <p:cNvSpPr txBox="1">
            <a:spLocks noGrp="1"/>
          </p:cNvSpPr>
          <p:nvPr>
            <p:ph type="title"/>
          </p:nvPr>
        </p:nvSpPr>
        <p:spPr>
          <a:xfrm>
            <a:off x="490250" y="526350"/>
            <a:ext cx="56187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Clr>
                <a:schemeClr val="lt1"/>
              </a:buClr>
              <a:buSzPts val="4800"/>
              <a:buNone/>
              <a:defRPr sz="4800">
                <a:solidFill>
                  <a:schemeClr val="lt1"/>
                </a:solidFill>
              </a:defRPr>
            </a:lvl1pPr>
            <a:lvl2pPr lvl="1" algn="l">
              <a:lnSpc>
                <a:spcPct val="100000"/>
              </a:lnSpc>
              <a:spcBef>
                <a:spcPts val="0"/>
              </a:spcBef>
              <a:spcAft>
                <a:spcPts val="0"/>
              </a:spcAft>
              <a:buClr>
                <a:schemeClr val="lt1"/>
              </a:buClr>
              <a:buSzPts val="4800"/>
              <a:buNone/>
              <a:defRPr sz="4800">
                <a:solidFill>
                  <a:schemeClr val="lt1"/>
                </a:solidFill>
              </a:defRPr>
            </a:lvl2pPr>
            <a:lvl3pPr lvl="2" algn="l">
              <a:lnSpc>
                <a:spcPct val="100000"/>
              </a:lnSpc>
              <a:spcBef>
                <a:spcPts val="0"/>
              </a:spcBef>
              <a:spcAft>
                <a:spcPts val="0"/>
              </a:spcAft>
              <a:buClr>
                <a:schemeClr val="lt1"/>
              </a:buClr>
              <a:buSzPts val="4800"/>
              <a:buNone/>
              <a:defRPr sz="4800">
                <a:solidFill>
                  <a:schemeClr val="lt1"/>
                </a:solidFill>
              </a:defRPr>
            </a:lvl3pPr>
            <a:lvl4pPr lvl="3" algn="l">
              <a:lnSpc>
                <a:spcPct val="100000"/>
              </a:lnSpc>
              <a:spcBef>
                <a:spcPts val="0"/>
              </a:spcBef>
              <a:spcAft>
                <a:spcPts val="0"/>
              </a:spcAft>
              <a:buClr>
                <a:schemeClr val="lt1"/>
              </a:buClr>
              <a:buSzPts val="4800"/>
              <a:buNone/>
              <a:defRPr sz="4800">
                <a:solidFill>
                  <a:schemeClr val="lt1"/>
                </a:solidFill>
              </a:defRPr>
            </a:lvl4pPr>
            <a:lvl5pPr lvl="4" algn="l">
              <a:lnSpc>
                <a:spcPct val="100000"/>
              </a:lnSpc>
              <a:spcBef>
                <a:spcPts val="0"/>
              </a:spcBef>
              <a:spcAft>
                <a:spcPts val="0"/>
              </a:spcAft>
              <a:buClr>
                <a:schemeClr val="lt1"/>
              </a:buClr>
              <a:buSzPts val="4800"/>
              <a:buNone/>
              <a:defRPr sz="4800">
                <a:solidFill>
                  <a:schemeClr val="lt1"/>
                </a:solidFill>
              </a:defRPr>
            </a:lvl5pPr>
            <a:lvl6pPr lvl="5" algn="l">
              <a:lnSpc>
                <a:spcPct val="100000"/>
              </a:lnSpc>
              <a:spcBef>
                <a:spcPts val="0"/>
              </a:spcBef>
              <a:spcAft>
                <a:spcPts val="0"/>
              </a:spcAft>
              <a:buClr>
                <a:schemeClr val="lt1"/>
              </a:buClr>
              <a:buSzPts val="4800"/>
              <a:buNone/>
              <a:defRPr sz="4800">
                <a:solidFill>
                  <a:schemeClr val="lt1"/>
                </a:solidFill>
              </a:defRPr>
            </a:lvl6pPr>
            <a:lvl7pPr lvl="6" algn="l">
              <a:lnSpc>
                <a:spcPct val="100000"/>
              </a:lnSpc>
              <a:spcBef>
                <a:spcPts val="0"/>
              </a:spcBef>
              <a:spcAft>
                <a:spcPts val="0"/>
              </a:spcAft>
              <a:buClr>
                <a:schemeClr val="lt1"/>
              </a:buClr>
              <a:buSzPts val="4800"/>
              <a:buNone/>
              <a:defRPr sz="4800">
                <a:solidFill>
                  <a:schemeClr val="lt1"/>
                </a:solidFill>
              </a:defRPr>
            </a:lvl7pPr>
            <a:lvl8pPr lvl="7" algn="l">
              <a:lnSpc>
                <a:spcPct val="100000"/>
              </a:lnSpc>
              <a:spcBef>
                <a:spcPts val="0"/>
              </a:spcBef>
              <a:spcAft>
                <a:spcPts val="0"/>
              </a:spcAft>
              <a:buClr>
                <a:schemeClr val="lt1"/>
              </a:buClr>
              <a:buSzPts val="4800"/>
              <a:buNone/>
              <a:defRPr sz="4800">
                <a:solidFill>
                  <a:schemeClr val="lt1"/>
                </a:solidFill>
              </a:defRPr>
            </a:lvl8pPr>
            <a:lvl9pPr lvl="8" algn="l">
              <a:lnSpc>
                <a:spcPct val="100000"/>
              </a:lnSpc>
              <a:spcBef>
                <a:spcPts val="0"/>
              </a:spcBef>
              <a:spcAft>
                <a:spcPts val="0"/>
              </a:spcAft>
              <a:buClr>
                <a:schemeClr val="lt1"/>
              </a:buClr>
              <a:buSzPts val="4800"/>
              <a:buNone/>
              <a:defRPr sz="4800">
                <a:solidFill>
                  <a:schemeClr val="lt1"/>
                </a:solidFill>
              </a:defRPr>
            </a:lvl9pPr>
          </a:lstStyle>
          <a:p>
            <a:endParaRPr/>
          </a:p>
        </p:txBody>
      </p:sp>
      <p:sp>
        <p:nvSpPr>
          <p:cNvPr id="73" name="Google Shape;73;p52"/>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74"/>
        <p:cNvGrpSpPr/>
        <p:nvPr/>
      </p:nvGrpSpPr>
      <p:grpSpPr>
        <a:xfrm>
          <a:off x="0" y="0"/>
          <a:ext cx="0" cy="0"/>
          <a:chOff x="0" y="0"/>
          <a:chExt cx="0" cy="0"/>
        </a:xfrm>
      </p:grpSpPr>
      <p:sp>
        <p:nvSpPr>
          <p:cNvPr id="75" name="Google Shape;75;p53"/>
          <p:cNvSpPr/>
          <p:nvPr/>
        </p:nvSpPr>
        <p:spPr>
          <a:xfrm>
            <a:off x="4572000" y="-175"/>
            <a:ext cx="4572000" cy="5143500"/>
          </a:xfrm>
          <a:prstGeom prst="rect">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76" name="Google Shape;76;p53"/>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77" name="Google Shape;77;p53"/>
          <p:cNvSpPr txBox="1">
            <a:spLocks noGrp="1"/>
          </p:cNvSpPr>
          <p:nvPr>
            <p:ph type="title"/>
          </p:nvPr>
        </p:nvSpPr>
        <p:spPr>
          <a:xfrm>
            <a:off x="265500" y="1151100"/>
            <a:ext cx="4045200" cy="1564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78" name="Google Shape;78;p53"/>
          <p:cNvSpPr txBox="1">
            <a:spLocks noGrp="1"/>
          </p:cNvSpPr>
          <p:nvPr>
            <p:ph type="subTitle" idx="1"/>
          </p:nvPr>
        </p:nvSpPr>
        <p:spPr>
          <a:xfrm>
            <a:off x="265500" y="2769001"/>
            <a:ext cx="4045200" cy="12693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79" name="Google Shape;79;p53"/>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Clr>
                <a:schemeClr val="lt1"/>
              </a:buClr>
              <a:buSzPts val="1800"/>
              <a:buChar char="●"/>
              <a:defRPr>
                <a:solidFill>
                  <a:schemeClr val="lt1"/>
                </a:solidFill>
              </a:defRPr>
            </a:lvl1pPr>
            <a:lvl2pPr marL="914400" lvl="1" indent="-317500" algn="l">
              <a:lnSpc>
                <a:spcPct val="115000"/>
              </a:lnSpc>
              <a:spcBef>
                <a:spcPts val="1600"/>
              </a:spcBef>
              <a:spcAft>
                <a:spcPts val="0"/>
              </a:spcAft>
              <a:buClr>
                <a:schemeClr val="lt1"/>
              </a:buClr>
              <a:buSzPts val="1400"/>
              <a:buChar char="○"/>
              <a:defRPr>
                <a:solidFill>
                  <a:schemeClr val="lt1"/>
                </a:solidFill>
              </a:defRPr>
            </a:lvl2pPr>
            <a:lvl3pPr marL="1371600" lvl="2" indent="-317500" algn="l">
              <a:lnSpc>
                <a:spcPct val="115000"/>
              </a:lnSpc>
              <a:spcBef>
                <a:spcPts val="1600"/>
              </a:spcBef>
              <a:spcAft>
                <a:spcPts val="0"/>
              </a:spcAft>
              <a:buClr>
                <a:schemeClr val="lt1"/>
              </a:buClr>
              <a:buSzPts val="1400"/>
              <a:buChar char="■"/>
              <a:defRPr>
                <a:solidFill>
                  <a:schemeClr val="lt1"/>
                </a:solidFill>
              </a:defRPr>
            </a:lvl3pPr>
            <a:lvl4pPr marL="1828800" lvl="3" indent="-317500" algn="l">
              <a:lnSpc>
                <a:spcPct val="115000"/>
              </a:lnSpc>
              <a:spcBef>
                <a:spcPts val="1600"/>
              </a:spcBef>
              <a:spcAft>
                <a:spcPts val="0"/>
              </a:spcAft>
              <a:buClr>
                <a:schemeClr val="lt1"/>
              </a:buClr>
              <a:buSzPts val="1400"/>
              <a:buChar char="●"/>
              <a:defRPr>
                <a:solidFill>
                  <a:schemeClr val="lt1"/>
                </a:solidFill>
              </a:defRPr>
            </a:lvl4pPr>
            <a:lvl5pPr marL="2286000" lvl="4" indent="-317500" algn="l">
              <a:lnSpc>
                <a:spcPct val="115000"/>
              </a:lnSpc>
              <a:spcBef>
                <a:spcPts val="1600"/>
              </a:spcBef>
              <a:spcAft>
                <a:spcPts val="0"/>
              </a:spcAft>
              <a:buClr>
                <a:schemeClr val="lt1"/>
              </a:buClr>
              <a:buSzPts val="1400"/>
              <a:buChar char="○"/>
              <a:defRPr>
                <a:solidFill>
                  <a:schemeClr val="lt1"/>
                </a:solidFill>
              </a:defRPr>
            </a:lvl5pPr>
            <a:lvl6pPr marL="2743200" lvl="5" indent="-317500" algn="l">
              <a:lnSpc>
                <a:spcPct val="115000"/>
              </a:lnSpc>
              <a:spcBef>
                <a:spcPts val="1600"/>
              </a:spcBef>
              <a:spcAft>
                <a:spcPts val="0"/>
              </a:spcAft>
              <a:buClr>
                <a:schemeClr val="lt1"/>
              </a:buClr>
              <a:buSzPts val="1400"/>
              <a:buChar char="■"/>
              <a:defRPr>
                <a:solidFill>
                  <a:schemeClr val="lt1"/>
                </a:solidFill>
              </a:defRPr>
            </a:lvl6pPr>
            <a:lvl7pPr marL="3200400" lvl="6" indent="-317500" algn="l">
              <a:lnSpc>
                <a:spcPct val="115000"/>
              </a:lnSpc>
              <a:spcBef>
                <a:spcPts val="1600"/>
              </a:spcBef>
              <a:spcAft>
                <a:spcPts val="0"/>
              </a:spcAft>
              <a:buClr>
                <a:schemeClr val="lt1"/>
              </a:buClr>
              <a:buSzPts val="1400"/>
              <a:buChar char="●"/>
              <a:defRPr>
                <a:solidFill>
                  <a:schemeClr val="lt1"/>
                </a:solidFill>
              </a:defRPr>
            </a:lvl7pPr>
            <a:lvl8pPr marL="3657600" lvl="7" indent="-317500" algn="l">
              <a:lnSpc>
                <a:spcPct val="115000"/>
              </a:lnSpc>
              <a:spcBef>
                <a:spcPts val="1600"/>
              </a:spcBef>
              <a:spcAft>
                <a:spcPts val="0"/>
              </a:spcAft>
              <a:buClr>
                <a:schemeClr val="lt1"/>
              </a:buClr>
              <a:buSzPts val="1400"/>
              <a:buChar char="○"/>
              <a:defRPr>
                <a:solidFill>
                  <a:schemeClr val="lt1"/>
                </a:solidFill>
              </a:defRPr>
            </a:lvl8pPr>
            <a:lvl9pPr marL="4114800" lvl="8" indent="-317500" algn="l">
              <a:lnSpc>
                <a:spcPct val="115000"/>
              </a:lnSpc>
              <a:spcBef>
                <a:spcPts val="1600"/>
              </a:spcBef>
              <a:spcAft>
                <a:spcPts val="1600"/>
              </a:spcAft>
              <a:buClr>
                <a:schemeClr val="lt1"/>
              </a:buClr>
              <a:buSzPts val="1400"/>
              <a:buChar char="■"/>
              <a:defRPr>
                <a:solidFill>
                  <a:schemeClr val="lt1"/>
                </a:solidFill>
              </a:defRPr>
            </a:lvl9pPr>
          </a:lstStyle>
          <a:p>
            <a:endParaRPr/>
          </a:p>
        </p:txBody>
      </p:sp>
      <p:sp>
        <p:nvSpPr>
          <p:cNvPr id="80" name="Google Shape;80;p53"/>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lateral pattern">
  <p:cSld name="BLANK_2">
    <p:spTree>
      <p:nvGrpSpPr>
        <p:cNvPr id="1" name="Shape 81"/>
        <p:cNvGrpSpPr/>
        <p:nvPr/>
      </p:nvGrpSpPr>
      <p:grpSpPr>
        <a:xfrm>
          <a:off x="0" y="0"/>
          <a:ext cx="0" cy="0"/>
          <a:chOff x="0" y="0"/>
          <a:chExt cx="0" cy="0"/>
        </a:xfrm>
      </p:grpSpPr>
      <p:grpSp>
        <p:nvGrpSpPr>
          <p:cNvPr id="82" name="Google Shape;82;p54"/>
          <p:cNvGrpSpPr/>
          <p:nvPr/>
        </p:nvGrpSpPr>
        <p:grpSpPr>
          <a:xfrm>
            <a:off x="6109812" y="-11"/>
            <a:ext cx="3037586" cy="5146815"/>
            <a:chOff x="6109812" y="-11"/>
            <a:chExt cx="3037586" cy="5146815"/>
          </a:xfrm>
        </p:grpSpPr>
        <p:sp>
          <p:nvSpPr>
            <p:cNvPr id="83" name="Google Shape;83;p54"/>
            <p:cNvSpPr/>
            <p:nvPr/>
          </p:nvSpPr>
          <p:spPr>
            <a:xfrm>
              <a:off x="7324645" y="3539314"/>
              <a:ext cx="607886" cy="643388"/>
            </a:xfrm>
            <a:custGeom>
              <a:avLst/>
              <a:gdLst/>
              <a:ahLst/>
              <a:cxnLst/>
              <a:rect l="l" t="t" r="r" b="b"/>
              <a:pathLst>
                <a:path w="20428" h="20037" extrusionOk="0">
                  <a:moveTo>
                    <a:pt x="1" y="0"/>
                  </a:moveTo>
                  <a:lnTo>
                    <a:pt x="1" y="20036"/>
                  </a:lnTo>
                  <a:lnTo>
                    <a:pt x="20427" y="9990"/>
                  </a:lnTo>
                  <a:lnTo>
                    <a:pt x="1" y="0"/>
                  </a:lnTo>
                  <a:close/>
                </a:path>
              </a:pathLst>
            </a:custGeom>
            <a:solidFill>
              <a:srgbClr val="F6464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 name="Google Shape;84;p54"/>
            <p:cNvSpPr/>
            <p:nvPr/>
          </p:nvSpPr>
          <p:spPr>
            <a:xfrm>
              <a:off x="7324645" y="4182670"/>
              <a:ext cx="607886" cy="643356"/>
            </a:xfrm>
            <a:custGeom>
              <a:avLst/>
              <a:gdLst/>
              <a:ahLst/>
              <a:cxnLst/>
              <a:rect l="l" t="t" r="r" b="b"/>
              <a:pathLst>
                <a:path w="20428" h="20036" extrusionOk="0">
                  <a:moveTo>
                    <a:pt x="1" y="0"/>
                  </a:moveTo>
                  <a:lnTo>
                    <a:pt x="1" y="20036"/>
                  </a:lnTo>
                  <a:lnTo>
                    <a:pt x="20427" y="9990"/>
                  </a:lnTo>
                  <a:lnTo>
                    <a:pt x="1" y="0"/>
                  </a:lnTo>
                  <a:close/>
                </a:path>
              </a:pathLst>
            </a:custGeom>
            <a:solidFill>
              <a:srgbClr val="FFFFFF"/>
            </a:solidFill>
            <a:ln w="9525" cap="flat" cmpd="sng">
              <a:solidFill>
                <a:srgbClr val="EFEFE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5" name="Google Shape;85;p54"/>
            <p:cNvSpPr/>
            <p:nvPr/>
          </p:nvSpPr>
          <p:spPr>
            <a:xfrm>
              <a:off x="7932502" y="643313"/>
              <a:ext cx="606220" cy="643388"/>
            </a:xfrm>
            <a:custGeom>
              <a:avLst/>
              <a:gdLst/>
              <a:ahLst/>
              <a:cxnLst/>
              <a:rect l="l" t="t" r="r" b="b"/>
              <a:pathLst>
                <a:path w="20372" h="20037" extrusionOk="0">
                  <a:moveTo>
                    <a:pt x="0" y="1"/>
                  </a:moveTo>
                  <a:lnTo>
                    <a:pt x="0" y="20037"/>
                  </a:lnTo>
                  <a:lnTo>
                    <a:pt x="20371" y="10047"/>
                  </a:lnTo>
                  <a:lnTo>
                    <a:pt x="0" y="1"/>
                  </a:lnTo>
                  <a:close/>
                </a:path>
              </a:pathLst>
            </a:custGeom>
            <a:solidFill>
              <a:srgbClr val="FFA4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6" name="Google Shape;86;p54"/>
            <p:cNvSpPr/>
            <p:nvPr/>
          </p:nvSpPr>
          <p:spPr>
            <a:xfrm>
              <a:off x="8538692" y="322534"/>
              <a:ext cx="607856" cy="643388"/>
            </a:xfrm>
            <a:custGeom>
              <a:avLst/>
              <a:gdLst/>
              <a:ahLst/>
              <a:cxnLst/>
              <a:rect l="l" t="t" r="r" b="b"/>
              <a:pathLst>
                <a:path w="20427" h="20037" extrusionOk="0">
                  <a:moveTo>
                    <a:pt x="0" y="1"/>
                  </a:moveTo>
                  <a:lnTo>
                    <a:pt x="0" y="20037"/>
                  </a:lnTo>
                  <a:lnTo>
                    <a:pt x="20427" y="9991"/>
                  </a:lnTo>
                  <a:lnTo>
                    <a:pt x="0" y="1"/>
                  </a:lnTo>
                  <a:close/>
                </a:path>
              </a:pathLst>
            </a:custGeom>
            <a:solidFill>
              <a:srgbClr val="FFFFFF"/>
            </a:solidFill>
            <a:ln w="9525" cap="flat" cmpd="sng">
              <a:solidFill>
                <a:srgbClr val="EFEFE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7" name="Google Shape;87;p54"/>
            <p:cNvSpPr/>
            <p:nvPr/>
          </p:nvSpPr>
          <p:spPr>
            <a:xfrm>
              <a:off x="7932502" y="1286669"/>
              <a:ext cx="606220" cy="643388"/>
            </a:xfrm>
            <a:custGeom>
              <a:avLst/>
              <a:gdLst/>
              <a:ahLst/>
              <a:cxnLst/>
              <a:rect l="l" t="t" r="r" b="b"/>
              <a:pathLst>
                <a:path w="20372" h="20037" extrusionOk="0">
                  <a:moveTo>
                    <a:pt x="0" y="1"/>
                  </a:moveTo>
                  <a:lnTo>
                    <a:pt x="0" y="20037"/>
                  </a:lnTo>
                  <a:lnTo>
                    <a:pt x="20371" y="10047"/>
                  </a:lnTo>
                  <a:lnTo>
                    <a:pt x="0" y="1"/>
                  </a:lnTo>
                  <a:close/>
                </a:path>
              </a:pathLst>
            </a:custGeom>
            <a:solidFill>
              <a:srgbClr val="FFC800">
                <a:alpha val="2470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8" name="Google Shape;88;p54"/>
            <p:cNvSpPr/>
            <p:nvPr/>
          </p:nvSpPr>
          <p:spPr>
            <a:xfrm>
              <a:off x="7932502" y="3216737"/>
              <a:ext cx="606220" cy="643388"/>
            </a:xfrm>
            <a:custGeom>
              <a:avLst/>
              <a:gdLst/>
              <a:ahLst/>
              <a:cxnLst/>
              <a:rect l="l" t="t" r="r" b="b"/>
              <a:pathLst>
                <a:path w="20372" h="20037" extrusionOk="0">
                  <a:moveTo>
                    <a:pt x="0" y="0"/>
                  </a:moveTo>
                  <a:lnTo>
                    <a:pt x="0" y="20036"/>
                  </a:lnTo>
                  <a:lnTo>
                    <a:pt x="20371" y="10046"/>
                  </a:lnTo>
                  <a:lnTo>
                    <a:pt x="0" y="0"/>
                  </a:lnTo>
                  <a:close/>
                </a:path>
              </a:pathLst>
            </a:custGeom>
            <a:solidFill>
              <a:srgbClr val="FFC8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 name="Google Shape;89;p54"/>
            <p:cNvSpPr/>
            <p:nvPr/>
          </p:nvSpPr>
          <p:spPr>
            <a:xfrm>
              <a:off x="8538692" y="3539314"/>
              <a:ext cx="607856" cy="643388"/>
            </a:xfrm>
            <a:custGeom>
              <a:avLst/>
              <a:gdLst/>
              <a:ahLst/>
              <a:cxnLst/>
              <a:rect l="l" t="t" r="r" b="b"/>
              <a:pathLst>
                <a:path w="20427" h="20037" extrusionOk="0">
                  <a:moveTo>
                    <a:pt x="0" y="0"/>
                  </a:moveTo>
                  <a:lnTo>
                    <a:pt x="0" y="20036"/>
                  </a:lnTo>
                  <a:lnTo>
                    <a:pt x="20427" y="9990"/>
                  </a:lnTo>
                  <a:lnTo>
                    <a:pt x="0" y="0"/>
                  </a:lnTo>
                  <a:close/>
                </a:path>
              </a:pathLst>
            </a:custGeom>
            <a:solidFill>
              <a:srgbClr val="E8062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0" name="Google Shape;90;p54"/>
            <p:cNvSpPr/>
            <p:nvPr/>
          </p:nvSpPr>
          <p:spPr>
            <a:xfrm>
              <a:off x="7932502" y="-11"/>
              <a:ext cx="606220" cy="643356"/>
            </a:xfrm>
            <a:custGeom>
              <a:avLst/>
              <a:gdLst/>
              <a:ahLst/>
              <a:cxnLst/>
              <a:rect l="l" t="t" r="r" b="b"/>
              <a:pathLst>
                <a:path w="20372" h="20036" extrusionOk="0">
                  <a:moveTo>
                    <a:pt x="0" y="0"/>
                  </a:moveTo>
                  <a:lnTo>
                    <a:pt x="0" y="20036"/>
                  </a:lnTo>
                  <a:lnTo>
                    <a:pt x="20371" y="10046"/>
                  </a:lnTo>
                  <a:lnTo>
                    <a:pt x="0" y="0"/>
                  </a:lnTo>
                  <a:close/>
                </a:path>
              </a:pathLst>
            </a:custGeom>
            <a:solidFill>
              <a:srgbClr val="F64646">
                <a:alpha val="2470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1" name="Google Shape;91;p54"/>
            <p:cNvSpPr/>
            <p:nvPr/>
          </p:nvSpPr>
          <p:spPr>
            <a:xfrm>
              <a:off x="8538692" y="-11"/>
              <a:ext cx="607856" cy="322577"/>
            </a:xfrm>
            <a:custGeom>
              <a:avLst/>
              <a:gdLst/>
              <a:ahLst/>
              <a:cxnLst/>
              <a:rect l="l" t="t" r="r" b="b"/>
              <a:pathLst>
                <a:path w="20427" h="10046" extrusionOk="0">
                  <a:moveTo>
                    <a:pt x="0" y="0"/>
                  </a:moveTo>
                  <a:lnTo>
                    <a:pt x="0" y="10046"/>
                  </a:lnTo>
                  <a:lnTo>
                    <a:pt x="20427" y="0"/>
                  </a:lnTo>
                  <a:close/>
                </a:path>
              </a:pathLst>
            </a:custGeom>
            <a:solidFill>
              <a:srgbClr val="F6464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2" name="Google Shape;92;p54"/>
            <p:cNvSpPr/>
            <p:nvPr/>
          </p:nvSpPr>
          <p:spPr>
            <a:xfrm>
              <a:off x="7324645" y="3216737"/>
              <a:ext cx="607886" cy="643388"/>
            </a:xfrm>
            <a:custGeom>
              <a:avLst/>
              <a:gdLst/>
              <a:ahLst/>
              <a:cxnLst/>
              <a:rect l="l" t="t" r="r" b="b"/>
              <a:pathLst>
                <a:path w="20428" h="20037" extrusionOk="0">
                  <a:moveTo>
                    <a:pt x="20427" y="0"/>
                  </a:moveTo>
                  <a:lnTo>
                    <a:pt x="1" y="10046"/>
                  </a:lnTo>
                  <a:lnTo>
                    <a:pt x="20427" y="20036"/>
                  </a:lnTo>
                  <a:lnTo>
                    <a:pt x="20427" y="0"/>
                  </a:lnTo>
                  <a:close/>
                </a:path>
              </a:pathLst>
            </a:custGeom>
            <a:solidFill>
              <a:srgbClr val="E8062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3" name="Google Shape;93;p54"/>
            <p:cNvSpPr/>
            <p:nvPr/>
          </p:nvSpPr>
          <p:spPr>
            <a:xfrm>
              <a:off x="6716818" y="3539314"/>
              <a:ext cx="607856" cy="643388"/>
            </a:xfrm>
            <a:custGeom>
              <a:avLst/>
              <a:gdLst/>
              <a:ahLst/>
              <a:cxnLst/>
              <a:rect l="l" t="t" r="r" b="b"/>
              <a:pathLst>
                <a:path w="20427" h="20037" extrusionOk="0">
                  <a:moveTo>
                    <a:pt x="20427" y="0"/>
                  </a:moveTo>
                  <a:lnTo>
                    <a:pt x="0" y="9990"/>
                  </a:lnTo>
                  <a:lnTo>
                    <a:pt x="20427" y="20036"/>
                  </a:lnTo>
                  <a:lnTo>
                    <a:pt x="20427" y="0"/>
                  </a:lnTo>
                  <a:close/>
                </a:path>
              </a:pathLst>
            </a:custGeom>
            <a:solidFill>
              <a:srgbClr val="FFA400">
                <a:alpha val="2470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4" name="Google Shape;94;p54"/>
            <p:cNvSpPr/>
            <p:nvPr/>
          </p:nvSpPr>
          <p:spPr>
            <a:xfrm>
              <a:off x="7932502" y="322534"/>
              <a:ext cx="606220" cy="643388"/>
            </a:xfrm>
            <a:custGeom>
              <a:avLst/>
              <a:gdLst/>
              <a:ahLst/>
              <a:cxnLst/>
              <a:rect l="l" t="t" r="r" b="b"/>
              <a:pathLst>
                <a:path w="20372" h="20037" extrusionOk="0">
                  <a:moveTo>
                    <a:pt x="20371" y="1"/>
                  </a:moveTo>
                  <a:lnTo>
                    <a:pt x="0" y="9991"/>
                  </a:lnTo>
                  <a:lnTo>
                    <a:pt x="20371" y="20037"/>
                  </a:lnTo>
                  <a:lnTo>
                    <a:pt x="20371" y="1"/>
                  </a:lnTo>
                  <a:close/>
                </a:path>
              </a:pathLst>
            </a:custGeom>
            <a:solidFill>
              <a:srgbClr val="A61C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5" name="Google Shape;95;p54"/>
            <p:cNvSpPr/>
            <p:nvPr/>
          </p:nvSpPr>
          <p:spPr>
            <a:xfrm>
              <a:off x="7932502" y="965890"/>
              <a:ext cx="606220" cy="643388"/>
            </a:xfrm>
            <a:custGeom>
              <a:avLst/>
              <a:gdLst/>
              <a:ahLst/>
              <a:cxnLst/>
              <a:rect l="l" t="t" r="r" b="b"/>
              <a:pathLst>
                <a:path w="20372" h="20037" extrusionOk="0">
                  <a:moveTo>
                    <a:pt x="20371" y="1"/>
                  </a:moveTo>
                  <a:lnTo>
                    <a:pt x="0" y="9991"/>
                  </a:lnTo>
                  <a:lnTo>
                    <a:pt x="20371" y="20037"/>
                  </a:lnTo>
                  <a:lnTo>
                    <a:pt x="20371" y="1"/>
                  </a:lnTo>
                  <a:close/>
                </a:path>
              </a:pathLst>
            </a:custGeom>
            <a:solidFill>
              <a:srgbClr val="FFA400">
                <a:alpha val="2470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6" name="Google Shape;96;p54"/>
            <p:cNvSpPr/>
            <p:nvPr/>
          </p:nvSpPr>
          <p:spPr>
            <a:xfrm>
              <a:off x="7932502" y="2895958"/>
              <a:ext cx="606220" cy="643388"/>
            </a:xfrm>
            <a:custGeom>
              <a:avLst/>
              <a:gdLst/>
              <a:ahLst/>
              <a:cxnLst/>
              <a:rect l="l" t="t" r="r" b="b"/>
              <a:pathLst>
                <a:path w="20372" h="20037" extrusionOk="0">
                  <a:moveTo>
                    <a:pt x="20371" y="0"/>
                  </a:moveTo>
                  <a:lnTo>
                    <a:pt x="0" y="9990"/>
                  </a:lnTo>
                  <a:lnTo>
                    <a:pt x="20371" y="20036"/>
                  </a:lnTo>
                  <a:lnTo>
                    <a:pt x="20371" y="0"/>
                  </a:lnTo>
                  <a:close/>
                </a:path>
              </a:pathLst>
            </a:custGeom>
            <a:solidFill>
              <a:srgbClr val="F64646">
                <a:alpha val="2470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7" name="Google Shape;97;p54"/>
            <p:cNvSpPr/>
            <p:nvPr/>
          </p:nvSpPr>
          <p:spPr>
            <a:xfrm>
              <a:off x="7932492" y="3538418"/>
              <a:ext cx="607856" cy="643388"/>
            </a:xfrm>
            <a:custGeom>
              <a:avLst/>
              <a:gdLst/>
              <a:ahLst/>
              <a:cxnLst/>
              <a:rect l="l" t="t" r="r" b="b"/>
              <a:pathLst>
                <a:path w="20427" h="20037" extrusionOk="0">
                  <a:moveTo>
                    <a:pt x="20427" y="0"/>
                  </a:moveTo>
                  <a:lnTo>
                    <a:pt x="0" y="10046"/>
                  </a:lnTo>
                  <a:lnTo>
                    <a:pt x="20427" y="20036"/>
                  </a:lnTo>
                  <a:lnTo>
                    <a:pt x="20427" y="0"/>
                  </a:lnTo>
                  <a:close/>
                </a:path>
              </a:pathLst>
            </a:custGeom>
            <a:solidFill>
              <a:srgbClr val="FFFFFF"/>
            </a:solidFill>
            <a:ln w="9525" cap="flat" cmpd="sng">
              <a:solidFill>
                <a:srgbClr val="EFEFE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8" name="Google Shape;98;p54"/>
            <p:cNvSpPr/>
            <p:nvPr/>
          </p:nvSpPr>
          <p:spPr>
            <a:xfrm>
              <a:off x="6716818" y="-11"/>
              <a:ext cx="607856" cy="322577"/>
            </a:xfrm>
            <a:custGeom>
              <a:avLst/>
              <a:gdLst/>
              <a:ahLst/>
              <a:cxnLst/>
              <a:rect l="l" t="t" r="r" b="b"/>
              <a:pathLst>
                <a:path w="20427" h="10046" extrusionOk="0">
                  <a:moveTo>
                    <a:pt x="0" y="0"/>
                  </a:moveTo>
                  <a:lnTo>
                    <a:pt x="20427" y="10046"/>
                  </a:lnTo>
                  <a:lnTo>
                    <a:pt x="20427" y="0"/>
                  </a:lnTo>
                  <a:close/>
                </a:path>
              </a:pathLst>
            </a:custGeom>
            <a:solidFill>
              <a:srgbClr val="FFC8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9" name="Google Shape;99;p54"/>
            <p:cNvSpPr/>
            <p:nvPr/>
          </p:nvSpPr>
          <p:spPr>
            <a:xfrm>
              <a:off x="6716818" y="4825993"/>
              <a:ext cx="607856" cy="320811"/>
            </a:xfrm>
            <a:custGeom>
              <a:avLst/>
              <a:gdLst/>
              <a:ahLst/>
              <a:cxnLst/>
              <a:rect l="l" t="t" r="r" b="b"/>
              <a:pathLst>
                <a:path w="20427" h="9991" extrusionOk="0">
                  <a:moveTo>
                    <a:pt x="20427" y="1"/>
                  </a:moveTo>
                  <a:lnTo>
                    <a:pt x="0" y="9991"/>
                  </a:lnTo>
                  <a:lnTo>
                    <a:pt x="20427" y="9991"/>
                  </a:lnTo>
                  <a:lnTo>
                    <a:pt x="20427" y="1"/>
                  </a:lnTo>
                  <a:close/>
                </a:path>
              </a:pathLst>
            </a:custGeom>
            <a:solidFill>
              <a:srgbClr val="F64646">
                <a:alpha val="2470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0" name="Google Shape;100;p54"/>
            <p:cNvSpPr/>
            <p:nvPr/>
          </p:nvSpPr>
          <p:spPr>
            <a:xfrm>
              <a:off x="7324645" y="4503448"/>
              <a:ext cx="607886" cy="643356"/>
            </a:xfrm>
            <a:custGeom>
              <a:avLst/>
              <a:gdLst/>
              <a:ahLst/>
              <a:cxnLst/>
              <a:rect l="l" t="t" r="r" b="b"/>
              <a:pathLst>
                <a:path w="20428" h="20036" extrusionOk="0">
                  <a:moveTo>
                    <a:pt x="20427" y="0"/>
                  </a:moveTo>
                  <a:lnTo>
                    <a:pt x="1" y="10046"/>
                  </a:lnTo>
                  <a:lnTo>
                    <a:pt x="20427" y="20036"/>
                  </a:lnTo>
                  <a:lnTo>
                    <a:pt x="20427" y="0"/>
                  </a:lnTo>
                  <a:close/>
                </a:path>
              </a:pathLst>
            </a:custGeom>
            <a:solidFill>
              <a:srgbClr val="FFA4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1" name="Google Shape;101;p54"/>
            <p:cNvSpPr/>
            <p:nvPr/>
          </p:nvSpPr>
          <p:spPr>
            <a:xfrm>
              <a:off x="8538692" y="-11"/>
              <a:ext cx="607856" cy="643356"/>
            </a:xfrm>
            <a:custGeom>
              <a:avLst/>
              <a:gdLst/>
              <a:ahLst/>
              <a:cxnLst/>
              <a:rect l="l" t="t" r="r" b="b"/>
              <a:pathLst>
                <a:path w="20427" h="20036" extrusionOk="0">
                  <a:moveTo>
                    <a:pt x="20427" y="0"/>
                  </a:moveTo>
                  <a:lnTo>
                    <a:pt x="0" y="10046"/>
                  </a:lnTo>
                  <a:lnTo>
                    <a:pt x="20427" y="20036"/>
                  </a:lnTo>
                  <a:lnTo>
                    <a:pt x="20427" y="0"/>
                  </a:lnTo>
                  <a:close/>
                </a:path>
              </a:pathLst>
            </a:custGeom>
            <a:solidFill>
              <a:srgbClr val="FFC800">
                <a:alpha val="2470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2" name="Google Shape;102;p54"/>
            <p:cNvSpPr/>
            <p:nvPr/>
          </p:nvSpPr>
          <p:spPr>
            <a:xfrm>
              <a:off x="8538692" y="4503448"/>
              <a:ext cx="607856" cy="643356"/>
            </a:xfrm>
            <a:custGeom>
              <a:avLst/>
              <a:gdLst/>
              <a:ahLst/>
              <a:cxnLst/>
              <a:rect l="l" t="t" r="r" b="b"/>
              <a:pathLst>
                <a:path w="20427" h="20036" extrusionOk="0">
                  <a:moveTo>
                    <a:pt x="20427" y="0"/>
                  </a:moveTo>
                  <a:lnTo>
                    <a:pt x="0" y="10046"/>
                  </a:lnTo>
                  <a:lnTo>
                    <a:pt x="20427" y="20036"/>
                  </a:lnTo>
                  <a:lnTo>
                    <a:pt x="20427" y="0"/>
                  </a:lnTo>
                  <a:close/>
                </a:path>
              </a:pathLst>
            </a:custGeom>
            <a:solidFill>
              <a:srgbClr val="FFC8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3" name="Google Shape;103;p54"/>
            <p:cNvSpPr/>
            <p:nvPr/>
          </p:nvSpPr>
          <p:spPr>
            <a:xfrm>
              <a:off x="7324658" y="322534"/>
              <a:ext cx="607886" cy="643388"/>
            </a:xfrm>
            <a:custGeom>
              <a:avLst/>
              <a:gdLst/>
              <a:ahLst/>
              <a:cxnLst/>
              <a:rect l="l" t="t" r="r" b="b"/>
              <a:pathLst>
                <a:path w="20428" h="20037" extrusionOk="0">
                  <a:moveTo>
                    <a:pt x="1" y="1"/>
                  </a:moveTo>
                  <a:lnTo>
                    <a:pt x="1" y="20037"/>
                  </a:lnTo>
                  <a:lnTo>
                    <a:pt x="20427" y="9991"/>
                  </a:lnTo>
                  <a:lnTo>
                    <a:pt x="1" y="1"/>
                  </a:lnTo>
                  <a:close/>
                </a:path>
              </a:pathLst>
            </a:custGeom>
            <a:solidFill>
              <a:srgbClr val="FFA4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4" name="Google Shape;104;p54"/>
            <p:cNvSpPr/>
            <p:nvPr/>
          </p:nvSpPr>
          <p:spPr>
            <a:xfrm>
              <a:off x="7324658" y="965890"/>
              <a:ext cx="607886" cy="643388"/>
            </a:xfrm>
            <a:custGeom>
              <a:avLst/>
              <a:gdLst/>
              <a:ahLst/>
              <a:cxnLst/>
              <a:rect l="l" t="t" r="r" b="b"/>
              <a:pathLst>
                <a:path w="20428" h="20037" extrusionOk="0">
                  <a:moveTo>
                    <a:pt x="1" y="1"/>
                  </a:moveTo>
                  <a:lnTo>
                    <a:pt x="1" y="20037"/>
                  </a:lnTo>
                  <a:lnTo>
                    <a:pt x="20427" y="9991"/>
                  </a:lnTo>
                  <a:lnTo>
                    <a:pt x="1" y="1"/>
                  </a:lnTo>
                  <a:close/>
                </a:path>
              </a:pathLst>
            </a:custGeom>
            <a:solidFill>
              <a:srgbClr val="E8062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5" name="Google Shape;105;p54"/>
            <p:cNvSpPr/>
            <p:nvPr/>
          </p:nvSpPr>
          <p:spPr>
            <a:xfrm>
              <a:off x="6716831" y="965890"/>
              <a:ext cx="607856" cy="643388"/>
            </a:xfrm>
            <a:custGeom>
              <a:avLst/>
              <a:gdLst/>
              <a:ahLst/>
              <a:cxnLst/>
              <a:rect l="l" t="t" r="r" b="b"/>
              <a:pathLst>
                <a:path w="20427" h="20037" extrusionOk="0">
                  <a:moveTo>
                    <a:pt x="20427" y="1"/>
                  </a:moveTo>
                  <a:lnTo>
                    <a:pt x="0" y="9991"/>
                  </a:lnTo>
                  <a:lnTo>
                    <a:pt x="20427" y="20037"/>
                  </a:lnTo>
                  <a:lnTo>
                    <a:pt x="20427" y="1"/>
                  </a:lnTo>
                  <a:close/>
                </a:path>
              </a:pathLst>
            </a:custGeom>
            <a:solidFill>
              <a:srgbClr val="FFFFFF"/>
            </a:solidFill>
            <a:ln w="9525" cap="flat" cmpd="sng">
              <a:solidFill>
                <a:srgbClr val="EFEFE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6" name="Google Shape;106;p54"/>
            <p:cNvSpPr/>
            <p:nvPr/>
          </p:nvSpPr>
          <p:spPr>
            <a:xfrm>
              <a:off x="7324658" y="1286669"/>
              <a:ext cx="607886" cy="643388"/>
            </a:xfrm>
            <a:custGeom>
              <a:avLst/>
              <a:gdLst/>
              <a:ahLst/>
              <a:cxnLst/>
              <a:rect l="l" t="t" r="r" b="b"/>
              <a:pathLst>
                <a:path w="20428" h="20037" extrusionOk="0">
                  <a:moveTo>
                    <a:pt x="20427" y="1"/>
                  </a:moveTo>
                  <a:lnTo>
                    <a:pt x="1" y="10047"/>
                  </a:lnTo>
                  <a:lnTo>
                    <a:pt x="20427" y="20037"/>
                  </a:lnTo>
                  <a:lnTo>
                    <a:pt x="20427" y="1"/>
                  </a:lnTo>
                  <a:close/>
                </a:path>
              </a:pathLst>
            </a:custGeom>
            <a:solidFill>
              <a:srgbClr val="F6464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7" name="Google Shape;107;p54"/>
            <p:cNvSpPr/>
            <p:nvPr/>
          </p:nvSpPr>
          <p:spPr>
            <a:xfrm>
              <a:off x="7324658" y="-11"/>
              <a:ext cx="607886" cy="643356"/>
            </a:xfrm>
            <a:custGeom>
              <a:avLst/>
              <a:gdLst/>
              <a:ahLst/>
              <a:cxnLst/>
              <a:rect l="l" t="t" r="r" b="b"/>
              <a:pathLst>
                <a:path w="20428" h="20036" extrusionOk="0">
                  <a:moveTo>
                    <a:pt x="20427" y="0"/>
                  </a:moveTo>
                  <a:lnTo>
                    <a:pt x="1" y="10046"/>
                  </a:lnTo>
                  <a:lnTo>
                    <a:pt x="20427" y="20036"/>
                  </a:lnTo>
                  <a:lnTo>
                    <a:pt x="20427" y="0"/>
                  </a:lnTo>
                  <a:close/>
                </a:path>
              </a:pathLst>
            </a:custGeom>
            <a:solidFill>
              <a:srgbClr val="FFC8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8" name="Google Shape;108;p54"/>
            <p:cNvSpPr/>
            <p:nvPr/>
          </p:nvSpPr>
          <p:spPr>
            <a:xfrm>
              <a:off x="8538692" y="4825993"/>
              <a:ext cx="607856" cy="320811"/>
            </a:xfrm>
            <a:custGeom>
              <a:avLst/>
              <a:gdLst/>
              <a:ahLst/>
              <a:cxnLst/>
              <a:rect l="l" t="t" r="r" b="b"/>
              <a:pathLst>
                <a:path w="20427" h="9991" extrusionOk="0">
                  <a:moveTo>
                    <a:pt x="0" y="1"/>
                  </a:moveTo>
                  <a:lnTo>
                    <a:pt x="0" y="9991"/>
                  </a:lnTo>
                  <a:lnTo>
                    <a:pt x="20427" y="9991"/>
                  </a:lnTo>
                  <a:lnTo>
                    <a:pt x="0" y="1"/>
                  </a:lnTo>
                  <a:close/>
                </a:path>
              </a:pathLst>
            </a:custGeom>
            <a:noFill/>
            <a:ln w="9525" cap="flat" cmpd="sng">
              <a:solidFill>
                <a:srgbClr val="EFEFE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9" name="Google Shape;109;p54"/>
            <p:cNvSpPr/>
            <p:nvPr/>
          </p:nvSpPr>
          <p:spPr>
            <a:xfrm>
              <a:off x="6717668" y="1930025"/>
              <a:ext cx="607856" cy="643388"/>
            </a:xfrm>
            <a:custGeom>
              <a:avLst/>
              <a:gdLst/>
              <a:ahLst/>
              <a:cxnLst/>
              <a:rect l="l" t="t" r="r" b="b"/>
              <a:pathLst>
                <a:path w="20427" h="20037" extrusionOk="0">
                  <a:moveTo>
                    <a:pt x="0" y="1"/>
                  </a:moveTo>
                  <a:lnTo>
                    <a:pt x="0" y="20037"/>
                  </a:lnTo>
                  <a:lnTo>
                    <a:pt x="20427" y="10046"/>
                  </a:lnTo>
                  <a:lnTo>
                    <a:pt x="0" y="1"/>
                  </a:lnTo>
                  <a:close/>
                </a:path>
              </a:pathLst>
            </a:custGeom>
            <a:solidFill>
              <a:srgbClr val="E8062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0" name="Google Shape;110;p54"/>
            <p:cNvSpPr/>
            <p:nvPr/>
          </p:nvSpPr>
          <p:spPr>
            <a:xfrm>
              <a:off x="7325495" y="2252602"/>
              <a:ext cx="607886" cy="643388"/>
            </a:xfrm>
            <a:custGeom>
              <a:avLst/>
              <a:gdLst/>
              <a:ahLst/>
              <a:cxnLst/>
              <a:rect l="l" t="t" r="r" b="b"/>
              <a:pathLst>
                <a:path w="20428" h="20037" extrusionOk="0">
                  <a:moveTo>
                    <a:pt x="1" y="0"/>
                  </a:moveTo>
                  <a:lnTo>
                    <a:pt x="1" y="20036"/>
                  </a:lnTo>
                  <a:lnTo>
                    <a:pt x="20427" y="9991"/>
                  </a:lnTo>
                  <a:lnTo>
                    <a:pt x="1" y="0"/>
                  </a:lnTo>
                  <a:close/>
                </a:path>
              </a:pathLst>
            </a:custGeom>
            <a:solidFill>
              <a:srgbClr val="FFFFFF"/>
            </a:solidFill>
            <a:ln w="9525" cap="flat" cmpd="sng">
              <a:solidFill>
                <a:srgbClr val="EFEFE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1" name="Google Shape;111;p54"/>
            <p:cNvSpPr/>
            <p:nvPr/>
          </p:nvSpPr>
          <p:spPr>
            <a:xfrm>
              <a:off x="6717668" y="3216737"/>
              <a:ext cx="607856" cy="643388"/>
            </a:xfrm>
            <a:custGeom>
              <a:avLst/>
              <a:gdLst/>
              <a:ahLst/>
              <a:cxnLst/>
              <a:rect l="l" t="t" r="r" b="b"/>
              <a:pathLst>
                <a:path w="20427" h="20037" extrusionOk="0">
                  <a:moveTo>
                    <a:pt x="0" y="0"/>
                  </a:moveTo>
                  <a:lnTo>
                    <a:pt x="0" y="20036"/>
                  </a:lnTo>
                  <a:lnTo>
                    <a:pt x="20427" y="10046"/>
                  </a:lnTo>
                  <a:lnTo>
                    <a:pt x="0" y="0"/>
                  </a:lnTo>
                  <a:close/>
                </a:path>
              </a:pathLst>
            </a:custGeom>
            <a:solidFill>
              <a:srgbClr val="FFC8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2" name="Google Shape;112;p54"/>
            <p:cNvSpPr/>
            <p:nvPr/>
          </p:nvSpPr>
          <p:spPr>
            <a:xfrm>
              <a:off x="7933352" y="1930025"/>
              <a:ext cx="606220" cy="643388"/>
            </a:xfrm>
            <a:custGeom>
              <a:avLst/>
              <a:gdLst/>
              <a:ahLst/>
              <a:cxnLst/>
              <a:rect l="l" t="t" r="r" b="b"/>
              <a:pathLst>
                <a:path w="20372" h="20037" extrusionOk="0">
                  <a:moveTo>
                    <a:pt x="0" y="1"/>
                  </a:moveTo>
                  <a:lnTo>
                    <a:pt x="0" y="20037"/>
                  </a:lnTo>
                  <a:lnTo>
                    <a:pt x="20371" y="10046"/>
                  </a:lnTo>
                  <a:lnTo>
                    <a:pt x="0" y="1"/>
                  </a:lnTo>
                  <a:close/>
                </a:path>
              </a:pathLst>
            </a:custGeom>
            <a:solidFill>
              <a:srgbClr val="FFA4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3" name="Google Shape;113;p54"/>
            <p:cNvSpPr/>
            <p:nvPr/>
          </p:nvSpPr>
          <p:spPr>
            <a:xfrm>
              <a:off x="7933352" y="2573381"/>
              <a:ext cx="606220" cy="643388"/>
            </a:xfrm>
            <a:custGeom>
              <a:avLst/>
              <a:gdLst/>
              <a:ahLst/>
              <a:cxnLst/>
              <a:rect l="l" t="t" r="r" b="b"/>
              <a:pathLst>
                <a:path w="20372" h="20037" extrusionOk="0">
                  <a:moveTo>
                    <a:pt x="0" y="1"/>
                  </a:moveTo>
                  <a:lnTo>
                    <a:pt x="0" y="20036"/>
                  </a:lnTo>
                  <a:lnTo>
                    <a:pt x="20371" y="10046"/>
                  </a:lnTo>
                  <a:lnTo>
                    <a:pt x="0" y="1"/>
                  </a:lnTo>
                  <a:close/>
                </a:path>
              </a:pathLst>
            </a:custGeom>
            <a:solidFill>
              <a:srgbClr val="F6464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4" name="Google Shape;114;p54"/>
            <p:cNvSpPr/>
            <p:nvPr/>
          </p:nvSpPr>
          <p:spPr>
            <a:xfrm>
              <a:off x="8539542" y="1608802"/>
              <a:ext cx="607856" cy="643388"/>
            </a:xfrm>
            <a:custGeom>
              <a:avLst/>
              <a:gdLst/>
              <a:ahLst/>
              <a:cxnLst/>
              <a:rect l="l" t="t" r="r" b="b"/>
              <a:pathLst>
                <a:path w="20427" h="20037" extrusionOk="0">
                  <a:moveTo>
                    <a:pt x="0" y="0"/>
                  </a:moveTo>
                  <a:lnTo>
                    <a:pt x="0" y="20036"/>
                  </a:lnTo>
                  <a:lnTo>
                    <a:pt x="20427" y="9991"/>
                  </a:lnTo>
                  <a:lnTo>
                    <a:pt x="0" y="0"/>
                  </a:lnTo>
                  <a:close/>
                </a:path>
              </a:pathLst>
            </a:custGeom>
            <a:solidFill>
              <a:srgbClr val="F64646">
                <a:alpha val="2470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5" name="Google Shape;115;p54"/>
            <p:cNvSpPr/>
            <p:nvPr/>
          </p:nvSpPr>
          <p:spPr>
            <a:xfrm>
              <a:off x="6109812" y="3216737"/>
              <a:ext cx="607886" cy="643388"/>
            </a:xfrm>
            <a:custGeom>
              <a:avLst/>
              <a:gdLst/>
              <a:ahLst/>
              <a:cxnLst/>
              <a:rect l="l" t="t" r="r" b="b"/>
              <a:pathLst>
                <a:path w="20428" h="20037" extrusionOk="0">
                  <a:moveTo>
                    <a:pt x="20427" y="0"/>
                  </a:moveTo>
                  <a:lnTo>
                    <a:pt x="1" y="10046"/>
                  </a:lnTo>
                  <a:lnTo>
                    <a:pt x="20427" y="20036"/>
                  </a:lnTo>
                  <a:lnTo>
                    <a:pt x="20427" y="0"/>
                  </a:lnTo>
                  <a:close/>
                </a:path>
              </a:pathLst>
            </a:custGeom>
            <a:solidFill>
              <a:srgbClr val="FFC800">
                <a:alpha val="2470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6" name="Google Shape;116;p54"/>
            <p:cNvSpPr/>
            <p:nvPr/>
          </p:nvSpPr>
          <p:spPr>
            <a:xfrm>
              <a:off x="6717668" y="1609246"/>
              <a:ext cx="607856" cy="643388"/>
            </a:xfrm>
            <a:custGeom>
              <a:avLst/>
              <a:gdLst/>
              <a:ahLst/>
              <a:cxnLst/>
              <a:rect l="l" t="t" r="r" b="b"/>
              <a:pathLst>
                <a:path w="20427" h="20037" extrusionOk="0">
                  <a:moveTo>
                    <a:pt x="20427" y="1"/>
                  </a:moveTo>
                  <a:lnTo>
                    <a:pt x="0" y="9991"/>
                  </a:lnTo>
                  <a:lnTo>
                    <a:pt x="20427" y="20036"/>
                  </a:lnTo>
                  <a:lnTo>
                    <a:pt x="20427" y="1"/>
                  </a:lnTo>
                  <a:close/>
                </a:path>
              </a:pathLst>
            </a:custGeom>
            <a:solidFill>
              <a:srgbClr val="FFC8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7" name="Google Shape;117;p54"/>
            <p:cNvSpPr/>
            <p:nvPr/>
          </p:nvSpPr>
          <p:spPr>
            <a:xfrm>
              <a:off x="7325495" y="1930025"/>
              <a:ext cx="607886" cy="643388"/>
            </a:xfrm>
            <a:custGeom>
              <a:avLst/>
              <a:gdLst/>
              <a:ahLst/>
              <a:cxnLst/>
              <a:rect l="l" t="t" r="r" b="b"/>
              <a:pathLst>
                <a:path w="20428" h="20037" extrusionOk="0">
                  <a:moveTo>
                    <a:pt x="20427" y="1"/>
                  </a:moveTo>
                  <a:lnTo>
                    <a:pt x="1" y="10046"/>
                  </a:lnTo>
                  <a:lnTo>
                    <a:pt x="20427" y="20037"/>
                  </a:lnTo>
                  <a:lnTo>
                    <a:pt x="20427" y="1"/>
                  </a:lnTo>
                  <a:close/>
                </a:path>
              </a:pathLst>
            </a:custGeom>
            <a:solidFill>
              <a:srgbClr val="A61C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18" name="Google Shape;118;p54"/>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bottom pattern">
  <p:cSld name="BLANK_2_1">
    <p:spTree>
      <p:nvGrpSpPr>
        <p:cNvPr id="1" name="Shape 119"/>
        <p:cNvGrpSpPr/>
        <p:nvPr/>
      </p:nvGrpSpPr>
      <p:grpSpPr>
        <a:xfrm>
          <a:off x="0" y="0"/>
          <a:ext cx="0" cy="0"/>
          <a:chOff x="0" y="0"/>
          <a:chExt cx="0" cy="0"/>
        </a:xfrm>
      </p:grpSpPr>
      <p:grpSp>
        <p:nvGrpSpPr>
          <p:cNvPr id="120" name="Google Shape;120;p55"/>
          <p:cNvGrpSpPr/>
          <p:nvPr/>
        </p:nvGrpSpPr>
        <p:grpSpPr>
          <a:xfrm rot="10800000" flipH="1">
            <a:off x="900" y="3856776"/>
            <a:ext cx="9143992" cy="1286720"/>
            <a:chOff x="900" y="0"/>
            <a:chExt cx="9143992" cy="1286720"/>
          </a:xfrm>
        </p:grpSpPr>
        <p:sp>
          <p:nvSpPr>
            <p:cNvPr id="121" name="Google Shape;121;p55"/>
            <p:cNvSpPr/>
            <p:nvPr/>
          </p:nvSpPr>
          <p:spPr>
            <a:xfrm>
              <a:off x="4878953" y="643320"/>
              <a:ext cx="609899" cy="643388"/>
            </a:xfrm>
            <a:custGeom>
              <a:avLst/>
              <a:gdLst/>
              <a:ahLst/>
              <a:cxnLst/>
              <a:rect l="l" t="t" r="r" b="b"/>
              <a:pathLst>
                <a:path w="20427" h="20037" extrusionOk="0">
                  <a:moveTo>
                    <a:pt x="0" y="1"/>
                  </a:moveTo>
                  <a:lnTo>
                    <a:pt x="0" y="20037"/>
                  </a:lnTo>
                  <a:lnTo>
                    <a:pt x="20427" y="10047"/>
                  </a:lnTo>
                  <a:lnTo>
                    <a:pt x="0" y="1"/>
                  </a:lnTo>
                  <a:close/>
                </a:path>
              </a:pathLst>
            </a:custGeom>
            <a:solidFill>
              <a:srgbClr val="FFA4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2" name="Google Shape;122;p55"/>
            <p:cNvSpPr/>
            <p:nvPr/>
          </p:nvSpPr>
          <p:spPr>
            <a:xfrm>
              <a:off x="5488830" y="322543"/>
              <a:ext cx="608257" cy="643388"/>
            </a:xfrm>
            <a:custGeom>
              <a:avLst/>
              <a:gdLst/>
              <a:ahLst/>
              <a:cxnLst/>
              <a:rect l="l" t="t" r="r" b="b"/>
              <a:pathLst>
                <a:path w="20372" h="20037" extrusionOk="0">
                  <a:moveTo>
                    <a:pt x="1" y="1"/>
                  </a:moveTo>
                  <a:lnTo>
                    <a:pt x="1" y="20037"/>
                  </a:lnTo>
                  <a:lnTo>
                    <a:pt x="20372" y="9991"/>
                  </a:lnTo>
                  <a:lnTo>
                    <a:pt x="1" y="1"/>
                  </a:lnTo>
                  <a:close/>
                </a:path>
              </a:pathLst>
            </a:custGeom>
            <a:solidFill>
              <a:srgbClr val="FFC8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3" name="Google Shape;123;p55"/>
            <p:cNvSpPr/>
            <p:nvPr/>
          </p:nvSpPr>
          <p:spPr>
            <a:xfrm>
              <a:off x="8536629" y="863"/>
              <a:ext cx="608257" cy="643388"/>
            </a:xfrm>
            <a:custGeom>
              <a:avLst/>
              <a:gdLst/>
              <a:ahLst/>
              <a:cxnLst/>
              <a:rect l="l" t="t" r="r" b="b"/>
              <a:pathLst>
                <a:path w="20372" h="20037" extrusionOk="0">
                  <a:moveTo>
                    <a:pt x="1" y="1"/>
                  </a:moveTo>
                  <a:lnTo>
                    <a:pt x="1" y="20037"/>
                  </a:lnTo>
                  <a:lnTo>
                    <a:pt x="20372" y="9991"/>
                  </a:lnTo>
                  <a:lnTo>
                    <a:pt x="1" y="1"/>
                  </a:lnTo>
                  <a:close/>
                </a:path>
              </a:pathLst>
            </a:custGeom>
            <a:solidFill>
              <a:srgbClr val="E8062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4" name="Google Shape;124;p55"/>
            <p:cNvSpPr/>
            <p:nvPr/>
          </p:nvSpPr>
          <p:spPr>
            <a:xfrm>
              <a:off x="6706973" y="322543"/>
              <a:ext cx="609899" cy="643388"/>
            </a:xfrm>
            <a:custGeom>
              <a:avLst/>
              <a:gdLst/>
              <a:ahLst/>
              <a:cxnLst/>
              <a:rect l="l" t="t" r="r" b="b"/>
              <a:pathLst>
                <a:path w="20427" h="20037" extrusionOk="0">
                  <a:moveTo>
                    <a:pt x="0" y="1"/>
                  </a:moveTo>
                  <a:lnTo>
                    <a:pt x="0" y="20037"/>
                  </a:lnTo>
                  <a:lnTo>
                    <a:pt x="20427" y="9991"/>
                  </a:lnTo>
                  <a:lnTo>
                    <a:pt x="0" y="1"/>
                  </a:lnTo>
                  <a:close/>
                </a:path>
              </a:pathLst>
            </a:custGeom>
            <a:solidFill>
              <a:srgbClr val="FFC8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5" name="Google Shape;125;p55"/>
            <p:cNvSpPr/>
            <p:nvPr/>
          </p:nvSpPr>
          <p:spPr>
            <a:xfrm>
              <a:off x="4878953" y="0"/>
              <a:ext cx="609899" cy="643356"/>
            </a:xfrm>
            <a:custGeom>
              <a:avLst/>
              <a:gdLst/>
              <a:ahLst/>
              <a:cxnLst/>
              <a:rect l="l" t="t" r="r" b="b"/>
              <a:pathLst>
                <a:path w="20427" h="20036" extrusionOk="0">
                  <a:moveTo>
                    <a:pt x="0" y="0"/>
                  </a:moveTo>
                  <a:lnTo>
                    <a:pt x="0" y="20036"/>
                  </a:lnTo>
                  <a:lnTo>
                    <a:pt x="20427" y="10046"/>
                  </a:lnTo>
                  <a:lnTo>
                    <a:pt x="0" y="0"/>
                  </a:lnTo>
                  <a:close/>
                </a:path>
              </a:pathLst>
            </a:custGeom>
            <a:solidFill>
              <a:srgbClr val="FFA4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6" name="Google Shape;126;p55"/>
            <p:cNvSpPr/>
            <p:nvPr/>
          </p:nvSpPr>
          <p:spPr>
            <a:xfrm>
              <a:off x="5488830" y="0"/>
              <a:ext cx="608257" cy="322577"/>
            </a:xfrm>
            <a:custGeom>
              <a:avLst/>
              <a:gdLst/>
              <a:ahLst/>
              <a:cxnLst/>
              <a:rect l="l" t="t" r="r" b="b"/>
              <a:pathLst>
                <a:path w="20372" h="10046" extrusionOk="0">
                  <a:moveTo>
                    <a:pt x="1" y="0"/>
                  </a:moveTo>
                  <a:lnTo>
                    <a:pt x="1" y="10046"/>
                  </a:lnTo>
                  <a:lnTo>
                    <a:pt x="20372" y="0"/>
                  </a:lnTo>
                  <a:close/>
                </a:path>
              </a:pathLst>
            </a:custGeom>
            <a:solidFill>
              <a:srgbClr val="FFC800">
                <a:alpha val="2470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7" name="Google Shape;127;p55"/>
            <p:cNvSpPr/>
            <p:nvPr/>
          </p:nvSpPr>
          <p:spPr>
            <a:xfrm>
              <a:off x="6097065" y="0"/>
              <a:ext cx="609929" cy="643356"/>
            </a:xfrm>
            <a:custGeom>
              <a:avLst/>
              <a:gdLst/>
              <a:ahLst/>
              <a:cxnLst/>
              <a:rect l="l" t="t" r="r" b="b"/>
              <a:pathLst>
                <a:path w="20428" h="20036" extrusionOk="0">
                  <a:moveTo>
                    <a:pt x="1" y="0"/>
                  </a:moveTo>
                  <a:lnTo>
                    <a:pt x="1" y="20036"/>
                  </a:lnTo>
                  <a:lnTo>
                    <a:pt x="20427" y="10046"/>
                  </a:lnTo>
                  <a:lnTo>
                    <a:pt x="1" y="0"/>
                  </a:lnTo>
                  <a:close/>
                </a:path>
              </a:pathLst>
            </a:custGeom>
            <a:solidFill>
              <a:srgbClr val="FFC8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8" name="Google Shape;128;p55"/>
            <p:cNvSpPr/>
            <p:nvPr/>
          </p:nvSpPr>
          <p:spPr>
            <a:xfrm>
              <a:off x="6706973" y="0"/>
              <a:ext cx="609899" cy="322577"/>
            </a:xfrm>
            <a:custGeom>
              <a:avLst/>
              <a:gdLst/>
              <a:ahLst/>
              <a:cxnLst/>
              <a:rect l="l" t="t" r="r" b="b"/>
              <a:pathLst>
                <a:path w="20427" h="10046" extrusionOk="0">
                  <a:moveTo>
                    <a:pt x="0" y="0"/>
                  </a:moveTo>
                  <a:lnTo>
                    <a:pt x="0" y="10046"/>
                  </a:lnTo>
                  <a:lnTo>
                    <a:pt x="20427" y="0"/>
                  </a:lnTo>
                  <a:close/>
                </a:path>
              </a:pathLst>
            </a:custGeom>
            <a:solidFill>
              <a:srgbClr val="FFA400">
                <a:alpha val="2470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9" name="Google Shape;129;p55"/>
            <p:cNvSpPr/>
            <p:nvPr/>
          </p:nvSpPr>
          <p:spPr>
            <a:xfrm>
              <a:off x="7316850" y="0"/>
              <a:ext cx="609929" cy="643356"/>
            </a:xfrm>
            <a:custGeom>
              <a:avLst/>
              <a:gdLst/>
              <a:ahLst/>
              <a:cxnLst/>
              <a:rect l="l" t="t" r="r" b="b"/>
              <a:pathLst>
                <a:path w="20428" h="20036" extrusionOk="0">
                  <a:moveTo>
                    <a:pt x="1" y="0"/>
                  </a:moveTo>
                  <a:lnTo>
                    <a:pt x="1" y="20036"/>
                  </a:lnTo>
                  <a:lnTo>
                    <a:pt x="20427" y="10046"/>
                  </a:lnTo>
                  <a:lnTo>
                    <a:pt x="1" y="0"/>
                  </a:lnTo>
                  <a:close/>
                </a:path>
              </a:pathLst>
            </a:custGeom>
            <a:solidFill>
              <a:srgbClr val="F6464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0" name="Google Shape;130;p55"/>
            <p:cNvSpPr/>
            <p:nvPr/>
          </p:nvSpPr>
          <p:spPr>
            <a:xfrm>
              <a:off x="4878953" y="322543"/>
              <a:ext cx="609899" cy="643388"/>
            </a:xfrm>
            <a:custGeom>
              <a:avLst/>
              <a:gdLst/>
              <a:ahLst/>
              <a:cxnLst/>
              <a:rect l="l" t="t" r="r" b="b"/>
              <a:pathLst>
                <a:path w="20427" h="20037" extrusionOk="0">
                  <a:moveTo>
                    <a:pt x="20427" y="1"/>
                  </a:moveTo>
                  <a:lnTo>
                    <a:pt x="0" y="9991"/>
                  </a:lnTo>
                  <a:lnTo>
                    <a:pt x="20427" y="20037"/>
                  </a:lnTo>
                  <a:lnTo>
                    <a:pt x="20427" y="1"/>
                  </a:lnTo>
                  <a:close/>
                </a:path>
              </a:pathLst>
            </a:custGeom>
            <a:solidFill>
              <a:srgbClr val="F6464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1" name="Google Shape;131;p55"/>
            <p:cNvSpPr/>
            <p:nvPr/>
          </p:nvSpPr>
          <p:spPr>
            <a:xfrm>
              <a:off x="5488830" y="643320"/>
              <a:ext cx="608257" cy="643388"/>
            </a:xfrm>
            <a:custGeom>
              <a:avLst/>
              <a:gdLst/>
              <a:ahLst/>
              <a:cxnLst/>
              <a:rect l="l" t="t" r="r" b="b"/>
              <a:pathLst>
                <a:path w="20372" h="20037" extrusionOk="0">
                  <a:moveTo>
                    <a:pt x="20372" y="1"/>
                  </a:moveTo>
                  <a:lnTo>
                    <a:pt x="1" y="10047"/>
                  </a:lnTo>
                  <a:lnTo>
                    <a:pt x="20372" y="20037"/>
                  </a:lnTo>
                  <a:lnTo>
                    <a:pt x="20372" y="1"/>
                  </a:lnTo>
                  <a:close/>
                </a:path>
              </a:pathLst>
            </a:custGeom>
            <a:solidFill>
              <a:srgbClr val="FFC800">
                <a:alpha val="2470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2" name="Google Shape;132;p55"/>
            <p:cNvSpPr/>
            <p:nvPr/>
          </p:nvSpPr>
          <p:spPr>
            <a:xfrm>
              <a:off x="7926751" y="863"/>
              <a:ext cx="609899" cy="643388"/>
            </a:xfrm>
            <a:custGeom>
              <a:avLst/>
              <a:gdLst/>
              <a:ahLst/>
              <a:cxnLst/>
              <a:rect l="l" t="t" r="r" b="b"/>
              <a:pathLst>
                <a:path w="20427" h="20037" extrusionOk="0">
                  <a:moveTo>
                    <a:pt x="20427" y="1"/>
                  </a:moveTo>
                  <a:lnTo>
                    <a:pt x="0" y="9991"/>
                  </a:lnTo>
                  <a:lnTo>
                    <a:pt x="20427" y="20037"/>
                  </a:lnTo>
                  <a:lnTo>
                    <a:pt x="20427" y="1"/>
                  </a:lnTo>
                  <a:close/>
                </a:path>
              </a:pathLst>
            </a:custGeom>
            <a:solidFill>
              <a:srgbClr val="FFC8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3" name="Google Shape;133;p55"/>
            <p:cNvSpPr/>
            <p:nvPr/>
          </p:nvSpPr>
          <p:spPr>
            <a:xfrm>
              <a:off x="8536629" y="321640"/>
              <a:ext cx="608257" cy="643388"/>
            </a:xfrm>
            <a:custGeom>
              <a:avLst/>
              <a:gdLst/>
              <a:ahLst/>
              <a:cxnLst/>
              <a:rect l="l" t="t" r="r" b="b"/>
              <a:pathLst>
                <a:path w="20372" h="20037" extrusionOk="0">
                  <a:moveTo>
                    <a:pt x="20372" y="1"/>
                  </a:moveTo>
                  <a:lnTo>
                    <a:pt x="1" y="10047"/>
                  </a:lnTo>
                  <a:lnTo>
                    <a:pt x="20372" y="20037"/>
                  </a:lnTo>
                  <a:lnTo>
                    <a:pt x="20372" y="1"/>
                  </a:lnTo>
                  <a:close/>
                </a:path>
              </a:pathLst>
            </a:custGeom>
            <a:solidFill>
              <a:srgbClr val="F6464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4" name="Google Shape;134;p55"/>
            <p:cNvSpPr/>
            <p:nvPr/>
          </p:nvSpPr>
          <p:spPr>
            <a:xfrm>
              <a:off x="6097065" y="322543"/>
              <a:ext cx="609929" cy="643388"/>
            </a:xfrm>
            <a:custGeom>
              <a:avLst/>
              <a:gdLst/>
              <a:ahLst/>
              <a:cxnLst/>
              <a:rect l="l" t="t" r="r" b="b"/>
              <a:pathLst>
                <a:path w="20428" h="20037" extrusionOk="0">
                  <a:moveTo>
                    <a:pt x="20427" y="1"/>
                  </a:moveTo>
                  <a:lnTo>
                    <a:pt x="1" y="9991"/>
                  </a:lnTo>
                  <a:lnTo>
                    <a:pt x="20427" y="20037"/>
                  </a:lnTo>
                  <a:lnTo>
                    <a:pt x="20427" y="1"/>
                  </a:lnTo>
                  <a:close/>
                </a:path>
              </a:pathLst>
            </a:custGeom>
            <a:solidFill>
              <a:srgbClr val="FFA400">
                <a:alpha val="2470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5" name="Google Shape;135;p55"/>
            <p:cNvSpPr/>
            <p:nvPr/>
          </p:nvSpPr>
          <p:spPr>
            <a:xfrm>
              <a:off x="6706962" y="643329"/>
              <a:ext cx="609929" cy="643388"/>
            </a:xfrm>
            <a:custGeom>
              <a:avLst/>
              <a:gdLst/>
              <a:ahLst/>
              <a:cxnLst/>
              <a:rect l="l" t="t" r="r" b="b"/>
              <a:pathLst>
                <a:path w="20428" h="20037" extrusionOk="0">
                  <a:moveTo>
                    <a:pt x="20427" y="1"/>
                  </a:moveTo>
                  <a:lnTo>
                    <a:pt x="1" y="9991"/>
                  </a:lnTo>
                  <a:lnTo>
                    <a:pt x="20427" y="20037"/>
                  </a:lnTo>
                  <a:lnTo>
                    <a:pt x="20427" y="1"/>
                  </a:lnTo>
                  <a:close/>
                </a:path>
              </a:pathLst>
            </a:custGeom>
            <a:solidFill>
              <a:srgbClr val="FFFFFF"/>
            </a:solidFill>
            <a:ln w="9525" cap="flat" cmpd="sng">
              <a:solidFill>
                <a:srgbClr val="EFEFE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6" name="Google Shape;136;p55"/>
            <p:cNvSpPr/>
            <p:nvPr/>
          </p:nvSpPr>
          <p:spPr>
            <a:xfrm>
              <a:off x="4878953" y="0"/>
              <a:ext cx="609899" cy="322577"/>
            </a:xfrm>
            <a:custGeom>
              <a:avLst/>
              <a:gdLst/>
              <a:ahLst/>
              <a:cxnLst/>
              <a:rect l="l" t="t" r="r" b="b"/>
              <a:pathLst>
                <a:path w="20427" h="10046" extrusionOk="0">
                  <a:moveTo>
                    <a:pt x="0" y="0"/>
                  </a:moveTo>
                  <a:lnTo>
                    <a:pt x="20427" y="10046"/>
                  </a:lnTo>
                  <a:lnTo>
                    <a:pt x="20427" y="0"/>
                  </a:lnTo>
                  <a:close/>
                </a:path>
              </a:pathLst>
            </a:custGeom>
            <a:solidFill>
              <a:srgbClr val="FFC8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7" name="Google Shape;137;p55"/>
            <p:cNvSpPr/>
            <p:nvPr/>
          </p:nvSpPr>
          <p:spPr>
            <a:xfrm>
              <a:off x="5488830" y="0"/>
              <a:ext cx="608257" cy="643356"/>
            </a:xfrm>
            <a:custGeom>
              <a:avLst/>
              <a:gdLst/>
              <a:ahLst/>
              <a:cxnLst/>
              <a:rect l="l" t="t" r="r" b="b"/>
              <a:pathLst>
                <a:path w="20372" h="20036" extrusionOk="0">
                  <a:moveTo>
                    <a:pt x="20372" y="0"/>
                  </a:moveTo>
                  <a:lnTo>
                    <a:pt x="1" y="10046"/>
                  </a:lnTo>
                  <a:lnTo>
                    <a:pt x="20372" y="20036"/>
                  </a:lnTo>
                  <a:lnTo>
                    <a:pt x="20372" y="0"/>
                  </a:lnTo>
                  <a:close/>
                </a:path>
              </a:pathLst>
            </a:custGeom>
            <a:solidFill>
              <a:srgbClr val="FFFFFF"/>
            </a:solidFill>
            <a:ln w="9525" cap="flat" cmpd="sng">
              <a:solidFill>
                <a:srgbClr val="EFEFE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8" name="Google Shape;138;p55"/>
            <p:cNvSpPr/>
            <p:nvPr/>
          </p:nvSpPr>
          <p:spPr>
            <a:xfrm>
              <a:off x="6097065" y="0"/>
              <a:ext cx="609929" cy="322577"/>
            </a:xfrm>
            <a:custGeom>
              <a:avLst/>
              <a:gdLst/>
              <a:ahLst/>
              <a:cxnLst/>
              <a:rect l="l" t="t" r="r" b="b"/>
              <a:pathLst>
                <a:path w="20428" h="10046" extrusionOk="0">
                  <a:moveTo>
                    <a:pt x="1" y="0"/>
                  </a:moveTo>
                  <a:lnTo>
                    <a:pt x="20427" y="10046"/>
                  </a:lnTo>
                  <a:lnTo>
                    <a:pt x="20427" y="0"/>
                  </a:lnTo>
                  <a:close/>
                </a:path>
              </a:pathLst>
            </a:custGeom>
            <a:solidFill>
              <a:srgbClr val="FFA4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9" name="Google Shape;139;p55"/>
            <p:cNvSpPr/>
            <p:nvPr/>
          </p:nvSpPr>
          <p:spPr>
            <a:xfrm>
              <a:off x="8534993" y="0"/>
              <a:ext cx="609899" cy="322577"/>
            </a:xfrm>
            <a:custGeom>
              <a:avLst/>
              <a:gdLst/>
              <a:ahLst/>
              <a:cxnLst/>
              <a:rect l="l" t="t" r="r" b="b"/>
              <a:pathLst>
                <a:path w="20427" h="10046" extrusionOk="0">
                  <a:moveTo>
                    <a:pt x="0" y="0"/>
                  </a:moveTo>
                  <a:lnTo>
                    <a:pt x="20427" y="10046"/>
                  </a:lnTo>
                  <a:lnTo>
                    <a:pt x="20427" y="0"/>
                  </a:lnTo>
                  <a:close/>
                </a:path>
              </a:pathLst>
            </a:custGeom>
            <a:solidFill>
              <a:srgbClr val="FFA4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0" name="Google Shape;140;p55"/>
            <p:cNvSpPr/>
            <p:nvPr/>
          </p:nvSpPr>
          <p:spPr>
            <a:xfrm>
              <a:off x="7926757" y="0"/>
              <a:ext cx="608257" cy="322577"/>
            </a:xfrm>
            <a:custGeom>
              <a:avLst/>
              <a:gdLst/>
              <a:ahLst/>
              <a:cxnLst/>
              <a:rect l="l" t="t" r="r" b="b"/>
              <a:pathLst>
                <a:path w="20372" h="10046" extrusionOk="0">
                  <a:moveTo>
                    <a:pt x="0" y="0"/>
                  </a:moveTo>
                  <a:lnTo>
                    <a:pt x="0" y="10046"/>
                  </a:lnTo>
                  <a:lnTo>
                    <a:pt x="20371" y="0"/>
                  </a:lnTo>
                  <a:close/>
                </a:path>
              </a:pathLst>
            </a:custGeom>
            <a:solidFill>
              <a:srgbClr val="FFC800">
                <a:alpha val="2470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1" name="Google Shape;141;p55"/>
            <p:cNvSpPr/>
            <p:nvPr/>
          </p:nvSpPr>
          <p:spPr>
            <a:xfrm>
              <a:off x="7925909" y="321643"/>
              <a:ext cx="609899" cy="643388"/>
            </a:xfrm>
            <a:custGeom>
              <a:avLst/>
              <a:gdLst/>
              <a:ahLst/>
              <a:cxnLst/>
              <a:rect l="l" t="t" r="r" b="b"/>
              <a:pathLst>
                <a:path w="20427" h="20037" extrusionOk="0">
                  <a:moveTo>
                    <a:pt x="0" y="1"/>
                  </a:moveTo>
                  <a:lnTo>
                    <a:pt x="0" y="20037"/>
                  </a:lnTo>
                  <a:lnTo>
                    <a:pt x="20427" y="9991"/>
                  </a:lnTo>
                  <a:lnTo>
                    <a:pt x="0" y="1"/>
                  </a:lnTo>
                  <a:close/>
                </a:path>
              </a:pathLst>
            </a:custGeom>
            <a:solidFill>
              <a:srgbClr val="F64646">
                <a:alpha val="2470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2" name="Google Shape;142;p55"/>
            <p:cNvSpPr/>
            <p:nvPr/>
          </p:nvSpPr>
          <p:spPr>
            <a:xfrm flipH="1">
              <a:off x="7316858" y="643329"/>
              <a:ext cx="609929" cy="643388"/>
            </a:xfrm>
            <a:custGeom>
              <a:avLst/>
              <a:gdLst/>
              <a:ahLst/>
              <a:cxnLst/>
              <a:rect l="l" t="t" r="r" b="b"/>
              <a:pathLst>
                <a:path w="20428" h="20037" extrusionOk="0">
                  <a:moveTo>
                    <a:pt x="20427" y="1"/>
                  </a:moveTo>
                  <a:lnTo>
                    <a:pt x="1" y="9991"/>
                  </a:lnTo>
                  <a:lnTo>
                    <a:pt x="20427" y="20037"/>
                  </a:lnTo>
                  <a:lnTo>
                    <a:pt x="20427" y="1"/>
                  </a:lnTo>
                  <a:close/>
                </a:path>
              </a:pathLst>
            </a:custGeom>
            <a:solidFill>
              <a:srgbClr val="FFFFFF"/>
            </a:solidFill>
            <a:ln w="9525" cap="flat" cmpd="sng">
              <a:solidFill>
                <a:srgbClr val="EFEFE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3" name="Google Shape;143;p55"/>
            <p:cNvSpPr/>
            <p:nvPr/>
          </p:nvSpPr>
          <p:spPr>
            <a:xfrm>
              <a:off x="900" y="643324"/>
              <a:ext cx="609899" cy="643388"/>
            </a:xfrm>
            <a:custGeom>
              <a:avLst/>
              <a:gdLst/>
              <a:ahLst/>
              <a:cxnLst/>
              <a:rect l="l" t="t" r="r" b="b"/>
              <a:pathLst>
                <a:path w="20427" h="20037" extrusionOk="0">
                  <a:moveTo>
                    <a:pt x="0" y="1"/>
                  </a:moveTo>
                  <a:lnTo>
                    <a:pt x="0" y="20037"/>
                  </a:lnTo>
                  <a:lnTo>
                    <a:pt x="20427" y="10047"/>
                  </a:lnTo>
                  <a:lnTo>
                    <a:pt x="0" y="1"/>
                  </a:lnTo>
                  <a:close/>
                </a:path>
              </a:pathLst>
            </a:custGeom>
            <a:solidFill>
              <a:srgbClr val="FFA4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4" name="Google Shape;144;p55"/>
            <p:cNvSpPr/>
            <p:nvPr/>
          </p:nvSpPr>
          <p:spPr>
            <a:xfrm>
              <a:off x="610793" y="322545"/>
              <a:ext cx="608257" cy="643388"/>
            </a:xfrm>
            <a:custGeom>
              <a:avLst/>
              <a:gdLst/>
              <a:ahLst/>
              <a:cxnLst/>
              <a:rect l="l" t="t" r="r" b="b"/>
              <a:pathLst>
                <a:path w="20372" h="20037" extrusionOk="0">
                  <a:moveTo>
                    <a:pt x="1" y="1"/>
                  </a:moveTo>
                  <a:lnTo>
                    <a:pt x="1" y="20037"/>
                  </a:lnTo>
                  <a:lnTo>
                    <a:pt x="20372" y="9991"/>
                  </a:lnTo>
                  <a:lnTo>
                    <a:pt x="1" y="1"/>
                  </a:lnTo>
                  <a:close/>
                </a:path>
              </a:pathLst>
            </a:custGeom>
            <a:solidFill>
              <a:srgbClr val="FFA4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5" name="Google Shape;145;p55"/>
            <p:cNvSpPr/>
            <p:nvPr/>
          </p:nvSpPr>
          <p:spPr>
            <a:xfrm>
              <a:off x="3658671" y="863"/>
              <a:ext cx="608257" cy="643388"/>
            </a:xfrm>
            <a:custGeom>
              <a:avLst/>
              <a:gdLst/>
              <a:ahLst/>
              <a:cxnLst/>
              <a:rect l="l" t="t" r="r" b="b"/>
              <a:pathLst>
                <a:path w="20372" h="20037" extrusionOk="0">
                  <a:moveTo>
                    <a:pt x="1" y="1"/>
                  </a:moveTo>
                  <a:lnTo>
                    <a:pt x="1" y="20037"/>
                  </a:lnTo>
                  <a:lnTo>
                    <a:pt x="20372" y="9991"/>
                  </a:lnTo>
                  <a:lnTo>
                    <a:pt x="1" y="1"/>
                  </a:lnTo>
                  <a:close/>
                </a:path>
              </a:pathLst>
            </a:custGeom>
            <a:solidFill>
              <a:srgbClr val="F6464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6" name="Google Shape;146;p55"/>
            <p:cNvSpPr/>
            <p:nvPr/>
          </p:nvSpPr>
          <p:spPr>
            <a:xfrm>
              <a:off x="1828968" y="322545"/>
              <a:ext cx="609899" cy="643388"/>
            </a:xfrm>
            <a:custGeom>
              <a:avLst/>
              <a:gdLst/>
              <a:ahLst/>
              <a:cxnLst/>
              <a:rect l="l" t="t" r="r" b="b"/>
              <a:pathLst>
                <a:path w="20427" h="20037" extrusionOk="0">
                  <a:moveTo>
                    <a:pt x="0" y="1"/>
                  </a:moveTo>
                  <a:lnTo>
                    <a:pt x="0" y="20037"/>
                  </a:lnTo>
                  <a:lnTo>
                    <a:pt x="20427" y="9991"/>
                  </a:lnTo>
                  <a:lnTo>
                    <a:pt x="0" y="1"/>
                  </a:lnTo>
                  <a:close/>
                </a:path>
              </a:pathLst>
            </a:custGeom>
            <a:solidFill>
              <a:srgbClr val="FFC8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7" name="Google Shape;147;p55"/>
            <p:cNvSpPr/>
            <p:nvPr/>
          </p:nvSpPr>
          <p:spPr>
            <a:xfrm>
              <a:off x="4266922" y="321642"/>
              <a:ext cx="609929" cy="643388"/>
            </a:xfrm>
            <a:custGeom>
              <a:avLst/>
              <a:gdLst/>
              <a:ahLst/>
              <a:cxnLst/>
              <a:rect l="l" t="t" r="r" b="b"/>
              <a:pathLst>
                <a:path w="20428" h="20037" extrusionOk="0">
                  <a:moveTo>
                    <a:pt x="1" y="1"/>
                  </a:moveTo>
                  <a:lnTo>
                    <a:pt x="1" y="20037"/>
                  </a:lnTo>
                  <a:lnTo>
                    <a:pt x="20427" y="10047"/>
                  </a:lnTo>
                  <a:lnTo>
                    <a:pt x="1" y="1"/>
                  </a:lnTo>
                  <a:close/>
                </a:path>
              </a:pathLst>
            </a:custGeom>
            <a:solidFill>
              <a:srgbClr val="F64646">
                <a:alpha val="2470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8" name="Google Shape;148;p55"/>
            <p:cNvSpPr/>
            <p:nvPr/>
          </p:nvSpPr>
          <p:spPr>
            <a:xfrm>
              <a:off x="900" y="0"/>
              <a:ext cx="609899" cy="643356"/>
            </a:xfrm>
            <a:custGeom>
              <a:avLst/>
              <a:gdLst/>
              <a:ahLst/>
              <a:cxnLst/>
              <a:rect l="l" t="t" r="r" b="b"/>
              <a:pathLst>
                <a:path w="20427" h="20036" extrusionOk="0">
                  <a:moveTo>
                    <a:pt x="0" y="0"/>
                  </a:moveTo>
                  <a:lnTo>
                    <a:pt x="0" y="20036"/>
                  </a:lnTo>
                  <a:lnTo>
                    <a:pt x="20427" y="10046"/>
                  </a:lnTo>
                  <a:lnTo>
                    <a:pt x="0" y="0"/>
                  </a:lnTo>
                  <a:close/>
                </a:path>
              </a:pathLst>
            </a:custGeom>
            <a:solidFill>
              <a:srgbClr val="A61C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9" name="Google Shape;149;p55"/>
            <p:cNvSpPr/>
            <p:nvPr/>
          </p:nvSpPr>
          <p:spPr>
            <a:xfrm>
              <a:off x="610793" y="0"/>
              <a:ext cx="608257" cy="322577"/>
            </a:xfrm>
            <a:custGeom>
              <a:avLst/>
              <a:gdLst/>
              <a:ahLst/>
              <a:cxnLst/>
              <a:rect l="l" t="t" r="r" b="b"/>
              <a:pathLst>
                <a:path w="20372" h="10046" extrusionOk="0">
                  <a:moveTo>
                    <a:pt x="1" y="0"/>
                  </a:moveTo>
                  <a:lnTo>
                    <a:pt x="1" y="10046"/>
                  </a:lnTo>
                  <a:lnTo>
                    <a:pt x="20372" y="0"/>
                  </a:lnTo>
                  <a:close/>
                </a:path>
              </a:pathLst>
            </a:custGeom>
            <a:solidFill>
              <a:srgbClr val="FFC800">
                <a:alpha val="2470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0" name="Google Shape;150;p55"/>
            <p:cNvSpPr/>
            <p:nvPr/>
          </p:nvSpPr>
          <p:spPr>
            <a:xfrm>
              <a:off x="1219044" y="0"/>
              <a:ext cx="609929" cy="643356"/>
            </a:xfrm>
            <a:custGeom>
              <a:avLst/>
              <a:gdLst/>
              <a:ahLst/>
              <a:cxnLst/>
              <a:rect l="l" t="t" r="r" b="b"/>
              <a:pathLst>
                <a:path w="20428" h="20036" extrusionOk="0">
                  <a:moveTo>
                    <a:pt x="1" y="0"/>
                  </a:moveTo>
                  <a:lnTo>
                    <a:pt x="1" y="20036"/>
                  </a:lnTo>
                  <a:lnTo>
                    <a:pt x="20427" y="10046"/>
                  </a:lnTo>
                  <a:lnTo>
                    <a:pt x="1" y="0"/>
                  </a:lnTo>
                  <a:close/>
                </a:path>
              </a:pathLst>
            </a:custGeom>
            <a:solidFill>
              <a:srgbClr val="F6464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1" name="Google Shape;151;p55"/>
            <p:cNvSpPr/>
            <p:nvPr/>
          </p:nvSpPr>
          <p:spPr>
            <a:xfrm>
              <a:off x="1828968" y="0"/>
              <a:ext cx="609899" cy="322577"/>
            </a:xfrm>
            <a:custGeom>
              <a:avLst/>
              <a:gdLst/>
              <a:ahLst/>
              <a:cxnLst/>
              <a:rect l="l" t="t" r="r" b="b"/>
              <a:pathLst>
                <a:path w="20427" h="10046" extrusionOk="0">
                  <a:moveTo>
                    <a:pt x="0" y="0"/>
                  </a:moveTo>
                  <a:lnTo>
                    <a:pt x="0" y="10046"/>
                  </a:lnTo>
                  <a:lnTo>
                    <a:pt x="20427" y="0"/>
                  </a:lnTo>
                  <a:close/>
                </a:path>
              </a:pathLst>
            </a:custGeom>
            <a:solidFill>
              <a:srgbClr val="FFA400">
                <a:alpha val="2470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2" name="Google Shape;152;p55"/>
            <p:cNvSpPr/>
            <p:nvPr/>
          </p:nvSpPr>
          <p:spPr>
            <a:xfrm>
              <a:off x="2438861" y="0"/>
              <a:ext cx="609929" cy="643356"/>
            </a:xfrm>
            <a:custGeom>
              <a:avLst/>
              <a:gdLst/>
              <a:ahLst/>
              <a:cxnLst/>
              <a:rect l="l" t="t" r="r" b="b"/>
              <a:pathLst>
                <a:path w="20428" h="20036" extrusionOk="0">
                  <a:moveTo>
                    <a:pt x="1" y="0"/>
                  </a:moveTo>
                  <a:lnTo>
                    <a:pt x="1" y="20036"/>
                  </a:lnTo>
                  <a:lnTo>
                    <a:pt x="20427" y="10046"/>
                  </a:lnTo>
                  <a:lnTo>
                    <a:pt x="1" y="0"/>
                  </a:lnTo>
                  <a:close/>
                </a:path>
              </a:pathLst>
            </a:custGeom>
            <a:solidFill>
              <a:srgbClr val="F6464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3" name="Google Shape;153;p55"/>
            <p:cNvSpPr/>
            <p:nvPr/>
          </p:nvSpPr>
          <p:spPr>
            <a:xfrm>
              <a:off x="900" y="322545"/>
              <a:ext cx="609899" cy="643388"/>
            </a:xfrm>
            <a:custGeom>
              <a:avLst/>
              <a:gdLst/>
              <a:ahLst/>
              <a:cxnLst/>
              <a:rect l="l" t="t" r="r" b="b"/>
              <a:pathLst>
                <a:path w="20427" h="20037" extrusionOk="0">
                  <a:moveTo>
                    <a:pt x="20427" y="1"/>
                  </a:moveTo>
                  <a:lnTo>
                    <a:pt x="0" y="9991"/>
                  </a:lnTo>
                  <a:lnTo>
                    <a:pt x="20427" y="20037"/>
                  </a:lnTo>
                  <a:lnTo>
                    <a:pt x="20427" y="1"/>
                  </a:lnTo>
                  <a:close/>
                </a:path>
              </a:pathLst>
            </a:custGeom>
            <a:solidFill>
              <a:srgbClr val="E8062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4" name="Google Shape;154;p55"/>
            <p:cNvSpPr/>
            <p:nvPr/>
          </p:nvSpPr>
          <p:spPr>
            <a:xfrm>
              <a:off x="610793" y="643324"/>
              <a:ext cx="608257" cy="643388"/>
            </a:xfrm>
            <a:custGeom>
              <a:avLst/>
              <a:gdLst/>
              <a:ahLst/>
              <a:cxnLst/>
              <a:rect l="l" t="t" r="r" b="b"/>
              <a:pathLst>
                <a:path w="20372" h="20037" extrusionOk="0">
                  <a:moveTo>
                    <a:pt x="20372" y="1"/>
                  </a:moveTo>
                  <a:lnTo>
                    <a:pt x="1" y="10047"/>
                  </a:lnTo>
                  <a:lnTo>
                    <a:pt x="20372" y="20037"/>
                  </a:lnTo>
                  <a:lnTo>
                    <a:pt x="20372" y="1"/>
                  </a:lnTo>
                  <a:close/>
                </a:path>
              </a:pathLst>
            </a:custGeom>
            <a:solidFill>
              <a:srgbClr val="FFC800">
                <a:alpha val="2470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5" name="Google Shape;155;p55"/>
            <p:cNvSpPr/>
            <p:nvPr/>
          </p:nvSpPr>
          <p:spPr>
            <a:xfrm>
              <a:off x="3048778" y="863"/>
              <a:ext cx="609899" cy="643388"/>
            </a:xfrm>
            <a:custGeom>
              <a:avLst/>
              <a:gdLst/>
              <a:ahLst/>
              <a:cxnLst/>
              <a:rect l="l" t="t" r="r" b="b"/>
              <a:pathLst>
                <a:path w="20427" h="20037" extrusionOk="0">
                  <a:moveTo>
                    <a:pt x="20427" y="1"/>
                  </a:moveTo>
                  <a:lnTo>
                    <a:pt x="0" y="9991"/>
                  </a:lnTo>
                  <a:lnTo>
                    <a:pt x="20427" y="20037"/>
                  </a:lnTo>
                  <a:lnTo>
                    <a:pt x="20427" y="1"/>
                  </a:lnTo>
                  <a:close/>
                </a:path>
              </a:pathLst>
            </a:custGeom>
            <a:solidFill>
              <a:srgbClr val="FFC8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6" name="Google Shape;156;p55"/>
            <p:cNvSpPr/>
            <p:nvPr/>
          </p:nvSpPr>
          <p:spPr>
            <a:xfrm>
              <a:off x="3658671" y="321642"/>
              <a:ext cx="608257" cy="643388"/>
            </a:xfrm>
            <a:custGeom>
              <a:avLst/>
              <a:gdLst/>
              <a:ahLst/>
              <a:cxnLst/>
              <a:rect l="l" t="t" r="r" b="b"/>
              <a:pathLst>
                <a:path w="20372" h="20037" extrusionOk="0">
                  <a:moveTo>
                    <a:pt x="20372" y="1"/>
                  </a:moveTo>
                  <a:lnTo>
                    <a:pt x="1" y="10047"/>
                  </a:lnTo>
                  <a:lnTo>
                    <a:pt x="20372" y="20037"/>
                  </a:lnTo>
                  <a:lnTo>
                    <a:pt x="20372" y="1"/>
                  </a:lnTo>
                  <a:close/>
                </a:path>
              </a:pathLst>
            </a:custGeom>
            <a:solidFill>
              <a:srgbClr val="FFA4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7" name="Google Shape;157;p55"/>
            <p:cNvSpPr/>
            <p:nvPr/>
          </p:nvSpPr>
          <p:spPr>
            <a:xfrm>
              <a:off x="1219044" y="322545"/>
              <a:ext cx="609929" cy="643388"/>
            </a:xfrm>
            <a:custGeom>
              <a:avLst/>
              <a:gdLst/>
              <a:ahLst/>
              <a:cxnLst/>
              <a:rect l="l" t="t" r="r" b="b"/>
              <a:pathLst>
                <a:path w="20428" h="20037" extrusionOk="0">
                  <a:moveTo>
                    <a:pt x="20427" y="1"/>
                  </a:moveTo>
                  <a:lnTo>
                    <a:pt x="1" y="9991"/>
                  </a:lnTo>
                  <a:lnTo>
                    <a:pt x="20427" y="20037"/>
                  </a:lnTo>
                  <a:lnTo>
                    <a:pt x="20427" y="1"/>
                  </a:lnTo>
                  <a:close/>
                </a:path>
              </a:pathLst>
            </a:custGeom>
            <a:solidFill>
              <a:srgbClr val="FFC800">
                <a:alpha val="2470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8" name="Google Shape;158;p55"/>
            <p:cNvSpPr/>
            <p:nvPr/>
          </p:nvSpPr>
          <p:spPr>
            <a:xfrm>
              <a:off x="4266922" y="863"/>
              <a:ext cx="609929" cy="643388"/>
            </a:xfrm>
            <a:custGeom>
              <a:avLst/>
              <a:gdLst/>
              <a:ahLst/>
              <a:cxnLst/>
              <a:rect l="l" t="t" r="r" b="b"/>
              <a:pathLst>
                <a:path w="20428" h="20037" extrusionOk="0">
                  <a:moveTo>
                    <a:pt x="20427" y="1"/>
                  </a:moveTo>
                  <a:lnTo>
                    <a:pt x="1" y="9991"/>
                  </a:lnTo>
                  <a:lnTo>
                    <a:pt x="20427" y="20037"/>
                  </a:lnTo>
                  <a:lnTo>
                    <a:pt x="20427" y="1"/>
                  </a:lnTo>
                  <a:close/>
                </a:path>
              </a:pathLst>
            </a:custGeom>
            <a:solidFill>
              <a:srgbClr val="FFA400">
                <a:alpha val="2470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9" name="Google Shape;159;p55"/>
            <p:cNvSpPr/>
            <p:nvPr/>
          </p:nvSpPr>
          <p:spPr>
            <a:xfrm>
              <a:off x="900" y="0"/>
              <a:ext cx="609899" cy="322577"/>
            </a:xfrm>
            <a:custGeom>
              <a:avLst/>
              <a:gdLst/>
              <a:ahLst/>
              <a:cxnLst/>
              <a:rect l="l" t="t" r="r" b="b"/>
              <a:pathLst>
                <a:path w="20427" h="10046" extrusionOk="0">
                  <a:moveTo>
                    <a:pt x="0" y="0"/>
                  </a:moveTo>
                  <a:lnTo>
                    <a:pt x="20427" y="10046"/>
                  </a:lnTo>
                  <a:lnTo>
                    <a:pt x="20427" y="0"/>
                  </a:lnTo>
                  <a:close/>
                </a:path>
              </a:pathLst>
            </a:custGeom>
            <a:solidFill>
              <a:srgbClr val="FFA4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0" name="Google Shape;160;p55"/>
            <p:cNvSpPr/>
            <p:nvPr/>
          </p:nvSpPr>
          <p:spPr>
            <a:xfrm>
              <a:off x="610793" y="0"/>
              <a:ext cx="608257" cy="643356"/>
            </a:xfrm>
            <a:custGeom>
              <a:avLst/>
              <a:gdLst/>
              <a:ahLst/>
              <a:cxnLst/>
              <a:rect l="l" t="t" r="r" b="b"/>
              <a:pathLst>
                <a:path w="20372" h="20036" extrusionOk="0">
                  <a:moveTo>
                    <a:pt x="20372" y="0"/>
                  </a:moveTo>
                  <a:lnTo>
                    <a:pt x="1" y="10046"/>
                  </a:lnTo>
                  <a:lnTo>
                    <a:pt x="20372" y="20036"/>
                  </a:lnTo>
                  <a:lnTo>
                    <a:pt x="20372" y="0"/>
                  </a:lnTo>
                  <a:close/>
                </a:path>
              </a:pathLst>
            </a:custGeom>
            <a:solidFill>
              <a:srgbClr val="FFC8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1" name="Google Shape;161;p55"/>
            <p:cNvSpPr/>
            <p:nvPr/>
          </p:nvSpPr>
          <p:spPr>
            <a:xfrm>
              <a:off x="1219044" y="0"/>
              <a:ext cx="609929" cy="322577"/>
            </a:xfrm>
            <a:custGeom>
              <a:avLst/>
              <a:gdLst/>
              <a:ahLst/>
              <a:cxnLst/>
              <a:rect l="l" t="t" r="r" b="b"/>
              <a:pathLst>
                <a:path w="20428" h="10046" extrusionOk="0">
                  <a:moveTo>
                    <a:pt x="1" y="0"/>
                  </a:moveTo>
                  <a:lnTo>
                    <a:pt x="20427" y="10046"/>
                  </a:lnTo>
                  <a:lnTo>
                    <a:pt x="20427" y="0"/>
                  </a:lnTo>
                  <a:close/>
                </a:path>
              </a:pathLst>
            </a:custGeom>
            <a:solidFill>
              <a:srgbClr val="E8062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2" name="Google Shape;162;p55"/>
            <p:cNvSpPr/>
            <p:nvPr/>
          </p:nvSpPr>
          <p:spPr>
            <a:xfrm>
              <a:off x="4266958" y="0"/>
              <a:ext cx="609899" cy="322577"/>
            </a:xfrm>
            <a:custGeom>
              <a:avLst/>
              <a:gdLst/>
              <a:ahLst/>
              <a:cxnLst/>
              <a:rect l="l" t="t" r="r" b="b"/>
              <a:pathLst>
                <a:path w="20427" h="10046" extrusionOk="0">
                  <a:moveTo>
                    <a:pt x="0" y="0"/>
                  </a:moveTo>
                  <a:lnTo>
                    <a:pt x="0" y="10046"/>
                  </a:lnTo>
                  <a:lnTo>
                    <a:pt x="20427" y="0"/>
                  </a:lnTo>
                  <a:close/>
                </a:path>
              </a:pathLst>
            </a:custGeom>
            <a:solidFill>
              <a:srgbClr val="FFC8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3" name="Google Shape;163;p55"/>
            <p:cNvSpPr/>
            <p:nvPr/>
          </p:nvSpPr>
          <p:spPr>
            <a:xfrm>
              <a:off x="3657035" y="0"/>
              <a:ext cx="609899" cy="322577"/>
            </a:xfrm>
            <a:custGeom>
              <a:avLst/>
              <a:gdLst/>
              <a:ahLst/>
              <a:cxnLst/>
              <a:rect l="l" t="t" r="r" b="b"/>
              <a:pathLst>
                <a:path w="20427" h="10046" extrusionOk="0">
                  <a:moveTo>
                    <a:pt x="0" y="0"/>
                  </a:moveTo>
                  <a:lnTo>
                    <a:pt x="20427" y="10046"/>
                  </a:lnTo>
                  <a:lnTo>
                    <a:pt x="20427" y="0"/>
                  </a:lnTo>
                  <a:close/>
                </a:path>
              </a:pathLst>
            </a:custGeom>
            <a:solidFill>
              <a:srgbClr val="FFA4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4" name="Google Shape;164;p55"/>
            <p:cNvSpPr/>
            <p:nvPr/>
          </p:nvSpPr>
          <p:spPr>
            <a:xfrm>
              <a:off x="3048784" y="0"/>
              <a:ext cx="608257" cy="322577"/>
            </a:xfrm>
            <a:custGeom>
              <a:avLst/>
              <a:gdLst/>
              <a:ahLst/>
              <a:cxnLst/>
              <a:rect l="l" t="t" r="r" b="b"/>
              <a:pathLst>
                <a:path w="20372" h="10046" extrusionOk="0">
                  <a:moveTo>
                    <a:pt x="0" y="0"/>
                  </a:moveTo>
                  <a:lnTo>
                    <a:pt x="0" y="10046"/>
                  </a:lnTo>
                  <a:lnTo>
                    <a:pt x="20371" y="0"/>
                  </a:lnTo>
                  <a:close/>
                </a:path>
              </a:pathLst>
            </a:custGeom>
            <a:solidFill>
              <a:srgbClr val="FFC800">
                <a:alpha val="2470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5" name="Google Shape;165;p55"/>
            <p:cNvSpPr/>
            <p:nvPr/>
          </p:nvSpPr>
          <p:spPr>
            <a:xfrm>
              <a:off x="2438861" y="0"/>
              <a:ext cx="609929" cy="322577"/>
            </a:xfrm>
            <a:custGeom>
              <a:avLst/>
              <a:gdLst/>
              <a:ahLst/>
              <a:cxnLst/>
              <a:rect l="l" t="t" r="r" b="b"/>
              <a:pathLst>
                <a:path w="20428" h="10046" extrusionOk="0">
                  <a:moveTo>
                    <a:pt x="1" y="0"/>
                  </a:moveTo>
                  <a:lnTo>
                    <a:pt x="20427" y="10046"/>
                  </a:lnTo>
                  <a:lnTo>
                    <a:pt x="20427" y="0"/>
                  </a:lnTo>
                  <a:close/>
                </a:path>
              </a:pathLst>
            </a:custGeom>
            <a:solidFill>
              <a:srgbClr val="A61C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6" name="Google Shape;166;p55"/>
            <p:cNvSpPr/>
            <p:nvPr/>
          </p:nvSpPr>
          <p:spPr>
            <a:xfrm>
              <a:off x="3047936" y="321645"/>
              <a:ext cx="609899" cy="643388"/>
            </a:xfrm>
            <a:custGeom>
              <a:avLst/>
              <a:gdLst/>
              <a:ahLst/>
              <a:cxnLst/>
              <a:rect l="l" t="t" r="r" b="b"/>
              <a:pathLst>
                <a:path w="20427" h="20037" extrusionOk="0">
                  <a:moveTo>
                    <a:pt x="0" y="1"/>
                  </a:moveTo>
                  <a:lnTo>
                    <a:pt x="0" y="20037"/>
                  </a:lnTo>
                  <a:lnTo>
                    <a:pt x="20427" y="9991"/>
                  </a:lnTo>
                  <a:lnTo>
                    <a:pt x="0" y="1"/>
                  </a:lnTo>
                  <a:close/>
                </a:path>
              </a:pathLst>
            </a:custGeom>
            <a:solidFill>
              <a:srgbClr val="FFC800">
                <a:alpha val="2470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7" name="Google Shape;167;p55"/>
            <p:cNvSpPr/>
            <p:nvPr/>
          </p:nvSpPr>
          <p:spPr>
            <a:xfrm flipH="1">
              <a:off x="3658935" y="643332"/>
              <a:ext cx="609929" cy="643388"/>
            </a:xfrm>
            <a:custGeom>
              <a:avLst/>
              <a:gdLst/>
              <a:ahLst/>
              <a:cxnLst/>
              <a:rect l="l" t="t" r="r" b="b"/>
              <a:pathLst>
                <a:path w="20428" h="20037" extrusionOk="0">
                  <a:moveTo>
                    <a:pt x="20427" y="1"/>
                  </a:moveTo>
                  <a:lnTo>
                    <a:pt x="1" y="9991"/>
                  </a:lnTo>
                  <a:lnTo>
                    <a:pt x="20427" y="20037"/>
                  </a:lnTo>
                  <a:lnTo>
                    <a:pt x="20427" y="1"/>
                  </a:lnTo>
                  <a:close/>
                </a:path>
              </a:pathLst>
            </a:custGeom>
            <a:solidFill>
              <a:srgbClr val="FFFFFF"/>
            </a:solidFill>
            <a:ln w="9525" cap="flat" cmpd="sng">
              <a:solidFill>
                <a:srgbClr val="EFEFE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8" name="Google Shape;168;p55"/>
            <p:cNvSpPr/>
            <p:nvPr/>
          </p:nvSpPr>
          <p:spPr>
            <a:xfrm flipH="1">
              <a:off x="1219312" y="643329"/>
              <a:ext cx="609929" cy="643388"/>
            </a:xfrm>
            <a:custGeom>
              <a:avLst/>
              <a:gdLst/>
              <a:ahLst/>
              <a:cxnLst/>
              <a:rect l="l" t="t" r="r" b="b"/>
              <a:pathLst>
                <a:path w="20428" h="20037" extrusionOk="0">
                  <a:moveTo>
                    <a:pt x="20427" y="1"/>
                  </a:moveTo>
                  <a:lnTo>
                    <a:pt x="1" y="9991"/>
                  </a:lnTo>
                  <a:lnTo>
                    <a:pt x="20427" y="20037"/>
                  </a:lnTo>
                  <a:lnTo>
                    <a:pt x="20427" y="1"/>
                  </a:lnTo>
                  <a:close/>
                </a:path>
              </a:pathLst>
            </a:custGeom>
            <a:solidFill>
              <a:srgbClr val="FFFFFF"/>
            </a:solidFill>
            <a:ln w="9525" cap="flat" cmpd="sng">
              <a:solidFill>
                <a:srgbClr val="EFEFE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69" name="Google Shape;169;p55"/>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rgbClr val="FFFFFF"/>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rgbClr val="FFFFFF"/>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rgbClr val="FFFFFF"/>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rgbClr val="FFFFFF"/>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rgbClr val="FFFFFF"/>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rgbClr val="FFFFFF"/>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rgbClr val="FFFFFF"/>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rgbClr val="FFFFFF"/>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rgbClr val="FFFFFF"/>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19"/>
        <p:cNvGrpSpPr/>
        <p:nvPr/>
      </p:nvGrpSpPr>
      <p:grpSpPr>
        <a:xfrm>
          <a:off x="0" y="0"/>
          <a:ext cx="0" cy="0"/>
          <a:chOff x="0" y="0"/>
          <a:chExt cx="0" cy="0"/>
        </a:xfrm>
      </p:grpSpPr>
      <p:grpSp>
        <p:nvGrpSpPr>
          <p:cNvPr id="20" name="Google Shape;20;p44"/>
          <p:cNvGrpSpPr/>
          <p:nvPr/>
        </p:nvGrpSpPr>
        <p:grpSpPr>
          <a:xfrm>
            <a:off x="6098378" y="5"/>
            <a:ext cx="3045625" cy="2030570"/>
            <a:chOff x="6098378" y="5"/>
            <a:chExt cx="3045625" cy="2030570"/>
          </a:xfrm>
        </p:grpSpPr>
        <p:sp>
          <p:nvSpPr>
            <p:cNvPr id="21" name="Google Shape;21;p44"/>
            <p:cNvSpPr/>
            <p:nvPr/>
          </p:nvSpPr>
          <p:spPr>
            <a:xfrm>
              <a:off x="8128803" y="16"/>
              <a:ext cx="1015200" cy="1015200"/>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 name="Google Shape;22;p44"/>
            <p:cNvSpPr/>
            <p:nvPr/>
          </p:nvSpPr>
          <p:spPr>
            <a:xfrm flipH="1">
              <a:off x="7113463" y="5"/>
              <a:ext cx="1015200" cy="1015200"/>
            </a:xfrm>
            <a:prstGeom prst="rtTriangle">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 name="Google Shape;23;p44"/>
            <p:cNvSpPr/>
            <p:nvPr/>
          </p:nvSpPr>
          <p:spPr>
            <a:xfrm rot="10800000" flipH="1">
              <a:off x="7113588" y="107"/>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 name="Google Shape;24;p44"/>
            <p:cNvSpPr/>
            <p:nvPr/>
          </p:nvSpPr>
          <p:spPr>
            <a:xfrm rot="10800000">
              <a:off x="6098378" y="97"/>
              <a:ext cx="1015200" cy="1015200"/>
            </a:xfrm>
            <a:prstGeom prst="rtTriangle">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 name="Google Shape;25;p44"/>
            <p:cNvSpPr/>
            <p:nvPr/>
          </p:nvSpPr>
          <p:spPr>
            <a:xfrm rot="10800000">
              <a:off x="8128789" y="1015375"/>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26" name="Google Shape;26;p44"/>
          <p:cNvSpPr txBox="1">
            <a:spLocks noGrp="1"/>
          </p:cNvSpPr>
          <p:nvPr>
            <p:ph type="title"/>
          </p:nvPr>
        </p:nvSpPr>
        <p:spPr>
          <a:xfrm>
            <a:off x="598100" y="2152347"/>
            <a:ext cx="8222100" cy="838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Clr>
                <a:schemeClr val="lt1"/>
              </a:buClr>
              <a:buSzPts val="4200"/>
              <a:buNone/>
              <a:defRPr sz="42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27" name="Google Shape;27;p44"/>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28"/>
        <p:cNvGrpSpPr/>
        <p:nvPr/>
      </p:nvGrpSpPr>
      <p:grpSpPr>
        <a:xfrm>
          <a:off x="0" y="0"/>
          <a:ext cx="0" cy="0"/>
          <a:chOff x="0" y="0"/>
          <a:chExt cx="0" cy="0"/>
        </a:xfrm>
      </p:grpSpPr>
      <p:sp>
        <p:nvSpPr>
          <p:cNvPr id="29" name="Google Shape;29;p45"/>
          <p:cNvSpPr txBox="1">
            <a:spLocks noGrp="1"/>
          </p:cNvSpPr>
          <p:nvPr>
            <p:ph type="body" idx="1"/>
          </p:nvPr>
        </p:nvSpPr>
        <p:spPr>
          <a:xfrm>
            <a:off x="319500" y="4230575"/>
            <a:ext cx="5998800" cy="5988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SzPts val="1800"/>
              <a:buNone/>
              <a:defRPr/>
            </a:lvl1pPr>
          </a:lstStyle>
          <a:p>
            <a:endParaRPr/>
          </a:p>
        </p:txBody>
      </p:sp>
      <p:sp>
        <p:nvSpPr>
          <p:cNvPr id="30" name="Google Shape;30;p45"/>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dk1"/>
        </a:solidFill>
        <a:effectLst/>
      </p:bgPr>
    </p:bg>
    <p:spTree>
      <p:nvGrpSpPr>
        <p:cNvPr id="1" name="Shape 31"/>
        <p:cNvGrpSpPr/>
        <p:nvPr/>
      </p:nvGrpSpPr>
      <p:grpSpPr>
        <a:xfrm>
          <a:off x="0" y="0"/>
          <a:ext cx="0" cy="0"/>
          <a:chOff x="0" y="0"/>
          <a:chExt cx="0" cy="0"/>
        </a:xfrm>
      </p:grpSpPr>
      <p:grpSp>
        <p:nvGrpSpPr>
          <p:cNvPr id="32" name="Google Shape;32;p46"/>
          <p:cNvGrpSpPr/>
          <p:nvPr/>
        </p:nvGrpSpPr>
        <p:grpSpPr>
          <a:xfrm>
            <a:off x="6098378" y="5"/>
            <a:ext cx="3045625" cy="2030570"/>
            <a:chOff x="6098378" y="5"/>
            <a:chExt cx="3045625" cy="2030570"/>
          </a:xfrm>
        </p:grpSpPr>
        <p:sp>
          <p:nvSpPr>
            <p:cNvPr id="33" name="Google Shape;33;p46"/>
            <p:cNvSpPr/>
            <p:nvPr/>
          </p:nvSpPr>
          <p:spPr>
            <a:xfrm>
              <a:off x="8128803" y="16"/>
              <a:ext cx="1015200" cy="1015200"/>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 name="Google Shape;34;p46"/>
            <p:cNvSpPr/>
            <p:nvPr/>
          </p:nvSpPr>
          <p:spPr>
            <a:xfrm flipH="1">
              <a:off x="7113463" y="5"/>
              <a:ext cx="1015200" cy="1015200"/>
            </a:xfrm>
            <a:prstGeom prst="rtTriangle">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 name="Google Shape;35;p46"/>
            <p:cNvSpPr/>
            <p:nvPr/>
          </p:nvSpPr>
          <p:spPr>
            <a:xfrm rot="10800000" flipH="1">
              <a:off x="7113588" y="107"/>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 name="Google Shape;36;p46"/>
            <p:cNvSpPr/>
            <p:nvPr/>
          </p:nvSpPr>
          <p:spPr>
            <a:xfrm rot="10800000">
              <a:off x="6098378" y="97"/>
              <a:ext cx="1015200" cy="1015200"/>
            </a:xfrm>
            <a:prstGeom prst="rtTriangle">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46"/>
            <p:cNvSpPr/>
            <p:nvPr/>
          </p:nvSpPr>
          <p:spPr>
            <a:xfrm rot="10800000">
              <a:off x="8128789" y="1015375"/>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38" name="Google Shape;38;p46"/>
          <p:cNvSpPr txBox="1">
            <a:spLocks noGrp="1"/>
          </p:cNvSpPr>
          <p:nvPr>
            <p:ph type="title" hasCustomPrompt="1"/>
          </p:nvPr>
        </p:nvSpPr>
        <p:spPr>
          <a:xfrm>
            <a:off x="311700" y="1256050"/>
            <a:ext cx="8520600" cy="20307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2000"/>
              <a:buNone/>
              <a:defRPr sz="12000">
                <a:solidFill>
                  <a:schemeClr val="lt1"/>
                </a:solidFill>
              </a:defRPr>
            </a:lvl1pPr>
            <a:lvl2pPr lvl="1" algn="ctr">
              <a:lnSpc>
                <a:spcPct val="100000"/>
              </a:lnSpc>
              <a:spcBef>
                <a:spcPts val="0"/>
              </a:spcBef>
              <a:spcAft>
                <a:spcPts val="0"/>
              </a:spcAft>
              <a:buClr>
                <a:schemeClr val="lt1"/>
              </a:buClr>
              <a:buSzPts val="12000"/>
              <a:buNone/>
              <a:defRPr sz="12000">
                <a:solidFill>
                  <a:schemeClr val="lt1"/>
                </a:solidFill>
              </a:defRPr>
            </a:lvl2pPr>
            <a:lvl3pPr lvl="2" algn="ctr">
              <a:lnSpc>
                <a:spcPct val="100000"/>
              </a:lnSpc>
              <a:spcBef>
                <a:spcPts val="0"/>
              </a:spcBef>
              <a:spcAft>
                <a:spcPts val="0"/>
              </a:spcAft>
              <a:buClr>
                <a:schemeClr val="lt1"/>
              </a:buClr>
              <a:buSzPts val="12000"/>
              <a:buNone/>
              <a:defRPr sz="12000">
                <a:solidFill>
                  <a:schemeClr val="lt1"/>
                </a:solidFill>
              </a:defRPr>
            </a:lvl3pPr>
            <a:lvl4pPr lvl="3" algn="ctr">
              <a:lnSpc>
                <a:spcPct val="100000"/>
              </a:lnSpc>
              <a:spcBef>
                <a:spcPts val="0"/>
              </a:spcBef>
              <a:spcAft>
                <a:spcPts val="0"/>
              </a:spcAft>
              <a:buClr>
                <a:schemeClr val="lt1"/>
              </a:buClr>
              <a:buSzPts val="12000"/>
              <a:buNone/>
              <a:defRPr sz="12000">
                <a:solidFill>
                  <a:schemeClr val="lt1"/>
                </a:solidFill>
              </a:defRPr>
            </a:lvl4pPr>
            <a:lvl5pPr lvl="4" algn="ctr">
              <a:lnSpc>
                <a:spcPct val="100000"/>
              </a:lnSpc>
              <a:spcBef>
                <a:spcPts val="0"/>
              </a:spcBef>
              <a:spcAft>
                <a:spcPts val="0"/>
              </a:spcAft>
              <a:buClr>
                <a:schemeClr val="lt1"/>
              </a:buClr>
              <a:buSzPts val="12000"/>
              <a:buNone/>
              <a:defRPr sz="12000">
                <a:solidFill>
                  <a:schemeClr val="lt1"/>
                </a:solidFill>
              </a:defRPr>
            </a:lvl5pPr>
            <a:lvl6pPr lvl="5" algn="ctr">
              <a:lnSpc>
                <a:spcPct val="100000"/>
              </a:lnSpc>
              <a:spcBef>
                <a:spcPts val="0"/>
              </a:spcBef>
              <a:spcAft>
                <a:spcPts val="0"/>
              </a:spcAft>
              <a:buClr>
                <a:schemeClr val="lt1"/>
              </a:buClr>
              <a:buSzPts val="12000"/>
              <a:buNone/>
              <a:defRPr sz="12000">
                <a:solidFill>
                  <a:schemeClr val="lt1"/>
                </a:solidFill>
              </a:defRPr>
            </a:lvl6pPr>
            <a:lvl7pPr lvl="6" algn="ctr">
              <a:lnSpc>
                <a:spcPct val="100000"/>
              </a:lnSpc>
              <a:spcBef>
                <a:spcPts val="0"/>
              </a:spcBef>
              <a:spcAft>
                <a:spcPts val="0"/>
              </a:spcAft>
              <a:buClr>
                <a:schemeClr val="lt1"/>
              </a:buClr>
              <a:buSzPts val="12000"/>
              <a:buNone/>
              <a:defRPr sz="12000">
                <a:solidFill>
                  <a:schemeClr val="lt1"/>
                </a:solidFill>
              </a:defRPr>
            </a:lvl7pPr>
            <a:lvl8pPr lvl="7" algn="ctr">
              <a:lnSpc>
                <a:spcPct val="100000"/>
              </a:lnSpc>
              <a:spcBef>
                <a:spcPts val="0"/>
              </a:spcBef>
              <a:spcAft>
                <a:spcPts val="0"/>
              </a:spcAft>
              <a:buClr>
                <a:schemeClr val="lt1"/>
              </a:buClr>
              <a:buSzPts val="12000"/>
              <a:buNone/>
              <a:defRPr sz="12000">
                <a:solidFill>
                  <a:schemeClr val="lt1"/>
                </a:solidFill>
              </a:defRPr>
            </a:lvl8pPr>
            <a:lvl9pPr lvl="8" algn="ctr">
              <a:lnSpc>
                <a:spcPct val="100000"/>
              </a:lnSpc>
              <a:spcBef>
                <a:spcPts val="0"/>
              </a:spcBef>
              <a:spcAft>
                <a:spcPts val="0"/>
              </a:spcAft>
              <a:buClr>
                <a:schemeClr val="lt1"/>
              </a:buClr>
              <a:buSzPts val="12000"/>
              <a:buNone/>
              <a:defRPr sz="12000">
                <a:solidFill>
                  <a:schemeClr val="lt1"/>
                </a:solidFill>
              </a:defRPr>
            </a:lvl9pPr>
          </a:lstStyle>
          <a:p>
            <a:r>
              <a:t>xx%</a:t>
            </a:r>
          </a:p>
        </p:txBody>
      </p:sp>
      <p:sp>
        <p:nvSpPr>
          <p:cNvPr id="39" name="Google Shape;39;p46"/>
          <p:cNvSpPr txBox="1">
            <a:spLocks noGrp="1"/>
          </p:cNvSpPr>
          <p:nvPr>
            <p:ph type="body" idx="1"/>
          </p:nvPr>
        </p:nvSpPr>
        <p:spPr>
          <a:xfrm>
            <a:off x="311700" y="3369225"/>
            <a:ext cx="8520600" cy="12819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Clr>
                <a:schemeClr val="lt1"/>
              </a:buClr>
              <a:buSzPts val="1800"/>
              <a:buChar char="●"/>
              <a:defRPr>
                <a:solidFill>
                  <a:schemeClr val="lt1"/>
                </a:solidFill>
              </a:defRPr>
            </a:lvl1pPr>
            <a:lvl2pPr marL="914400" lvl="1" indent="-317500" algn="ctr">
              <a:lnSpc>
                <a:spcPct val="115000"/>
              </a:lnSpc>
              <a:spcBef>
                <a:spcPts val="1600"/>
              </a:spcBef>
              <a:spcAft>
                <a:spcPts val="0"/>
              </a:spcAft>
              <a:buClr>
                <a:schemeClr val="lt1"/>
              </a:buClr>
              <a:buSzPts val="1400"/>
              <a:buChar char="○"/>
              <a:defRPr>
                <a:solidFill>
                  <a:schemeClr val="lt1"/>
                </a:solidFill>
              </a:defRPr>
            </a:lvl2pPr>
            <a:lvl3pPr marL="1371600" lvl="2" indent="-317500" algn="ctr">
              <a:lnSpc>
                <a:spcPct val="115000"/>
              </a:lnSpc>
              <a:spcBef>
                <a:spcPts val="1600"/>
              </a:spcBef>
              <a:spcAft>
                <a:spcPts val="0"/>
              </a:spcAft>
              <a:buClr>
                <a:schemeClr val="lt1"/>
              </a:buClr>
              <a:buSzPts val="1400"/>
              <a:buChar char="■"/>
              <a:defRPr>
                <a:solidFill>
                  <a:schemeClr val="lt1"/>
                </a:solidFill>
              </a:defRPr>
            </a:lvl3pPr>
            <a:lvl4pPr marL="1828800" lvl="3" indent="-317500" algn="ctr">
              <a:lnSpc>
                <a:spcPct val="115000"/>
              </a:lnSpc>
              <a:spcBef>
                <a:spcPts val="1600"/>
              </a:spcBef>
              <a:spcAft>
                <a:spcPts val="0"/>
              </a:spcAft>
              <a:buClr>
                <a:schemeClr val="lt1"/>
              </a:buClr>
              <a:buSzPts val="1400"/>
              <a:buChar char="●"/>
              <a:defRPr>
                <a:solidFill>
                  <a:schemeClr val="lt1"/>
                </a:solidFill>
              </a:defRPr>
            </a:lvl4pPr>
            <a:lvl5pPr marL="2286000" lvl="4" indent="-317500" algn="ctr">
              <a:lnSpc>
                <a:spcPct val="115000"/>
              </a:lnSpc>
              <a:spcBef>
                <a:spcPts val="1600"/>
              </a:spcBef>
              <a:spcAft>
                <a:spcPts val="0"/>
              </a:spcAft>
              <a:buClr>
                <a:schemeClr val="lt1"/>
              </a:buClr>
              <a:buSzPts val="1400"/>
              <a:buChar char="○"/>
              <a:defRPr>
                <a:solidFill>
                  <a:schemeClr val="lt1"/>
                </a:solidFill>
              </a:defRPr>
            </a:lvl5pPr>
            <a:lvl6pPr marL="2743200" lvl="5" indent="-317500" algn="ctr">
              <a:lnSpc>
                <a:spcPct val="115000"/>
              </a:lnSpc>
              <a:spcBef>
                <a:spcPts val="1600"/>
              </a:spcBef>
              <a:spcAft>
                <a:spcPts val="0"/>
              </a:spcAft>
              <a:buClr>
                <a:schemeClr val="lt1"/>
              </a:buClr>
              <a:buSzPts val="1400"/>
              <a:buChar char="■"/>
              <a:defRPr>
                <a:solidFill>
                  <a:schemeClr val="lt1"/>
                </a:solidFill>
              </a:defRPr>
            </a:lvl6pPr>
            <a:lvl7pPr marL="3200400" lvl="6" indent="-317500" algn="ctr">
              <a:lnSpc>
                <a:spcPct val="115000"/>
              </a:lnSpc>
              <a:spcBef>
                <a:spcPts val="1600"/>
              </a:spcBef>
              <a:spcAft>
                <a:spcPts val="0"/>
              </a:spcAft>
              <a:buClr>
                <a:schemeClr val="lt1"/>
              </a:buClr>
              <a:buSzPts val="1400"/>
              <a:buChar char="●"/>
              <a:defRPr>
                <a:solidFill>
                  <a:schemeClr val="lt1"/>
                </a:solidFill>
              </a:defRPr>
            </a:lvl7pPr>
            <a:lvl8pPr marL="3657600" lvl="7" indent="-317500" algn="ctr">
              <a:lnSpc>
                <a:spcPct val="115000"/>
              </a:lnSpc>
              <a:spcBef>
                <a:spcPts val="1600"/>
              </a:spcBef>
              <a:spcAft>
                <a:spcPts val="0"/>
              </a:spcAft>
              <a:buClr>
                <a:schemeClr val="lt1"/>
              </a:buClr>
              <a:buSzPts val="1400"/>
              <a:buChar char="○"/>
              <a:defRPr>
                <a:solidFill>
                  <a:schemeClr val="lt1"/>
                </a:solidFill>
              </a:defRPr>
            </a:lvl8pPr>
            <a:lvl9pPr marL="4114800" lvl="8" indent="-317500" algn="ctr">
              <a:lnSpc>
                <a:spcPct val="115000"/>
              </a:lnSpc>
              <a:spcBef>
                <a:spcPts val="1600"/>
              </a:spcBef>
              <a:spcAft>
                <a:spcPts val="1600"/>
              </a:spcAft>
              <a:buClr>
                <a:schemeClr val="lt1"/>
              </a:buClr>
              <a:buSzPts val="1400"/>
              <a:buChar char="■"/>
              <a:defRPr>
                <a:solidFill>
                  <a:schemeClr val="lt1"/>
                </a:solidFill>
              </a:defRPr>
            </a:lvl9pPr>
          </a:lstStyle>
          <a:p>
            <a:endParaRPr/>
          </a:p>
        </p:txBody>
      </p:sp>
      <p:sp>
        <p:nvSpPr>
          <p:cNvPr id="40" name="Google Shape;40;p46"/>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1"/>
        <p:cNvGrpSpPr/>
        <p:nvPr/>
      </p:nvGrpSpPr>
      <p:grpSpPr>
        <a:xfrm>
          <a:off x="0" y="0"/>
          <a:ext cx="0" cy="0"/>
          <a:chOff x="0" y="0"/>
          <a:chExt cx="0" cy="0"/>
        </a:xfrm>
      </p:grpSpPr>
      <p:sp>
        <p:nvSpPr>
          <p:cNvPr id="42" name="Google Shape;42;p47"/>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43"/>
        <p:cNvGrpSpPr/>
        <p:nvPr/>
      </p:nvGrpSpPr>
      <p:grpSpPr>
        <a:xfrm>
          <a:off x="0" y="0"/>
          <a:ext cx="0" cy="0"/>
          <a:chOff x="0" y="0"/>
          <a:chExt cx="0" cy="0"/>
        </a:xfrm>
      </p:grpSpPr>
      <p:grpSp>
        <p:nvGrpSpPr>
          <p:cNvPr id="44" name="Google Shape;44;p48"/>
          <p:cNvGrpSpPr/>
          <p:nvPr/>
        </p:nvGrpSpPr>
        <p:grpSpPr>
          <a:xfrm>
            <a:off x="0" y="3903669"/>
            <a:ext cx="9144000" cy="1239925"/>
            <a:chOff x="0" y="3903669"/>
            <a:chExt cx="9144000" cy="1239925"/>
          </a:xfrm>
        </p:grpSpPr>
        <p:sp>
          <p:nvSpPr>
            <p:cNvPr id="45" name="Google Shape;45;p48"/>
            <p:cNvSpPr/>
            <p:nvPr/>
          </p:nvSpPr>
          <p:spPr>
            <a:xfrm>
              <a:off x="8154895" y="3903669"/>
              <a:ext cx="989100" cy="987900"/>
            </a:xfrm>
            <a:prstGeom prst="rtTriangle">
              <a:avLst/>
            </a:pr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 name="Google Shape;46;p48"/>
            <p:cNvSpPr/>
            <p:nvPr/>
          </p:nvSpPr>
          <p:spPr>
            <a:xfrm flipH="1">
              <a:off x="6181163" y="3903669"/>
              <a:ext cx="989100" cy="987900"/>
            </a:xfrm>
            <a:prstGeom prst="rtTriangle">
              <a:avLst/>
            </a:pr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 name="Google Shape;47;p48"/>
            <p:cNvSpPr/>
            <p:nvPr/>
          </p:nvSpPr>
          <p:spPr>
            <a:xfrm>
              <a:off x="7170274" y="3903669"/>
              <a:ext cx="989100" cy="9879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 name="Google Shape;48;p48"/>
            <p:cNvSpPr/>
            <p:nvPr/>
          </p:nvSpPr>
          <p:spPr>
            <a:xfrm rot="10800000">
              <a:off x="8154757" y="3903682"/>
              <a:ext cx="989100" cy="987900"/>
            </a:xfrm>
            <a:prstGeom prst="rtTriangle">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 name="Google Shape;49;p48"/>
            <p:cNvSpPr/>
            <p:nvPr/>
          </p:nvSpPr>
          <p:spPr>
            <a:xfrm>
              <a:off x="0" y="4891594"/>
              <a:ext cx="9144000" cy="252000"/>
            </a:xfrm>
            <a:prstGeom prst="rect">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50" name="Google Shape;50;p48"/>
          <p:cNvSpPr txBox="1">
            <a:spLocks noGrp="1"/>
          </p:cNvSpPr>
          <p:nvPr>
            <p:ph type="title"/>
          </p:nvPr>
        </p:nvSpPr>
        <p:spPr>
          <a:xfrm>
            <a:off x="311700" y="410000"/>
            <a:ext cx="8520600" cy="6078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51" name="Google Shape;51;p48"/>
          <p:cNvSpPr txBox="1">
            <a:spLocks noGrp="1"/>
          </p:cNvSpPr>
          <p:nvPr>
            <p:ph type="body" idx="1"/>
          </p:nvPr>
        </p:nvSpPr>
        <p:spPr>
          <a:xfrm>
            <a:off x="311700" y="1229875"/>
            <a:ext cx="8520600" cy="33390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52" name="Google Shape;52;p48"/>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53"/>
        <p:cNvGrpSpPr/>
        <p:nvPr/>
      </p:nvGrpSpPr>
      <p:grpSpPr>
        <a:xfrm>
          <a:off x="0" y="0"/>
          <a:ext cx="0" cy="0"/>
          <a:chOff x="0" y="0"/>
          <a:chExt cx="0" cy="0"/>
        </a:xfrm>
      </p:grpSpPr>
      <p:sp>
        <p:nvSpPr>
          <p:cNvPr id="54" name="Google Shape;54;p49"/>
          <p:cNvSpPr txBox="1">
            <a:spLocks noGrp="1"/>
          </p:cNvSpPr>
          <p:nvPr>
            <p:ph type="title"/>
          </p:nvPr>
        </p:nvSpPr>
        <p:spPr>
          <a:xfrm>
            <a:off x="311700" y="410000"/>
            <a:ext cx="8520600" cy="6078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55" name="Google Shape;55;p49"/>
          <p:cNvSpPr txBox="1">
            <a:spLocks noGrp="1"/>
          </p:cNvSpPr>
          <p:nvPr>
            <p:ph type="body" idx="1"/>
          </p:nvPr>
        </p:nvSpPr>
        <p:spPr>
          <a:xfrm>
            <a:off x="311700" y="1229975"/>
            <a:ext cx="3999900" cy="33390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56" name="Google Shape;56;p49"/>
          <p:cNvSpPr txBox="1">
            <a:spLocks noGrp="1"/>
          </p:cNvSpPr>
          <p:nvPr>
            <p:ph type="body" idx="2"/>
          </p:nvPr>
        </p:nvSpPr>
        <p:spPr>
          <a:xfrm>
            <a:off x="4832400" y="1229975"/>
            <a:ext cx="3999900" cy="33390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57" name="Google Shape;57;p49"/>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8"/>
        <p:cNvGrpSpPr/>
        <p:nvPr/>
      </p:nvGrpSpPr>
      <p:grpSpPr>
        <a:xfrm>
          <a:off x="0" y="0"/>
          <a:ext cx="0" cy="0"/>
          <a:chOff x="0" y="0"/>
          <a:chExt cx="0" cy="0"/>
        </a:xfrm>
      </p:grpSpPr>
      <p:sp>
        <p:nvSpPr>
          <p:cNvPr id="59" name="Google Shape;59;p50"/>
          <p:cNvSpPr txBox="1">
            <a:spLocks noGrp="1"/>
          </p:cNvSpPr>
          <p:nvPr>
            <p:ph type="title"/>
          </p:nvPr>
        </p:nvSpPr>
        <p:spPr>
          <a:xfrm>
            <a:off x="311700" y="410000"/>
            <a:ext cx="8520600" cy="6078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60" name="Google Shape;60;p50"/>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61"/>
        <p:cNvGrpSpPr/>
        <p:nvPr/>
      </p:nvGrpSpPr>
      <p:grpSpPr>
        <a:xfrm>
          <a:off x="0" y="0"/>
          <a:ext cx="0" cy="0"/>
          <a:chOff x="0" y="0"/>
          <a:chExt cx="0" cy="0"/>
        </a:xfrm>
      </p:grpSpPr>
      <p:sp>
        <p:nvSpPr>
          <p:cNvPr id="62" name="Google Shape;62;p51"/>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63" name="Google Shape;63;p51"/>
          <p:cNvSpPr txBox="1">
            <a:spLocks noGrp="1"/>
          </p:cNvSpPr>
          <p:nvPr>
            <p:ph type="body" idx="1"/>
          </p:nvPr>
        </p:nvSpPr>
        <p:spPr>
          <a:xfrm>
            <a:off x="311700" y="1465804"/>
            <a:ext cx="2808000" cy="31032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64" name="Google Shape;64;p51"/>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geometric">
    <p:bg>
      <p:bgPr>
        <a:solidFill>
          <a:schemeClr val="lt1"/>
        </a:solidFill>
        <a:effectLst/>
      </p:bgPr>
    </p:bg>
    <p:spTree>
      <p:nvGrpSpPr>
        <p:cNvPr id="1" name="Shape 5"/>
        <p:cNvGrpSpPr/>
        <p:nvPr/>
      </p:nvGrpSpPr>
      <p:grpSpPr>
        <a:xfrm>
          <a:off x="0" y="0"/>
          <a:ext cx="0" cy="0"/>
          <a:chOff x="0" y="0"/>
          <a:chExt cx="0" cy="0"/>
        </a:xfrm>
      </p:grpSpPr>
      <p:sp>
        <p:nvSpPr>
          <p:cNvPr id="6" name="Google Shape;6;p42"/>
          <p:cNvSpPr txBox="1">
            <a:spLocks noGrp="1"/>
          </p:cNvSpPr>
          <p:nvPr>
            <p:ph type="title"/>
          </p:nvPr>
        </p:nvSpPr>
        <p:spPr>
          <a:xfrm>
            <a:off x="311700" y="410000"/>
            <a:ext cx="8520600" cy="6078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3000"/>
              <a:buFont typeface="Roboto"/>
              <a:buNone/>
              <a:defRPr sz="3000" b="0" i="0" u="none" strike="noStrike" cap="none">
                <a:solidFill>
                  <a:schemeClr val="dk1"/>
                </a:solidFill>
                <a:latin typeface="Roboto"/>
                <a:ea typeface="Roboto"/>
                <a:cs typeface="Roboto"/>
                <a:sym typeface="Roboto"/>
              </a:defRPr>
            </a:lvl1pPr>
            <a:lvl2pPr marR="0" lvl="1" algn="l" rtl="0">
              <a:lnSpc>
                <a:spcPct val="100000"/>
              </a:lnSpc>
              <a:spcBef>
                <a:spcPts val="0"/>
              </a:spcBef>
              <a:spcAft>
                <a:spcPts val="0"/>
              </a:spcAft>
              <a:buClr>
                <a:schemeClr val="dk1"/>
              </a:buClr>
              <a:buSzPts val="3000"/>
              <a:buFont typeface="Roboto"/>
              <a:buNone/>
              <a:defRPr sz="3000" b="0" i="0" u="none" strike="noStrike" cap="none">
                <a:solidFill>
                  <a:schemeClr val="dk1"/>
                </a:solidFill>
                <a:latin typeface="Roboto"/>
                <a:ea typeface="Roboto"/>
                <a:cs typeface="Roboto"/>
                <a:sym typeface="Roboto"/>
              </a:defRPr>
            </a:lvl2pPr>
            <a:lvl3pPr marR="0" lvl="2" algn="l" rtl="0">
              <a:lnSpc>
                <a:spcPct val="100000"/>
              </a:lnSpc>
              <a:spcBef>
                <a:spcPts val="0"/>
              </a:spcBef>
              <a:spcAft>
                <a:spcPts val="0"/>
              </a:spcAft>
              <a:buClr>
                <a:schemeClr val="dk1"/>
              </a:buClr>
              <a:buSzPts val="3000"/>
              <a:buFont typeface="Roboto"/>
              <a:buNone/>
              <a:defRPr sz="3000" b="0" i="0" u="none" strike="noStrike" cap="none">
                <a:solidFill>
                  <a:schemeClr val="dk1"/>
                </a:solidFill>
                <a:latin typeface="Roboto"/>
                <a:ea typeface="Roboto"/>
                <a:cs typeface="Roboto"/>
                <a:sym typeface="Roboto"/>
              </a:defRPr>
            </a:lvl3pPr>
            <a:lvl4pPr marR="0" lvl="3" algn="l" rtl="0">
              <a:lnSpc>
                <a:spcPct val="100000"/>
              </a:lnSpc>
              <a:spcBef>
                <a:spcPts val="0"/>
              </a:spcBef>
              <a:spcAft>
                <a:spcPts val="0"/>
              </a:spcAft>
              <a:buClr>
                <a:schemeClr val="dk1"/>
              </a:buClr>
              <a:buSzPts val="3000"/>
              <a:buFont typeface="Roboto"/>
              <a:buNone/>
              <a:defRPr sz="3000" b="0" i="0" u="none" strike="noStrike" cap="none">
                <a:solidFill>
                  <a:schemeClr val="dk1"/>
                </a:solidFill>
                <a:latin typeface="Roboto"/>
                <a:ea typeface="Roboto"/>
                <a:cs typeface="Roboto"/>
                <a:sym typeface="Roboto"/>
              </a:defRPr>
            </a:lvl4pPr>
            <a:lvl5pPr marR="0" lvl="4" algn="l" rtl="0">
              <a:lnSpc>
                <a:spcPct val="100000"/>
              </a:lnSpc>
              <a:spcBef>
                <a:spcPts val="0"/>
              </a:spcBef>
              <a:spcAft>
                <a:spcPts val="0"/>
              </a:spcAft>
              <a:buClr>
                <a:schemeClr val="dk1"/>
              </a:buClr>
              <a:buSzPts val="3000"/>
              <a:buFont typeface="Roboto"/>
              <a:buNone/>
              <a:defRPr sz="3000" b="0" i="0" u="none" strike="noStrike" cap="none">
                <a:solidFill>
                  <a:schemeClr val="dk1"/>
                </a:solidFill>
                <a:latin typeface="Roboto"/>
                <a:ea typeface="Roboto"/>
                <a:cs typeface="Roboto"/>
                <a:sym typeface="Roboto"/>
              </a:defRPr>
            </a:lvl5pPr>
            <a:lvl6pPr marR="0" lvl="5" algn="l" rtl="0">
              <a:lnSpc>
                <a:spcPct val="100000"/>
              </a:lnSpc>
              <a:spcBef>
                <a:spcPts val="0"/>
              </a:spcBef>
              <a:spcAft>
                <a:spcPts val="0"/>
              </a:spcAft>
              <a:buClr>
                <a:schemeClr val="dk1"/>
              </a:buClr>
              <a:buSzPts val="3000"/>
              <a:buFont typeface="Roboto"/>
              <a:buNone/>
              <a:defRPr sz="3000" b="0" i="0" u="none" strike="noStrike" cap="none">
                <a:solidFill>
                  <a:schemeClr val="dk1"/>
                </a:solidFill>
                <a:latin typeface="Roboto"/>
                <a:ea typeface="Roboto"/>
                <a:cs typeface="Roboto"/>
                <a:sym typeface="Roboto"/>
              </a:defRPr>
            </a:lvl6pPr>
            <a:lvl7pPr marR="0" lvl="6" algn="l" rtl="0">
              <a:lnSpc>
                <a:spcPct val="100000"/>
              </a:lnSpc>
              <a:spcBef>
                <a:spcPts val="0"/>
              </a:spcBef>
              <a:spcAft>
                <a:spcPts val="0"/>
              </a:spcAft>
              <a:buClr>
                <a:schemeClr val="dk1"/>
              </a:buClr>
              <a:buSzPts val="3000"/>
              <a:buFont typeface="Roboto"/>
              <a:buNone/>
              <a:defRPr sz="3000" b="0" i="0" u="none" strike="noStrike" cap="none">
                <a:solidFill>
                  <a:schemeClr val="dk1"/>
                </a:solidFill>
                <a:latin typeface="Roboto"/>
                <a:ea typeface="Roboto"/>
                <a:cs typeface="Roboto"/>
                <a:sym typeface="Roboto"/>
              </a:defRPr>
            </a:lvl7pPr>
            <a:lvl8pPr marR="0" lvl="7" algn="l" rtl="0">
              <a:lnSpc>
                <a:spcPct val="100000"/>
              </a:lnSpc>
              <a:spcBef>
                <a:spcPts val="0"/>
              </a:spcBef>
              <a:spcAft>
                <a:spcPts val="0"/>
              </a:spcAft>
              <a:buClr>
                <a:schemeClr val="dk1"/>
              </a:buClr>
              <a:buSzPts val="3000"/>
              <a:buFont typeface="Roboto"/>
              <a:buNone/>
              <a:defRPr sz="3000" b="0" i="0" u="none" strike="noStrike" cap="none">
                <a:solidFill>
                  <a:schemeClr val="dk1"/>
                </a:solidFill>
                <a:latin typeface="Roboto"/>
                <a:ea typeface="Roboto"/>
                <a:cs typeface="Roboto"/>
                <a:sym typeface="Roboto"/>
              </a:defRPr>
            </a:lvl8pPr>
            <a:lvl9pPr marR="0" lvl="8" algn="l" rtl="0">
              <a:lnSpc>
                <a:spcPct val="100000"/>
              </a:lnSpc>
              <a:spcBef>
                <a:spcPts val="0"/>
              </a:spcBef>
              <a:spcAft>
                <a:spcPts val="0"/>
              </a:spcAft>
              <a:buClr>
                <a:schemeClr val="dk1"/>
              </a:buClr>
              <a:buSzPts val="3000"/>
              <a:buFont typeface="Roboto"/>
              <a:buNone/>
              <a:defRPr sz="3000" b="0" i="0" u="none" strike="noStrike" cap="none">
                <a:solidFill>
                  <a:schemeClr val="dk1"/>
                </a:solidFill>
                <a:latin typeface="Roboto"/>
                <a:ea typeface="Roboto"/>
                <a:cs typeface="Roboto"/>
                <a:sym typeface="Roboto"/>
              </a:defRPr>
            </a:lvl9pPr>
          </a:lstStyle>
          <a:p>
            <a:endParaRPr/>
          </a:p>
        </p:txBody>
      </p:sp>
      <p:sp>
        <p:nvSpPr>
          <p:cNvPr id="7" name="Google Shape;7;p42"/>
          <p:cNvSpPr txBox="1">
            <a:spLocks noGrp="1"/>
          </p:cNvSpPr>
          <p:nvPr>
            <p:ph type="body" idx="1"/>
          </p:nvPr>
        </p:nvSpPr>
        <p:spPr>
          <a:xfrm>
            <a:off x="311700" y="1229875"/>
            <a:ext cx="8520600" cy="33390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dk2"/>
              </a:buClr>
              <a:buSzPts val="1800"/>
              <a:buFont typeface="Roboto"/>
              <a:buChar char="●"/>
              <a:defRPr sz="1800" b="0" i="0" u="none" strike="noStrike" cap="none">
                <a:solidFill>
                  <a:schemeClr val="dk2"/>
                </a:solidFill>
                <a:latin typeface="Roboto"/>
                <a:ea typeface="Roboto"/>
                <a:cs typeface="Roboto"/>
                <a:sym typeface="Roboto"/>
              </a:defRPr>
            </a:lvl1pPr>
            <a:lvl2pPr marL="914400" marR="0" lvl="1" indent="-317500" algn="l" rtl="0">
              <a:lnSpc>
                <a:spcPct val="115000"/>
              </a:lnSpc>
              <a:spcBef>
                <a:spcPts val="1600"/>
              </a:spcBef>
              <a:spcAft>
                <a:spcPts val="0"/>
              </a:spcAft>
              <a:buClr>
                <a:schemeClr val="dk2"/>
              </a:buClr>
              <a:buSzPts val="1400"/>
              <a:buFont typeface="Roboto"/>
              <a:buChar char="○"/>
              <a:defRPr sz="1400" b="0" i="0" u="none" strike="noStrike" cap="none">
                <a:solidFill>
                  <a:schemeClr val="dk2"/>
                </a:solidFill>
                <a:latin typeface="Roboto"/>
                <a:ea typeface="Roboto"/>
                <a:cs typeface="Roboto"/>
                <a:sym typeface="Roboto"/>
              </a:defRPr>
            </a:lvl2pPr>
            <a:lvl3pPr marL="1371600" marR="0" lvl="2" indent="-317500" algn="l" rtl="0">
              <a:lnSpc>
                <a:spcPct val="115000"/>
              </a:lnSpc>
              <a:spcBef>
                <a:spcPts val="1600"/>
              </a:spcBef>
              <a:spcAft>
                <a:spcPts val="0"/>
              </a:spcAft>
              <a:buClr>
                <a:schemeClr val="dk2"/>
              </a:buClr>
              <a:buSzPts val="1400"/>
              <a:buFont typeface="Roboto"/>
              <a:buChar char="■"/>
              <a:defRPr sz="1400" b="0" i="0" u="none" strike="noStrike" cap="none">
                <a:solidFill>
                  <a:schemeClr val="dk2"/>
                </a:solidFill>
                <a:latin typeface="Roboto"/>
                <a:ea typeface="Roboto"/>
                <a:cs typeface="Roboto"/>
                <a:sym typeface="Roboto"/>
              </a:defRPr>
            </a:lvl3pPr>
            <a:lvl4pPr marL="1828800" marR="0" lvl="3" indent="-317500" algn="l" rtl="0">
              <a:lnSpc>
                <a:spcPct val="115000"/>
              </a:lnSpc>
              <a:spcBef>
                <a:spcPts val="1600"/>
              </a:spcBef>
              <a:spcAft>
                <a:spcPts val="0"/>
              </a:spcAft>
              <a:buClr>
                <a:schemeClr val="dk2"/>
              </a:buClr>
              <a:buSzPts val="1400"/>
              <a:buFont typeface="Roboto"/>
              <a:buChar char="●"/>
              <a:defRPr sz="1400" b="0" i="0" u="none" strike="noStrike" cap="none">
                <a:solidFill>
                  <a:schemeClr val="dk2"/>
                </a:solidFill>
                <a:latin typeface="Roboto"/>
                <a:ea typeface="Roboto"/>
                <a:cs typeface="Roboto"/>
                <a:sym typeface="Roboto"/>
              </a:defRPr>
            </a:lvl4pPr>
            <a:lvl5pPr marL="2286000" marR="0" lvl="4" indent="-317500" algn="l" rtl="0">
              <a:lnSpc>
                <a:spcPct val="115000"/>
              </a:lnSpc>
              <a:spcBef>
                <a:spcPts val="1600"/>
              </a:spcBef>
              <a:spcAft>
                <a:spcPts val="0"/>
              </a:spcAft>
              <a:buClr>
                <a:schemeClr val="dk2"/>
              </a:buClr>
              <a:buSzPts val="1400"/>
              <a:buFont typeface="Roboto"/>
              <a:buChar char="○"/>
              <a:defRPr sz="1400" b="0" i="0" u="none" strike="noStrike" cap="none">
                <a:solidFill>
                  <a:schemeClr val="dk2"/>
                </a:solidFill>
                <a:latin typeface="Roboto"/>
                <a:ea typeface="Roboto"/>
                <a:cs typeface="Roboto"/>
                <a:sym typeface="Roboto"/>
              </a:defRPr>
            </a:lvl5pPr>
            <a:lvl6pPr marL="2743200" marR="0" lvl="5" indent="-317500" algn="l" rtl="0">
              <a:lnSpc>
                <a:spcPct val="115000"/>
              </a:lnSpc>
              <a:spcBef>
                <a:spcPts val="1600"/>
              </a:spcBef>
              <a:spcAft>
                <a:spcPts val="0"/>
              </a:spcAft>
              <a:buClr>
                <a:schemeClr val="dk2"/>
              </a:buClr>
              <a:buSzPts val="1400"/>
              <a:buFont typeface="Roboto"/>
              <a:buChar char="■"/>
              <a:defRPr sz="1400" b="0" i="0" u="none" strike="noStrike" cap="none">
                <a:solidFill>
                  <a:schemeClr val="dk2"/>
                </a:solidFill>
                <a:latin typeface="Roboto"/>
                <a:ea typeface="Roboto"/>
                <a:cs typeface="Roboto"/>
                <a:sym typeface="Roboto"/>
              </a:defRPr>
            </a:lvl6pPr>
            <a:lvl7pPr marL="3200400" marR="0" lvl="6" indent="-317500" algn="l" rtl="0">
              <a:lnSpc>
                <a:spcPct val="115000"/>
              </a:lnSpc>
              <a:spcBef>
                <a:spcPts val="1600"/>
              </a:spcBef>
              <a:spcAft>
                <a:spcPts val="0"/>
              </a:spcAft>
              <a:buClr>
                <a:schemeClr val="dk2"/>
              </a:buClr>
              <a:buSzPts val="1400"/>
              <a:buFont typeface="Roboto"/>
              <a:buChar char="●"/>
              <a:defRPr sz="1400" b="0" i="0" u="none" strike="noStrike" cap="none">
                <a:solidFill>
                  <a:schemeClr val="dk2"/>
                </a:solidFill>
                <a:latin typeface="Roboto"/>
                <a:ea typeface="Roboto"/>
                <a:cs typeface="Roboto"/>
                <a:sym typeface="Roboto"/>
              </a:defRPr>
            </a:lvl7pPr>
            <a:lvl8pPr marL="3657600" marR="0" lvl="7" indent="-317500" algn="l" rtl="0">
              <a:lnSpc>
                <a:spcPct val="115000"/>
              </a:lnSpc>
              <a:spcBef>
                <a:spcPts val="1600"/>
              </a:spcBef>
              <a:spcAft>
                <a:spcPts val="0"/>
              </a:spcAft>
              <a:buClr>
                <a:schemeClr val="dk2"/>
              </a:buClr>
              <a:buSzPts val="1400"/>
              <a:buFont typeface="Roboto"/>
              <a:buChar char="○"/>
              <a:defRPr sz="1400" b="0" i="0" u="none" strike="noStrike" cap="none">
                <a:solidFill>
                  <a:schemeClr val="dk2"/>
                </a:solidFill>
                <a:latin typeface="Roboto"/>
                <a:ea typeface="Roboto"/>
                <a:cs typeface="Roboto"/>
                <a:sym typeface="Roboto"/>
              </a:defRPr>
            </a:lvl8pPr>
            <a:lvl9pPr marL="4114800" marR="0" lvl="8" indent="-317500" algn="l" rtl="0">
              <a:lnSpc>
                <a:spcPct val="115000"/>
              </a:lnSpc>
              <a:spcBef>
                <a:spcPts val="1600"/>
              </a:spcBef>
              <a:spcAft>
                <a:spcPts val="1600"/>
              </a:spcAft>
              <a:buClr>
                <a:schemeClr val="dk2"/>
              </a:buClr>
              <a:buSzPts val="1400"/>
              <a:buFont typeface="Roboto"/>
              <a:buChar char="■"/>
              <a:defRPr sz="1400" b="0" i="0" u="none" strike="noStrike" cap="none">
                <a:solidFill>
                  <a:schemeClr val="dk2"/>
                </a:solidFill>
                <a:latin typeface="Roboto"/>
                <a:ea typeface="Roboto"/>
                <a:cs typeface="Roboto"/>
                <a:sym typeface="Roboto"/>
              </a:defRPr>
            </a:lvl9pPr>
          </a:lstStyle>
          <a:p>
            <a:endParaRPr/>
          </a:p>
        </p:txBody>
      </p:sp>
      <p:sp>
        <p:nvSpPr>
          <p:cNvPr id="8" name="Google Shape;8;p42"/>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‹Nº›</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cienciassociales.edu.uy/wp-content/uploads/sites/3/2013/archivos/Elcuidadodecalidad.pdf" TargetMode="External"/><Relationship Id="rId2" Type="http://schemas.openxmlformats.org/officeDocument/2006/relationships/notesSlide" Target="../notesSlides/notesSlide35.xml"/><Relationship Id="rId1" Type="http://schemas.openxmlformats.org/officeDocument/2006/relationships/slideLayout" Target="../slideLayouts/slideLayout3.xml"/><Relationship Id="rId5" Type="http://schemas.openxmlformats.org/officeDocument/2006/relationships/hyperlink" Target="https://www.crim.unam.mx/web/sites/default/files/Como%20se%20vive%20se%20muere.pdf" TargetMode="External"/><Relationship Id="rId4" Type="http://schemas.openxmlformats.org/officeDocument/2006/relationships/hyperlink" Target="http://www.scielo.org.co/pdf/rlcs/v11n2/v11n2a20.pdf"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s://es.scribd.com/doc/26062421/Mas-alla-del-dilema-de-los-metodos" TargetMode="External"/><Relationship Id="rId2" Type="http://schemas.openxmlformats.org/officeDocument/2006/relationships/notesSlide" Target="../notesSlides/notesSlide36.xml"/><Relationship Id="rId1" Type="http://schemas.openxmlformats.org/officeDocument/2006/relationships/slideLayout" Target="../slideLayouts/slideLayout3.xml"/><Relationship Id="rId5" Type="http://schemas.openxmlformats.org/officeDocument/2006/relationships/hyperlink" Target="http://riberdis.cedd.net/handle/11181/5044" TargetMode="External"/><Relationship Id="rId4" Type="http://schemas.openxmlformats.org/officeDocument/2006/relationships/hyperlink" Target="https://www.redalyc.org/html/381/38149070009/"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73"/>
        <p:cNvGrpSpPr/>
        <p:nvPr/>
      </p:nvGrpSpPr>
      <p:grpSpPr>
        <a:xfrm>
          <a:off x="0" y="0"/>
          <a:ext cx="0" cy="0"/>
          <a:chOff x="0" y="0"/>
          <a:chExt cx="0" cy="0"/>
        </a:xfrm>
      </p:grpSpPr>
      <p:sp>
        <p:nvSpPr>
          <p:cNvPr id="174" name="Google Shape;174;p1"/>
          <p:cNvSpPr txBox="1">
            <a:spLocks noGrp="1"/>
          </p:cNvSpPr>
          <p:nvPr>
            <p:ph type="ctrTitle"/>
          </p:nvPr>
        </p:nvSpPr>
        <p:spPr>
          <a:xfrm>
            <a:off x="598100" y="1775222"/>
            <a:ext cx="8222100" cy="8388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200"/>
              <a:buNone/>
            </a:pPr>
            <a:r>
              <a:rPr lang="en" sz="2400" b="1">
                <a:latin typeface="Montserrat ExtraBold"/>
                <a:ea typeface="Montserrat ExtraBold"/>
                <a:cs typeface="Montserrat ExtraBold"/>
                <a:sym typeface="Montserrat ExtraBold"/>
              </a:rPr>
              <a:t>En(red)ando el cuidado: Mujeres que realizan Actividades Sexuales Pagadas, Redes de Cuidado para sus hijos e hijas</a:t>
            </a:r>
            <a:endParaRPr sz="2400" b="1">
              <a:latin typeface="Montserrat ExtraBold"/>
              <a:ea typeface="Montserrat ExtraBold"/>
              <a:cs typeface="Montserrat ExtraBold"/>
              <a:sym typeface="Montserrat ExtraBold"/>
            </a:endParaRPr>
          </a:p>
        </p:txBody>
      </p:sp>
      <p:sp>
        <p:nvSpPr>
          <p:cNvPr id="175" name="Google Shape;175;p1"/>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
                <a:solidFill>
                  <a:schemeClr val="lt1"/>
                </a:solidFill>
                <a:latin typeface="Roboto"/>
                <a:ea typeface="Roboto"/>
                <a:cs typeface="Roboto"/>
                <a:sym typeface="Roboto"/>
              </a:rPr>
              <a:t>1</a:t>
            </a:fld>
            <a:endParaRPr>
              <a:solidFill>
                <a:schemeClr val="lt1"/>
              </a:solidFill>
              <a:latin typeface="Roboto"/>
              <a:ea typeface="Roboto"/>
              <a:cs typeface="Roboto"/>
              <a:sym typeface="Roboto"/>
            </a:endParaRPr>
          </a:p>
        </p:txBody>
      </p:sp>
      <p:sp>
        <p:nvSpPr>
          <p:cNvPr id="177" name="Google Shape;177;p1"/>
          <p:cNvSpPr txBox="1"/>
          <p:nvPr/>
        </p:nvSpPr>
        <p:spPr>
          <a:xfrm>
            <a:off x="1410800" y="1520425"/>
            <a:ext cx="5956500" cy="20574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600"/>
              <a:buFont typeface="Arial"/>
              <a:buNone/>
            </a:pPr>
            <a:r>
              <a:rPr lang="en" sz="2600" b="1">
                <a:latin typeface="Montserrat ExtraBold"/>
                <a:ea typeface="Montserrat ExtraBold"/>
                <a:cs typeface="Montserrat ExtraBold"/>
                <a:sym typeface="Montserrat ExtraBold"/>
              </a:rPr>
              <a:t>“</a:t>
            </a:r>
            <a:r>
              <a:rPr lang="en" sz="2600" b="1" i="0" u="none" strike="noStrike" cap="none">
                <a:solidFill>
                  <a:srgbClr val="000000"/>
                </a:solidFill>
                <a:latin typeface="Montserrat ExtraBold"/>
                <a:ea typeface="Montserrat ExtraBold"/>
                <a:cs typeface="Montserrat ExtraBold"/>
                <a:sym typeface="Montserrat ExtraBold"/>
              </a:rPr>
              <a:t>En(red)ando el cuidado</a:t>
            </a:r>
            <a:r>
              <a:rPr lang="en" sz="2600" b="1">
                <a:latin typeface="Montserrat ExtraBold"/>
                <a:ea typeface="Montserrat ExtraBold"/>
                <a:cs typeface="Montserrat ExtraBold"/>
                <a:sym typeface="Montserrat ExtraBold"/>
              </a:rPr>
              <a:t>”</a:t>
            </a:r>
            <a:endParaRPr sz="2600" b="1">
              <a:latin typeface="Montserrat ExtraBold"/>
              <a:ea typeface="Montserrat ExtraBold"/>
              <a:cs typeface="Montserrat ExtraBold"/>
              <a:sym typeface="Montserrat ExtraBold"/>
            </a:endParaRPr>
          </a:p>
          <a:p>
            <a:pPr marL="0" marR="0" lvl="0" indent="0" algn="ctr" rtl="0">
              <a:lnSpc>
                <a:spcPct val="100000"/>
              </a:lnSpc>
              <a:spcBef>
                <a:spcPts val="0"/>
              </a:spcBef>
              <a:spcAft>
                <a:spcPts val="0"/>
              </a:spcAft>
              <a:buClr>
                <a:srgbClr val="000000"/>
              </a:buClr>
              <a:buSzPts val="2600"/>
              <a:buFont typeface="Arial"/>
              <a:buNone/>
            </a:pPr>
            <a:r>
              <a:rPr lang="en" sz="2600" b="1" i="0" u="none" strike="noStrike" cap="none">
                <a:solidFill>
                  <a:srgbClr val="000000"/>
                </a:solidFill>
                <a:latin typeface="Montserrat ExtraBold"/>
                <a:ea typeface="Montserrat ExtraBold"/>
                <a:cs typeface="Montserrat ExtraBold"/>
                <a:sym typeface="Montserrat ExtraBold"/>
              </a:rPr>
              <a:t>Mujeres que realizan Actividades Sexuales Pagadas en Bogotá</a:t>
            </a:r>
            <a:r>
              <a:rPr lang="en" sz="2600" b="1">
                <a:latin typeface="Montserrat ExtraBold"/>
                <a:ea typeface="Montserrat ExtraBold"/>
                <a:cs typeface="Montserrat ExtraBold"/>
                <a:sym typeface="Montserrat ExtraBold"/>
              </a:rPr>
              <a:t>:</a:t>
            </a:r>
            <a:r>
              <a:rPr lang="en" sz="2600" b="1" i="0" u="none" strike="noStrike" cap="none">
                <a:solidFill>
                  <a:srgbClr val="000000"/>
                </a:solidFill>
                <a:latin typeface="Montserrat ExtraBold"/>
                <a:ea typeface="Montserrat ExtraBold"/>
                <a:cs typeface="Montserrat ExtraBold"/>
                <a:sym typeface="Montserrat ExtraBold"/>
              </a:rPr>
              <a:t> Redes de Cuidado para sus hijos e hijas</a:t>
            </a:r>
            <a:endParaRPr sz="2600" b="0" i="0" u="none" strike="noStrike" cap="none">
              <a:solidFill>
                <a:srgbClr val="000000"/>
              </a:solidFill>
              <a:latin typeface="Arial"/>
              <a:ea typeface="Arial"/>
              <a:cs typeface="Arial"/>
              <a:sym typeface="Arial"/>
            </a:endParaRPr>
          </a:p>
        </p:txBody>
      </p:sp>
      <p:sp>
        <p:nvSpPr>
          <p:cNvPr id="178" name="Google Shape;178;p1"/>
          <p:cNvSpPr txBox="1"/>
          <p:nvPr/>
        </p:nvSpPr>
        <p:spPr>
          <a:xfrm>
            <a:off x="445175" y="3818175"/>
            <a:ext cx="3849300" cy="9855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Poppins"/>
                <a:ea typeface="Poppins"/>
                <a:cs typeface="Poppins"/>
                <a:sym typeface="Poppins"/>
              </a:rPr>
              <a:t>Paula Andrea Rincón Armentero</a:t>
            </a:r>
            <a:endParaRPr sz="1400" b="0" i="0" u="none" strike="noStrike" cap="none">
              <a:solidFill>
                <a:srgbClr val="000000"/>
              </a:solidFill>
              <a:latin typeface="Poppins"/>
              <a:ea typeface="Poppins"/>
              <a:cs typeface="Poppins"/>
              <a:sym typeface="Poppins"/>
            </a:endParaRPr>
          </a:p>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Poppins"/>
              <a:ea typeface="Poppins"/>
              <a:cs typeface="Poppins"/>
              <a:sym typeface="Poppins"/>
            </a:endParaRPr>
          </a:p>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Poppins"/>
                <a:ea typeface="Poppins"/>
                <a:cs typeface="Poppins"/>
                <a:sym typeface="Poppins"/>
              </a:rPr>
              <a:t>Angie Nataly Barrientos Escalante</a:t>
            </a:r>
            <a:endParaRPr sz="1400" b="0" i="0" u="none" strike="noStrike" cap="none">
              <a:solidFill>
                <a:srgbClr val="000000"/>
              </a:solidFill>
              <a:latin typeface="Poppins"/>
              <a:ea typeface="Poppins"/>
              <a:cs typeface="Poppins"/>
              <a:sym typeface="Poppins"/>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9" name="Google Shape;179;p1"/>
          <p:cNvSpPr txBox="1"/>
          <p:nvPr/>
        </p:nvSpPr>
        <p:spPr>
          <a:xfrm>
            <a:off x="5490075" y="3730225"/>
            <a:ext cx="3330000" cy="11256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Poppins"/>
                <a:ea typeface="Poppins"/>
                <a:cs typeface="Poppins"/>
                <a:sym typeface="Poppins"/>
              </a:rPr>
              <a:t>Universidad Colegio Mayor de Cundinamarca</a:t>
            </a:r>
            <a:endParaRPr sz="1400" b="0" i="0" u="none" strike="noStrike" cap="none">
              <a:solidFill>
                <a:srgbClr val="000000"/>
              </a:solidFill>
              <a:latin typeface="Poppins"/>
              <a:ea typeface="Poppins"/>
              <a:cs typeface="Poppins"/>
              <a:sym typeface="Poppins"/>
            </a:endParaRPr>
          </a:p>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Poppins"/>
              <a:ea typeface="Poppins"/>
              <a:cs typeface="Poppins"/>
              <a:sym typeface="Poppins"/>
            </a:endParaRPr>
          </a:p>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Poppins"/>
                <a:ea typeface="Poppins"/>
                <a:cs typeface="Poppins"/>
                <a:sym typeface="Poppins"/>
              </a:rPr>
              <a:t>Programa: Trabajo Social</a:t>
            </a:r>
            <a:endParaRPr sz="1400" b="0" i="0" u="none" strike="noStrike" cap="none">
              <a:solidFill>
                <a:srgbClr val="000000"/>
              </a:solidFill>
              <a:latin typeface="Poppins"/>
              <a:ea typeface="Poppins"/>
              <a:cs typeface="Poppins"/>
              <a:sym typeface="Poppins"/>
            </a:endParaRPr>
          </a:p>
        </p:txBody>
      </p:sp>
      <p:pic>
        <p:nvPicPr>
          <p:cNvPr id="180" name="Google Shape;180;p1"/>
          <p:cNvPicPr preferRelativeResize="0"/>
          <p:nvPr/>
        </p:nvPicPr>
        <p:blipFill rotWithShape="1">
          <a:blip r:embed="rId3">
            <a:alphaModFix/>
          </a:blip>
          <a:srcRect/>
          <a:stretch/>
        </p:blipFill>
        <p:spPr>
          <a:xfrm>
            <a:off x="3997650" y="299079"/>
            <a:ext cx="1050694" cy="985501"/>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308"/>
        <p:cNvGrpSpPr/>
        <p:nvPr/>
      </p:nvGrpSpPr>
      <p:grpSpPr>
        <a:xfrm>
          <a:off x="0" y="0"/>
          <a:ext cx="0" cy="0"/>
          <a:chOff x="0" y="0"/>
          <a:chExt cx="0" cy="0"/>
        </a:xfrm>
      </p:grpSpPr>
      <p:sp>
        <p:nvSpPr>
          <p:cNvPr id="309" name="Google Shape;309;p11"/>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
              <a:t>10</a:t>
            </a:fld>
            <a:endParaRPr/>
          </a:p>
        </p:txBody>
      </p:sp>
      <p:sp>
        <p:nvSpPr>
          <p:cNvPr id="310" name="Google Shape;310;p11"/>
          <p:cNvSpPr txBox="1">
            <a:spLocks noGrp="1"/>
          </p:cNvSpPr>
          <p:nvPr>
            <p:ph type="title"/>
          </p:nvPr>
        </p:nvSpPr>
        <p:spPr>
          <a:xfrm>
            <a:off x="421150" y="473150"/>
            <a:ext cx="6988500" cy="5616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12000"/>
              <a:buNone/>
            </a:pPr>
            <a:r>
              <a:rPr lang="en" sz="3000" b="1">
                <a:solidFill>
                  <a:schemeClr val="dk1"/>
                </a:solidFill>
              </a:rPr>
              <a:t>OBJETIVOS ESPECÍFICOS</a:t>
            </a:r>
            <a:endParaRPr sz="3000" b="1">
              <a:solidFill>
                <a:schemeClr val="dk1"/>
              </a:solidFill>
            </a:endParaRPr>
          </a:p>
        </p:txBody>
      </p:sp>
      <p:sp>
        <p:nvSpPr>
          <p:cNvPr id="311" name="Google Shape;311;p11"/>
          <p:cNvSpPr txBox="1"/>
          <p:nvPr/>
        </p:nvSpPr>
        <p:spPr>
          <a:xfrm>
            <a:off x="635825" y="1304850"/>
            <a:ext cx="8113800" cy="4005900"/>
          </a:xfrm>
          <a:prstGeom prst="rect">
            <a:avLst/>
          </a:prstGeom>
          <a:noFill/>
          <a:ln>
            <a:noFill/>
          </a:ln>
        </p:spPr>
        <p:txBody>
          <a:bodyPr spcFirstLastPara="1" wrap="square" lIns="91425" tIns="91425" rIns="91425" bIns="91425" anchor="t" anchorCtr="0">
            <a:noAutofit/>
          </a:bodyPr>
          <a:lstStyle/>
          <a:p>
            <a:pPr marL="45720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Montserrat Light"/>
              <a:ea typeface="Montserrat Light"/>
              <a:cs typeface="Montserrat Light"/>
              <a:sym typeface="Montserrat Light"/>
            </a:endParaRPr>
          </a:p>
        </p:txBody>
      </p:sp>
      <p:sp>
        <p:nvSpPr>
          <p:cNvPr id="312" name="Google Shape;312;p11"/>
          <p:cNvSpPr txBox="1"/>
          <p:nvPr/>
        </p:nvSpPr>
        <p:spPr>
          <a:xfrm>
            <a:off x="549075" y="1137600"/>
            <a:ext cx="7668300" cy="4005900"/>
          </a:xfrm>
          <a:prstGeom prst="rect">
            <a:avLst/>
          </a:prstGeom>
          <a:noFill/>
          <a:ln>
            <a:noFill/>
          </a:ln>
        </p:spPr>
        <p:txBody>
          <a:bodyPr spcFirstLastPara="1" wrap="square" lIns="91425" tIns="91425" rIns="91425" bIns="91425" anchor="t" anchorCtr="0">
            <a:noAutofit/>
          </a:bodyPr>
          <a:lstStyle/>
          <a:p>
            <a:pPr marL="457200" marR="0" lvl="0" indent="-336550" algn="just" rtl="0">
              <a:lnSpc>
                <a:spcPct val="115000"/>
              </a:lnSpc>
              <a:spcBef>
                <a:spcPts val="0"/>
              </a:spcBef>
              <a:spcAft>
                <a:spcPts val="0"/>
              </a:spcAft>
              <a:buClr>
                <a:srgbClr val="000000"/>
              </a:buClr>
              <a:buSzPts val="1700"/>
              <a:buFont typeface="Poppins"/>
              <a:buChar char="◂"/>
            </a:pPr>
            <a:r>
              <a:rPr lang="en" sz="1700" b="0" i="0" u="none" strike="noStrike" cap="none">
                <a:solidFill>
                  <a:srgbClr val="000000"/>
                </a:solidFill>
                <a:latin typeface="Poppins"/>
                <a:ea typeface="Poppins"/>
                <a:cs typeface="Poppins"/>
                <a:sym typeface="Poppins"/>
              </a:rPr>
              <a:t>Identificar los actores que participan y los escenarios en los cuales transcurre el cuidado de los hijos e hijas de mujeres que realizan ASP en la ciudad de Bogotá.</a:t>
            </a:r>
            <a:endParaRPr sz="1700" b="0" i="0" u="none" strike="noStrike" cap="none">
              <a:solidFill>
                <a:srgbClr val="000000"/>
              </a:solidFill>
              <a:latin typeface="Poppins"/>
              <a:ea typeface="Poppins"/>
              <a:cs typeface="Poppins"/>
              <a:sym typeface="Poppins"/>
            </a:endParaRPr>
          </a:p>
          <a:p>
            <a:pPr marL="457200" marR="0" lvl="0" indent="0" algn="just" rtl="0">
              <a:lnSpc>
                <a:spcPct val="115000"/>
              </a:lnSpc>
              <a:spcBef>
                <a:spcPts val="800"/>
              </a:spcBef>
              <a:spcAft>
                <a:spcPts val="0"/>
              </a:spcAft>
              <a:buClr>
                <a:srgbClr val="000000"/>
              </a:buClr>
              <a:buSzPts val="1700"/>
              <a:buFont typeface="Arial"/>
              <a:buNone/>
            </a:pPr>
            <a:endParaRPr sz="1700" b="0" i="0" u="none" strike="noStrike" cap="none">
              <a:solidFill>
                <a:srgbClr val="000000"/>
              </a:solidFill>
              <a:latin typeface="Poppins"/>
              <a:ea typeface="Poppins"/>
              <a:cs typeface="Poppins"/>
              <a:sym typeface="Poppins"/>
            </a:endParaRPr>
          </a:p>
          <a:p>
            <a:pPr marL="457200" marR="0" lvl="0" indent="-336550" algn="just" rtl="0">
              <a:lnSpc>
                <a:spcPct val="115000"/>
              </a:lnSpc>
              <a:spcBef>
                <a:spcPts val="800"/>
              </a:spcBef>
              <a:spcAft>
                <a:spcPts val="0"/>
              </a:spcAft>
              <a:buClr>
                <a:srgbClr val="000000"/>
              </a:buClr>
              <a:buSzPts val="1700"/>
              <a:buFont typeface="Poppins"/>
              <a:buChar char="◂"/>
            </a:pPr>
            <a:r>
              <a:rPr lang="en" sz="1700" b="0" i="0" u="none" strike="noStrike" cap="none">
                <a:solidFill>
                  <a:srgbClr val="000000"/>
                </a:solidFill>
                <a:latin typeface="Poppins"/>
                <a:ea typeface="Poppins"/>
                <a:cs typeface="Poppins"/>
                <a:sym typeface="Poppins"/>
              </a:rPr>
              <a:t>Analizar las interrelaciones entre los actores y los escenarios en los que transcurre el cuidado de los hijos e hijas de mujeres que realizan ASP en la ciudad de Bogotá.</a:t>
            </a:r>
            <a:endParaRPr sz="1700" b="0" i="0" u="none" strike="noStrike" cap="none">
              <a:solidFill>
                <a:srgbClr val="000000"/>
              </a:solidFill>
              <a:latin typeface="Poppins"/>
              <a:ea typeface="Poppins"/>
              <a:cs typeface="Poppins"/>
              <a:sym typeface="Poppins"/>
            </a:endParaRPr>
          </a:p>
          <a:p>
            <a:pPr marL="457200" marR="0" lvl="0" indent="0" algn="just" rtl="0">
              <a:lnSpc>
                <a:spcPct val="115000"/>
              </a:lnSpc>
              <a:spcBef>
                <a:spcPts val="800"/>
              </a:spcBef>
              <a:spcAft>
                <a:spcPts val="0"/>
              </a:spcAft>
              <a:buClr>
                <a:srgbClr val="000000"/>
              </a:buClr>
              <a:buSzPts val="1700"/>
              <a:buFont typeface="Arial"/>
              <a:buNone/>
            </a:pPr>
            <a:endParaRPr sz="1700" b="0" i="0" u="none" strike="noStrike" cap="none">
              <a:solidFill>
                <a:srgbClr val="000000"/>
              </a:solidFill>
              <a:latin typeface="Poppins"/>
              <a:ea typeface="Poppins"/>
              <a:cs typeface="Poppins"/>
              <a:sym typeface="Poppins"/>
            </a:endParaRPr>
          </a:p>
          <a:p>
            <a:pPr marL="457200" marR="0" lvl="0" indent="-336550" algn="just" rtl="0">
              <a:lnSpc>
                <a:spcPct val="115000"/>
              </a:lnSpc>
              <a:spcBef>
                <a:spcPts val="800"/>
              </a:spcBef>
              <a:spcAft>
                <a:spcPts val="0"/>
              </a:spcAft>
              <a:buClr>
                <a:srgbClr val="000000"/>
              </a:buClr>
              <a:buSzPts val="1700"/>
              <a:buFont typeface="Poppins"/>
              <a:buChar char="◂"/>
            </a:pPr>
            <a:r>
              <a:rPr lang="en" sz="1700" b="0" i="0" u="none" strike="noStrike" cap="none">
                <a:solidFill>
                  <a:srgbClr val="000000"/>
                </a:solidFill>
                <a:latin typeface="Poppins"/>
                <a:ea typeface="Poppins"/>
                <a:cs typeface="Poppins"/>
                <a:sym typeface="Poppins"/>
              </a:rPr>
              <a:t>Diseñar una propuesta formativa para el fortalecimiento de las redes de cuidado de los hijos e hijas de mujeres que realizan ASP en la ciudad de Bogotá y asisten a la Casa de Todas.</a:t>
            </a:r>
            <a:endParaRPr sz="1700" b="0" i="0" u="none" strike="noStrike" cap="none">
              <a:solidFill>
                <a:srgbClr val="000000"/>
              </a:solidFill>
              <a:latin typeface="Poppins"/>
              <a:ea typeface="Poppins"/>
              <a:cs typeface="Poppins"/>
              <a:sym typeface="Poppins"/>
            </a:endParaRPr>
          </a:p>
          <a:p>
            <a:pPr marL="457200" marR="0" lvl="0" indent="0" algn="just" rtl="0">
              <a:lnSpc>
                <a:spcPct val="115000"/>
              </a:lnSpc>
              <a:spcBef>
                <a:spcPts val="800"/>
              </a:spcBef>
              <a:spcAft>
                <a:spcPts val="0"/>
              </a:spcAft>
              <a:buClr>
                <a:srgbClr val="000000"/>
              </a:buClr>
              <a:buSzPts val="2000"/>
              <a:buFont typeface="Arial"/>
              <a:buNone/>
            </a:pPr>
            <a:endParaRPr sz="2000" b="0" i="0" u="none" strike="noStrike" cap="none">
              <a:solidFill>
                <a:srgbClr val="000000"/>
              </a:solidFill>
              <a:latin typeface="Poppins"/>
              <a:ea typeface="Poppins"/>
              <a:cs typeface="Poppins"/>
              <a:sym typeface="Poppins"/>
            </a:endParaRPr>
          </a:p>
          <a:p>
            <a:pPr marL="457200" marR="0" lvl="0" indent="0" algn="just" rtl="0">
              <a:lnSpc>
                <a:spcPct val="115000"/>
              </a:lnSpc>
              <a:spcBef>
                <a:spcPts val="800"/>
              </a:spcBef>
              <a:spcAft>
                <a:spcPts val="800"/>
              </a:spcAft>
              <a:buClr>
                <a:srgbClr val="000000"/>
              </a:buClr>
              <a:buSzPts val="1700"/>
              <a:buFont typeface="Arial"/>
              <a:buNone/>
            </a:pPr>
            <a:endParaRPr sz="1700" b="0" i="0" u="none" strike="noStrike" cap="none">
              <a:solidFill>
                <a:srgbClr val="000000"/>
              </a:solidFill>
              <a:latin typeface="Poppins"/>
              <a:ea typeface="Poppins"/>
              <a:cs typeface="Poppins"/>
              <a:sym typeface="Poppin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316"/>
        <p:cNvGrpSpPr/>
        <p:nvPr/>
      </p:nvGrpSpPr>
      <p:grpSpPr>
        <a:xfrm>
          <a:off x="0" y="0"/>
          <a:ext cx="0" cy="0"/>
          <a:chOff x="0" y="0"/>
          <a:chExt cx="0" cy="0"/>
        </a:xfrm>
      </p:grpSpPr>
      <p:sp>
        <p:nvSpPr>
          <p:cNvPr id="317" name="Google Shape;317;p12"/>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
              <a:t>11</a:t>
            </a:fld>
            <a:endParaRPr/>
          </a:p>
        </p:txBody>
      </p:sp>
      <p:sp>
        <p:nvSpPr>
          <p:cNvPr id="318" name="Google Shape;318;p12"/>
          <p:cNvSpPr txBox="1"/>
          <p:nvPr/>
        </p:nvSpPr>
        <p:spPr>
          <a:xfrm>
            <a:off x="635825" y="1304850"/>
            <a:ext cx="8113800" cy="3069000"/>
          </a:xfrm>
          <a:prstGeom prst="rect">
            <a:avLst/>
          </a:prstGeom>
          <a:noFill/>
          <a:ln>
            <a:noFill/>
          </a:ln>
        </p:spPr>
        <p:txBody>
          <a:bodyPr spcFirstLastPara="1" wrap="square" lIns="91425" tIns="91425" rIns="91425" bIns="91425" anchor="t" anchorCtr="0">
            <a:noAutofit/>
          </a:bodyPr>
          <a:lstStyle/>
          <a:p>
            <a:pPr marL="45720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Montserrat Light"/>
              <a:ea typeface="Montserrat Light"/>
              <a:cs typeface="Montserrat Light"/>
              <a:sym typeface="Montserrat Light"/>
            </a:endParaRPr>
          </a:p>
        </p:txBody>
      </p:sp>
      <p:sp>
        <p:nvSpPr>
          <p:cNvPr id="319" name="Google Shape;319;p12"/>
          <p:cNvSpPr txBox="1"/>
          <p:nvPr/>
        </p:nvSpPr>
        <p:spPr>
          <a:xfrm>
            <a:off x="2244000" y="262150"/>
            <a:ext cx="4039200" cy="8388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3000"/>
              <a:buFont typeface="Arial"/>
              <a:buNone/>
            </a:pPr>
            <a:r>
              <a:rPr lang="en" sz="3000" b="1" i="0" u="none" strike="noStrike" cap="none">
                <a:solidFill>
                  <a:srgbClr val="2A3990"/>
                </a:solidFill>
                <a:latin typeface="Roboto"/>
                <a:ea typeface="Roboto"/>
                <a:cs typeface="Roboto"/>
                <a:sym typeface="Roboto"/>
              </a:rPr>
              <a:t>JUSTIFICACIÓN</a:t>
            </a:r>
            <a:endParaRPr sz="3000" b="1" i="0" u="none" strike="noStrike" cap="none">
              <a:solidFill>
                <a:srgbClr val="2A3990"/>
              </a:solidFill>
              <a:latin typeface="Roboto"/>
              <a:ea typeface="Roboto"/>
              <a:cs typeface="Roboto"/>
              <a:sym typeface="Roboto"/>
            </a:endParaRPr>
          </a:p>
        </p:txBody>
      </p:sp>
      <p:sp>
        <p:nvSpPr>
          <p:cNvPr id="320" name="Google Shape;320;p12"/>
          <p:cNvSpPr/>
          <p:nvPr/>
        </p:nvSpPr>
        <p:spPr>
          <a:xfrm>
            <a:off x="3038600" y="3948300"/>
            <a:ext cx="2873700" cy="365700"/>
          </a:xfrm>
          <a:prstGeom prst="roundRect">
            <a:avLst>
              <a:gd name="adj" fmla="val 16667"/>
            </a:avLst>
          </a:prstGeom>
          <a:solidFill>
            <a:srgbClr val="2A3990"/>
          </a:solidFill>
          <a:ln w="9525" cap="flat"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Poppins"/>
                <a:ea typeface="Poppins"/>
                <a:cs typeface="Poppins"/>
                <a:sym typeface="Poppins"/>
              </a:rPr>
              <a:t>Institución Casa de Todas</a:t>
            </a:r>
            <a:endParaRPr sz="1400" b="0" i="0" u="none" strike="noStrike" cap="none">
              <a:solidFill>
                <a:srgbClr val="FFFFFF"/>
              </a:solidFill>
              <a:latin typeface="Poppins"/>
              <a:ea typeface="Poppins"/>
              <a:cs typeface="Poppins"/>
              <a:sym typeface="Poppins"/>
            </a:endParaRPr>
          </a:p>
        </p:txBody>
      </p:sp>
      <p:sp>
        <p:nvSpPr>
          <p:cNvPr id="321" name="Google Shape;321;p12"/>
          <p:cNvSpPr/>
          <p:nvPr/>
        </p:nvSpPr>
        <p:spPr>
          <a:xfrm>
            <a:off x="645225" y="1410200"/>
            <a:ext cx="2873700" cy="365700"/>
          </a:xfrm>
          <a:prstGeom prst="roundRect">
            <a:avLst>
              <a:gd name="adj" fmla="val 16667"/>
            </a:avLst>
          </a:prstGeom>
          <a:solidFill>
            <a:srgbClr val="2A3990"/>
          </a:solidFill>
          <a:ln w="9525" cap="flat"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Poppins"/>
                <a:ea typeface="Poppins"/>
                <a:cs typeface="Poppins"/>
                <a:sym typeface="Poppins"/>
              </a:rPr>
              <a:t>Trabajo Social</a:t>
            </a:r>
            <a:endParaRPr sz="1400" b="0" i="0" u="none" strike="noStrike" cap="none">
              <a:solidFill>
                <a:srgbClr val="FFFFFF"/>
              </a:solidFill>
              <a:latin typeface="Poppins"/>
              <a:ea typeface="Poppins"/>
              <a:cs typeface="Poppins"/>
              <a:sym typeface="Poppins"/>
            </a:endParaRPr>
          </a:p>
        </p:txBody>
      </p:sp>
      <p:sp>
        <p:nvSpPr>
          <p:cNvPr id="322" name="Google Shape;322;p12"/>
          <p:cNvSpPr/>
          <p:nvPr/>
        </p:nvSpPr>
        <p:spPr>
          <a:xfrm>
            <a:off x="4933400" y="1364450"/>
            <a:ext cx="2873700" cy="457200"/>
          </a:xfrm>
          <a:prstGeom prst="roundRect">
            <a:avLst>
              <a:gd name="adj" fmla="val 16667"/>
            </a:avLst>
          </a:prstGeom>
          <a:solidFill>
            <a:srgbClr val="2A3990"/>
          </a:solidFill>
          <a:ln w="9525" cap="flat"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Poppins"/>
                <a:ea typeface="Poppins"/>
                <a:cs typeface="Poppins"/>
                <a:sym typeface="Poppins"/>
              </a:rPr>
              <a:t>Universidad Colegio Mayor de Cundinamarca</a:t>
            </a:r>
            <a:endParaRPr sz="1400" b="0" i="0" u="none" strike="noStrike" cap="none">
              <a:solidFill>
                <a:srgbClr val="FFFFFF"/>
              </a:solidFill>
              <a:latin typeface="Poppins"/>
              <a:ea typeface="Poppins"/>
              <a:cs typeface="Poppins"/>
              <a:sym typeface="Poppins"/>
            </a:endParaRPr>
          </a:p>
        </p:txBody>
      </p:sp>
      <p:sp>
        <p:nvSpPr>
          <p:cNvPr id="323" name="Google Shape;323;p12"/>
          <p:cNvSpPr txBox="1"/>
          <p:nvPr/>
        </p:nvSpPr>
        <p:spPr>
          <a:xfrm>
            <a:off x="2244000" y="4433700"/>
            <a:ext cx="5010300" cy="611100"/>
          </a:xfrm>
          <a:prstGeom prst="rect">
            <a:avLst/>
          </a:prstGeom>
          <a:noFill/>
          <a:ln>
            <a:noFill/>
          </a:ln>
        </p:spPr>
        <p:txBody>
          <a:bodyPr spcFirstLastPara="1" wrap="square" lIns="91425" tIns="91425" rIns="91425" bIns="91425" anchor="t" anchorCtr="0">
            <a:noAutofit/>
          </a:bodyPr>
          <a:lstStyle/>
          <a:p>
            <a:pPr marL="0" marR="0" lvl="0" indent="0" algn="just" rtl="0">
              <a:lnSpc>
                <a:spcPct val="115000"/>
              </a:lnSpc>
              <a:spcBef>
                <a:spcPts val="0"/>
              </a:spcBef>
              <a:spcAft>
                <a:spcPts val="0"/>
              </a:spcAft>
              <a:buClr>
                <a:srgbClr val="000000"/>
              </a:buClr>
              <a:buSzPts val="1400"/>
              <a:buFont typeface="Arial"/>
              <a:buNone/>
            </a:pPr>
            <a:r>
              <a:rPr lang="en" sz="1400" b="0" i="0" u="none" strike="noStrike" cap="none">
                <a:solidFill>
                  <a:srgbClr val="000000"/>
                </a:solidFill>
                <a:latin typeface="Poppins"/>
                <a:ea typeface="Poppins"/>
                <a:cs typeface="Poppins"/>
                <a:sym typeface="Poppins"/>
              </a:rPr>
              <a:t>Política Distrital de Actividades Sexuales Pagadas</a:t>
            </a:r>
            <a:endParaRPr sz="1400" b="0" i="0" u="none" strike="noStrike" cap="none">
              <a:solidFill>
                <a:srgbClr val="000000"/>
              </a:solidFill>
              <a:latin typeface="Poppins"/>
              <a:ea typeface="Poppins"/>
              <a:cs typeface="Poppins"/>
              <a:sym typeface="Poppins"/>
            </a:endParaRPr>
          </a:p>
          <a:p>
            <a:pPr marL="0" marR="0" lvl="0" indent="0" algn="just" rtl="0">
              <a:lnSpc>
                <a:spcPct val="115000"/>
              </a:lnSpc>
              <a:spcBef>
                <a:spcPts val="800"/>
              </a:spcBef>
              <a:spcAft>
                <a:spcPts val="800"/>
              </a:spcAft>
              <a:buClr>
                <a:srgbClr val="000000"/>
              </a:buClr>
              <a:buSzPts val="1400"/>
              <a:buFont typeface="Arial"/>
              <a:buNone/>
            </a:pPr>
            <a:r>
              <a:rPr lang="en" sz="1400" b="0" i="0" u="none" strike="noStrike" cap="none">
                <a:solidFill>
                  <a:srgbClr val="000000"/>
                </a:solidFill>
                <a:latin typeface="Poppins"/>
                <a:ea typeface="Poppins"/>
                <a:cs typeface="Poppins"/>
                <a:sym typeface="Poppins"/>
              </a:rPr>
              <a:t>Política Pública de Mujeres y Equidad de Género </a:t>
            </a:r>
            <a:endParaRPr sz="1400" b="0" i="0" u="none" strike="noStrike" cap="none">
              <a:solidFill>
                <a:srgbClr val="000000"/>
              </a:solidFill>
              <a:latin typeface="Poppins"/>
              <a:ea typeface="Poppins"/>
              <a:cs typeface="Poppins"/>
              <a:sym typeface="Poppins"/>
            </a:endParaRPr>
          </a:p>
        </p:txBody>
      </p:sp>
      <p:sp>
        <p:nvSpPr>
          <p:cNvPr id="324" name="Google Shape;324;p12"/>
          <p:cNvSpPr txBox="1"/>
          <p:nvPr/>
        </p:nvSpPr>
        <p:spPr>
          <a:xfrm flipH="1">
            <a:off x="193050" y="2085150"/>
            <a:ext cx="3908700" cy="1777500"/>
          </a:xfrm>
          <a:prstGeom prst="rect">
            <a:avLst/>
          </a:prstGeom>
          <a:noFill/>
          <a:ln>
            <a:noFill/>
          </a:ln>
        </p:spPr>
        <p:txBody>
          <a:bodyPr spcFirstLastPara="1" wrap="square" lIns="91425" tIns="91425" rIns="91425" bIns="91425" anchor="t" anchorCtr="0">
            <a:noAutofit/>
          </a:bodyPr>
          <a:lstStyle/>
          <a:p>
            <a:pPr marL="0" marR="0" lvl="0" indent="0" algn="just" rtl="0">
              <a:lnSpc>
                <a:spcPct val="115000"/>
              </a:lnSpc>
              <a:spcBef>
                <a:spcPts val="0"/>
              </a:spcBef>
              <a:spcAft>
                <a:spcPts val="0"/>
              </a:spcAft>
              <a:buClr>
                <a:srgbClr val="000000"/>
              </a:buClr>
              <a:buSzPts val="1300"/>
              <a:buFont typeface="Arial"/>
              <a:buNone/>
            </a:pPr>
            <a:r>
              <a:rPr lang="en" sz="1300" b="0" i="0" u="none" strike="noStrike" cap="none">
                <a:solidFill>
                  <a:srgbClr val="000000"/>
                </a:solidFill>
                <a:latin typeface="Poppins"/>
                <a:ea typeface="Poppins"/>
                <a:cs typeface="Poppins"/>
                <a:sym typeface="Poppins"/>
              </a:rPr>
              <a:t>-Línea de investigación “Sociedad y Cultura”, ampliar la comprensión de las interrelaciones que se dan entre individuos o grupos sociales.</a:t>
            </a:r>
            <a:endParaRPr sz="1300" b="0" i="0" u="none" strike="noStrike" cap="none">
              <a:solidFill>
                <a:srgbClr val="000000"/>
              </a:solidFill>
              <a:latin typeface="Poppins"/>
              <a:ea typeface="Poppins"/>
              <a:cs typeface="Poppins"/>
              <a:sym typeface="Poppins"/>
            </a:endParaRPr>
          </a:p>
          <a:p>
            <a:pPr marL="0" marR="0" lvl="0" indent="0" algn="just" rtl="0">
              <a:lnSpc>
                <a:spcPct val="115000"/>
              </a:lnSpc>
              <a:spcBef>
                <a:spcPts val="800"/>
              </a:spcBef>
              <a:spcAft>
                <a:spcPts val="800"/>
              </a:spcAft>
              <a:buClr>
                <a:srgbClr val="000000"/>
              </a:buClr>
              <a:buSzPts val="1300"/>
              <a:buFont typeface="Arial"/>
              <a:buNone/>
            </a:pPr>
            <a:r>
              <a:rPr lang="en" sz="1300" b="0" i="0" u="none" strike="noStrike" cap="none">
                <a:solidFill>
                  <a:srgbClr val="000000"/>
                </a:solidFill>
                <a:latin typeface="Poppins"/>
                <a:ea typeface="Poppins"/>
                <a:cs typeface="Poppins"/>
                <a:sym typeface="Poppins"/>
              </a:rPr>
              <a:t>-Código de Ética: el “reconocimiento de las condiciones estructurales y coyunturales de las realidades sociales” (p. 24).</a:t>
            </a:r>
            <a:endParaRPr sz="1300" b="0" i="0" u="none" strike="noStrike" cap="none">
              <a:solidFill>
                <a:srgbClr val="000000"/>
              </a:solidFill>
              <a:latin typeface="Poppins"/>
              <a:ea typeface="Poppins"/>
              <a:cs typeface="Poppins"/>
              <a:sym typeface="Poppins"/>
            </a:endParaRPr>
          </a:p>
        </p:txBody>
      </p:sp>
      <p:sp>
        <p:nvSpPr>
          <p:cNvPr id="325" name="Google Shape;325;p12"/>
          <p:cNvSpPr txBox="1"/>
          <p:nvPr/>
        </p:nvSpPr>
        <p:spPr>
          <a:xfrm>
            <a:off x="4462925" y="2085138"/>
            <a:ext cx="4546200" cy="1460400"/>
          </a:xfrm>
          <a:prstGeom prst="rect">
            <a:avLst/>
          </a:prstGeom>
          <a:noFill/>
          <a:ln>
            <a:noFill/>
          </a:ln>
        </p:spPr>
        <p:txBody>
          <a:bodyPr spcFirstLastPara="1" wrap="square" lIns="91425" tIns="91425" rIns="91425" bIns="91425" anchor="t" anchorCtr="0">
            <a:noAutofit/>
          </a:bodyPr>
          <a:lstStyle/>
          <a:p>
            <a:pPr marL="0" marR="0" lvl="0" indent="0" algn="just" rtl="0">
              <a:lnSpc>
                <a:spcPct val="115000"/>
              </a:lnSpc>
              <a:spcBef>
                <a:spcPts val="0"/>
              </a:spcBef>
              <a:spcAft>
                <a:spcPts val="0"/>
              </a:spcAft>
              <a:buClr>
                <a:srgbClr val="000000"/>
              </a:buClr>
              <a:buSzPts val="1300"/>
              <a:buFont typeface="Arial"/>
              <a:buNone/>
            </a:pPr>
            <a:r>
              <a:rPr lang="en" sz="1300" b="0" i="0" u="none" strike="noStrike" cap="none">
                <a:solidFill>
                  <a:srgbClr val="000000"/>
                </a:solidFill>
                <a:latin typeface="Poppins"/>
                <a:ea typeface="Poppins"/>
                <a:cs typeface="Poppins"/>
                <a:sym typeface="Poppins"/>
              </a:rPr>
              <a:t>-Estructuración componente/electiva </a:t>
            </a:r>
            <a:endParaRPr sz="1300" b="0" i="0" u="none" strike="noStrike" cap="none">
              <a:solidFill>
                <a:srgbClr val="000000"/>
              </a:solidFill>
              <a:latin typeface="Poppins"/>
              <a:ea typeface="Poppins"/>
              <a:cs typeface="Poppins"/>
              <a:sym typeface="Poppins"/>
            </a:endParaRPr>
          </a:p>
          <a:p>
            <a:pPr marL="0" marR="0" lvl="0" indent="0" algn="just" rtl="0">
              <a:lnSpc>
                <a:spcPct val="115000"/>
              </a:lnSpc>
              <a:spcBef>
                <a:spcPts val="800"/>
              </a:spcBef>
              <a:spcAft>
                <a:spcPts val="0"/>
              </a:spcAft>
              <a:buClr>
                <a:srgbClr val="000000"/>
              </a:buClr>
              <a:buSzPts val="1300"/>
              <a:buFont typeface="Arial"/>
              <a:buNone/>
            </a:pPr>
            <a:r>
              <a:rPr lang="en" sz="1300" b="0" i="0" u="none" strike="noStrike" cap="none">
                <a:solidFill>
                  <a:srgbClr val="000000"/>
                </a:solidFill>
                <a:latin typeface="Poppins"/>
                <a:ea typeface="Poppins"/>
                <a:cs typeface="Poppins"/>
                <a:sym typeface="Poppins"/>
              </a:rPr>
              <a:t>-Elementos para la comprensión y abordaje de realidades sociales (desde la perspectiva de género)</a:t>
            </a:r>
            <a:endParaRPr sz="1300" b="0" i="0" u="none" strike="noStrike" cap="none">
              <a:solidFill>
                <a:srgbClr val="000000"/>
              </a:solidFill>
              <a:latin typeface="Poppins"/>
              <a:ea typeface="Poppins"/>
              <a:cs typeface="Poppins"/>
              <a:sym typeface="Poppins"/>
            </a:endParaRPr>
          </a:p>
          <a:p>
            <a:pPr marL="0" marR="0" lvl="0" indent="0" algn="just" rtl="0">
              <a:lnSpc>
                <a:spcPct val="115000"/>
              </a:lnSpc>
              <a:spcBef>
                <a:spcPts val="800"/>
              </a:spcBef>
              <a:spcAft>
                <a:spcPts val="800"/>
              </a:spcAft>
              <a:buClr>
                <a:srgbClr val="000000"/>
              </a:buClr>
              <a:buSzPts val="1300"/>
              <a:buFont typeface="Arial"/>
              <a:buNone/>
            </a:pPr>
            <a:r>
              <a:rPr lang="en" sz="1300" b="0" i="0" u="none" strike="noStrike" cap="none">
                <a:solidFill>
                  <a:srgbClr val="000000"/>
                </a:solidFill>
                <a:latin typeface="Poppins"/>
                <a:ea typeface="Poppins"/>
                <a:cs typeface="Poppins"/>
                <a:sym typeface="Poppins"/>
              </a:rPr>
              <a:t> -Incorpore el cuidado como noción analítica</a:t>
            </a:r>
            <a:endParaRPr sz="1300" b="0" i="0" u="none" strike="noStrike" cap="none">
              <a:solidFill>
                <a:srgbClr val="000000"/>
              </a:solidFill>
              <a:latin typeface="Poppins"/>
              <a:ea typeface="Poppins"/>
              <a:cs typeface="Poppins"/>
              <a:sym typeface="Poppin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329"/>
        <p:cNvGrpSpPr/>
        <p:nvPr/>
      </p:nvGrpSpPr>
      <p:grpSpPr>
        <a:xfrm>
          <a:off x="0" y="0"/>
          <a:ext cx="0" cy="0"/>
          <a:chOff x="0" y="0"/>
          <a:chExt cx="0" cy="0"/>
        </a:xfrm>
      </p:grpSpPr>
      <p:sp>
        <p:nvSpPr>
          <p:cNvPr id="330" name="Google Shape;330;p13"/>
          <p:cNvSpPr txBox="1">
            <a:spLocks noGrp="1"/>
          </p:cNvSpPr>
          <p:nvPr>
            <p:ph type="title"/>
          </p:nvPr>
        </p:nvSpPr>
        <p:spPr>
          <a:xfrm rot="-5400000">
            <a:off x="-630725" y="1374650"/>
            <a:ext cx="3842100" cy="22455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4200"/>
              <a:buNone/>
            </a:pPr>
            <a:r>
              <a:rPr lang="en" sz="3000" b="1">
                <a:solidFill>
                  <a:schemeClr val="dk1"/>
                </a:solidFill>
              </a:rPr>
              <a:t>APROXIMACIÓN TEÓRICO CONCEPTUAL</a:t>
            </a:r>
            <a:endParaRPr sz="3000" b="1">
              <a:solidFill>
                <a:schemeClr val="dk1"/>
              </a:solidFill>
            </a:endParaRPr>
          </a:p>
        </p:txBody>
      </p:sp>
      <p:sp>
        <p:nvSpPr>
          <p:cNvPr id="331" name="Google Shape;331;p13"/>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
              <a:t>12</a:t>
            </a:fld>
            <a:endParaRPr/>
          </a:p>
        </p:txBody>
      </p:sp>
      <p:sp>
        <p:nvSpPr>
          <p:cNvPr id="332" name="Google Shape;332;p13"/>
          <p:cNvSpPr/>
          <p:nvPr/>
        </p:nvSpPr>
        <p:spPr>
          <a:xfrm>
            <a:off x="2066925" y="141450"/>
            <a:ext cx="5580300" cy="4860600"/>
          </a:xfrm>
          <a:prstGeom prst="ellipse">
            <a:avLst/>
          </a:prstGeom>
          <a:solidFill>
            <a:srgbClr val="A1C3F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333" name="Google Shape;333;p13"/>
          <p:cNvGrpSpPr/>
          <p:nvPr/>
        </p:nvGrpSpPr>
        <p:grpSpPr>
          <a:xfrm>
            <a:off x="3080161" y="271053"/>
            <a:ext cx="2166000" cy="2166000"/>
            <a:chOff x="3619861" y="407378"/>
            <a:chExt cx="2166000" cy="2166000"/>
          </a:xfrm>
        </p:grpSpPr>
        <p:sp>
          <p:nvSpPr>
            <p:cNvPr id="334" name="Google Shape;334;p13"/>
            <p:cNvSpPr/>
            <p:nvPr/>
          </p:nvSpPr>
          <p:spPr>
            <a:xfrm>
              <a:off x="3619861" y="407378"/>
              <a:ext cx="2166000" cy="2166000"/>
            </a:xfrm>
            <a:prstGeom prst="ellipse">
              <a:avLst/>
            </a:prstGeom>
            <a:solidFill>
              <a:srgbClr val="3D85C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5" name="Google Shape;335;p13"/>
            <p:cNvSpPr txBox="1"/>
            <p:nvPr/>
          </p:nvSpPr>
          <p:spPr>
            <a:xfrm>
              <a:off x="4024525" y="707724"/>
              <a:ext cx="1386000" cy="7362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1000" b="0" i="0" u="none" strike="noStrike" cap="none">
                  <a:solidFill>
                    <a:srgbClr val="FFFFFF"/>
                  </a:solidFill>
                  <a:latin typeface="Poppins"/>
                  <a:ea typeface="Poppins"/>
                  <a:cs typeface="Poppins"/>
                  <a:sym typeface="Poppins"/>
                </a:rPr>
                <a:t>E</a:t>
              </a:r>
              <a:r>
                <a:rPr lang="en" sz="1400" b="0" i="0" u="none" strike="noStrike" cap="none">
                  <a:solidFill>
                    <a:srgbClr val="FFFFFF"/>
                  </a:solidFill>
                  <a:latin typeface="Poppins"/>
                  <a:ea typeface="Poppins"/>
                  <a:cs typeface="Poppins"/>
                  <a:sym typeface="Poppins"/>
                </a:rPr>
                <a:t>conomía del cuidado</a:t>
              </a:r>
              <a:endParaRPr sz="1400" b="0" i="0" u="none" strike="noStrike" cap="none">
                <a:solidFill>
                  <a:srgbClr val="FFFFFF"/>
                </a:solidFill>
                <a:latin typeface="Poppins"/>
                <a:ea typeface="Poppins"/>
                <a:cs typeface="Poppins"/>
                <a:sym typeface="Poppins"/>
              </a:endParaRPr>
            </a:p>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Poppins"/>
                  <a:ea typeface="Poppins"/>
                  <a:cs typeface="Poppins"/>
                  <a:sym typeface="Poppins"/>
                </a:rPr>
                <a:t>Esquivel (2011)</a:t>
              </a:r>
              <a:endParaRPr sz="1400" b="0" i="0" u="none" strike="noStrike" cap="none">
                <a:solidFill>
                  <a:srgbClr val="FFFFFF"/>
                </a:solidFill>
                <a:latin typeface="Poppins"/>
                <a:ea typeface="Poppins"/>
                <a:cs typeface="Poppins"/>
                <a:sym typeface="Poppins"/>
              </a:endParaRPr>
            </a:p>
          </p:txBody>
        </p:sp>
      </p:grpSp>
      <p:grpSp>
        <p:nvGrpSpPr>
          <p:cNvPr id="336" name="Google Shape;336;p13"/>
          <p:cNvGrpSpPr/>
          <p:nvPr/>
        </p:nvGrpSpPr>
        <p:grpSpPr>
          <a:xfrm>
            <a:off x="4678236" y="407368"/>
            <a:ext cx="2166000" cy="2166000"/>
            <a:chOff x="4648111" y="1143043"/>
            <a:chExt cx="2166000" cy="2166000"/>
          </a:xfrm>
        </p:grpSpPr>
        <p:sp>
          <p:nvSpPr>
            <p:cNvPr id="337" name="Google Shape;337;p13"/>
            <p:cNvSpPr/>
            <p:nvPr/>
          </p:nvSpPr>
          <p:spPr>
            <a:xfrm>
              <a:off x="4648111" y="1143043"/>
              <a:ext cx="2166000" cy="21660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8" name="Google Shape;338;p13"/>
            <p:cNvSpPr txBox="1"/>
            <p:nvPr/>
          </p:nvSpPr>
          <p:spPr>
            <a:xfrm>
              <a:off x="5079300" y="1583775"/>
              <a:ext cx="1499700" cy="1011900"/>
            </a:xfrm>
            <a:prstGeom prst="rect">
              <a:avLst/>
            </a:prstGeom>
            <a:solidFill>
              <a:schemeClr val="dk1"/>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Poppins"/>
                  <a:ea typeface="Poppins"/>
                  <a:cs typeface="Poppins"/>
                  <a:sym typeface="Poppins"/>
                </a:rPr>
                <a:t>Cuidado Enríquez y Marzonetto (2015)</a:t>
              </a:r>
              <a:endParaRPr sz="1400" b="0" i="0" u="none" strike="noStrike" cap="none">
                <a:solidFill>
                  <a:srgbClr val="FFFFFF"/>
                </a:solidFill>
                <a:latin typeface="Poppins"/>
                <a:ea typeface="Poppins"/>
                <a:cs typeface="Poppins"/>
                <a:sym typeface="Poppins"/>
              </a:endParaRPr>
            </a:p>
          </p:txBody>
        </p:sp>
      </p:grpSp>
      <p:grpSp>
        <p:nvGrpSpPr>
          <p:cNvPr id="339" name="Google Shape;339;p13"/>
          <p:cNvGrpSpPr/>
          <p:nvPr/>
        </p:nvGrpSpPr>
        <p:grpSpPr>
          <a:xfrm>
            <a:off x="4261962" y="2759964"/>
            <a:ext cx="2166000" cy="2166000"/>
            <a:chOff x="4238812" y="2357689"/>
            <a:chExt cx="2166000" cy="2166000"/>
          </a:xfrm>
        </p:grpSpPr>
        <p:sp>
          <p:nvSpPr>
            <p:cNvPr id="340" name="Google Shape;340;p13"/>
            <p:cNvSpPr/>
            <p:nvPr/>
          </p:nvSpPr>
          <p:spPr>
            <a:xfrm>
              <a:off x="4238812" y="2357689"/>
              <a:ext cx="2166000" cy="2166000"/>
            </a:xfrm>
            <a:prstGeom prst="ellipse">
              <a:avLst/>
            </a:prstGeom>
            <a:solidFill>
              <a:srgbClr val="0944A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1" name="Google Shape;341;p13"/>
            <p:cNvSpPr txBox="1"/>
            <p:nvPr/>
          </p:nvSpPr>
          <p:spPr>
            <a:xfrm>
              <a:off x="4657591" y="3475887"/>
              <a:ext cx="1328400" cy="6615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Poppins"/>
                  <a:ea typeface="Poppins"/>
                  <a:cs typeface="Poppins"/>
                  <a:sym typeface="Poppins"/>
                </a:rPr>
                <a:t>Redes sociales</a:t>
              </a:r>
              <a:endParaRPr sz="1400" b="0" i="0" u="none" strike="noStrike" cap="none">
                <a:solidFill>
                  <a:srgbClr val="FFFFFF"/>
                </a:solidFill>
                <a:latin typeface="Poppins"/>
                <a:ea typeface="Poppins"/>
                <a:cs typeface="Poppins"/>
                <a:sym typeface="Poppins"/>
              </a:endParaRPr>
            </a:p>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Poppins"/>
                  <a:ea typeface="Poppins"/>
                  <a:cs typeface="Poppins"/>
                  <a:sym typeface="Poppins"/>
                </a:rPr>
                <a:t>Di Carlo (1998)</a:t>
              </a:r>
              <a:endParaRPr sz="1400" b="0" i="0" u="none" strike="noStrike" cap="none">
                <a:solidFill>
                  <a:srgbClr val="FFFFFF"/>
                </a:solidFill>
                <a:latin typeface="Poppins"/>
                <a:ea typeface="Poppins"/>
                <a:cs typeface="Poppins"/>
                <a:sym typeface="Poppins"/>
              </a:endParaRPr>
            </a:p>
          </p:txBody>
        </p:sp>
      </p:grpSp>
      <p:grpSp>
        <p:nvGrpSpPr>
          <p:cNvPr id="342" name="Google Shape;342;p13"/>
          <p:cNvGrpSpPr/>
          <p:nvPr/>
        </p:nvGrpSpPr>
        <p:grpSpPr>
          <a:xfrm>
            <a:off x="2623776" y="2573365"/>
            <a:ext cx="2166000" cy="2166000"/>
            <a:chOff x="2983201" y="2357790"/>
            <a:chExt cx="2166000" cy="2166000"/>
          </a:xfrm>
        </p:grpSpPr>
        <p:sp>
          <p:nvSpPr>
            <p:cNvPr id="343" name="Google Shape;343;p13"/>
            <p:cNvSpPr/>
            <p:nvPr/>
          </p:nvSpPr>
          <p:spPr>
            <a:xfrm>
              <a:off x="2983201" y="2357790"/>
              <a:ext cx="2166000" cy="2166000"/>
            </a:xfrm>
            <a:prstGeom prst="ellipse">
              <a:avLst/>
            </a:prstGeom>
            <a:solidFill>
              <a:srgbClr val="3D85C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4" name="Google Shape;344;p13"/>
            <p:cNvSpPr txBox="1"/>
            <p:nvPr/>
          </p:nvSpPr>
          <p:spPr>
            <a:xfrm>
              <a:off x="3226500" y="3418025"/>
              <a:ext cx="1679400" cy="661500"/>
            </a:xfrm>
            <a:prstGeom prst="rect">
              <a:avLst/>
            </a:prstGeom>
            <a:solidFill>
              <a:srgbClr val="3D85C6"/>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Poppins"/>
                  <a:ea typeface="Poppins"/>
                  <a:cs typeface="Poppins"/>
                  <a:sym typeface="Poppins"/>
                </a:rPr>
                <a:t>Actividades Sexuales Pagadas (ASP) Secretaría Distrital de la Mujer (2019)</a:t>
              </a:r>
              <a:endParaRPr sz="1400" b="0" i="0" u="none" strike="noStrike" cap="none">
                <a:solidFill>
                  <a:srgbClr val="FFFFFF"/>
                </a:solidFill>
                <a:latin typeface="Poppins"/>
                <a:ea typeface="Poppins"/>
                <a:cs typeface="Poppins"/>
                <a:sym typeface="Poppins"/>
              </a:endParaRPr>
            </a:p>
          </p:txBody>
        </p:sp>
      </p:grpSp>
      <p:grpSp>
        <p:nvGrpSpPr>
          <p:cNvPr id="345" name="Google Shape;345;p13"/>
          <p:cNvGrpSpPr/>
          <p:nvPr/>
        </p:nvGrpSpPr>
        <p:grpSpPr>
          <a:xfrm>
            <a:off x="2195128" y="1143012"/>
            <a:ext cx="2166000" cy="2166000"/>
            <a:chOff x="2591728" y="1143012"/>
            <a:chExt cx="2166000" cy="2166000"/>
          </a:xfrm>
        </p:grpSpPr>
        <p:sp>
          <p:nvSpPr>
            <p:cNvPr id="346" name="Google Shape;346;p13"/>
            <p:cNvSpPr/>
            <p:nvPr/>
          </p:nvSpPr>
          <p:spPr>
            <a:xfrm>
              <a:off x="2591728" y="1143012"/>
              <a:ext cx="2166000" cy="21660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7" name="Google Shape;347;p13"/>
            <p:cNvSpPr txBox="1"/>
            <p:nvPr/>
          </p:nvSpPr>
          <p:spPr>
            <a:xfrm>
              <a:off x="2862900" y="1705500"/>
              <a:ext cx="1499700" cy="1041000"/>
            </a:xfrm>
            <a:prstGeom prst="rect">
              <a:avLst/>
            </a:prstGeom>
            <a:solidFill>
              <a:schemeClr val="dk1"/>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Poppins"/>
                  <a:ea typeface="Poppins"/>
                  <a:cs typeface="Poppins"/>
                  <a:sym typeface="Poppins"/>
                </a:rPr>
                <a:t>Estigma de la prostitución Cristoffanini (2017)</a:t>
              </a:r>
              <a:endParaRPr sz="1400" b="0" i="0" u="none" strike="noStrike" cap="none">
                <a:solidFill>
                  <a:srgbClr val="FFFFFF"/>
                </a:solidFill>
                <a:latin typeface="Poppins"/>
                <a:ea typeface="Poppins"/>
                <a:cs typeface="Poppins"/>
                <a:sym typeface="Poppins"/>
              </a:endParaRPr>
            </a:p>
          </p:txBody>
        </p:sp>
      </p:grpSp>
      <p:grpSp>
        <p:nvGrpSpPr>
          <p:cNvPr id="348" name="Google Shape;348;p13"/>
          <p:cNvGrpSpPr/>
          <p:nvPr/>
        </p:nvGrpSpPr>
        <p:grpSpPr>
          <a:xfrm>
            <a:off x="5342036" y="1943168"/>
            <a:ext cx="2166000" cy="2166000"/>
            <a:chOff x="4648111" y="1143043"/>
            <a:chExt cx="2166000" cy="2166000"/>
          </a:xfrm>
        </p:grpSpPr>
        <p:sp>
          <p:nvSpPr>
            <p:cNvPr id="349" name="Google Shape;349;p13"/>
            <p:cNvSpPr/>
            <p:nvPr/>
          </p:nvSpPr>
          <p:spPr>
            <a:xfrm>
              <a:off x="4648111" y="1143043"/>
              <a:ext cx="2166000" cy="2166000"/>
            </a:xfrm>
            <a:prstGeom prst="ellipse">
              <a:avLst/>
            </a:prstGeom>
            <a:solidFill>
              <a:srgbClr val="3D85C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0" name="Google Shape;350;p13"/>
            <p:cNvSpPr txBox="1"/>
            <p:nvPr/>
          </p:nvSpPr>
          <p:spPr>
            <a:xfrm>
              <a:off x="4894400" y="1895300"/>
              <a:ext cx="1673400" cy="661500"/>
            </a:xfrm>
            <a:prstGeom prst="rect">
              <a:avLst/>
            </a:prstGeom>
            <a:solidFill>
              <a:srgbClr val="3D85C6"/>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Poppins"/>
                  <a:ea typeface="Poppins"/>
                  <a:cs typeface="Poppins"/>
                  <a:sym typeface="Poppins"/>
                </a:rPr>
                <a:t>Organización Social del Cuidado Enríquez y Marzonetto (2015)</a:t>
              </a:r>
              <a:endParaRPr sz="1400" b="0" i="0" u="none" strike="noStrike" cap="none">
                <a:solidFill>
                  <a:srgbClr val="FFFFFF"/>
                </a:solidFill>
                <a:latin typeface="Poppins"/>
                <a:ea typeface="Poppins"/>
                <a:cs typeface="Poppins"/>
                <a:sym typeface="Poppins"/>
              </a:endParaRPr>
            </a:p>
          </p:txBody>
        </p:sp>
      </p:grpSp>
      <p:sp>
        <p:nvSpPr>
          <p:cNvPr id="351" name="Google Shape;351;p13"/>
          <p:cNvSpPr/>
          <p:nvPr/>
        </p:nvSpPr>
        <p:spPr>
          <a:xfrm>
            <a:off x="4028050" y="1943175"/>
            <a:ext cx="1710300" cy="1489800"/>
          </a:xfrm>
          <a:prstGeom prst="ellipse">
            <a:avLst/>
          </a:prstGeom>
          <a:solidFill>
            <a:srgbClr val="A1C3FA"/>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Poppins"/>
                <a:ea typeface="Poppins"/>
                <a:cs typeface="Poppins"/>
                <a:sym typeface="Poppins"/>
              </a:rPr>
              <a:t>Redes de cuidado Pérez y López (2011)</a:t>
            </a:r>
            <a:endParaRPr sz="1400" b="1" i="0" u="none" strike="noStrike" cap="none">
              <a:solidFill>
                <a:srgbClr val="000000"/>
              </a:solidFill>
              <a:latin typeface="Poppins"/>
              <a:ea typeface="Poppins"/>
              <a:cs typeface="Poppins"/>
              <a:sym typeface="Poppin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355"/>
        <p:cNvGrpSpPr/>
        <p:nvPr/>
      </p:nvGrpSpPr>
      <p:grpSpPr>
        <a:xfrm>
          <a:off x="0" y="0"/>
          <a:ext cx="0" cy="0"/>
          <a:chOff x="0" y="0"/>
          <a:chExt cx="0" cy="0"/>
        </a:xfrm>
      </p:grpSpPr>
      <p:sp>
        <p:nvSpPr>
          <p:cNvPr id="356" name="Google Shape;356;p16"/>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Clr>
                <a:srgbClr val="000000"/>
              </a:buClr>
              <a:buSzPts val="1000"/>
              <a:buFont typeface="Arial"/>
              <a:buNone/>
            </a:pPr>
            <a:fld id="{00000000-1234-1234-1234-123412341234}" type="slidenum">
              <a:rPr lang="en">
                <a:solidFill>
                  <a:schemeClr val="lt1"/>
                </a:solidFill>
              </a:rPr>
              <a:t>13</a:t>
            </a:fld>
            <a:endParaRPr>
              <a:solidFill>
                <a:schemeClr val="lt1"/>
              </a:solidFill>
            </a:endParaRPr>
          </a:p>
        </p:txBody>
      </p:sp>
      <p:sp>
        <p:nvSpPr>
          <p:cNvPr id="357" name="Google Shape;357;p16"/>
          <p:cNvSpPr txBox="1">
            <a:spLocks noGrp="1"/>
          </p:cNvSpPr>
          <p:nvPr>
            <p:ph type="title"/>
          </p:nvPr>
        </p:nvSpPr>
        <p:spPr>
          <a:xfrm>
            <a:off x="1589850" y="569125"/>
            <a:ext cx="5964300" cy="7305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4200"/>
              <a:buNone/>
            </a:pPr>
            <a:r>
              <a:rPr lang="en" sz="3000" b="1">
                <a:solidFill>
                  <a:schemeClr val="dk1"/>
                </a:solidFill>
              </a:rPr>
              <a:t>TAXONOMÍAS</a:t>
            </a:r>
            <a:endParaRPr sz="3000" b="1">
              <a:solidFill>
                <a:schemeClr val="dk1"/>
              </a:solidFill>
            </a:endParaRPr>
          </a:p>
          <a:p>
            <a:pPr marL="0" lvl="0" indent="0" algn="ctr" rtl="0">
              <a:lnSpc>
                <a:spcPct val="100000"/>
              </a:lnSpc>
              <a:spcBef>
                <a:spcPts val="0"/>
              </a:spcBef>
              <a:spcAft>
                <a:spcPts val="0"/>
              </a:spcAft>
              <a:buSzPts val="4200"/>
              <a:buNone/>
            </a:pPr>
            <a:r>
              <a:rPr lang="en" sz="3000"/>
              <a:t>TAXONOMÍAS</a:t>
            </a:r>
            <a:endParaRPr sz="3000"/>
          </a:p>
        </p:txBody>
      </p:sp>
      <p:cxnSp>
        <p:nvCxnSpPr>
          <p:cNvPr id="358" name="Google Shape;358;p16"/>
          <p:cNvCxnSpPr>
            <a:stCxn id="359" idx="2"/>
            <a:endCxn id="360" idx="1"/>
          </p:cNvCxnSpPr>
          <p:nvPr/>
        </p:nvCxnSpPr>
        <p:spPr>
          <a:xfrm>
            <a:off x="1213950" y="3024350"/>
            <a:ext cx="893700" cy="966900"/>
          </a:xfrm>
          <a:prstGeom prst="bentConnector3">
            <a:avLst>
              <a:gd name="adj1" fmla="val 50003"/>
            </a:avLst>
          </a:prstGeom>
          <a:noFill/>
          <a:ln w="9525" cap="flat" cmpd="sng">
            <a:solidFill>
              <a:srgbClr val="000000"/>
            </a:solidFill>
            <a:prstDash val="solid"/>
            <a:round/>
            <a:headEnd type="none" w="sm" len="sm"/>
            <a:tailEnd type="none" w="sm" len="sm"/>
          </a:ln>
        </p:spPr>
      </p:cxnSp>
      <p:cxnSp>
        <p:nvCxnSpPr>
          <p:cNvPr id="361" name="Google Shape;361;p16"/>
          <p:cNvCxnSpPr>
            <a:stCxn id="359" idx="2"/>
            <a:endCxn id="362" idx="1"/>
          </p:cNvCxnSpPr>
          <p:nvPr/>
        </p:nvCxnSpPr>
        <p:spPr>
          <a:xfrm rot="10800000" flipH="1">
            <a:off x="1213950" y="2169950"/>
            <a:ext cx="893700" cy="854400"/>
          </a:xfrm>
          <a:prstGeom prst="bentConnector3">
            <a:avLst>
              <a:gd name="adj1" fmla="val 50003"/>
            </a:avLst>
          </a:prstGeom>
          <a:noFill/>
          <a:ln w="9525" cap="flat" cmpd="sng">
            <a:solidFill>
              <a:srgbClr val="000000"/>
            </a:solidFill>
            <a:prstDash val="solid"/>
            <a:round/>
            <a:headEnd type="none" w="sm" len="sm"/>
            <a:tailEnd type="none" w="sm" len="sm"/>
          </a:ln>
        </p:spPr>
      </p:cxnSp>
      <p:sp>
        <p:nvSpPr>
          <p:cNvPr id="359" name="Google Shape;359;p16"/>
          <p:cNvSpPr/>
          <p:nvPr/>
        </p:nvSpPr>
        <p:spPr>
          <a:xfrm rot="-5400000">
            <a:off x="-669300" y="2761700"/>
            <a:ext cx="3241200" cy="525300"/>
          </a:xfrm>
          <a:prstGeom prst="roundRect">
            <a:avLst>
              <a:gd name="adj" fmla="val 16667"/>
            </a:avLst>
          </a:prstGeom>
          <a:solidFill>
            <a:schemeClr val="dk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n" sz="2000" b="0" i="0" u="none" strike="noStrike" cap="none">
                <a:solidFill>
                  <a:srgbClr val="FFFFFF"/>
                </a:solidFill>
                <a:latin typeface="Poppins"/>
                <a:ea typeface="Poppins"/>
                <a:cs typeface="Poppins"/>
                <a:sym typeface="Poppins"/>
              </a:rPr>
              <a:t>Cuidado</a:t>
            </a:r>
            <a:endParaRPr sz="2000" b="0" i="0" u="none" strike="noStrike" cap="none">
              <a:solidFill>
                <a:srgbClr val="FFFFFF"/>
              </a:solidFill>
              <a:latin typeface="Poppins"/>
              <a:ea typeface="Poppins"/>
              <a:cs typeface="Poppins"/>
              <a:sym typeface="Poppins"/>
            </a:endParaRPr>
          </a:p>
        </p:txBody>
      </p:sp>
      <p:sp>
        <p:nvSpPr>
          <p:cNvPr id="362" name="Google Shape;362;p16"/>
          <p:cNvSpPr/>
          <p:nvPr/>
        </p:nvSpPr>
        <p:spPr>
          <a:xfrm>
            <a:off x="2107700" y="1907236"/>
            <a:ext cx="2020500" cy="525300"/>
          </a:xfrm>
          <a:prstGeom prst="roundRect">
            <a:avLst>
              <a:gd name="adj" fmla="val 16667"/>
            </a:avLst>
          </a:prstGeom>
          <a:solidFill>
            <a:schemeClr val="accent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500"/>
              <a:buFont typeface="Arial"/>
              <a:buNone/>
            </a:pPr>
            <a:r>
              <a:rPr lang="en" sz="1500" b="0" i="0" u="none" strike="noStrike" cap="none">
                <a:solidFill>
                  <a:srgbClr val="FFFFFF"/>
                </a:solidFill>
                <a:latin typeface="Poppins"/>
                <a:ea typeface="Poppins"/>
                <a:cs typeface="Poppins"/>
                <a:sym typeface="Poppins"/>
              </a:rPr>
              <a:t>Autocuidado</a:t>
            </a:r>
            <a:endParaRPr sz="1500" b="0" i="0" u="none" strike="noStrike" cap="none">
              <a:solidFill>
                <a:srgbClr val="FFFFFF"/>
              </a:solidFill>
              <a:latin typeface="Poppins"/>
              <a:ea typeface="Poppins"/>
              <a:cs typeface="Poppins"/>
              <a:sym typeface="Poppins"/>
            </a:endParaRPr>
          </a:p>
        </p:txBody>
      </p:sp>
      <p:sp>
        <p:nvSpPr>
          <p:cNvPr id="360" name="Google Shape;360;p16"/>
          <p:cNvSpPr/>
          <p:nvPr/>
        </p:nvSpPr>
        <p:spPr>
          <a:xfrm>
            <a:off x="2107700" y="3728549"/>
            <a:ext cx="2020500" cy="525300"/>
          </a:xfrm>
          <a:prstGeom prst="roundRect">
            <a:avLst>
              <a:gd name="adj" fmla="val 16667"/>
            </a:avLst>
          </a:prstGeom>
          <a:solidFill>
            <a:schemeClr val="accent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500"/>
              <a:buFont typeface="Arial"/>
              <a:buNone/>
            </a:pPr>
            <a:r>
              <a:rPr lang="en" sz="1500" b="0" i="0" u="none" strike="noStrike" cap="none">
                <a:solidFill>
                  <a:srgbClr val="FFFFFF"/>
                </a:solidFill>
                <a:latin typeface="Roboto"/>
                <a:ea typeface="Roboto"/>
                <a:cs typeface="Roboto"/>
                <a:sym typeface="Roboto"/>
              </a:rPr>
              <a:t>Cuidado Indirecto</a:t>
            </a:r>
            <a:endParaRPr sz="1500" b="0" i="0" u="none" strike="noStrike" cap="none">
              <a:solidFill>
                <a:srgbClr val="FFFFFF"/>
              </a:solidFill>
              <a:latin typeface="Roboto"/>
              <a:ea typeface="Roboto"/>
              <a:cs typeface="Roboto"/>
              <a:sym typeface="Roboto"/>
            </a:endParaRPr>
          </a:p>
        </p:txBody>
      </p:sp>
      <p:sp>
        <p:nvSpPr>
          <p:cNvPr id="363" name="Google Shape;363;p16"/>
          <p:cNvSpPr/>
          <p:nvPr/>
        </p:nvSpPr>
        <p:spPr>
          <a:xfrm>
            <a:off x="4748250" y="2051200"/>
            <a:ext cx="1678800" cy="2082300"/>
          </a:xfrm>
          <a:prstGeom prst="roundRect">
            <a:avLst>
              <a:gd name="adj" fmla="val 16667"/>
            </a:avLst>
          </a:prstGeom>
          <a:solidFill>
            <a:srgbClr val="2A3990">
              <a:alpha val="81568"/>
            </a:srgbClr>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500"/>
              <a:buFont typeface="Arial"/>
              <a:buNone/>
            </a:pPr>
            <a:r>
              <a:rPr lang="en" sz="1500" b="0" i="0" u="none" strike="noStrike" cap="none">
                <a:solidFill>
                  <a:srgbClr val="FFFFFF"/>
                </a:solidFill>
                <a:latin typeface="Roboto"/>
                <a:ea typeface="Roboto"/>
                <a:cs typeface="Roboto"/>
                <a:sym typeface="Roboto"/>
              </a:rPr>
              <a:t>Fortalecimiento del vínculo madre e hijo/a por medio de prácticas de cuidado propio y del otro/a.</a:t>
            </a:r>
            <a:endParaRPr sz="1500" b="0" i="0" u="none" strike="noStrike" cap="none">
              <a:solidFill>
                <a:srgbClr val="FFFFFF"/>
              </a:solidFill>
              <a:latin typeface="Roboto"/>
              <a:ea typeface="Roboto"/>
              <a:cs typeface="Roboto"/>
              <a:sym typeface="Roboto"/>
            </a:endParaRPr>
          </a:p>
        </p:txBody>
      </p:sp>
      <p:sp>
        <p:nvSpPr>
          <p:cNvPr id="364" name="Google Shape;364;p16"/>
          <p:cNvSpPr/>
          <p:nvPr/>
        </p:nvSpPr>
        <p:spPr>
          <a:xfrm>
            <a:off x="2126288" y="2761699"/>
            <a:ext cx="2020500" cy="525300"/>
          </a:xfrm>
          <a:prstGeom prst="roundRect">
            <a:avLst>
              <a:gd name="adj" fmla="val 16667"/>
            </a:avLst>
          </a:prstGeom>
          <a:solidFill>
            <a:schemeClr val="accent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500"/>
              <a:buFont typeface="Arial"/>
              <a:buNone/>
            </a:pPr>
            <a:r>
              <a:rPr lang="en" sz="1500" b="0" i="0" u="none" strike="noStrike" cap="none">
                <a:solidFill>
                  <a:srgbClr val="FFFFFF"/>
                </a:solidFill>
                <a:latin typeface="Roboto"/>
                <a:ea typeface="Roboto"/>
                <a:cs typeface="Roboto"/>
                <a:sym typeface="Roboto"/>
              </a:rPr>
              <a:t>Cuidado directo</a:t>
            </a:r>
            <a:endParaRPr sz="1500" b="0" i="0" u="none" strike="noStrike" cap="none">
              <a:solidFill>
                <a:srgbClr val="FFFFFF"/>
              </a:solidFill>
              <a:latin typeface="Roboto"/>
              <a:ea typeface="Roboto"/>
              <a:cs typeface="Roboto"/>
              <a:sym typeface="Roboto"/>
            </a:endParaRPr>
          </a:p>
        </p:txBody>
      </p:sp>
      <p:cxnSp>
        <p:nvCxnSpPr>
          <p:cNvPr id="365" name="Google Shape;365;p16"/>
          <p:cNvCxnSpPr>
            <a:stCxn id="359" idx="2"/>
            <a:endCxn id="364" idx="1"/>
          </p:cNvCxnSpPr>
          <p:nvPr/>
        </p:nvCxnSpPr>
        <p:spPr>
          <a:xfrm>
            <a:off x="1213950" y="3024350"/>
            <a:ext cx="912300" cy="0"/>
          </a:xfrm>
          <a:prstGeom prst="straightConnector1">
            <a:avLst/>
          </a:prstGeom>
          <a:noFill/>
          <a:ln w="9525" cap="flat" cmpd="sng">
            <a:solidFill>
              <a:srgbClr val="000000"/>
            </a:solidFill>
            <a:prstDash val="solid"/>
            <a:round/>
            <a:headEnd type="none" w="sm" len="sm"/>
            <a:tailEnd type="none" w="sm" len="sm"/>
          </a:ln>
        </p:spPr>
      </p:cxnSp>
      <p:sp>
        <p:nvSpPr>
          <p:cNvPr id="366" name="Google Shape;366;p16"/>
          <p:cNvSpPr/>
          <p:nvPr/>
        </p:nvSpPr>
        <p:spPr>
          <a:xfrm>
            <a:off x="6902775" y="3728561"/>
            <a:ext cx="2020500" cy="525300"/>
          </a:xfrm>
          <a:prstGeom prst="roundRect">
            <a:avLst>
              <a:gd name="adj" fmla="val 16667"/>
            </a:avLst>
          </a:prstGeom>
          <a:solidFill>
            <a:schemeClr val="accent6"/>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500"/>
              <a:buFont typeface="Arial"/>
              <a:buNone/>
            </a:pPr>
            <a:r>
              <a:rPr lang="en" sz="1500" b="0" i="0" u="none" strike="noStrike" cap="none">
                <a:solidFill>
                  <a:srgbClr val="FFFFFF"/>
                </a:solidFill>
                <a:latin typeface="Roboto"/>
                <a:ea typeface="Roboto"/>
                <a:cs typeface="Roboto"/>
                <a:sym typeface="Roboto"/>
              </a:rPr>
              <a:t>Cuidado material</a:t>
            </a:r>
            <a:endParaRPr sz="1500" b="0" i="0" u="none" strike="noStrike" cap="none">
              <a:solidFill>
                <a:srgbClr val="FFFFFF"/>
              </a:solidFill>
              <a:latin typeface="Roboto"/>
              <a:ea typeface="Roboto"/>
              <a:cs typeface="Roboto"/>
              <a:sym typeface="Roboto"/>
            </a:endParaRPr>
          </a:p>
        </p:txBody>
      </p:sp>
      <p:sp>
        <p:nvSpPr>
          <p:cNvPr id="367" name="Google Shape;367;p16"/>
          <p:cNvSpPr/>
          <p:nvPr/>
        </p:nvSpPr>
        <p:spPr>
          <a:xfrm>
            <a:off x="6884200" y="2817886"/>
            <a:ext cx="2020500" cy="525300"/>
          </a:xfrm>
          <a:prstGeom prst="roundRect">
            <a:avLst>
              <a:gd name="adj" fmla="val 16667"/>
            </a:avLst>
          </a:prstGeom>
          <a:solidFill>
            <a:schemeClr val="accent6"/>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500"/>
              <a:buFont typeface="Arial"/>
              <a:buNone/>
            </a:pPr>
            <a:r>
              <a:rPr lang="en" sz="1500" b="0" i="0" u="none" strike="noStrike" cap="none">
                <a:solidFill>
                  <a:srgbClr val="FFFFFF"/>
                </a:solidFill>
                <a:latin typeface="Roboto"/>
                <a:ea typeface="Roboto"/>
                <a:cs typeface="Roboto"/>
                <a:sym typeface="Roboto"/>
              </a:rPr>
              <a:t>Cuidado inmaterial</a:t>
            </a:r>
            <a:endParaRPr sz="1500" b="0" i="0" u="none" strike="noStrike" cap="none">
              <a:solidFill>
                <a:srgbClr val="FFFFFF"/>
              </a:solidFill>
              <a:latin typeface="Roboto"/>
              <a:ea typeface="Roboto"/>
              <a:cs typeface="Roboto"/>
              <a:sym typeface="Roboto"/>
            </a:endParaRPr>
          </a:p>
        </p:txBody>
      </p:sp>
      <p:sp>
        <p:nvSpPr>
          <p:cNvPr id="368" name="Google Shape;368;p16"/>
          <p:cNvSpPr/>
          <p:nvPr/>
        </p:nvSpPr>
        <p:spPr>
          <a:xfrm>
            <a:off x="6902775" y="1907236"/>
            <a:ext cx="2020500" cy="525300"/>
          </a:xfrm>
          <a:prstGeom prst="roundRect">
            <a:avLst>
              <a:gd name="adj" fmla="val 16667"/>
            </a:avLst>
          </a:prstGeom>
          <a:solidFill>
            <a:schemeClr val="accent6"/>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500"/>
              <a:buFont typeface="Arial"/>
              <a:buNone/>
            </a:pPr>
            <a:r>
              <a:rPr lang="en" sz="1500" b="0" i="0" u="none" strike="noStrike" cap="none">
                <a:solidFill>
                  <a:srgbClr val="FFFFFF"/>
                </a:solidFill>
                <a:latin typeface="Roboto"/>
                <a:ea typeface="Roboto"/>
                <a:cs typeface="Roboto"/>
                <a:sym typeface="Roboto"/>
              </a:rPr>
              <a:t>Estrategias para el autocuidado</a:t>
            </a:r>
            <a:endParaRPr sz="1500" b="0" i="0" u="none" strike="noStrike" cap="none">
              <a:solidFill>
                <a:srgbClr val="FFFFFF"/>
              </a:solidFill>
              <a:latin typeface="Roboto"/>
              <a:ea typeface="Roboto"/>
              <a:cs typeface="Roboto"/>
              <a:sym typeface="Roboto"/>
            </a:endParaRPr>
          </a:p>
        </p:txBody>
      </p:sp>
      <p:cxnSp>
        <p:nvCxnSpPr>
          <p:cNvPr id="369" name="Google Shape;369;p16"/>
          <p:cNvCxnSpPr>
            <a:stCxn id="362" idx="3"/>
            <a:endCxn id="363" idx="1"/>
          </p:cNvCxnSpPr>
          <p:nvPr/>
        </p:nvCxnSpPr>
        <p:spPr>
          <a:xfrm>
            <a:off x="4128200" y="2169886"/>
            <a:ext cx="620100" cy="922500"/>
          </a:xfrm>
          <a:prstGeom prst="bentConnector3">
            <a:avLst>
              <a:gd name="adj1" fmla="val 49996"/>
            </a:avLst>
          </a:prstGeom>
          <a:noFill/>
          <a:ln w="9525" cap="flat" cmpd="sng">
            <a:solidFill>
              <a:srgbClr val="000000"/>
            </a:solidFill>
            <a:prstDash val="solid"/>
            <a:round/>
            <a:headEnd type="none" w="sm" len="sm"/>
            <a:tailEnd type="none" w="sm" len="sm"/>
          </a:ln>
        </p:spPr>
      </p:cxnSp>
      <p:cxnSp>
        <p:nvCxnSpPr>
          <p:cNvPr id="370" name="Google Shape;370;p16"/>
          <p:cNvCxnSpPr>
            <a:stCxn id="360" idx="3"/>
            <a:endCxn id="363" idx="1"/>
          </p:cNvCxnSpPr>
          <p:nvPr/>
        </p:nvCxnSpPr>
        <p:spPr>
          <a:xfrm rot="10800000" flipH="1">
            <a:off x="4128200" y="3092399"/>
            <a:ext cx="620100" cy="898800"/>
          </a:xfrm>
          <a:prstGeom prst="bentConnector3">
            <a:avLst>
              <a:gd name="adj1" fmla="val 49996"/>
            </a:avLst>
          </a:prstGeom>
          <a:noFill/>
          <a:ln w="9525" cap="flat" cmpd="sng">
            <a:solidFill>
              <a:srgbClr val="000000"/>
            </a:solidFill>
            <a:prstDash val="solid"/>
            <a:round/>
            <a:headEnd type="none" w="sm" len="sm"/>
            <a:tailEnd type="none" w="sm" len="sm"/>
          </a:ln>
        </p:spPr>
      </p:cxnSp>
      <p:cxnSp>
        <p:nvCxnSpPr>
          <p:cNvPr id="371" name="Google Shape;371;p16"/>
          <p:cNvCxnSpPr>
            <a:stCxn id="363" idx="3"/>
            <a:endCxn id="368" idx="1"/>
          </p:cNvCxnSpPr>
          <p:nvPr/>
        </p:nvCxnSpPr>
        <p:spPr>
          <a:xfrm rot="10800000" flipH="1">
            <a:off x="6427050" y="2169850"/>
            <a:ext cx="475800" cy="922500"/>
          </a:xfrm>
          <a:prstGeom prst="bentConnector3">
            <a:avLst>
              <a:gd name="adj1" fmla="val 49992"/>
            </a:avLst>
          </a:prstGeom>
          <a:noFill/>
          <a:ln w="9525" cap="flat" cmpd="sng">
            <a:solidFill>
              <a:srgbClr val="000000"/>
            </a:solidFill>
            <a:prstDash val="solid"/>
            <a:round/>
            <a:headEnd type="none" w="sm" len="sm"/>
            <a:tailEnd type="none" w="sm" len="sm"/>
          </a:ln>
        </p:spPr>
      </p:cxnSp>
      <p:cxnSp>
        <p:nvCxnSpPr>
          <p:cNvPr id="372" name="Google Shape;372;p16"/>
          <p:cNvCxnSpPr>
            <a:stCxn id="363" idx="3"/>
            <a:endCxn id="366" idx="1"/>
          </p:cNvCxnSpPr>
          <p:nvPr/>
        </p:nvCxnSpPr>
        <p:spPr>
          <a:xfrm>
            <a:off x="6427050" y="3092350"/>
            <a:ext cx="475800" cy="898800"/>
          </a:xfrm>
          <a:prstGeom prst="bentConnector3">
            <a:avLst>
              <a:gd name="adj1" fmla="val 49992"/>
            </a:avLst>
          </a:prstGeom>
          <a:noFill/>
          <a:ln w="9525" cap="flat" cmpd="sng">
            <a:solidFill>
              <a:srgbClr val="000000"/>
            </a:solidFill>
            <a:prstDash val="solid"/>
            <a:round/>
            <a:headEnd type="none" w="sm" len="sm"/>
            <a:tailEnd type="none" w="sm" len="sm"/>
          </a:ln>
        </p:spPr>
      </p:cxnSp>
      <p:cxnSp>
        <p:nvCxnSpPr>
          <p:cNvPr id="373" name="Google Shape;373;p16"/>
          <p:cNvCxnSpPr>
            <a:stCxn id="363" idx="3"/>
            <a:endCxn id="367" idx="1"/>
          </p:cNvCxnSpPr>
          <p:nvPr/>
        </p:nvCxnSpPr>
        <p:spPr>
          <a:xfrm rot="10800000" flipH="1">
            <a:off x="6427050" y="3080650"/>
            <a:ext cx="457200" cy="11700"/>
          </a:xfrm>
          <a:prstGeom prst="straightConnector1">
            <a:avLst/>
          </a:prstGeom>
          <a:noFill/>
          <a:ln w="9525" cap="flat" cmpd="sng">
            <a:solidFill>
              <a:srgbClr val="000000"/>
            </a:solidFill>
            <a:prstDash val="solid"/>
            <a:round/>
            <a:headEnd type="none" w="sm" len="sm"/>
            <a:tailEnd type="none" w="sm" len="sm"/>
          </a:ln>
        </p:spPr>
      </p:cxnSp>
      <p:sp>
        <p:nvSpPr>
          <p:cNvPr id="374" name="Google Shape;374;p16"/>
          <p:cNvSpPr txBox="1"/>
          <p:nvPr/>
        </p:nvSpPr>
        <p:spPr>
          <a:xfrm>
            <a:off x="407950" y="4734300"/>
            <a:ext cx="3247200" cy="393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 sz="900" b="0" i="0" u="none" strike="noStrike" cap="none">
                <a:solidFill>
                  <a:srgbClr val="000000"/>
                </a:solidFill>
                <a:latin typeface="Poppins"/>
                <a:ea typeface="Poppins"/>
                <a:cs typeface="Poppins"/>
                <a:sym typeface="Poppins"/>
              </a:rPr>
              <a:t>Fuente: Elaboración propia</a:t>
            </a:r>
            <a:endParaRPr sz="900" b="0" i="0" u="none" strike="noStrike" cap="none">
              <a:solidFill>
                <a:srgbClr val="000000"/>
              </a:solidFill>
              <a:latin typeface="Poppins"/>
              <a:ea typeface="Poppins"/>
              <a:cs typeface="Poppins"/>
              <a:sym typeface="Poppins"/>
            </a:endParaRPr>
          </a:p>
        </p:txBody>
      </p:sp>
      <p:sp>
        <p:nvSpPr>
          <p:cNvPr id="375" name="Google Shape;375;p16"/>
          <p:cNvSpPr txBox="1"/>
          <p:nvPr/>
        </p:nvSpPr>
        <p:spPr>
          <a:xfrm rot="-5400000">
            <a:off x="-1058100" y="2870450"/>
            <a:ext cx="3000000" cy="3078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en" b="1">
                <a:latin typeface="Poppins"/>
                <a:ea typeface="Poppins"/>
                <a:cs typeface="Poppins"/>
                <a:sym typeface="Poppins"/>
              </a:rPr>
              <a:t>Categoría Deductiva</a:t>
            </a:r>
            <a:endParaRPr/>
          </a:p>
        </p:txBody>
      </p:sp>
      <p:sp>
        <p:nvSpPr>
          <p:cNvPr id="376" name="Google Shape;376;p16"/>
          <p:cNvSpPr txBox="1"/>
          <p:nvPr/>
        </p:nvSpPr>
        <p:spPr>
          <a:xfrm>
            <a:off x="4534413" y="4253850"/>
            <a:ext cx="2076900" cy="3936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en" sz="1200" b="1">
                <a:latin typeface="Poppins"/>
                <a:ea typeface="Poppins"/>
                <a:cs typeface="Poppins"/>
                <a:sym typeface="Poppins"/>
              </a:rPr>
              <a:t>Categoría Inductiva</a:t>
            </a:r>
            <a:endParaRPr sz="1200"/>
          </a:p>
        </p:txBody>
      </p:sp>
      <p:sp>
        <p:nvSpPr>
          <p:cNvPr id="377" name="Google Shape;377;p16"/>
          <p:cNvSpPr txBox="1"/>
          <p:nvPr/>
        </p:nvSpPr>
        <p:spPr>
          <a:xfrm>
            <a:off x="1857350" y="4336875"/>
            <a:ext cx="2521200" cy="3144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en" sz="1200" b="1">
                <a:latin typeface="Poppins"/>
                <a:ea typeface="Poppins"/>
                <a:cs typeface="Poppins"/>
                <a:sym typeface="Poppins"/>
              </a:rPr>
              <a:t>Subcategoría deductiva</a:t>
            </a:r>
            <a:endParaRPr sz="1200"/>
          </a:p>
        </p:txBody>
      </p:sp>
      <p:sp>
        <p:nvSpPr>
          <p:cNvPr id="378" name="Google Shape;378;p16"/>
          <p:cNvSpPr txBox="1"/>
          <p:nvPr/>
        </p:nvSpPr>
        <p:spPr>
          <a:xfrm>
            <a:off x="6767200" y="4336875"/>
            <a:ext cx="2129100" cy="3144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en" sz="1200" b="1">
                <a:latin typeface="Poppins"/>
                <a:ea typeface="Poppins"/>
                <a:cs typeface="Poppins"/>
                <a:sym typeface="Poppins"/>
              </a:rPr>
              <a:t>Subcategoría Inductiva</a:t>
            </a:r>
            <a:endParaRPr>
              <a:latin typeface="Roboto"/>
              <a:ea typeface="Roboto"/>
              <a:cs typeface="Roboto"/>
              <a:sym typeface="Roboto"/>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382"/>
        <p:cNvGrpSpPr/>
        <p:nvPr/>
      </p:nvGrpSpPr>
      <p:grpSpPr>
        <a:xfrm>
          <a:off x="0" y="0"/>
          <a:ext cx="0" cy="0"/>
          <a:chOff x="0" y="0"/>
          <a:chExt cx="0" cy="0"/>
        </a:xfrm>
      </p:grpSpPr>
      <p:sp>
        <p:nvSpPr>
          <p:cNvPr id="383" name="Google Shape;383;p17"/>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
              <a:t>14</a:t>
            </a:fld>
            <a:endParaRPr/>
          </a:p>
        </p:txBody>
      </p:sp>
      <p:sp>
        <p:nvSpPr>
          <p:cNvPr id="384" name="Google Shape;384;p17"/>
          <p:cNvSpPr txBox="1"/>
          <p:nvPr/>
        </p:nvSpPr>
        <p:spPr>
          <a:xfrm>
            <a:off x="444425" y="1136450"/>
            <a:ext cx="7092900" cy="838800"/>
          </a:xfrm>
          <a:prstGeom prst="rect">
            <a:avLst/>
          </a:prstGeom>
          <a:noFill/>
          <a:ln>
            <a:noFill/>
          </a:ln>
        </p:spPr>
        <p:txBody>
          <a:bodyPr spcFirstLastPara="1" wrap="square" lIns="91425" tIns="91425" rIns="91425" bIns="91425" anchor="t" anchorCtr="0">
            <a:noAutofit/>
          </a:bodyPr>
          <a:lstStyle/>
          <a:p>
            <a:pPr marL="0" marR="0" lvl="0" indent="0" algn="just" rtl="0">
              <a:lnSpc>
                <a:spcPct val="150000"/>
              </a:lnSpc>
              <a:spcBef>
                <a:spcPts val="0"/>
              </a:spcBef>
              <a:spcAft>
                <a:spcPts val="0"/>
              </a:spcAft>
              <a:buClr>
                <a:srgbClr val="000000"/>
              </a:buClr>
              <a:buSzPts val="1300"/>
              <a:buFont typeface="Arial"/>
              <a:buNone/>
            </a:pPr>
            <a:endParaRPr sz="1300" b="0" i="0" u="none" strike="noStrike" cap="none">
              <a:solidFill>
                <a:srgbClr val="000000"/>
              </a:solidFill>
              <a:latin typeface="Poppins"/>
              <a:ea typeface="Poppins"/>
              <a:cs typeface="Poppins"/>
              <a:sym typeface="Poppins"/>
            </a:endParaRPr>
          </a:p>
        </p:txBody>
      </p:sp>
      <p:sp>
        <p:nvSpPr>
          <p:cNvPr id="385" name="Google Shape;385;p17"/>
          <p:cNvSpPr/>
          <p:nvPr/>
        </p:nvSpPr>
        <p:spPr>
          <a:xfrm>
            <a:off x="1319400" y="268825"/>
            <a:ext cx="1567500" cy="666300"/>
          </a:xfrm>
          <a:prstGeom prst="round2DiagRect">
            <a:avLst>
              <a:gd name="adj1" fmla="val 16667"/>
              <a:gd name="adj2" fmla="val 0"/>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 sz="1600" b="0" i="0" u="none" strike="noStrike" cap="none">
                <a:solidFill>
                  <a:srgbClr val="FFFFFF"/>
                </a:solidFill>
                <a:latin typeface="Poppins"/>
                <a:ea typeface="Poppins"/>
                <a:cs typeface="Poppins"/>
                <a:sym typeface="Poppins"/>
              </a:rPr>
              <a:t>Relatos</a:t>
            </a:r>
            <a:endParaRPr sz="1600" b="0" i="0" u="none" strike="noStrike" cap="none">
              <a:solidFill>
                <a:srgbClr val="FFFFFF"/>
              </a:solidFill>
              <a:latin typeface="Poppins"/>
              <a:ea typeface="Poppins"/>
              <a:cs typeface="Poppins"/>
              <a:sym typeface="Poppins"/>
            </a:endParaRPr>
          </a:p>
        </p:txBody>
      </p:sp>
      <p:sp>
        <p:nvSpPr>
          <p:cNvPr id="386" name="Google Shape;386;p17"/>
          <p:cNvSpPr txBox="1"/>
          <p:nvPr/>
        </p:nvSpPr>
        <p:spPr>
          <a:xfrm>
            <a:off x="2886900" y="2306625"/>
            <a:ext cx="5463000" cy="1920300"/>
          </a:xfrm>
          <a:prstGeom prst="rect">
            <a:avLst/>
          </a:prstGeom>
          <a:noFill/>
          <a:ln>
            <a:noFill/>
          </a:ln>
        </p:spPr>
        <p:txBody>
          <a:bodyPr spcFirstLastPara="1" wrap="square" lIns="91425" tIns="91425" rIns="91425" bIns="91425" anchor="t" anchorCtr="0">
            <a:noAutofit/>
          </a:bodyPr>
          <a:lstStyle/>
          <a:p>
            <a:pPr marL="457200" marR="0" lvl="0" indent="0" algn="just" rtl="0">
              <a:lnSpc>
                <a:spcPct val="115000"/>
              </a:lnSpc>
              <a:spcBef>
                <a:spcPts val="0"/>
              </a:spcBef>
              <a:spcAft>
                <a:spcPts val="0"/>
              </a:spcAft>
              <a:buClr>
                <a:srgbClr val="000000"/>
              </a:buClr>
              <a:buSzPts val="1400"/>
              <a:buFont typeface="Arial"/>
              <a:buNone/>
            </a:pPr>
            <a:endParaRPr sz="1400" b="0" i="0" u="none" strike="noStrike" cap="none">
              <a:solidFill>
                <a:srgbClr val="000000"/>
              </a:solidFill>
              <a:latin typeface="Poppins"/>
              <a:ea typeface="Poppins"/>
              <a:cs typeface="Poppins"/>
              <a:sym typeface="Poppins"/>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Roboto"/>
              <a:ea typeface="Roboto"/>
              <a:cs typeface="Roboto"/>
              <a:sym typeface="Roboto"/>
            </a:endParaRPr>
          </a:p>
        </p:txBody>
      </p:sp>
      <p:sp>
        <p:nvSpPr>
          <p:cNvPr id="387" name="Google Shape;387;p17"/>
          <p:cNvSpPr/>
          <p:nvPr/>
        </p:nvSpPr>
        <p:spPr>
          <a:xfrm>
            <a:off x="444425" y="337975"/>
            <a:ext cx="431100" cy="5280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Arial"/>
                <a:ea typeface="Arial"/>
                <a:cs typeface="Arial"/>
                <a:sym typeface="Arial"/>
              </a:rPr>
              <a:t>1</a:t>
            </a:r>
            <a:endParaRPr sz="1400" b="0" i="0" u="none" strike="noStrike" cap="none">
              <a:solidFill>
                <a:srgbClr val="FFFFFF"/>
              </a:solidFill>
              <a:latin typeface="Arial"/>
              <a:ea typeface="Arial"/>
              <a:cs typeface="Arial"/>
              <a:sym typeface="Arial"/>
            </a:endParaRPr>
          </a:p>
        </p:txBody>
      </p:sp>
      <p:sp>
        <p:nvSpPr>
          <p:cNvPr id="388" name="Google Shape;388;p17"/>
          <p:cNvSpPr txBox="1"/>
          <p:nvPr/>
        </p:nvSpPr>
        <p:spPr>
          <a:xfrm>
            <a:off x="509450" y="1397725"/>
            <a:ext cx="7950900" cy="3000000"/>
          </a:xfrm>
          <a:prstGeom prst="rect">
            <a:avLst/>
          </a:prstGeom>
          <a:noFill/>
          <a:ln>
            <a:noFill/>
          </a:ln>
        </p:spPr>
        <p:txBody>
          <a:bodyPr spcFirstLastPara="1" wrap="square" lIns="91425" tIns="91425" rIns="91425" bIns="91425" anchor="t" anchorCtr="0">
            <a:noAutofit/>
          </a:bodyPr>
          <a:lstStyle/>
          <a:p>
            <a:pPr marL="0" marR="0" lvl="0" indent="0" algn="ctr" rtl="0">
              <a:lnSpc>
                <a:spcPct val="150000"/>
              </a:lnSpc>
              <a:spcBef>
                <a:spcPts val="0"/>
              </a:spcBef>
              <a:spcAft>
                <a:spcPts val="0"/>
              </a:spcAft>
              <a:buClr>
                <a:srgbClr val="000000"/>
              </a:buClr>
              <a:buSzPts val="1600"/>
              <a:buFont typeface="Arial"/>
              <a:buNone/>
            </a:pPr>
            <a:r>
              <a:rPr lang="en" sz="1600" b="0" i="1" u="none" strike="noStrike" cap="none">
                <a:solidFill>
                  <a:srgbClr val="000000"/>
                </a:solidFill>
                <a:latin typeface="Times New Roman"/>
                <a:ea typeface="Times New Roman"/>
                <a:cs typeface="Times New Roman"/>
                <a:sym typeface="Times New Roman"/>
              </a:rPr>
              <a:t>“Yo creo que la principal dificultad es que nosotras como trabajadoras a veces debemos tomar porque eso puede ayudar a tener más ganancias, tomar con los clientes nos representa algún ingreso” .(Actora 2, comunicación vía telefónica, 14 de septiembre de 2019).</a:t>
            </a:r>
            <a:endParaRPr sz="1600" b="0" i="1" u="none" strike="noStrike" cap="none">
              <a:solidFill>
                <a:srgbClr val="000000"/>
              </a:solidFill>
              <a:latin typeface="Times New Roman"/>
              <a:ea typeface="Times New Roman"/>
              <a:cs typeface="Times New Roman"/>
              <a:sym typeface="Times New Roman"/>
            </a:endParaRPr>
          </a:p>
          <a:p>
            <a:pPr marL="0" marR="0" lvl="0" indent="0" algn="ctr" rtl="0">
              <a:lnSpc>
                <a:spcPct val="150000"/>
              </a:lnSpc>
              <a:spcBef>
                <a:spcPts val="0"/>
              </a:spcBef>
              <a:spcAft>
                <a:spcPts val="0"/>
              </a:spcAft>
              <a:buClr>
                <a:srgbClr val="000000"/>
              </a:buClr>
              <a:buSzPts val="1600"/>
              <a:buFont typeface="Arial"/>
              <a:buNone/>
            </a:pPr>
            <a:endParaRPr sz="1600" b="0" i="1" u="none" strike="noStrike" cap="none">
              <a:solidFill>
                <a:srgbClr val="000000"/>
              </a:solidFill>
              <a:latin typeface="Times New Roman"/>
              <a:ea typeface="Times New Roman"/>
              <a:cs typeface="Times New Roman"/>
              <a:sym typeface="Times New Roman"/>
            </a:endParaRPr>
          </a:p>
          <a:p>
            <a:pPr marL="0" marR="0" lvl="0" indent="0" algn="ctr" rtl="0">
              <a:lnSpc>
                <a:spcPct val="150000"/>
              </a:lnSpc>
              <a:spcBef>
                <a:spcPts val="0"/>
              </a:spcBef>
              <a:spcAft>
                <a:spcPts val="0"/>
              </a:spcAft>
              <a:buClr>
                <a:srgbClr val="000000"/>
              </a:buClr>
              <a:buSzPts val="1600"/>
              <a:buFont typeface="Arial"/>
              <a:buNone/>
            </a:pPr>
            <a:r>
              <a:rPr lang="en" sz="1600" b="0" i="1" u="none" strike="noStrike" cap="none">
                <a:solidFill>
                  <a:srgbClr val="000000"/>
                </a:solidFill>
                <a:latin typeface="Times New Roman"/>
                <a:ea typeface="Times New Roman"/>
                <a:cs typeface="Times New Roman"/>
                <a:sym typeface="Times New Roman"/>
              </a:rPr>
              <a:t>“Entonces igual uno no puede decir ¡no, no voy a llegar borracha! porque uno siempre llega borracho; entonces yo prefiero trabajar entre semana que es más relajado, llega uno, recoge su niña y para la casa.. y los fines de semana es sólo trago y sólo parranda”.(Actora 1, comunicación personal, 13 de septiembre de 2019).</a:t>
            </a:r>
            <a:endParaRPr sz="1600" b="0" i="1" u="none" strike="noStrike" cap="none">
              <a:solidFill>
                <a:srgbClr val="000000"/>
              </a:solidFill>
              <a:latin typeface="Times New Roman"/>
              <a:ea typeface="Times New Roman"/>
              <a:cs typeface="Times New Roman"/>
              <a:sym typeface="Times New Roman"/>
            </a:endParaRPr>
          </a:p>
          <a:p>
            <a:pPr marL="0" marR="0" lvl="0" indent="0" algn="ctr" rtl="0">
              <a:lnSpc>
                <a:spcPct val="150000"/>
              </a:lnSpc>
              <a:spcBef>
                <a:spcPts val="0"/>
              </a:spcBef>
              <a:spcAft>
                <a:spcPts val="0"/>
              </a:spcAft>
              <a:buClr>
                <a:srgbClr val="000000"/>
              </a:buClr>
              <a:buSzPts val="1600"/>
              <a:buFont typeface="Arial"/>
              <a:buNone/>
            </a:pPr>
            <a:endParaRPr sz="1600" b="0" i="1" u="none" strike="noStrike" cap="none">
              <a:solidFill>
                <a:srgbClr val="000000"/>
              </a:solidFill>
              <a:latin typeface="Times New Roman"/>
              <a:ea typeface="Times New Roman"/>
              <a:cs typeface="Times New Roman"/>
              <a:sym typeface="Times New Roman"/>
            </a:endParaRPr>
          </a:p>
          <a:p>
            <a:pPr marL="0" marR="0" lvl="0" indent="0" algn="ctr" rtl="0">
              <a:lnSpc>
                <a:spcPct val="150000"/>
              </a:lnSpc>
              <a:spcBef>
                <a:spcPts val="0"/>
              </a:spcBef>
              <a:spcAft>
                <a:spcPts val="0"/>
              </a:spcAft>
              <a:buClr>
                <a:srgbClr val="000000"/>
              </a:buClr>
              <a:buSzPts val="1800"/>
              <a:buFont typeface="Arial"/>
              <a:buNone/>
            </a:pPr>
            <a:endParaRPr sz="1800" b="0" i="1" u="none" strike="noStrike" cap="none">
              <a:solidFill>
                <a:srgbClr val="000000"/>
              </a:solidFill>
              <a:latin typeface="Times New Roman"/>
              <a:ea typeface="Times New Roman"/>
              <a:cs typeface="Times New Roman"/>
              <a:sym typeface="Times New Roman"/>
            </a:endParaRPr>
          </a:p>
        </p:txBody>
      </p:sp>
      <p:sp>
        <p:nvSpPr>
          <p:cNvPr id="389" name="Google Shape;389;p17"/>
          <p:cNvSpPr/>
          <p:nvPr/>
        </p:nvSpPr>
        <p:spPr>
          <a:xfrm>
            <a:off x="3207125" y="268825"/>
            <a:ext cx="2618100" cy="666300"/>
          </a:xfrm>
          <a:prstGeom prst="round2DiagRect">
            <a:avLst>
              <a:gd name="adj1" fmla="val 16667"/>
              <a:gd name="adj2" fmla="val 0"/>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 sz="1600" b="0" i="0" u="none" strike="noStrike" cap="none">
                <a:solidFill>
                  <a:srgbClr val="FFFFFF"/>
                </a:solidFill>
                <a:latin typeface="Poppins"/>
                <a:ea typeface="Poppins"/>
                <a:cs typeface="Poppins"/>
                <a:sym typeface="Poppins"/>
              </a:rPr>
              <a:t>Estratégia 1. Evitación del consumo de alcohol</a:t>
            </a:r>
            <a:endParaRPr sz="1600" b="0" i="0" u="none" strike="noStrike" cap="none">
              <a:solidFill>
                <a:srgbClr val="FFFFFF"/>
              </a:solidFill>
              <a:latin typeface="Poppins"/>
              <a:ea typeface="Poppins"/>
              <a:cs typeface="Poppins"/>
              <a:sym typeface="Poppins"/>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393"/>
        <p:cNvGrpSpPr/>
        <p:nvPr/>
      </p:nvGrpSpPr>
      <p:grpSpPr>
        <a:xfrm>
          <a:off x="0" y="0"/>
          <a:ext cx="0" cy="0"/>
          <a:chOff x="0" y="0"/>
          <a:chExt cx="0" cy="0"/>
        </a:xfrm>
      </p:grpSpPr>
      <p:sp>
        <p:nvSpPr>
          <p:cNvPr id="394" name="Google Shape;394;p18"/>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
              <a:t>15</a:t>
            </a:fld>
            <a:endParaRPr/>
          </a:p>
        </p:txBody>
      </p:sp>
      <p:sp>
        <p:nvSpPr>
          <p:cNvPr id="395" name="Google Shape;395;p18"/>
          <p:cNvSpPr/>
          <p:nvPr/>
        </p:nvSpPr>
        <p:spPr>
          <a:xfrm>
            <a:off x="1319400" y="268825"/>
            <a:ext cx="1567500" cy="666300"/>
          </a:xfrm>
          <a:prstGeom prst="round2DiagRect">
            <a:avLst>
              <a:gd name="adj1" fmla="val 16667"/>
              <a:gd name="adj2" fmla="val 0"/>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 sz="1600" b="0" i="0" u="none" strike="noStrike" cap="none">
                <a:solidFill>
                  <a:srgbClr val="FFFFFF"/>
                </a:solidFill>
                <a:latin typeface="Poppins"/>
                <a:ea typeface="Poppins"/>
                <a:cs typeface="Poppins"/>
                <a:sym typeface="Poppins"/>
              </a:rPr>
              <a:t>Relatos</a:t>
            </a:r>
            <a:endParaRPr sz="1600" b="0" i="0" u="none" strike="noStrike" cap="none">
              <a:solidFill>
                <a:srgbClr val="FFFFFF"/>
              </a:solidFill>
              <a:latin typeface="Poppins"/>
              <a:ea typeface="Poppins"/>
              <a:cs typeface="Poppins"/>
              <a:sym typeface="Poppins"/>
            </a:endParaRPr>
          </a:p>
        </p:txBody>
      </p:sp>
      <p:sp>
        <p:nvSpPr>
          <p:cNvPr id="396" name="Google Shape;396;p18"/>
          <p:cNvSpPr/>
          <p:nvPr/>
        </p:nvSpPr>
        <p:spPr>
          <a:xfrm>
            <a:off x="444425" y="337975"/>
            <a:ext cx="431100" cy="5280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b="1">
                <a:solidFill>
                  <a:srgbClr val="FFFFFF"/>
                </a:solidFill>
              </a:rPr>
              <a:t>1</a:t>
            </a:r>
            <a:endParaRPr sz="1400" b="1" i="0" u="none" strike="noStrike" cap="none">
              <a:solidFill>
                <a:srgbClr val="FFFFFF"/>
              </a:solidFill>
              <a:latin typeface="Arial"/>
              <a:ea typeface="Arial"/>
              <a:cs typeface="Arial"/>
              <a:sym typeface="Arial"/>
            </a:endParaRPr>
          </a:p>
        </p:txBody>
      </p:sp>
      <p:sp>
        <p:nvSpPr>
          <p:cNvPr id="397" name="Google Shape;397;p18"/>
          <p:cNvSpPr txBox="1"/>
          <p:nvPr/>
        </p:nvSpPr>
        <p:spPr>
          <a:xfrm>
            <a:off x="311750" y="1231000"/>
            <a:ext cx="7950900" cy="1855800"/>
          </a:xfrm>
          <a:prstGeom prst="rect">
            <a:avLst/>
          </a:prstGeom>
          <a:noFill/>
          <a:ln>
            <a:noFill/>
          </a:ln>
        </p:spPr>
        <p:txBody>
          <a:bodyPr spcFirstLastPara="1" wrap="square" lIns="91425" tIns="91425" rIns="91425" bIns="91425" anchor="t" anchorCtr="0">
            <a:noAutofit/>
          </a:bodyPr>
          <a:lstStyle/>
          <a:p>
            <a:pPr marL="0" marR="0" lvl="0" indent="0" algn="ctr" rtl="0">
              <a:lnSpc>
                <a:spcPct val="150000"/>
              </a:lnSpc>
              <a:spcBef>
                <a:spcPts val="0"/>
              </a:spcBef>
              <a:spcAft>
                <a:spcPts val="0"/>
              </a:spcAft>
              <a:buClr>
                <a:srgbClr val="000000"/>
              </a:buClr>
              <a:buSzPts val="1600"/>
              <a:buFont typeface="Arial"/>
              <a:buNone/>
            </a:pPr>
            <a:r>
              <a:rPr lang="en" sz="1600" b="0" i="1" u="none" strike="noStrike" cap="none">
                <a:solidFill>
                  <a:srgbClr val="000000"/>
                </a:solidFill>
                <a:latin typeface="Times New Roman"/>
                <a:ea typeface="Times New Roman"/>
                <a:cs typeface="Times New Roman"/>
                <a:sym typeface="Times New Roman"/>
              </a:rPr>
              <a:t>“Entonces uno nunca sabe los hijos de uno...Si me entiende, yo no soy de esas mamás que ponen a un hombre… yo he visto muchos casos donde las muchachas meten a los manes a la casa y no falta el que le hace algo al niño, le pegue, o sea, ¿si me entiende? no me veo en esas, la verdad no” (Actora 5, comunicación vía telefónica, 15 de septiembre de 2019).</a:t>
            </a:r>
            <a:endParaRPr sz="1600" b="0" i="1" u="none" strike="noStrike" cap="none">
              <a:solidFill>
                <a:srgbClr val="000000"/>
              </a:solidFill>
              <a:latin typeface="Times New Roman"/>
              <a:ea typeface="Times New Roman"/>
              <a:cs typeface="Times New Roman"/>
              <a:sym typeface="Times New Roman"/>
            </a:endParaRPr>
          </a:p>
          <a:p>
            <a:pPr marL="0" marR="0" lvl="0" indent="0" algn="ctr" rtl="0">
              <a:lnSpc>
                <a:spcPct val="150000"/>
              </a:lnSpc>
              <a:spcBef>
                <a:spcPts val="0"/>
              </a:spcBef>
              <a:spcAft>
                <a:spcPts val="0"/>
              </a:spcAft>
              <a:buClr>
                <a:srgbClr val="000000"/>
              </a:buClr>
              <a:buSzPts val="1600"/>
              <a:buFont typeface="Arial"/>
              <a:buNone/>
            </a:pPr>
            <a:endParaRPr sz="1600" b="0" i="1" u="none" strike="noStrike" cap="none">
              <a:solidFill>
                <a:srgbClr val="000000"/>
              </a:solidFill>
              <a:latin typeface="Times New Roman"/>
              <a:ea typeface="Times New Roman"/>
              <a:cs typeface="Times New Roman"/>
              <a:sym typeface="Times New Roman"/>
            </a:endParaRPr>
          </a:p>
          <a:p>
            <a:pPr marL="0" marR="0" lvl="0" indent="0" algn="ctr" rtl="0">
              <a:lnSpc>
                <a:spcPct val="150000"/>
              </a:lnSpc>
              <a:spcBef>
                <a:spcPts val="0"/>
              </a:spcBef>
              <a:spcAft>
                <a:spcPts val="0"/>
              </a:spcAft>
              <a:buClr>
                <a:srgbClr val="000000"/>
              </a:buClr>
              <a:buSzPts val="1800"/>
              <a:buFont typeface="Arial"/>
              <a:buNone/>
            </a:pPr>
            <a:endParaRPr sz="1800" b="0" i="1" u="none" strike="noStrike" cap="none">
              <a:solidFill>
                <a:srgbClr val="000000"/>
              </a:solidFill>
              <a:latin typeface="Times New Roman"/>
              <a:ea typeface="Times New Roman"/>
              <a:cs typeface="Times New Roman"/>
              <a:sym typeface="Times New Roman"/>
            </a:endParaRPr>
          </a:p>
        </p:txBody>
      </p:sp>
      <p:sp>
        <p:nvSpPr>
          <p:cNvPr id="398" name="Google Shape;398;p18"/>
          <p:cNvSpPr/>
          <p:nvPr/>
        </p:nvSpPr>
        <p:spPr>
          <a:xfrm>
            <a:off x="3207125" y="268825"/>
            <a:ext cx="2618100" cy="666300"/>
          </a:xfrm>
          <a:prstGeom prst="round2DiagRect">
            <a:avLst>
              <a:gd name="adj1" fmla="val 16667"/>
              <a:gd name="adj2" fmla="val 0"/>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 sz="1600" b="0" i="0" u="none" strike="noStrike" cap="none">
                <a:solidFill>
                  <a:srgbClr val="FFFFFF"/>
                </a:solidFill>
                <a:latin typeface="Poppins"/>
                <a:ea typeface="Poppins"/>
                <a:cs typeface="Poppins"/>
                <a:sym typeface="Poppins"/>
              </a:rPr>
              <a:t>Estratégia 2.  “Gestión de la “doble vida”</a:t>
            </a:r>
            <a:endParaRPr sz="1600" b="0" i="0" u="none" strike="noStrike" cap="none">
              <a:solidFill>
                <a:srgbClr val="FFFFFF"/>
              </a:solidFill>
              <a:latin typeface="Poppins"/>
              <a:ea typeface="Poppins"/>
              <a:cs typeface="Poppins"/>
              <a:sym typeface="Poppins"/>
            </a:endParaRPr>
          </a:p>
        </p:txBody>
      </p:sp>
      <p:sp>
        <p:nvSpPr>
          <p:cNvPr id="399" name="Google Shape;399;p18"/>
          <p:cNvSpPr/>
          <p:nvPr/>
        </p:nvSpPr>
        <p:spPr>
          <a:xfrm>
            <a:off x="444425" y="3002775"/>
            <a:ext cx="431100" cy="5280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a:solidFill>
                  <a:srgbClr val="FFFFFF"/>
                </a:solidFill>
              </a:rPr>
              <a:t>1</a:t>
            </a:r>
            <a:endParaRPr sz="1400" b="0" i="0" u="none" strike="noStrike" cap="none">
              <a:solidFill>
                <a:srgbClr val="FFFFFF"/>
              </a:solidFill>
              <a:latin typeface="Arial"/>
              <a:ea typeface="Arial"/>
              <a:cs typeface="Arial"/>
              <a:sym typeface="Arial"/>
            </a:endParaRPr>
          </a:p>
        </p:txBody>
      </p:sp>
      <p:sp>
        <p:nvSpPr>
          <p:cNvPr id="400" name="Google Shape;400;p18"/>
          <p:cNvSpPr/>
          <p:nvPr/>
        </p:nvSpPr>
        <p:spPr>
          <a:xfrm>
            <a:off x="1319400" y="3002775"/>
            <a:ext cx="1567500" cy="666300"/>
          </a:xfrm>
          <a:prstGeom prst="round2DiagRect">
            <a:avLst>
              <a:gd name="adj1" fmla="val 16667"/>
              <a:gd name="adj2" fmla="val 0"/>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 sz="1600" b="0" i="0" u="none" strike="noStrike" cap="none">
                <a:solidFill>
                  <a:srgbClr val="FFFFFF"/>
                </a:solidFill>
                <a:latin typeface="Poppins"/>
                <a:ea typeface="Poppins"/>
                <a:cs typeface="Poppins"/>
                <a:sym typeface="Poppins"/>
              </a:rPr>
              <a:t>Relatos</a:t>
            </a:r>
            <a:endParaRPr sz="1600" b="0" i="0" u="none" strike="noStrike" cap="none">
              <a:solidFill>
                <a:srgbClr val="FFFFFF"/>
              </a:solidFill>
              <a:latin typeface="Poppins"/>
              <a:ea typeface="Poppins"/>
              <a:cs typeface="Poppins"/>
              <a:sym typeface="Poppins"/>
            </a:endParaRPr>
          </a:p>
        </p:txBody>
      </p:sp>
      <p:sp>
        <p:nvSpPr>
          <p:cNvPr id="401" name="Google Shape;401;p18"/>
          <p:cNvSpPr/>
          <p:nvPr/>
        </p:nvSpPr>
        <p:spPr>
          <a:xfrm>
            <a:off x="3207125" y="3002775"/>
            <a:ext cx="2618100" cy="666300"/>
          </a:xfrm>
          <a:prstGeom prst="round2DiagRect">
            <a:avLst>
              <a:gd name="adj1" fmla="val 16667"/>
              <a:gd name="adj2" fmla="val 0"/>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 sz="1600" b="0" i="0" u="none" strike="noStrike" cap="none">
                <a:solidFill>
                  <a:srgbClr val="FFFFFF"/>
                </a:solidFill>
                <a:latin typeface="Poppins"/>
                <a:ea typeface="Poppins"/>
                <a:cs typeface="Poppins"/>
                <a:sym typeface="Poppins"/>
              </a:rPr>
              <a:t>Estratégia 3.  Cuidado de la salud</a:t>
            </a:r>
            <a:endParaRPr sz="1600" b="0" i="0" u="none" strike="noStrike" cap="none">
              <a:solidFill>
                <a:srgbClr val="FFFFFF"/>
              </a:solidFill>
              <a:latin typeface="Poppins"/>
              <a:ea typeface="Poppins"/>
              <a:cs typeface="Poppins"/>
              <a:sym typeface="Poppins"/>
            </a:endParaRPr>
          </a:p>
        </p:txBody>
      </p:sp>
      <p:sp>
        <p:nvSpPr>
          <p:cNvPr id="402" name="Google Shape;402;p18"/>
          <p:cNvSpPr txBox="1"/>
          <p:nvPr/>
        </p:nvSpPr>
        <p:spPr>
          <a:xfrm>
            <a:off x="311750" y="3781400"/>
            <a:ext cx="7950900" cy="1855800"/>
          </a:xfrm>
          <a:prstGeom prst="rect">
            <a:avLst/>
          </a:prstGeom>
          <a:noFill/>
          <a:ln>
            <a:noFill/>
          </a:ln>
        </p:spPr>
        <p:txBody>
          <a:bodyPr spcFirstLastPara="1" wrap="square" lIns="91425" tIns="91425" rIns="91425" bIns="91425" anchor="t" anchorCtr="0">
            <a:noAutofit/>
          </a:bodyPr>
          <a:lstStyle/>
          <a:p>
            <a:pPr marL="0" marR="0" lvl="0" indent="0" algn="ctr" rtl="0">
              <a:lnSpc>
                <a:spcPct val="150000"/>
              </a:lnSpc>
              <a:spcBef>
                <a:spcPts val="0"/>
              </a:spcBef>
              <a:spcAft>
                <a:spcPts val="0"/>
              </a:spcAft>
              <a:buClr>
                <a:srgbClr val="000000"/>
              </a:buClr>
              <a:buSzPts val="1600"/>
              <a:buFont typeface="Arial"/>
              <a:buNone/>
            </a:pPr>
            <a:r>
              <a:rPr lang="en" sz="1600" b="0" i="1" u="none" strike="noStrike" cap="none">
                <a:solidFill>
                  <a:srgbClr val="000000"/>
                </a:solidFill>
                <a:latin typeface="Times New Roman"/>
                <a:ea typeface="Times New Roman"/>
                <a:cs typeface="Times New Roman"/>
                <a:sym typeface="Times New Roman"/>
              </a:rPr>
              <a:t>“Pues ir al médico, hacerse los exámenes... cada tres meses me hago los exámenes de lo que es VIH-Sida, todo. Citologías al año”. (Actora 1, comunicación personal, 13 de septiembre de 2019).</a:t>
            </a:r>
            <a:endParaRPr sz="1600" b="0" i="1" u="none" strike="noStrike" cap="none">
              <a:solidFill>
                <a:srgbClr val="000000"/>
              </a:solidFill>
              <a:latin typeface="Times New Roman"/>
              <a:ea typeface="Times New Roman"/>
              <a:cs typeface="Times New Roman"/>
              <a:sym typeface="Times New Roman"/>
            </a:endParaRPr>
          </a:p>
          <a:p>
            <a:pPr marL="0" marR="0" lvl="0" indent="0" algn="ctr" rtl="0">
              <a:lnSpc>
                <a:spcPct val="150000"/>
              </a:lnSpc>
              <a:spcBef>
                <a:spcPts val="0"/>
              </a:spcBef>
              <a:spcAft>
                <a:spcPts val="0"/>
              </a:spcAft>
              <a:buClr>
                <a:srgbClr val="000000"/>
              </a:buClr>
              <a:buSzPts val="1600"/>
              <a:buFont typeface="Arial"/>
              <a:buNone/>
            </a:pPr>
            <a:endParaRPr sz="1600" b="0" i="1" u="none" strike="noStrike" cap="none">
              <a:solidFill>
                <a:srgbClr val="000000"/>
              </a:solidFill>
              <a:latin typeface="Times New Roman"/>
              <a:ea typeface="Times New Roman"/>
              <a:cs typeface="Times New Roman"/>
              <a:sym typeface="Times New Roman"/>
            </a:endParaRPr>
          </a:p>
          <a:p>
            <a:pPr marL="0" marR="0" lvl="0" indent="0" algn="ctr" rtl="0">
              <a:lnSpc>
                <a:spcPct val="150000"/>
              </a:lnSpc>
              <a:spcBef>
                <a:spcPts val="0"/>
              </a:spcBef>
              <a:spcAft>
                <a:spcPts val="0"/>
              </a:spcAft>
              <a:buClr>
                <a:srgbClr val="000000"/>
              </a:buClr>
              <a:buSzPts val="1800"/>
              <a:buFont typeface="Arial"/>
              <a:buNone/>
            </a:pPr>
            <a:endParaRPr sz="1800" b="0" i="1" u="none" strike="noStrike" cap="none">
              <a:solidFill>
                <a:srgbClr val="000000"/>
              </a:solidFill>
              <a:latin typeface="Times New Roman"/>
              <a:ea typeface="Times New Roman"/>
              <a:cs typeface="Times New Roman"/>
              <a:sym typeface="Times New Roman"/>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406"/>
        <p:cNvGrpSpPr/>
        <p:nvPr/>
      </p:nvGrpSpPr>
      <p:grpSpPr>
        <a:xfrm>
          <a:off x="0" y="0"/>
          <a:ext cx="0" cy="0"/>
          <a:chOff x="0" y="0"/>
          <a:chExt cx="0" cy="0"/>
        </a:xfrm>
      </p:grpSpPr>
      <p:sp>
        <p:nvSpPr>
          <p:cNvPr id="407" name="Google Shape;407;p19"/>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
              <a:t>16</a:t>
            </a:fld>
            <a:endParaRPr/>
          </a:p>
        </p:txBody>
      </p:sp>
      <p:sp>
        <p:nvSpPr>
          <p:cNvPr id="408" name="Google Shape;408;p19"/>
          <p:cNvSpPr/>
          <p:nvPr/>
        </p:nvSpPr>
        <p:spPr>
          <a:xfrm>
            <a:off x="1319400" y="268825"/>
            <a:ext cx="1567500" cy="666300"/>
          </a:xfrm>
          <a:prstGeom prst="round2DiagRect">
            <a:avLst>
              <a:gd name="adj1" fmla="val 16667"/>
              <a:gd name="adj2" fmla="val 0"/>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 sz="1600" b="0" i="0" u="none" strike="noStrike" cap="none">
                <a:solidFill>
                  <a:srgbClr val="FFFFFF"/>
                </a:solidFill>
                <a:latin typeface="Poppins"/>
                <a:ea typeface="Poppins"/>
                <a:cs typeface="Poppins"/>
                <a:sym typeface="Poppins"/>
              </a:rPr>
              <a:t>Relatos</a:t>
            </a:r>
            <a:endParaRPr sz="1600" b="0" i="0" u="none" strike="noStrike" cap="none">
              <a:solidFill>
                <a:srgbClr val="FFFFFF"/>
              </a:solidFill>
              <a:latin typeface="Poppins"/>
              <a:ea typeface="Poppins"/>
              <a:cs typeface="Poppins"/>
              <a:sym typeface="Poppins"/>
            </a:endParaRPr>
          </a:p>
        </p:txBody>
      </p:sp>
      <p:sp>
        <p:nvSpPr>
          <p:cNvPr id="409" name="Google Shape;409;p19"/>
          <p:cNvSpPr/>
          <p:nvPr/>
        </p:nvSpPr>
        <p:spPr>
          <a:xfrm>
            <a:off x="444425" y="337975"/>
            <a:ext cx="431100" cy="5280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a:solidFill>
                  <a:srgbClr val="FFFFFF"/>
                </a:solidFill>
              </a:rPr>
              <a:t>2</a:t>
            </a:r>
            <a:endParaRPr sz="1400" b="0" i="0" u="none" strike="noStrike" cap="none">
              <a:solidFill>
                <a:srgbClr val="FFFFFF"/>
              </a:solidFill>
              <a:latin typeface="Arial"/>
              <a:ea typeface="Arial"/>
              <a:cs typeface="Arial"/>
              <a:sym typeface="Arial"/>
            </a:endParaRPr>
          </a:p>
        </p:txBody>
      </p:sp>
      <p:sp>
        <p:nvSpPr>
          <p:cNvPr id="410" name="Google Shape;410;p19"/>
          <p:cNvSpPr txBox="1"/>
          <p:nvPr/>
        </p:nvSpPr>
        <p:spPr>
          <a:xfrm>
            <a:off x="431100" y="998302"/>
            <a:ext cx="8281800" cy="2031900"/>
          </a:xfrm>
          <a:prstGeom prst="rect">
            <a:avLst/>
          </a:prstGeom>
          <a:noFill/>
          <a:ln>
            <a:noFill/>
          </a:ln>
        </p:spPr>
        <p:txBody>
          <a:bodyPr spcFirstLastPara="1" wrap="square" lIns="91425" tIns="91425" rIns="91425" bIns="91425" anchor="t" anchorCtr="0">
            <a:noAutofit/>
          </a:bodyPr>
          <a:lstStyle/>
          <a:p>
            <a:pPr marL="0" marR="0" lvl="0" indent="0" algn="ctr" rtl="0">
              <a:lnSpc>
                <a:spcPct val="150000"/>
              </a:lnSpc>
              <a:spcBef>
                <a:spcPts val="1200"/>
              </a:spcBef>
              <a:spcAft>
                <a:spcPts val="0"/>
              </a:spcAft>
              <a:buClr>
                <a:srgbClr val="000000"/>
              </a:buClr>
              <a:buSzPts val="1600"/>
              <a:buFont typeface="Arial"/>
              <a:buNone/>
            </a:pPr>
            <a:r>
              <a:rPr lang="en" sz="1600" b="1" i="1" u="none" strike="noStrike" cap="none">
                <a:solidFill>
                  <a:srgbClr val="000000"/>
                </a:solidFill>
                <a:latin typeface="Times New Roman"/>
                <a:ea typeface="Times New Roman"/>
                <a:cs typeface="Times New Roman"/>
                <a:sym typeface="Times New Roman"/>
              </a:rPr>
              <a:t>“</a:t>
            </a:r>
            <a:r>
              <a:rPr lang="en" sz="1600" b="0" i="1" u="none" strike="noStrike" cap="none">
                <a:solidFill>
                  <a:srgbClr val="000000"/>
                </a:solidFill>
                <a:latin typeface="Times New Roman"/>
                <a:ea typeface="Times New Roman"/>
                <a:cs typeface="Times New Roman"/>
                <a:sym typeface="Times New Roman"/>
              </a:rPr>
              <a:t>¿Cuidar de ella? que... ella esté en un lugar seguro, que no tenga riesgos de un abuso sexual, de un maltrato. Esos son cuidados. Toda la responsabilidad de uno como mamá que tiene que saber dónde deja a los hijos, con quién los deja” (Actora 1, comunicación personal, 13 de septiembre de 2019).</a:t>
            </a:r>
            <a:endParaRPr sz="1600" b="0" i="1" u="none" strike="noStrike" cap="none">
              <a:solidFill>
                <a:srgbClr val="000000"/>
              </a:solidFill>
              <a:latin typeface="Times New Roman"/>
              <a:ea typeface="Times New Roman"/>
              <a:cs typeface="Times New Roman"/>
              <a:sym typeface="Times New Roman"/>
            </a:endParaRPr>
          </a:p>
          <a:p>
            <a:pPr marL="0" marR="0" lvl="0" indent="0" algn="ctr" rtl="0">
              <a:lnSpc>
                <a:spcPct val="150000"/>
              </a:lnSpc>
              <a:spcBef>
                <a:spcPts val="1200"/>
              </a:spcBef>
              <a:spcAft>
                <a:spcPts val="0"/>
              </a:spcAft>
              <a:buClr>
                <a:srgbClr val="000000"/>
              </a:buClr>
              <a:buSzPts val="1600"/>
              <a:buFont typeface="Arial"/>
              <a:buNone/>
            </a:pPr>
            <a:endParaRPr sz="1600" b="0" i="1" u="none" strike="noStrike" cap="none">
              <a:solidFill>
                <a:srgbClr val="000000"/>
              </a:solidFill>
              <a:latin typeface="Times New Roman"/>
              <a:ea typeface="Times New Roman"/>
              <a:cs typeface="Times New Roman"/>
              <a:sym typeface="Times New Roman"/>
            </a:endParaRPr>
          </a:p>
          <a:p>
            <a:pPr marL="0" marR="0" lvl="0" indent="0" algn="ctr" rtl="0">
              <a:lnSpc>
                <a:spcPct val="150000"/>
              </a:lnSpc>
              <a:spcBef>
                <a:spcPts val="1200"/>
              </a:spcBef>
              <a:spcAft>
                <a:spcPts val="0"/>
              </a:spcAft>
              <a:buClr>
                <a:srgbClr val="000000"/>
              </a:buClr>
              <a:buSzPts val="1600"/>
              <a:buFont typeface="Arial"/>
              <a:buNone/>
            </a:pPr>
            <a:endParaRPr sz="1600" i="1">
              <a:latin typeface="Times New Roman"/>
              <a:ea typeface="Times New Roman"/>
              <a:cs typeface="Times New Roman"/>
              <a:sym typeface="Times New Roman"/>
            </a:endParaRPr>
          </a:p>
          <a:p>
            <a:pPr marL="0" marR="0" lvl="0" indent="0" algn="ctr" rtl="0">
              <a:lnSpc>
                <a:spcPct val="150000"/>
              </a:lnSpc>
              <a:spcBef>
                <a:spcPts val="1200"/>
              </a:spcBef>
              <a:spcAft>
                <a:spcPts val="0"/>
              </a:spcAft>
              <a:buClr>
                <a:srgbClr val="000000"/>
              </a:buClr>
              <a:buSzPts val="1600"/>
              <a:buFont typeface="Arial"/>
              <a:buNone/>
            </a:pPr>
            <a:r>
              <a:rPr lang="en" sz="1600" b="0" i="1" u="none" strike="noStrike" cap="none">
                <a:solidFill>
                  <a:srgbClr val="000000"/>
                </a:solidFill>
                <a:latin typeface="Times New Roman"/>
                <a:ea typeface="Times New Roman"/>
                <a:cs typeface="Times New Roman"/>
                <a:sym typeface="Times New Roman"/>
              </a:rPr>
              <a:t>“Bueno, antes de irme a trabajar, pues yo siempre los… me levanto temprano, les preparo el desayuno, alisto almuerzo y los dejo almorzados antes de irme a trabajar (…)”  (Actora 2, comunicación vía telefónica, 14 de septiembre de 2019).</a:t>
            </a:r>
            <a:endParaRPr sz="1600" b="0" i="1" u="none" strike="noStrike" cap="none">
              <a:solidFill>
                <a:srgbClr val="000000"/>
              </a:solidFill>
              <a:latin typeface="Times New Roman"/>
              <a:ea typeface="Times New Roman"/>
              <a:cs typeface="Times New Roman"/>
              <a:sym typeface="Times New Roman"/>
            </a:endParaRPr>
          </a:p>
          <a:p>
            <a:pPr marL="0" marR="0" lvl="0" indent="0" algn="ctr" rtl="0">
              <a:lnSpc>
                <a:spcPct val="150000"/>
              </a:lnSpc>
              <a:spcBef>
                <a:spcPts val="1200"/>
              </a:spcBef>
              <a:spcAft>
                <a:spcPts val="0"/>
              </a:spcAft>
              <a:buClr>
                <a:srgbClr val="000000"/>
              </a:buClr>
              <a:buSzPts val="1800"/>
              <a:buFont typeface="Arial"/>
              <a:buNone/>
            </a:pPr>
            <a:endParaRPr sz="1800" b="0" i="1" u="none" strike="noStrike" cap="none">
              <a:solidFill>
                <a:srgbClr val="000000"/>
              </a:solidFill>
              <a:latin typeface="Times New Roman"/>
              <a:ea typeface="Times New Roman"/>
              <a:cs typeface="Times New Roman"/>
              <a:sym typeface="Times New Roman"/>
            </a:endParaRPr>
          </a:p>
        </p:txBody>
      </p:sp>
      <p:sp>
        <p:nvSpPr>
          <p:cNvPr id="411" name="Google Shape;411;p19"/>
          <p:cNvSpPr/>
          <p:nvPr/>
        </p:nvSpPr>
        <p:spPr>
          <a:xfrm>
            <a:off x="3207125" y="268825"/>
            <a:ext cx="2928000" cy="666300"/>
          </a:xfrm>
          <a:prstGeom prst="round2DiagRect">
            <a:avLst>
              <a:gd name="adj1" fmla="val 16667"/>
              <a:gd name="adj2" fmla="val 0"/>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 sz="1600" b="0" i="0" u="none" strike="noStrike" cap="none">
                <a:solidFill>
                  <a:srgbClr val="FFFFFF"/>
                </a:solidFill>
                <a:latin typeface="Poppins"/>
                <a:ea typeface="Poppins"/>
                <a:cs typeface="Poppins"/>
                <a:sym typeface="Poppins"/>
              </a:rPr>
              <a:t>Garantizar la seguridad de sus hijos/as</a:t>
            </a:r>
            <a:endParaRPr sz="1600" b="0" i="0" u="none" strike="noStrike" cap="none">
              <a:solidFill>
                <a:srgbClr val="FFFFFF"/>
              </a:solidFill>
              <a:latin typeface="Poppins"/>
              <a:ea typeface="Poppins"/>
              <a:cs typeface="Poppins"/>
              <a:sym typeface="Poppins"/>
            </a:endParaRPr>
          </a:p>
        </p:txBody>
      </p:sp>
      <p:sp>
        <p:nvSpPr>
          <p:cNvPr id="412" name="Google Shape;412;p19"/>
          <p:cNvSpPr/>
          <p:nvPr/>
        </p:nvSpPr>
        <p:spPr>
          <a:xfrm>
            <a:off x="444425" y="2877800"/>
            <a:ext cx="431100" cy="5280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a:solidFill>
                  <a:srgbClr val="FFFFFF"/>
                </a:solidFill>
              </a:rPr>
              <a:t>3</a:t>
            </a:r>
            <a:endParaRPr sz="1400" b="0" i="0" u="none" strike="noStrike" cap="none">
              <a:solidFill>
                <a:srgbClr val="FFFFFF"/>
              </a:solidFill>
              <a:latin typeface="Arial"/>
              <a:ea typeface="Arial"/>
              <a:cs typeface="Arial"/>
              <a:sym typeface="Arial"/>
            </a:endParaRPr>
          </a:p>
        </p:txBody>
      </p:sp>
      <p:sp>
        <p:nvSpPr>
          <p:cNvPr id="413" name="Google Shape;413;p19"/>
          <p:cNvSpPr/>
          <p:nvPr/>
        </p:nvSpPr>
        <p:spPr>
          <a:xfrm>
            <a:off x="1319400" y="2801600"/>
            <a:ext cx="1567500" cy="666300"/>
          </a:xfrm>
          <a:prstGeom prst="round2DiagRect">
            <a:avLst>
              <a:gd name="adj1" fmla="val 16667"/>
              <a:gd name="adj2" fmla="val 0"/>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 sz="1600" b="0" i="0" u="none" strike="noStrike" cap="none">
                <a:solidFill>
                  <a:srgbClr val="FFFFFF"/>
                </a:solidFill>
                <a:latin typeface="Poppins"/>
                <a:ea typeface="Poppins"/>
                <a:cs typeface="Poppins"/>
                <a:sym typeface="Poppins"/>
              </a:rPr>
              <a:t>Relatos</a:t>
            </a:r>
            <a:endParaRPr sz="1600" b="0" i="0" u="none" strike="noStrike" cap="none">
              <a:solidFill>
                <a:srgbClr val="FFFFFF"/>
              </a:solidFill>
              <a:latin typeface="Poppins"/>
              <a:ea typeface="Poppins"/>
              <a:cs typeface="Poppins"/>
              <a:sym typeface="Poppins"/>
            </a:endParaRPr>
          </a:p>
        </p:txBody>
      </p:sp>
      <p:sp>
        <p:nvSpPr>
          <p:cNvPr id="414" name="Google Shape;414;p19"/>
          <p:cNvSpPr/>
          <p:nvPr/>
        </p:nvSpPr>
        <p:spPr>
          <a:xfrm>
            <a:off x="3207125" y="2842975"/>
            <a:ext cx="2928000" cy="666300"/>
          </a:xfrm>
          <a:prstGeom prst="round2DiagRect">
            <a:avLst>
              <a:gd name="adj1" fmla="val 16667"/>
              <a:gd name="adj2" fmla="val 0"/>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 sz="1600" b="0" i="0" u="none" strike="noStrike" cap="none">
                <a:solidFill>
                  <a:srgbClr val="FFFFFF"/>
                </a:solidFill>
                <a:latin typeface="Poppins"/>
                <a:ea typeface="Poppins"/>
                <a:cs typeface="Poppins"/>
                <a:sym typeface="Poppins"/>
              </a:rPr>
              <a:t>Rutinas necesarias para el cuidado</a:t>
            </a:r>
            <a:endParaRPr sz="1600" b="0" i="0" u="none" strike="noStrike" cap="none">
              <a:solidFill>
                <a:srgbClr val="FFFFFF"/>
              </a:solidFill>
              <a:latin typeface="Poppins"/>
              <a:ea typeface="Poppins"/>
              <a:cs typeface="Poppins"/>
              <a:sym typeface="Poppins"/>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418"/>
        <p:cNvGrpSpPr/>
        <p:nvPr/>
      </p:nvGrpSpPr>
      <p:grpSpPr>
        <a:xfrm>
          <a:off x="0" y="0"/>
          <a:ext cx="0" cy="0"/>
          <a:chOff x="0" y="0"/>
          <a:chExt cx="0" cy="0"/>
        </a:xfrm>
      </p:grpSpPr>
      <p:sp>
        <p:nvSpPr>
          <p:cNvPr id="419" name="Google Shape;419;p20"/>
          <p:cNvSpPr txBox="1">
            <a:spLocks noGrp="1"/>
          </p:cNvSpPr>
          <p:nvPr>
            <p:ph type="title"/>
          </p:nvPr>
        </p:nvSpPr>
        <p:spPr>
          <a:xfrm>
            <a:off x="568375" y="2236975"/>
            <a:ext cx="8222100" cy="2317800"/>
          </a:xfrm>
          <a:prstGeom prst="rect">
            <a:avLst/>
          </a:prstGeom>
          <a:noFill/>
          <a:ln>
            <a:noFill/>
          </a:ln>
        </p:spPr>
        <p:txBody>
          <a:bodyPr spcFirstLastPara="1" wrap="square" lIns="91425" tIns="91425" rIns="91425" bIns="91425" anchor="ctr" anchorCtr="0">
            <a:noAutofit/>
          </a:bodyPr>
          <a:lstStyle/>
          <a:p>
            <a:pPr marL="0" lvl="0" indent="0" algn="ctr" rtl="0">
              <a:lnSpc>
                <a:spcPct val="150000"/>
              </a:lnSpc>
              <a:spcBef>
                <a:spcPts val="1200"/>
              </a:spcBef>
              <a:spcAft>
                <a:spcPts val="0"/>
              </a:spcAft>
              <a:buSzPts val="4200"/>
              <a:buNone/>
            </a:pPr>
            <a:r>
              <a:rPr lang="en" sz="1800" i="1">
                <a:solidFill>
                  <a:srgbClr val="000000"/>
                </a:solidFill>
                <a:latin typeface="Times New Roman"/>
                <a:ea typeface="Times New Roman"/>
                <a:cs typeface="Times New Roman"/>
                <a:sym typeface="Times New Roman"/>
              </a:rPr>
              <a:t>“desafortunadamente uno tiene que…. (la voz se pone temblorosa) prácticamente como se dice, venderse por lo poquito por darle a sus hijos un plato de comida y tener la certeza de que lo hijos están bien, que tengan un techo, que tengan sus comodidades, no importa los lujos sino las comodidades, los cuidados que merecen los hijos de uno” (Actora 3, comunicación personal, 14 de septiembre de 2019).</a:t>
            </a:r>
            <a:endParaRPr sz="1800" i="1">
              <a:solidFill>
                <a:srgbClr val="000000"/>
              </a:solidFill>
              <a:latin typeface="Times New Roman"/>
              <a:ea typeface="Times New Roman"/>
              <a:cs typeface="Times New Roman"/>
              <a:sym typeface="Times New Roman"/>
            </a:endParaRPr>
          </a:p>
          <a:p>
            <a:pPr marL="0" lvl="0" indent="0" algn="l" rtl="0">
              <a:lnSpc>
                <a:spcPct val="100000"/>
              </a:lnSpc>
              <a:spcBef>
                <a:spcPts val="1200"/>
              </a:spcBef>
              <a:spcAft>
                <a:spcPts val="0"/>
              </a:spcAft>
              <a:buSzPts val="4200"/>
              <a:buNone/>
            </a:pPr>
            <a:endParaRPr/>
          </a:p>
        </p:txBody>
      </p:sp>
      <p:sp>
        <p:nvSpPr>
          <p:cNvPr id="420" name="Google Shape;420;p20"/>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Clr>
                <a:srgbClr val="000000"/>
              </a:buClr>
              <a:buSzPts val="1000"/>
              <a:buFont typeface="Arial"/>
              <a:buNone/>
            </a:pPr>
            <a:fld id="{00000000-1234-1234-1234-123412341234}" type="slidenum">
              <a:rPr lang="en"/>
              <a:t>17</a:t>
            </a:fld>
            <a:endParaRPr/>
          </a:p>
        </p:txBody>
      </p:sp>
      <p:sp>
        <p:nvSpPr>
          <p:cNvPr id="421" name="Google Shape;421;p20"/>
          <p:cNvSpPr/>
          <p:nvPr/>
        </p:nvSpPr>
        <p:spPr>
          <a:xfrm>
            <a:off x="568375" y="1059550"/>
            <a:ext cx="431100" cy="5280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a:solidFill>
                  <a:srgbClr val="FFFFFF"/>
                </a:solidFill>
              </a:rPr>
              <a:t>3</a:t>
            </a:r>
            <a:endParaRPr sz="1400" b="0" i="0" u="none" strike="noStrike" cap="none">
              <a:solidFill>
                <a:srgbClr val="FFFFFF"/>
              </a:solidFill>
              <a:latin typeface="Arial"/>
              <a:ea typeface="Arial"/>
              <a:cs typeface="Arial"/>
              <a:sym typeface="Arial"/>
            </a:endParaRPr>
          </a:p>
        </p:txBody>
      </p:sp>
      <p:sp>
        <p:nvSpPr>
          <p:cNvPr id="422" name="Google Shape;422;p20"/>
          <p:cNvSpPr/>
          <p:nvPr/>
        </p:nvSpPr>
        <p:spPr>
          <a:xfrm>
            <a:off x="1418550" y="990400"/>
            <a:ext cx="1567500" cy="666300"/>
          </a:xfrm>
          <a:prstGeom prst="round2DiagRect">
            <a:avLst>
              <a:gd name="adj1" fmla="val 16667"/>
              <a:gd name="adj2" fmla="val 0"/>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 sz="1600" b="0" i="0" u="none" strike="noStrike" cap="none">
                <a:solidFill>
                  <a:srgbClr val="FFFFFF"/>
                </a:solidFill>
                <a:latin typeface="Poppins"/>
                <a:ea typeface="Poppins"/>
                <a:cs typeface="Poppins"/>
                <a:sym typeface="Poppins"/>
              </a:rPr>
              <a:t>Relatos</a:t>
            </a:r>
            <a:endParaRPr sz="1600" b="0" i="0" u="none" strike="noStrike" cap="none">
              <a:solidFill>
                <a:srgbClr val="FFFFFF"/>
              </a:solidFill>
              <a:latin typeface="Poppins"/>
              <a:ea typeface="Poppins"/>
              <a:cs typeface="Poppins"/>
              <a:sym typeface="Poppins"/>
            </a:endParaRPr>
          </a:p>
        </p:txBody>
      </p:sp>
      <p:sp>
        <p:nvSpPr>
          <p:cNvPr id="423" name="Google Shape;423;p20"/>
          <p:cNvSpPr/>
          <p:nvPr/>
        </p:nvSpPr>
        <p:spPr>
          <a:xfrm>
            <a:off x="3293925" y="990400"/>
            <a:ext cx="2928000" cy="666300"/>
          </a:xfrm>
          <a:prstGeom prst="round2DiagRect">
            <a:avLst>
              <a:gd name="adj1" fmla="val 16667"/>
              <a:gd name="adj2" fmla="val 0"/>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 sz="1600" b="0" i="0" u="none" strike="noStrike" cap="none">
                <a:solidFill>
                  <a:srgbClr val="FFFFFF"/>
                </a:solidFill>
                <a:latin typeface="Poppins"/>
                <a:ea typeface="Poppins"/>
                <a:cs typeface="Poppins"/>
                <a:sym typeface="Poppins"/>
              </a:rPr>
              <a:t>Ingresos económicos y cuidado</a:t>
            </a:r>
            <a:endParaRPr sz="1600" b="0" i="0" u="none" strike="noStrike" cap="none">
              <a:solidFill>
                <a:srgbClr val="FFFFFF"/>
              </a:solidFill>
              <a:latin typeface="Poppins"/>
              <a:ea typeface="Poppins"/>
              <a:cs typeface="Poppins"/>
              <a:sym typeface="Poppins"/>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427"/>
        <p:cNvGrpSpPr/>
        <p:nvPr/>
      </p:nvGrpSpPr>
      <p:grpSpPr>
        <a:xfrm>
          <a:off x="0" y="0"/>
          <a:ext cx="0" cy="0"/>
          <a:chOff x="0" y="0"/>
          <a:chExt cx="0" cy="0"/>
        </a:xfrm>
      </p:grpSpPr>
      <p:sp>
        <p:nvSpPr>
          <p:cNvPr id="428" name="Google Shape;428;p21"/>
          <p:cNvSpPr txBox="1">
            <a:spLocks noGrp="1"/>
          </p:cNvSpPr>
          <p:nvPr>
            <p:ph type="title"/>
          </p:nvPr>
        </p:nvSpPr>
        <p:spPr>
          <a:xfrm>
            <a:off x="568375" y="2226825"/>
            <a:ext cx="8222100" cy="3307200"/>
          </a:xfrm>
          <a:prstGeom prst="rect">
            <a:avLst/>
          </a:prstGeom>
          <a:noFill/>
          <a:ln>
            <a:noFill/>
          </a:ln>
        </p:spPr>
        <p:txBody>
          <a:bodyPr spcFirstLastPara="1" wrap="square" lIns="91425" tIns="91425" rIns="91425" bIns="91425" anchor="ctr" anchorCtr="0">
            <a:noAutofit/>
          </a:bodyPr>
          <a:lstStyle/>
          <a:p>
            <a:pPr marL="0" lvl="0" indent="0" algn="ctr" rtl="0">
              <a:lnSpc>
                <a:spcPct val="150000"/>
              </a:lnSpc>
              <a:spcBef>
                <a:spcPts val="1200"/>
              </a:spcBef>
              <a:spcAft>
                <a:spcPts val="0"/>
              </a:spcAft>
              <a:buSzPts val="4200"/>
              <a:buNone/>
            </a:pPr>
            <a:r>
              <a:rPr lang="en" sz="2000" i="1">
                <a:solidFill>
                  <a:srgbClr val="000000"/>
                </a:solidFill>
                <a:latin typeface="Times New Roman"/>
                <a:ea typeface="Times New Roman"/>
                <a:cs typeface="Times New Roman"/>
                <a:sym typeface="Times New Roman"/>
              </a:rPr>
              <a:t>“Pues lo que te digo, o sea, procurar dedicarle lo más que usted pueda y pues darle lo más que necesiten, o sea, lo que usted más pueda; económicamente, físicamente, amorosamente, tiempo, no perder cada minuto que pueda compartir con ellas” (Actora 4, comunicación personal, 15 de septiembre de 2019).</a:t>
            </a:r>
            <a:endParaRPr sz="2000" i="1">
              <a:solidFill>
                <a:srgbClr val="000000"/>
              </a:solidFill>
              <a:latin typeface="Times New Roman"/>
              <a:ea typeface="Times New Roman"/>
              <a:cs typeface="Times New Roman"/>
              <a:sym typeface="Times New Roman"/>
            </a:endParaRPr>
          </a:p>
          <a:p>
            <a:pPr marL="0" lvl="0" indent="0" algn="ctr" rtl="0">
              <a:lnSpc>
                <a:spcPct val="150000"/>
              </a:lnSpc>
              <a:spcBef>
                <a:spcPts val="1200"/>
              </a:spcBef>
              <a:spcAft>
                <a:spcPts val="0"/>
              </a:spcAft>
              <a:buSzPts val="4200"/>
              <a:buNone/>
            </a:pPr>
            <a:endParaRPr sz="1800" i="1">
              <a:solidFill>
                <a:srgbClr val="000000"/>
              </a:solidFill>
              <a:latin typeface="Times New Roman"/>
              <a:ea typeface="Times New Roman"/>
              <a:cs typeface="Times New Roman"/>
              <a:sym typeface="Times New Roman"/>
            </a:endParaRPr>
          </a:p>
          <a:p>
            <a:pPr marL="0" lvl="0" indent="0" algn="l" rtl="0">
              <a:lnSpc>
                <a:spcPct val="100000"/>
              </a:lnSpc>
              <a:spcBef>
                <a:spcPts val="1200"/>
              </a:spcBef>
              <a:spcAft>
                <a:spcPts val="0"/>
              </a:spcAft>
              <a:buSzPts val="4200"/>
              <a:buNone/>
            </a:pPr>
            <a:endParaRPr/>
          </a:p>
        </p:txBody>
      </p:sp>
      <p:sp>
        <p:nvSpPr>
          <p:cNvPr id="429" name="Google Shape;429;p21"/>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
              <a:t>18</a:t>
            </a:fld>
            <a:endParaRPr/>
          </a:p>
        </p:txBody>
      </p:sp>
      <p:sp>
        <p:nvSpPr>
          <p:cNvPr id="430" name="Google Shape;430;p21"/>
          <p:cNvSpPr/>
          <p:nvPr/>
        </p:nvSpPr>
        <p:spPr>
          <a:xfrm>
            <a:off x="568375" y="1059550"/>
            <a:ext cx="431100" cy="5280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Arial"/>
                <a:ea typeface="Arial"/>
                <a:cs typeface="Arial"/>
                <a:sym typeface="Arial"/>
              </a:rPr>
              <a:t>3</a:t>
            </a:r>
            <a:endParaRPr sz="1400" b="0" i="0" u="none" strike="noStrike" cap="none">
              <a:solidFill>
                <a:srgbClr val="FFFFFF"/>
              </a:solidFill>
              <a:latin typeface="Arial"/>
              <a:ea typeface="Arial"/>
              <a:cs typeface="Arial"/>
              <a:sym typeface="Arial"/>
            </a:endParaRPr>
          </a:p>
        </p:txBody>
      </p:sp>
      <p:sp>
        <p:nvSpPr>
          <p:cNvPr id="431" name="Google Shape;431;p21"/>
          <p:cNvSpPr/>
          <p:nvPr/>
        </p:nvSpPr>
        <p:spPr>
          <a:xfrm>
            <a:off x="1418550" y="990400"/>
            <a:ext cx="1567500" cy="666300"/>
          </a:xfrm>
          <a:prstGeom prst="round2DiagRect">
            <a:avLst>
              <a:gd name="adj1" fmla="val 16667"/>
              <a:gd name="adj2" fmla="val 0"/>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 sz="1600" b="0" i="0" u="none" strike="noStrike" cap="none">
                <a:solidFill>
                  <a:srgbClr val="FFFFFF"/>
                </a:solidFill>
                <a:latin typeface="Poppins"/>
                <a:ea typeface="Poppins"/>
                <a:cs typeface="Poppins"/>
                <a:sym typeface="Poppins"/>
              </a:rPr>
              <a:t>Relatos</a:t>
            </a:r>
            <a:endParaRPr sz="1600" b="0" i="0" u="none" strike="noStrike" cap="none">
              <a:solidFill>
                <a:srgbClr val="FFFFFF"/>
              </a:solidFill>
              <a:latin typeface="Poppins"/>
              <a:ea typeface="Poppins"/>
              <a:cs typeface="Poppins"/>
              <a:sym typeface="Poppins"/>
            </a:endParaRPr>
          </a:p>
        </p:txBody>
      </p:sp>
      <p:sp>
        <p:nvSpPr>
          <p:cNvPr id="432" name="Google Shape;432;p21"/>
          <p:cNvSpPr/>
          <p:nvPr/>
        </p:nvSpPr>
        <p:spPr>
          <a:xfrm>
            <a:off x="3293925" y="990400"/>
            <a:ext cx="2928000" cy="666300"/>
          </a:xfrm>
          <a:prstGeom prst="round2DiagRect">
            <a:avLst>
              <a:gd name="adj1" fmla="val 16667"/>
              <a:gd name="adj2" fmla="val 0"/>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 sz="1600" b="0" i="0" u="none" strike="noStrike" cap="none">
                <a:solidFill>
                  <a:srgbClr val="FFFFFF"/>
                </a:solidFill>
                <a:latin typeface="Poppins"/>
                <a:ea typeface="Poppins"/>
                <a:cs typeface="Poppins"/>
                <a:sym typeface="Poppins"/>
              </a:rPr>
              <a:t>Cuidado inmaterial: importancia del tiempo no instrumental.</a:t>
            </a:r>
            <a:endParaRPr sz="1600" b="0" i="0" u="none" strike="noStrike" cap="none">
              <a:solidFill>
                <a:srgbClr val="FFFFFF"/>
              </a:solidFill>
              <a:latin typeface="Poppins"/>
              <a:ea typeface="Poppins"/>
              <a:cs typeface="Poppins"/>
              <a:sym typeface="Poppins"/>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436"/>
        <p:cNvGrpSpPr/>
        <p:nvPr/>
      </p:nvGrpSpPr>
      <p:grpSpPr>
        <a:xfrm>
          <a:off x="0" y="0"/>
          <a:ext cx="0" cy="0"/>
          <a:chOff x="0" y="0"/>
          <a:chExt cx="0" cy="0"/>
        </a:xfrm>
      </p:grpSpPr>
      <p:sp>
        <p:nvSpPr>
          <p:cNvPr id="437" name="Google Shape;437;p22"/>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
                <a:solidFill>
                  <a:schemeClr val="lt1"/>
                </a:solidFill>
              </a:rPr>
              <a:t>19</a:t>
            </a:fld>
            <a:endParaRPr>
              <a:solidFill>
                <a:schemeClr val="lt1"/>
              </a:solidFill>
            </a:endParaRPr>
          </a:p>
        </p:txBody>
      </p:sp>
      <p:sp>
        <p:nvSpPr>
          <p:cNvPr id="438" name="Google Shape;438;p22"/>
          <p:cNvSpPr txBox="1">
            <a:spLocks noGrp="1"/>
          </p:cNvSpPr>
          <p:nvPr>
            <p:ph type="title"/>
          </p:nvPr>
        </p:nvSpPr>
        <p:spPr>
          <a:xfrm>
            <a:off x="1589850" y="475475"/>
            <a:ext cx="5964300" cy="11070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4200"/>
              <a:buNone/>
            </a:pPr>
            <a:r>
              <a:rPr lang="en" sz="3000" b="1">
                <a:solidFill>
                  <a:schemeClr val="dk1"/>
                </a:solidFill>
              </a:rPr>
              <a:t>TAXONOMIAS</a:t>
            </a:r>
            <a:endParaRPr sz="3000" b="1">
              <a:solidFill>
                <a:schemeClr val="dk1"/>
              </a:solidFill>
            </a:endParaRPr>
          </a:p>
          <a:p>
            <a:pPr marL="0" lvl="0" indent="0" algn="ctr" rtl="0">
              <a:lnSpc>
                <a:spcPct val="100000"/>
              </a:lnSpc>
              <a:spcBef>
                <a:spcPts val="0"/>
              </a:spcBef>
              <a:spcAft>
                <a:spcPts val="0"/>
              </a:spcAft>
              <a:buSzPts val="4200"/>
              <a:buNone/>
            </a:pPr>
            <a:r>
              <a:rPr lang="en" sz="3000"/>
              <a:t>TAXONOMÍAS</a:t>
            </a:r>
            <a:endParaRPr sz="3000"/>
          </a:p>
        </p:txBody>
      </p:sp>
      <p:cxnSp>
        <p:nvCxnSpPr>
          <p:cNvPr id="439" name="Google Shape;439;p22"/>
          <p:cNvCxnSpPr>
            <a:stCxn id="440" idx="2"/>
            <a:endCxn id="441" idx="1"/>
          </p:cNvCxnSpPr>
          <p:nvPr/>
        </p:nvCxnSpPr>
        <p:spPr>
          <a:xfrm>
            <a:off x="1213950" y="3024350"/>
            <a:ext cx="893700" cy="966900"/>
          </a:xfrm>
          <a:prstGeom prst="bentConnector3">
            <a:avLst>
              <a:gd name="adj1" fmla="val 50003"/>
            </a:avLst>
          </a:prstGeom>
          <a:noFill/>
          <a:ln w="9525" cap="flat" cmpd="sng">
            <a:solidFill>
              <a:srgbClr val="000000"/>
            </a:solidFill>
            <a:prstDash val="solid"/>
            <a:round/>
            <a:headEnd type="none" w="sm" len="sm"/>
            <a:tailEnd type="none" w="sm" len="sm"/>
          </a:ln>
        </p:spPr>
      </p:cxnSp>
      <p:cxnSp>
        <p:nvCxnSpPr>
          <p:cNvPr id="442" name="Google Shape;442;p22"/>
          <p:cNvCxnSpPr>
            <a:stCxn id="440" idx="2"/>
            <a:endCxn id="443" idx="1"/>
          </p:cNvCxnSpPr>
          <p:nvPr/>
        </p:nvCxnSpPr>
        <p:spPr>
          <a:xfrm rot="10800000" flipH="1">
            <a:off x="1213950" y="2326550"/>
            <a:ext cx="893700" cy="697800"/>
          </a:xfrm>
          <a:prstGeom prst="bentConnector3">
            <a:avLst>
              <a:gd name="adj1" fmla="val 50003"/>
            </a:avLst>
          </a:prstGeom>
          <a:noFill/>
          <a:ln w="9525" cap="flat" cmpd="sng">
            <a:solidFill>
              <a:srgbClr val="000000"/>
            </a:solidFill>
            <a:prstDash val="solid"/>
            <a:round/>
            <a:headEnd type="none" w="sm" len="sm"/>
            <a:tailEnd type="none" w="sm" len="sm"/>
          </a:ln>
        </p:spPr>
      </p:cxnSp>
      <p:sp>
        <p:nvSpPr>
          <p:cNvPr id="440" name="Google Shape;440;p22"/>
          <p:cNvSpPr/>
          <p:nvPr/>
        </p:nvSpPr>
        <p:spPr>
          <a:xfrm rot="-5400000">
            <a:off x="-669300" y="2761700"/>
            <a:ext cx="3241200" cy="525300"/>
          </a:xfrm>
          <a:prstGeom prst="roundRect">
            <a:avLst>
              <a:gd name="adj" fmla="val 16667"/>
            </a:avLst>
          </a:prstGeom>
          <a:solidFill>
            <a:schemeClr val="dk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n" sz="2000" b="0" i="0" u="none" strike="noStrike" cap="none">
                <a:solidFill>
                  <a:srgbClr val="FFFFFF"/>
                </a:solidFill>
                <a:latin typeface="Poppins"/>
                <a:ea typeface="Poppins"/>
                <a:cs typeface="Poppins"/>
                <a:sym typeface="Poppins"/>
              </a:rPr>
              <a:t>Redes de cuidado</a:t>
            </a:r>
            <a:endParaRPr sz="2000" b="0" i="0" u="none" strike="noStrike" cap="none">
              <a:solidFill>
                <a:srgbClr val="FFFFFF"/>
              </a:solidFill>
              <a:latin typeface="Poppins"/>
              <a:ea typeface="Poppins"/>
              <a:cs typeface="Poppins"/>
              <a:sym typeface="Poppins"/>
            </a:endParaRPr>
          </a:p>
        </p:txBody>
      </p:sp>
      <p:sp>
        <p:nvSpPr>
          <p:cNvPr id="443" name="Google Shape;443;p22"/>
          <p:cNvSpPr/>
          <p:nvPr/>
        </p:nvSpPr>
        <p:spPr>
          <a:xfrm>
            <a:off x="2107700" y="1907219"/>
            <a:ext cx="2020500" cy="838800"/>
          </a:xfrm>
          <a:prstGeom prst="roundRect">
            <a:avLst>
              <a:gd name="adj" fmla="val 16667"/>
            </a:avLst>
          </a:prstGeom>
          <a:solidFill>
            <a:schemeClr val="accent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500"/>
              <a:buFont typeface="Arial"/>
              <a:buNone/>
            </a:pPr>
            <a:r>
              <a:rPr lang="en" sz="1500" b="0" i="0" u="none" strike="noStrike" cap="none">
                <a:solidFill>
                  <a:srgbClr val="FFFFFF"/>
                </a:solidFill>
                <a:latin typeface="Poppins"/>
                <a:ea typeface="Poppins"/>
                <a:cs typeface="Poppins"/>
                <a:sym typeface="Poppins"/>
              </a:rPr>
              <a:t>Actores y escenarios</a:t>
            </a:r>
            <a:endParaRPr sz="1500" b="0" i="0" u="none" strike="noStrike" cap="none">
              <a:solidFill>
                <a:srgbClr val="FFFFFF"/>
              </a:solidFill>
              <a:latin typeface="Poppins"/>
              <a:ea typeface="Poppins"/>
              <a:cs typeface="Poppins"/>
              <a:sym typeface="Poppins"/>
            </a:endParaRPr>
          </a:p>
        </p:txBody>
      </p:sp>
      <p:sp>
        <p:nvSpPr>
          <p:cNvPr id="441" name="Google Shape;441;p22"/>
          <p:cNvSpPr/>
          <p:nvPr/>
        </p:nvSpPr>
        <p:spPr>
          <a:xfrm>
            <a:off x="2107700" y="3728549"/>
            <a:ext cx="2020500" cy="525300"/>
          </a:xfrm>
          <a:prstGeom prst="roundRect">
            <a:avLst>
              <a:gd name="adj" fmla="val 16667"/>
            </a:avLst>
          </a:prstGeom>
          <a:solidFill>
            <a:schemeClr val="accent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500"/>
              <a:buFont typeface="Arial"/>
              <a:buNone/>
            </a:pPr>
            <a:r>
              <a:rPr lang="en" sz="1500" b="0" i="0" u="none" strike="noStrike" cap="none">
                <a:solidFill>
                  <a:srgbClr val="FFFFFF"/>
                </a:solidFill>
                <a:latin typeface="Roboto"/>
                <a:ea typeface="Roboto"/>
                <a:cs typeface="Roboto"/>
                <a:sym typeface="Roboto"/>
              </a:rPr>
              <a:t>Interrelaciones</a:t>
            </a:r>
            <a:endParaRPr sz="1500" b="0" i="0" u="none" strike="noStrike" cap="none">
              <a:solidFill>
                <a:srgbClr val="FFFFFF"/>
              </a:solidFill>
              <a:latin typeface="Roboto"/>
              <a:ea typeface="Roboto"/>
              <a:cs typeface="Roboto"/>
              <a:sym typeface="Roboto"/>
            </a:endParaRPr>
          </a:p>
        </p:txBody>
      </p:sp>
      <p:sp>
        <p:nvSpPr>
          <p:cNvPr id="444" name="Google Shape;444;p22"/>
          <p:cNvSpPr/>
          <p:nvPr/>
        </p:nvSpPr>
        <p:spPr>
          <a:xfrm>
            <a:off x="4748250" y="2051200"/>
            <a:ext cx="1534500" cy="2082300"/>
          </a:xfrm>
          <a:prstGeom prst="roundRect">
            <a:avLst>
              <a:gd name="adj" fmla="val 16667"/>
            </a:avLst>
          </a:prstGeom>
          <a:solidFill>
            <a:srgbClr val="2A3990">
              <a:alpha val="81568"/>
            </a:srgbClr>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500"/>
              <a:buFont typeface="Arial"/>
              <a:buNone/>
            </a:pPr>
            <a:r>
              <a:rPr lang="en" sz="1500" b="0" i="0" u="none" strike="noStrike" cap="none">
                <a:solidFill>
                  <a:srgbClr val="FFFFFF"/>
                </a:solidFill>
                <a:latin typeface="Roboto"/>
                <a:ea typeface="Roboto"/>
                <a:cs typeface="Roboto"/>
                <a:sym typeface="Roboto"/>
              </a:rPr>
              <a:t>Las mujeres como figura principal en las relaciones de cuidado entre el escenario familiar e institucional</a:t>
            </a:r>
            <a:endParaRPr sz="1500" b="0" i="0" u="none" strike="noStrike" cap="none">
              <a:solidFill>
                <a:srgbClr val="FFFFFF"/>
              </a:solidFill>
              <a:latin typeface="Roboto"/>
              <a:ea typeface="Roboto"/>
              <a:cs typeface="Roboto"/>
              <a:sym typeface="Roboto"/>
            </a:endParaRPr>
          </a:p>
        </p:txBody>
      </p:sp>
      <p:sp>
        <p:nvSpPr>
          <p:cNvPr id="445" name="Google Shape;445;p22"/>
          <p:cNvSpPr/>
          <p:nvPr/>
        </p:nvSpPr>
        <p:spPr>
          <a:xfrm>
            <a:off x="6902775" y="3728551"/>
            <a:ext cx="2020500" cy="898800"/>
          </a:xfrm>
          <a:prstGeom prst="roundRect">
            <a:avLst>
              <a:gd name="adj" fmla="val 16667"/>
            </a:avLst>
          </a:prstGeom>
          <a:solidFill>
            <a:schemeClr val="accent6"/>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500"/>
              <a:buFont typeface="Arial"/>
              <a:buNone/>
            </a:pPr>
            <a:r>
              <a:rPr lang="en" sz="1500" b="0" i="0" u="none" strike="noStrike" cap="none">
                <a:solidFill>
                  <a:srgbClr val="FFFFFF"/>
                </a:solidFill>
                <a:latin typeface="Roboto"/>
                <a:ea typeface="Roboto"/>
                <a:cs typeface="Roboto"/>
                <a:sym typeface="Roboto"/>
              </a:rPr>
              <a:t>Relaciones que inciden indirectamente en el cuidado.</a:t>
            </a:r>
            <a:endParaRPr sz="1500" b="0" i="0" u="none" strike="noStrike" cap="none">
              <a:solidFill>
                <a:srgbClr val="FFFFFF"/>
              </a:solidFill>
              <a:latin typeface="Roboto"/>
              <a:ea typeface="Roboto"/>
              <a:cs typeface="Roboto"/>
              <a:sym typeface="Roboto"/>
            </a:endParaRPr>
          </a:p>
        </p:txBody>
      </p:sp>
      <p:sp>
        <p:nvSpPr>
          <p:cNvPr id="446" name="Google Shape;446;p22"/>
          <p:cNvSpPr/>
          <p:nvPr/>
        </p:nvSpPr>
        <p:spPr>
          <a:xfrm>
            <a:off x="6884200" y="2616875"/>
            <a:ext cx="2020500" cy="966900"/>
          </a:xfrm>
          <a:prstGeom prst="roundRect">
            <a:avLst>
              <a:gd name="adj" fmla="val 16667"/>
            </a:avLst>
          </a:prstGeom>
          <a:solidFill>
            <a:schemeClr val="accent6"/>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500"/>
              <a:buFont typeface="Arial"/>
              <a:buNone/>
            </a:pPr>
            <a:r>
              <a:rPr lang="en" sz="1500" b="0" i="0" u="none" strike="noStrike" cap="none">
                <a:solidFill>
                  <a:srgbClr val="FFFFFF"/>
                </a:solidFill>
                <a:latin typeface="Roboto"/>
                <a:ea typeface="Roboto"/>
                <a:cs typeface="Roboto"/>
                <a:sym typeface="Roboto"/>
              </a:rPr>
              <a:t>Cuidado institucional ante relaciones débiles con la familia.</a:t>
            </a:r>
            <a:endParaRPr sz="1500" b="0" i="0" u="none" strike="noStrike" cap="none">
              <a:solidFill>
                <a:srgbClr val="FFFFFF"/>
              </a:solidFill>
              <a:latin typeface="Roboto"/>
              <a:ea typeface="Roboto"/>
              <a:cs typeface="Roboto"/>
              <a:sym typeface="Roboto"/>
            </a:endParaRPr>
          </a:p>
        </p:txBody>
      </p:sp>
      <p:sp>
        <p:nvSpPr>
          <p:cNvPr id="447" name="Google Shape;447;p22"/>
          <p:cNvSpPr/>
          <p:nvPr/>
        </p:nvSpPr>
        <p:spPr>
          <a:xfrm>
            <a:off x="6902800" y="1837036"/>
            <a:ext cx="2020500" cy="525300"/>
          </a:xfrm>
          <a:prstGeom prst="roundRect">
            <a:avLst>
              <a:gd name="adj" fmla="val 16667"/>
            </a:avLst>
          </a:prstGeom>
          <a:solidFill>
            <a:schemeClr val="accent6"/>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500"/>
              <a:buFont typeface="Arial"/>
              <a:buNone/>
            </a:pPr>
            <a:r>
              <a:rPr lang="en" sz="1500" b="0" i="0" u="none" strike="noStrike" cap="none">
                <a:solidFill>
                  <a:srgbClr val="FFFFFF"/>
                </a:solidFill>
                <a:latin typeface="Roboto"/>
                <a:ea typeface="Roboto"/>
                <a:cs typeface="Roboto"/>
                <a:sym typeface="Roboto"/>
              </a:rPr>
              <a:t>Preferencia por el cuidado familiar.</a:t>
            </a:r>
            <a:endParaRPr sz="1500" b="0" i="0" u="none" strike="noStrike" cap="none">
              <a:solidFill>
                <a:srgbClr val="FFFFFF"/>
              </a:solidFill>
              <a:latin typeface="Roboto"/>
              <a:ea typeface="Roboto"/>
              <a:cs typeface="Roboto"/>
              <a:sym typeface="Roboto"/>
            </a:endParaRPr>
          </a:p>
        </p:txBody>
      </p:sp>
      <p:cxnSp>
        <p:nvCxnSpPr>
          <p:cNvPr id="448" name="Google Shape;448;p22"/>
          <p:cNvCxnSpPr>
            <a:stCxn id="443" idx="3"/>
            <a:endCxn id="444" idx="1"/>
          </p:cNvCxnSpPr>
          <p:nvPr/>
        </p:nvCxnSpPr>
        <p:spPr>
          <a:xfrm>
            <a:off x="4128200" y="2326619"/>
            <a:ext cx="620100" cy="765600"/>
          </a:xfrm>
          <a:prstGeom prst="bentConnector3">
            <a:avLst>
              <a:gd name="adj1" fmla="val 49996"/>
            </a:avLst>
          </a:prstGeom>
          <a:noFill/>
          <a:ln w="9525" cap="flat" cmpd="sng">
            <a:solidFill>
              <a:srgbClr val="000000"/>
            </a:solidFill>
            <a:prstDash val="solid"/>
            <a:round/>
            <a:headEnd type="none" w="sm" len="sm"/>
            <a:tailEnd type="none" w="sm" len="sm"/>
          </a:ln>
        </p:spPr>
      </p:cxnSp>
      <p:cxnSp>
        <p:nvCxnSpPr>
          <p:cNvPr id="449" name="Google Shape;449;p22"/>
          <p:cNvCxnSpPr>
            <a:stCxn id="441" idx="3"/>
            <a:endCxn id="444" idx="1"/>
          </p:cNvCxnSpPr>
          <p:nvPr/>
        </p:nvCxnSpPr>
        <p:spPr>
          <a:xfrm rot="10800000" flipH="1">
            <a:off x="4128200" y="3092399"/>
            <a:ext cx="620100" cy="898800"/>
          </a:xfrm>
          <a:prstGeom prst="bentConnector3">
            <a:avLst>
              <a:gd name="adj1" fmla="val 49996"/>
            </a:avLst>
          </a:prstGeom>
          <a:noFill/>
          <a:ln w="9525" cap="flat" cmpd="sng">
            <a:solidFill>
              <a:srgbClr val="000000"/>
            </a:solidFill>
            <a:prstDash val="solid"/>
            <a:round/>
            <a:headEnd type="none" w="sm" len="sm"/>
            <a:tailEnd type="none" w="sm" len="sm"/>
          </a:ln>
        </p:spPr>
      </p:cxnSp>
      <p:cxnSp>
        <p:nvCxnSpPr>
          <p:cNvPr id="450" name="Google Shape;450;p22"/>
          <p:cNvCxnSpPr>
            <a:stCxn id="444" idx="3"/>
            <a:endCxn id="447" idx="1"/>
          </p:cNvCxnSpPr>
          <p:nvPr/>
        </p:nvCxnSpPr>
        <p:spPr>
          <a:xfrm rot="10800000" flipH="1">
            <a:off x="6282750" y="2099650"/>
            <a:ext cx="620100" cy="992700"/>
          </a:xfrm>
          <a:prstGeom prst="bentConnector3">
            <a:avLst>
              <a:gd name="adj1" fmla="val 49996"/>
            </a:avLst>
          </a:prstGeom>
          <a:noFill/>
          <a:ln w="9525" cap="flat" cmpd="sng">
            <a:solidFill>
              <a:srgbClr val="000000"/>
            </a:solidFill>
            <a:prstDash val="solid"/>
            <a:round/>
            <a:headEnd type="none" w="sm" len="sm"/>
            <a:tailEnd type="none" w="sm" len="sm"/>
          </a:ln>
        </p:spPr>
      </p:cxnSp>
      <p:cxnSp>
        <p:nvCxnSpPr>
          <p:cNvPr id="451" name="Google Shape;451;p22"/>
          <p:cNvCxnSpPr>
            <a:stCxn id="444" idx="3"/>
            <a:endCxn id="445" idx="1"/>
          </p:cNvCxnSpPr>
          <p:nvPr/>
        </p:nvCxnSpPr>
        <p:spPr>
          <a:xfrm>
            <a:off x="6282750" y="3092350"/>
            <a:ext cx="620100" cy="1085700"/>
          </a:xfrm>
          <a:prstGeom prst="bentConnector3">
            <a:avLst>
              <a:gd name="adj1" fmla="val 49994"/>
            </a:avLst>
          </a:prstGeom>
          <a:noFill/>
          <a:ln w="9525" cap="flat" cmpd="sng">
            <a:solidFill>
              <a:srgbClr val="000000"/>
            </a:solidFill>
            <a:prstDash val="solid"/>
            <a:round/>
            <a:headEnd type="none" w="sm" len="sm"/>
            <a:tailEnd type="none" w="sm" len="sm"/>
          </a:ln>
        </p:spPr>
      </p:cxnSp>
      <p:cxnSp>
        <p:nvCxnSpPr>
          <p:cNvPr id="452" name="Google Shape;452;p22"/>
          <p:cNvCxnSpPr>
            <a:stCxn id="444" idx="3"/>
            <a:endCxn id="446" idx="1"/>
          </p:cNvCxnSpPr>
          <p:nvPr/>
        </p:nvCxnSpPr>
        <p:spPr>
          <a:xfrm>
            <a:off x="6282750" y="3092350"/>
            <a:ext cx="601500" cy="8100"/>
          </a:xfrm>
          <a:prstGeom prst="straightConnector1">
            <a:avLst/>
          </a:prstGeom>
          <a:noFill/>
          <a:ln w="9525" cap="flat" cmpd="sng">
            <a:solidFill>
              <a:srgbClr val="000000"/>
            </a:solidFill>
            <a:prstDash val="solid"/>
            <a:round/>
            <a:headEnd type="none" w="sm" len="sm"/>
            <a:tailEnd type="none" w="sm" len="sm"/>
          </a:ln>
        </p:spPr>
      </p:cxnSp>
      <p:sp>
        <p:nvSpPr>
          <p:cNvPr id="453" name="Google Shape;453;p22"/>
          <p:cNvSpPr txBox="1"/>
          <p:nvPr/>
        </p:nvSpPr>
        <p:spPr>
          <a:xfrm>
            <a:off x="288000" y="4749900"/>
            <a:ext cx="3247200" cy="393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 sz="900" b="0" i="0" u="none" strike="noStrike" cap="none">
                <a:solidFill>
                  <a:srgbClr val="000000"/>
                </a:solidFill>
                <a:latin typeface="Poppins"/>
                <a:ea typeface="Poppins"/>
                <a:cs typeface="Poppins"/>
                <a:sym typeface="Poppins"/>
              </a:rPr>
              <a:t>Fuente: Elaboración propia</a:t>
            </a:r>
            <a:endParaRPr sz="900" b="0" i="0" u="none" strike="noStrike" cap="none">
              <a:solidFill>
                <a:srgbClr val="000000"/>
              </a:solidFill>
              <a:latin typeface="Poppins"/>
              <a:ea typeface="Poppins"/>
              <a:cs typeface="Poppins"/>
              <a:sym typeface="Poppins"/>
            </a:endParaRPr>
          </a:p>
        </p:txBody>
      </p:sp>
      <p:sp>
        <p:nvSpPr>
          <p:cNvPr id="454" name="Google Shape;454;p22"/>
          <p:cNvSpPr txBox="1"/>
          <p:nvPr/>
        </p:nvSpPr>
        <p:spPr>
          <a:xfrm rot="-5400000">
            <a:off x="-1058100" y="2870450"/>
            <a:ext cx="3000000" cy="3078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en" sz="1200" b="1">
                <a:latin typeface="Poppins"/>
                <a:ea typeface="Poppins"/>
                <a:cs typeface="Poppins"/>
                <a:sym typeface="Poppins"/>
              </a:rPr>
              <a:t>Categoría Deductiva</a:t>
            </a:r>
            <a:endParaRPr sz="1200"/>
          </a:p>
        </p:txBody>
      </p:sp>
      <p:sp>
        <p:nvSpPr>
          <p:cNvPr id="455" name="Google Shape;455;p22"/>
          <p:cNvSpPr txBox="1"/>
          <p:nvPr/>
        </p:nvSpPr>
        <p:spPr>
          <a:xfrm>
            <a:off x="4534413" y="4253850"/>
            <a:ext cx="2076900" cy="3936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en" sz="1200" b="1">
                <a:latin typeface="Poppins"/>
                <a:ea typeface="Poppins"/>
                <a:cs typeface="Poppins"/>
                <a:sym typeface="Poppins"/>
              </a:rPr>
              <a:t>Categoría Inductiva</a:t>
            </a:r>
            <a:endParaRPr sz="1200"/>
          </a:p>
        </p:txBody>
      </p:sp>
      <p:sp>
        <p:nvSpPr>
          <p:cNvPr id="456" name="Google Shape;456;p22"/>
          <p:cNvSpPr txBox="1"/>
          <p:nvPr/>
        </p:nvSpPr>
        <p:spPr>
          <a:xfrm>
            <a:off x="6843400" y="4641675"/>
            <a:ext cx="2129100" cy="3144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en" sz="1200" b="1">
                <a:latin typeface="Poppins"/>
                <a:ea typeface="Poppins"/>
                <a:cs typeface="Poppins"/>
                <a:sym typeface="Poppins"/>
              </a:rPr>
              <a:t>Subcategoría Inductiva</a:t>
            </a:r>
            <a:endParaRPr>
              <a:latin typeface="Roboto"/>
              <a:ea typeface="Roboto"/>
              <a:cs typeface="Roboto"/>
              <a:sym typeface="Roboto"/>
            </a:endParaRPr>
          </a:p>
        </p:txBody>
      </p:sp>
      <p:sp>
        <p:nvSpPr>
          <p:cNvPr id="457" name="Google Shape;457;p22"/>
          <p:cNvSpPr txBox="1"/>
          <p:nvPr/>
        </p:nvSpPr>
        <p:spPr>
          <a:xfrm>
            <a:off x="1857350" y="4270313"/>
            <a:ext cx="2521200" cy="3144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en" sz="1200" b="1">
                <a:latin typeface="Poppins"/>
                <a:ea typeface="Poppins"/>
                <a:cs typeface="Poppins"/>
                <a:sym typeface="Poppins"/>
              </a:rPr>
              <a:t>Subcategoría deductiva</a:t>
            </a:r>
            <a:endParaRPr sz="12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184"/>
        <p:cNvGrpSpPr/>
        <p:nvPr/>
      </p:nvGrpSpPr>
      <p:grpSpPr>
        <a:xfrm>
          <a:off x="0" y="0"/>
          <a:ext cx="0" cy="0"/>
          <a:chOff x="0" y="0"/>
          <a:chExt cx="0" cy="0"/>
        </a:xfrm>
      </p:grpSpPr>
      <p:sp>
        <p:nvSpPr>
          <p:cNvPr id="185" name="Google Shape;185;p2"/>
          <p:cNvSpPr txBox="1">
            <a:spLocks noGrp="1"/>
          </p:cNvSpPr>
          <p:nvPr>
            <p:ph type="title"/>
          </p:nvPr>
        </p:nvSpPr>
        <p:spPr>
          <a:xfrm>
            <a:off x="1957450" y="273725"/>
            <a:ext cx="4039200" cy="8388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4200"/>
              <a:buNone/>
            </a:pPr>
            <a:r>
              <a:rPr lang="en" sz="3000" b="1">
                <a:solidFill>
                  <a:schemeClr val="dk1"/>
                </a:solidFill>
              </a:rPr>
              <a:t>DISEÑO METODOLÓGICO</a:t>
            </a:r>
            <a:endParaRPr sz="3000" b="1">
              <a:solidFill>
                <a:schemeClr val="dk1"/>
              </a:solidFill>
            </a:endParaRPr>
          </a:p>
        </p:txBody>
      </p:sp>
      <p:sp>
        <p:nvSpPr>
          <p:cNvPr id="186" name="Google Shape;186;p2"/>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
              <a:t>2</a:t>
            </a:fld>
            <a:endParaRPr/>
          </a:p>
        </p:txBody>
      </p:sp>
      <p:grpSp>
        <p:nvGrpSpPr>
          <p:cNvPr id="187" name="Google Shape;187;p2"/>
          <p:cNvGrpSpPr/>
          <p:nvPr/>
        </p:nvGrpSpPr>
        <p:grpSpPr>
          <a:xfrm>
            <a:off x="230289" y="1399077"/>
            <a:ext cx="2750338" cy="3082379"/>
            <a:chOff x="1293737" y="1258050"/>
            <a:chExt cx="2750338" cy="2547000"/>
          </a:xfrm>
        </p:grpSpPr>
        <p:sp>
          <p:nvSpPr>
            <p:cNvPr id="188" name="Google Shape;188;p2"/>
            <p:cNvSpPr/>
            <p:nvPr/>
          </p:nvSpPr>
          <p:spPr>
            <a:xfrm rot="2700000">
              <a:off x="2286374" y="1011412"/>
              <a:ext cx="561726" cy="3040276"/>
            </a:xfrm>
            <a:prstGeom prst="roundRect">
              <a:avLst>
                <a:gd name="adj" fmla="val 50000"/>
              </a:avLst>
            </a:prstGeom>
            <a:solidFill>
              <a:srgbClr val="0944A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9" name="Google Shape;189;p2"/>
            <p:cNvSpPr/>
            <p:nvPr/>
          </p:nvSpPr>
          <p:spPr>
            <a:xfrm>
              <a:off x="1510752" y="3205393"/>
              <a:ext cx="374100" cy="374100"/>
            </a:xfrm>
            <a:prstGeom prst="ellipse">
              <a:avLst/>
            </a:prstGeom>
            <a:solidFill>
              <a:srgbClr val="FFFFFF"/>
            </a:solidFill>
            <a:ln>
              <a:noFill/>
            </a:ln>
            <a:effectLst>
              <a:outerShdw blurRad="228600" dist="50800" dir="5400000" algn="tl" rotWithShape="0">
                <a:srgbClr val="000000">
                  <a:alpha val="54117"/>
                </a:srgbClr>
              </a:outerShdw>
            </a:effectLst>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 sz="1200" b="1" i="0" u="none" strike="noStrike" cap="none">
                  <a:solidFill>
                    <a:srgbClr val="0944A1"/>
                  </a:solidFill>
                  <a:latin typeface="Roboto"/>
                  <a:ea typeface="Roboto"/>
                  <a:cs typeface="Roboto"/>
                  <a:sym typeface="Roboto"/>
                </a:rPr>
                <a:t>1</a:t>
              </a:r>
              <a:endParaRPr sz="1200" b="1" i="0" u="none" strike="noStrike" cap="none">
                <a:solidFill>
                  <a:srgbClr val="0944A1"/>
                </a:solidFill>
                <a:latin typeface="Roboto"/>
                <a:ea typeface="Roboto"/>
                <a:cs typeface="Roboto"/>
                <a:sym typeface="Roboto"/>
              </a:endParaRPr>
            </a:p>
          </p:txBody>
        </p:sp>
        <p:sp>
          <p:nvSpPr>
            <p:cNvPr id="190" name="Google Shape;190;p2"/>
            <p:cNvSpPr txBox="1"/>
            <p:nvPr/>
          </p:nvSpPr>
          <p:spPr>
            <a:xfrm rot="-2700000">
              <a:off x="1501398" y="2241353"/>
              <a:ext cx="2332604" cy="393293"/>
            </a:xfrm>
            <a:prstGeom prst="rect">
              <a:avLst/>
            </a:prstGeom>
            <a:noFill/>
            <a:ln>
              <a:noFill/>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1200"/>
                <a:buFont typeface="Arial"/>
                <a:buNone/>
              </a:pPr>
              <a:r>
                <a:rPr lang="en" sz="1200" b="1" i="0" u="none" strike="noStrike" cap="none">
                  <a:solidFill>
                    <a:srgbClr val="FFFFFF"/>
                  </a:solidFill>
                  <a:latin typeface="Roboto"/>
                  <a:ea typeface="Roboto"/>
                  <a:cs typeface="Roboto"/>
                  <a:sym typeface="Roboto"/>
                </a:rPr>
                <a:t>Definición de la situación problema</a:t>
              </a:r>
              <a:endParaRPr sz="800" b="1" i="0" u="none" strike="noStrike" cap="none">
                <a:solidFill>
                  <a:srgbClr val="FFFFFF"/>
                </a:solidFill>
                <a:latin typeface="Roboto"/>
                <a:ea typeface="Roboto"/>
                <a:cs typeface="Roboto"/>
                <a:sym typeface="Roboto"/>
              </a:endParaRPr>
            </a:p>
          </p:txBody>
        </p:sp>
        <p:sp>
          <p:nvSpPr>
            <p:cNvPr id="191" name="Google Shape;191;p2"/>
            <p:cNvSpPr txBox="1"/>
            <p:nvPr/>
          </p:nvSpPr>
          <p:spPr>
            <a:xfrm rot="-2700000">
              <a:off x="1944611" y="2498312"/>
              <a:ext cx="2203628" cy="618153"/>
            </a:xfrm>
            <a:prstGeom prst="rect">
              <a:avLst/>
            </a:prstGeom>
            <a:noFill/>
            <a:ln>
              <a:noFill/>
            </a:ln>
          </p:spPr>
          <p:txBody>
            <a:bodyPr spcFirstLastPara="1" wrap="square" lIns="91425" tIns="91425" rIns="91425" bIns="91425" anchor="t" anchorCtr="0">
              <a:noAutofit/>
            </a:bodyPr>
            <a:lstStyle/>
            <a:p>
              <a:pPr marL="457200" marR="0" lvl="0" indent="-304800" algn="l" rtl="0">
                <a:lnSpc>
                  <a:spcPct val="100000"/>
                </a:lnSpc>
                <a:spcBef>
                  <a:spcPts val="0"/>
                </a:spcBef>
                <a:spcAft>
                  <a:spcPts val="0"/>
                </a:spcAft>
                <a:buClr>
                  <a:srgbClr val="000000"/>
                </a:buClr>
                <a:buSzPts val="1200"/>
                <a:buFont typeface="Roboto"/>
                <a:buChar char="●"/>
              </a:pPr>
              <a:r>
                <a:rPr lang="en" sz="1200" b="0" i="0" u="none" strike="noStrike" cap="none">
                  <a:solidFill>
                    <a:srgbClr val="000000"/>
                  </a:solidFill>
                  <a:latin typeface="Roboto"/>
                  <a:ea typeface="Roboto"/>
                  <a:cs typeface="Roboto"/>
                  <a:sym typeface="Roboto"/>
                </a:rPr>
                <a:t>Exploración de la situación</a:t>
              </a:r>
              <a:endParaRPr sz="1200" b="0" i="0" u="none" strike="noStrike" cap="none">
                <a:solidFill>
                  <a:srgbClr val="000000"/>
                </a:solidFill>
                <a:latin typeface="Roboto"/>
                <a:ea typeface="Roboto"/>
                <a:cs typeface="Roboto"/>
                <a:sym typeface="Roboto"/>
              </a:endParaRPr>
            </a:p>
            <a:p>
              <a:pPr marL="457200" marR="0" lvl="0" indent="-304800" algn="l" rtl="0">
                <a:lnSpc>
                  <a:spcPct val="100000"/>
                </a:lnSpc>
                <a:spcBef>
                  <a:spcPts val="0"/>
                </a:spcBef>
                <a:spcAft>
                  <a:spcPts val="0"/>
                </a:spcAft>
                <a:buClr>
                  <a:srgbClr val="000000"/>
                </a:buClr>
                <a:buSzPts val="1200"/>
                <a:buFont typeface="Roboto"/>
                <a:buChar char="●"/>
              </a:pPr>
              <a:r>
                <a:rPr lang="en" sz="1200" b="0" i="0" u="none" strike="noStrike" cap="none">
                  <a:solidFill>
                    <a:srgbClr val="000000"/>
                  </a:solidFill>
                  <a:latin typeface="Roboto"/>
                  <a:ea typeface="Roboto"/>
                  <a:cs typeface="Roboto"/>
                  <a:sym typeface="Roboto"/>
                </a:rPr>
                <a:t>Diseño</a:t>
              </a:r>
              <a:endParaRPr sz="1200" b="0" i="0" u="none" strike="noStrike" cap="none">
                <a:solidFill>
                  <a:srgbClr val="000000"/>
                </a:solidFill>
                <a:latin typeface="Roboto"/>
                <a:ea typeface="Roboto"/>
                <a:cs typeface="Roboto"/>
                <a:sym typeface="Roboto"/>
              </a:endParaRPr>
            </a:p>
          </p:txBody>
        </p:sp>
      </p:grpSp>
      <p:grpSp>
        <p:nvGrpSpPr>
          <p:cNvPr id="192" name="Google Shape;192;p2"/>
          <p:cNvGrpSpPr/>
          <p:nvPr/>
        </p:nvGrpSpPr>
        <p:grpSpPr>
          <a:xfrm>
            <a:off x="2213204" y="1298411"/>
            <a:ext cx="2955499" cy="3460215"/>
            <a:chOff x="3203958" y="1258050"/>
            <a:chExt cx="2955499" cy="2734051"/>
          </a:xfrm>
        </p:grpSpPr>
        <p:sp>
          <p:nvSpPr>
            <p:cNvPr id="193" name="Google Shape;193;p2"/>
            <p:cNvSpPr/>
            <p:nvPr/>
          </p:nvSpPr>
          <p:spPr>
            <a:xfrm rot="2700000">
              <a:off x="4196595" y="1011412"/>
              <a:ext cx="561726" cy="3040276"/>
            </a:xfrm>
            <a:prstGeom prst="roundRect">
              <a:avLst>
                <a:gd name="adj" fmla="val 50000"/>
              </a:avLst>
            </a:prstGeom>
            <a:solidFill>
              <a:srgbClr val="0D5DD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4" name="Google Shape;194;p2"/>
            <p:cNvSpPr/>
            <p:nvPr/>
          </p:nvSpPr>
          <p:spPr>
            <a:xfrm>
              <a:off x="3420974" y="3205393"/>
              <a:ext cx="374100" cy="374100"/>
            </a:xfrm>
            <a:prstGeom prst="ellipse">
              <a:avLst/>
            </a:prstGeom>
            <a:solidFill>
              <a:srgbClr val="FFFFFF"/>
            </a:solidFill>
            <a:ln>
              <a:noFill/>
            </a:ln>
            <a:effectLst>
              <a:outerShdw blurRad="228600" dist="50800" dir="5400000" algn="tl" rotWithShape="0">
                <a:srgbClr val="000000">
                  <a:alpha val="54117"/>
                </a:srgbClr>
              </a:outerShdw>
            </a:effectLst>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 sz="1200" b="1" i="0" u="none" strike="noStrike" cap="none">
                  <a:solidFill>
                    <a:srgbClr val="0D5DDF"/>
                  </a:solidFill>
                  <a:latin typeface="Roboto"/>
                  <a:ea typeface="Roboto"/>
                  <a:cs typeface="Roboto"/>
                  <a:sym typeface="Roboto"/>
                </a:rPr>
                <a:t>2</a:t>
              </a:r>
              <a:endParaRPr sz="1200" b="1" i="0" u="none" strike="noStrike" cap="none">
                <a:solidFill>
                  <a:srgbClr val="0D5DDF"/>
                </a:solidFill>
                <a:latin typeface="Roboto"/>
                <a:ea typeface="Roboto"/>
                <a:cs typeface="Roboto"/>
                <a:sym typeface="Roboto"/>
              </a:endParaRPr>
            </a:p>
          </p:txBody>
        </p:sp>
        <p:sp>
          <p:nvSpPr>
            <p:cNvPr id="195" name="Google Shape;195;p2"/>
            <p:cNvSpPr txBox="1"/>
            <p:nvPr/>
          </p:nvSpPr>
          <p:spPr>
            <a:xfrm rot="-2700000">
              <a:off x="3410687" y="2240903"/>
              <a:ext cx="2333877" cy="393293"/>
            </a:xfrm>
            <a:prstGeom prst="rect">
              <a:avLst/>
            </a:prstGeom>
            <a:noFill/>
            <a:ln>
              <a:noFill/>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1200"/>
                <a:buFont typeface="Arial"/>
                <a:buNone/>
              </a:pPr>
              <a:r>
                <a:rPr lang="en" sz="1200" b="1" i="0" u="none" strike="noStrike" cap="none">
                  <a:solidFill>
                    <a:srgbClr val="FFFFFF"/>
                  </a:solidFill>
                  <a:latin typeface="Roboto"/>
                  <a:ea typeface="Roboto"/>
                  <a:cs typeface="Roboto"/>
                  <a:sym typeface="Roboto"/>
                </a:rPr>
                <a:t>Trabajo de campo</a:t>
              </a:r>
              <a:endParaRPr sz="800" b="1" i="0" u="none" strike="noStrike" cap="none">
                <a:solidFill>
                  <a:srgbClr val="FFFFFF"/>
                </a:solidFill>
                <a:latin typeface="Roboto"/>
                <a:ea typeface="Roboto"/>
                <a:cs typeface="Roboto"/>
                <a:sym typeface="Roboto"/>
              </a:endParaRPr>
            </a:p>
          </p:txBody>
        </p:sp>
        <p:sp>
          <p:nvSpPr>
            <p:cNvPr id="196" name="Google Shape;196;p2"/>
            <p:cNvSpPr txBox="1"/>
            <p:nvPr/>
          </p:nvSpPr>
          <p:spPr>
            <a:xfrm rot="-2700000">
              <a:off x="3984542" y="2503222"/>
              <a:ext cx="2203628" cy="831558"/>
            </a:xfrm>
            <a:prstGeom prst="rect">
              <a:avLst/>
            </a:prstGeom>
            <a:noFill/>
            <a:ln>
              <a:noFill/>
            </a:ln>
          </p:spPr>
          <p:txBody>
            <a:bodyPr spcFirstLastPara="1" wrap="square" lIns="91425" tIns="91425" rIns="91425" bIns="91425" anchor="t" anchorCtr="0">
              <a:noAutofit/>
            </a:bodyPr>
            <a:lstStyle/>
            <a:p>
              <a:pPr marL="457200" marR="0" lvl="0" indent="-304800" algn="l" rtl="0">
                <a:lnSpc>
                  <a:spcPct val="100000"/>
                </a:lnSpc>
                <a:spcBef>
                  <a:spcPts val="0"/>
                </a:spcBef>
                <a:spcAft>
                  <a:spcPts val="0"/>
                </a:spcAft>
                <a:buClr>
                  <a:srgbClr val="000000"/>
                </a:buClr>
                <a:buSzPts val="1200"/>
                <a:buFont typeface="Roboto"/>
                <a:buChar char="●"/>
              </a:pPr>
              <a:r>
                <a:rPr lang="en" sz="1200" b="0" i="0" u="none" strike="noStrike" cap="none">
                  <a:solidFill>
                    <a:srgbClr val="000000"/>
                  </a:solidFill>
                  <a:latin typeface="Roboto"/>
                  <a:ea typeface="Roboto"/>
                  <a:cs typeface="Roboto"/>
                  <a:sym typeface="Roboto"/>
                </a:rPr>
                <a:t>Recolección de datos cualitativos</a:t>
              </a:r>
              <a:endParaRPr sz="1200" b="0" i="0" u="none" strike="noStrike" cap="none">
                <a:solidFill>
                  <a:srgbClr val="000000"/>
                </a:solidFill>
                <a:latin typeface="Roboto"/>
                <a:ea typeface="Roboto"/>
                <a:cs typeface="Roboto"/>
                <a:sym typeface="Roboto"/>
              </a:endParaRPr>
            </a:p>
            <a:p>
              <a:pPr marL="457200" marR="0" lvl="0" indent="-304800" algn="l" rtl="0">
                <a:lnSpc>
                  <a:spcPct val="100000"/>
                </a:lnSpc>
                <a:spcBef>
                  <a:spcPts val="0"/>
                </a:spcBef>
                <a:spcAft>
                  <a:spcPts val="0"/>
                </a:spcAft>
                <a:buClr>
                  <a:srgbClr val="000000"/>
                </a:buClr>
                <a:buSzPts val="1200"/>
                <a:buFont typeface="Roboto"/>
                <a:buChar char="●"/>
              </a:pPr>
              <a:r>
                <a:rPr lang="en" sz="1200" b="0" i="0" u="none" strike="noStrike" cap="none">
                  <a:solidFill>
                    <a:srgbClr val="000000"/>
                  </a:solidFill>
                  <a:latin typeface="Roboto"/>
                  <a:ea typeface="Roboto"/>
                  <a:cs typeface="Roboto"/>
                  <a:sym typeface="Roboto"/>
                </a:rPr>
                <a:t>Organización de la información</a:t>
              </a:r>
              <a:endParaRPr sz="1200" b="0" i="0" u="none" strike="noStrike" cap="none">
                <a:solidFill>
                  <a:srgbClr val="000000"/>
                </a:solidFill>
                <a:latin typeface="Roboto"/>
                <a:ea typeface="Roboto"/>
                <a:cs typeface="Roboto"/>
                <a:sym typeface="Roboto"/>
              </a:endParaRPr>
            </a:p>
          </p:txBody>
        </p:sp>
      </p:grpSp>
      <p:grpSp>
        <p:nvGrpSpPr>
          <p:cNvPr id="197" name="Google Shape;197;p2"/>
          <p:cNvGrpSpPr/>
          <p:nvPr/>
        </p:nvGrpSpPr>
        <p:grpSpPr>
          <a:xfrm>
            <a:off x="4125647" y="1540739"/>
            <a:ext cx="3011879" cy="3525474"/>
            <a:chOff x="5123977" y="1258050"/>
            <a:chExt cx="3011879" cy="2790465"/>
          </a:xfrm>
        </p:grpSpPr>
        <p:sp>
          <p:nvSpPr>
            <p:cNvPr id="198" name="Google Shape;198;p2"/>
            <p:cNvSpPr/>
            <p:nvPr/>
          </p:nvSpPr>
          <p:spPr>
            <a:xfrm rot="2700000">
              <a:off x="6116614" y="1011412"/>
              <a:ext cx="561726" cy="3040276"/>
            </a:xfrm>
            <a:prstGeom prst="roundRect">
              <a:avLst>
                <a:gd name="adj" fmla="val 50000"/>
              </a:avLst>
            </a:prstGeom>
            <a:solidFill>
              <a:srgbClr val="307BF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9" name="Google Shape;199;p2"/>
            <p:cNvSpPr/>
            <p:nvPr/>
          </p:nvSpPr>
          <p:spPr>
            <a:xfrm>
              <a:off x="5340992" y="3205393"/>
              <a:ext cx="374100" cy="374100"/>
            </a:xfrm>
            <a:prstGeom prst="ellipse">
              <a:avLst/>
            </a:prstGeom>
            <a:solidFill>
              <a:srgbClr val="FFFFFF"/>
            </a:solidFill>
            <a:ln>
              <a:noFill/>
            </a:ln>
            <a:effectLst>
              <a:outerShdw blurRad="228600" dist="50800" dir="5400000" algn="tl" rotWithShape="0">
                <a:srgbClr val="000000">
                  <a:alpha val="54117"/>
                </a:srgbClr>
              </a:outerShdw>
            </a:effectLst>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 sz="1200" b="1" i="0" u="none" strike="noStrike" cap="none">
                  <a:solidFill>
                    <a:srgbClr val="307BF3"/>
                  </a:solidFill>
                  <a:latin typeface="Roboto"/>
                  <a:ea typeface="Roboto"/>
                  <a:cs typeface="Roboto"/>
                  <a:sym typeface="Roboto"/>
                </a:rPr>
                <a:t>3</a:t>
              </a:r>
              <a:endParaRPr sz="1200" b="1" i="0" u="none" strike="noStrike" cap="none">
                <a:solidFill>
                  <a:srgbClr val="307BF3"/>
                </a:solidFill>
                <a:latin typeface="Roboto"/>
                <a:ea typeface="Roboto"/>
                <a:cs typeface="Roboto"/>
                <a:sym typeface="Roboto"/>
              </a:endParaRPr>
            </a:p>
          </p:txBody>
        </p:sp>
        <p:sp>
          <p:nvSpPr>
            <p:cNvPr id="200" name="Google Shape;200;p2"/>
            <p:cNvSpPr txBox="1"/>
            <p:nvPr/>
          </p:nvSpPr>
          <p:spPr>
            <a:xfrm rot="-2700000">
              <a:off x="5323969" y="2238203"/>
              <a:ext cx="2341513" cy="393293"/>
            </a:xfrm>
            <a:prstGeom prst="rect">
              <a:avLst/>
            </a:prstGeom>
            <a:noFill/>
            <a:ln>
              <a:noFill/>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1200"/>
                <a:buFont typeface="Arial"/>
                <a:buNone/>
              </a:pPr>
              <a:r>
                <a:rPr lang="en" sz="1200" b="1" i="0" u="none" strike="noStrike" cap="none">
                  <a:solidFill>
                    <a:srgbClr val="FFFFFF"/>
                  </a:solidFill>
                  <a:latin typeface="Roboto"/>
                  <a:ea typeface="Roboto"/>
                  <a:cs typeface="Roboto"/>
                  <a:sym typeface="Roboto"/>
                </a:rPr>
                <a:t>Identificación de patrones culturales</a:t>
              </a:r>
              <a:endParaRPr sz="800" b="1" i="0" u="none" strike="noStrike" cap="none">
                <a:solidFill>
                  <a:srgbClr val="FFFFFF"/>
                </a:solidFill>
                <a:latin typeface="Roboto"/>
                <a:ea typeface="Roboto"/>
                <a:cs typeface="Roboto"/>
                <a:sym typeface="Roboto"/>
              </a:endParaRPr>
            </a:p>
          </p:txBody>
        </p:sp>
        <p:sp>
          <p:nvSpPr>
            <p:cNvPr id="201" name="Google Shape;201;p2"/>
            <p:cNvSpPr txBox="1"/>
            <p:nvPr/>
          </p:nvSpPr>
          <p:spPr>
            <a:xfrm rot="-2700000">
              <a:off x="5932741" y="2491556"/>
              <a:ext cx="2203628" cy="911319"/>
            </a:xfrm>
            <a:prstGeom prst="rect">
              <a:avLst/>
            </a:prstGeom>
            <a:noFill/>
            <a:ln>
              <a:noFill/>
            </a:ln>
          </p:spPr>
          <p:txBody>
            <a:bodyPr spcFirstLastPara="1" wrap="square" lIns="91425" tIns="91425" rIns="91425" bIns="91425" anchor="t" anchorCtr="0">
              <a:noAutofit/>
            </a:bodyPr>
            <a:lstStyle/>
            <a:p>
              <a:pPr marL="457200" marR="0" lvl="0" indent="-304800" algn="l" rtl="0">
                <a:lnSpc>
                  <a:spcPct val="100000"/>
                </a:lnSpc>
                <a:spcBef>
                  <a:spcPts val="0"/>
                </a:spcBef>
                <a:spcAft>
                  <a:spcPts val="0"/>
                </a:spcAft>
                <a:buClr>
                  <a:srgbClr val="000000"/>
                </a:buClr>
                <a:buSzPts val="1200"/>
                <a:buFont typeface="Roboto"/>
                <a:buChar char="●"/>
              </a:pPr>
              <a:r>
                <a:rPr lang="en" sz="1200" b="0" i="0" u="none" strike="noStrike" cap="none">
                  <a:solidFill>
                    <a:srgbClr val="000000"/>
                  </a:solidFill>
                  <a:latin typeface="Roboto"/>
                  <a:ea typeface="Roboto"/>
                  <a:cs typeface="Roboto"/>
                  <a:sym typeface="Roboto"/>
                </a:rPr>
                <a:t>Análisis de datos</a:t>
              </a:r>
              <a:endParaRPr sz="1200" b="0" i="0" u="none" strike="noStrike" cap="none">
                <a:solidFill>
                  <a:srgbClr val="000000"/>
                </a:solidFill>
                <a:latin typeface="Roboto"/>
                <a:ea typeface="Roboto"/>
                <a:cs typeface="Roboto"/>
                <a:sym typeface="Roboto"/>
              </a:endParaRPr>
            </a:p>
            <a:p>
              <a:pPr marL="457200" marR="0" lvl="0" indent="-304800" algn="l" rtl="0">
                <a:lnSpc>
                  <a:spcPct val="100000"/>
                </a:lnSpc>
                <a:spcBef>
                  <a:spcPts val="0"/>
                </a:spcBef>
                <a:spcAft>
                  <a:spcPts val="0"/>
                </a:spcAft>
                <a:buClr>
                  <a:srgbClr val="000000"/>
                </a:buClr>
                <a:buSzPts val="1200"/>
                <a:buFont typeface="Roboto"/>
                <a:buChar char="●"/>
              </a:pPr>
              <a:r>
                <a:rPr lang="en" sz="1200" b="0" i="0" u="none" strike="noStrike" cap="none">
                  <a:solidFill>
                    <a:srgbClr val="000000"/>
                  </a:solidFill>
                  <a:latin typeface="Roboto"/>
                  <a:ea typeface="Roboto"/>
                  <a:cs typeface="Roboto"/>
                  <a:sym typeface="Roboto"/>
                </a:rPr>
                <a:t>Interpretación</a:t>
              </a:r>
              <a:endParaRPr sz="1200" b="0" i="0" u="none" strike="noStrike" cap="none">
                <a:solidFill>
                  <a:srgbClr val="000000"/>
                </a:solidFill>
                <a:latin typeface="Roboto"/>
                <a:ea typeface="Roboto"/>
                <a:cs typeface="Roboto"/>
                <a:sym typeface="Roboto"/>
              </a:endParaRPr>
            </a:p>
            <a:p>
              <a:pPr marL="457200" marR="0" lvl="0" indent="-304800" algn="l" rtl="0">
                <a:lnSpc>
                  <a:spcPct val="100000"/>
                </a:lnSpc>
                <a:spcBef>
                  <a:spcPts val="0"/>
                </a:spcBef>
                <a:spcAft>
                  <a:spcPts val="0"/>
                </a:spcAft>
                <a:buClr>
                  <a:srgbClr val="000000"/>
                </a:buClr>
                <a:buSzPts val="1200"/>
                <a:buFont typeface="Roboto"/>
                <a:buChar char="●"/>
              </a:pPr>
              <a:r>
                <a:rPr lang="en" sz="1200" b="0" i="0" u="none" strike="noStrike" cap="none">
                  <a:solidFill>
                    <a:srgbClr val="000000"/>
                  </a:solidFill>
                  <a:latin typeface="Roboto"/>
                  <a:ea typeface="Roboto"/>
                  <a:cs typeface="Roboto"/>
                  <a:sym typeface="Roboto"/>
                </a:rPr>
                <a:t>Conceptualización inductiva</a:t>
              </a:r>
              <a:endParaRPr sz="1200" b="0" i="0" u="none" strike="noStrike" cap="none">
                <a:solidFill>
                  <a:srgbClr val="000000"/>
                </a:solidFill>
                <a:latin typeface="Roboto"/>
                <a:ea typeface="Roboto"/>
                <a:cs typeface="Roboto"/>
                <a:sym typeface="Roboto"/>
              </a:endParaRPr>
            </a:p>
          </p:txBody>
        </p:sp>
      </p:grpSp>
      <p:sp>
        <p:nvSpPr>
          <p:cNvPr id="202" name="Google Shape;202;p2"/>
          <p:cNvSpPr txBox="1"/>
          <p:nvPr/>
        </p:nvSpPr>
        <p:spPr>
          <a:xfrm>
            <a:off x="7012625" y="3348925"/>
            <a:ext cx="1996500" cy="1409700"/>
          </a:xfrm>
          <a:prstGeom prst="rect">
            <a:avLst/>
          </a:prstGeom>
          <a:noFill/>
          <a:ln>
            <a:noFill/>
          </a:ln>
        </p:spPr>
        <p:txBody>
          <a:bodyPr spcFirstLastPara="1" wrap="square" lIns="91425" tIns="91425" rIns="91425" bIns="91425" anchor="t" anchorCtr="0">
            <a:noAutofit/>
          </a:bodyPr>
          <a:lstStyle/>
          <a:p>
            <a:pPr marL="0" marR="0" lvl="0" indent="0" algn="just" rtl="0">
              <a:lnSpc>
                <a:spcPct val="100000"/>
              </a:lnSpc>
              <a:spcBef>
                <a:spcPts val="0"/>
              </a:spcBef>
              <a:spcAft>
                <a:spcPts val="0"/>
              </a:spcAft>
              <a:buClr>
                <a:srgbClr val="000000"/>
              </a:buClr>
              <a:buSzPts val="1300"/>
              <a:buFont typeface="Arial"/>
              <a:buNone/>
            </a:pPr>
            <a:r>
              <a:rPr lang="en" sz="1300" b="1" i="0" u="none" strike="noStrike" cap="none">
                <a:solidFill>
                  <a:srgbClr val="000000"/>
                </a:solidFill>
                <a:latin typeface="Poppins"/>
                <a:ea typeface="Poppins"/>
                <a:cs typeface="Poppins"/>
                <a:sym typeface="Poppins"/>
              </a:rPr>
              <a:t>Bonilla y Rodríguez (2013)</a:t>
            </a:r>
            <a:r>
              <a:rPr lang="en" sz="1300" b="0" i="0" u="none" strike="noStrike" cap="none">
                <a:solidFill>
                  <a:srgbClr val="000000"/>
                </a:solidFill>
                <a:latin typeface="Poppins"/>
                <a:ea typeface="Poppins"/>
                <a:cs typeface="Poppins"/>
                <a:sym typeface="Poppins"/>
              </a:rPr>
              <a:t>, proponen tres etapas y siete momentos que estructuran el proceso investigativo.</a:t>
            </a:r>
            <a:endParaRPr sz="1300" b="0" i="0" u="none" strike="noStrike" cap="none">
              <a:solidFill>
                <a:srgbClr val="000000"/>
              </a:solidFill>
              <a:latin typeface="Poppins"/>
              <a:ea typeface="Poppins"/>
              <a:cs typeface="Poppins"/>
              <a:sym typeface="Poppin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461"/>
        <p:cNvGrpSpPr/>
        <p:nvPr/>
      </p:nvGrpSpPr>
      <p:grpSpPr>
        <a:xfrm>
          <a:off x="0" y="0"/>
          <a:ext cx="0" cy="0"/>
          <a:chOff x="0" y="0"/>
          <a:chExt cx="0" cy="0"/>
        </a:xfrm>
      </p:grpSpPr>
      <p:sp>
        <p:nvSpPr>
          <p:cNvPr id="462" name="Google Shape;462;p23"/>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
              <a:t>20</a:t>
            </a:fld>
            <a:endParaRPr/>
          </a:p>
        </p:txBody>
      </p:sp>
      <p:sp>
        <p:nvSpPr>
          <p:cNvPr id="463" name="Google Shape;463;p23"/>
          <p:cNvSpPr/>
          <p:nvPr/>
        </p:nvSpPr>
        <p:spPr>
          <a:xfrm>
            <a:off x="1319400" y="268825"/>
            <a:ext cx="1567500" cy="666300"/>
          </a:xfrm>
          <a:prstGeom prst="round2DiagRect">
            <a:avLst>
              <a:gd name="adj1" fmla="val 16667"/>
              <a:gd name="adj2" fmla="val 0"/>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 sz="1600" b="0" i="0" u="none" strike="noStrike" cap="none">
                <a:solidFill>
                  <a:srgbClr val="FFFFFF"/>
                </a:solidFill>
                <a:latin typeface="Poppins"/>
                <a:ea typeface="Poppins"/>
                <a:cs typeface="Poppins"/>
                <a:sym typeface="Poppins"/>
              </a:rPr>
              <a:t>Relatos</a:t>
            </a:r>
            <a:endParaRPr sz="1600" b="0" i="0" u="none" strike="noStrike" cap="none">
              <a:solidFill>
                <a:srgbClr val="FFFFFF"/>
              </a:solidFill>
              <a:latin typeface="Poppins"/>
              <a:ea typeface="Poppins"/>
              <a:cs typeface="Poppins"/>
              <a:sym typeface="Poppins"/>
            </a:endParaRPr>
          </a:p>
        </p:txBody>
      </p:sp>
      <p:sp>
        <p:nvSpPr>
          <p:cNvPr id="464" name="Google Shape;464;p23"/>
          <p:cNvSpPr txBox="1"/>
          <p:nvPr/>
        </p:nvSpPr>
        <p:spPr>
          <a:xfrm>
            <a:off x="2886900" y="2306625"/>
            <a:ext cx="5463000" cy="1920300"/>
          </a:xfrm>
          <a:prstGeom prst="rect">
            <a:avLst/>
          </a:prstGeom>
          <a:noFill/>
          <a:ln>
            <a:noFill/>
          </a:ln>
        </p:spPr>
        <p:txBody>
          <a:bodyPr spcFirstLastPara="1" wrap="square" lIns="91425" tIns="91425" rIns="91425" bIns="91425" anchor="t" anchorCtr="0">
            <a:noAutofit/>
          </a:bodyPr>
          <a:lstStyle/>
          <a:p>
            <a:pPr marL="457200" marR="0" lvl="0" indent="0" algn="just" rtl="0">
              <a:lnSpc>
                <a:spcPct val="115000"/>
              </a:lnSpc>
              <a:spcBef>
                <a:spcPts val="0"/>
              </a:spcBef>
              <a:spcAft>
                <a:spcPts val="0"/>
              </a:spcAft>
              <a:buClr>
                <a:srgbClr val="000000"/>
              </a:buClr>
              <a:buSzPts val="1400"/>
              <a:buFont typeface="Arial"/>
              <a:buNone/>
            </a:pPr>
            <a:endParaRPr sz="1400" b="0" i="0" u="none" strike="noStrike" cap="none">
              <a:solidFill>
                <a:srgbClr val="000000"/>
              </a:solidFill>
              <a:latin typeface="Poppins"/>
              <a:ea typeface="Poppins"/>
              <a:cs typeface="Poppins"/>
              <a:sym typeface="Poppins"/>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Roboto"/>
              <a:ea typeface="Roboto"/>
              <a:cs typeface="Roboto"/>
              <a:sym typeface="Roboto"/>
            </a:endParaRPr>
          </a:p>
        </p:txBody>
      </p:sp>
      <p:sp>
        <p:nvSpPr>
          <p:cNvPr id="465" name="Google Shape;465;p23"/>
          <p:cNvSpPr/>
          <p:nvPr/>
        </p:nvSpPr>
        <p:spPr>
          <a:xfrm>
            <a:off x="444425" y="337975"/>
            <a:ext cx="431100" cy="5280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Arial"/>
                <a:ea typeface="Arial"/>
                <a:cs typeface="Arial"/>
                <a:sym typeface="Arial"/>
              </a:rPr>
              <a:t>1</a:t>
            </a:r>
            <a:endParaRPr sz="1400" b="0" i="0" u="none" strike="noStrike" cap="none">
              <a:solidFill>
                <a:srgbClr val="FFFFFF"/>
              </a:solidFill>
              <a:latin typeface="Arial"/>
              <a:ea typeface="Arial"/>
              <a:cs typeface="Arial"/>
              <a:sym typeface="Arial"/>
            </a:endParaRPr>
          </a:p>
        </p:txBody>
      </p:sp>
      <p:sp>
        <p:nvSpPr>
          <p:cNvPr id="466" name="Google Shape;466;p23"/>
          <p:cNvSpPr txBox="1"/>
          <p:nvPr/>
        </p:nvSpPr>
        <p:spPr>
          <a:xfrm>
            <a:off x="215550" y="1140750"/>
            <a:ext cx="8712900" cy="3304800"/>
          </a:xfrm>
          <a:prstGeom prst="rect">
            <a:avLst/>
          </a:prstGeom>
          <a:noFill/>
          <a:ln>
            <a:noFill/>
          </a:ln>
        </p:spPr>
        <p:txBody>
          <a:bodyPr spcFirstLastPara="1" wrap="square" lIns="91425" tIns="91425" rIns="91425" bIns="91425" anchor="t" anchorCtr="0">
            <a:noAutofit/>
          </a:bodyPr>
          <a:lstStyle/>
          <a:p>
            <a:pPr marL="0" marR="0" lvl="0" indent="0" algn="ctr" rtl="0">
              <a:lnSpc>
                <a:spcPct val="150000"/>
              </a:lnSpc>
              <a:spcBef>
                <a:spcPts val="1200"/>
              </a:spcBef>
              <a:spcAft>
                <a:spcPts val="0"/>
              </a:spcAft>
              <a:buClr>
                <a:srgbClr val="000000"/>
              </a:buClr>
              <a:buSzPts val="1400"/>
              <a:buFont typeface="Arial"/>
              <a:buNone/>
            </a:pPr>
            <a:endParaRPr i="1">
              <a:latin typeface="Times New Roman"/>
              <a:ea typeface="Times New Roman"/>
              <a:cs typeface="Times New Roman"/>
              <a:sym typeface="Times New Roman"/>
            </a:endParaRPr>
          </a:p>
          <a:p>
            <a:pPr marL="0" marR="0" lvl="0" indent="0" algn="ctr" rtl="0">
              <a:lnSpc>
                <a:spcPct val="150000"/>
              </a:lnSpc>
              <a:spcBef>
                <a:spcPts val="1200"/>
              </a:spcBef>
              <a:spcAft>
                <a:spcPts val="0"/>
              </a:spcAft>
              <a:buClr>
                <a:srgbClr val="000000"/>
              </a:buClr>
              <a:buSzPts val="1400"/>
              <a:buFont typeface="Arial"/>
              <a:buNone/>
            </a:pPr>
            <a:r>
              <a:rPr lang="en" sz="1400" b="0" i="1" u="none" strike="noStrike" cap="none">
                <a:solidFill>
                  <a:srgbClr val="000000"/>
                </a:solidFill>
                <a:latin typeface="Times New Roman"/>
                <a:ea typeface="Times New Roman"/>
                <a:cs typeface="Times New Roman"/>
                <a:sym typeface="Times New Roman"/>
              </a:rPr>
              <a:t>No, con mi mamá la he dejado pero muy rara vez... pero yo nunca que por el afán de irme a trabajar la voy a dejar que con una amiga y </a:t>
            </a:r>
            <a:r>
              <a:rPr lang="en" sz="1400" b="0" i="1" u="sng" strike="noStrike" cap="none">
                <a:solidFill>
                  <a:srgbClr val="000000"/>
                </a:solidFill>
                <a:latin typeface="Times New Roman"/>
                <a:ea typeface="Times New Roman"/>
                <a:cs typeface="Times New Roman"/>
                <a:sym typeface="Times New Roman"/>
              </a:rPr>
              <a:t>que la amiga tenga un marido y el marido esté tomando y ¡no, eso me enferma!</a:t>
            </a:r>
            <a:r>
              <a:rPr lang="en" sz="1400" b="0" i="1" u="none" strike="noStrike" cap="none">
                <a:solidFill>
                  <a:srgbClr val="000000"/>
                </a:solidFill>
                <a:latin typeface="Times New Roman"/>
                <a:ea typeface="Times New Roman"/>
                <a:cs typeface="Times New Roman"/>
                <a:sym typeface="Times New Roman"/>
              </a:rPr>
              <a:t>, ¡no!, yo no podría</a:t>
            </a:r>
            <a:r>
              <a:rPr lang="en" sz="1400" b="0" i="0" u="none" strike="noStrike" cap="none">
                <a:solidFill>
                  <a:srgbClr val="000000"/>
                </a:solidFill>
                <a:latin typeface="Times New Roman"/>
                <a:ea typeface="Times New Roman"/>
                <a:cs typeface="Times New Roman"/>
                <a:sym typeface="Times New Roman"/>
              </a:rPr>
              <a:t>” </a:t>
            </a:r>
            <a:r>
              <a:rPr lang="en" sz="1400" b="0" i="1" u="none" strike="noStrike" cap="none">
                <a:solidFill>
                  <a:srgbClr val="000000"/>
                </a:solidFill>
                <a:latin typeface="Times New Roman"/>
                <a:ea typeface="Times New Roman"/>
                <a:cs typeface="Times New Roman"/>
                <a:sym typeface="Times New Roman"/>
              </a:rPr>
              <a:t>(</a:t>
            </a:r>
            <a:r>
              <a:rPr lang="en" sz="1400" b="1" i="1" u="none" strike="noStrike" cap="none">
                <a:solidFill>
                  <a:srgbClr val="000000"/>
                </a:solidFill>
                <a:latin typeface="Times New Roman"/>
                <a:ea typeface="Times New Roman"/>
                <a:cs typeface="Times New Roman"/>
                <a:sym typeface="Times New Roman"/>
              </a:rPr>
              <a:t>Actora 1</a:t>
            </a:r>
            <a:r>
              <a:rPr lang="en" sz="1400" b="0" i="1" u="none" strike="noStrike" cap="none">
                <a:solidFill>
                  <a:srgbClr val="000000"/>
                </a:solidFill>
                <a:latin typeface="Times New Roman"/>
                <a:ea typeface="Times New Roman"/>
                <a:cs typeface="Times New Roman"/>
                <a:sym typeface="Times New Roman"/>
              </a:rPr>
              <a:t>, comunicación personal, 13 de septiembre de 2019).</a:t>
            </a:r>
            <a:endParaRPr sz="1400" b="0" i="1" u="none" strike="noStrike" cap="none">
              <a:solidFill>
                <a:srgbClr val="000000"/>
              </a:solidFill>
              <a:latin typeface="Times New Roman"/>
              <a:ea typeface="Times New Roman"/>
              <a:cs typeface="Times New Roman"/>
              <a:sym typeface="Times New Roman"/>
            </a:endParaRPr>
          </a:p>
          <a:p>
            <a:pPr marL="0" lvl="0" indent="0" algn="l" rtl="0">
              <a:lnSpc>
                <a:spcPct val="150000"/>
              </a:lnSpc>
              <a:spcBef>
                <a:spcPts val="0"/>
              </a:spcBef>
              <a:spcAft>
                <a:spcPts val="0"/>
              </a:spcAft>
              <a:buClr>
                <a:srgbClr val="000000"/>
              </a:buClr>
              <a:buSzPts val="1400"/>
              <a:buFont typeface="Arial"/>
              <a:buNone/>
            </a:pPr>
            <a:endParaRPr i="1">
              <a:latin typeface="Times New Roman"/>
              <a:ea typeface="Times New Roman"/>
              <a:cs typeface="Times New Roman"/>
              <a:sym typeface="Times New Roman"/>
            </a:endParaRPr>
          </a:p>
          <a:p>
            <a:pPr marL="0" lvl="0" indent="0" algn="ctr" rtl="0">
              <a:lnSpc>
                <a:spcPct val="150000"/>
              </a:lnSpc>
              <a:spcBef>
                <a:spcPts val="0"/>
              </a:spcBef>
              <a:spcAft>
                <a:spcPts val="0"/>
              </a:spcAft>
              <a:buClr>
                <a:srgbClr val="000000"/>
              </a:buClr>
              <a:buSzPts val="1400"/>
              <a:buFont typeface="Arial"/>
              <a:buNone/>
            </a:pPr>
            <a:r>
              <a:rPr lang="en" i="1">
                <a:latin typeface="Times New Roman"/>
                <a:ea typeface="Times New Roman"/>
                <a:cs typeface="Times New Roman"/>
                <a:sym typeface="Times New Roman"/>
              </a:rPr>
              <a:t>“yo digo que las mujeres que trabajamos en eso somos más pendientes de todo eso porque sabemos que.. o sea, hemos ya </a:t>
            </a:r>
            <a:r>
              <a:rPr lang="en" i="1" u="sng">
                <a:latin typeface="Times New Roman"/>
                <a:ea typeface="Times New Roman"/>
                <a:cs typeface="Times New Roman"/>
                <a:sym typeface="Times New Roman"/>
              </a:rPr>
              <a:t>como es la vuelta</a:t>
            </a:r>
            <a:r>
              <a:rPr lang="en" i="1">
                <a:latin typeface="Times New Roman"/>
                <a:ea typeface="Times New Roman"/>
                <a:cs typeface="Times New Roman"/>
                <a:sym typeface="Times New Roman"/>
              </a:rPr>
              <a:t>, entonces los manes que llegan a ese negocio allá l</a:t>
            </a:r>
            <a:r>
              <a:rPr lang="en" i="1" u="sng">
                <a:latin typeface="Times New Roman"/>
                <a:ea typeface="Times New Roman"/>
                <a:cs typeface="Times New Roman"/>
                <a:sym typeface="Times New Roman"/>
              </a:rPr>
              <a:t>legan es a violarlo a uno</a:t>
            </a:r>
            <a:r>
              <a:rPr lang="en" i="1">
                <a:latin typeface="Times New Roman"/>
                <a:ea typeface="Times New Roman"/>
                <a:cs typeface="Times New Roman"/>
                <a:sym typeface="Times New Roman"/>
              </a:rPr>
              <a:t>, a acosarlo a uno, esos manes que necesitan de esas mujeres es porque son enfermos (silencio corto), entonces uno ya sabe”.  (</a:t>
            </a:r>
            <a:r>
              <a:rPr lang="en" b="1" i="1">
                <a:latin typeface="Times New Roman"/>
                <a:ea typeface="Times New Roman"/>
                <a:cs typeface="Times New Roman"/>
                <a:sym typeface="Times New Roman"/>
              </a:rPr>
              <a:t>Actora 1</a:t>
            </a:r>
            <a:r>
              <a:rPr lang="en" i="1">
                <a:latin typeface="Times New Roman"/>
                <a:ea typeface="Times New Roman"/>
                <a:cs typeface="Times New Roman"/>
                <a:sym typeface="Times New Roman"/>
              </a:rPr>
              <a:t>, comunicación personal, 13 de septiembre de 2019).</a:t>
            </a:r>
            <a:endParaRPr i="1">
              <a:latin typeface="Times New Roman"/>
              <a:ea typeface="Times New Roman"/>
              <a:cs typeface="Times New Roman"/>
              <a:sym typeface="Times New Roman"/>
            </a:endParaRPr>
          </a:p>
          <a:p>
            <a:pPr marL="0" marR="0" lvl="0" indent="0" algn="ctr" rtl="0">
              <a:lnSpc>
                <a:spcPct val="150000"/>
              </a:lnSpc>
              <a:spcBef>
                <a:spcPts val="1200"/>
              </a:spcBef>
              <a:spcAft>
                <a:spcPts val="0"/>
              </a:spcAft>
              <a:buClr>
                <a:srgbClr val="000000"/>
              </a:buClr>
              <a:buSzPts val="1400"/>
              <a:buFont typeface="Arial"/>
              <a:buNone/>
            </a:pPr>
            <a:endParaRPr i="1">
              <a:latin typeface="Times New Roman"/>
              <a:ea typeface="Times New Roman"/>
              <a:cs typeface="Times New Roman"/>
              <a:sym typeface="Times New Roman"/>
            </a:endParaRPr>
          </a:p>
          <a:p>
            <a:pPr marL="0" marR="0" lvl="0" indent="0" algn="l" rtl="0">
              <a:lnSpc>
                <a:spcPct val="150000"/>
              </a:lnSpc>
              <a:spcBef>
                <a:spcPts val="1200"/>
              </a:spcBef>
              <a:spcAft>
                <a:spcPts val="0"/>
              </a:spcAft>
              <a:buClr>
                <a:srgbClr val="000000"/>
              </a:buClr>
              <a:buSzPts val="1400"/>
              <a:buFont typeface="Arial"/>
              <a:buNone/>
            </a:pPr>
            <a:endParaRPr i="1">
              <a:latin typeface="Times New Roman"/>
              <a:ea typeface="Times New Roman"/>
              <a:cs typeface="Times New Roman"/>
              <a:sym typeface="Times New Roman"/>
            </a:endParaRPr>
          </a:p>
          <a:p>
            <a:pPr marL="0" marR="0" lvl="0" indent="0" algn="ctr" rtl="0">
              <a:lnSpc>
                <a:spcPct val="150000"/>
              </a:lnSpc>
              <a:spcBef>
                <a:spcPts val="1200"/>
              </a:spcBef>
              <a:spcAft>
                <a:spcPts val="0"/>
              </a:spcAft>
              <a:buClr>
                <a:srgbClr val="000000"/>
              </a:buClr>
              <a:buSzPts val="1400"/>
              <a:buFont typeface="Arial"/>
              <a:buNone/>
            </a:pPr>
            <a:endParaRPr sz="1400" b="0" i="1" u="none" strike="noStrike" cap="none">
              <a:solidFill>
                <a:srgbClr val="000000"/>
              </a:solidFill>
              <a:latin typeface="Times New Roman"/>
              <a:ea typeface="Times New Roman"/>
              <a:cs typeface="Times New Roman"/>
              <a:sym typeface="Times New Roman"/>
            </a:endParaRPr>
          </a:p>
        </p:txBody>
      </p:sp>
      <p:sp>
        <p:nvSpPr>
          <p:cNvPr id="467" name="Google Shape;467;p23"/>
          <p:cNvSpPr/>
          <p:nvPr/>
        </p:nvSpPr>
        <p:spPr>
          <a:xfrm>
            <a:off x="3091600" y="268825"/>
            <a:ext cx="2956500" cy="666300"/>
          </a:xfrm>
          <a:prstGeom prst="round2DiagRect">
            <a:avLst>
              <a:gd name="adj1" fmla="val 16667"/>
              <a:gd name="adj2" fmla="val 0"/>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500"/>
              <a:buFont typeface="Arial"/>
              <a:buNone/>
            </a:pPr>
            <a:r>
              <a:rPr lang="en" sz="1500" b="0" i="0" u="none" strike="noStrike" cap="none">
                <a:solidFill>
                  <a:schemeClr val="lt1"/>
                </a:solidFill>
                <a:latin typeface="Roboto"/>
                <a:ea typeface="Roboto"/>
                <a:cs typeface="Roboto"/>
                <a:sym typeface="Roboto"/>
              </a:rPr>
              <a:t>Preferencia por el cuidado familiar</a:t>
            </a:r>
            <a:endParaRPr sz="1600" b="0" i="0" u="none" strike="noStrike" cap="none">
              <a:solidFill>
                <a:srgbClr val="FFFFFF"/>
              </a:solidFill>
              <a:latin typeface="Poppins"/>
              <a:ea typeface="Poppins"/>
              <a:cs typeface="Poppins"/>
              <a:sym typeface="Poppins"/>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471"/>
        <p:cNvGrpSpPr/>
        <p:nvPr/>
      </p:nvGrpSpPr>
      <p:grpSpPr>
        <a:xfrm>
          <a:off x="0" y="0"/>
          <a:ext cx="0" cy="0"/>
          <a:chOff x="0" y="0"/>
          <a:chExt cx="0" cy="0"/>
        </a:xfrm>
      </p:grpSpPr>
      <p:sp>
        <p:nvSpPr>
          <p:cNvPr id="472" name="Google Shape;472;p24"/>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
              <a:t>21</a:t>
            </a:fld>
            <a:endParaRPr/>
          </a:p>
        </p:txBody>
      </p:sp>
      <p:sp>
        <p:nvSpPr>
          <p:cNvPr id="473" name="Google Shape;473;p24"/>
          <p:cNvSpPr/>
          <p:nvPr/>
        </p:nvSpPr>
        <p:spPr>
          <a:xfrm>
            <a:off x="1319400" y="268825"/>
            <a:ext cx="1567500" cy="666300"/>
          </a:xfrm>
          <a:prstGeom prst="round2DiagRect">
            <a:avLst>
              <a:gd name="adj1" fmla="val 16667"/>
              <a:gd name="adj2" fmla="val 0"/>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 sz="1600" b="0" i="0" u="none" strike="noStrike" cap="none">
                <a:solidFill>
                  <a:srgbClr val="FFFFFF"/>
                </a:solidFill>
                <a:latin typeface="Poppins"/>
                <a:ea typeface="Poppins"/>
                <a:cs typeface="Poppins"/>
                <a:sym typeface="Poppins"/>
              </a:rPr>
              <a:t>Relatos</a:t>
            </a:r>
            <a:endParaRPr sz="1600" b="0" i="0" u="none" strike="noStrike" cap="none">
              <a:solidFill>
                <a:srgbClr val="FFFFFF"/>
              </a:solidFill>
              <a:latin typeface="Poppins"/>
              <a:ea typeface="Poppins"/>
              <a:cs typeface="Poppins"/>
              <a:sym typeface="Poppins"/>
            </a:endParaRPr>
          </a:p>
        </p:txBody>
      </p:sp>
      <p:sp>
        <p:nvSpPr>
          <p:cNvPr id="474" name="Google Shape;474;p24"/>
          <p:cNvSpPr txBox="1"/>
          <p:nvPr/>
        </p:nvSpPr>
        <p:spPr>
          <a:xfrm>
            <a:off x="2886900" y="2306625"/>
            <a:ext cx="5463000" cy="1920300"/>
          </a:xfrm>
          <a:prstGeom prst="rect">
            <a:avLst/>
          </a:prstGeom>
          <a:noFill/>
          <a:ln>
            <a:noFill/>
          </a:ln>
        </p:spPr>
        <p:txBody>
          <a:bodyPr spcFirstLastPara="1" wrap="square" lIns="91425" tIns="91425" rIns="91425" bIns="91425" anchor="t" anchorCtr="0">
            <a:noAutofit/>
          </a:bodyPr>
          <a:lstStyle/>
          <a:p>
            <a:pPr marL="457200" marR="0" lvl="0" indent="0" algn="just" rtl="0">
              <a:lnSpc>
                <a:spcPct val="115000"/>
              </a:lnSpc>
              <a:spcBef>
                <a:spcPts val="0"/>
              </a:spcBef>
              <a:spcAft>
                <a:spcPts val="0"/>
              </a:spcAft>
              <a:buClr>
                <a:srgbClr val="000000"/>
              </a:buClr>
              <a:buSzPts val="1400"/>
              <a:buFont typeface="Arial"/>
              <a:buNone/>
            </a:pPr>
            <a:endParaRPr sz="1400" b="0" i="0" u="none" strike="noStrike" cap="none">
              <a:solidFill>
                <a:srgbClr val="000000"/>
              </a:solidFill>
              <a:latin typeface="Poppins"/>
              <a:ea typeface="Poppins"/>
              <a:cs typeface="Poppins"/>
              <a:sym typeface="Poppins"/>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Roboto"/>
              <a:ea typeface="Roboto"/>
              <a:cs typeface="Roboto"/>
              <a:sym typeface="Roboto"/>
            </a:endParaRPr>
          </a:p>
        </p:txBody>
      </p:sp>
      <p:sp>
        <p:nvSpPr>
          <p:cNvPr id="475" name="Google Shape;475;p24"/>
          <p:cNvSpPr/>
          <p:nvPr/>
        </p:nvSpPr>
        <p:spPr>
          <a:xfrm>
            <a:off x="444425" y="337975"/>
            <a:ext cx="431100" cy="5280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Arial"/>
                <a:ea typeface="Arial"/>
                <a:cs typeface="Arial"/>
                <a:sym typeface="Arial"/>
              </a:rPr>
              <a:t>1</a:t>
            </a:r>
            <a:endParaRPr sz="1400" b="0" i="0" u="none" strike="noStrike" cap="none">
              <a:solidFill>
                <a:srgbClr val="FFFFFF"/>
              </a:solidFill>
              <a:latin typeface="Arial"/>
              <a:ea typeface="Arial"/>
              <a:cs typeface="Arial"/>
              <a:sym typeface="Arial"/>
            </a:endParaRPr>
          </a:p>
        </p:txBody>
      </p:sp>
      <p:sp>
        <p:nvSpPr>
          <p:cNvPr id="476" name="Google Shape;476;p24"/>
          <p:cNvSpPr txBox="1"/>
          <p:nvPr/>
        </p:nvSpPr>
        <p:spPr>
          <a:xfrm>
            <a:off x="443850" y="1037204"/>
            <a:ext cx="8256300" cy="4262400"/>
          </a:xfrm>
          <a:prstGeom prst="rect">
            <a:avLst/>
          </a:prstGeom>
          <a:noFill/>
          <a:ln>
            <a:noFill/>
          </a:ln>
        </p:spPr>
        <p:txBody>
          <a:bodyPr spcFirstLastPara="1" wrap="square" lIns="91425" tIns="91425" rIns="91425" bIns="91425" anchor="t" anchorCtr="0">
            <a:noAutofit/>
          </a:bodyPr>
          <a:lstStyle/>
          <a:p>
            <a:pPr marL="0" marR="0" lvl="0" indent="0" algn="l" rtl="0">
              <a:lnSpc>
                <a:spcPct val="150000"/>
              </a:lnSpc>
              <a:spcBef>
                <a:spcPts val="0"/>
              </a:spcBef>
              <a:spcAft>
                <a:spcPts val="0"/>
              </a:spcAft>
              <a:buClr>
                <a:srgbClr val="000000"/>
              </a:buClr>
              <a:buSzPts val="1400"/>
              <a:buFont typeface="Arial"/>
              <a:buNone/>
            </a:pPr>
            <a:endParaRPr sz="1400" b="0" i="1" u="none" strike="noStrike" cap="none">
              <a:solidFill>
                <a:srgbClr val="000000"/>
              </a:solidFill>
              <a:latin typeface="Times New Roman"/>
              <a:ea typeface="Times New Roman"/>
              <a:cs typeface="Times New Roman"/>
              <a:sym typeface="Times New Roman"/>
            </a:endParaRPr>
          </a:p>
          <a:p>
            <a:pPr marL="0" lvl="0" indent="0" algn="ctr" rtl="0">
              <a:lnSpc>
                <a:spcPct val="150000"/>
              </a:lnSpc>
              <a:spcBef>
                <a:spcPts val="0"/>
              </a:spcBef>
              <a:spcAft>
                <a:spcPts val="0"/>
              </a:spcAft>
              <a:buClr>
                <a:srgbClr val="000000"/>
              </a:buClr>
              <a:buSzPts val="1600"/>
              <a:buFont typeface="Arial"/>
              <a:buNone/>
            </a:pPr>
            <a:r>
              <a:rPr lang="en" sz="1600" i="1">
                <a:latin typeface="Times New Roman"/>
                <a:ea typeface="Times New Roman"/>
                <a:cs typeface="Times New Roman"/>
                <a:sym typeface="Times New Roman"/>
              </a:rPr>
              <a:t> </a:t>
            </a:r>
            <a:r>
              <a:rPr lang="en" i="1">
                <a:latin typeface="Times New Roman"/>
                <a:ea typeface="Times New Roman"/>
                <a:cs typeface="Times New Roman"/>
                <a:sym typeface="Times New Roman"/>
              </a:rPr>
              <a:t>“Y a veces cuando no pueden, que mi hermana tiene que salir o algo asi, si pues, no voy a trabajar y </a:t>
            </a:r>
            <a:r>
              <a:rPr lang="en" i="1" u="sng">
                <a:latin typeface="Times New Roman"/>
                <a:ea typeface="Times New Roman"/>
                <a:cs typeface="Times New Roman"/>
                <a:sym typeface="Times New Roman"/>
              </a:rPr>
              <a:t>prefiero quedarme con él</a:t>
            </a:r>
            <a:r>
              <a:rPr lang="en" i="1">
                <a:latin typeface="Times New Roman"/>
                <a:ea typeface="Times New Roman"/>
                <a:cs typeface="Times New Roman"/>
                <a:sym typeface="Times New Roman"/>
              </a:rPr>
              <a:t>, usted sabe que una tragedia pasa en un abrir y cerrar de ojos, y pues es una única compañía que uno tiene, entonces imagínese. (...)” (</a:t>
            </a:r>
            <a:r>
              <a:rPr lang="en" b="1" i="1">
                <a:latin typeface="Times New Roman"/>
                <a:ea typeface="Times New Roman"/>
                <a:cs typeface="Times New Roman"/>
                <a:sym typeface="Times New Roman"/>
              </a:rPr>
              <a:t>Actora 5</a:t>
            </a:r>
            <a:r>
              <a:rPr lang="en" i="1">
                <a:latin typeface="Times New Roman"/>
                <a:ea typeface="Times New Roman"/>
                <a:cs typeface="Times New Roman"/>
                <a:sym typeface="Times New Roman"/>
              </a:rPr>
              <a:t>, comunicación vía telefónica, 15  de septiembre de 2019).</a:t>
            </a:r>
            <a:endParaRPr i="1">
              <a:latin typeface="Times New Roman"/>
              <a:ea typeface="Times New Roman"/>
              <a:cs typeface="Times New Roman"/>
              <a:sym typeface="Times New Roman"/>
            </a:endParaRPr>
          </a:p>
          <a:p>
            <a:pPr marL="0" marR="0" lvl="0" indent="0" algn="ctr" rtl="0">
              <a:lnSpc>
                <a:spcPct val="150000"/>
              </a:lnSpc>
              <a:spcBef>
                <a:spcPts val="0"/>
              </a:spcBef>
              <a:spcAft>
                <a:spcPts val="0"/>
              </a:spcAft>
              <a:buClr>
                <a:srgbClr val="000000"/>
              </a:buClr>
              <a:buSzPts val="1400"/>
              <a:buFont typeface="Arial"/>
              <a:buNone/>
            </a:pPr>
            <a:endParaRPr i="1">
              <a:latin typeface="Times New Roman"/>
              <a:ea typeface="Times New Roman"/>
              <a:cs typeface="Times New Roman"/>
              <a:sym typeface="Times New Roman"/>
            </a:endParaRPr>
          </a:p>
          <a:p>
            <a:pPr marL="0" marR="0" lvl="0" indent="0" algn="ctr" rtl="0">
              <a:lnSpc>
                <a:spcPct val="150000"/>
              </a:lnSpc>
              <a:spcBef>
                <a:spcPts val="0"/>
              </a:spcBef>
              <a:spcAft>
                <a:spcPts val="0"/>
              </a:spcAft>
              <a:buClr>
                <a:srgbClr val="000000"/>
              </a:buClr>
              <a:buSzPts val="1400"/>
              <a:buFont typeface="Arial"/>
              <a:buNone/>
            </a:pPr>
            <a:r>
              <a:rPr lang="en" sz="1400" b="0" i="1" u="none" strike="noStrike" cap="none">
                <a:solidFill>
                  <a:srgbClr val="000000"/>
                </a:solidFill>
                <a:latin typeface="Times New Roman"/>
                <a:ea typeface="Times New Roman"/>
                <a:cs typeface="Times New Roman"/>
                <a:sym typeface="Times New Roman"/>
              </a:rPr>
              <a:t>“Sí señora, me toca el arriendo donde yo vivo, me toca todo a mi sola, </a:t>
            </a:r>
            <a:r>
              <a:rPr lang="en" sz="1400" b="0" i="1" u="sng" strike="noStrike" cap="none">
                <a:solidFill>
                  <a:srgbClr val="000000"/>
                </a:solidFill>
                <a:latin typeface="Times New Roman"/>
                <a:ea typeface="Times New Roman"/>
                <a:cs typeface="Times New Roman"/>
                <a:sym typeface="Times New Roman"/>
              </a:rPr>
              <a:t>yo soy madre cabeza de familia</a:t>
            </a:r>
            <a:r>
              <a:rPr lang="en" sz="1400" b="0" i="1" u="none" strike="noStrike" cap="none">
                <a:solidFill>
                  <a:srgbClr val="000000"/>
                </a:solidFill>
                <a:latin typeface="Times New Roman"/>
                <a:ea typeface="Times New Roman"/>
                <a:cs typeface="Times New Roman"/>
                <a:sym typeface="Times New Roman"/>
              </a:rPr>
              <a:t>, yo soy sola, </a:t>
            </a:r>
            <a:r>
              <a:rPr lang="en" sz="1400" b="0" i="1" u="sng" strike="noStrike" cap="none">
                <a:solidFill>
                  <a:srgbClr val="000000"/>
                </a:solidFill>
                <a:latin typeface="Times New Roman"/>
                <a:ea typeface="Times New Roman"/>
                <a:cs typeface="Times New Roman"/>
                <a:sym typeface="Times New Roman"/>
              </a:rPr>
              <a:t>el papá de los niños responde es con una cuota</a:t>
            </a:r>
            <a:r>
              <a:rPr lang="en" sz="1400" b="0" i="1" u="none" strike="noStrike" cap="none">
                <a:solidFill>
                  <a:srgbClr val="000000"/>
                </a:solidFill>
                <a:latin typeface="Times New Roman"/>
                <a:ea typeface="Times New Roman"/>
                <a:cs typeface="Times New Roman"/>
                <a:sym typeface="Times New Roman"/>
              </a:rPr>
              <a:t> y a veces cuando él quiere, cuando él no da nada, yo no puedo decirles a mis hijos no les voy a dar de comer porque su papa no dio nada, y ante los ojos de Dios, no puedo hablarle mal a mis hijos del papa que no les da, tengo que decirles que sí, que él también colabora y así”  (</a:t>
            </a:r>
            <a:r>
              <a:rPr lang="en" sz="1400" b="1" i="1" u="none" strike="noStrike" cap="none">
                <a:solidFill>
                  <a:srgbClr val="000000"/>
                </a:solidFill>
                <a:latin typeface="Times New Roman"/>
                <a:ea typeface="Times New Roman"/>
                <a:cs typeface="Times New Roman"/>
                <a:sym typeface="Times New Roman"/>
              </a:rPr>
              <a:t>Actora 3,</a:t>
            </a:r>
            <a:r>
              <a:rPr lang="en" sz="1400" b="0" i="1" u="none" strike="noStrike" cap="none">
                <a:solidFill>
                  <a:srgbClr val="000000"/>
                </a:solidFill>
                <a:latin typeface="Times New Roman"/>
                <a:ea typeface="Times New Roman"/>
                <a:cs typeface="Times New Roman"/>
                <a:sym typeface="Times New Roman"/>
              </a:rPr>
              <a:t> comunicación personal, 14 de septiembre de 2019).</a:t>
            </a:r>
            <a:endParaRPr sz="1400" b="0" i="1" u="none" strike="noStrike" cap="none">
              <a:solidFill>
                <a:srgbClr val="000000"/>
              </a:solidFill>
              <a:latin typeface="Times New Roman"/>
              <a:ea typeface="Times New Roman"/>
              <a:cs typeface="Times New Roman"/>
              <a:sym typeface="Times New Roman"/>
            </a:endParaRPr>
          </a:p>
          <a:p>
            <a:pPr marL="0" marR="0" lvl="0" indent="0" algn="ctr" rtl="0">
              <a:lnSpc>
                <a:spcPct val="150000"/>
              </a:lnSpc>
              <a:spcBef>
                <a:spcPts val="0"/>
              </a:spcBef>
              <a:spcAft>
                <a:spcPts val="0"/>
              </a:spcAft>
              <a:buClr>
                <a:srgbClr val="000000"/>
              </a:buClr>
              <a:buSzPts val="1400"/>
              <a:buFont typeface="Arial"/>
              <a:buNone/>
            </a:pPr>
            <a:endParaRPr sz="1400" b="0" i="1" u="none" strike="noStrike" cap="none">
              <a:solidFill>
                <a:srgbClr val="000000"/>
              </a:solidFill>
              <a:latin typeface="Times New Roman"/>
              <a:ea typeface="Times New Roman"/>
              <a:cs typeface="Times New Roman"/>
              <a:sym typeface="Times New Roman"/>
            </a:endParaRPr>
          </a:p>
          <a:p>
            <a:pPr marL="0" marR="0" lvl="0" indent="0" algn="ctr" rtl="0">
              <a:lnSpc>
                <a:spcPct val="150000"/>
              </a:lnSpc>
              <a:spcBef>
                <a:spcPts val="0"/>
              </a:spcBef>
              <a:spcAft>
                <a:spcPts val="0"/>
              </a:spcAft>
              <a:buClr>
                <a:srgbClr val="000000"/>
              </a:buClr>
              <a:buSzPts val="1400"/>
              <a:buFont typeface="Arial"/>
              <a:buNone/>
            </a:pPr>
            <a:endParaRPr sz="1400" b="0" i="1" u="none" strike="noStrike" cap="none">
              <a:solidFill>
                <a:srgbClr val="000000"/>
              </a:solidFill>
              <a:latin typeface="Times New Roman"/>
              <a:ea typeface="Times New Roman"/>
              <a:cs typeface="Times New Roman"/>
              <a:sym typeface="Times New Roman"/>
            </a:endParaRPr>
          </a:p>
          <a:p>
            <a:pPr marL="0" marR="0" lvl="0" indent="0" algn="ctr" rtl="0">
              <a:lnSpc>
                <a:spcPct val="150000"/>
              </a:lnSpc>
              <a:spcBef>
                <a:spcPts val="0"/>
              </a:spcBef>
              <a:spcAft>
                <a:spcPts val="0"/>
              </a:spcAft>
              <a:buClr>
                <a:srgbClr val="000000"/>
              </a:buClr>
              <a:buSzPts val="1500"/>
              <a:buFont typeface="Arial"/>
              <a:buNone/>
            </a:pPr>
            <a:endParaRPr sz="1500" b="0" i="1" u="none" strike="noStrike" cap="none">
              <a:solidFill>
                <a:srgbClr val="000000"/>
              </a:solidFill>
              <a:latin typeface="Times New Roman"/>
              <a:ea typeface="Times New Roman"/>
              <a:cs typeface="Times New Roman"/>
              <a:sym typeface="Times New Roman"/>
            </a:endParaRPr>
          </a:p>
          <a:p>
            <a:pPr marL="0" marR="0" lvl="0" indent="0" algn="ctr" rtl="0">
              <a:lnSpc>
                <a:spcPct val="150000"/>
              </a:lnSpc>
              <a:spcBef>
                <a:spcPts val="0"/>
              </a:spcBef>
              <a:spcAft>
                <a:spcPts val="0"/>
              </a:spcAft>
              <a:buClr>
                <a:srgbClr val="000000"/>
              </a:buClr>
              <a:buSzPts val="1600"/>
              <a:buFont typeface="Arial"/>
              <a:buNone/>
            </a:pPr>
            <a:endParaRPr sz="1600" b="0" i="1" u="none" strike="noStrike" cap="none">
              <a:solidFill>
                <a:srgbClr val="000000"/>
              </a:solidFill>
              <a:latin typeface="Times New Roman"/>
              <a:ea typeface="Times New Roman"/>
              <a:cs typeface="Times New Roman"/>
              <a:sym typeface="Times New Roman"/>
            </a:endParaRPr>
          </a:p>
        </p:txBody>
      </p:sp>
      <p:sp>
        <p:nvSpPr>
          <p:cNvPr id="477" name="Google Shape;477;p24"/>
          <p:cNvSpPr txBox="1"/>
          <p:nvPr/>
        </p:nvSpPr>
        <p:spPr>
          <a:xfrm>
            <a:off x="3122025" y="270775"/>
            <a:ext cx="3082800" cy="4572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500"/>
              <a:buFont typeface="Arial"/>
              <a:buNone/>
            </a:pPr>
            <a:r>
              <a:rPr lang="en" sz="1500" b="0" i="0" u="none" strike="noStrike" cap="none">
                <a:solidFill>
                  <a:schemeClr val="lt1"/>
                </a:solidFill>
                <a:latin typeface="Roboto"/>
                <a:ea typeface="Roboto"/>
                <a:cs typeface="Roboto"/>
                <a:sym typeface="Roboto"/>
              </a:rPr>
              <a:t>Cuidado institucional ante relaciones débiles con la familia</a:t>
            </a:r>
            <a:endParaRPr sz="1500" b="0" i="0" u="none" strike="noStrike" cap="none">
              <a:solidFill>
                <a:schemeClr val="lt1"/>
              </a:solidFill>
              <a:latin typeface="Roboto"/>
              <a:ea typeface="Roboto"/>
              <a:cs typeface="Roboto"/>
              <a:sym typeface="Roboto"/>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Roboto"/>
              <a:ea typeface="Roboto"/>
              <a:cs typeface="Roboto"/>
              <a:sym typeface="Roboto"/>
            </a:endParaRPr>
          </a:p>
        </p:txBody>
      </p:sp>
      <p:sp>
        <p:nvSpPr>
          <p:cNvPr id="478" name="Google Shape;478;p24"/>
          <p:cNvSpPr/>
          <p:nvPr/>
        </p:nvSpPr>
        <p:spPr>
          <a:xfrm>
            <a:off x="3091600" y="268825"/>
            <a:ext cx="2956500" cy="666300"/>
          </a:xfrm>
          <a:prstGeom prst="round2DiagRect">
            <a:avLst>
              <a:gd name="adj1" fmla="val 16667"/>
              <a:gd name="adj2" fmla="val 0"/>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500"/>
              <a:buFont typeface="Arial"/>
              <a:buNone/>
            </a:pPr>
            <a:r>
              <a:rPr lang="en" sz="1500" b="0" i="0" u="none" strike="noStrike" cap="none">
                <a:solidFill>
                  <a:schemeClr val="lt1"/>
                </a:solidFill>
                <a:latin typeface="Roboto"/>
                <a:ea typeface="Roboto"/>
                <a:cs typeface="Roboto"/>
                <a:sym typeface="Roboto"/>
              </a:rPr>
              <a:t>Preferencia por el cuidado familiar</a:t>
            </a:r>
            <a:endParaRPr sz="1600" b="0" i="0" u="none" strike="noStrike" cap="none">
              <a:solidFill>
                <a:srgbClr val="FFFFFF"/>
              </a:solidFill>
              <a:latin typeface="Poppins"/>
              <a:ea typeface="Poppins"/>
              <a:cs typeface="Poppins"/>
              <a:sym typeface="Poppins"/>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482"/>
        <p:cNvGrpSpPr/>
        <p:nvPr/>
      </p:nvGrpSpPr>
      <p:grpSpPr>
        <a:xfrm>
          <a:off x="0" y="0"/>
          <a:ext cx="0" cy="0"/>
          <a:chOff x="0" y="0"/>
          <a:chExt cx="0" cy="0"/>
        </a:xfrm>
      </p:grpSpPr>
      <p:sp>
        <p:nvSpPr>
          <p:cNvPr id="483" name="Google Shape;483;p25"/>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
              <a:t>22</a:t>
            </a:fld>
            <a:endParaRPr/>
          </a:p>
        </p:txBody>
      </p:sp>
      <p:sp>
        <p:nvSpPr>
          <p:cNvPr id="484" name="Google Shape;484;p25"/>
          <p:cNvSpPr/>
          <p:nvPr/>
        </p:nvSpPr>
        <p:spPr>
          <a:xfrm>
            <a:off x="303100" y="405175"/>
            <a:ext cx="2832600" cy="666300"/>
          </a:xfrm>
          <a:prstGeom prst="round2DiagRect">
            <a:avLst>
              <a:gd name="adj1" fmla="val 16667"/>
              <a:gd name="adj2" fmla="val 0"/>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 sz="1600" b="0" i="0" u="none" strike="noStrike" cap="none">
                <a:solidFill>
                  <a:srgbClr val="FFFFFF"/>
                </a:solidFill>
                <a:latin typeface="Poppins"/>
                <a:ea typeface="Poppins"/>
                <a:cs typeface="Poppins"/>
                <a:sym typeface="Poppins"/>
              </a:rPr>
              <a:t>Mapas de redes</a:t>
            </a:r>
            <a:endParaRPr sz="1600" b="0" i="0" u="none" strike="noStrike" cap="none">
              <a:solidFill>
                <a:srgbClr val="FFFFFF"/>
              </a:solidFill>
              <a:latin typeface="Poppins"/>
              <a:ea typeface="Poppins"/>
              <a:cs typeface="Poppins"/>
              <a:sym typeface="Poppins"/>
            </a:endParaRPr>
          </a:p>
        </p:txBody>
      </p:sp>
      <p:sp>
        <p:nvSpPr>
          <p:cNvPr id="485" name="Google Shape;485;p25"/>
          <p:cNvSpPr txBox="1"/>
          <p:nvPr/>
        </p:nvSpPr>
        <p:spPr>
          <a:xfrm>
            <a:off x="2886900" y="2306625"/>
            <a:ext cx="5463000" cy="1920300"/>
          </a:xfrm>
          <a:prstGeom prst="rect">
            <a:avLst/>
          </a:prstGeom>
          <a:noFill/>
          <a:ln>
            <a:noFill/>
          </a:ln>
        </p:spPr>
        <p:txBody>
          <a:bodyPr spcFirstLastPara="1" wrap="square" lIns="91425" tIns="91425" rIns="91425" bIns="91425" anchor="t" anchorCtr="0">
            <a:noAutofit/>
          </a:bodyPr>
          <a:lstStyle/>
          <a:p>
            <a:pPr marL="457200" marR="0" lvl="0" indent="0" algn="just" rtl="0">
              <a:lnSpc>
                <a:spcPct val="115000"/>
              </a:lnSpc>
              <a:spcBef>
                <a:spcPts val="0"/>
              </a:spcBef>
              <a:spcAft>
                <a:spcPts val="0"/>
              </a:spcAft>
              <a:buClr>
                <a:srgbClr val="000000"/>
              </a:buClr>
              <a:buSzPts val="1400"/>
              <a:buFont typeface="Arial"/>
              <a:buNone/>
            </a:pPr>
            <a:endParaRPr sz="1400" b="0" i="0" u="none" strike="noStrike" cap="none">
              <a:solidFill>
                <a:srgbClr val="000000"/>
              </a:solidFill>
              <a:latin typeface="Poppins"/>
              <a:ea typeface="Poppins"/>
              <a:cs typeface="Poppins"/>
              <a:sym typeface="Poppins"/>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Roboto"/>
              <a:ea typeface="Roboto"/>
              <a:cs typeface="Roboto"/>
              <a:sym typeface="Roboto"/>
            </a:endParaRPr>
          </a:p>
        </p:txBody>
      </p:sp>
      <p:pic>
        <p:nvPicPr>
          <p:cNvPr id="486" name="Google Shape;486;p25"/>
          <p:cNvPicPr preferRelativeResize="0"/>
          <p:nvPr/>
        </p:nvPicPr>
        <p:blipFill rotWithShape="1">
          <a:blip r:embed="rId3">
            <a:alphaModFix/>
          </a:blip>
          <a:srcRect/>
          <a:stretch/>
        </p:blipFill>
        <p:spPr>
          <a:xfrm>
            <a:off x="152400" y="1811625"/>
            <a:ext cx="4399850" cy="2786550"/>
          </a:xfrm>
          <a:prstGeom prst="rect">
            <a:avLst/>
          </a:prstGeom>
          <a:noFill/>
          <a:ln>
            <a:noFill/>
          </a:ln>
        </p:spPr>
      </p:pic>
      <p:pic>
        <p:nvPicPr>
          <p:cNvPr id="487" name="Google Shape;487;p25"/>
          <p:cNvPicPr preferRelativeResize="0"/>
          <p:nvPr/>
        </p:nvPicPr>
        <p:blipFill rotWithShape="1">
          <a:blip r:embed="rId4">
            <a:alphaModFix/>
          </a:blip>
          <a:srcRect l="7063" r="4753"/>
          <a:stretch/>
        </p:blipFill>
        <p:spPr>
          <a:xfrm>
            <a:off x="4898575" y="1735150"/>
            <a:ext cx="3749025" cy="2999925"/>
          </a:xfrm>
          <a:prstGeom prst="rect">
            <a:avLst/>
          </a:prstGeom>
          <a:noFill/>
          <a:ln>
            <a:noFill/>
          </a:ln>
        </p:spPr>
      </p:pic>
      <p:sp>
        <p:nvSpPr>
          <p:cNvPr id="488" name="Google Shape;488;p25"/>
          <p:cNvSpPr txBox="1"/>
          <p:nvPr/>
        </p:nvSpPr>
        <p:spPr>
          <a:xfrm>
            <a:off x="303100" y="1147425"/>
            <a:ext cx="7973100" cy="3594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600"/>
              <a:buFont typeface="Arial"/>
              <a:buNone/>
            </a:pPr>
            <a:r>
              <a:rPr lang="en" sz="1600" b="0" i="0" u="none" strike="noStrike" cap="none">
                <a:solidFill>
                  <a:srgbClr val="000000"/>
                </a:solidFill>
                <a:latin typeface="Poppins"/>
                <a:ea typeface="Poppins"/>
                <a:cs typeface="Poppins"/>
                <a:sym typeface="Poppins"/>
              </a:rPr>
              <a:t>Cuando se cuenta con red primaria que apoya el cuidado de los hijos/as.</a:t>
            </a:r>
            <a:endParaRPr sz="1600" b="0" i="0" u="none" strike="noStrike" cap="none">
              <a:solidFill>
                <a:srgbClr val="000000"/>
              </a:solidFill>
              <a:latin typeface="Poppins"/>
              <a:ea typeface="Poppins"/>
              <a:cs typeface="Poppins"/>
              <a:sym typeface="Poppins"/>
            </a:endParaRPr>
          </a:p>
        </p:txBody>
      </p:sp>
      <p:sp>
        <p:nvSpPr>
          <p:cNvPr id="489" name="Google Shape;489;p25"/>
          <p:cNvSpPr txBox="1"/>
          <p:nvPr/>
        </p:nvSpPr>
        <p:spPr>
          <a:xfrm>
            <a:off x="561375" y="4651200"/>
            <a:ext cx="3247200" cy="393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Poppins"/>
                <a:ea typeface="Poppins"/>
                <a:cs typeface="Poppins"/>
                <a:sym typeface="Poppins"/>
              </a:rPr>
              <a:t>Fuente: Elaboración propia</a:t>
            </a:r>
            <a:endParaRPr sz="1400" b="0" i="0" u="none" strike="noStrike" cap="none">
              <a:solidFill>
                <a:srgbClr val="000000"/>
              </a:solidFill>
              <a:latin typeface="Poppins"/>
              <a:ea typeface="Poppins"/>
              <a:cs typeface="Poppins"/>
              <a:sym typeface="Poppins"/>
            </a:endParaRPr>
          </a:p>
        </p:txBody>
      </p:sp>
      <p:sp>
        <p:nvSpPr>
          <p:cNvPr id="490" name="Google Shape;490;p25"/>
          <p:cNvSpPr txBox="1"/>
          <p:nvPr/>
        </p:nvSpPr>
        <p:spPr>
          <a:xfrm>
            <a:off x="5028875" y="4651200"/>
            <a:ext cx="3247200" cy="393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Poppins"/>
                <a:ea typeface="Poppins"/>
                <a:cs typeface="Poppins"/>
                <a:sym typeface="Poppins"/>
              </a:rPr>
              <a:t>Fuente: Elaboración propia</a:t>
            </a:r>
            <a:endParaRPr sz="1400" b="0" i="0" u="none" strike="noStrike" cap="none">
              <a:solidFill>
                <a:srgbClr val="000000"/>
              </a:solidFill>
              <a:latin typeface="Poppins"/>
              <a:ea typeface="Poppins"/>
              <a:cs typeface="Poppins"/>
              <a:sym typeface="Poppins"/>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494"/>
        <p:cNvGrpSpPr/>
        <p:nvPr/>
      </p:nvGrpSpPr>
      <p:grpSpPr>
        <a:xfrm>
          <a:off x="0" y="0"/>
          <a:ext cx="0" cy="0"/>
          <a:chOff x="0" y="0"/>
          <a:chExt cx="0" cy="0"/>
        </a:xfrm>
      </p:grpSpPr>
      <p:sp>
        <p:nvSpPr>
          <p:cNvPr id="495" name="Google Shape;495;p27"/>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
              <a:t>23</a:t>
            </a:fld>
            <a:endParaRPr/>
          </a:p>
        </p:txBody>
      </p:sp>
      <p:sp>
        <p:nvSpPr>
          <p:cNvPr id="496" name="Google Shape;496;p27"/>
          <p:cNvSpPr/>
          <p:nvPr/>
        </p:nvSpPr>
        <p:spPr>
          <a:xfrm>
            <a:off x="1319400" y="268825"/>
            <a:ext cx="1567500" cy="666300"/>
          </a:xfrm>
          <a:prstGeom prst="round2DiagRect">
            <a:avLst>
              <a:gd name="adj1" fmla="val 16667"/>
              <a:gd name="adj2" fmla="val 0"/>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 sz="1600" b="0" i="0" u="none" strike="noStrike" cap="none">
                <a:solidFill>
                  <a:srgbClr val="FFFFFF"/>
                </a:solidFill>
                <a:latin typeface="Poppins"/>
                <a:ea typeface="Poppins"/>
                <a:cs typeface="Poppins"/>
                <a:sym typeface="Poppins"/>
              </a:rPr>
              <a:t>Relatos</a:t>
            </a:r>
            <a:endParaRPr sz="1600" b="0" i="0" u="none" strike="noStrike" cap="none">
              <a:solidFill>
                <a:srgbClr val="FFFFFF"/>
              </a:solidFill>
              <a:latin typeface="Poppins"/>
              <a:ea typeface="Poppins"/>
              <a:cs typeface="Poppins"/>
              <a:sym typeface="Poppins"/>
            </a:endParaRPr>
          </a:p>
        </p:txBody>
      </p:sp>
      <p:sp>
        <p:nvSpPr>
          <p:cNvPr id="497" name="Google Shape;497;p27"/>
          <p:cNvSpPr/>
          <p:nvPr/>
        </p:nvSpPr>
        <p:spPr>
          <a:xfrm>
            <a:off x="444425" y="337975"/>
            <a:ext cx="431100" cy="5280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Arial"/>
                <a:ea typeface="Arial"/>
                <a:cs typeface="Arial"/>
                <a:sym typeface="Arial"/>
              </a:rPr>
              <a:t>2</a:t>
            </a:r>
            <a:endParaRPr sz="1400" b="0" i="0" u="none" strike="noStrike" cap="none">
              <a:solidFill>
                <a:srgbClr val="FFFFFF"/>
              </a:solidFill>
              <a:latin typeface="Arial"/>
              <a:ea typeface="Arial"/>
              <a:cs typeface="Arial"/>
              <a:sym typeface="Arial"/>
            </a:endParaRPr>
          </a:p>
        </p:txBody>
      </p:sp>
      <p:sp>
        <p:nvSpPr>
          <p:cNvPr id="498" name="Google Shape;498;p27"/>
          <p:cNvSpPr/>
          <p:nvPr/>
        </p:nvSpPr>
        <p:spPr>
          <a:xfrm>
            <a:off x="3052400" y="268800"/>
            <a:ext cx="3217800" cy="666300"/>
          </a:xfrm>
          <a:prstGeom prst="round2DiagRect">
            <a:avLst>
              <a:gd name="adj1" fmla="val 16667"/>
              <a:gd name="adj2" fmla="val 0"/>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500"/>
              <a:buFont typeface="Arial"/>
              <a:buNone/>
            </a:pPr>
            <a:endParaRPr sz="1500" b="0" i="0" u="none" strike="noStrike" cap="none">
              <a:solidFill>
                <a:schemeClr val="lt1"/>
              </a:solidFill>
              <a:latin typeface="Roboto"/>
              <a:ea typeface="Roboto"/>
              <a:cs typeface="Roboto"/>
              <a:sym typeface="Roboto"/>
            </a:endParaRPr>
          </a:p>
          <a:p>
            <a:pPr marL="0" marR="0" lvl="0" indent="0" algn="ctr" rtl="0">
              <a:lnSpc>
                <a:spcPct val="100000"/>
              </a:lnSpc>
              <a:spcBef>
                <a:spcPts val="0"/>
              </a:spcBef>
              <a:spcAft>
                <a:spcPts val="0"/>
              </a:spcAft>
              <a:buClr>
                <a:srgbClr val="000000"/>
              </a:buClr>
              <a:buSzPts val="1500"/>
              <a:buFont typeface="Arial"/>
              <a:buNone/>
            </a:pPr>
            <a:endParaRPr sz="1500" b="0" i="0" u="none" strike="noStrike" cap="none">
              <a:solidFill>
                <a:schemeClr val="lt1"/>
              </a:solidFill>
              <a:latin typeface="Roboto"/>
              <a:ea typeface="Roboto"/>
              <a:cs typeface="Roboto"/>
              <a:sym typeface="Roboto"/>
            </a:endParaRPr>
          </a:p>
          <a:p>
            <a:pPr marL="0" marR="0" lvl="0" indent="0" algn="ctr" rtl="0">
              <a:lnSpc>
                <a:spcPct val="100000"/>
              </a:lnSpc>
              <a:spcBef>
                <a:spcPts val="0"/>
              </a:spcBef>
              <a:spcAft>
                <a:spcPts val="0"/>
              </a:spcAft>
              <a:buClr>
                <a:srgbClr val="000000"/>
              </a:buClr>
              <a:buSzPts val="1500"/>
              <a:buFont typeface="Arial"/>
              <a:buNone/>
            </a:pPr>
            <a:endParaRPr sz="1500" b="0" i="0" u="none" strike="noStrike" cap="none">
              <a:solidFill>
                <a:schemeClr val="lt1"/>
              </a:solidFill>
              <a:latin typeface="Roboto"/>
              <a:ea typeface="Roboto"/>
              <a:cs typeface="Roboto"/>
              <a:sym typeface="Roboto"/>
            </a:endParaRPr>
          </a:p>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rgbClr val="FFFFFF"/>
              </a:solidFill>
              <a:latin typeface="Poppins"/>
              <a:ea typeface="Poppins"/>
              <a:cs typeface="Poppins"/>
              <a:sym typeface="Poppins"/>
            </a:endParaRPr>
          </a:p>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rgbClr val="FFFFFF"/>
              </a:solidFill>
              <a:latin typeface="Poppins"/>
              <a:ea typeface="Poppins"/>
              <a:cs typeface="Poppins"/>
              <a:sym typeface="Poppins"/>
            </a:endParaRPr>
          </a:p>
        </p:txBody>
      </p:sp>
      <p:sp>
        <p:nvSpPr>
          <p:cNvPr id="499" name="Google Shape;499;p27"/>
          <p:cNvSpPr txBox="1"/>
          <p:nvPr/>
        </p:nvSpPr>
        <p:spPr>
          <a:xfrm>
            <a:off x="3122025" y="270775"/>
            <a:ext cx="3082800" cy="4572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500"/>
              <a:buFont typeface="Arial"/>
              <a:buNone/>
            </a:pPr>
            <a:r>
              <a:rPr lang="en" sz="1500" b="0" i="0" u="none" strike="noStrike" cap="none">
                <a:solidFill>
                  <a:schemeClr val="lt1"/>
                </a:solidFill>
                <a:latin typeface="Roboto"/>
                <a:ea typeface="Roboto"/>
                <a:cs typeface="Roboto"/>
                <a:sym typeface="Roboto"/>
              </a:rPr>
              <a:t>Cuidado institucional ante relaciones débiles con la familia</a:t>
            </a:r>
            <a:endParaRPr sz="1500" b="0" i="0" u="none" strike="noStrike" cap="none">
              <a:solidFill>
                <a:schemeClr val="lt1"/>
              </a:solidFill>
              <a:latin typeface="Roboto"/>
              <a:ea typeface="Roboto"/>
              <a:cs typeface="Roboto"/>
              <a:sym typeface="Roboto"/>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Roboto"/>
              <a:ea typeface="Roboto"/>
              <a:cs typeface="Roboto"/>
              <a:sym typeface="Roboto"/>
            </a:endParaRPr>
          </a:p>
        </p:txBody>
      </p:sp>
      <p:sp>
        <p:nvSpPr>
          <p:cNvPr id="500" name="Google Shape;500;p27"/>
          <p:cNvSpPr txBox="1"/>
          <p:nvPr/>
        </p:nvSpPr>
        <p:spPr>
          <a:xfrm>
            <a:off x="313825" y="1461675"/>
            <a:ext cx="3000000" cy="3000000"/>
          </a:xfrm>
          <a:prstGeom prst="rect">
            <a:avLst/>
          </a:prstGeom>
          <a:noFill/>
          <a:ln>
            <a:noFill/>
          </a:ln>
        </p:spPr>
        <p:txBody>
          <a:bodyPr spcFirstLastPara="1" wrap="square" lIns="91425" tIns="91425" rIns="91425" bIns="91425" anchor="t" anchorCtr="0">
            <a:noAutofit/>
          </a:bodyPr>
          <a:lstStyle/>
          <a:p>
            <a:pPr marL="0" lvl="0" indent="0" algn="ctr" rtl="0">
              <a:lnSpc>
                <a:spcPct val="150000"/>
              </a:lnSpc>
              <a:spcBef>
                <a:spcPts val="0"/>
              </a:spcBef>
              <a:spcAft>
                <a:spcPts val="0"/>
              </a:spcAft>
              <a:buNone/>
            </a:pPr>
            <a:r>
              <a:rPr lang="en" sz="1500" i="1">
                <a:latin typeface="Times New Roman"/>
                <a:ea typeface="Times New Roman"/>
                <a:cs typeface="Times New Roman"/>
                <a:sym typeface="Times New Roman"/>
              </a:rPr>
              <a:t>“No, refuerzo escolar, nada. O sea, </a:t>
            </a:r>
            <a:r>
              <a:rPr lang="en" sz="1500" i="1" u="sng">
                <a:latin typeface="Times New Roman"/>
                <a:ea typeface="Times New Roman"/>
                <a:cs typeface="Times New Roman"/>
                <a:sym typeface="Times New Roman"/>
              </a:rPr>
              <a:t>los servicios que prestan es lo básico</a:t>
            </a:r>
            <a:r>
              <a:rPr lang="en" sz="1500" i="1">
                <a:latin typeface="Times New Roman"/>
                <a:ea typeface="Times New Roman"/>
                <a:cs typeface="Times New Roman"/>
                <a:sym typeface="Times New Roman"/>
              </a:rPr>
              <a:t>, que los cuidan, le dan su comida..eh.. </a:t>
            </a:r>
            <a:r>
              <a:rPr lang="en" sz="1500" i="1" u="sng">
                <a:latin typeface="Times New Roman"/>
                <a:ea typeface="Times New Roman"/>
                <a:cs typeface="Times New Roman"/>
                <a:sym typeface="Times New Roman"/>
              </a:rPr>
              <a:t>están pendientes de talla y peso, les dan onces</a:t>
            </a:r>
            <a:r>
              <a:rPr lang="en" sz="1500" i="1">
                <a:latin typeface="Times New Roman"/>
                <a:ea typeface="Times New Roman"/>
                <a:cs typeface="Times New Roman"/>
                <a:sym typeface="Times New Roman"/>
              </a:rPr>
              <a:t>, eh.. está la nutricionista, el psicólogo”  (</a:t>
            </a:r>
            <a:r>
              <a:rPr lang="en" sz="1500" i="1" u="sng">
                <a:latin typeface="Times New Roman"/>
                <a:ea typeface="Times New Roman"/>
                <a:cs typeface="Times New Roman"/>
                <a:sym typeface="Times New Roman"/>
              </a:rPr>
              <a:t>Actora 1</a:t>
            </a:r>
            <a:r>
              <a:rPr lang="en" sz="1500" i="1">
                <a:latin typeface="Times New Roman"/>
                <a:ea typeface="Times New Roman"/>
                <a:cs typeface="Times New Roman"/>
                <a:sym typeface="Times New Roman"/>
              </a:rPr>
              <a:t>, comunicación personal, 13 de septiembre de 2019</a:t>
            </a:r>
            <a:r>
              <a:rPr lang="en" sz="1200" i="1">
                <a:latin typeface="Times New Roman"/>
                <a:ea typeface="Times New Roman"/>
                <a:cs typeface="Times New Roman"/>
                <a:sym typeface="Times New Roman"/>
              </a:rPr>
              <a:t>)</a:t>
            </a:r>
            <a:endParaRPr/>
          </a:p>
        </p:txBody>
      </p:sp>
      <p:sp>
        <p:nvSpPr>
          <p:cNvPr id="501" name="Google Shape;501;p27"/>
          <p:cNvSpPr txBox="1"/>
          <p:nvPr/>
        </p:nvSpPr>
        <p:spPr>
          <a:xfrm>
            <a:off x="3592275" y="1385475"/>
            <a:ext cx="4990200" cy="3319500"/>
          </a:xfrm>
          <a:prstGeom prst="rect">
            <a:avLst/>
          </a:prstGeom>
          <a:noFill/>
          <a:ln>
            <a:noFill/>
          </a:ln>
        </p:spPr>
        <p:txBody>
          <a:bodyPr spcFirstLastPara="1" wrap="square" lIns="91425" tIns="91425" rIns="91425" bIns="91425" anchor="t" anchorCtr="0">
            <a:noAutofit/>
          </a:bodyPr>
          <a:lstStyle/>
          <a:p>
            <a:pPr marL="0" lvl="0" indent="0" algn="ctr" rtl="0">
              <a:lnSpc>
                <a:spcPct val="150000"/>
              </a:lnSpc>
              <a:spcBef>
                <a:spcPts val="0"/>
              </a:spcBef>
              <a:spcAft>
                <a:spcPts val="0"/>
              </a:spcAft>
              <a:buNone/>
            </a:pPr>
            <a:r>
              <a:rPr lang="en" sz="1500" i="1">
                <a:latin typeface="Times New Roman"/>
                <a:ea typeface="Times New Roman"/>
                <a:cs typeface="Times New Roman"/>
                <a:sym typeface="Times New Roman"/>
              </a:rPr>
              <a:t>“Me gustaría que hubiera una </a:t>
            </a:r>
            <a:r>
              <a:rPr lang="en" sz="1500" i="1" u="sng">
                <a:latin typeface="Times New Roman"/>
                <a:ea typeface="Times New Roman"/>
                <a:cs typeface="Times New Roman"/>
                <a:sym typeface="Times New Roman"/>
              </a:rPr>
              <a:t>fundación </a:t>
            </a:r>
            <a:r>
              <a:rPr lang="en" sz="1500" i="1">
                <a:latin typeface="Times New Roman"/>
                <a:ea typeface="Times New Roman"/>
                <a:cs typeface="Times New Roman"/>
                <a:sym typeface="Times New Roman"/>
              </a:rPr>
              <a:t>para los hijos de las mujeres trabajadoras sexuales pagadas, no que sea una casa grande, pero c</a:t>
            </a:r>
            <a:r>
              <a:rPr lang="en" sz="1500" i="1" u="sng">
                <a:latin typeface="Times New Roman"/>
                <a:ea typeface="Times New Roman"/>
                <a:cs typeface="Times New Roman"/>
                <a:sym typeface="Times New Roman"/>
              </a:rPr>
              <a:t>uiden a los niños, les enseñen</a:t>
            </a:r>
            <a:r>
              <a:rPr lang="en" sz="1500" i="1">
                <a:latin typeface="Times New Roman"/>
                <a:ea typeface="Times New Roman"/>
                <a:cs typeface="Times New Roman"/>
                <a:sym typeface="Times New Roman"/>
              </a:rPr>
              <a:t>, así tenga uno que dar una cuota moderadora, si, algo más rentable, pero seguro, más </a:t>
            </a:r>
            <a:r>
              <a:rPr lang="en" sz="1500" i="1" u="sng">
                <a:latin typeface="Times New Roman"/>
                <a:ea typeface="Times New Roman"/>
                <a:cs typeface="Times New Roman"/>
                <a:sym typeface="Times New Roman"/>
              </a:rPr>
              <a:t>seguro</a:t>
            </a:r>
            <a:r>
              <a:rPr lang="en" sz="1500" i="1">
                <a:latin typeface="Times New Roman"/>
                <a:ea typeface="Times New Roman"/>
                <a:cs typeface="Times New Roman"/>
                <a:sym typeface="Times New Roman"/>
              </a:rPr>
              <a:t> todavía, con gente especializada, con una trabajadora social, con una psicóloga, con un profesor, en fin, eso sí me gustaría, pero nosotras hasta el momento no contamos con eso” (</a:t>
            </a:r>
            <a:r>
              <a:rPr lang="en" sz="1500" i="1" u="sng">
                <a:latin typeface="Times New Roman"/>
                <a:ea typeface="Times New Roman"/>
                <a:cs typeface="Times New Roman"/>
                <a:sym typeface="Times New Roman"/>
              </a:rPr>
              <a:t>Actora 3</a:t>
            </a:r>
            <a:r>
              <a:rPr lang="en" sz="1500" i="1">
                <a:latin typeface="Times New Roman"/>
                <a:ea typeface="Times New Roman"/>
                <a:cs typeface="Times New Roman"/>
                <a:sym typeface="Times New Roman"/>
              </a:rPr>
              <a:t>, comunicación personal, 14 de septiembre de 2019).</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505"/>
        <p:cNvGrpSpPr/>
        <p:nvPr/>
      </p:nvGrpSpPr>
      <p:grpSpPr>
        <a:xfrm>
          <a:off x="0" y="0"/>
          <a:ext cx="0" cy="0"/>
          <a:chOff x="0" y="0"/>
          <a:chExt cx="0" cy="0"/>
        </a:xfrm>
      </p:grpSpPr>
      <p:sp>
        <p:nvSpPr>
          <p:cNvPr id="506" name="Google Shape;506;p29"/>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
              <a:t>24</a:t>
            </a:fld>
            <a:endParaRPr/>
          </a:p>
        </p:txBody>
      </p:sp>
      <p:sp>
        <p:nvSpPr>
          <p:cNvPr id="507" name="Google Shape;507;p29"/>
          <p:cNvSpPr txBox="1"/>
          <p:nvPr/>
        </p:nvSpPr>
        <p:spPr>
          <a:xfrm>
            <a:off x="539950" y="1407275"/>
            <a:ext cx="3775200" cy="3226500"/>
          </a:xfrm>
          <a:prstGeom prst="rect">
            <a:avLst/>
          </a:prstGeom>
          <a:noFill/>
          <a:ln>
            <a:noFill/>
          </a:ln>
        </p:spPr>
        <p:txBody>
          <a:bodyPr spcFirstLastPara="1" wrap="square" lIns="91425" tIns="91425" rIns="91425" bIns="91425" anchor="t" anchorCtr="0">
            <a:noAutofit/>
          </a:bodyPr>
          <a:lstStyle/>
          <a:p>
            <a:pPr marL="0" marR="0" lvl="0" indent="0" algn="ctr" rtl="0">
              <a:lnSpc>
                <a:spcPct val="150000"/>
              </a:lnSpc>
              <a:spcBef>
                <a:spcPts val="0"/>
              </a:spcBef>
              <a:spcAft>
                <a:spcPts val="0"/>
              </a:spcAft>
              <a:buClr>
                <a:srgbClr val="000000"/>
              </a:buClr>
              <a:buSzPts val="1600"/>
              <a:buFont typeface="Arial"/>
              <a:buNone/>
            </a:pPr>
            <a:r>
              <a:rPr lang="en" sz="1600" b="0" i="1" u="none" strike="noStrike" cap="none">
                <a:solidFill>
                  <a:srgbClr val="000000"/>
                </a:solidFill>
                <a:latin typeface="Times New Roman"/>
                <a:ea typeface="Times New Roman"/>
                <a:cs typeface="Times New Roman"/>
                <a:sym typeface="Times New Roman"/>
              </a:rPr>
              <a:t> </a:t>
            </a:r>
            <a:r>
              <a:rPr lang="en" b="0" i="1" u="none" strike="noStrike" cap="none">
                <a:solidFill>
                  <a:srgbClr val="000000"/>
                </a:solidFill>
                <a:latin typeface="Times New Roman"/>
                <a:ea typeface="Times New Roman"/>
                <a:cs typeface="Times New Roman"/>
                <a:sym typeface="Times New Roman"/>
              </a:rPr>
              <a:t>“(...) que no lo juzguen a uno porque.. que digan no, es que cuidamos los niños.. pues en mi jardín nunca me han dicho ¡no!, pero yo he escuchado que hay jardines que dicen eso, o pero o sea, por parte de la subdirección, ya los altos mandos dicen eso… sería de </a:t>
            </a:r>
            <a:r>
              <a:rPr lang="en" b="0" i="1" u="sng" strike="noStrike" cap="none">
                <a:solidFill>
                  <a:srgbClr val="000000"/>
                </a:solidFill>
                <a:latin typeface="Times New Roman"/>
                <a:ea typeface="Times New Roman"/>
                <a:cs typeface="Times New Roman"/>
                <a:sym typeface="Times New Roman"/>
              </a:rPr>
              <a:t>acolitarles eso a esas mujeres que trabajan en eso, que andan borrachas</a:t>
            </a:r>
            <a:r>
              <a:rPr lang="en" b="0" i="1" u="none" strike="noStrike" cap="none">
                <a:solidFill>
                  <a:srgbClr val="000000"/>
                </a:solidFill>
                <a:latin typeface="Times New Roman"/>
                <a:ea typeface="Times New Roman"/>
                <a:cs typeface="Times New Roman"/>
                <a:sym typeface="Times New Roman"/>
              </a:rPr>
              <a:t>” (Actora 1, comunicación personal, 13 de septiembre de 2019).</a:t>
            </a:r>
            <a:endParaRPr b="0" i="0" u="none" strike="noStrike" cap="none">
              <a:solidFill>
                <a:srgbClr val="000000"/>
              </a:solidFill>
              <a:latin typeface="Roboto"/>
              <a:ea typeface="Roboto"/>
              <a:cs typeface="Roboto"/>
              <a:sym typeface="Roboto"/>
            </a:endParaRPr>
          </a:p>
        </p:txBody>
      </p:sp>
      <p:sp>
        <p:nvSpPr>
          <p:cNvPr id="508" name="Google Shape;508;p29"/>
          <p:cNvSpPr/>
          <p:nvPr/>
        </p:nvSpPr>
        <p:spPr>
          <a:xfrm>
            <a:off x="1319400" y="268825"/>
            <a:ext cx="1567500" cy="666300"/>
          </a:xfrm>
          <a:prstGeom prst="round2DiagRect">
            <a:avLst>
              <a:gd name="adj1" fmla="val 16667"/>
              <a:gd name="adj2" fmla="val 0"/>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 sz="1600" b="0" i="0" u="none" strike="noStrike" cap="none">
                <a:solidFill>
                  <a:srgbClr val="FFFFFF"/>
                </a:solidFill>
                <a:latin typeface="Poppins"/>
                <a:ea typeface="Poppins"/>
                <a:cs typeface="Poppins"/>
                <a:sym typeface="Poppins"/>
              </a:rPr>
              <a:t>Relatos</a:t>
            </a:r>
            <a:endParaRPr sz="1600" b="0" i="0" u="none" strike="noStrike" cap="none">
              <a:solidFill>
                <a:srgbClr val="FFFFFF"/>
              </a:solidFill>
              <a:latin typeface="Poppins"/>
              <a:ea typeface="Poppins"/>
              <a:cs typeface="Poppins"/>
              <a:sym typeface="Poppins"/>
            </a:endParaRPr>
          </a:p>
        </p:txBody>
      </p:sp>
      <p:sp>
        <p:nvSpPr>
          <p:cNvPr id="509" name="Google Shape;509;p29"/>
          <p:cNvSpPr/>
          <p:nvPr/>
        </p:nvSpPr>
        <p:spPr>
          <a:xfrm>
            <a:off x="3052400" y="268800"/>
            <a:ext cx="3217800" cy="666300"/>
          </a:xfrm>
          <a:prstGeom prst="round2DiagRect">
            <a:avLst>
              <a:gd name="adj1" fmla="val 16667"/>
              <a:gd name="adj2" fmla="val 0"/>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500"/>
              <a:buFont typeface="Arial"/>
              <a:buNone/>
            </a:pPr>
            <a:endParaRPr sz="1500" b="0" i="0" u="none" strike="noStrike" cap="none">
              <a:solidFill>
                <a:schemeClr val="lt1"/>
              </a:solidFill>
              <a:latin typeface="Roboto"/>
              <a:ea typeface="Roboto"/>
              <a:cs typeface="Roboto"/>
              <a:sym typeface="Roboto"/>
            </a:endParaRPr>
          </a:p>
          <a:p>
            <a:pPr marL="0" marR="0" lvl="0" indent="0" algn="ctr" rtl="0">
              <a:lnSpc>
                <a:spcPct val="100000"/>
              </a:lnSpc>
              <a:spcBef>
                <a:spcPts val="0"/>
              </a:spcBef>
              <a:spcAft>
                <a:spcPts val="0"/>
              </a:spcAft>
              <a:buClr>
                <a:srgbClr val="000000"/>
              </a:buClr>
              <a:buSzPts val="1500"/>
              <a:buFont typeface="Arial"/>
              <a:buNone/>
            </a:pPr>
            <a:endParaRPr sz="1500" b="0" i="0" u="none" strike="noStrike" cap="none">
              <a:solidFill>
                <a:schemeClr val="lt1"/>
              </a:solidFill>
              <a:latin typeface="Roboto"/>
              <a:ea typeface="Roboto"/>
              <a:cs typeface="Roboto"/>
              <a:sym typeface="Roboto"/>
            </a:endParaRPr>
          </a:p>
          <a:p>
            <a:pPr marL="0" marR="0" lvl="0" indent="0" algn="ctr" rtl="0">
              <a:lnSpc>
                <a:spcPct val="100000"/>
              </a:lnSpc>
              <a:spcBef>
                <a:spcPts val="0"/>
              </a:spcBef>
              <a:spcAft>
                <a:spcPts val="0"/>
              </a:spcAft>
              <a:buClr>
                <a:srgbClr val="000000"/>
              </a:buClr>
              <a:buSzPts val="1500"/>
              <a:buFont typeface="Arial"/>
              <a:buNone/>
            </a:pPr>
            <a:endParaRPr sz="1500" b="0" i="0" u="none" strike="noStrike" cap="none">
              <a:solidFill>
                <a:schemeClr val="lt1"/>
              </a:solidFill>
              <a:latin typeface="Roboto"/>
              <a:ea typeface="Roboto"/>
              <a:cs typeface="Roboto"/>
              <a:sym typeface="Roboto"/>
            </a:endParaRPr>
          </a:p>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rgbClr val="FFFFFF"/>
              </a:solidFill>
              <a:latin typeface="Poppins"/>
              <a:ea typeface="Poppins"/>
              <a:cs typeface="Poppins"/>
              <a:sym typeface="Poppins"/>
            </a:endParaRPr>
          </a:p>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rgbClr val="FFFFFF"/>
              </a:solidFill>
              <a:latin typeface="Poppins"/>
              <a:ea typeface="Poppins"/>
              <a:cs typeface="Poppins"/>
              <a:sym typeface="Poppins"/>
            </a:endParaRPr>
          </a:p>
        </p:txBody>
      </p:sp>
      <p:sp>
        <p:nvSpPr>
          <p:cNvPr id="510" name="Google Shape;510;p29"/>
          <p:cNvSpPr txBox="1"/>
          <p:nvPr/>
        </p:nvSpPr>
        <p:spPr>
          <a:xfrm>
            <a:off x="3122025" y="270775"/>
            <a:ext cx="3082800" cy="4572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500"/>
              <a:buFont typeface="Arial"/>
              <a:buNone/>
            </a:pPr>
            <a:r>
              <a:rPr lang="en" sz="1500" b="0" i="0" u="none" strike="noStrike" cap="none">
                <a:solidFill>
                  <a:schemeClr val="lt1"/>
                </a:solidFill>
                <a:latin typeface="Roboto"/>
                <a:ea typeface="Roboto"/>
                <a:cs typeface="Roboto"/>
                <a:sym typeface="Roboto"/>
              </a:rPr>
              <a:t>Cuidado institucional ante relaciones débiles con la familia</a:t>
            </a:r>
            <a:endParaRPr sz="1500" b="0" i="0" u="none" strike="noStrike" cap="none">
              <a:solidFill>
                <a:schemeClr val="lt1"/>
              </a:solidFill>
              <a:latin typeface="Roboto"/>
              <a:ea typeface="Roboto"/>
              <a:cs typeface="Roboto"/>
              <a:sym typeface="Roboto"/>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Roboto"/>
              <a:ea typeface="Roboto"/>
              <a:cs typeface="Roboto"/>
              <a:sym typeface="Roboto"/>
            </a:endParaRPr>
          </a:p>
        </p:txBody>
      </p:sp>
      <p:sp>
        <p:nvSpPr>
          <p:cNvPr id="511" name="Google Shape;511;p29"/>
          <p:cNvSpPr/>
          <p:nvPr/>
        </p:nvSpPr>
        <p:spPr>
          <a:xfrm>
            <a:off x="444425" y="337975"/>
            <a:ext cx="431100" cy="5280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Arial"/>
                <a:ea typeface="Arial"/>
                <a:cs typeface="Arial"/>
                <a:sym typeface="Arial"/>
              </a:rPr>
              <a:t>2</a:t>
            </a:r>
            <a:endParaRPr sz="1400" b="0" i="0" u="none" strike="noStrike" cap="none">
              <a:solidFill>
                <a:srgbClr val="FFFFFF"/>
              </a:solidFill>
              <a:latin typeface="Arial"/>
              <a:ea typeface="Arial"/>
              <a:cs typeface="Arial"/>
              <a:sym typeface="Arial"/>
            </a:endParaRPr>
          </a:p>
        </p:txBody>
      </p:sp>
      <p:sp>
        <p:nvSpPr>
          <p:cNvPr id="512" name="Google Shape;512;p29"/>
          <p:cNvSpPr txBox="1"/>
          <p:nvPr/>
        </p:nvSpPr>
        <p:spPr>
          <a:xfrm>
            <a:off x="4735275" y="1397725"/>
            <a:ext cx="3775200" cy="3000000"/>
          </a:xfrm>
          <a:prstGeom prst="rect">
            <a:avLst/>
          </a:prstGeom>
          <a:noFill/>
          <a:ln>
            <a:noFill/>
          </a:ln>
        </p:spPr>
        <p:txBody>
          <a:bodyPr spcFirstLastPara="1" wrap="square" lIns="91425" tIns="91425" rIns="91425" bIns="91425" anchor="t" anchorCtr="0">
            <a:noAutofit/>
          </a:bodyPr>
          <a:lstStyle/>
          <a:p>
            <a:pPr marL="0" lvl="0" indent="0" algn="ctr" rtl="0">
              <a:lnSpc>
                <a:spcPct val="150000"/>
              </a:lnSpc>
              <a:spcBef>
                <a:spcPts val="0"/>
              </a:spcBef>
              <a:spcAft>
                <a:spcPts val="0"/>
              </a:spcAft>
              <a:buNone/>
            </a:pPr>
            <a:r>
              <a:rPr lang="en" i="1">
                <a:latin typeface="Times New Roman"/>
                <a:ea typeface="Times New Roman"/>
                <a:cs typeface="Times New Roman"/>
                <a:sym typeface="Times New Roman"/>
              </a:rPr>
              <a:t> “(...) ella me los tiene en la casa de ella junto con otros niños de otras mamás que también trabaja en esto y que trabajan en otras entidades. Hasta las 8:00 pm los puede recoger uno… perdón, hasta las 7:00pm, ya </a:t>
            </a:r>
            <a:r>
              <a:rPr lang="en" i="1" u="sng">
                <a:latin typeface="Times New Roman"/>
                <a:ea typeface="Times New Roman"/>
                <a:cs typeface="Times New Roman"/>
                <a:sym typeface="Times New Roman"/>
              </a:rPr>
              <a:t>si lo recoges a las 8 tienes que pagar $10.000, o sea, también nos explotan,</a:t>
            </a:r>
            <a:r>
              <a:rPr lang="en" i="1">
                <a:latin typeface="Times New Roman"/>
                <a:ea typeface="Times New Roman"/>
                <a:cs typeface="Times New Roman"/>
                <a:sym typeface="Times New Roman"/>
              </a:rPr>
              <a:t> abusan” (Actora 3, comunicación personal, 14 de septiembre de 2019)” (Actora 3, comunicación personal, 14 de septiembre de 2019).</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516"/>
        <p:cNvGrpSpPr/>
        <p:nvPr/>
      </p:nvGrpSpPr>
      <p:grpSpPr>
        <a:xfrm>
          <a:off x="0" y="0"/>
          <a:ext cx="0" cy="0"/>
          <a:chOff x="0" y="0"/>
          <a:chExt cx="0" cy="0"/>
        </a:xfrm>
      </p:grpSpPr>
      <p:sp>
        <p:nvSpPr>
          <p:cNvPr id="517" name="Google Shape;517;g75e907bfea_0_5"/>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
              <a:t>25</a:t>
            </a:fld>
            <a:endParaRPr/>
          </a:p>
        </p:txBody>
      </p:sp>
      <p:sp>
        <p:nvSpPr>
          <p:cNvPr id="518" name="Google Shape;518;g75e907bfea_0_5"/>
          <p:cNvSpPr/>
          <p:nvPr/>
        </p:nvSpPr>
        <p:spPr>
          <a:xfrm>
            <a:off x="1319400" y="116425"/>
            <a:ext cx="1567500" cy="666300"/>
          </a:xfrm>
          <a:prstGeom prst="round2DiagRect">
            <a:avLst>
              <a:gd name="adj1" fmla="val 16667"/>
              <a:gd name="adj2" fmla="val 0"/>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 sz="1600" b="0" i="0" u="none" strike="noStrike" cap="none">
                <a:solidFill>
                  <a:srgbClr val="FFFFFF"/>
                </a:solidFill>
                <a:latin typeface="Poppins"/>
                <a:ea typeface="Poppins"/>
                <a:cs typeface="Poppins"/>
                <a:sym typeface="Poppins"/>
              </a:rPr>
              <a:t>Relatos</a:t>
            </a:r>
            <a:endParaRPr sz="1600" b="0" i="0" u="none" strike="noStrike" cap="none">
              <a:solidFill>
                <a:srgbClr val="FFFFFF"/>
              </a:solidFill>
              <a:latin typeface="Poppins"/>
              <a:ea typeface="Poppins"/>
              <a:cs typeface="Poppins"/>
              <a:sym typeface="Poppins"/>
            </a:endParaRPr>
          </a:p>
        </p:txBody>
      </p:sp>
      <p:sp>
        <p:nvSpPr>
          <p:cNvPr id="519" name="Google Shape;519;g75e907bfea_0_5"/>
          <p:cNvSpPr/>
          <p:nvPr/>
        </p:nvSpPr>
        <p:spPr>
          <a:xfrm>
            <a:off x="3052400" y="116400"/>
            <a:ext cx="3217800" cy="666300"/>
          </a:xfrm>
          <a:prstGeom prst="round2DiagRect">
            <a:avLst>
              <a:gd name="adj1" fmla="val 16667"/>
              <a:gd name="adj2" fmla="val 0"/>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500"/>
              <a:buFont typeface="Arial"/>
              <a:buNone/>
            </a:pPr>
            <a:endParaRPr sz="1500" b="0" i="0" u="none" strike="noStrike" cap="none">
              <a:solidFill>
                <a:schemeClr val="lt1"/>
              </a:solidFill>
              <a:latin typeface="Roboto"/>
              <a:ea typeface="Roboto"/>
              <a:cs typeface="Roboto"/>
              <a:sym typeface="Roboto"/>
            </a:endParaRPr>
          </a:p>
          <a:p>
            <a:pPr marL="0" marR="0" lvl="0" indent="0" algn="ctr" rtl="0">
              <a:lnSpc>
                <a:spcPct val="100000"/>
              </a:lnSpc>
              <a:spcBef>
                <a:spcPts val="0"/>
              </a:spcBef>
              <a:spcAft>
                <a:spcPts val="0"/>
              </a:spcAft>
              <a:buClr>
                <a:srgbClr val="000000"/>
              </a:buClr>
              <a:buSzPts val="1500"/>
              <a:buFont typeface="Arial"/>
              <a:buNone/>
            </a:pPr>
            <a:endParaRPr sz="1500" b="0" i="0" u="none" strike="noStrike" cap="none">
              <a:solidFill>
                <a:schemeClr val="lt1"/>
              </a:solidFill>
              <a:latin typeface="Roboto"/>
              <a:ea typeface="Roboto"/>
              <a:cs typeface="Roboto"/>
              <a:sym typeface="Roboto"/>
            </a:endParaRPr>
          </a:p>
          <a:p>
            <a:pPr marL="0" marR="0" lvl="0" indent="0" algn="ctr" rtl="0">
              <a:lnSpc>
                <a:spcPct val="100000"/>
              </a:lnSpc>
              <a:spcBef>
                <a:spcPts val="0"/>
              </a:spcBef>
              <a:spcAft>
                <a:spcPts val="0"/>
              </a:spcAft>
              <a:buClr>
                <a:srgbClr val="000000"/>
              </a:buClr>
              <a:buSzPts val="1500"/>
              <a:buFont typeface="Arial"/>
              <a:buNone/>
            </a:pPr>
            <a:endParaRPr sz="1500" b="0" i="0" u="none" strike="noStrike" cap="none">
              <a:solidFill>
                <a:schemeClr val="lt1"/>
              </a:solidFill>
              <a:latin typeface="Roboto"/>
              <a:ea typeface="Roboto"/>
              <a:cs typeface="Roboto"/>
              <a:sym typeface="Roboto"/>
            </a:endParaRPr>
          </a:p>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rgbClr val="FFFFFF"/>
              </a:solidFill>
              <a:latin typeface="Poppins"/>
              <a:ea typeface="Poppins"/>
              <a:cs typeface="Poppins"/>
              <a:sym typeface="Poppins"/>
            </a:endParaRPr>
          </a:p>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rgbClr val="FFFFFF"/>
              </a:solidFill>
              <a:latin typeface="Poppins"/>
              <a:ea typeface="Poppins"/>
              <a:cs typeface="Poppins"/>
              <a:sym typeface="Poppins"/>
            </a:endParaRPr>
          </a:p>
        </p:txBody>
      </p:sp>
      <p:sp>
        <p:nvSpPr>
          <p:cNvPr id="520" name="Google Shape;520;g75e907bfea_0_5"/>
          <p:cNvSpPr txBox="1"/>
          <p:nvPr/>
        </p:nvSpPr>
        <p:spPr>
          <a:xfrm>
            <a:off x="3122025" y="118375"/>
            <a:ext cx="3082800" cy="4572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500"/>
              <a:buFont typeface="Arial"/>
              <a:buNone/>
            </a:pPr>
            <a:r>
              <a:rPr lang="en" sz="1500" b="0" i="0" u="none" strike="noStrike" cap="none">
                <a:solidFill>
                  <a:schemeClr val="lt1"/>
                </a:solidFill>
                <a:latin typeface="Roboto"/>
                <a:ea typeface="Roboto"/>
                <a:cs typeface="Roboto"/>
                <a:sym typeface="Roboto"/>
              </a:rPr>
              <a:t>Cuidado institucional ante relaciones débiles con la familia</a:t>
            </a:r>
            <a:endParaRPr sz="1500" b="0" i="0" u="none" strike="noStrike" cap="none">
              <a:solidFill>
                <a:schemeClr val="lt1"/>
              </a:solidFill>
              <a:latin typeface="Roboto"/>
              <a:ea typeface="Roboto"/>
              <a:cs typeface="Roboto"/>
              <a:sym typeface="Roboto"/>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Roboto"/>
              <a:ea typeface="Roboto"/>
              <a:cs typeface="Roboto"/>
              <a:sym typeface="Roboto"/>
            </a:endParaRPr>
          </a:p>
        </p:txBody>
      </p:sp>
      <p:sp>
        <p:nvSpPr>
          <p:cNvPr id="521" name="Google Shape;521;g75e907bfea_0_5"/>
          <p:cNvSpPr/>
          <p:nvPr/>
        </p:nvSpPr>
        <p:spPr>
          <a:xfrm>
            <a:off x="444425" y="109375"/>
            <a:ext cx="431100" cy="5280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Arial"/>
                <a:ea typeface="Arial"/>
                <a:cs typeface="Arial"/>
                <a:sym typeface="Arial"/>
              </a:rPr>
              <a:t>2</a:t>
            </a:r>
            <a:endParaRPr sz="1400" b="0" i="0" u="none" strike="noStrike" cap="none">
              <a:solidFill>
                <a:srgbClr val="FFFFFF"/>
              </a:solidFill>
              <a:latin typeface="Arial"/>
              <a:ea typeface="Arial"/>
              <a:cs typeface="Arial"/>
              <a:sym typeface="Arial"/>
            </a:endParaRPr>
          </a:p>
        </p:txBody>
      </p:sp>
      <p:pic>
        <p:nvPicPr>
          <p:cNvPr id="522" name="Google Shape;522;g75e907bfea_0_5"/>
          <p:cNvPicPr preferRelativeResize="0"/>
          <p:nvPr/>
        </p:nvPicPr>
        <p:blipFill rotWithShape="1">
          <a:blip r:embed="rId3">
            <a:alphaModFix/>
          </a:blip>
          <a:srcRect l="5249"/>
          <a:stretch/>
        </p:blipFill>
        <p:spPr>
          <a:xfrm>
            <a:off x="69625" y="1606725"/>
            <a:ext cx="3052400" cy="2647575"/>
          </a:xfrm>
          <a:prstGeom prst="rect">
            <a:avLst/>
          </a:prstGeom>
          <a:noFill/>
          <a:ln>
            <a:noFill/>
          </a:ln>
        </p:spPr>
      </p:pic>
      <p:pic>
        <p:nvPicPr>
          <p:cNvPr id="523" name="Google Shape;523;g75e907bfea_0_5"/>
          <p:cNvPicPr preferRelativeResize="0"/>
          <p:nvPr/>
        </p:nvPicPr>
        <p:blipFill rotWithShape="1">
          <a:blip r:embed="rId4">
            <a:alphaModFix/>
          </a:blip>
          <a:srcRect l="3799"/>
          <a:stretch/>
        </p:blipFill>
        <p:spPr>
          <a:xfrm>
            <a:off x="3160950" y="1666625"/>
            <a:ext cx="2756825" cy="2587675"/>
          </a:xfrm>
          <a:prstGeom prst="rect">
            <a:avLst/>
          </a:prstGeom>
          <a:noFill/>
          <a:ln>
            <a:noFill/>
          </a:ln>
        </p:spPr>
      </p:pic>
      <p:pic>
        <p:nvPicPr>
          <p:cNvPr id="524" name="Google Shape;524;g75e907bfea_0_5"/>
          <p:cNvPicPr preferRelativeResize="0"/>
          <p:nvPr/>
        </p:nvPicPr>
        <p:blipFill rotWithShape="1">
          <a:blip r:embed="rId5">
            <a:alphaModFix/>
          </a:blip>
          <a:srcRect l="8366"/>
          <a:stretch/>
        </p:blipFill>
        <p:spPr>
          <a:xfrm>
            <a:off x="5956725" y="1606725"/>
            <a:ext cx="3052400" cy="2587675"/>
          </a:xfrm>
          <a:prstGeom prst="rect">
            <a:avLst/>
          </a:prstGeom>
          <a:noFill/>
          <a:ln>
            <a:noFill/>
          </a:ln>
        </p:spPr>
      </p:pic>
      <p:sp>
        <p:nvSpPr>
          <p:cNvPr id="525" name="Google Shape;525;g75e907bfea_0_5"/>
          <p:cNvSpPr txBox="1"/>
          <p:nvPr/>
        </p:nvSpPr>
        <p:spPr>
          <a:xfrm>
            <a:off x="3122025" y="4651200"/>
            <a:ext cx="3247200" cy="393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Poppins"/>
                <a:ea typeface="Poppins"/>
                <a:cs typeface="Poppins"/>
                <a:sym typeface="Poppins"/>
              </a:rPr>
              <a:t>Fuente: Elaboración propia</a:t>
            </a:r>
            <a:endParaRPr sz="1400" b="0" i="0" u="none" strike="noStrike" cap="none">
              <a:solidFill>
                <a:srgbClr val="000000"/>
              </a:solidFill>
              <a:latin typeface="Poppins"/>
              <a:ea typeface="Poppins"/>
              <a:cs typeface="Poppins"/>
              <a:sym typeface="Poppins"/>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529"/>
        <p:cNvGrpSpPr/>
        <p:nvPr/>
      </p:nvGrpSpPr>
      <p:grpSpPr>
        <a:xfrm>
          <a:off x="0" y="0"/>
          <a:ext cx="0" cy="0"/>
          <a:chOff x="0" y="0"/>
          <a:chExt cx="0" cy="0"/>
        </a:xfrm>
      </p:grpSpPr>
      <p:sp>
        <p:nvSpPr>
          <p:cNvPr id="530" name="Google Shape;530;p31"/>
          <p:cNvSpPr/>
          <p:nvPr/>
        </p:nvSpPr>
        <p:spPr>
          <a:xfrm>
            <a:off x="3052400" y="268800"/>
            <a:ext cx="3217800" cy="666300"/>
          </a:xfrm>
          <a:prstGeom prst="round2DiagRect">
            <a:avLst>
              <a:gd name="adj1" fmla="val 16667"/>
              <a:gd name="adj2" fmla="val 0"/>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500"/>
              <a:buFont typeface="Arial"/>
              <a:buNone/>
            </a:pPr>
            <a:endParaRPr sz="1500" b="0" i="0" u="none" strike="noStrike" cap="none">
              <a:solidFill>
                <a:schemeClr val="lt1"/>
              </a:solidFill>
              <a:latin typeface="Roboto"/>
              <a:ea typeface="Roboto"/>
              <a:cs typeface="Roboto"/>
              <a:sym typeface="Roboto"/>
            </a:endParaRPr>
          </a:p>
          <a:p>
            <a:pPr marL="0" marR="0" lvl="0" indent="0" algn="ctr" rtl="0">
              <a:lnSpc>
                <a:spcPct val="100000"/>
              </a:lnSpc>
              <a:spcBef>
                <a:spcPts val="0"/>
              </a:spcBef>
              <a:spcAft>
                <a:spcPts val="0"/>
              </a:spcAft>
              <a:buClr>
                <a:srgbClr val="000000"/>
              </a:buClr>
              <a:buSzPts val="1500"/>
              <a:buFont typeface="Arial"/>
              <a:buNone/>
            </a:pPr>
            <a:endParaRPr sz="1500" b="0" i="0" u="none" strike="noStrike" cap="none">
              <a:solidFill>
                <a:schemeClr val="lt1"/>
              </a:solidFill>
              <a:latin typeface="Roboto"/>
              <a:ea typeface="Roboto"/>
              <a:cs typeface="Roboto"/>
              <a:sym typeface="Roboto"/>
            </a:endParaRPr>
          </a:p>
          <a:p>
            <a:pPr marL="0" marR="0" lvl="0" indent="0" algn="ctr" rtl="0">
              <a:lnSpc>
                <a:spcPct val="100000"/>
              </a:lnSpc>
              <a:spcBef>
                <a:spcPts val="0"/>
              </a:spcBef>
              <a:spcAft>
                <a:spcPts val="0"/>
              </a:spcAft>
              <a:buClr>
                <a:srgbClr val="000000"/>
              </a:buClr>
              <a:buSzPts val="1500"/>
              <a:buFont typeface="Arial"/>
              <a:buNone/>
            </a:pPr>
            <a:endParaRPr sz="1500" b="0" i="0" u="none" strike="noStrike" cap="none">
              <a:solidFill>
                <a:schemeClr val="lt1"/>
              </a:solidFill>
              <a:latin typeface="Roboto"/>
              <a:ea typeface="Roboto"/>
              <a:cs typeface="Roboto"/>
              <a:sym typeface="Roboto"/>
            </a:endParaRPr>
          </a:p>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rgbClr val="FFFFFF"/>
              </a:solidFill>
              <a:latin typeface="Poppins"/>
              <a:ea typeface="Poppins"/>
              <a:cs typeface="Poppins"/>
              <a:sym typeface="Poppins"/>
            </a:endParaRPr>
          </a:p>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rgbClr val="FFFFFF"/>
              </a:solidFill>
              <a:latin typeface="Poppins"/>
              <a:ea typeface="Poppins"/>
              <a:cs typeface="Poppins"/>
              <a:sym typeface="Poppins"/>
            </a:endParaRPr>
          </a:p>
        </p:txBody>
      </p:sp>
      <p:sp>
        <p:nvSpPr>
          <p:cNvPr id="531" name="Google Shape;531;p31"/>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
              <a:t>26</a:t>
            </a:fld>
            <a:endParaRPr/>
          </a:p>
        </p:txBody>
      </p:sp>
      <p:sp>
        <p:nvSpPr>
          <p:cNvPr id="532" name="Google Shape;532;p31"/>
          <p:cNvSpPr/>
          <p:nvPr/>
        </p:nvSpPr>
        <p:spPr>
          <a:xfrm>
            <a:off x="1319400" y="268825"/>
            <a:ext cx="1567500" cy="666300"/>
          </a:xfrm>
          <a:prstGeom prst="round2DiagRect">
            <a:avLst>
              <a:gd name="adj1" fmla="val 16667"/>
              <a:gd name="adj2" fmla="val 0"/>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 sz="1600" b="0" i="0" u="none" strike="noStrike" cap="none">
                <a:solidFill>
                  <a:srgbClr val="FFFFFF"/>
                </a:solidFill>
                <a:latin typeface="Poppins"/>
                <a:ea typeface="Poppins"/>
                <a:cs typeface="Poppins"/>
                <a:sym typeface="Poppins"/>
              </a:rPr>
              <a:t>Relatos</a:t>
            </a:r>
            <a:endParaRPr sz="1600" b="0" i="0" u="none" strike="noStrike" cap="none">
              <a:solidFill>
                <a:srgbClr val="FFFFFF"/>
              </a:solidFill>
              <a:latin typeface="Poppins"/>
              <a:ea typeface="Poppins"/>
              <a:cs typeface="Poppins"/>
              <a:sym typeface="Poppins"/>
            </a:endParaRPr>
          </a:p>
        </p:txBody>
      </p:sp>
      <p:sp>
        <p:nvSpPr>
          <p:cNvPr id="533" name="Google Shape;533;p31"/>
          <p:cNvSpPr txBox="1"/>
          <p:nvPr/>
        </p:nvSpPr>
        <p:spPr>
          <a:xfrm>
            <a:off x="3122025" y="270775"/>
            <a:ext cx="3082800" cy="4572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500"/>
              <a:buFont typeface="Arial"/>
              <a:buNone/>
            </a:pPr>
            <a:r>
              <a:rPr lang="en" sz="1500" b="0" i="0" u="none" strike="noStrike" cap="none">
                <a:solidFill>
                  <a:schemeClr val="lt1"/>
                </a:solidFill>
                <a:latin typeface="Roboto"/>
                <a:ea typeface="Roboto"/>
                <a:cs typeface="Roboto"/>
                <a:sym typeface="Roboto"/>
              </a:rPr>
              <a:t>Relaciones que inciden indirectamente en el cuidado</a:t>
            </a:r>
            <a:endParaRPr sz="1500" b="0" i="0" u="none" strike="noStrike" cap="none">
              <a:solidFill>
                <a:schemeClr val="lt1"/>
              </a:solidFill>
              <a:latin typeface="Roboto"/>
              <a:ea typeface="Roboto"/>
              <a:cs typeface="Roboto"/>
              <a:sym typeface="Roboto"/>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Roboto"/>
              <a:ea typeface="Roboto"/>
              <a:cs typeface="Roboto"/>
              <a:sym typeface="Roboto"/>
            </a:endParaRPr>
          </a:p>
        </p:txBody>
      </p:sp>
      <p:sp>
        <p:nvSpPr>
          <p:cNvPr id="534" name="Google Shape;534;p31"/>
          <p:cNvSpPr/>
          <p:nvPr/>
        </p:nvSpPr>
        <p:spPr>
          <a:xfrm>
            <a:off x="444425" y="337975"/>
            <a:ext cx="431100" cy="5280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Arial"/>
                <a:ea typeface="Arial"/>
                <a:cs typeface="Arial"/>
                <a:sym typeface="Arial"/>
              </a:rPr>
              <a:t>3</a:t>
            </a:r>
            <a:endParaRPr sz="1400" b="0" i="0" u="none" strike="noStrike" cap="none">
              <a:solidFill>
                <a:srgbClr val="FFFFFF"/>
              </a:solidFill>
              <a:latin typeface="Arial"/>
              <a:ea typeface="Arial"/>
              <a:cs typeface="Arial"/>
              <a:sym typeface="Arial"/>
            </a:endParaRPr>
          </a:p>
        </p:txBody>
      </p:sp>
      <p:sp>
        <p:nvSpPr>
          <p:cNvPr id="535" name="Google Shape;535;p31"/>
          <p:cNvSpPr txBox="1"/>
          <p:nvPr/>
        </p:nvSpPr>
        <p:spPr>
          <a:xfrm>
            <a:off x="875513" y="1502993"/>
            <a:ext cx="3302700" cy="3148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t" anchorCtr="0">
            <a:noAutofit/>
          </a:bodyPr>
          <a:lstStyle/>
          <a:p>
            <a:pPr marL="0" marR="0" lvl="0" indent="0" algn="ctr" rtl="0">
              <a:lnSpc>
                <a:spcPct val="150000"/>
              </a:lnSpc>
              <a:spcBef>
                <a:spcPts val="0"/>
              </a:spcBef>
              <a:spcAft>
                <a:spcPts val="0"/>
              </a:spcAft>
              <a:buClr>
                <a:srgbClr val="000000"/>
              </a:buClr>
              <a:buSzPts val="1400"/>
              <a:buFont typeface="Arial"/>
              <a:buNone/>
            </a:pPr>
            <a:r>
              <a:rPr lang="en" sz="1400" b="0" i="1" u="none" strike="noStrike" cap="none">
                <a:solidFill>
                  <a:srgbClr val="000000"/>
                </a:solidFill>
                <a:latin typeface="Times New Roman"/>
                <a:ea typeface="Times New Roman"/>
                <a:cs typeface="Times New Roman"/>
                <a:sym typeface="Times New Roman"/>
              </a:rPr>
              <a:t>“Aunque nos han apoyado con cursos, con trabajo para nosotras, también, me ha parecido muy bueno, yo hice mi curso del código de policía, Gracias a Dios y pues, (...) nosotras, </a:t>
            </a:r>
            <a:r>
              <a:rPr lang="en" sz="1400" b="0" i="1" u="sng" strike="noStrike" cap="none">
                <a:solidFill>
                  <a:srgbClr val="000000"/>
                </a:solidFill>
                <a:latin typeface="Times New Roman"/>
                <a:ea typeface="Times New Roman"/>
                <a:cs typeface="Times New Roman"/>
                <a:sym typeface="Times New Roman"/>
              </a:rPr>
              <a:t>defendernos de la autoridad</a:t>
            </a:r>
            <a:r>
              <a:rPr lang="en" sz="1400" b="0" i="1" u="none" strike="noStrike" cap="none">
                <a:solidFill>
                  <a:srgbClr val="000000"/>
                </a:solidFill>
                <a:latin typeface="Times New Roman"/>
                <a:ea typeface="Times New Roman"/>
                <a:cs typeface="Times New Roman"/>
                <a:sym typeface="Times New Roman"/>
              </a:rPr>
              <a:t> porque a veces nos atropellan los mismos policías, abusan de nosotras, nos atropellan” (</a:t>
            </a:r>
            <a:r>
              <a:rPr lang="en" sz="1400" b="0" i="1" u="sng" strike="noStrike" cap="none">
                <a:solidFill>
                  <a:srgbClr val="000000"/>
                </a:solidFill>
                <a:latin typeface="Times New Roman"/>
                <a:ea typeface="Times New Roman"/>
                <a:cs typeface="Times New Roman"/>
                <a:sym typeface="Times New Roman"/>
              </a:rPr>
              <a:t>Actora 3</a:t>
            </a:r>
            <a:r>
              <a:rPr lang="en" sz="1400" b="0" i="1" u="none" strike="noStrike" cap="none">
                <a:solidFill>
                  <a:srgbClr val="000000"/>
                </a:solidFill>
                <a:latin typeface="Times New Roman"/>
                <a:ea typeface="Times New Roman"/>
                <a:cs typeface="Times New Roman"/>
                <a:sym typeface="Times New Roman"/>
              </a:rPr>
              <a:t>, comunicación personal, 14 de septiembre de 2019).</a:t>
            </a:r>
            <a:endParaRPr sz="1400" b="0" i="0" u="none" strike="noStrike" cap="none">
              <a:solidFill>
                <a:srgbClr val="000000"/>
              </a:solidFill>
              <a:latin typeface="Roboto"/>
              <a:ea typeface="Roboto"/>
              <a:cs typeface="Roboto"/>
              <a:sym typeface="Roboto"/>
            </a:endParaRPr>
          </a:p>
        </p:txBody>
      </p:sp>
      <p:sp>
        <p:nvSpPr>
          <p:cNvPr id="536" name="Google Shape;536;p31"/>
          <p:cNvSpPr txBox="1"/>
          <p:nvPr/>
        </p:nvSpPr>
        <p:spPr>
          <a:xfrm>
            <a:off x="4937750" y="1345450"/>
            <a:ext cx="3370200" cy="31977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t" anchorCtr="0">
            <a:noAutofit/>
          </a:bodyPr>
          <a:lstStyle/>
          <a:p>
            <a:pPr marL="0" marR="0" lvl="0" indent="0" algn="ctr" rtl="0">
              <a:lnSpc>
                <a:spcPct val="150000"/>
              </a:lnSpc>
              <a:spcBef>
                <a:spcPts val="0"/>
              </a:spcBef>
              <a:spcAft>
                <a:spcPts val="0"/>
              </a:spcAft>
              <a:buClr>
                <a:srgbClr val="000000"/>
              </a:buClr>
              <a:buSzPts val="1400"/>
              <a:buFont typeface="Arial"/>
              <a:buNone/>
            </a:pPr>
            <a:r>
              <a:rPr lang="en" sz="1400" b="0" i="1" u="none" strike="noStrike" cap="none">
                <a:solidFill>
                  <a:srgbClr val="000000"/>
                </a:solidFill>
                <a:latin typeface="Times New Roman"/>
                <a:ea typeface="Times New Roman"/>
                <a:cs typeface="Times New Roman"/>
                <a:sym typeface="Times New Roman"/>
              </a:rPr>
              <a:t>“en muchas ocasiones uno no sabe a dónde recurrir para que cuiden a los niños…</a:t>
            </a:r>
            <a:r>
              <a:rPr lang="en" sz="1400" b="0" i="1" u="sng" strike="noStrike" cap="none">
                <a:solidFill>
                  <a:srgbClr val="000000"/>
                </a:solidFill>
                <a:latin typeface="Times New Roman"/>
                <a:ea typeface="Times New Roman"/>
                <a:cs typeface="Times New Roman"/>
                <a:sym typeface="Times New Roman"/>
              </a:rPr>
              <a:t>no todo lugar es confiable</a:t>
            </a:r>
            <a:r>
              <a:rPr lang="en" sz="1400" b="0" i="1" u="none" strike="noStrike" cap="none">
                <a:solidFill>
                  <a:srgbClr val="000000"/>
                </a:solidFill>
                <a:latin typeface="Times New Roman"/>
                <a:ea typeface="Times New Roman"/>
                <a:cs typeface="Times New Roman"/>
                <a:sym typeface="Times New Roman"/>
              </a:rPr>
              <a:t>, entonces sería bueno que Casa de Todas nos indique que jardines tienen permisos y todas esas cosas…”(</a:t>
            </a:r>
            <a:r>
              <a:rPr lang="en" sz="1400" b="0" i="1" u="sng" strike="noStrike" cap="none">
                <a:solidFill>
                  <a:srgbClr val="000000"/>
                </a:solidFill>
                <a:latin typeface="Times New Roman"/>
                <a:ea typeface="Times New Roman"/>
                <a:cs typeface="Times New Roman"/>
                <a:sym typeface="Times New Roman"/>
              </a:rPr>
              <a:t>Actora 2</a:t>
            </a:r>
            <a:r>
              <a:rPr lang="en" sz="1400" b="0" i="1" u="none" strike="noStrike" cap="none">
                <a:solidFill>
                  <a:srgbClr val="000000"/>
                </a:solidFill>
                <a:latin typeface="Times New Roman"/>
                <a:ea typeface="Times New Roman"/>
                <a:cs typeface="Times New Roman"/>
                <a:sym typeface="Times New Roman"/>
              </a:rPr>
              <a:t>, comunicación vía telefónica, 14 de septiembre de 2019).</a:t>
            </a:r>
            <a:endParaRPr sz="1400" b="0" i="0" u="none" strike="noStrike" cap="none">
              <a:solidFill>
                <a:srgbClr val="000000"/>
              </a:solidFill>
              <a:latin typeface="Roboto"/>
              <a:ea typeface="Roboto"/>
              <a:cs typeface="Roboto"/>
              <a:sym typeface="Roboto"/>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540"/>
        <p:cNvGrpSpPr/>
        <p:nvPr/>
      </p:nvGrpSpPr>
      <p:grpSpPr>
        <a:xfrm>
          <a:off x="0" y="0"/>
          <a:ext cx="0" cy="0"/>
          <a:chOff x="0" y="0"/>
          <a:chExt cx="0" cy="0"/>
        </a:xfrm>
      </p:grpSpPr>
      <p:sp>
        <p:nvSpPr>
          <p:cNvPr id="541" name="Google Shape;541;p32"/>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Clr>
                <a:srgbClr val="000000"/>
              </a:buClr>
              <a:buSzPts val="1000"/>
              <a:buFont typeface="Arial"/>
              <a:buNone/>
            </a:pPr>
            <a:fld id="{00000000-1234-1234-1234-123412341234}" type="slidenum">
              <a:rPr lang="en"/>
              <a:t>27</a:t>
            </a:fld>
            <a:endParaRPr/>
          </a:p>
        </p:txBody>
      </p:sp>
      <p:sp>
        <p:nvSpPr>
          <p:cNvPr id="542" name="Google Shape;542;p32"/>
          <p:cNvSpPr txBox="1"/>
          <p:nvPr/>
        </p:nvSpPr>
        <p:spPr>
          <a:xfrm>
            <a:off x="508150" y="123950"/>
            <a:ext cx="5899500" cy="1096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000"/>
              <a:buFont typeface="Arial"/>
              <a:buNone/>
            </a:pPr>
            <a:r>
              <a:rPr lang="en" sz="2000" b="1" i="0" u="none" strike="noStrike" cap="none">
                <a:solidFill>
                  <a:schemeClr val="dk1"/>
                </a:solidFill>
                <a:latin typeface="Roboto"/>
                <a:ea typeface="Roboto"/>
                <a:cs typeface="Roboto"/>
                <a:sym typeface="Roboto"/>
              </a:rPr>
              <a:t>DISCUSIÓN: ¿CÓMO SE CONSTRUYEN LAS REDES DE CUIDADO PARA LOS HIJOS/AS DE MUJERES QUE REALIZAN ASP EN BOGOTÁ?</a:t>
            </a:r>
            <a:endParaRPr sz="2000" b="1" i="0" u="none" strike="noStrike" cap="none">
              <a:solidFill>
                <a:schemeClr val="dk1"/>
              </a:solidFill>
              <a:latin typeface="Roboto"/>
              <a:ea typeface="Roboto"/>
              <a:cs typeface="Roboto"/>
              <a:sym typeface="Roboto"/>
            </a:endParaRPr>
          </a:p>
        </p:txBody>
      </p:sp>
      <p:sp>
        <p:nvSpPr>
          <p:cNvPr id="543" name="Google Shape;543;p32"/>
          <p:cNvSpPr/>
          <p:nvPr/>
        </p:nvSpPr>
        <p:spPr>
          <a:xfrm>
            <a:off x="656875" y="1456300"/>
            <a:ext cx="6558300" cy="780900"/>
          </a:xfrm>
          <a:prstGeom prst="leftRightArrow">
            <a:avLst>
              <a:gd name="adj1" fmla="val 50000"/>
              <a:gd name="adj2" fmla="val 50000"/>
            </a:avLst>
          </a:prstGeom>
          <a:solidFill>
            <a:srgbClr val="7890CD">
              <a:alpha val="31372"/>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4" name="Google Shape;544;p32"/>
          <p:cNvSpPr/>
          <p:nvPr/>
        </p:nvSpPr>
        <p:spPr>
          <a:xfrm>
            <a:off x="1118825" y="1640525"/>
            <a:ext cx="1250100" cy="393600"/>
          </a:xfrm>
          <a:prstGeom prst="rect">
            <a:avLst/>
          </a:prstGeom>
          <a:solidFill>
            <a:srgbClr val="3949AB">
              <a:alpha val="67058"/>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Poppins"/>
                <a:ea typeface="Poppins"/>
                <a:cs typeface="Poppins"/>
                <a:sym typeface="Poppins"/>
              </a:rPr>
              <a:t>Aspectos sociales</a:t>
            </a:r>
            <a:endParaRPr sz="1400" b="0" i="0" u="none" strike="noStrike" cap="none">
              <a:solidFill>
                <a:srgbClr val="000000"/>
              </a:solidFill>
              <a:latin typeface="Poppins"/>
              <a:ea typeface="Poppins"/>
              <a:cs typeface="Poppins"/>
              <a:sym typeface="Poppins"/>
            </a:endParaRPr>
          </a:p>
        </p:txBody>
      </p:sp>
      <p:sp>
        <p:nvSpPr>
          <p:cNvPr id="545" name="Google Shape;545;p32"/>
          <p:cNvSpPr/>
          <p:nvPr/>
        </p:nvSpPr>
        <p:spPr>
          <a:xfrm>
            <a:off x="2587200" y="1649950"/>
            <a:ext cx="1070700" cy="393600"/>
          </a:xfrm>
          <a:prstGeom prst="rect">
            <a:avLst/>
          </a:prstGeom>
          <a:solidFill>
            <a:srgbClr val="3949AB">
              <a:alpha val="67058"/>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Poppins"/>
                <a:ea typeface="Poppins"/>
                <a:cs typeface="Poppins"/>
                <a:sym typeface="Poppins"/>
              </a:rPr>
              <a:t>Aspectos políticos</a:t>
            </a:r>
            <a:endParaRPr sz="1400" b="0" i="0" u="none" strike="noStrike" cap="none">
              <a:solidFill>
                <a:srgbClr val="000000"/>
              </a:solidFill>
              <a:latin typeface="Poppins"/>
              <a:ea typeface="Poppins"/>
              <a:cs typeface="Poppins"/>
              <a:sym typeface="Poppins"/>
            </a:endParaRPr>
          </a:p>
        </p:txBody>
      </p:sp>
      <p:sp>
        <p:nvSpPr>
          <p:cNvPr id="546" name="Google Shape;546;p32"/>
          <p:cNvSpPr/>
          <p:nvPr/>
        </p:nvSpPr>
        <p:spPr>
          <a:xfrm>
            <a:off x="3948823" y="1649950"/>
            <a:ext cx="1316400" cy="393600"/>
          </a:xfrm>
          <a:prstGeom prst="rect">
            <a:avLst/>
          </a:prstGeom>
          <a:solidFill>
            <a:srgbClr val="3949AB">
              <a:alpha val="67058"/>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Poppins"/>
                <a:ea typeface="Poppins"/>
                <a:cs typeface="Poppins"/>
                <a:sym typeface="Poppins"/>
              </a:rPr>
              <a:t>Aspectos económicos</a:t>
            </a:r>
            <a:endParaRPr sz="1400" b="0" i="0" u="none" strike="noStrike" cap="none">
              <a:solidFill>
                <a:srgbClr val="000000"/>
              </a:solidFill>
              <a:latin typeface="Poppins"/>
              <a:ea typeface="Poppins"/>
              <a:cs typeface="Poppins"/>
              <a:sym typeface="Poppins"/>
            </a:endParaRPr>
          </a:p>
        </p:txBody>
      </p:sp>
      <p:sp>
        <p:nvSpPr>
          <p:cNvPr id="547" name="Google Shape;547;p32"/>
          <p:cNvSpPr/>
          <p:nvPr/>
        </p:nvSpPr>
        <p:spPr>
          <a:xfrm>
            <a:off x="5486100" y="1649950"/>
            <a:ext cx="1187100" cy="393600"/>
          </a:xfrm>
          <a:prstGeom prst="rect">
            <a:avLst/>
          </a:prstGeom>
          <a:solidFill>
            <a:srgbClr val="3949AB">
              <a:alpha val="67058"/>
            </a:srgbClr>
          </a:solidFill>
          <a:ln w="9525" cap="flat" cmpd="sng">
            <a:solidFill>
              <a:srgbClr val="3949AB"/>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Poppins"/>
                <a:ea typeface="Poppins"/>
                <a:cs typeface="Poppins"/>
                <a:sym typeface="Poppins"/>
              </a:rPr>
              <a:t>Aspectos culturales</a:t>
            </a:r>
            <a:endParaRPr sz="1400" b="0" i="0" u="none" strike="noStrike" cap="none">
              <a:solidFill>
                <a:srgbClr val="000000"/>
              </a:solidFill>
              <a:latin typeface="Poppins"/>
              <a:ea typeface="Poppins"/>
              <a:cs typeface="Poppins"/>
              <a:sym typeface="Poppins"/>
            </a:endParaRPr>
          </a:p>
        </p:txBody>
      </p:sp>
      <p:sp>
        <p:nvSpPr>
          <p:cNvPr id="548" name="Google Shape;548;p32"/>
          <p:cNvSpPr/>
          <p:nvPr/>
        </p:nvSpPr>
        <p:spPr>
          <a:xfrm>
            <a:off x="2714125" y="2237200"/>
            <a:ext cx="3741600" cy="2714700"/>
          </a:xfrm>
          <a:prstGeom prst="ellipse">
            <a:avLst/>
          </a:prstGeom>
          <a:solidFill>
            <a:schemeClr val="accent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9" name="Google Shape;549;p32"/>
          <p:cNvSpPr/>
          <p:nvPr/>
        </p:nvSpPr>
        <p:spPr>
          <a:xfrm>
            <a:off x="3885375" y="2999800"/>
            <a:ext cx="1522500" cy="1189500"/>
          </a:xfrm>
          <a:prstGeom prst="ellipse">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300"/>
              <a:buFont typeface="Arial"/>
              <a:buNone/>
            </a:pPr>
            <a:r>
              <a:rPr lang="en" sz="1300" b="0" i="0" u="none" strike="noStrike" cap="none">
                <a:solidFill>
                  <a:srgbClr val="000000"/>
                </a:solidFill>
                <a:latin typeface="Poppins"/>
                <a:ea typeface="Poppins"/>
                <a:cs typeface="Poppins"/>
                <a:sym typeface="Poppins"/>
              </a:rPr>
              <a:t>Relaciones de cuidado en redes</a:t>
            </a:r>
            <a:endParaRPr sz="1300" b="0" i="0" u="none" strike="noStrike" cap="none">
              <a:solidFill>
                <a:srgbClr val="000000"/>
              </a:solidFill>
              <a:latin typeface="Poppins"/>
              <a:ea typeface="Poppins"/>
              <a:cs typeface="Poppins"/>
              <a:sym typeface="Poppins"/>
            </a:endParaRPr>
          </a:p>
        </p:txBody>
      </p:sp>
      <p:sp>
        <p:nvSpPr>
          <p:cNvPr id="550" name="Google Shape;550;p32"/>
          <p:cNvSpPr/>
          <p:nvPr/>
        </p:nvSpPr>
        <p:spPr>
          <a:xfrm rot="-5400000">
            <a:off x="-297575" y="3408350"/>
            <a:ext cx="2478900" cy="570000"/>
          </a:xfrm>
          <a:prstGeom prst="rect">
            <a:avLst/>
          </a:prstGeom>
          <a:solidFill>
            <a:srgbClr val="3C78D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n" sz="2000" b="1" i="0" u="none" strike="noStrike" cap="none">
                <a:solidFill>
                  <a:srgbClr val="000000"/>
                </a:solidFill>
                <a:latin typeface="Poppins"/>
                <a:ea typeface="Poppins"/>
                <a:cs typeface="Poppins"/>
                <a:sym typeface="Poppins"/>
              </a:rPr>
              <a:t>Políticas sociales</a:t>
            </a:r>
            <a:endParaRPr sz="2000" b="1" i="0" u="none" strike="noStrike" cap="none">
              <a:solidFill>
                <a:srgbClr val="000000"/>
              </a:solidFill>
              <a:latin typeface="Poppins"/>
              <a:ea typeface="Poppins"/>
              <a:cs typeface="Poppins"/>
              <a:sym typeface="Poppins"/>
            </a:endParaRPr>
          </a:p>
        </p:txBody>
      </p:sp>
      <p:sp>
        <p:nvSpPr>
          <p:cNvPr id="551" name="Google Shape;551;p32"/>
          <p:cNvSpPr/>
          <p:nvPr/>
        </p:nvSpPr>
        <p:spPr>
          <a:xfrm rot="-5400000">
            <a:off x="805125" y="3240500"/>
            <a:ext cx="2478900" cy="905700"/>
          </a:xfrm>
          <a:prstGeom prst="rect">
            <a:avLst/>
          </a:prstGeom>
          <a:solidFill>
            <a:srgbClr val="A4C2F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n" sz="2000" b="0" i="0" u="none" strike="noStrike" cap="none">
                <a:solidFill>
                  <a:srgbClr val="000000"/>
                </a:solidFill>
                <a:latin typeface="Poppins"/>
                <a:ea typeface="Poppins"/>
                <a:cs typeface="Poppins"/>
                <a:sym typeface="Poppins"/>
              </a:rPr>
              <a:t>Participación de diversos actores y sectores</a:t>
            </a:r>
            <a:endParaRPr sz="2000" b="0" i="0" u="none" strike="noStrike" cap="none">
              <a:solidFill>
                <a:srgbClr val="000000"/>
              </a:solidFill>
              <a:latin typeface="Poppins"/>
              <a:ea typeface="Poppins"/>
              <a:cs typeface="Poppins"/>
              <a:sym typeface="Poppins"/>
            </a:endParaRPr>
          </a:p>
        </p:txBody>
      </p:sp>
      <p:sp>
        <p:nvSpPr>
          <p:cNvPr id="552" name="Google Shape;552;p32"/>
          <p:cNvSpPr txBox="1"/>
          <p:nvPr/>
        </p:nvSpPr>
        <p:spPr>
          <a:xfrm rot="914256">
            <a:off x="4682906" y="2324627"/>
            <a:ext cx="1204236" cy="929647"/>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 sz="1200" b="0" i="0" u="none" strike="noStrike" cap="none">
                <a:solidFill>
                  <a:srgbClr val="000000"/>
                </a:solidFill>
                <a:latin typeface="Roboto"/>
                <a:ea typeface="Roboto"/>
                <a:cs typeface="Roboto"/>
                <a:sym typeface="Roboto"/>
              </a:rPr>
              <a:t>Marcada por débiles relaciones con la red primaria</a:t>
            </a:r>
            <a:endParaRPr sz="1200" b="0" i="0" u="none" strike="noStrike" cap="none">
              <a:solidFill>
                <a:srgbClr val="000000"/>
              </a:solidFill>
              <a:latin typeface="Roboto"/>
              <a:ea typeface="Roboto"/>
              <a:cs typeface="Roboto"/>
              <a:sym typeface="Roboto"/>
            </a:endParaRPr>
          </a:p>
        </p:txBody>
      </p:sp>
      <p:sp>
        <p:nvSpPr>
          <p:cNvPr id="553" name="Google Shape;553;p32"/>
          <p:cNvSpPr/>
          <p:nvPr/>
        </p:nvSpPr>
        <p:spPr>
          <a:xfrm rot="5400000">
            <a:off x="6446725" y="2919075"/>
            <a:ext cx="3357600" cy="669900"/>
          </a:xfrm>
          <a:prstGeom prst="rect">
            <a:avLst/>
          </a:prstGeom>
          <a:solidFill>
            <a:srgbClr val="1155CC">
              <a:alpha val="53725"/>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n" sz="2000" b="1" i="0" u="none" strike="noStrike" cap="none">
                <a:solidFill>
                  <a:srgbClr val="000000"/>
                </a:solidFill>
                <a:latin typeface="Poppins"/>
                <a:ea typeface="Poppins"/>
                <a:cs typeface="Poppins"/>
                <a:sym typeface="Poppins"/>
              </a:rPr>
              <a:t>Trabajo Social</a:t>
            </a:r>
            <a:endParaRPr sz="2000" b="1" i="0" u="none" strike="noStrike" cap="none">
              <a:solidFill>
                <a:srgbClr val="000000"/>
              </a:solidFill>
              <a:latin typeface="Poppins"/>
              <a:ea typeface="Poppins"/>
              <a:cs typeface="Poppins"/>
              <a:sym typeface="Poppins"/>
            </a:endParaRPr>
          </a:p>
        </p:txBody>
      </p:sp>
      <p:sp>
        <p:nvSpPr>
          <p:cNvPr id="554" name="Google Shape;554;p32"/>
          <p:cNvSpPr/>
          <p:nvPr/>
        </p:nvSpPr>
        <p:spPr>
          <a:xfrm>
            <a:off x="7065525" y="1253025"/>
            <a:ext cx="678900" cy="3791700"/>
          </a:xfrm>
          <a:prstGeom prst="rightBrace">
            <a:avLst>
              <a:gd name="adj1" fmla="val 8333"/>
              <a:gd name="adj2" fmla="val 50000"/>
            </a:avLst>
          </a:prstGeom>
          <a:no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5" name="Google Shape;555;p32"/>
          <p:cNvSpPr txBox="1"/>
          <p:nvPr/>
        </p:nvSpPr>
        <p:spPr>
          <a:xfrm rot="-1382682">
            <a:off x="3367496" y="2324707"/>
            <a:ext cx="1070637" cy="929495"/>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 sz="1200" b="0" i="0" u="none" strike="noStrike" cap="none">
                <a:solidFill>
                  <a:srgbClr val="000000"/>
                </a:solidFill>
                <a:latin typeface="Roboto"/>
                <a:ea typeface="Roboto"/>
                <a:cs typeface="Roboto"/>
                <a:sym typeface="Roboto"/>
              </a:rPr>
              <a:t>Preferencia por el cuidado familiar</a:t>
            </a:r>
            <a:endParaRPr sz="1200" b="0" i="0" u="none" strike="noStrike" cap="none">
              <a:solidFill>
                <a:srgbClr val="000000"/>
              </a:solidFill>
              <a:latin typeface="Roboto"/>
              <a:ea typeface="Roboto"/>
              <a:cs typeface="Roboto"/>
              <a:sym typeface="Roboto"/>
            </a:endParaRPr>
          </a:p>
        </p:txBody>
      </p:sp>
      <p:sp>
        <p:nvSpPr>
          <p:cNvPr id="556" name="Google Shape;556;p32"/>
          <p:cNvSpPr txBox="1"/>
          <p:nvPr/>
        </p:nvSpPr>
        <p:spPr>
          <a:xfrm>
            <a:off x="4170603" y="4208421"/>
            <a:ext cx="1070700" cy="9300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 sz="1200" b="0" i="0" u="none" strike="noStrike" cap="none">
                <a:solidFill>
                  <a:srgbClr val="000000"/>
                </a:solidFill>
                <a:latin typeface="Roboto"/>
                <a:ea typeface="Roboto"/>
                <a:cs typeface="Roboto"/>
                <a:sym typeface="Roboto"/>
              </a:rPr>
              <a:t>Se refuerzan  roles de género</a:t>
            </a:r>
            <a:endParaRPr sz="1200" b="0" i="0" u="none" strike="noStrike" cap="none">
              <a:solidFill>
                <a:srgbClr val="000000"/>
              </a:solidFill>
              <a:latin typeface="Roboto"/>
              <a:ea typeface="Roboto"/>
              <a:cs typeface="Roboto"/>
              <a:sym typeface="Roboto"/>
            </a:endParaRPr>
          </a:p>
        </p:txBody>
      </p:sp>
      <p:sp>
        <p:nvSpPr>
          <p:cNvPr id="557" name="Google Shape;557;p32"/>
          <p:cNvSpPr txBox="1"/>
          <p:nvPr/>
        </p:nvSpPr>
        <p:spPr>
          <a:xfrm rot="-1549092">
            <a:off x="2922683" y="3375674"/>
            <a:ext cx="1070452" cy="929435"/>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 sz="1200" b="0" i="0" u="none" strike="noStrike" cap="none">
                <a:solidFill>
                  <a:srgbClr val="000000"/>
                </a:solidFill>
                <a:latin typeface="Roboto"/>
                <a:ea typeface="Roboto"/>
                <a:cs typeface="Roboto"/>
                <a:sym typeface="Roboto"/>
              </a:rPr>
              <a:t>Se refuerza modelo de cuidado familiar y las dificultades que conlleva</a:t>
            </a:r>
            <a:endParaRPr sz="1200" b="0" i="0" u="none" strike="noStrike" cap="none">
              <a:solidFill>
                <a:srgbClr val="000000"/>
              </a:solidFill>
              <a:latin typeface="Roboto"/>
              <a:ea typeface="Roboto"/>
              <a:cs typeface="Roboto"/>
              <a:sym typeface="Roboto"/>
            </a:endParaRPr>
          </a:p>
        </p:txBody>
      </p:sp>
      <p:sp>
        <p:nvSpPr>
          <p:cNvPr id="558" name="Google Shape;558;p32"/>
          <p:cNvSpPr txBox="1"/>
          <p:nvPr/>
        </p:nvSpPr>
        <p:spPr>
          <a:xfrm rot="2700000">
            <a:off x="5337136" y="3431196"/>
            <a:ext cx="1070418" cy="929987"/>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 sz="1200" b="0" i="0" u="none" strike="noStrike" cap="none">
                <a:solidFill>
                  <a:srgbClr val="000000"/>
                </a:solidFill>
                <a:latin typeface="Roboto"/>
                <a:ea typeface="Roboto"/>
                <a:cs typeface="Roboto"/>
                <a:sym typeface="Roboto"/>
              </a:rPr>
              <a:t>Incidencia de dinámicas en relación con la ASP</a:t>
            </a:r>
            <a:endParaRPr sz="1200" b="0" i="0" u="none" strike="noStrike" cap="none">
              <a:solidFill>
                <a:srgbClr val="000000"/>
              </a:solidFill>
              <a:latin typeface="Roboto"/>
              <a:ea typeface="Roboto"/>
              <a:cs typeface="Roboto"/>
              <a:sym typeface="Roboto"/>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562"/>
        <p:cNvGrpSpPr/>
        <p:nvPr/>
      </p:nvGrpSpPr>
      <p:grpSpPr>
        <a:xfrm>
          <a:off x="0" y="0"/>
          <a:ext cx="0" cy="0"/>
          <a:chOff x="0" y="0"/>
          <a:chExt cx="0" cy="0"/>
        </a:xfrm>
      </p:grpSpPr>
      <p:sp>
        <p:nvSpPr>
          <p:cNvPr id="563" name="Google Shape;563;p33"/>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Clr>
                <a:srgbClr val="000000"/>
              </a:buClr>
              <a:buSzPts val="1000"/>
              <a:buFont typeface="Arial"/>
              <a:buNone/>
            </a:pPr>
            <a:fld id="{00000000-1234-1234-1234-123412341234}" type="slidenum">
              <a:rPr lang="en">
                <a:solidFill>
                  <a:schemeClr val="dk2"/>
                </a:solidFill>
              </a:rPr>
              <a:t>28</a:t>
            </a:fld>
            <a:endParaRPr>
              <a:solidFill>
                <a:schemeClr val="dk2"/>
              </a:solidFill>
            </a:endParaRPr>
          </a:p>
        </p:txBody>
      </p:sp>
      <p:grpSp>
        <p:nvGrpSpPr>
          <p:cNvPr id="564" name="Google Shape;564;p33"/>
          <p:cNvGrpSpPr/>
          <p:nvPr/>
        </p:nvGrpSpPr>
        <p:grpSpPr>
          <a:xfrm>
            <a:off x="779350" y="1118900"/>
            <a:ext cx="2486857" cy="3791014"/>
            <a:chOff x="1118215" y="283723"/>
            <a:chExt cx="2090850" cy="4284600"/>
          </a:xfrm>
        </p:grpSpPr>
        <p:sp>
          <p:nvSpPr>
            <p:cNvPr id="565" name="Google Shape;565;p33"/>
            <p:cNvSpPr/>
            <p:nvPr/>
          </p:nvSpPr>
          <p:spPr>
            <a:xfrm>
              <a:off x="1178644" y="283723"/>
              <a:ext cx="2030400" cy="4284600"/>
            </a:xfrm>
            <a:prstGeom prst="rect">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6" name="Google Shape;566;p33"/>
            <p:cNvSpPr/>
            <p:nvPr/>
          </p:nvSpPr>
          <p:spPr>
            <a:xfrm>
              <a:off x="1135913" y="341759"/>
              <a:ext cx="2030400" cy="1780200"/>
            </a:xfrm>
            <a:prstGeom prst="rect">
              <a:avLst/>
            </a:prstGeom>
            <a:solidFill>
              <a:srgbClr val="FFFFFF"/>
            </a:solidFill>
            <a:ln w="19050" cap="flat" cmpd="sng">
              <a:solidFill>
                <a:srgbClr val="0D5DD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7" name="Google Shape;567;p33"/>
            <p:cNvSpPr/>
            <p:nvPr/>
          </p:nvSpPr>
          <p:spPr>
            <a:xfrm>
              <a:off x="1178665" y="341759"/>
              <a:ext cx="2030400" cy="19053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2300"/>
                <a:buFont typeface="Arial"/>
                <a:buNone/>
              </a:pPr>
              <a:r>
                <a:rPr lang="en" sz="2300" b="1" i="0" u="none" strike="noStrike" cap="none">
                  <a:solidFill>
                    <a:srgbClr val="0D5DDF"/>
                  </a:solidFill>
                  <a:latin typeface="Roboto"/>
                  <a:ea typeface="Roboto"/>
                  <a:cs typeface="Roboto"/>
                  <a:sym typeface="Roboto"/>
                </a:rPr>
                <a:t>Mujeres como figuras centrales de cuidado</a:t>
              </a:r>
              <a:endParaRPr sz="2300" b="0" i="0" u="none" strike="noStrike" cap="none">
                <a:solidFill>
                  <a:srgbClr val="0D5DDF"/>
                </a:solidFill>
                <a:latin typeface="Roboto Thin"/>
                <a:ea typeface="Roboto Thin"/>
                <a:cs typeface="Roboto Thin"/>
                <a:sym typeface="Roboto Thin"/>
              </a:endParaRPr>
            </a:p>
          </p:txBody>
        </p:sp>
        <p:sp>
          <p:nvSpPr>
            <p:cNvPr id="568" name="Google Shape;568;p33"/>
            <p:cNvSpPr/>
            <p:nvPr/>
          </p:nvSpPr>
          <p:spPr>
            <a:xfrm rot="5400000">
              <a:off x="1938861" y="2182868"/>
              <a:ext cx="389100" cy="278100"/>
            </a:xfrm>
            <a:prstGeom prst="rightArrow">
              <a:avLst>
                <a:gd name="adj1" fmla="val 34239"/>
                <a:gd name="adj2" fmla="val 57035"/>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9" name="Google Shape;569;p33"/>
            <p:cNvSpPr/>
            <p:nvPr/>
          </p:nvSpPr>
          <p:spPr>
            <a:xfrm>
              <a:off x="1118215" y="2521852"/>
              <a:ext cx="2030400" cy="1754100"/>
            </a:xfrm>
            <a:prstGeom prst="rect">
              <a:avLst/>
            </a:prstGeom>
            <a:noFill/>
            <a:ln>
              <a:noFill/>
            </a:ln>
          </p:spPr>
          <p:txBody>
            <a:bodyPr spcFirstLastPara="1" wrap="square" lIns="91425" tIns="91425" rIns="91425" bIns="91425" anchor="t" anchorCtr="0">
              <a:noAutofit/>
            </a:bodyPr>
            <a:lstStyle/>
            <a:p>
              <a:pPr marL="457200" marR="0" lvl="0" indent="-317500" algn="l" rtl="0">
                <a:lnSpc>
                  <a:spcPct val="115000"/>
                </a:lnSpc>
                <a:spcBef>
                  <a:spcPts val="0"/>
                </a:spcBef>
                <a:spcAft>
                  <a:spcPts val="0"/>
                </a:spcAft>
                <a:buClr>
                  <a:srgbClr val="FFFFFF"/>
                </a:buClr>
                <a:buSzPts val="1400"/>
                <a:buFont typeface="Poppins"/>
                <a:buChar char="●"/>
              </a:pPr>
              <a:r>
                <a:rPr lang="en" sz="1400" b="0" i="0" u="none" strike="noStrike" cap="none">
                  <a:solidFill>
                    <a:srgbClr val="FFFFFF"/>
                  </a:solidFill>
                  <a:latin typeface="Poppins"/>
                  <a:ea typeface="Poppins"/>
                  <a:cs typeface="Poppins"/>
                  <a:sym typeface="Poppins"/>
                </a:rPr>
                <a:t>Brindan elementos físicos y simbólicos que permiten vivir en sociedad.</a:t>
              </a:r>
              <a:endParaRPr sz="1400" b="0" i="0" u="none" strike="noStrike" cap="none">
                <a:solidFill>
                  <a:srgbClr val="FFFFFF"/>
                </a:solidFill>
                <a:latin typeface="Poppins"/>
                <a:ea typeface="Poppins"/>
                <a:cs typeface="Poppins"/>
                <a:sym typeface="Poppins"/>
              </a:endParaRPr>
            </a:p>
            <a:p>
              <a:pPr marL="457200" marR="0" lvl="0" indent="-317500" algn="l" rtl="0">
                <a:lnSpc>
                  <a:spcPct val="115000"/>
                </a:lnSpc>
                <a:spcBef>
                  <a:spcPts val="0"/>
                </a:spcBef>
                <a:spcAft>
                  <a:spcPts val="0"/>
                </a:spcAft>
                <a:buClr>
                  <a:srgbClr val="FFFFFF"/>
                </a:buClr>
                <a:buSzPts val="1400"/>
                <a:buFont typeface="Poppins"/>
                <a:buChar char="●"/>
              </a:pPr>
              <a:r>
                <a:rPr lang="en" sz="1400" b="0" i="0" u="none" strike="noStrike" cap="none">
                  <a:solidFill>
                    <a:srgbClr val="FFFFFF"/>
                  </a:solidFill>
                  <a:latin typeface="Poppins"/>
                  <a:ea typeface="Poppins"/>
                  <a:cs typeface="Poppins"/>
                  <a:sym typeface="Poppins"/>
                </a:rPr>
                <a:t>Paridad en el cuidado se torna conflictiva.</a:t>
              </a:r>
              <a:endParaRPr sz="1400" b="0" i="0" u="none" strike="noStrike" cap="none">
                <a:solidFill>
                  <a:srgbClr val="FFFFFF"/>
                </a:solidFill>
                <a:latin typeface="Poppins"/>
                <a:ea typeface="Poppins"/>
                <a:cs typeface="Poppins"/>
                <a:sym typeface="Poppins"/>
              </a:endParaRPr>
            </a:p>
          </p:txBody>
        </p:sp>
      </p:grpSp>
      <p:grpSp>
        <p:nvGrpSpPr>
          <p:cNvPr id="570" name="Google Shape;570;p33"/>
          <p:cNvGrpSpPr/>
          <p:nvPr/>
        </p:nvGrpSpPr>
        <p:grpSpPr>
          <a:xfrm>
            <a:off x="3328586" y="1048397"/>
            <a:ext cx="2486839" cy="3841192"/>
            <a:chOff x="1118215" y="283725"/>
            <a:chExt cx="2090835" cy="4076400"/>
          </a:xfrm>
        </p:grpSpPr>
        <p:sp>
          <p:nvSpPr>
            <p:cNvPr id="571" name="Google Shape;571;p33"/>
            <p:cNvSpPr/>
            <p:nvPr/>
          </p:nvSpPr>
          <p:spPr>
            <a:xfrm>
              <a:off x="1178650" y="283725"/>
              <a:ext cx="2030400" cy="4076400"/>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2" name="Google Shape;572;p33"/>
            <p:cNvSpPr/>
            <p:nvPr/>
          </p:nvSpPr>
          <p:spPr>
            <a:xfrm>
              <a:off x="1118215" y="341748"/>
              <a:ext cx="2048100" cy="1774200"/>
            </a:xfrm>
            <a:prstGeom prst="rect">
              <a:avLst/>
            </a:prstGeom>
            <a:solidFill>
              <a:srgbClr val="FFFFFF"/>
            </a:solidFill>
            <a:ln w="19050" cap="flat" cmpd="sng">
              <a:solidFill>
                <a:srgbClr val="0D5DD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3" name="Google Shape;573;p33"/>
            <p:cNvSpPr/>
            <p:nvPr/>
          </p:nvSpPr>
          <p:spPr>
            <a:xfrm>
              <a:off x="1231539" y="440304"/>
              <a:ext cx="1864200" cy="15771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2300"/>
                <a:buFont typeface="Arial"/>
                <a:buNone/>
              </a:pPr>
              <a:r>
                <a:rPr lang="en" sz="2300" b="1" i="0" u="none" strike="noStrike" cap="none">
                  <a:solidFill>
                    <a:srgbClr val="0D5DDF"/>
                  </a:solidFill>
                  <a:latin typeface="Roboto"/>
                  <a:ea typeface="Roboto"/>
                  <a:cs typeface="Roboto"/>
                  <a:sym typeface="Roboto"/>
                </a:rPr>
                <a:t>Dificultades en relación con las ASP.</a:t>
              </a:r>
              <a:endParaRPr sz="2300" b="1" i="0" u="none" strike="noStrike" cap="none">
                <a:solidFill>
                  <a:srgbClr val="0D5DDF"/>
                </a:solidFill>
                <a:latin typeface="Roboto"/>
                <a:ea typeface="Roboto"/>
                <a:cs typeface="Roboto"/>
                <a:sym typeface="Roboto"/>
              </a:endParaRPr>
            </a:p>
          </p:txBody>
        </p:sp>
        <p:sp>
          <p:nvSpPr>
            <p:cNvPr id="574" name="Google Shape;574;p33"/>
            <p:cNvSpPr/>
            <p:nvPr/>
          </p:nvSpPr>
          <p:spPr>
            <a:xfrm rot="5400000">
              <a:off x="1969086" y="2182878"/>
              <a:ext cx="389100" cy="278100"/>
            </a:xfrm>
            <a:prstGeom prst="rightArrow">
              <a:avLst>
                <a:gd name="adj1" fmla="val 34239"/>
                <a:gd name="adj2" fmla="val 57035"/>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5" name="Google Shape;575;p33"/>
            <p:cNvSpPr/>
            <p:nvPr/>
          </p:nvSpPr>
          <p:spPr>
            <a:xfrm>
              <a:off x="1127064" y="2527901"/>
              <a:ext cx="2030400" cy="1577100"/>
            </a:xfrm>
            <a:prstGeom prst="rect">
              <a:avLst/>
            </a:prstGeom>
            <a:noFill/>
            <a:ln>
              <a:noFill/>
            </a:ln>
          </p:spPr>
          <p:txBody>
            <a:bodyPr spcFirstLastPara="1" wrap="square" lIns="91425" tIns="91425" rIns="91425" bIns="91425" anchor="t" anchorCtr="0">
              <a:noAutofit/>
            </a:bodyPr>
            <a:lstStyle/>
            <a:p>
              <a:pPr marL="457200" marR="0" lvl="0" indent="-317500" algn="l" rtl="0">
                <a:lnSpc>
                  <a:spcPct val="115000"/>
                </a:lnSpc>
                <a:spcBef>
                  <a:spcPts val="0"/>
                </a:spcBef>
                <a:spcAft>
                  <a:spcPts val="0"/>
                </a:spcAft>
                <a:buClr>
                  <a:srgbClr val="FFFFFF"/>
                </a:buClr>
                <a:buSzPts val="1400"/>
                <a:buFont typeface="Poppins"/>
                <a:buChar char="●"/>
              </a:pPr>
              <a:r>
                <a:rPr lang="en" sz="1400" b="0" i="0" u="none" strike="noStrike" cap="none">
                  <a:solidFill>
                    <a:srgbClr val="FFFFFF"/>
                  </a:solidFill>
                  <a:latin typeface="Poppins"/>
                  <a:ea typeface="Poppins"/>
                  <a:cs typeface="Poppins"/>
                  <a:sym typeface="Poppins"/>
                </a:rPr>
                <a:t>Interiorización del cuidado como su responsabilidad.</a:t>
              </a:r>
              <a:endParaRPr sz="1400" b="0" i="0" u="none" strike="noStrike" cap="none">
                <a:solidFill>
                  <a:srgbClr val="FFFFFF"/>
                </a:solidFill>
                <a:latin typeface="Poppins"/>
                <a:ea typeface="Poppins"/>
                <a:cs typeface="Poppins"/>
                <a:sym typeface="Poppins"/>
              </a:endParaRPr>
            </a:p>
            <a:p>
              <a:pPr marL="457200" marR="0" lvl="0" indent="-317500" algn="l" rtl="0">
                <a:lnSpc>
                  <a:spcPct val="115000"/>
                </a:lnSpc>
                <a:spcBef>
                  <a:spcPts val="0"/>
                </a:spcBef>
                <a:spcAft>
                  <a:spcPts val="0"/>
                </a:spcAft>
                <a:buClr>
                  <a:srgbClr val="FFFFFF"/>
                </a:buClr>
                <a:buSzPts val="1400"/>
                <a:buFont typeface="Poppins"/>
                <a:buChar char="●"/>
              </a:pPr>
              <a:r>
                <a:rPr lang="en" sz="1400" b="0" i="0" u="none" strike="noStrike" cap="none">
                  <a:solidFill>
                    <a:srgbClr val="FFFFFF"/>
                  </a:solidFill>
                  <a:latin typeface="Poppins"/>
                  <a:ea typeface="Poppins"/>
                  <a:cs typeface="Poppins"/>
                  <a:sym typeface="Poppins"/>
                </a:rPr>
                <a:t>Autocuidado.</a:t>
              </a:r>
              <a:endParaRPr sz="1400" b="0" i="0" u="none" strike="noStrike" cap="none">
                <a:solidFill>
                  <a:srgbClr val="FFFFFF"/>
                </a:solidFill>
                <a:latin typeface="Poppins"/>
                <a:ea typeface="Poppins"/>
                <a:cs typeface="Poppins"/>
                <a:sym typeface="Poppins"/>
              </a:endParaRPr>
            </a:p>
            <a:p>
              <a:pPr marL="457200" marR="0" lvl="0" indent="-317500" algn="l" rtl="0">
                <a:lnSpc>
                  <a:spcPct val="115000"/>
                </a:lnSpc>
                <a:spcBef>
                  <a:spcPts val="0"/>
                </a:spcBef>
                <a:spcAft>
                  <a:spcPts val="0"/>
                </a:spcAft>
                <a:buClr>
                  <a:srgbClr val="FFFFFF"/>
                </a:buClr>
                <a:buSzPts val="1400"/>
                <a:buFont typeface="Poppins"/>
                <a:buChar char="●"/>
              </a:pPr>
              <a:r>
                <a:rPr lang="en" sz="1400" b="0" i="0" u="none" strike="noStrike" cap="none">
                  <a:solidFill>
                    <a:srgbClr val="FFFFFF"/>
                  </a:solidFill>
                  <a:latin typeface="Poppins"/>
                  <a:ea typeface="Poppins"/>
                  <a:cs typeface="Poppins"/>
                  <a:sym typeface="Poppins"/>
                </a:rPr>
                <a:t>Condiciones para cuidar.</a:t>
              </a:r>
              <a:endParaRPr sz="1400" b="0" i="0" u="none" strike="noStrike" cap="none">
                <a:solidFill>
                  <a:srgbClr val="FFFFFF"/>
                </a:solidFill>
                <a:latin typeface="Poppins"/>
                <a:ea typeface="Poppins"/>
                <a:cs typeface="Poppins"/>
                <a:sym typeface="Poppins"/>
              </a:endParaRPr>
            </a:p>
          </p:txBody>
        </p:sp>
      </p:grpSp>
      <p:grpSp>
        <p:nvGrpSpPr>
          <p:cNvPr id="576" name="Google Shape;576;p33"/>
          <p:cNvGrpSpPr/>
          <p:nvPr/>
        </p:nvGrpSpPr>
        <p:grpSpPr>
          <a:xfrm>
            <a:off x="5877797" y="1048884"/>
            <a:ext cx="2486829" cy="3840376"/>
            <a:chOff x="1118224" y="283725"/>
            <a:chExt cx="2090826" cy="4076400"/>
          </a:xfrm>
        </p:grpSpPr>
        <p:sp>
          <p:nvSpPr>
            <p:cNvPr id="577" name="Google Shape;577;p33"/>
            <p:cNvSpPr/>
            <p:nvPr/>
          </p:nvSpPr>
          <p:spPr>
            <a:xfrm>
              <a:off x="1178650" y="283725"/>
              <a:ext cx="2030400" cy="4076400"/>
            </a:xfrm>
            <a:prstGeom prst="rect">
              <a:avLst/>
            </a:pr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8" name="Google Shape;578;p33"/>
            <p:cNvSpPr/>
            <p:nvPr/>
          </p:nvSpPr>
          <p:spPr>
            <a:xfrm>
              <a:off x="1118225" y="341743"/>
              <a:ext cx="2048100" cy="1792800"/>
            </a:xfrm>
            <a:prstGeom prst="rect">
              <a:avLst/>
            </a:prstGeom>
            <a:solidFill>
              <a:srgbClr val="FFFFFF"/>
            </a:solidFill>
            <a:ln w="19050" cap="flat" cmpd="sng">
              <a:solidFill>
                <a:srgbClr val="0D5DD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9" name="Google Shape;579;p33"/>
            <p:cNvSpPr/>
            <p:nvPr/>
          </p:nvSpPr>
          <p:spPr>
            <a:xfrm>
              <a:off x="1234775" y="341744"/>
              <a:ext cx="1815000" cy="16062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2500"/>
                <a:buFont typeface="Arial"/>
                <a:buNone/>
              </a:pPr>
              <a:r>
                <a:rPr lang="en" sz="2500" b="1" i="0" u="none" strike="noStrike" cap="none">
                  <a:solidFill>
                    <a:srgbClr val="0D5DDF"/>
                  </a:solidFill>
                  <a:latin typeface="Roboto"/>
                  <a:ea typeface="Roboto"/>
                  <a:cs typeface="Roboto"/>
                  <a:sym typeface="Roboto"/>
                </a:rPr>
                <a:t>Se refuerza la OSC actual</a:t>
              </a:r>
              <a:endParaRPr sz="2500" b="0" i="0" u="none" strike="noStrike" cap="none">
                <a:solidFill>
                  <a:srgbClr val="0D5DDF"/>
                </a:solidFill>
                <a:latin typeface="Roboto Thin"/>
                <a:ea typeface="Roboto Thin"/>
                <a:cs typeface="Roboto Thin"/>
                <a:sym typeface="Roboto Thin"/>
              </a:endParaRPr>
            </a:p>
          </p:txBody>
        </p:sp>
        <p:sp>
          <p:nvSpPr>
            <p:cNvPr id="580" name="Google Shape;580;p33"/>
            <p:cNvSpPr/>
            <p:nvPr/>
          </p:nvSpPr>
          <p:spPr>
            <a:xfrm rot="5400000">
              <a:off x="1947720" y="2182878"/>
              <a:ext cx="389100" cy="278100"/>
            </a:xfrm>
            <a:prstGeom prst="rightArrow">
              <a:avLst>
                <a:gd name="adj1" fmla="val 34239"/>
                <a:gd name="adj2" fmla="val 57035"/>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1" name="Google Shape;581;p33"/>
            <p:cNvSpPr/>
            <p:nvPr/>
          </p:nvSpPr>
          <p:spPr>
            <a:xfrm>
              <a:off x="1118224" y="2516464"/>
              <a:ext cx="2030400" cy="1085400"/>
            </a:xfrm>
            <a:prstGeom prst="rect">
              <a:avLst/>
            </a:prstGeom>
            <a:noFill/>
            <a:ln>
              <a:noFill/>
            </a:ln>
          </p:spPr>
          <p:txBody>
            <a:bodyPr spcFirstLastPara="1" wrap="square" lIns="91425" tIns="91425" rIns="91425" bIns="91425" anchor="t" anchorCtr="0">
              <a:noAutofit/>
            </a:bodyPr>
            <a:lstStyle/>
            <a:p>
              <a:pPr marL="457200" marR="0" lvl="0" indent="-317500" algn="l" rtl="0">
                <a:lnSpc>
                  <a:spcPct val="115000"/>
                </a:lnSpc>
                <a:spcBef>
                  <a:spcPts val="0"/>
                </a:spcBef>
                <a:spcAft>
                  <a:spcPts val="0"/>
                </a:spcAft>
                <a:buClr>
                  <a:srgbClr val="FFFFFF"/>
                </a:buClr>
                <a:buSzPts val="1400"/>
                <a:buFont typeface="Poppins"/>
                <a:buChar char="●"/>
              </a:pPr>
              <a:r>
                <a:rPr lang="en" sz="1400" b="0" i="0" u="none" strike="noStrike" cap="none">
                  <a:solidFill>
                    <a:srgbClr val="FFFFFF"/>
                  </a:solidFill>
                  <a:latin typeface="Poppins"/>
                  <a:ea typeface="Poppins"/>
                  <a:cs typeface="Poppins"/>
                  <a:sym typeface="Poppins"/>
                </a:rPr>
                <a:t>Escenarios como el de las ONG, Comunitario o del mercado se encuentran casi que ausentes.</a:t>
              </a:r>
              <a:endParaRPr sz="1400" b="0" i="0" u="none" strike="noStrike" cap="none">
                <a:solidFill>
                  <a:srgbClr val="FFFFFF"/>
                </a:solidFill>
                <a:latin typeface="Poppins"/>
                <a:ea typeface="Poppins"/>
                <a:cs typeface="Poppins"/>
                <a:sym typeface="Poppins"/>
              </a:endParaRPr>
            </a:p>
          </p:txBody>
        </p:sp>
      </p:grpSp>
      <p:sp>
        <p:nvSpPr>
          <p:cNvPr id="582" name="Google Shape;582;p33"/>
          <p:cNvSpPr txBox="1">
            <a:spLocks noGrp="1"/>
          </p:cNvSpPr>
          <p:nvPr>
            <p:ph type="title" idx="4294967295"/>
          </p:nvPr>
        </p:nvSpPr>
        <p:spPr>
          <a:xfrm>
            <a:off x="2587425" y="193300"/>
            <a:ext cx="4614000" cy="11070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4200"/>
              <a:buNone/>
            </a:pPr>
            <a:r>
              <a:rPr lang="en" sz="3000" b="1">
                <a:solidFill>
                  <a:schemeClr val="dk1"/>
                </a:solidFill>
              </a:rPr>
              <a:t>CONCLUSIONES</a:t>
            </a:r>
            <a:endParaRPr sz="3000" b="1">
              <a:solidFill>
                <a:schemeClr val="dk1"/>
              </a:solidFill>
            </a:endParaRPr>
          </a:p>
          <a:p>
            <a:pPr marL="0" lvl="0" indent="0" algn="l" rtl="0">
              <a:lnSpc>
                <a:spcPct val="100000"/>
              </a:lnSpc>
              <a:spcBef>
                <a:spcPts val="0"/>
              </a:spcBef>
              <a:spcAft>
                <a:spcPts val="0"/>
              </a:spcAft>
              <a:buSzPts val="4200"/>
              <a:buNone/>
            </a:pPr>
            <a:endParaRPr sz="300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586"/>
        <p:cNvGrpSpPr/>
        <p:nvPr/>
      </p:nvGrpSpPr>
      <p:grpSpPr>
        <a:xfrm>
          <a:off x="0" y="0"/>
          <a:ext cx="0" cy="0"/>
          <a:chOff x="0" y="0"/>
          <a:chExt cx="0" cy="0"/>
        </a:xfrm>
      </p:grpSpPr>
      <p:sp>
        <p:nvSpPr>
          <p:cNvPr id="587" name="Google Shape;587;p34"/>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
                <a:solidFill>
                  <a:schemeClr val="dk2"/>
                </a:solidFill>
              </a:rPr>
              <a:t>29</a:t>
            </a:fld>
            <a:endParaRPr>
              <a:solidFill>
                <a:schemeClr val="dk2"/>
              </a:solidFill>
            </a:endParaRPr>
          </a:p>
        </p:txBody>
      </p:sp>
      <p:grpSp>
        <p:nvGrpSpPr>
          <p:cNvPr id="588" name="Google Shape;588;p34"/>
          <p:cNvGrpSpPr/>
          <p:nvPr/>
        </p:nvGrpSpPr>
        <p:grpSpPr>
          <a:xfrm>
            <a:off x="779350" y="950078"/>
            <a:ext cx="2486847" cy="3852737"/>
            <a:chOff x="1118209" y="176914"/>
            <a:chExt cx="2090841" cy="4183211"/>
          </a:xfrm>
        </p:grpSpPr>
        <p:sp>
          <p:nvSpPr>
            <p:cNvPr id="589" name="Google Shape;589;p34"/>
            <p:cNvSpPr/>
            <p:nvPr/>
          </p:nvSpPr>
          <p:spPr>
            <a:xfrm>
              <a:off x="1178650" y="283725"/>
              <a:ext cx="2030400" cy="4076400"/>
            </a:xfrm>
            <a:prstGeom prst="rect">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0" name="Google Shape;590;p34"/>
            <p:cNvSpPr/>
            <p:nvPr/>
          </p:nvSpPr>
          <p:spPr>
            <a:xfrm>
              <a:off x="1118230" y="341755"/>
              <a:ext cx="2048100" cy="1575600"/>
            </a:xfrm>
            <a:prstGeom prst="rect">
              <a:avLst/>
            </a:prstGeom>
            <a:solidFill>
              <a:srgbClr val="FFFFFF"/>
            </a:solidFill>
            <a:ln w="19050" cap="flat" cmpd="sng">
              <a:solidFill>
                <a:srgbClr val="0D5DD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1" name="Google Shape;591;p34"/>
            <p:cNvSpPr/>
            <p:nvPr/>
          </p:nvSpPr>
          <p:spPr>
            <a:xfrm>
              <a:off x="1286352" y="176914"/>
              <a:ext cx="1815000" cy="19053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2100"/>
                <a:buFont typeface="Arial"/>
                <a:buNone/>
              </a:pPr>
              <a:r>
                <a:rPr lang="en" sz="2100" b="1" i="0" u="none" strike="noStrike" cap="none">
                  <a:solidFill>
                    <a:srgbClr val="0D5DDF"/>
                  </a:solidFill>
                  <a:latin typeface="Roboto"/>
                  <a:ea typeface="Roboto"/>
                  <a:cs typeface="Roboto"/>
                  <a:sym typeface="Roboto"/>
                </a:rPr>
                <a:t>Escenario institucional como subsidiario</a:t>
              </a:r>
              <a:endParaRPr sz="2100" b="0" i="0" u="none" strike="noStrike" cap="none">
                <a:solidFill>
                  <a:srgbClr val="0D5DDF"/>
                </a:solidFill>
                <a:latin typeface="Roboto Thin"/>
                <a:ea typeface="Roboto Thin"/>
                <a:cs typeface="Roboto Thin"/>
                <a:sym typeface="Roboto Thin"/>
              </a:endParaRPr>
            </a:p>
          </p:txBody>
        </p:sp>
        <p:sp>
          <p:nvSpPr>
            <p:cNvPr id="592" name="Google Shape;592;p34"/>
            <p:cNvSpPr/>
            <p:nvPr/>
          </p:nvSpPr>
          <p:spPr>
            <a:xfrm rot="5400000">
              <a:off x="1999312" y="1972850"/>
              <a:ext cx="389100" cy="278100"/>
            </a:xfrm>
            <a:prstGeom prst="rightArrow">
              <a:avLst>
                <a:gd name="adj1" fmla="val 34239"/>
                <a:gd name="adj2" fmla="val 57035"/>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3" name="Google Shape;593;p34"/>
            <p:cNvSpPr/>
            <p:nvPr/>
          </p:nvSpPr>
          <p:spPr>
            <a:xfrm>
              <a:off x="1118209" y="2306444"/>
              <a:ext cx="2030400" cy="1889100"/>
            </a:xfrm>
            <a:prstGeom prst="rect">
              <a:avLst/>
            </a:prstGeom>
            <a:noFill/>
            <a:ln>
              <a:noFill/>
            </a:ln>
          </p:spPr>
          <p:txBody>
            <a:bodyPr spcFirstLastPara="1" wrap="square" lIns="91425" tIns="91425" rIns="91425" bIns="91425" anchor="t" anchorCtr="0">
              <a:noAutofit/>
            </a:bodyPr>
            <a:lstStyle/>
            <a:p>
              <a:pPr marL="457200" marR="0" lvl="0" indent="-317500" algn="l" rtl="0">
                <a:lnSpc>
                  <a:spcPct val="115000"/>
                </a:lnSpc>
                <a:spcBef>
                  <a:spcPts val="0"/>
                </a:spcBef>
                <a:spcAft>
                  <a:spcPts val="0"/>
                </a:spcAft>
                <a:buClr>
                  <a:srgbClr val="FFFFFF"/>
                </a:buClr>
                <a:buSzPts val="1400"/>
                <a:buFont typeface="Poppins"/>
                <a:buChar char="●"/>
              </a:pPr>
              <a:r>
                <a:rPr lang="en" sz="1400" b="0" i="0" u="none" strike="noStrike" cap="none">
                  <a:solidFill>
                    <a:srgbClr val="FFFFFF"/>
                  </a:solidFill>
                  <a:latin typeface="Poppins"/>
                  <a:ea typeface="Poppins"/>
                  <a:cs typeface="Poppins"/>
                  <a:sym typeface="Poppins"/>
                </a:rPr>
                <a:t>Relación conflictiva.</a:t>
              </a:r>
              <a:endParaRPr sz="1400" b="0" i="0" u="none" strike="noStrike" cap="none">
                <a:solidFill>
                  <a:srgbClr val="FFFFFF"/>
                </a:solidFill>
                <a:latin typeface="Poppins"/>
                <a:ea typeface="Poppins"/>
                <a:cs typeface="Poppins"/>
                <a:sym typeface="Poppins"/>
              </a:endParaRPr>
            </a:p>
            <a:p>
              <a:pPr marL="457200" marR="0" lvl="0" indent="-317500" algn="l" rtl="0">
                <a:lnSpc>
                  <a:spcPct val="115000"/>
                </a:lnSpc>
                <a:spcBef>
                  <a:spcPts val="0"/>
                </a:spcBef>
                <a:spcAft>
                  <a:spcPts val="0"/>
                </a:spcAft>
                <a:buClr>
                  <a:srgbClr val="FFFFFF"/>
                </a:buClr>
                <a:buSzPts val="1400"/>
                <a:buFont typeface="Poppins"/>
                <a:buChar char="●"/>
              </a:pPr>
              <a:r>
                <a:rPr lang="en" sz="1400" b="0" i="0" u="none" strike="noStrike" cap="none">
                  <a:solidFill>
                    <a:srgbClr val="FFFFFF"/>
                  </a:solidFill>
                  <a:latin typeface="Poppins"/>
                  <a:ea typeface="Poppins"/>
                  <a:cs typeface="Poppins"/>
                  <a:sym typeface="Poppins"/>
                </a:rPr>
                <a:t>Alternativa ante ausencia de actores en la red primaria.</a:t>
              </a:r>
              <a:endParaRPr sz="1400" b="0" i="0" u="none" strike="noStrike" cap="none">
                <a:solidFill>
                  <a:srgbClr val="FFFFFF"/>
                </a:solidFill>
                <a:latin typeface="Poppins"/>
                <a:ea typeface="Poppins"/>
                <a:cs typeface="Poppins"/>
                <a:sym typeface="Poppins"/>
              </a:endParaRPr>
            </a:p>
          </p:txBody>
        </p:sp>
      </p:grpSp>
      <p:grpSp>
        <p:nvGrpSpPr>
          <p:cNvPr id="594" name="Google Shape;594;p34"/>
          <p:cNvGrpSpPr/>
          <p:nvPr/>
        </p:nvGrpSpPr>
        <p:grpSpPr>
          <a:xfrm>
            <a:off x="3328575" y="1048379"/>
            <a:ext cx="2486839" cy="3747842"/>
            <a:chOff x="1118215" y="283725"/>
            <a:chExt cx="2090835" cy="4076400"/>
          </a:xfrm>
        </p:grpSpPr>
        <p:sp>
          <p:nvSpPr>
            <p:cNvPr id="595" name="Google Shape;595;p34"/>
            <p:cNvSpPr/>
            <p:nvPr/>
          </p:nvSpPr>
          <p:spPr>
            <a:xfrm>
              <a:off x="1178650" y="283725"/>
              <a:ext cx="2030400" cy="4076400"/>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6" name="Google Shape;596;p34"/>
            <p:cNvSpPr/>
            <p:nvPr/>
          </p:nvSpPr>
          <p:spPr>
            <a:xfrm>
              <a:off x="1118215" y="341748"/>
              <a:ext cx="2048100" cy="1592100"/>
            </a:xfrm>
            <a:prstGeom prst="rect">
              <a:avLst/>
            </a:prstGeom>
            <a:solidFill>
              <a:srgbClr val="FFFFFF"/>
            </a:solidFill>
            <a:ln w="19050" cap="flat" cmpd="sng">
              <a:solidFill>
                <a:srgbClr val="0D5DD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7" name="Google Shape;597;p34"/>
            <p:cNvSpPr/>
            <p:nvPr/>
          </p:nvSpPr>
          <p:spPr>
            <a:xfrm>
              <a:off x="1231529" y="376254"/>
              <a:ext cx="1864200" cy="14229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2300"/>
                <a:buFont typeface="Arial"/>
                <a:buNone/>
              </a:pPr>
              <a:r>
                <a:rPr lang="en" sz="2300" b="1" i="0" u="none" strike="noStrike" cap="none">
                  <a:solidFill>
                    <a:srgbClr val="0D5DDF"/>
                  </a:solidFill>
                  <a:latin typeface="Roboto"/>
                  <a:ea typeface="Roboto"/>
                  <a:cs typeface="Roboto"/>
                  <a:sym typeface="Roboto"/>
                </a:rPr>
                <a:t>Escasas interrelaciones entre actores y escenarios</a:t>
              </a:r>
              <a:endParaRPr sz="2300" b="1" i="0" u="none" strike="noStrike" cap="none">
                <a:solidFill>
                  <a:srgbClr val="0D5DDF"/>
                </a:solidFill>
                <a:latin typeface="Roboto"/>
                <a:ea typeface="Roboto"/>
                <a:cs typeface="Roboto"/>
                <a:sym typeface="Roboto"/>
              </a:endParaRPr>
            </a:p>
          </p:txBody>
        </p:sp>
        <p:sp>
          <p:nvSpPr>
            <p:cNvPr id="598" name="Google Shape;598;p34"/>
            <p:cNvSpPr/>
            <p:nvPr/>
          </p:nvSpPr>
          <p:spPr>
            <a:xfrm rot="5400000">
              <a:off x="1969086" y="1989355"/>
              <a:ext cx="389100" cy="278100"/>
            </a:xfrm>
            <a:prstGeom prst="rightArrow">
              <a:avLst>
                <a:gd name="adj1" fmla="val 34239"/>
                <a:gd name="adj2" fmla="val 57035"/>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9" name="Google Shape;599;p34"/>
            <p:cNvSpPr/>
            <p:nvPr/>
          </p:nvSpPr>
          <p:spPr>
            <a:xfrm>
              <a:off x="1148441" y="2322957"/>
              <a:ext cx="2030400" cy="1781400"/>
            </a:xfrm>
            <a:prstGeom prst="rect">
              <a:avLst/>
            </a:prstGeom>
            <a:noFill/>
            <a:ln>
              <a:noFill/>
            </a:ln>
          </p:spPr>
          <p:txBody>
            <a:bodyPr spcFirstLastPara="1" wrap="square" lIns="91425" tIns="91425" rIns="91425" bIns="91425" anchor="t" anchorCtr="0">
              <a:noAutofit/>
            </a:bodyPr>
            <a:lstStyle/>
            <a:p>
              <a:pPr marL="457200" marR="0" lvl="0" indent="-317500" algn="l" rtl="0">
                <a:lnSpc>
                  <a:spcPct val="115000"/>
                </a:lnSpc>
                <a:spcBef>
                  <a:spcPts val="0"/>
                </a:spcBef>
                <a:spcAft>
                  <a:spcPts val="0"/>
                </a:spcAft>
                <a:buClr>
                  <a:srgbClr val="FFFFFF"/>
                </a:buClr>
                <a:buSzPts val="1400"/>
                <a:buFont typeface="Poppins"/>
                <a:buChar char="●"/>
              </a:pPr>
              <a:r>
                <a:rPr lang="en" sz="1400" b="0" i="0" u="none" strike="noStrike" cap="none">
                  <a:solidFill>
                    <a:srgbClr val="FFFFFF"/>
                  </a:solidFill>
                  <a:latin typeface="Poppins"/>
                  <a:ea typeface="Poppins"/>
                  <a:cs typeface="Poppins"/>
                  <a:sym typeface="Poppins"/>
                </a:rPr>
                <a:t>El cuidado se desenvuelve en los distintos escenarios de manera independiente.</a:t>
              </a:r>
              <a:endParaRPr sz="1400" b="0" i="0" u="none" strike="noStrike" cap="none">
                <a:solidFill>
                  <a:srgbClr val="FFFFFF"/>
                </a:solidFill>
                <a:latin typeface="Poppins"/>
                <a:ea typeface="Poppins"/>
                <a:cs typeface="Poppins"/>
                <a:sym typeface="Poppins"/>
              </a:endParaRPr>
            </a:p>
          </p:txBody>
        </p:sp>
      </p:grpSp>
      <p:grpSp>
        <p:nvGrpSpPr>
          <p:cNvPr id="600" name="Google Shape;600;p34"/>
          <p:cNvGrpSpPr/>
          <p:nvPr/>
        </p:nvGrpSpPr>
        <p:grpSpPr>
          <a:xfrm>
            <a:off x="5877800" y="1048895"/>
            <a:ext cx="2486831" cy="3791052"/>
            <a:chOff x="1118225" y="283725"/>
            <a:chExt cx="2090828" cy="4076400"/>
          </a:xfrm>
        </p:grpSpPr>
        <p:sp>
          <p:nvSpPr>
            <p:cNvPr id="601" name="Google Shape;601;p34"/>
            <p:cNvSpPr/>
            <p:nvPr/>
          </p:nvSpPr>
          <p:spPr>
            <a:xfrm>
              <a:off x="1178650" y="283725"/>
              <a:ext cx="2030400" cy="4076400"/>
            </a:xfrm>
            <a:prstGeom prst="rect">
              <a:avLst/>
            </a:pr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2" name="Google Shape;602;p34"/>
            <p:cNvSpPr/>
            <p:nvPr/>
          </p:nvSpPr>
          <p:spPr>
            <a:xfrm>
              <a:off x="1118225" y="341744"/>
              <a:ext cx="2048100" cy="1599600"/>
            </a:xfrm>
            <a:prstGeom prst="rect">
              <a:avLst/>
            </a:prstGeom>
            <a:solidFill>
              <a:srgbClr val="FFFFFF"/>
            </a:solidFill>
            <a:ln w="19050" cap="flat" cmpd="sng">
              <a:solidFill>
                <a:srgbClr val="0D5DD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3" name="Google Shape;603;p34"/>
            <p:cNvSpPr/>
            <p:nvPr/>
          </p:nvSpPr>
          <p:spPr>
            <a:xfrm>
              <a:off x="1234775" y="341745"/>
              <a:ext cx="1815000" cy="14661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2500"/>
                <a:buFont typeface="Arial"/>
                <a:buNone/>
              </a:pPr>
              <a:r>
                <a:rPr lang="en" sz="2500" b="1" i="0" u="none" strike="noStrike" cap="none">
                  <a:solidFill>
                    <a:srgbClr val="0D5DDF"/>
                  </a:solidFill>
                  <a:latin typeface="Roboto"/>
                  <a:ea typeface="Roboto"/>
                  <a:cs typeface="Roboto"/>
                  <a:sym typeface="Roboto"/>
                </a:rPr>
                <a:t>Aspectos que configuran las redes de cuidado</a:t>
              </a:r>
              <a:endParaRPr sz="2500" b="0" i="0" u="none" strike="noStrike" cap="none">
                <a:solidFill>
                  <a:srgbClr val="0D5DDF"/>
                </a:solidFill>
                <a:latin typeface="Roboto Thin"/>
                <a:ea typeface="Roboto Thin"/>
                <a:cs typeface="Roboto Thin"/>
                <a:sym typeface="Roboto Thin"/>
              </a:endParaRPr>
            </a:p>
          </p:txBody>
        </p:sp>
        <p:sp>
          <p:nvSpPr>
            <p:cNvPr id="604" name="Google Shape;604;p34"/>
            <p:cNvSpPr/>
            <p:nvPr/>
          </p:nvSpPr>
          <p:spPr>
            <a:xfrm rot="5400000">
              <a:off x="1969086" y="1996843"/>
              <a:ext cx="389100" cy="278100"/>
            </a:xfrm>
            <a:prstGeom prst="rightArrow">
              <a:avLst>
                <a:gd name="adj1" fmla="val 34239"/>
                <a:gd name="adj2" fmla="val 57035"/>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5" name="Google Shape;605;p34"/>
            <p:cNvSpPr/>
            <p:nvPr/>
          </p:nvSpPr>
          <p:spPr>
            <a:xfrm>
              <a:off x="1178653" y="2330439"/>
              <a:ext cx="2030400" cy="1085400"/>
            </a:xfrm>
            <a:prstGeom prst="rect">
              <a:avLst/>
            </a:prstGeom>
            <a:noFill/>
            <a:ln>
              <a:noFill/>
            </a:ln>
          </p:spPr>
          <p:txBody>
            <a:bodyPr spcFirstLastPara="1" wrap="square" lIns="91425" tIns="91425" rIns="91425" bIns="91425" anchor="t" anchorCtr="0">
              <a:noAutofit/>
            </a:bodyPr>
            <a:lstStyle/>
            <a:p>
              <a:pPr marL="457200" marR="0" lvl="0" indent="-317500" algn="l" rtl="0">
                <a:lnSpc>
                  <a:spcPct val="115000"/>
                </a:lnSpc>
                <a:spcBef>
                  <a:spcPts val="0"/>
                </a:spcBef>
                <a:spcAft>
                  <a:spcPts val="0"/>
                </a:spcAft>
                <a:buClr>
                  <a:srgbClr val="FFFFFF"/>
                </a:buClr>
                <a:buSzPts val="1400"/>
                <a:buFont typeface="Poppins"/>
                <a:buChar char="●"/>
              </a:pPr>
              <a:r>
                <a:rPr lang="en" sz="1400" b="0" i="0" u="none" strike="noStrike" cap="none">
                  <a:solidFill>
                    <a:srgbClr val="FFFFFF"/>
                  </a:solidFill>
                  <a:latin typeface="Poppins"/>
                  <a:ea typeface="Poppins"/>
                  <a:cs typeface="Poppins"/>
                  <a:sym typeface="Poppins"/>
                </a:rPr>
                <a:t>Incidencia de actores, sectores y políticas que no necesariamente se consideran de cuidado.</a:t>
              </a:r>
              <a:endParaRPr sz="1400" b="0" i="0" u="none" strike="noStrike" cap="none">
                <a:solidFill>
                  <a:srgbClr val="FFFFFF"/>
                </a:solidFill>
                <a:latin typeface="Poppins"/>
                <a:ea typeface="Poppins"/>
                <a:cs typeface="Poppins"/>
                <a:sym typeface="Poppins"/>
              </a:endParaRPr>
            </a:p>
          </p:txBody>
        </p:sp>
      </p:grpSp>
      <p:sp>
        <p:nvSpPr>
          <p:cNvPr id="606" name="Google Shape;606;p34"/>
          <p:cNvSpPr txBox="1">
            <a:spLocks noGrp="1"/>
          </p:cNvSpPr>
          <p:nvPr>
            <p:ph type="title" idx="4294967295"/>
          </p:nvPr>
        </p:nvSpPr>
        <p:spPr>
          <a:xfrm>
            <a:off x="2562650" y="218100"/>
            <a:ext cx="4614000" cy="11070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4200"/>
              <a:buNone/>
            </a:pPr>
            <a:r>
              <a:rPr lang="en" sz="3000" b="1">
                <a:solidFill>
                  <a:schemeClr val="dk1"/>
                </a:solidFill>
              </a:rPr>
              <a:t>CONCLUSIONES</a:t>
            </a:r>
            <a:endParaRPr sz="3000" b="1">
              <a:solidFill>
                <a:schemeClr val="dk1"/>
              </a:solidFill>
            </a:endParaRPr>
          </a:p>
          <a:p>
            <a:pPr marL="0" lvl="0" indent="0" algn="l" rtl="0">
              <a:lnSpc>
                <a:spcPct val="100000"/>
              </a:lnSpc>
              <a:spcBef>
                <a:spcPts val="0"/>
              </a:spcBef>
              <a:spcAft>
                <a:spcPts val="0"/>
              </a:spcAft>
              <a:buSzPts val="4200"/>
              <a:buNone/>
            </a:pPr>
            <a:endParaRPr sz="30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206"/>
        <p:cNvGrpSpPr/>
        <p:nvPr/>
      </p:nvGrpSpPr>
      <p:grpSpPr>
        <a:xfrm>
          <a:off x="0" y="0"/>
          <a:ext cx="0" cy="0"/>
          <a:chOff x="0" y="0"/>
          <a:chExt cx="0" cy="0"/>
        </a:xfrm>
      </p:grpSpPr>
      <p:sp>
        <p:nvSpPr>
          <p:cNvPr id="207" name="Google Shape;207;g6c63295d98_0_5"/>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
              <a:t>3</a:t>
            </a:fld>
            <a:endParaRPr/>
          </a:p>
        </p:txBody>
      </p:sp>
      <p:sp>
        <p:nvSpPr>
          <p:cNvPr id="208" name="Google Shape;208;g6c63295d98_0_5"/>
          <p:cNvSpPr/>
          <p:nvPr/>
        </p:nvSpPr>
        <p:spPr>
          <a:xfrm>
            <a:off x="953575" y="934000"/>
            <a:ext cx="1881000" cy="1476000"/>
          </a:xfrm>
          <a:prstGeom prst="rect">
            <a:avLst/>
          </a:prstGeom>
          <a:solidFill>
            <a:srgbClr val="0944A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g6c63295d98_0_5"/>
          <p:cNvSpPr txBox="1"/>
          <p:nvPr/>
        </p:nvSpPr>
        <p:spPr>
          <a:xfrm>
            <a:off x="1025425" y="1234450"/>
            <a:ext cx="1737300" cy="875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rgbClr val="000000"/>
              </a:buClr>
              <a:buSzPts val="2000"/>
              <a:buFont typeface="Arial"/>
              <a:buNone/>
            </a:pPr>
            <a:r>
              <a:rPr lang="en" sz="1300">
                <a:solidFill>
                  <a:srgbClr val="FFFFFF"/>
                </a:solidFill>
                <a:latin typeface="Poppins"/>
                <a:ea typeface="Poppins"/>
                <a:cs typeface="Poppins"/>
                <a:sym typeface="Poppins"/>
              </a:rPr>
              <a:t>Descriptivo de acuerdo con Cerda H. G (1993)</a:t>
            </a:r>
            <a:endParaRPr sz="1300">
              <a:solidFill>
                <a:srgbClr val="FFFFFF"/>
              </a:solidFill>
              <a:latin typeface="Roboto"/>
              <a:ea typeface="Roboto"/>
              <a:cs typeface="Roboto"/>
              <a:sym typeface="Roboto"/>
            </a:endParaRPr>
          </a:p>
        </p:txBody>
      </p:sp>
      <p:sp>
        <p:nvSpPr>
          <p:cNvPr id="210" name="Google Shape;210;g6c63295d98_0_5"/>
          <p:cNvSpPr/>
          <p:nvPr/>
        </p:nvSpPr>
        <p:spPr>
          <a:xfrm>
            <a:off x="3052350" y="934000"/>
            <a:ext cx="1881000" cy="1476000"/>
          </a:xfrm>
          <a:prstGeom prst="rect">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rgbClr val="000000"/>
              </a:buClr>
              <a:buSzPts val="2000"/>
              <a:buFont typeface="Arial"/>
              <a:buNone/>
            </a:pPr>
            <a:r>
              <a:rPr lang="en" sz="1300">
                <a:solidFill>
                  <a:srgbClr val="FFFFFF"/>
                </a:solidFill>
                <a:latin typeface="Poppins"/>
                <a:ea typeface="Poppins"/>
                <a:cs typeface="Poppins"/>
                <a:sym typeface="Poppins"/>
              </a:rPr>
              <a:t>Entrevista individual según Bonilla y Rodríguez (2013) y Mapa de burbujas siguiendo a Di Carlo (1998)</a:t>
            </a:r>
            <a:endParaRPr sz="1300">
              <a:solidFill>
                <a:srgbClr val="FFFFFF"/>
              </a:solidFill>
            </a:endParaRPr>
          </a:p>
        </p:txBody>
      </p:sp>
      <p:sp>
        <p:nvSpPr>
          <p:cNvPr id="211" name="Google Shape;211;g6c63295d98_0_5"/>
          <p:cNvSpPr/>
          <p:nvPr/>
        </p:nvSpPr>
        <p:spPr>
          <a:xfrm>
            <a:off x="5222975" y="934000"/>
            <a:ext cx="1881000" cy="1476000"/>
          </a:xfrm>
          <a:prstGeom prst="rect">
            <a:avLst/>
          </a:prstGeom>
          <a:solidFill>
            <a:schemeClr val="accent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rgbClr val="000000"/>
              </a:buClr>
              <a:buSzPts val="2000"/>
              <a:buFont typeface="Arial"/>
              <a:buNone/>
            </a:pPr>
            <a:r>
              <a:rPr lang="en" sz="1300">
                <a:solidFill>
                  <a:srgbClr val="FFFFFF"/>
                </a:solidFill>
                <a:latin typeface="Poppins"/>
                <a:ea typeface="Poppins"/>
                <a:cs typeface="Poppins"/>
                <a:sym typeface="Poppins"/>
              </a:rPr>
              <a:t>Muestreo no probabilístico por conveniencia según Otzen &amp; Manterola (2017)</a:t>
            </a:r>
            <a:endParaRPr sz="1300">
              <a:solidFill>
                <a:srgbClr val="FFFFFF"/>
              </a:solidFill>
            </a:endParaRPr>
          </a:p>
        </p:txBody>
      </p:sp>
      <p:sp>
        <p:nvSpPr>
          <p:cNvPr id="212" name="Google Shape;212;g6c63295d98_0_5"/>
          <p:cNvSpPr/>
          <p:nvPr/>
        </p:nvSpPr>
        <p:spPr>
          <a:xfrm>
            <a:off x="953575" y="3139450"/>
            <a:ext cx="1881000" cy="1476000"/>
          </a:xfrm>
          <a:prstGeom prst="rect">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rgbClr val="000000"/>
              </a:buClr>
              <a:buSzPts val="2000"/>
              <a:buFont typeface="Arial"/>
              <a:buNone/>
            </a:pPr>
            <a:r>
              <a:rPr lang="en" sz="1300">
                <a:solidFill>
                  <a:srgbClr val="FFFFFF"/>
                </a:solidFill>
                <a:latin typeface="Poppins"/>
                <a:ea typeface="Poppins"/>
                <a:cs typeface="Poppins"/>
                <a:sym typeface="Poppins"/>
              </a:rPr>
              <a:t>Cualitativo según Bonilla &amp; Rodríguez (2013)</a:t>
            </a:r>
            <a:endParaRPr sz="1300">
              <a:solidFill>
                <a:srgbClr val="FFFFFF"/>
              </a:solidFill>
              <a:latin typeface="Poppins"/>
              <a:ea typeface="Poppins"/>
              <a:cs typeface="Poppins"/>
              <a:sym typeface="Poppins"/>
            </a:endParaRPr>
          </a:p>
          <a:p>
            <a:pPr marL="0" lvl="0" indent="0" algn="l" rtl="0">
              <a:spcBef>
                <a:spcPts val="0"/>
              </a:spcBef>
              <a:spcAft>
                <a:spcPts val="0"/>
              </a:spcAft>
              <a:buNone/>
            </a:pPr>
            <a:endParaRPr/>
          </a:p>
        </p:txBody>
      </p:sp>
      <p:sp>
        <p:nvSpPr>
          <p:cNvPr id="213" name="Google Shape;213;g6c63295d98_0_5"/>
          <p:cNvSpPr/>
          <p:nvPr/>
        </p:nvSpPr>
        <p:spPr>
          <a:xfrm>
            <a:off x="3052350" y="3124225"/>
            <a:ext cx="1881000" cy="1476000"/>
          </a:xfrm>
          <a:prstGeom prst="rect">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g6c63295d98_0_5"/>
          <p:cNvSpPr/>
          <p:nvPr/>
        </p:nvSpPr>
        <p:spPr>
          <a:xfrm>
            <a:off x="5222975" y="3124225"/>
            <a:ext cx="1881000" cy="1476000"/>
          </a:xfrm>
          <a:prstGeom prst="rect">
            <a:avLst/>
          </a:prstGeom>
          <a:solidFill>
            <a:srgbClr val="0944A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g6c63295d98_0_5"/>
          <p:cNvSpPr txBox="1"/>
          <p:nvPr/>
        </p:nvSpPr>
        <p:spPr>
          <a:xfrm>
            <a:off x="3052350" y="3229275"/>
            <a:ext cx="1881000" cy="875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300">
                <a:solidFill>
                  <a:srgbClr val="FFFFFF"/>
                </a:solidFill>
                <a:latin typeface="Poppins"/>
                <a:ea typeface="Poppins"/>
                <a:cs typeface="Poppins"/>
                <a:sym typeface="Poppins"/>
              </a:rPr>
              <a:t>Interpretativo  según Gonzáles (2002) citando a Lincoln y Guba (1985)</a:t>
            </a:r>
            <a:endParaRPr sz="1300">
              <a:solidFill>
                <a:srgbClr val="FFFFFF"/>
              </a:solidFill>
            </a:endParaRPr>
          </a:p>
        </p:txBody>
      </p:sp>
      <p:sp>
        <p:nvSpPr>
          <p:cNvPr id="216" name="Google Shape;216;g6c63295d98_0_5"/>
          <p:cNvSpPr txBox="1"/>
          <p:nvPr/>
        </p:nvSpPr>
        <p:spPr>
          <a:xfrm>
            <a:off x="5321975" y="3153075"/>
            <a:ext cx="1737300" cy="875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300">
                <a:solidFill>
                  <a:srgbClr val="FFFFFF"/>
                </a:solidFill>
                <a:latin typeface="Poppins"/>
                <a:ea typeface="Poppins"/>
                <a:cs typeface="Poppins"/>
                <a:sym typeface="Poppins"/>
              </a:rPr>
              <a:t>Construccionismo social según López &amp; Silva (2013) citando a Berger y Luckmann</a:t>
            </a:r>
            <a:endParaRPr sz="1300">
              <a:solidFill>
                <a:srgbClr val="FFFFFF"/>
              </a:solidFill>
            </a:endParaRPr>
          </a:p>
        </p:txBody>
      </p:sp>
      <p:sp>
        <p:nvSpPr>
          <p:cNvPr id="217" name="Google Shape;217;g6c63295d98_0_5"/>
          <p:cNvSpPr txBox="1"/>
          <p:nvPr/>
        </p:nvSpPr>
        <p:spPr>
          <a:xfrm>
            <a:off x="1227925" y="457200"/>
            <a:ext cx="1332300" cy="393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b="1">
                <a:latin typeface="Poppins"/>
                <a:ea typeface="Poppins"/>
                <a:cs typeface="Poppins"/>
                <a:sym typeface="Poppins"/>
              </a:rPr>
              <a:t>ALCANCE</a:t>
            </a:r>
            <a:endParaRPr b="1"/>
          </a:p>
        </p:txBody>
      </p:sp>
      <p:sp>
        <p:nvSpPr>
          <p:cNvPr id="218" name="Google Shape;218;g6c63295d98_0_5"/>
          <p:cNvSpPr txBox="1"/>
          <p:nvPr/>
        </p:nvSpPr>
        <p:spPr>
          <a:xfrm>
            <a:off x="3052350" y="378800"/>
            <a:ext cx="1881000" cy="393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b="1"/>
              <a:t>TÉCNICAS E INSTRUMENTOS</a:t>
            </a:r>
            <a:endParaRPr b="1"/>
          </a:p>
        </p:txBody>
      </p:sp>
      <p:sp>
        <p:nvSpPr>
          <p:cNvPr id="219" name="Google Shape;219;g6c63295d98_0_5"/>
          <p:cNvSpPr txBox="1"/>
          <p:nvPr/>
        </p:nvSpPr>
        <p:spPr>
          <a:xfrm>
            <a:off x="5614850" y="501600"/>
            <a:ext cx="1097400" cy="457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b="1"/>
              <a:t>MUESTRA</a:t>
            </a:r>
            <a:endParaRPr b="1"/>
          </a:p>
        </p:txBody>
      </p:sp>
      <p:sp>
        <p:nvSpPr>
          <p:cNvPr id="220" name="Google Shape;220;g6c63295d98_0_5"/>
          <p:cNvSpPr txBox="1"/>
          <p:nvPr/>
        </p:nvSpPr>
        <p:spPr>
          <a:xfrm>
            <a:off x="1345375" y="2743225"/>
            <a:ext cx="1097400" cy="457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b="1">
                <a:latin typeface="Poppins"/>
                <a:ea typeface="Poppins"/>
                <a:cs typeface="Poppins"/>
                <a:sym typeface="Poppins"/>
              </a:rPr>
              <a:t>ENFOQUE</a:t>
            </a:r>
            <a:endParaRPr b="1"/>
          </a:p>
        </p:txBody>
      </p:sp>
      <p:sp>
        <p:nvSpPr>
          <p:cNvPr id="221" name="Google Shape;221;g6c63295d98_0_5"/>
          <p:cNvSpPr txBox="1"/>
          <p:nvPr/>
        </p:nvSpPr>
        <p:spPr>
          <a:xfrm>
            <a:off x="3294025" y="2730625"/>
            <a:ext cx="1449900" cy="393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b="1"/>
              <a:t>PARADIGMA</a:t>
            </a:r>
            <a:endParaRPr b="1"/>
          </a:p>
        </p:txBody>
      </p:sp>
      <p:sp>
        <p:nvSpPr>
          <p:cNvPr id="222" name="Google Shape;222;g6c63295d98_0_5"/>
          <p:cNvSpPr txBox="1"/>
          <p:nvPr/>
        </p:nvSpPr>
        <p:spPr>
          <a:xfrm>
            <a:off x="5686625" y="2739313"/>
            <a:ext cx="953700" cy="39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b="1"/>
              <a:t>TEORÍA</a:t>
            </a:r>
            <a:endParaRPr b="1"/>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610"/>
        <p:cNvGrpSpPr/>
        <p:nvPr/>
      </p:nvGrpSpPr>
      <p:grpSpPr>
        <a:xfrm>
          <a:off x="0" y="0"/>
          <a:ext cx="0" cy="0"/>
          <a:chOff x="0" y="0"/>
          <a:chExt cx="0" cy="0"/>
        </a:xfrm>
      </p:grpSpPr>
      <p:sp>
        <p:nvSpPr>
          <p:cNvPr id="611" name="Google Shape;611;p35"/>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
                <a:solidFill>
                  <a:schemeClr val="dk2"/>
                </a:solidFill>
              </a:rPr>
              <a:t>30</a:t>
            </a:fld>
            <a:endParaRPr>
              <a:solidFill>
                <a:schemeClr val="dk2"/>
              </a:solidFill>
            </a:endParaRPr>
          </a:p>
        </p:txBody>
      </p:sp>
      <p:grpSp>
        <p:nvGrpSpPr>
          <p:cNvPr id="612" name="Google Shape;612;p35"/>
          <p:cNvGrpSpPr/>
          <p:nvPr/>
        </p:nvGrpSpPr>
        <p:grpSpPr>
          <a:xfrm>
            <a:off x="779383" y="931575"/>
            <a:ext cx="3298385" cy="3871250"/>
            <a:chOff x="1118209" y="156814"/>
            <a:chExt cx="2143200" cy="4203311"/>
          </a:xfrm>
        </p:grpSpPr>
        <p:sp>
          <p:nvSpPr>
            <p:cNvPr id="613" name="Google Shape;613;p35"/>
            <p:cNvSpPr/>
            <p:nvPr/>
          </p:nvSpPr>
          <p:spPr>
            <a:xfrm>
              <a:off x="1178650" y="283725"/>
              <a:ext cx="2030400" cy="4076400"/>
            </a:xfrm>
            <a:prstGeom prst="rect">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4" name="Google Shape;614;p35"/>
            <p:cNvSpPr/>
            <p:nvPr/>
          </p:nvSpPr>
          <p:spPr>
            <a:xfrm>
              <a:off x="1118230" y="341755"/>
              <a:ext cx="2048100" cy="1535400"/>
            </a:xfrm>
            <a:prstGeom prst="rect">
              <a:avLst/>
            </a:prstGeom>
            <a:solidFill>
              <a:srgbClr val="FFFFFF"/>
            </a:solidFill>
            <a:ln w="19050" cap="flat" cmpd="sng">
              <a:solidFill>
                <a:srgbClr val="0D5DD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5" name="Google Shape;615;p35"/>
            <p:cNvSpPr/>
            <p:nvPr/>
          </p:nvSpPr>
          <p:spPr>
            <a:xfrm>
              <a:off x="1286352" y="156814"/>
              <a:ext cx="1815000" cy="19053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2300"/>
                <a:buFont typeface="Arial"/>
                <a:buNone/>
              </a:pPr>
              <a:r>
                <a:rPr lang="en" sz="2300" b="1" i="0" u="none" strike="noStrike" cap="none">
                  <a:solidFill>
                    <a:srgbClr val="0D5DDF"/>
                  </a:solidFill>
                  <a:latin typeface="Roboto"/>
                  <a:ea typeface="Roboto"/>
                  <a:cs typeface="Roboto"/>
                  <a:sym typeface="Roboto"/>
                </a:rPr>
                <a:t>El cuidado como asunto político</a:t>
              </a:r>
              <a:endParaRPr sz="2300" b="0" i="0" u="none" strike="noStrike" cap="none">
                <a:solidFill>
                  <a:srgbClr val="0D5DDF"/>
                </a:solidFill>
                <a:latin typeface="Roboto Thin"/>
                <a:ea typeface="Roboto Thin"/>
                <a:cs typeface="Roboto Thin"/>
                <a:sym typeface="Roboto Thin"/>
              </a:endParaRPr>
            </a:p>
          </p:txBody>
        </p:sp>
        <p:sp>
          <p:nvSpPr>
            <p:cNvPr id="616" name="Google Shape;616;p35"/>
            <p:cNvSpPr/>
            <p:nvPr/>
          </p:nvSpPr>
          <p:spPr>
            <a:xfrm rot="5400000">
              <a:off x="1999312" y="1932649"/>
              <a:ext cx="389100" cy="278100"/>
            </a:xfrm>
            <a:prstGeom prst="rightArrow">
              <a:avLst>
                <a:gd name="adj1" fmla="val 34239"/>
                <a:gd name="adj2" fmla="val 57035"/>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7" name="Google Shape;617;p35"/>
            <p:cNvSpPr/>
            <p:nvPr/>
          </p:nvSpPr>
          <p:spPr>
            <a:xfrm>
              <a:off x="1118209" y="2266243"/>
              <a:ext cx="2143200" cy="2046000"/>
            </a:xfrm>
            <a:prstGeom prst="rect">
              <a:avLst/>
            </a:prstGeom>
            <a:noFill/>
            <a:ln>
              <a:noFill/>
            </a:ln>
          </p:spPr>
          <p:txBody>
            <a:bodyPr spcFirstLastPara="1" wrap="square" lIns="91425" tIns="91425" rIns="91425" bIns="91425" anchor="t" anchorCtr="0">
              <a:noAutofit/>
            </a:bodyPr>
            <a:lstStyle/>
            <a:p>
              <a:pPr marL="457200" marR="0" lvl="0" indent="-317500" algn="l" rtl="0">
                <a:lnSpc>
                  <a:spcPct val="115000"/>
                </a:lnSpc>
                <a:spcBef>
                  <a:spcPts val="0"/>
                </a:spcBef>
                <a:spcAft>
                  <a:spcPts val="0"/>
                </a:spcAft>
                <a:buClr>
                  <a:srgbClr val="FFFFFF"/>
                </a:buClr>
                <a:buSzPts val="1400"/>
                <a:buFont typeface="Poppins"/>
                <a:buChar char="●"/>
              </a:pPr>
              <a:r>
                <a:rPr lang="en" sz="1400" b="0" i="0" u="none" strike="noStrike" cap="none">
                  <a:solidFill>
                    <a:srgbClr val="FFFFFF"/>
                  </a:solidFill>
                  <a:latin typeface="Poppins"/>
                  <a:ea typeface="Poppins"/>
                  <a:cs typeface="Poppins"/>
                  <a:sym typeface="Poppins"/>
                </a:rPr>
                <a:t>Normas y políticas restrictivas.</a:t>
              </a:r>
              <a:endParaRPr sz="1400" b="0" i="0" u="none" strike="noStrike" cap="none">
                <a:solidFill>
                  <a:srgbClr val="FFFFFF"/>
                </a:solidFill>
                <a:latin typeface="Poppins"/>
                <a:ea typeface="Poppins"/>
                <a:cs typeface="Poppins"/>
                <a:sym typeface="Poppins"/>
              </a:endParaRPr>
            </a:p>
            <a:p>
              <a:pPr marL="457200" marR="0" lvl="0" indent="-317500" algn="l" rtl="0">
                <a:lnSpc>
                  <a:spcPct val="115000"/>
                </a:lnSpc>
                <a:spcBef>
                  <a:spcPts val="0"/>
                </a:spcBef>
                <a:spcAft>
                  <a:spcPts val="0"/>
                </a:spcAft>
                <a:buClr>
                  <a:srgbClr val="FFFFFF"/>
                </a:buClr>
                <a:buSzPts val="1400"/>
                <a:buFont typeface="Poppins"/>
                <a:buChar char="●"/>
              </a:pPr>
              <a:r>
                <a:rPr lang="en" sz="1400" b="0" i="0" u="none" strike="noStrike" cap="none">
                  <a:solidFill>
                    <a:srgbClr val="FFFFFF"/>
                  </a:solidFill>
                  <a:latin typeface="Poppins"/>
                  <a:ea typeface="Poppins"/>
                  <a:cs typeface="Poppins"/>
                  <a:sym typeface="Poppins"/>
                </a:rPr>
                <a:t>No universalidad.</a:t>
              </a:r>
              <a:endParaRPr sz="1400" b="0" i="0" u="none" strike="noStrike" cap="none">
                <a:solidFill>
                  <a:srgbClr val="FFFFFF"/>
                </a:solidFill>
                <a:latin typeface="Poppins"/>
                <a:ea typeface="Poppins"/>
                <a:cs typeface="Poppins"/>
                <a:sym typeface="Poppins"/>
              </a:endParaRPr>
            </a:p>
            <a:p>
              <a:pPr marL="457200" marR="0" lvl="0" indent="-317500" algn="l" rtl="0">
                <a:lnSpc>
                  <a:spcPct val="115000"/>
                </a:lnSpc>
                <a:spcBef>
                  <a:spcPts val="0"/>
                </a:spcBef>
                <a:spcAft>
                  <a:spcPts val="0"/>
                </a:spcAft>
                <a:buClr>
                  <a:srgbClr val="FFFFFF"/>
                </a:buClr>
                <a:buSzPts val="1400"/>
                <a:buFont typeface="Poppins"/>
                <a:buChar char="●"/>
              </a:pPr>
              <a:r>
                <a:rPr lang="en" sz="1400" b="0" i="0" u="none" strike="noStrike" cap="none">
                  <a:solidFill>
                    <a:srgbClr val="FFFFFF"/>
                  </a:solidFill>
                  <a:latin typeface="Poppins"/>
                  <a:ea typeface="Poppins"/>
                  <a:cs typeface="Poppins"/>
                  <a:sym typeface="Poppins"/>
                </a:rPr>
                <a:t>No corresponsabilidad.</a:t>
              </a:r>
              <a:endParaRPr sz="1400" b="0" i="0" u="none" strike="noStrike" cap="none">
                <a:solidFill>
                  <a:srgbClr val="FFFFFF"/>
                </a:solidFill>
                <a:latin typeface="Poppins"/>
                <a:ea typeface="Poppins"/>
                <a:cs typeface="Poppins"/>
                <a:sym typeface="Poppins"/>
              </a:endParaRPr>
            </a:p>
          </p:txBody>
        </p:sp>
      </p:grpSp>
      <p:grpSp>
        <p:nvGrpSpPr>
          <p:cNvPr id="618" name="Google Shape;618;p35"/>
          <p:cNvGrpSpPr/>
          <p:nvPr/>
        </p:nvGrpSpPr>
        <p:grpSpPr>
          <a:xfrm>
            <a:off x="4548489" y="971670"/>
            <a:ext cx="3495053" cy="3791052"/>
            <a:chOff x="1118225" y="283725"/>
            <a:chExt cx="2143284" cy="4076400"/>
          </a:xfrm>
        </p:grpSpPr>
        <p:sp>
          <p:nvSpPr>
            <p:cNvPr id="619" name="Google Shape;619;p35"/>
            <p:cNvSpPr/>
            <p:nvPr/>
          </p:nvSpPr>
          <p:spPr>
            <a:xfrm>
              <a:off x="1178650" y="283725"/>
              <a:ext cx="2030400" cy="4076400"/>
            </a:xfrm>
            <a:prstGeom prst="rect">
              <a:avLst/>
            </a:pr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0" name="Google Shape;620;p35"/>
            <p:cNvSpPr/>
            <p:nvPr/>
          </p:nvSpPr>
          <p:spPr>
            <a:xfrm>
              <a:off x="1118225" y="341744"/>
              <a:ext cx="2048100" cy="1586100"/>
            </a:xfrm>
            <a:prstGeom prst="rect">
              <a:avLst/>
            </a:prstGeom>
            <a:solidFill>
              <a:srgbClr val="FFFFFF"/>
            </a:solidFill>
            <a:ln w="19050" cap="flat" cmpd="sng">
              <a:solidFill>
                <a:srgbClr val="0D5DD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1" name="Google Shape;621;p35"/>
            <p:cNvSpPr/>
            <p:nvPr/>
          </p:nvSpPr>
          <p:spPr>
            <a:xfrm>
              <a:off x="1234775" y="341741"/>
              <a:ext cx="1931400" cy="14529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700"/>
                <a:buFont typeface="Arial"/>
                <a:buNone/>
              </a:pPr>
              <a:r>
                <a:rPr lang="en" sz="1700" b="1" i="0" u="none" strike="noStrike" cap="none">
                  <a:solidFill>
                    <a:srgbClr val="0D5DDF"/>
                  </a:solidFill>
                  <a:latin typeface="Roboto"/>
                  <a:ea typeface="Roboto"/>
                  <a:cs typeface="Roboto"/>
                  <a:sym typeface="Roboto"/>
                </a:rPr>
                <a:t>Fortalecer la red de cuidado desde escenarios que directamente no se consideran para ello</a:t>
              </a:r>
              <a:endParaRPr sz="1700" b="0" i="0" u="none" strike="noStrike" cap="none">
                <a:solidFill>
                  <a:srgbClr val="0D5DDF"/>
                </a:solidFill>
                <a:latin typeface="Roboto Thin"/>
                <a:ea typeface="Roboto Thin"/>
                <a:cs typeface="Roboto Thin"/>
                <a:sym typeface="Roboto Thin"/>
              </a:endParaRPr>
            </a:p>
          </p:txBody>
        </p:sp>
        <p:sp>
          <p:nvSpPr>
            <p:cNvPr id="622" name="Google Shape;622;p35"/>
            <p:cNvSpPr/>
            <p:nvPr/>
          </p:nvSpPr>
          <p:spPr>
            <a:xfrm rot="5400000">
              <a:off x="1969086" y="1983348"/>
              <a:ext cx="389100" cy="278100"/>
            </a:xfrm>
            <a:prstGeom prst="rightArrow">
              <a:avLst>
                <a:gd name="adj1" fmla="val 34239"/>
                <a:gd name="adj2" fmla="val 57035"/>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3" name="Google Shape;623;p35"/>
            <p:cNvSpPr/>
            <p:nvPr/>
          </p:nvSpPr>
          <p:spPr>
            <a:xfrm>
              <a:off x="1118309" y="2316956"/>
              <a:ext cx="2143200" cy="1941000"/>
            </a:xfrm>
            <a:prstGeom prst="rect">
              <a:avLst/>
            </a:prstGeom>
            <a:noFill/>
            <a:ln>
              <a:noFill/>
            </a:ln>
          </p:spPr>
          <p:txBody>
            <a:bodyPr spcFirstLastPara="1" wrap="square" lIns="91425" tIns="91425" rIns="91425" bIns="91425" anchor="t" anchorCtr="0">
              <a:noAutofit/>
            </a:bodyPr>
            <a:lstStyle/>
            <a:p>
              <a:pPr marL="457200" marR="0" lvl="0" indent="-317500" algn="l" rtl="0">
                <a:lnSpc>
                  <a:spcPct val="115000"/>
                </a:lnSpc>
                <a:spcBef>
                  <a:spcPts val="0"/>
                </a:spcBef>
                <a:spcAft>
                  <a:spcPts val="0"/>
                </a:spcAft>
                <a:buClr>
                  <a:srgbClr val="FFFFFF"/>
                </a:buClr>
                <a:buSzPts val="1400"/>
                <a:buFont typeface="Poppins"/>
                <a:buChar char="●"/>
              </a:pPr>
              <a:r>
                <a:rPr lang="en" sz="1400" b="0" i="0" u="none" strike="noStrike" cap="none">
                  <a:solidFill>
                    <a:srgbClr val="FFFFFF"/>
                  </a:solidFill>
                  <a:latin typeface="Poppins"/>
                  <a:ea typeface="Poppins"/>
                  <a:cs typeface="Poppins"/>
                  <a:sym typeface="Poppins"/>
                </a:rPr>
                <a:t>Es Posible por medio de proceso formativo en el marco de los encuentros de derechos, desarrollo personal y salud.</a:t>
              </a:r>
              <a:endParaRPr sz="1400" b="0" i="0" u="none" strike="noStrike" cap="none">
                <a:solidFill>
                  <a:srgbClr val="FFFFFF"/>
                </a:solidFill>
                <a:latin typeface="Poppins"/>
                <a:ea typeface="Poppins"/>
                <a:cs typeface="Poppins"/>
                <a:sym typeface="Poppins"/>
              </a:endParaRPr>
            </a:p>
          </p:txBody>
        </p:sp>
      </p:grpSp>
      <p:sp>
        <p:nvSpPr>
          <p:cNvPr id="624" name="Google Shape;624;p35"/>
          <p:cNvSpPr txBox="1">
            <a:spLocks noGrp="1"/>
          </p:cNvSpPr>
          <p:nvPr>
            <p:ph type="title" idx="4294967295"/>
          </p:nvPr>
        </p:nvSpPr>
        <p:spPr>
          <a:xfrm>
            <a:off x="2587425" y="193300"/>
            <a:ext cx="4614000" cy="11070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4200"/>
              <a:buNone/>
            </a:pPr>
            <a:r>
              <a:rPr lang="en" sz="3000" b="1">
                <a:solidFill>
                  <a:schemeClr val="dk1"/>
                </a:solidFill>
              </a:rPr>
              <a:t>CONCLUSIONES</a:t>
            </a:r>
            <a:endParaRPr sz="3000" b="1">
              <a:solidFill>
                <a:schemeClr val="dk1"/>
              </a:solidFill>
            </a:endParaRPr>
          </a:p>
          <a:p>
            <a:pPr marL="0" lvl="0" indent="0" algn="l" rtl="0">
              <a:lnSpc>
                <a:spcPct val="100000"/>
              </a:lnSpc>
              <a:spcBef>
                <a:spcPts val="0"/>
              </a:spcBef>
              <a:spcAft>
                <a:spcPts val="0"/>
              </a:spcAft>
              <a:buSzPts val="4200"/>
              <a:buNone/>
            </a:pPr>
            <a:endParaRPr sz="300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628"/>
        <p:cNvGrpSpPr/>
        <p:nvPr/>
      </p:nvGrpSpPr>
      <p:grpSpPr>
        <a:xfrm>
          <a:off x="0" y="0"/>
          <a:ext cx="0" cy="0"/>
          <a:chOff x="0" y="0"/>
          <a:chExt cx="0" cy="0"/>
        </a:xfrm>
      </p:grpSpPr>
      <p:sp>
        <p:nvSpPr>
          <p:cNvPr id="629" name="Google Shape;629;p36"/>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
              <a:t>31</a:t>
            </a:fld>
            <a:endParaRPr/>
          </a:p>
        </p:txBody>
      </p:sp>
      <p:pic>
        <p:nvPicPr>
          <p:cNvPr id="630" name="Google Shape;630;p36"/>
          <p:cNvPicPr preferRelativeResize="0"/>
          <p:nvPr/>
        </p:nvPicPr>
        <p:blipFill rotWithShape="1">
          <a:blip r:embed="rId3">
            <a:alphaModFix/>
          </a:blip>
          <a:srcRect l="32816" t="14310" r="33492" b="7917"/>
          <a:stretch/>
        </p:blipFill>
        <p:spPr>
          <a:xfrm>
            <a:off x="539100" y="184875"/>
            <a:ext cx="3706576" cy="4812876"/>
          </a:xfrm>
          <a:prstGeom prst="rect">
            <a:avLst/>
          </a:prstGeom>
          <a:noFill/>
          <a:ln w="9525" cap="flat" cmpd="sng">
            <a:solidFill>
              <a:schemeClr val="dk1"/>
            </a:solidFill>
            <a:prstDash val="solid"/>
            <a:round/>
            <a:headEnd type="none" w="sm" len="sm"/>
            <a:tailEnd type="none" w="sm" len="sm"/>
          </a:ln>
        </p:spPr>
      </p:pic>
      <p:sp>
        <p:nvSpPr>
          <p:cNvPr id="631" name="Google Shape;631;p36"/>
          <p:cNvSpPr txBox="1"/>
          <p:nvPr/>
        </p:nvSpPr>
        <p:spPr>
          <a:xfrm>
            <a:off x="4604675" y="1698175"/>
            <a:ext cx="3855900" cy="30000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400"/>
              <a:buFont typeface="Arial"/>
              <a:buNone/>
            </a:pPr>
            <a:r>
              <a:rPr lang="en" sz="2400" b="1" i="0" u="none" strike="noStrike" cap="none">
                <a:solidFill>
                  <a:schemeClr val="dk1"/>
                </a:solidFill>
                <a:latin typeface="Roboto"/>
                <a:ea typeface="Roboto"/>
                <a:cs typeface="Roboto"/>
                <a:sym typeface="Roboto"/>
              </a:rPr>
              <a:t>OBJETIVO GENERAL</a:t>
            </a:r>
            <a:endParaRPr sz="2400" b="1" i="0" u="none" strike="noStrike" cap="none">
              <a:solidFill>
                <a:schemeClr val="dk1"/>
              </a:solidFill>
              <a:latin typeface="Roboto"/>
              <a:ea typeface="Roboto"/>
              <a:cs typeface="Roboto"/>
              <a:sym typeface="Roboto"/>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a:p>
            <a:pPr marL="0" marR="0" lvl="0" indent="0" algn="just" rtl="0">
              <a:lnSpc>
                <a:spcPct val="115000"/>
              </a:lnSpc>
              <a:spcBef>
                <a:spcPts val="0"/>
              </a:spcBef>
              <a:spcAft>
                <a:spcPts val="0"/>
              </a:spcAft>
              <a:buClr>
                <a:srgbClr val="000000"/>
              </a:buClr>
              <a:buSzPts val="1400"/>
              <a:buFont typeface="Arial"/>
              <a:buNone/>
            </a:pPr>
            <a:r>
              <a:rPr lang="en" sz="1400" b="0" i="0" u="none" strike="noStrike" cap="none">
                <a:solidFill>
                  <a:srgbClr val="000000"/>
                </a:solidFill>
                <a:latin typeface="Poppins"/>
                <a:ea typeface="Poppins"/>
                <a:cs typeface="Poppins"/>
                <a:sym typeface="Poppins"/>
              </a:rPr>
              <a:t>Proporcionar información y herramientas prácticas relacionadas con el cuidado y las redes de cuidado, a través de un proceso formativo que se desarrolle dentro de los encuentros de derechos, desarrollo personal e información en salud adelantados por parte de Casa de Todas en Bogotá.</a:t>
            </a:r>
            <a:endParaRPr sz="1400" b="0" i="0" u="none" strike="noStrike" cap="none">
              <a:solidFill>
                <a:srgbClr val="000000"/>
              </a:solidFill>
              <a:latin typeface="Poppins"/>
              <a:ea typeface="Poppins"/>
              <a:cs typeface="Poppins"/>
              <a:sym typeface="Poppins"/>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635"/>
        <p:cNvGrpSpPr/>
        <p:nvPr/>
      </p:nvGrpSpPr>
      <p:grpSpPr>
        <a:xfrm>
          <a:off x="0" y="0"/>
          <a:ext cx="0" cy="0"/>
          <a:chOff x="0" y="0"/>
          <a:chExt cx="0" cy="0"/>
        </a:xfrm>
      </p:grpSpPr>
      <p:sp>
        <p:nvSpPr>
          <p:cNvPr id="636" name="Google Shape;636;p37"/>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
              <a:t>32</a:t>
            </a:fld>
            <a:endParaRPr/>
          </a:p>
        </p:txBody>
      </p:sp>
      <p:sp>
        <p:nvSpPr>
          <p:cNvPr id="637" name="Google Shape;637;p37"/>
          <p:cNvSpPr txBox="1">
            <a:spLocks noGrp="1"/>
          </p:cNvSpPr>
          <p:nvPr>
            <p:ph type="title"/>
          </p:nvPr>
        </p:nvSpPr>
        <p:spPr>
          <a:xfrm>
            <a:off x="1236825" y="317175"/>
            <a:ext cx="4614000" cy="11070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4200"/>
              <a:buNone/>
            </a:pPr>
            <a:r>
              <a:rPr lang="en" sz="3000" b="1">
                <a:solidFill>
                  <a:schemeClr val="dk1"/>
                </a:solidFill>
              </a:rPr>
              <a:t>RECOMENDACIONES</a:t>
            </a:r>
            <a:endParaRPr sz="3000" b="1">
              <a:solidFill>
                <a:schemeClr val="dk1"/>
              </a:solidFill>
            </a:endParaRPr>
          </a:p>
          <a:p>
            <a:pPr marL="0" lvl="0" indent="0" algn="l" rtl="0">
              <a:lnSpc>
                <a:spcPct val="100000"/>
              </a:lnSpc>
              <a:spcBef>
                <a:spcPts val="0"/>
              </a:spcBef>
              <a:spcAft>
                <a:spcPts val="0"/>
              </a:spcAft>
              <a:buSzPts val="4200"/>
              <a:buNone/>
            </a:pPr>
            <a:endParaRPr sz="3000"/>
          </a:p>
        </p:txBody>
      </p:sp>
      <p:sp>
        <p:nvSpPr>
          <p:cNvPr id="638" name="Google Shape;638;p37"/>
          <p:cNvSpPr/>
          <p:nvPr/>
        </p:nvSpPr>
        <p:spPr>
          <a:xfrm>
            <a:off x="0" y="4304700"/>
            <a:ext cx="6673500" cy="838800"/>
          </a:xfrm>
          <a:prstGeom prst="homePlate">
            <a:avLst>
              <a:gd name="adj" fmla="val 50000"/>
            </a:avLst>
          </a:prstGeom>
          <a:solidFill>
            <a:schemeClr val="accent6"/>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9" name="Google Shape;639;p37"/>
          <p:cNvSpPr/>
          <p:nvPr/>
        </p:nvSpPr>
        <p:spPr>
          <a:xfrm>
            <a:off x="331350" y="4304700"/>
            <a:ext cx="994800" cy="838800"/>
          </a:xfrm>
          <a:prstGeom prst="roundRect">
            <a:avLst>
              <a:gd name="adj" fmla="val 16667"/>
            </a:avLst>
          </a:prstGeom>
          <a:solidFill>
            <a:srgbClr val="2A3990">
              <a:alpha val="70196"/>
            </a:srgbClr>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 sz="1800" b="1" i="0" u="none" strike="noStrike" cap="none">
                <a:solidFill>
                  <a:srgbClr val="FFFFFF"/>
                </a:solidFill>
                <a:latin typeface="Arial"/>
                <a:ea typeface="Arial"/>
                <a:cs typeface="Arial"/>
                <a:sym typeface="Arial"/>
              </a:rPr>
              <a:t>1</a:t>
            </a:r>
            <a:endParaRPr sz="1200" b="0" i="0" u="none" strike="noStrike" cap="none">
              <a:solidFill>
                <a:srgbClr val="FFFFFF"/>
              </a:solidFill>
              <a:latin typeface="Arial"/>
              <a:ea typeface="Arial"/>
              <a:cs typeface="Arial"/>
              <a:sym typeface="Arial"/>
            </a:endParaRPr>
          </a:p>
        </p:txBody>
      </p:sp>
      <p:sp>
        <p:nvSpPr>
          <p:cNvPr id="640" name="Google Shape;640;p37"/>
          <p:cNvSpPr/>
          <p:nvPr/>
        </p:nvSpPr>
        <p:spPr>
          <a:xfrm>
            <a:off x="1784925" y="4304700"/>
            <a:ext cx="4065900" cy="838800"/>
          </a:xfrm>
          <a:prstGeom prst="roundRect">
            <a:avLst>
              <a:gd name="adj" fmla="val 16667"/>
            </a:avLst>
          </a:prstGeom>
          <a:solidFill>
            <a:schemeClr val="accent2"/>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500"/>
              <a:buFont typeface="Arial"/>
              <a:buNone/>
            </a:pPr>
            <a:r>
              <a:rPr lang="en" sz="1500" b="1" i="0" u="none" strike="noStrike" cap="none">
                <a:solidFill>
                  <a:srgbClr val="FFFFFF"/>
                </a:solidFill>
                <a:latin typeface="Poppins"/>
                <a:ea typeface="Poppins"/>
                <a:cs typeface="Poppins"/>
                <a:sym typeface="Poppins"/>
              </a:rPr>
              <a:t>A LA UNIVERSIDAD COLEGIO MAYOR DE CUNDINAMARCA/TRABAJO SOCIAL</a:t>
            </a:r>
            <a:endParaRPr sz="1200" b="0" i="0" u="none" strike="noStrike" cap="none">
              <a:solidFill>
                <a:srgbClr val="FFFFFF"/>
              </a:solidFill>
              <a:latin typeface="Poppins"/>
              <a:ea typeface="Poppins"/>
              <a:cs typeface="Poppins"/>
              <a:sym typeface="Poppins"/>
            </a:endParaRPr>
          </a:p>
        </p:txBody>
      </p:sp>
      <p:sp>
        <p:nvSpPr>
          <p:cNvPr id="641" name="Google Shape;641;p37"/>
          <p:cNvSpPr txBox="1"/>
          <p:nvPr/>
        </p:nvSpPr>
        <p:spPr>
          <a:xfrm>
            <a:off x="470975" y="1258000"/>
            <a:ext cx="7919700" cy="2900100"/>
          </a:xfrm>
          <a:prstGeom prst="rect">
            <a:avLst/>
          </a:prstGeom>
          <a:noFill/>
          <a:ln>
            <a:noFill/>
          </a:ln>
        </p:spPr>
        <p:txBody>
          <a:bodyPr spcFirstLastPara="1" wrap="square" lIns="91425" tIns="91425" rIns="91425" bIns="91425" anchor="t" anchorCtr="0">
            <a:noAutofit/>
          </a:bodyPr>
          <a:lstStyle/>
          <a:p>
            <a:pPr marL="457200" marR="0" lvl="0" indent="-355600" algn="just" rtl="0">
              <a:lnSpc>
                <a:spcPct val="100000"/>
              </a:lnSpc>
              <a:spcBef>
                <a:spcPts val="0"/>
              </a:spcBef>
              <a:spcAft>
                <a:spcPts val="0"/>
              </a:spcAft>
              <a:buClr>
                <a:srgbClr val="000000"/>
              </a:buClr>
              <a:buSzPts val="2000"/>
              <a:buFont typeface="Roboto"/>
              <a:buChar char="●"/>
            </a:pPr>
            <a:r>
              <a:rPr lang="en" sz="2000" b="0" i="0" u="none" strike="noStrike" cap="none">
                <a:solidFill>
                  <a:srgbClr val="000000"/>
                </a:solidFill>
                <a:latin typeface="Poppins"/>
                <a:ea typeface="Poppins"/>
                <a:cs typeface="Poppins"/>
                <a:sym typeface="Poppins"/>
              </a:rPr>
              <a:t>Fortalecer el abordaje epistemológico y práctico que se tiene respecto de la población que realiza ASP</a:t>
            </a:r>
            <a:endParaRPr sz="2000" b="0" i="0" u="none" strike="noStrike" cap="none">
              <a:solidFill>
                <a:srgbClr val="000000"/>
              </a:solidFill>
              <a:latin typeface="Poppins"/>
              <a:ea typeface="Poppins"/>
              <a:cs typeface="Poppins"/>
              <a:sym typeface="Poppins"/>
            </a:endParaRPr>
          </a:p>
          <a:p>
            <a:pPr marL="457200" marR="0" lvl="0" indent="0" algn="just" rtl="0">
              <a:lnSpc>
                <a:spcPct val="100000"/>
              </a:lnSpc>
              <a:spcBef>
                <a:spcPts val="0"/>
              </a:spcBef>
              <a:spcAft>
                <a:spcPts val="0"/>
              </a:spcAft>
              <a:buClr>
                <a:srgbClr val="000000"/>
              </a:buClr>
              <a:buSzPts val="2000"/>
              <a:buFont typeface="Arial"/>
              <a:buNone/>
            </a:pPr>
            <a:endParaRPr sz="2000" b="0" i="0" u="none" strike="noStrike" cap="none">
              <a:solidFill>
                <a:srgbClr val="000000"/>
              </a:solidFill>
              <a:latin typeface="Poppins"/>
              <a:ea typeface="Poppins"/>
              <a:cs typeface="Poppins"/>
              <a:sym typeface="Poppins"/>
            </a:endParaRPr>
          </a:p>
          <a:p>
            <a:pPr marL="457200" marR="0" lvl="0" indent="-355600" algn="just" rtl="0">
              <a:lnSpc>
                <a:spcPct val="100000"/>
              </a:lnSpc>
              <a:spcBef>
                <a:spcPts val="0"/>
              </a:spcBef>
              <a:spcAft>
                <a:spcPts val="0"/>
              </a:spcAft>
              <a:buClr>
                <a:srgbClr val="000000"/>
              </a:buClr>
              <a:buSzPts val="2000"/>
              <a:buFont typeface="Poppins"/>
              <a:buChar char="●"/>
            </a:pPr>
            <a:r>
              <a:rPr lang="en" sz="2000" b="0" i="0" u="none" strike="noStrike" cap="none">
                <a:solidFill>
                  <a:srgbClr val="000000"/>
                </a:solidFill>
                <a:latin typeface="Poppins"/>
                <a:ea typeface="Poppins"/>
                <a:cs typeface="Poppins"/>
                <a:sym typeface="Poppins"/>
              </a:rPr>
              <a:t>Ampliar los conocimientos en el área de género desde las electivas de profundización</a:t>
            </a:r>
            <a:endParaRPr sz="2000" b="0" i="0" u="none" strike="noStrike" cap="none">
              <a:solidFill>
                <a:srgbClr val="000000"/>
              </a:solidFill>
              <a:latin typeface="Poppins"/>
              <a:ea typeface="Poppins"/>
              <a:cs typeface="Poppins"/>
              <a:sym typeface="Poppins"/>
            </a:endParaRPr>
          </a:p>
          <a:p>
            <a:pPr marL="457200" marR="0" lvl="0" indent="0" algn="just" rtl="0">
              <a:lnSpc>
                <a:spcPct val="100000"/>
              </a:lnSpc>
              <a:spcBef>
                <a:spcPts val="0"/>
              </a:spcBef>
              <a:spcAft>
                <a:spcPts val="0"/>
              </a:spcAft>
              <a:buClr>
                <a:srgbClr val="000000"/>
              </a:buClr>
              <a:buSzPts val="2000"/>
              <a:buFont typeface="Arial"/>
              <a:buNone/>
            </a:pPr>
            <a:endParaRPr sz="2000" b="0" i="0" u="none" strike="noStrike" cap="none">
              <a:solidFill>
                <a:srgbClr val="000000"/>
              </a:solidFill>
              <a:latin typeface="Poppins"/>
              <a:ea typeface="Poppins"/>
              <a:cs typeface="Poppins"/>
              <a:sym typeface="Poppins"/>
            </a:endParaRPr>
          </a:p>
          <a:p>
            <a:pPr marL="457200" marR="0" lvl="0" indent="-355600" algn="just" rtl="0">
              <a:lnSpc>
                <a:spcPct val="100000"/>
              </a:lnSpc>
              <a:spcBef>
                <a:spcPts val="0"/>
              </a:spcBef>
              <a:spcAft>
                <a:spcPts val="0"/>
              </a:spcAft>
              <a:buClr>
                <a:srgbClr val="000000"/>
              </a:buClr>
              <a:buSzPts val="2000"/>
              <a:buFont typeface="Times New Roman"/>
              <a:buChar char="●"/>
            </a:pPr>
            <a:r>
              <a:rPr lang="en" sz="2000" b="0" i="0" u="none" strike="noStrike" cap="none">
                <a:solidFill>
                  <a:srgbClr val="000000"/>
                </a:solidFill>
                <a:latin typeface="Poppins"/>
                <a:ea typeface="Poppins"/>
                <a:cs typeface="Poppins"/>
                <a:sym typeface="Poppins"/>
              </a:rPr>
              <a:t>Ampliar la presencia y participación del programa a través de prácticas, procesos de investigación e intervención en los contextos en los cuales se realiza ASP</a:t>
            </a:r>
            <a:endParaRPr sz="2000" b="0" i="0" u="none" strike="noStrike" cap="none">
              <a:solidFill>
                <a:srgbClr val="000000"/>
              </a:solidFill>
              <a:latin typeface="Poppins"/>
              <a:ea typeface="Poppins"/>
              <a:cs typeface="Poppins"/>
              <a:sym typeface="Poppins"/>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645"/>
        <p:cNvGrpSpPr/>
        <p:nvPr/>
      </p:nvGrpSpPr>
      <p:grpSpPr>
        <a:xfrm>
          <a:off x="0" y="0"/>
          <a:ext cx="0" cy="0"/>
          <a:chOff x="0" y="0"/>
          <a:chExt cx="0" cy="0"/>
        </a:xfrm>
      </p:grpSpPr>
      <p:sp>
        <p:nvSpPr>
          <p:cNvPr id="646" name="Google Shape;646;p38"/>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
              <a:t>33</a:t>
            </a:fld>
            <a:endParaRPr/>
          </a:p>
        </p:txBody>
      </p:sp>
      <p:sp>
        <p:nvSpPr>
          <p:cNvPr id="647" name="Google Shape;647;p38"/>
          <p:cNvSpPr txBox="1">
            <a:spLocks noGrp="1"/>
          </p:cNvSpPr>
          <p:nvPr>
            <p:ph type="title"/>
          </p:nvPr>
        </p:nvSpPr>
        <p:spPr>
          <a:xfrm>
            <a:off x="1236825" y="317175"/>
            <a:ext cx="4614000" cy="11070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4200"/>
              <a:buNone/>
            </a:pPr>
            <a:r>
              <a:rPr lang="en" sz="3000" b="1">
                <a:solidFill>
                  <a:schemeClr val="dk1"/>
                </a:solidFill>
              </a:rPr>
              <a:t>RECOMENDACIONES</a:t>
            </a:r>
            <a:endParaRPr sz="3000" b="1">
              <a:solidFill>
                <a:schemeClr val="dk1"/>
              </a:solidFill>
            </a:endParaRPr>
          </a:p>
          <a:p>
            <a:pPr marL="0" lvl="0" indent="0" algn="l" rtl="0">
              <a:lnSpc>
                <a:spcPct val="100000"/>
              </a:lnSpc>
              <a:spcBef>
                <a:spcPts val="0"/>
              </a:spcBef>
              <a:spcAft>
                <a:spcPts val="0"/>
              </a:spcAft>
              <a:buSzPts val="4200"/>
              <a:buNone/>
            </a:pPr>
            <a:endParaRPr sz="3000"/>
          </a:p>
        </p:txBody>
      </p:sp>
      <p:sp>
        <p:nvSpPr>
          <p:cNvPr id="648" name="Google Shape;648;p38"/>
          <p:cNvSpPr/>
          <p:nvPr/>
        </p:nvSpPr>
        <p:spPr>
          <a:xfrm>
            <a:off x="0" y="4304700"/>
            <a:ext cx="6673500" cy="838800"/>
          </a:xfrm>
          <a:prstGeom prst="homePlate">
            <a:avLst>
              <a:gd name="adj" fmla="val 50000"/>
            </a:avLst>
          </a:prstGeom>
          <a:solidFill>
            <a:schemeClr val="accent6"/>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9" name="Google Shape;649;p38"/>
          <p:cNvSpPr/>
          <p:nvPr/>
        </p:nvSpPr>
        <p:spPr>
          <a:xfrm>
            <a:off x="331350" y="4304700"/>
            <a:ext cx="994800" cy="838800"/>
          </a:xfrm>
          <a:prstGeom prst="roundRect">
            <a:avLst>
              <a:gd name="adj" fmla="val 16667"/>
            </a:avLst>
          </a:prstGeom>
          <a:solidFill>
            <a:srgbClr val="212D74">
              <a:alpha val="67843"/>
            </a:srgbClr>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 sz="1800" b="1" i="0" u="none" strike="noStrike" cap="none">
                <a:solidFill>
                  <a:srgbClr val="FFFFFF"/>
                </a:solidFill>
                <a:latin typeface="Arial"/>
                <a:ea typeface="Arial"/>
                <a:cs typeface="Arial"/>
                <a:sym typeface="Arial"/>
              </a:rPr>
              <a:t>2</a:t>
            </a:r>
            <a:endParaRPr sz="1200" b="0" i="0" u="none" strike="noStrike" cap="none">
              <a:solidFill>
                <a:srgbClr val="FFFFFF"/>
              </a:solidFill>
              <a:latin typeface="Arial"/>
              <a:ea typeface="Arial"/>
              <a:cs typeface="Arial"/>
              <a:sym typeface="Arial"/>
            </a:endParaRPr>
          </a:p>
        </p:txBody>
      </p:sp>
      <p:sp>
        <p:nvSpPr>
          <p:cNvPr id="650" name="Google Shape;650;p38"/>
          <p:cNvSpPr/>
          <p:nvPr/>
        </p:nvSpPr>
        <p:spPr>
          <a:xfrm>
            <a:off x="1697975" y="4304700"/>
            <a:ext cx="4065900" cy="838800"/>
          </a:xfrm>
          <a:prstGeom prst="roundRect">
            <a:avLst>
              <a:gd name="adj" fmla="val 16667"/>
            </a:avLst>
          </a:prstGeom>
          <a:solidFill>
            <a:schemeClr val="accent2"/>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500"/>
              <a:buFont typeface="Arial"/>
              <a:buNone/>
            </a:pPr>
            <a:r>
              <a:rPr lang="en" sz="1500" b="1" i="0" u="none" strike="noStrike" cap="none">
                <a:solidFill>
                  <a:srgbClr val="FFFFFF"/>
                </a:solidFill>
                <a:latin typeface="Poppins"/>
                <a:ea typeface="Poppins"/>
                <a:cs typeface="Poppins"/>
                <a:sym typeface="Poppins"/>
              </a:rPr>
              <a:t>A ESTUDIANTES Y PROFESIONALES DE TRABAJO SOCIAL</a:t>
            </a:r>
            <a:endParaRPr sz="1200" b="0" i="0" u="none" strike="noStrike" cap="none">
              <a:solidFill>
                <a:srgbClr val="FFFFFF"/>
              </a:solidFill>
              <a:latin typeface="Poppins"/>
              <a:ea typeface="Poppins"/>
              <a:cs typeface="Poppins"/>
              <a:sym typeface="Poppins"/>
            </a:endParaRPr>
          </a:p>
        </p:txBody>
      </p:sp>
      <p:sp>
        <p:nvSpPr>
          <p:cNvPr id="651" name="Google Shape;651;p38"/>
          <p:cNvSpPr txBox="1"/>
          <p:nvPr/>
        </p:nvSpPr>
        <p:spPr>
          <a:xfrm>
            <a:off x="470975" y="1258000"/>
            <a:ext cx="7919700" cy="2900100"/>
          </a:xfrm>
          <a:prstGeom prst="rect">
            <a:avLst/>
          </a:prstGeom>
          <a:noFill/>
          <a:ln>
            <a:noFill/>
          </a:ln>
        </p:spPr>
        <p:txBody>
          <a:bodyPr spcFirstLastPara="1" wrap="square" lIns="91425" tIns="91425" rIns="91425" bIns="91425" anchor="t" anchorCtr="0">
            <a:noAutofit/>
          </a:bodyPr>
          <a:lstStyle/>
          <a:p>
            <a:pPr marL="457200" marR="0" lvl="0" indent="-361950" algn="just" rtl="0">
              <a:lnSpc>
                <a:spcPct val="100000"/>
              </a:lnSpc>
              <a:spcBef>
                <a:spcPts val="0"/>
              </a:spcBef>
              <a:spcAft>
                <a:spcPts val="0"/>
              </a:spcAft>
              <a:buClr>
                <a:srgbClr val="000000"/>
              </a:buClr>
              <a:buSzPts val="2100"/>
              <a:buFont typeface="Poppins"/>
              <a:buChar char="●"/>
            </a:pPr>
            <a:r>
              <a:rPr lang="en" sz="2100" i="0" u="none" strike="noStrike" cap="none">
                <a:solidFill>
                  <a:srgbClr val="000000"/>
                </a:solidFill>
                <a:latin typeface="Poppins"/>
                <a:ea typeface="Poppins"/>
                <a:cs typeface="Poppins"/>
                <a:sym typeface="Poppins"/>
              </a:rPr>
              <a:t>Mirada compleja frente a la lectura del cuidado en las redes sociales.</a:t>
            </a:r>
            <a:endParaRPr sz="2100" i="0" u="none" strike="noStrike" cap="none">
              <a:solidFill>
                <a:srgbClr val="000000"/>
              </a:solidFill>
              <a:latin typeface="Poppins"/>
              <a:ea typeface="Poppins"/>
              <a:cs typeface="Poppins"/>
              <a:sym typeface="Poppins"/>
            </a:endParaRPr>
          </a:p>
          <a:p>
            <a:pPr marL="457200" marR="0" lvl="0" indent="0" algn="just" rtl="0">
              <a:lnSpc>
                <a:spcPct val="100000"/>
              </a:lnSpc>
              <a:spcBef>
                <a:spcPts val="0"/>
              </a:spcBef>
              <a:spcAft>
                <a:spcPts val="0"/>
              </a:spcAft>
              <a:buClr>
                <a:srgbClr val="000000"/>
              </a:buClr>
              <a:buSzPts val="2200"/>
              <a:buFont typeface="Arial"/>
              <a:buNone/>
            </a:pPr>
            <a:endParaRPr sz="2100" i="0" u="none" strike="noStrike" cap="none">
              <a:solidFill>
                <a:srgbClr val="000000"/>
              </a:solidFill>
              <a:latin typeface="Poppins"/>
              <a:ea typeface="Poppins"/>
              <a:cs typeface="Poppins"/>
              <a:sym typeface="Poppins"/>
            </a:endParaRPr>
          </a:p>
          <a:p>
            <a:pPr marL="457200" marR="0" lvl="0" indent="-361950" algn="just" rtl="0">
              <a:lnSpc>
                <a:spcPct val="100000"/>
              </a:lnSpc>
              <a:spcBef>
                <a:spcPts val="0"/>
              </a:spcBef>
              <a:spcAft>
                <a:spcPts val="0"/>
              </a:spcAft>
              <a:buClr>
                <a:srgbClr val="000000"/>
              </a:buClr>
              <a:buSzPts val="2100"/>
              <a:buFont typeface="Poppins"/>
              <a:buChar char="●"/>
            </a:pPr>
            <a:r>
              <a:rPr lang="en" sz="2100" i="0" u="none" strike="noStrike" cap="none">
                <a:solidFill>
                  <a:srgbClr val="000000"/>
                </a:solidFill>
                <a:latin typeface="Poppins"/>
                <a:ea typeface="Poppins"/>
                <a:cs typeface="Poppins"/>
                <a:sym typeface="Poppins"/>
              </a:rPr>
              <a:t>Participar en diversos escenarios bien sea académicos o de intervención social, teniendo en cuenta un abordaje de esta población de manera diferencial y desde la perspectiva de género.</a:t>
            </a:r>
            <a:endParaRPr sz="2100" i="0" u="none" strike="noStrike" cap="none">
              <a:solidFill>
                <a:srgbClr val="000000"/>
              </a:solidFill>
              <a:latin typeface="Poppins"/>
              <a:ea typeface="Poppins"/>
              <a:cs typeface="Poppins"/>
              <a:sym typeface="Poppins"/>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655"/>
        <p:cNvGrpSpPr/>
        <p:nvPr/>
      </p:nvGrpSpPr>
      <p:grpSpPr>
        <a:xfrm>
          <a:off x="0" y="0"/>
          <a:ext cx="0" cy="0"/>
          <a:chOff x="0" y="0"/>
          <a:chExt cx="0" cy="0"/>
        </a:xfrm>
      </p:grpSpPr>
      <p:sp>
        <p:nvSpPr>
          <p:cNvPr id="656" name="Google Shape;656;p39"/>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
              <a:t>34</a:t>
            </a:fld>
            <a:endParaRPr/>
          </a:p>
        </p:txBody>
      </p:sp>
      <p:sp>
        <p:nvSpPr>
          <p:cNvPr id="657" name="Google Shape;657;p39"/>
          <p:cNvSpPr txBox="1">
            <a:spLocks noGrp="1"/>
          </p:cNvSpPr>
          <p:nvPr>
            <p:ph type="title"/>
          </p:nvPr>
        </p:nvSpPr>
        <p:spPr>
          <a:xfrm>
            <a:off x="1236825" y="317175"/>
            <a:ext cx="4614000" cy="11070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4200"/>
              <a:buNone/>
            </a:pPr>
            <a:r>
              <a:rPr lang="en" sz="3000" b="1">
                <a:solidFill>
                  <a:schemeClr val="dk1"/>
                </a:solidFill>
              </a:rPr>
              <a:t>RECOMENDACIONES</a:t>
            </a:r>
            <a:endParaRPr sz="3000" b="1">
              <a:solidFill>
                <a:schemeClr val="dk1"/>
              </a:solidFill>
            </a:endParaRPr>
          </a:p>
          <a:p>
            <a:pPr marL="0" lvl="0" indent="0" algn="l" rtl="0">
              <a:lnSpc>
                <a:spcPct val="100000"/>
              </a:lnSpc>
              <a:spcBef>
                <a:spcPts val="0"/>
              </a:spcBef>
              <a:spcAft>
                <a:spcPts val="0"/>
              </a:spcAft>
              <a:buSzPts val="4200"/>
              <a:buNone/>
            </a:pPr>
            <a:endParaRPr sz="3000"/>
          </a:p>
        </p:txBody>
      </p:sp>
      <p:sp>
        <p:nvSpPr>
          <p:cNvPr id="658" name="Google Shape;658;p39"/>
          <p:cNvSpPr/>
          <p:nvPr/>
        </p:nvSpPr>
        <p:spPr>
          <a:xfrm>
            <a:off x="0" y="4304700"/>
            <a:ext cx="6673500" cy="838800"/>
          </a:xfrm>
          <a:prstGeom prst="homePlate">
            <a:avLst>
              <a:gd name="adj" fmla="val 50000"/>
            </a:avLst>
          </a:prstGeom>
          <a:solidFill>
            <a:schemeClr val="accent6"/>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9" name="Google Shape;659;p39"/>
          <p:cNvSpPr/>
          <p:nvPr/>
        </p:nvSpPr>
        <p:spPr>
          <a:xfrm>
            <a:off x="331350" y="4304700"/>
            <a:ext cx="994800" cy="838800"/>
          </a:xfrm>
          <a:prstGeom prst="roundRect">
            <a:avLst>
              <a:gd name="adj" fmla="val 16667"/>
            </a:avLst>
          </a:prstGeom>
          <a:solidFill>
            <a:srgbClr val="212D74">
              <a:alpha val="68627"/>
            </a:srgbClr>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 sz="1800" b="1" i="0" u="none" strike="noStrike" cap="none">
                <a:solidFill>
                  <a:srgbClr val="FFFFFF"/>
                </a:solidFill>
                <a:latin typeface="Arial"/>
                <a:ea typeface="Arial"/>
                <a:cs typeface="Arial"/>
                <a:sym typeface="Arial"/>
              </a:rPr>
              <a:t>3</a:t>
            </a:r>
            <a:endParaRPr sz="1200" b="0" i="0" u="none" strike="noStrike" cap="none">
              <a:solidFill>
                <a:srgbClr val="FFFFFF"/>
              </a:solidFill>
              <a:latin typeface="Arial"/>
              <a:ea typeface="Arial"/>
              <a:cs typeface="Arial"/>
              <a:sym typeface="Arial"/>
            </a:endParaRPr>
          </a:p>
        </p:txBody>
      </p:sp>
      <p:sp>
        <p:nvSpPr>
          <p:cNvPr id="660" name="Google Shape;660;p39"/>
          <p:cNvSpPr/>
          <p:nvPr/>
        </p:nvSpPr>
        <p:spPr>
          <a:xfrm>
            <a:off x="1697975" y="4304700"/>
            <a:ext cx="4065900" cy="838800"/>
          </a:xfrm>
          <a:prstGeom prst="roundRect">
            <a:avLst>
              <a:gd name="adj" fmla="val 16667"/>
            </a:avLst>
          </a:prstGeom>
          <a:solidFill>
            <a:schemeClr val="accent2"/>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500"/>
              <a:buFont typeface="Arial"/>
              <a:buNone/>
            </a:pPr>
            <a:r>
              <a:rPr lang="en" sz="1500" b="1" i="0" u="none" strike="noStrike" cap="none">
                <a:solidFill>
                  <a:srgbClr val="FFFFFF"/>
                </a:solidFill>
                <a:latin typeface="Poppins"/>
                <a:ea typeface="Poppins"/>
                <a:cs typeface="Poppins"/>
                <a:sym typeface="Poppins"/>
              </a:rPr>
              <a:t>A LA INSTITUCIÓN CASA DE TODAS</a:t>
            </a:r>
            <a:endParaRPr sz="1200" b="1" i="0" u="none" strike="noStrike" cap="none">
              <a:solidFill>
                <a:srgbClr val="FFFFFF"/>
              </a:solidFill>
              <a:latin typeface="Poppins"/>
              <a:ea typeface="Poppins"/>
              <a:cs typeface="Poppins"/>
              <a:sym typeface="Poppins"/>
            </a:endParaRPr>
          </a:p>
        </p:txBody>
      </p:sp>
      <p:sp>
        <p:nvSpPr>
          <p:cNvPr id="661" name="Google Shape;661;p39"/>
          <p:cNvSpPr txBox="1"/>
          <p:nvPr/>
        </p:nvSpPr>
        <p:spPr>
          <a:xfrm>
            <a:off x="458575" y="1034950"/>
            <a:ext cx="8093400" cy="3183000"/>
          </a:xfrm>
          <a:prstGeom prst="rect">
            <a:avLst/>
          </a:prstGeom>
          <a:noFill/>
          <a:ln>
            <a:noFill/>
          </a:ln>
        </p:spPr>
        <p:txBody>
          <a:bodyPr spcFirstLastPara="1" wrap="square" lIns="91425" tIns="91425" rIns="91425" bIns="91425" anchor="t" anchorCtr="0">
            <a:noAutofit/>
          </a:bodyPr>
          <a:lstStyle/>
          <a:p>
            <a:pPr marL="457200" marR="0" lvl="0" indent="-342900" algn="just" rtl="0">
              <a:lnSpc>
                <a:spcPct val="100000"/>
              </a:lnSpc>
              <a:spcBef>
                <a:spcPts val="0"/>
              </a:spcBef>
              <a:spcAft>
                <a:spcPts val="0"/>
              </a:spcAft>
              <a:buClr>
                <a:srgbClr val="000000"/>
              </a:buClr>
              <a:buSzPts val="1800"/>
              <a:buFont typeface="Poppins"/>
              <a:buChar char="●"/>
            </a:pPr>
            <a:r>
              <a:rPr lang="en" sz="1800" b="0" i="0" u="none" strike="noStrike" cap="none">
                <a:solidFill>
                  <a:srgbClr val="000000"/>
                </a:solidFill>
                <a:latin typeface="Poppins"/>
                <a:ea typeface="Poppins"/>
                <a:cs typeface="Poppins"/>
                <a:sym typeface="Poppins"/>
              </a:rPr>
              <a:t>Abordar el cuidado en los Corrillos de datos y en Encuentros de Derechos</a:t>
            </a:r>
            <a:endParaRPr sz="1800" b="0" i="0" u="none" strike="noStrike" cap="none">
              <a:solidFill>
                <a:srgbClr val="000000"/>
              </a:solidFill>
              <a:latin typeface="Poppins"/>
              <a:ea typeface="Poppins"/>
              <a:cs typeface="Poppins"/>
              <a:sym typeface="Poppins"/>
            </a:endParaRPr>
          </a:p>
          <a:p>
            <a:pPr marL="0" marR="0" lvl="0" indent="0" algn="just"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Poppins"/>
              <a:ea typeface="Poppins"/>
              <a:cs typeface="Poppins"/>
              <a:sym typeface="Poppins"/>
            </a:endParaRPr>
          </a:p>
          <a:p>
            <a:pPr marL="457200" marR="0" lvl="0" indent="-342900" algn="just" rtl="0">
              <a:lnSpc>
                <a:spcPct val="100000"/>
              </a:lnSpc>
              <a:spcBef>
                <a:spcPts val="0"/>
              </a:spcBef>
              <a:spcAft>
                <a:spcPts val="0"/>
              </a:spcAft>
              <a:buClr>
                <a:srgbClr val="000000"/>
              </a:buClr>
              <a:buSzPts val="1800"/>
              <a:buFont typeface="Poppins"/>
              <a:buChar char="●"/>
            </a:pPr>
            <a:r>
              <a:rPr lang="en" sz="1800" b="0" i="0" u="none" strike="noStrike" cap="none">
                <a:solidFill>
                  <a:srgbClr val="000000"/>
                </a:solidFill>
                <a:latin typeface="Poppins"/>
                <a:ea typeface="Poppins"/>
                <a:cs typeface="Poppins"/>
                <a:sym typeface="Poppins"/>
              </a:rPr>
              <a:t>Ampliar el ámbito de intervención</a:t>
            </a:r>
            <a:endParaRPr sz="1800" b="0" i="0" u="none" strike="noStrike" cap="none">
              <a:solidFill>
                <a:srgbClr val="000000"/>
              </a:solidFill>
              <a:latin typeface="Poppins"/>
              <a:ea typeface="Poppins"/>
              <a:cs typeface="Poppins"/>
              <a:sym typeface="Poppins"/>
            </a:endParaRPr>
          </a:p>
          <a:p>
            <a:pPr marL="457200" marR="0" lvl="0" indent="0" algn="just"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Poppins"/>
              <a:ea typeface="Poppins"/>
              <a:cs typeface="Poppins"/>
              <a:sym typeface="Poppins"/>
            </a:endParaRPr>
          </a:p>
          <a:p>
            <a:pPr marL="457200" marR="0" lvl="0" indent="-342900" algn="just" rtl="0">
              <a:lnSpc>
                <a:spcPct val="100000"/>
              </a:lnSpc>
              <a:spcBef>
                <a:spcPts val="0"/>
              </a:spcBef>
              <a:spcAft>
                <a:spcPts val="0"/>
              </a:spcAft>
              <a:buClr>
                <a:srgbClr val="000000"/>
              </a:buClr>
              <a:buSzPts val="1800"/>
              <a:buFont typeface="Poppins"/>
              <a:buChar char="●"/>
            </a:pPr>
            <a:r>
              <a:rPr lang="en" sz="1800" b="0" i="0" u="none" strike="noStrike" cap="none">
                <a:solidFill>
                  <a:srgbClr val="000000"/>
                </a:solidFill>
                <a:latin typeface="Poppins"/>
                <a:ea typeface="Poppins"/>
                <a:cs typeface="Poppins"/>
                <a:sym typeface="Poppins"/>
              </a:rPr>
              <a:t>Socializar los avances de la Política Distrital de ASP, desarrollar acciones que impacten en el fortalecimiento de redes de cuidado para los hijos e hijas de las mujeres que realizan ASP promoviendo su participación.</a:t>
            </a:r>
            <a:endParaRPr sz="1800" b="0" i="0" u="none" strike="noStrike" cap="none">
              <a:solidFill>
                <a:srgbClr val="000000"/>
              </a:solidFill>
              <a:latin typeface="Poppins"/>
              <a:ea typeface="Poppins"/>
              <a:cs typeface="Poppins"/>
              <a:sym typeface="Poppins"/>
            </a:endParaRPr>
          </a:p>
          <a:p>
            <a:pPr marL="0" marR="0" lvl="0" indent="0" algn="just"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Poppins"/>
              <a:ea typeface="Poppins"/>
              <a:cs typeface="Poppins"/>
              <a:sym typeface="Poppins"/>
            </a:endParaRPr>
          </a:p>
          <a:p>
            <a:pPr marL="457200" marR="0" lvl="0" indent="-342900" algn="just" rtl="0">
              <a:lnSpc>
                <a:spcPct val="100000"/>
              </a:lnSpc>
              <a:spcBef>
                <a:spcPts val="0"/>
              </a:spcBef>
              <a:spcAft>
                <a:spcPts val="0"/>
              </a:spcAft>
              <a:buClr>
                <a:srgbClr val="000000"/>
              </a:buClr>
              <a:buSzPts val="1800"/>
              <a:buFont typeface="Poppins"/>
              <a:buChar char="●"/>
            </a:pPr>
            <a:r>
              <a:rPr lang="en" sz="1800" b="0" i="0" u="none" strike="noStrike" cap="none">
                <a:solidFill>
                  <a:srgbClr val="000000"/>
                </a:solidFill>
                <a:latin typeface="Poppins"/>
                <a:ea typeface="Poppins"/>
                <a:cs typeface="Poppins"/>
                <a:sym typeface="Poppins"/>
              </a:rPr>
              <a:t>Fortalecer capacidad organizativa e incidencia política</a:t>
            </a:r>
            <a:endParaRPr sz="1800" b="0" i="0" u="none" strike="noStrike" cap="none">
              <a:solidFill>
                <a:srgbClr val="000000"/>
              </a:solidFill>
              <a:latin typeface="Poppins"/>
              <a:ea typeface="Poppins"/>
              <a:cs typeface="Poppins"/>
              <a:sym typeface="Poppins"/>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665"/>
        <p:cNvGrpSpPr/>
        <p:nvPr/>
      </p:nvGrpSpPr>
      <p:grpSpPr>
        <a:xfrm>
          <a:off x="0" y="0"/>
          <a:ext cx="0" cy="0"/>
          <a:chOff x="0" y="0"/>
          <a:chExt cx="0" cy="0"/>
        </a:xfrm>
      </p:grpSpPr>
      <p:sp>
        <p:nvSpPr>
          <p:cNvPr id="666" name="Google Shape;666;p40"/>
          <p:cNvSpPr txBox="1">
            <a:spLocks noGrp="1"/>
          </p:cNvSpPr>
          <p:nvPr>
            <p:ph type="body" idx="1"/>
          </p:nvPr>
        </p:nvSpPr>
        <p:spPr>
          <a:xfrm>
            <a:off x="182875" y="1169400"/>
            <a:ext cx="8582400" cy="3613500"/>
          </a:xfrm>
          <a:prstGeom prst="rect">
            <a:avLst/>
          </a:prstGeom>
          <a:noFill/>
          <a:ln>
            <a:noFill/>
          </a:ln>
        </p:spPr>
        <p:txBody>
          <a:bodyPr spcFirstLastPara="1" wrap="square" lIns="91425" tIns="91425" rIns="91425" bIns="91425" anchor="ctr" anchorCtr="0">
            <a:noAutofit/>
          </a:bodyPr>
          <a:lstStyle/>
          <a:p>
            <a:pPr marL="359410" lvl="0" indent="-359410" algn="just" rtl="0">
              <a:lnSpc>
                <a:spcPct val="150000"/>
              </a:lnSpc>
              <a:spcBef>
                <a:spcPts val="0"/>
              </a:spcBef>
              <a:spcAft>
                <a:spcPts val="0"/>
              </a:spcAft>
              <a:buSzPts val="1800"/>
              <a:buNone/>
            </a:pPr>
            <a:r>
              <a:rPr lang="en" sz="1200">
                <a:solidFill>
                  <a:srgbClr val="000000"/>
                </a:solidFill>
                <a:latin typeface="Arial"/>
                <a:ea typeface="Arial"/>
                <a:cs typeface="Arial"/>
                <a:sym typeface="Arial"/>
              </a:rPr>
              <a:t>B</a:t>
            </a:r>
            <a:r>
              <a:rPr lang="en" sz="1000">
                <a:solidFill>
                  <a:srgbClr val="000000"/>
                </a:solidFill>
                <a:latin typeface="Arial"/>
                <a:ea typeface="Arial"/>
                <a:cs typeface="Arial"/>
                <a:sym typeface="Arial"/>
              </a:rPr>
              <a:t>arg, L. Familia, un campo de relaciones. (2011). </a:t>
            </a:r>
            <a:r>
              <a:rPr lang="en" sz="1000" i="1">
                <a:solidFill>
                  <a:srgbClr val="000000"/>
                </a:solidFill>
                <a:latin typeface="Arial"/>
                <a:ea typeface="Arial"/>
                <a:cs typeface="Arial"/>
                <a:sym typeface="Arial"/>
              </a:rPr>
              <a:t>Revista Debate Público Reflexión de Trabajo Socia</a:t>
            </a:r>
            <a:r>
              <a:rPr lang="en" sz="1000">
                <a:solidFill>
                  <a:srgbClr val="000000"/>
                </a:solidFill>
                <a:latin typeface="Arial"/>
                <a:ea typeface="Arial"/>
                <a:cs typeface="Arial"/>
                <a:sym typeface="Arial"/>
              </a:rPr>
              <a:t>l. 17 (3), 70-75. Recuperado de http://trabajosocial.sociales.uba.ar/wp-content/uploads/sites/13/2016/03/20_barg.pdf</a:t>
            </a:r>
            <a:endParaRPr sz="1000" b="1">
              <a:solidFill>
                <a:srgbClr val="000000"/>
              </a:solidFill>
              <a:latin typeface="Arial"/>
              <a:ea typeface="Arial"/>
              <a:cs typeface="Arial"/>
              <a:sym typeface="Arial"/>
            </a:endParaRPr>
          </a:p>
          <a:p>
            <a:pPr marL="0" lvl="0" indent="0" algn="l" rtl="0">
              <a:lnSpc>
                <a:spcPct val="100000"/>
              </a:lnSpc>
              <a:spcBef>
                <a:spcPts val="0"/>
              </a:spcBef>
              <a:spcAft>
                <a:spcPts val="0"/>
              </a:spcAft>
              <a:buSzPts val="1800"/>
              <a:buNone/>
            </a:pPr>
            <a:endParaRPr sz="1000" b="1">
              <a:solidFill>
                <a:srgbClr val="000000"/>
              </a:solidFill>
              <a:latin typeface="Arial"/>
              <a:ea typeface="Arial"/>
              <a:cs typeface="Arial"/>
              <a:sym typeface="Arial"/>
            </a:endParaRPr>
          </a:p>
          <a:p>
            <a:pPr marL="359410" lvl="0" indent="-359410" algn="just" rtl="0">
              <a:lnSpc>
                <a:spcPct val="150000"/>
              </a:lnSpc>
              <a:spcBef>
                <a:spcPts val="0"/>
              </a:spcBef>
              <a:spcAft>
                <a:spcPts val="0"/>
              </a:spcAft>
              <a:buSzPts val="1800"/>
              <a:buNone/>
            </a:pPr>
            <a:r>
              <a:rPr lang="en" sz="1000">
                <a:solidFill>
                  <a:srgbClr val="000000"/>
                </a:solidFill>
                <a:latin typeface="Arial"/>
                <a:ea typeface="Arial"/>
                <a:cs typeface="Arial"/>
                <a:sym typeface="Arial"/>
              </a:rPr>
              <a:t>Batthyány, K., Genta, N. y Perrotta, V. (2013). El cuidado de calidad desde el saber experto y su impacto de género Análisis comparativo sobre cuidado infantil y de adultos y adultas mayores en el Uruguay. Comisión Económica para América Latina, Serie Asuntos de Género. ISSN 1564-4170. Recuperado de </a:t>
            </a:r>
            <a:r>
              <a:rPr lang="en" sz="1000">
                <a:solidFill>
                  <a:srgbClr val="000000"/>
                </a:solidFill>
                <a:uFill>
                  <a:noFill/>
                </a:uFill>
                <a:latin typeface="Arial"/>
                <a:ea typeface="Arial"/>
                <a:cs typeface="Arial"/>
                <a:sym typeface="Arial"/>
                <a:hlinkClick r:id="rId3"/>
              </a:rPr>
              <a:t>http://cienciassociales.edu.uy/wp-content/uploads/sites/3/2013/archivos/Elcuidadodecalidad.pdf</a:t>
            </a:r>
            <a:endParaRPr sz="1000">
              <a:solidFill>
                <a:srgbClr val="000000"/>
              </a:solidFill>
              <a:latin typeface="Arial"/>
              <a:ea typeface="Arial"/>
              <a:cs typeface="Arial"/>
              <a:sym typeface="Arial"/>
            </a:endParaRPr>
          </a:p>
          <a:p>
            <a:pPr marL="359410" lvl="0" indent="-359410" algn="just" rtl="0">
              <a:lnSpc>
                <a:spcPct val="150000"/>
              </a:lnSpc>
              <a:spcBef>
                <a:spcPts val="0"/>
              </a:spcBef>
              <a:spcAft>
                <a:spcPts val="0"/>
              </a:spcAft>
              <a:buSzPts val="1800"/>
              <a:buNone/>
            </a:pPr>
            <a:endParaRPr sz="1000">
              <a:solidFill>
                <a:srgbClr val="000000"/>
              </a:solidFill>
              <a:latin typeface="Arial"/>
              <a:ea typeface="Arial"/>
              <a:cs typeface="Arial"/>
              <a:sym typeface="Arial"/>
            </a:endParaRPr>
          </a:p>
          <a:p>
            <a:pPr marL="359410" lvl="0" indent="-359410" algn="just" rtl="0">
              <a:lnSpc>
                <a:spcPct val="150000"/>
              </a:lnSpc>
              <a:spcBef>
                <a:spcPts val="0"/>
              </a:spcBef>
              <a:spcAft>
                <a:spcPts val="0"/>
              </a:spcAft>
              <a:buSzPts val="1800"/>
              <a:buNone/>
            </a:pPr>
            <a:r>
              <a:rPr lang="en" sz="1000">
                <a:solidFill>
                  <a:srgbClr val="000000"/>
                </a:solidFill>
                <a:latin typeface="Arial"/>
                <a:ea typeface="Arial"/>
                <a:cs typeface="Arial"/>
                <a:sym typeface="Arial"/>
              </a:rPr>
              <a:t>Bedoya-Hernández, M. H. (2013). Redes del cuidado: Ética del destino compartido en las madres comunitarias antioqueñas. </a:t>
            </a:r>
            <a:r>
              <a:rPr lang="en" sz="1000" i="1">
                <a:solidFill>
                  <a:srgbClr val="000000"/>
                </a:solidFill>
                <a:latin typeface="Arial"/>
                <a:ea typeface="Arial"/>
                <a:cs typeface="Arial"/>
                <a:sym typeface="Arial"/>
              </a:rPr>
              <a:t>Revista Latinoamericana de Ciencias Sociales, Niñez y Juventud,</a:t>
            </a:r>
            <a:r>
              <a:rPr lang="en" sz="1000">
                <a:solidFill>
                  <a:srgbClr val="000000"/>
                </a:solidFill>
                <a:latin typeface="Arial"/>
                <a:ea typeface="Arial"/>
                <a:cs typeface="Arial"/>
                <a:sym typeface="Arial"/>
              </a:rPr>
              <a:t> 11 (2), pp. 741-753. Recuperado de </a:t>
            </a:r>
            <a:r>
              <a:rPr lang="en" sz="1000">
                <a:solidFill>
                  <a:srgbClr val="000000"/>
                </a:solidFill>
                <a:uFill>
                  <a:noFill/>
                </a:uFill>
                <a:latin typeface="Arial"/>
                <a:ea typeface="Arial"/>
                <a:cs typeface="Arial"/>
                <a:sym typeface="Arial"/>
                <a:hlinkClick r:id="rId4"/>
              </a:rPr>
              <a:t>http://www.scielo.org.co/pdf/rlcs/v11n2/v11n2a20.pdf</a:t>
            </a:r>
            <a:endParaRPr sz="1000">
              <a:solidFill>
                <a:srgbClr val="000000"/>
              </a:solidFill>
              <a:latin typeface="Arial"/>
              <a:ea typeface="Arial"/>
              <a:cs typeface="Arial"/>
              <a:sym typeface="Arial"/>
            </a:endParaRPr>
          </a:p>
          <a:p>
            <a:pPr marL="359410" lvl="0" indent="-359410" algn="just" rtl="0">
              <a:lnSpc>
                <a:spcPct val="150000"/>
              </a:lnSpc>
              <a:spcBef>
                <a:spcPts val="0"/>
              </a:spcBef>
              <a:spcAft>
                <a:spcPts val="0"/>
              </a:spcAft>
              <a:buSzPts val="1800"/>
              <a:buNone/>
            </a:pPr>
            <a:endParaRPr sz="1000">
              <a:solidFill>
                <a:srgbClr val="000000"/>
              </a:solidFill>
              <a:latin typeface="Arial"/>
              <a:ea typeface="Arial"/>
              <a:cs typeface="Arial"/>
              <a:sym typeface="Arial"/>
            </a:endParaRPr>
          </a:p>
          <a:p>
            <a:pPr marL="359410" lvl="0" indent="-359410" algn="just" rtl="0">
              <a:lnSpc>
                <a:spcPct val="150000"/>
              </a:lnSpc>
              <a:spcBef>
                <a:spcPts val="0"/>
              </a:spcBef>
              <a:spcAft>
                <a:spcPts val="0"/>
              </a:spcAft>
              <a:buSzPts val="1800"/>
              <a:buNone/>
            </a:pPr>
            <a:r>
              <a:rPr lang="en" sz="1000">
                <a:solidFill>
                  <a:srgbClr val="000000"/>
                </a:solidFill>
                <a:latin typeface="Arial"/>
                <a:ea typeface="Arial"/>
                <a:cs typeface="Arial"/>
                <a:sym typeface="Arial"/>
              </a:rPr>
              <a:t>Bronfman, M. (2000). Presencia y ausencia de redes sociales. En M. Bronfman, Como se vive se muere Familia, redes sociales y muerte infantil (1° ed., págs. 143-166). Recuperado de </a:t>
            </a:r>
            <a:r>
              <a:rPr lang="en" sz="1000">
                <a:solidFill>
                  <a:srgbClr val="000000"/>
                </a:solidFill>
                <a:uFill>
                  <a:noFill/>
                </a:uFill>
                <a:latin typeface="Arial"/>
                <a:ea typeface="Arial"/>
                <a:cs typeface="Arial"/>
                <a:sym typeface="Arial"/>
                <a:hlinkClick r:id="rId5"/>
              </a:rPr>
              <a:t>https://www.crim.unam.mx/web/sites/default/files/Como%20se%20vive%20se%20muere.pdf</a:t>
            </a:r>
            <a:endParaRPr sz="1000">
              <a:solidFill>
                <a:srgbClr val="000000"/>
              </a:solidFill>
              <a:latin typeface="Arial"/>
              <a:ea typeface="Arial"/>
              <a:cs typeface="Arial"/>
              <a:sym typeface="Arial"/>
            </a:endParaRPr>
          </a:p>
          <a:p>
            <a:pPr marL="0" lvl="0" indent="0" algn="l" rtl="0">
              <a:lnSpc>
                <a:spcPct val="100000"/>
              </a:lnSpc>
              <a:spcBef>
                <a:spcPts val="0"/>
              </a:spcBef>
              <a:spcAft>
                <a:spcPts val="0"/>
              </a:spcAft>
              <a:buSzPts val="1800"/>
              <a:buNone/>
            </a:pPr>
            <a:endParaRPr sz="1000" b="1">
              <a:solidFill>
                <a:srgbClr val="000000"/>
              </a:solidFill>
              <a:latin typeface="Arial"/>
              <a:ea typeface="Arial"/>
              <a:cs typeface="Arial"/>
              <a:sym typeface="Arial"/>
            </a:endParaRPr>
          </a:p>
          <a:p>
            <a:pPr marL="360000" lvl="0" indent="-360000" algn="just" rtl="0">
              <a:lnSpc>
                <a:spcPct val="150000"/>
              </a:lnSpc>
              <a:spcBef>
                <a:spcPts val="0"/>
              </a:spcBef>
              <a:spcAft>
                <a:spcPts val="0"/>
              </a:spcAft>
              <a:buSzPts val="1800"/>
              <a:buNone/>
            </a:pPr>
            <a:r>
              <a:rPr lang="en" sz="1000">
                <a:solidFill>
                  <a:srgbClr val="000000"/>
                </a:solidFill>
                <a:latin typeface="Arial"/>
                <a:ea typeface="Arial"/>
                <a:cs typeface="Arial"/>
                <a:sym typeface="Arial"/>
              </a:rPr>
              <a:t>Cerosetenta (2018). Reportaje ¿Quién cuida a los hijos de las trabajadoras sexuales? Bogotá, Colombia: Universidad de los Andes.</a:t>
            </a:r>
            <a:endParaRPr sz="1000">
              <a:solidFill>
                <a:srgbClr val="000000"/>
              </a:solidFill>
              <a:latin typeface="Arial"/>
              <a:ea typeface="Arial"/>
              <a:cs typeface="Arial"/>
              <a:sym typeface="Arial"/>
            </a:endParaRPr>
          </a:p>
          <a:p>
            <a:pPr marL="0" lvl="0" indent="0" algn="just" rtl="0">
              <a:lnSpc>
                <a:spcPct val="115000"/>
              </a:lnSpc>
              <a:spcBef>
                <a:spcPts val="0"/>
              </a:spcBef>
              <a:spcAft>
                <a:spcPts val="0"/>
              </a:spcAft>
              <a:buClr>
                <a:schemeClr val="dk1"/>
              </a:buClr>
              <a:buSzPts val="1100"/>
              <a:buFont typeface="Arial"/>
              <a:buNone/>
            </a:pPr>
            <a:endParaRPr sz="1200">
              <a:solidFill>
                <a:schemeClr val="dk1"/>
              </a:solidFill>
              <a:latin typeface="Times New Roman"/>
              <a:ea typeface="Times New Roman"/>
              <a:cs typeface="Times New Roman"/>
              <a:sym typeface="Times New Roman"/>
            </a:endParaRPr>
          </a:p>
          <a:p>
            <a:pPr marL="457200" lvl="0" indent="-228600" algn="ctr" rtl="0">
              <a:lnSpc>
                <a:spcPct val="115000"/>
              </a:lnSpc>
              <a:spcBef>
                <a:spcPts val="0"/>
              </a:spcBef>
              <a:spcAft>
                <a:spcPts val="0"/>
              </a:spcAft>
              <a:buClr>
                <a:srgbClr val="000000"/>
              </a:buClr>
              <a:buSzPts val="1100"/>
              <a:buFont typeface="Arial"/>
              <a:buNone/>
            </a:pPr>
            <a:endParaRPr sz="1200" b="1">
              <a:solidFill>
                <a:schemeClr val="dk1"/>
              </a:solidFill>
              <a:highlight>
                <a:srgbClr val="FFFFFF"/>
              </a:highlight>
              <a:latin typeface="Arial"/>
              <a:ea typeface="Arial"/>
              <a:cs typeface="Arial"/>
              <a:sym typeface="Arial"/>
            </a:endParaRPr>
          </a:p>
        </p:txBody>
      </p:sp>
      <p:sp>
        <p:nvSpPr>
          <p:cNvPr id="667" name="Google Shape;667;p40"/>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
                <a:latin typeface="Roboto"/>
                <a:ea typeface="Roboto"/>
                <a:cs typeface="Roboto"/>
                <a:sym typeface="Roboto"/>
              </a:rPr>
              <a:t>35</a:t>
            </a:fld>
            <a:endParaRPr>
              <a:latin typeface="Roboto"/>
              <a:ea typeface="Roboto"/>
              <a:cs typeface="Roboto"/>
              <a:sym typeface="Roboto"/>
            </a:endParaRPr>
          </a:p>
        </p:txBody>
      </p:sp>
      <p:sp>
        <p:nvSpPr>
          <p:cNvPr id="668" name="Google Shape;668;p40"/>
          <p:cNvSpPr txBox="1"/>
          <p:nvPr/>
        </p:nvSpPr>
        <p:spPr>
          <a:xfrm>
            <a:off x="796825" y="313500"/>
            <a:ext cx="4336800" cy="57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3000"/>
              <a:buFont typeface="Arial"/>
              <a:buNone/>
            </a:pPr>
            <a:r>
              <a:rPr lang="en" sz="3000" b="1" i="0" u="none" strike="noStrike" cap="none">
                <a:solidFill>
                  <a:schemeClr val="dk1"/>
                </a:solidFill>
                <a:latin typeface="Roboto"/>
                <a:ea typeface="Roboto"/>
                <a:cs typeface="Roboto"/>
                <a:sym typeface="Roboto"/>
              </a:rPr>
              <a:t>REFERENCIAS</a:t>
            </a:r>
            <a:endParaRPr sz="3000" b="1" i="0" u="none" strike="noStrike" cap="none">
              <a:solidFill>
                <a:schemeClr val="dk1"/>
              </a:solidFill>
              <a:latin typeface="Roboto"/>
              <a:ea typeface="Roboto"/>
              <a:cs typeface="Roboto"/>
              <a:sym typeface="Roboto"/>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672"/>
        <p:cNvGrpSpPr/>
        <p:nvPr/>
      </p:nvGrpSpPr>
      <p:grpSpPr>
        <a:xfrm>
          <a:off x="0" y="0"/>
          <a:ext cx="0" cy="0"/>
          <a:chOff x="0" y="0"/>
          <a:chExt cx="0" cy="0"/>
        </a:xfrm>
      </p:grpSpPr>
      <p:sp>
        <p:nvSpPr>
          <p:cNvPr id="673" name="Google Shape;673;p41"/>
          <p:cNvSpPr txBox="1">
            <a:spLocks noGrp="1"/>
          </p:cNvSpPr>
          <p:nvPr>
            <p:ph type="body" idx="1"/>
          </p:nvPr>
        </p:nvSpPr>
        <p:spPr>
          <a:xfrm>
            <a:off x="159875" y="1359000"/>
            <a:ext cx="8582400" cy="3784500"/>
          </a:xfrm>
          <a:prstGeom prst="rect">
            <a:avLst/>
          </a:prstGeom>
          <a:noFill/>
          <a:ln>
            <a:noFill/>
          </a:ln>
        </p:spPr>
        <p:txBody>
          <a:bodyPr spcFirstLastPara="1" wrap="square" lIns="91425" tIns="91425" rIns="91425" bIns="91425" anchor="ctr" anchorCtr="0">
            <a:noAutofit/>
          </a:bodyPr>
          <a:lstStyle/>
          <a:p>
            <a:pPr marL="359410" lvl="0" indent="-359410" algn="just" rtl="0">
              <a:lnSpc>
                <a:spcPct val="150000"/>
              </a:lnSpc>
              <a:spcBef>
                <a:spcPts val="0"/>
              </a:spcBef>
              <a:spcAft>
                <a:spcPts val="0"/>
              </a:spcAft>
              <a:buSzPts val="1800"/>
              <a:buNone/>
            </a:pPr>
            <a:r>
              <a:rPr lang="en" sz="1000">
                <a:solidFill>
                  <a:srgbClr val="000000"/>
                </a:solidFill>
                <a:latin typeface="Arial"/>
                <a:ea typeface="Arial"/>
                <a:cs typeface="Arial"/>
                <a:sym typeface="Arial"/>
              </a:rPr>
              <a:t>Castro, E. B., &amp; Rodríguez Shek, P. (2013). Más allá del dilema de los métodos. Bogotá, Colombia: Universidad de los Andes. Recuperado de </a:t>
            </a:r>
            <a:r>
              <a:rPr lang="en" sz="1000">
                <a:solidFill>
                  <a:srgbClr val="000000"/>
                </a:solidFill>
                <a:uFill>
                  <a:noFill/>
                </a:uFill>
                <a:latin typeface="Arial"/>
                <a:ea typeface="Arial"/>
                <a:cs typeface="Arial"/>
                <a:sym typeface="Arial"/>
                <a:hlinkClick r:id="rId3"/>
              </a:rPr>
              <a:t>https://es.scribd.com/doc/26062421/Mas-alla-del-dilema-de-los-metodos</a:t>
            </a:r>
            <a:endParaRPr sz="1000">
              <a:solidFill>
                <a:srgbClr val="000000"/>
              </a:solidFill>
              <a:latin typeface="Arial"/>
              <a:ea typeface="Arial"/>
              <a:cs typeface="Arial"/>
              <a:sym typeface="Arial"/>
            </a:endParaRPr>
          </a:p>
          <a:p>
            <a:pPr marL="0" lvl="0" indent="0" algn="just" rtl="0">
              <a:lnSpc>
                <a:spcPct val="150000"/>
              </a:lnSpc>
              <a:spcBef>
                <a:spcPts val="0"/>
              </a:spcBef>
              <a:spcAft>
                <a:spcPts val="0"/>
              </a:spcAft>
              <a:buSzPts val="1800"/>
              <a:buNone/>
            </a:pPr>
            <a:endParaRPr sz="1000">
              <a:solidFill>
                <a:srgbClr val="000000"/>
              </a:solidFill>
              <a:latin typeface="Arial"/>
              <a:ea typeface="Arial"/>
              <a:cs typeface="Arial"/>
              <a:sym typeface="Arial"/>
            </a:endParaRPr>
          </a:p>
          <a:p>
            <a:pPr marL="360000" lvl="0" indent="-360000" algn="just" rtl="0">
              <a:lnSpc>
                <a:spcPct val="150000"/>
              </a:lnSpc>
              <a:spcBef>
                <a:spcPts val="0"/>
              </a:spcBef>
              <a:spcAft>
                <a:spcPts val="0"/>
              </a:spcAft>
              <a:buSzPts val="1800"/>
              <a:buNone/>
            </a:pPr>
            <a:r>
              <a:rPr lang="en" sz="1000">
                <a:solidFill>
                  <a:srgbClr val="000000"/>
                </a:solidFill>
                <a:latin typeface="Arial"/>
                <a:ea typeface="Arial"/>
                <a:cs typeface="Arial"/>
                <a:sym typeface="Arial"/>
              </a:rPr>
              <a:t>Cristoffanini, M. T. (2017). Maternidad y prostitución ¿contradictorias y excluyentes? Estudios Feministas, </a:t>
            </a:r>
            <a:r>
              <a:rPr lang="en" sz="1000" i="1">
                <a:solidFill>
                  <a:srgbClr val="000000"/>
                </a:solidFill>
                <a:latin typeface="Arial"/>
                <a:ea typeface="Arial"/>
                <a:cs typeface="Arial"/>
                <a:sym typeface="Arial"/>
              </a:rPr>
              <a:t>Florianópolis,</a:t>
            </a:r>
            <a:r>
              <a:rPr lang="en" sz="1000">
                <a:solidFill>
                  <a:srgbClr val="000000"/>
                </a:solidFill>
                <a:latin typeface="Arial"/>
                <a:ea typeface="Arial"/>
                <a:cs typeface="Arial"/>
                <a:sym typeface="Arial"/>
              </a:rPr>
              <a:t> 25(1), 167-185. Obtenido de </a:t>
            </a:r>
            <a:r>
              <a:rPr lang="en" sz="1000">
                <a:solidFill>
                  <a:srgbClr val="000000"/>
                </a:solidFill>
                <a:uFill>
                  <a:noFill/>
                </a:uFill>
                <a:latin typeface="Arial"/>
                <a:ea typeface="Arial"/>
                <a:cs typeface="Arial"/>
                <a:sym typeface="Arial"/>
                <a:hlinkClick r:id="rId4"/>
              </a:rPr>
              <a:t>https://www.redalyc.org/html/381/38149070009/</a:t>
            </a:r>
            <a:endParaRPr sz="1000" b="1">
              <a:solidFill>
                <a:srgbClr val="000000"/>
              </a:solidFill>
              <a:latin typeface="Arial"/>
              <a:ea typeface="Arial"/>
              <a:cs typeface="Arial"/>
              <a:sym typeface="Arial"/>
            </a:endParaRPr>
          </a:p>
          <a:p>
            <a:pPr marL="360000" lvl="0" indent="-360000" algn="just" rtl="0">
              <a:lnSpc>
                <a:spcPct val="150000"/>
              </a:lnSpc>
              <a:spcBef>
                <a:spcPts val="0"/>
              </a:spcBef>
              <a:spcAft>
                <a:spcPts val="0"/>
              </a:spcAft>
              <a:buSzPts val="1800"/>
              <a:buNone/>
            </a:pPr>
            <a:endParaRPr sz="1000" b="1">
              <a:solidFill>
                <a:srgbClr val="000000"/>
              </a:solidFill>
              <a:latin typeface="Arial"/>
              <a:ea typeface="Arial"/>
              <a:cs typeface="Arial"/>
              <a:sym typeface="Arial"/>
            </a:endParaRPr>
          </a:p>
          <a:p>
            <a:pPr marL="359410" lvl="0" indent="-359410" algn="just" rtl="0">
              <a:lnSpc>
                <a:spcPct val="150000"/>
              </a:lnSpc>
              <a:spcBef>
                <a:spcPts val="0"/>
              </a:spcBef>
              <a:spcAft>
                <a:spcPts val="0"/>
              </a:spcAft>
              <a:buSzPts val="1800"/>
              <a:buNone/>
            </a:pPr>
            <a:r>
              <a:rPr lang="en" sz="1000">
                <a:solidFill>
                  <a:srgbClr val="000000"/>
                </a:solidFill>
                <a:latin typeface="Arial"/>
                <a:ea typeface="Arial"/>
                <a:cs typeface="Arial"/>
                <a:sym typeface="Arial"/>
              </a:rPr>
              <a:t>Departamento Nacional de Estadística. (11 de abril de 2018). </a:t>
            </a:r>
            <a:r>
              <a:rPr lang="en" sz="1000" i="1">
                <a:solidFill>
                  <a:srgbClr val="000000"/>
                </a:solidFill>
                <a:latin typeface="Arial"/>
                <a:ea typeface="Arial"/>
                <a:cs typeface="Arial"/>
                <a:sym typeface="Arial"/>
              </a:rPr>
              <a:t>Boletín técnico Encuesta Nacional de Uso del Tiempo (ENUT) Año 2016-2017</a:t>
            </a:r>
            <a:r>
              <a:rPr lang="en" sz="1000">
                <a:solidFill>
                  <a:srgbClr val="000000"/>
                </a:solidFill>
                <a:latin typeface="Arial"/>
                <a:ea typeface="Arial"/>
                <a:cs typeface="Arial"/>
                <a:sym typeface="Arial"/>
              </a:rPr>
              <a:t>. Recuperado de: https://www.dane.gov.co/files/investigaciones/boletines/ENUT/Bol_ENUT_2016_2017.pdf</a:t>
            </a:r>
            <a:endParaRPr sz="1000">
              <a:solidFill>
                <a:srgbClr val="000000"/>
              </a:solidFill>
              <a:latin typeface="Arial"/>
              <a:ea typeface="Arial"/>
              <a:cs typeface="Arial"/>
              <a:sym typeface="Arial"/>
            </a:endParaRPr>
          </a:p>
          <a:p>
            <a:pPr marL="359410" lvl="0" indent="-359410" algn="just" rtl="0">
              <a:lnSpc>
                <a:spcPct val="150000"/>
              </a:lnSpc>
              <a:spcBef>
                <a:spcPts val="0"/>
              </a:spcBef>
              <a:spcAft>
                <a:spcPts val="0"/>
              </a:spcAft>
              <a:buSzPts val="1800"/>
              <a:buNone/>
            </a:pPr>
            <a:endParaRPr sz="1000">
              <a:solidFill>
                <a:srgbClr val="000000"/>
              </a:solidFill>
              <a:latin typeface="Arial"/>
              <a:ea typeface="Arial"/>
              <a:cs typeface="Arial"/>
              <a:sym typeface="Arial"/>
            </a:endParaRPr>
          </a:p>
          <a:p>
            <a:pPr marL="359410" lvl="0" indent="-359410" algn="just" rtl="0">
              <a:lnSpc>
                <a:spcPct val="150000"/>
              </a:lnSpc>
              <a:spcBef>
                <a:spcPts val="0"/>
              </a:spcBef>
              <a:spcAft>
                <a:spcPts val="0"/>
              </a:spcAft>
              <a:buSzPts val="1800"/>
              <a:buNone/>
            </a:pPr>
            <a:r>
              <a:rPr lang="en" sz="1000">
                <a:solidFill>
                  <a:srgbClr val="000000"/>
                </a:solidFill>
                <a:latin typeface="Arial"/>
                <a:ea typeface="Arial"/>
                <a:cs typeface="Arial"/>
                <a:sym typeface="Arial"/>
              </a:rPr>
              <a:t>Dabas, E. (2011). Haciendo en Redes: Perspectivas desde prácticas saludables. Argentina: CICCUS.</a:t>
            </a:r>
            <a:endParaRPr sz="1000">
              <a:solidFill>
                <a:srgbClr val="000000"/>
              </a:solidFill>
              <a:latin typeface="Arial"/>
              <a:ea typeface="Arial"/>
              <a:cs typeface="Arial"/>
              <a:sym typeface="Arial"/>
            </a:endParaRPr>
          </a:p>
          <a:p>
            <a:pPr marL="359410" lvl="0" indent="-359410" algn="just" rtl="0">
              <a:lnSpc>
                <a:spcPct val="150000"/>
              </a:lnSpc>
              <a:spcBef>
                <a:spcPts val="0"/>
              </a:spcBef>
              <a:spcAft>
                <a:spcPts val="0"/>
              </a:spcAft>
              <a:buSzPts val="1800"/>
              <a:buNone/>
            </a:pPr>
            <a:endParaRPr sz="1000">
              <a:solidFill>
                <a:srgbClr val="000000"/>
              </a:solidFill>
              <a:latin typeface="Arial"/>
              <a:ea typeface="Arial"/>
              <a:cs typeface="Arial"/>
              <a:sym typeface="Arial"/>
            </a:endParaRPr>
          </a:p>
          <a:p>
            <a:pPr marL="359410" lvl="0" indent="-359410" algn="just" rtl="0">
              <a:lnSpc>
                <a:spcPct val="150000"/>
              </a:lnSpc>
              <a:spcBef>
                <a:spcPts val="0"/>
              </a:spcBef>
              <a:spcAft>
                <a:spcPts val="0"/>
              </a:spcAft>
              <a:buSzPts val="1800"/>
              <a:buNone/>
            </a:pPr>
            <a:r>
              <a:rPr lang="en" sz="1000">
                <a:solidFill>
                  <a:srgbClr val="000000"/>
                </a:solidFill>
                <a:latin typeface="Arial"/>
                <a:ea typeface="Arial"/>
                <a:cs typeface="Arial"/>
                <a:sym typeface="Arial"/>
              </a:rPr>
              <a:t>Di Carlo, E. (1998). Redes Sociales Naturales: Un modelo de trabajo para el servicio social. Buenos Aires, Argentina: LUMEN-Humanitas.</a:t>
            </a:r>
            <a:endParaRPr sz="1000">
              <a:solidFill>
                <a:srgbClr val="000000"/>
              </a:solidFill>
              <a:latin typeface="Arial"/>
              <a:ea typeface="Arial"/>
              <a:cs typeface="Arial"/>
              <a:sym typeface="Arial"/>
            </a:endParaRPr>
          </a:p>
          <a:p>
            <a:pPr marL="355600" lvl="0" indent="-355600" algn="just" rtl="0">
              <a:lnSpc>
                <a:spcPct val="150000"/>
              </a:lnSpc>
              <a:spcBef>
                <a:spcPts val="1200"/>
              </a:spcBef>
              <a:spcAft>
                <a:spcPts val="0"/>
              </a:spcAft>
              <a:buNone/>
            </a:pPr>
            <a:r>
              <a:rPr lang="en" sz="1000">
                <a:solidFill>
                  <a:srgbClr val="000000"/>
                </a:solidFill>
                <a:latin typeface="Arial"/>
                <a:ea typeface="Arial"/>
                <a:cs typeface="Arial"/>
                <a:sym typeface="Arial"/>
              </a:rPr>
              <a:t>Orozco, A. P., &amp; López Gil, S. (2011). Desigualdades a flor de piel: cadenas globales de cuidados. Concreciones en el empleo de hogar y políticas públicas. España: Onu Mujeres. Recuperado de</a:t>
            </a:r>
            <a:r>
              <a:rPr lang="en" sz="1000">
                <a:solidFill>
                  <a:srgbClr val="000000"/>
                </a:solidFill>
                <a:uFill>
                  <a:noFill/>
                </a:uFill>
                <a:latin typeface="Arial"/>
                <a:ea typeface="Arial"/>
                <a:cs typeface="Arial"/>
                <a:sym typeface="Arial"/>
                <a:hlinkClick r:id="rId5"/>
              </a:rPr>
              <a:t> http://riberdis.cedd.net/handle/11181/5044</a:t>
            </a:r>
            <a:endParaRPr sz="1000">
              <a:solidFill>
                <a:srgbClr val="000000"/>
              </a:solidFill>
              <a:latin typeface="Arial"/>
              <a:ea typeface="Arial"/>
              <a:cs typeface="Arial"/>
              <a:sym typeface="Arial"/>
            </a:endParaRPr>
          </a:p>
          <a:p>
            <a:pPr marL="359410" lvl="0" indent="-359410" algn="just" rtl="0">
              <a:lnSpc>
                <a:spcPct val="150000"/>
              </a:lnSpc>
              <a:spcBef>
                <a:spcPts val="1200"/>
              </a:spcBef>
              <a:spcAft>
                <a:spcPts val="0"/>
              </a:spcAft>
              <a:buSzPts val="1800"/>
              <a:buNone/>
            </a:pPr>
            <a:endParaRPr sz="1000">
              <a:solidFill>
                <a:srgbClr val="000000"/>
              </a:solidFill>
              <a:latin typeface="Arial"/>
              <a:ea typeface="Arial"/>
              <a:cs typeface="Arial"/>
              <a:sym typeface="Arial"/>
            </a:endParaRPr>
          </a:p>
          <a:p>
            <a:pPr marL="0" lvl="0" indent="0" algn="just" rtl="0">
              <a:lnSpc>
                <a:spcPct val="150000"/>
              </a:lnSpc>
              <a:spcBef>
                <a:spcPts val="0"/>
              </a:spcBef>
              <a:spcAft>
                <a:spcPts val="0"/>
              </a:spcAft>
              <a:buSzPts val="1800"/>
              <a:buNone/>
            </a:pPr>
            <a:endParaRPr sz="1200">
              <a:solidFill>
                <a:srgbClr val="000000"/>
              </a:solidFill>
              <a:latin typeface="Arial"/>
              <a:ea typeface="Arial"/>
              <a:cs typeface="Arial"/>
              <a:sym typeface="Arial"/>
            </a:endParaRPr>
          </a:p>
          <a:p>
            <a:pPr marL="457200" lvl="0" indent="-228600" algn="ctr" rtl="0">
              <a:lnSpc>
                <a:spcPct val="115000"/>
              </a:lnSpc>
              <a:spcBef>
                <a:spcPts val="0"/>
              </a:spcBef>
              <a:spcAft>
                <a:spcPts val="0"/>
              </a:spcAft>
              <a:buClr>
                <a:srgbClr val="000000"/>
              </a:buClr>
              <a:buSzPts val="1100"/>
              <a:buFont typeface="Arial"/>
              <a:buNone/>
            </a:pPr>
            <a:endParaRPr sz="1200" b="1">
              <a:solidFill>
                <a:schemeClr val="dk1"/>
              </a:solidFill>
              <a:highlight>
                <a:srgbClr val="FFFFFF"/>
              </a:highlight>
              <a:latin typeface="Arial"/>
              <a:ea typeface="Arial"/>
              <a:cs typeface="Arial"/>
              <a:sym typeface="Arial"/>
            </a:endParaRPr>
          </a:p>
        </p:txBody>
      </p:sp>
      <p:sp>
        <p:nvSpPr>
          <p:cNvPr id="674" name="Google Shape;674;p41"/>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
                <a:latin typeface="Roboto"/>
                <a:ea typeface="Roboto"/>
                <a:cs typeface="Roboto"/>
                <a:sym typeface="Roboto"/>
              </a:rPr>
              <a:t>36</a:t>
            </a:fld>
            <a:endParaRPr>
              <a:latin typeface="Roboto"/>
              <a:ea typeface="Roboto"/>
              <a:cs typeface="Roboto"/>
              <a:sym typeface="Roboto"/>
            </a:endParaRPr>
          </a:p>
        </p:txBody>
      </p:sp>
      <p:sp>
        <p:nvSpPr>
          <p:cNvPr id="675" name="Google Shape;675;p41"/>
          <p:cNvSpPr txBox="1"/>
          <p:nvPr/>
        </p:nvSpPr>
        <p:spPr>
          <a:xfrm>
            <a:off x="808350" y="439375"/>
            <a:ext cx="4336800" cy="57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3000"/>
              <a:buFont typeface="Arial"/>
              <a:buNone/>
            </a:pPr>
            <a:r>
              <a:rPr lang="en" sz="3000" b="1" i="0" u="none" strike="noStrike" cap="none">
                <a:solidFill>
                  <a:schemeClr val="dk1"/>
                </a:solidFill>
                <a:latin typeface="Roboto"/>
                <a:ea typeface="Roboto"/>
                <a:cs typeface="Roboto"/>
                <a:sym typeface="Roboto"/>
              </a:rPr>
              <a:t>REFERENCIAS</a:t>
            </a:r>
            <a:endParaRPr sz="3000" b="1" i="0" u="none" strike="noStrike" cap="none">
              <a:solidFill>
                <a:schemeClr val="dk1"/>
              </a:solidFill>
              <a:latin typeface="Roboto"/>
              <a:ea typeface="Roboto"/>
              <a:cs typeface="Roboto"/>
              <a:sym typeface="Roboto"/>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226"/>
        <p:cNvGrpSpPr/>
        <p:nvPr/>
      </p:nvGrpSpPr>
      <p:grpSpPr>
        <a:xfrm>
          <a:off x="0" y="0"/>
          <a:ext cx="0" cy="0"/>
          <a:chOff x="0" y="0"/>
          <a:chExt cx="0" cy="0"/>
        </a:xfrm>
      </p:grpSpPr>
      <p:sp>
        <p:nvSpPr>
          <p:cNvPr id="227" name="Google Shape;227;p5"/>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
              <a:t>4</a:t>
            </a:fld>
            <a:endParaRPr/>
          </a:p>
        </p:txBody>
      </p:sp>
      <p:pic>
        <p:nvPicPr>
          <p:cNvPr id="228" name="Google Shape;228;p5"/>
          <p:cNvPicPr preferRelativeResize="0"/>
          <p:nvPr/>
        </p:nvPicPr>
        <p:blipFill rotWithShape="1">
          <a:blip r:embed="rId3">
            <a:alphaModFix/>
          </a:blip>
          <a:srcRect l="9525" r="17646"/>
          <a:stretch/>
        </p:blipFill>
        <p:spPr>
          <a:xfrm>
            <a:off x="5695400" y="3584125"/>
            <a:ext cx="2677901" cy="1162600"/>
          </a:xfrm>
          <a:prstGeom prst="rect">
            <a:avLst/>
          </a:prstGeom>
          <a:noFill/>
          <a:ln>
            <a:noFill/>
          </a:ln>
        </p:spPr>
      </p:pic>
      <p:sp>
        <p:nvSpPr>
          <p:cNvPr id="229" name="Google Shape;229;p5"/>
          <p:cNvSpPr txBox="1"/>
          <p:nvPr/>
        </p:nvSpPr>
        <p:spPr>
          <a:xfrm>
            <a:off x="274325" y="1216275"/>
            <a:ext cx="4872300" cy="1415400"/>
          </a:xfrm>
          <a:prstGeom prst="rect">
            <a:avLst/>
          </a:prstGeom>
          <a:noFill/>
          <a:ln>
            <a:noFill/>
          </a:ln>
        </p:spPr>
        <p:txBody>
          <a:bodyPr spcFirstLastPara="1" wrap="square" lIns="91425" tIns="91425" rIns="91425" bIns="91425" anchor="t" anchorCtr="0">
            <a:noAutofit/>
          </a:bodyPr>
          <a:lstStyle/>
          <a:p>
            <a:pPr marL="0" marR="0" lvl="0" indent="0" algn="just"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Poppins"/>
                <a:ea typeface="Poppins"/>
                <a:cs typeface="Poppins"/>
                <a:sym typeface="Poppins"/>
              </a:rPr>
              <a:t>Estrategia de la Secretaría Distrital de la Mujer como “abordaje para personas que realizan actividades sexuales pagadas en Bogotá, a través del cual se desarrollan procesos, programas y acciones que permiten contribuir a la garantía de sus derechos” (Secretaría Distrital de la Mujer, 2019).</a:t>
            </a:r>
            <a:endParaRPr sz="1400" b="0" i="0" u="none" strike="noStrike" cap="none">
              <a:solidFill>
                <a:srgbClr val="000000"/>
              </a:solidFill>
              <a:latin typeface="Poppins"/>
              <a:ea typeface="Poppins"/>
              <a:cs typeface="Poppins"/>
              <a:sym typeface="Poppins"/>
            </a:endParaRPr>
          </a:p>
        </p:txBody>
      </p:sp>
      <p:sp>
        <p:nvSpPr>
          <p:cNvPr id="230" name="Google Shape;230;p5"/>
          <p:cNvSpPr txBox="1"/>
          <p:nvPr/>
        </p:nvSpPr>
        <p:spPr>
          <a:xfrm>
            <a:off x="230775" y="352700"/>
            <a:ext cx="5930700" cy="6138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3000"/>
              <a:buFont typeface="Arial"/>
              <a:buNone/>
            </a:pPr>
            <a:r>
              <a:rPr lang="en" sz="3000" b="1" i="0" u="none" strike="noStrike" cap="none">
                <a:solidFill>
                  <a:schemeClr val="dk1"/>
                </a:solidFill>
                <a:latin typeface="Roboto"/>
                <a:ea typeface="Roboto"/>
                <a:cs typeface="Roboto"/>
                <a:sym typeface="Roboto"/>
              </a:rPr>
              <a:t>ANTECEDENTE INSTITUCIONAL</a:t>
            </a:r>
            <a:endParaRPr sz="3000" b="1" i="0" u="none" strike="noStrike" cap="none">
              <a:solidFill>
                <a:schemeClr val="dk1"/>
              </a:solidFill>
              <a:latin typeface="Roboto"/>
              <a:ea typeface="Roboto"/>
              <a:cs typeface="Roboto"/>
              <a:sym typeface="Roboto"/>
            </a:endParaRPr>
          </a:p>
        </p:txBody>
      </p:sp>
      <p:sp>
        <p:nvSpPr>
          <p:cNvPr id="231" name="Google Shape;231;p5"/>
          <p:cNvSpPr txBox="1"/>
          <p:nvPr/>
        </p:nvSpPr>
        <p:spPr>
          <a:xfrm>
            <a:off x="1328075" y="2881450"/>
            <a:ext cx="3000000" cy="1690500"/>
          </a:xfrm>
          <a:prstGeom prst="rect">
            <a:avLst/>
          </a:prstGeom>
          <a:noFill/>
          <a:ln>
            <a:noFill/>
          </a:ln>
        </p:spPr>
        <p:txBody>
          <a:bodyPr spcFirstLastPara="1" wrap="square" lIns="91425" tIns="91425" rIns="91425" bIns="91425" anchor="t" anchorCtr="0">
            <a:noAutofit/>
          </a:bodyPr>
          <a:lstStyle/>
          <a:p>
            <a:pPr marL="0" marR="0" lvl="0" indent="0" algn="just" rtl="0">
              <a:lnSpc>
                <a:spcPct val="115000"/>
              </a:lnSpc>
              <a:spcBef>
                <a:spcPts val="0"/>
              </a:spcBef>
              <a:spcAft>
                <a:spcPts val="0"/>
              </a:spcAft>
              <a:buClr>
                <a:srgbClr val="000000"/>
              </a:buClr>
              <a:buSzPts val="1400"/>
              <a:buFont typeface="Arial"/>
              <a:buNone/>
            </a:pPr>
            <a:r>
              <a:rPr lang="en" sz="1400" b="0" i="0" u="none" strike="noStrike" cap="none">
                <a:solidFill>
                  <a:srgbClr val="000000"/>
                </a:solidFill>
                <a:latin typeface="Poppins"/>
                <a:ea typeface="Poppins"/>
                <a:cs typeface="Poppins"/>
                <a:sym typeface="Poppins"/>
              </a:rPr>
              <a:t>Identificar realidades de las personas que realizan actividades sexuales pagadas (situación de derechos, lectura de realidades, identificación de capacidades y necesidades).</a:t>
            </a:r>
            <a:endParaRPr sz="1400" b="0" i="0" u="none" strike="noStrike" cap="none">
              <a:solidFill>
                <a:srgbClr val="000000"/>
              </a:solidFill>
              <a:latin typeface="Poppins"/>
              <a:ea typeface="Poppins"/>
              <a:cs typeface="Poppins"/>
              <a:sym typeface="Poppins"/>
            </a:endParaRPr>
          </a:p>
        </p:txBody>
      </p:sp>
      <p:sp>
        <p:nvSpPr>
          <p:cNvPr id="232" name="Google Shape;232;p5"/>
          <p:cNvSpPr/>
          <p:nvPr/>
        </p:nvSpPr>
        <p:spPr>
          <a:xfrm>
            <a:off x="679275" y="3265725"/>
            <a:ext cx="548700" cy="6663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Arial"/>
                <a:ea typeface="Arial"/>
                <a:cs typeface="Arial"/>
                <a:sym typeface="Arial"/>
              </a:rPr>
              <a:t>1.</a:t>
            </a:r>
            <a:endParaRPr sz="1400" b="0" i="0" u="none" strike="noStrike" cap="none">
              <a:solidFill>
                <a:srgbClr val="FFFFFF"/>
              </a:solidFill>
              <a:latin typeface="Arial"/>
              <a:ea typeface="Arial"/>
              <a:cs typeface="Arial"/>
              <a:sym typeface="Arial"/>
            </a:endParaRPr>
          </a:p>
        </p:txBody>
      </p:sp>
      <p:sp>
        <p:nvSpPr>
          <p:cNvPr id="233" name="Google Shape;233;p5"/>
          <p:cNvSpPr/>
          <p:nvPr/>
        </p:nvSpPr>
        <p:spPr>
          <a:xfrm>
            <a:off x="5904400" y="1959425"/>
            <a:ext cx="2259900" cy="1306200"/>
          </a:xfrm>
          <a:prstGeom prst="rect">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Poppins"/>
                <a:ea typeface="Poppins"/>
                <a:cs typeface="Poppins"/>
                <a:sym typeface="Poppins"/>
              </a:rPr>
              <a:t>Localidad de los Mártires</a:t>
            </a:r>
            <a:endParaRPr sz="1400" b="0" i="0" u="none" strike="noStrike" cap="none">
              <a:solidFill>
                <a:srgbClr val="FFFFFF"/>
              </a:solidFill>
              <a:latin typeface="Poppins"/>
              <a:ea typeface="Poppins"/>
              <a:cs typeface="Poppins"/>
              <a:sym typeface="Poppins"/>
            </a:endParaRPr>
          </a:p>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Poppins"/>
                <a:ea typeface="Poppins"/>
                <a:cs typeface="Poppins"/>
                <a:sym typeface="Poppins"/>
              </a:rPr>
              <a:t>Calle 24 # 19 A - 36</a:t>
            </a:r>
            <a:endParaRPr sz="1400" b="0" i="0" u="none" strike="noStrike" cap="none">
              <a:solidFill>
                <a:srgbClr val="FFFFFF"/>
              </a:solidFill>
              <a:latin typeface="Poppins"/>
              <a:ea typeface="Poppins"/>
              <a:cs typeface="Poppins"/>
              <a:sym typeface="Poppin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237"/>
        <p:cNvGrpSpPr/>
        <p:nvPr/>
      </p:nvGrpSpPr>
      <p:grpSpPr>
        <a:xfrm>
          <a:off x="0" y="0"/>
          <a:ext cx="0" cy="0"/>
          <a:chOff x="0" y="0"/>
          <a:chExt cx="0" cy="0"/>
        </a:xfrm>
      </p:grpSpPr>
      <p:sp>
        <p:nvSpPr>
          <p:cNvPr id="238" name="Google Shape;238;p6"/>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
              <a:t>5</a:t>
            </a:fld>
            <a:endParaRPr/>
          </a:p>
        </p:txBody>
      </p:sp>
      <p:sp>
        <p:nvSpPr>
          <p:cNvPr id="239" name="Google Shape;239;p6"/>
          <p:cNvSpPr txBox="1"/>
          <p:nvPr/>
        </p:nvSpPr>
        <p:spPr>
          <a:xfrm>
            <a:off x="457200" y="388850"/>
            <a:ext cx="5630100" cy="8388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3000"/>
              <a:buFont typeface="Arial"/>
              <a:buNone/>
            </a:pPr>
            <a:r>
              <a:rPr lang="en" sz="3000" b="1" i="0" u="none" strike="noStrike" cap="none">
                <a:solidFill>
                  <a:srgbClr val="2A3990"/>
                </a:solidFill>
                <a:latin typeface="Roboto"/>
                <a:ea typeface="Roboto"/>
                <a:cs typeface="Roboto"/>
                <a:sym typeface="Roboto"/>
              </a:rPr>
              <a:t>ANTECEDENTE LEGAL</a:t>
            </a:r>
            <a:endParaRPr sz="3000" b="1" i="0" u="none" strike="noStrike" cap="none">
              <a:solidFill>
                <a:srgbClr val="FFFFFF"/>
              </a:solidFill>
              <a:latin typeface="Roboto"/>
              <a:ea typeface="Roboto"/>
              <a:cs typeface="Roboto"/>
              <a:sym typeface="Roboto"/>
            </a:endParaRPr>
          </a:p>
        </p:txBody>
      </p:sp>
      <p:sp>
        <p:nvSpPr>
          <p:cNvPr id="240" name="Google Shape;240;p6"/>
          <p:cNvSpPr/>
          <p:nvPr/>
        </p:nvSpPr>
        <p:spPr>
          <a:xfrm>
            <a:off x="574575" y="1309250"/>
            <a:ext cx="2377500" cy="326700"/>
          </a:xfrm>
          <a:prstGeom prst="roundRect">
            <a:avLst>
              <a:gd name="adj" fmla="val 16667"/>
            </a:avLst>
          </a:prstGeom>
          <a:solidFill>
            <a:srgbClr val="2A3990"/>
          </a:solidFill>
          <a:ln w="9525" cap="flat"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 sz="1800" b="1" i="0" u="none" strike="noStrike" cap="none">
                <a:solidFill>
                  <a:srgbClr val="FFFFFF"/>
                </a:solidFill>
                <a:latin typeface="Poppins"/>
                <a:ea typeface="Poppins"/>
                <a:cs typeface="Poppins"/>
                <a:sym typeface="Poppins"/>
              </a:rPr>
              <a:t>INTERNACIONAL</a:t>
            </a:r>
            <a:endParaRPr sz="1800" b="1" i="0" u="none" strike="noStrike" cap="none">
              <a:solidFill>
                <a:srgbClr val="FFFFFF"/>
              </a:solidFill>
              <a:latin typeface="Poppins"/>
              <a:ea typeface="Poppins"/>
              <a:cs typeface="Poppins"/>
              <a:sym typeface="Poppins"/>
            </a:endParaRPr>
          </a:p>
        </p:txBody>
      </p:sp>
      <p:sp>
        <p:nvSpPr>
          <p:cNvPr id="241" name="Google Shape;241;p6"/>
          <p:cNvSpPr/>
          <p:nvPr/>
        </p:nvSpPr>
        <p:spPr>
          <a:xfrm>
            <a:off x="3599525" y="1309250"/>
            <a:ext cx="2377500" cy="326700"/>
          </a:xfrm>
          <a:prstGeom prst="roundRect">
            <a:avLst>
              <a:gd name="adj" fmla="val 16667"/>
            </a:avLst>
          </a:prstGeom>
          <a:solidFill>
            <a:srgbClr val="2A3990"/>
          </a:solidFill>
          <a:ln w="9525" cap="flat"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 sz="1800" b="1" i="0" u="none" strike="noStrike" cap="none">
                <a:solidFill>
                  <a:srgbClr val="FFFFFF"/>
                </a:solidFill>
                <a:latin typeface="Poppins"/>
                <a:ea typeface="Poppins"/>
                <a:cs typeface="Poppins"/>
                <a:sym typeface="Poppins"/>
              </a:rPr>
              <a:t>NACIONAL</a:t>
            </a:r>
            <a:endParaRPr sz="1800" b="1" i="0" u="none" strike="noStrike" cap="none">
              <a:solidFill>
                <a:srgbClr val="FFFFFF"/>
              </a:solidFill>
              <a:latin typeface="Poppins"/>
              <a:ea typeface="Poppins"/>
              <a:cs typeface="Poppins"/>
              <a:sym typeface="Poppins"/>
            </a:endParaRPr>
          </a:p>
        </p:txBody>
      </p:sp>
      <p:sp>
        <p:nvSpPr>
          <p:cNvPr id="242" name="Google Shape;242;p6"/>
          <p:cNvSpPr/>
          <p:nvPr/>
        </p:nvSpPr>
        <p:spPr>
          <a:xfrm>
            <a:off x="6427050" y="1309250"/>
            <a:ext cx="2207400" cy="326700"/>
          </a:xfrm>
          <a:prstGeom prst="roundRect">
            <a:avLst>
              <a:gd name="adj" fmla="val 16667"/>
            </a:avLst>
          </a:prstGeom>
          <a:solidFill>
            <a:srgbClr val="2A3990"/>
          </a:solidFill>
          <a:ln w="9525" cap="flat"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 sz="1800" b="1" i="0" u="none" strike="noStrike" cap="none">
                <a:solidFill>
                  <a:srgbClr val="FFFFFF"/>
                </a:solidFill>
                <a:latin typeface="Poppins"/>
                <a:ea typeface="Poppins"/>
                <a:cs typeface="Poppins"/>
                <a:sym typeface="Poppins"/>
              </a:rPr>
              <a:t>DISTRITAL</a:t>
            </a:r>
            <a:endParaRPr sz="1800" b="1" i="0" u="none" strike="noStrike" cap="none">
              <a:solidFill>
                <a:srgbClr val="FFFFFF"/>
              </a:solidFill>
              <a:latin typeface="Poppins"/>
              <a:ea typeface="Poppins"/>
              <a:cs typeface="Poppins"/>
              <a:sym typeface="Poppins"/>
            </a:endParaRPr>
          </a:p>
        </p:txBody>
      </p:sp>
      <p:sp>
        <p:nvSpPr>
          <p:cNvPr id="243" name="Google Shape;243;p6"/>
          <p:cNvSpPr txBox="1"/>
          <p:nvPr/>
        </p:nvSpPr>
        <p:spPr>
          <a:xfrm>
            <a:off x="300450" y="1815175"/>
            <a:ext cx="3161400" cy="285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Poppins"/>
                <a:ea typeface="Poppins"/>
                <a:cs typeface="Poppins"/>
                <a:sym typeface="Poppins"/>
              </a:rPr>
              <a:t>-Convención para la Eliminación de Todas Las Formas de Violencia Contra La Mujer (CEDAW).</a:t>
            </a:r>
            <a:endParaRPr sz="1400" b="0" i="0" u="none" strike="noStrike" cap="none">
              <a:solidFill>
                <a:srgbClr val="000000"/>
              </a:solidFill>
              <a:latin typeface="Poppins"/>
              <a:ea typeface="Poppins"/>
              <a:cs typeface="Poppins"/>
              <a:sym typeface="Poppins"/>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Poppins"/>
              <a:ea typeface="Poppins"/>
              <a:cs typeface="Poppins"/>
              <a:sym typeface="Poppins"/>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Poppins"/>
                <a:ea typeface="Poppins"/>
                <a:cs typeface="Poppins"/>
                <a:sym typeface="Poppins"/>
              </a:rPr>
              <a:t>-Declaración y Plataforma de Acción de Beijing.</a:t>
            </a:r>
            <a:endParaRPr sz="1400" b="0" i="0" u="none" strike="noStrike" cap="none">
              <a:solidFill>
                <a:srgbClr val="000000"/>
              </a:solidFill>
              <a:latin typeface="Poppins"/>
              <a:ea typeface="Poppins"/>
              <a:cs typeface="Poppins"/>
              <a:sym typeface="Poppins"/>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Poppins"/>
              <a:ea typeface="Poppins"/>
              <a:cs typeface="Poppins"/>
              <a:sym typeface="Poppins"/>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Poppins"/>
                <a:ea typeface="Poppins"/>
                <a:cs typeface="Poppins"/>
                <a:sym typeface="Poppins"/>
              </a:rPr>
              <a:t>-Consenso de Brasilia .</a:t>
            </a:r>
            <a:endParaRPr sz="1400" b="0" i="0" u="none" strike="noStrike" cap="none">
              <a:solidFill>
                <a:srgbClr val="000000"/>
              </a:solidFill>
              <a:latin typeface="Poppins"/>
              <a:ea typeface="Poppins"/>
              <a:cs typeface="Poppins"/>
              <a:sym typeface="Poppins"/>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Poppins"/>
              <a:ea typeface="Poppins"/>
              <a:cs typeface="Poppins"/>
              <a:sym typeface="Poppins"/>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Poppins"/>
                <a:ea typeface="Poppins"/>
                <a:cs typeface="Poppins"/>
                <a:sym typeface="Poppins"/>
              </a:rPr>
              <a:t>- Consenso de Santo Domingo.</a:t>
            </a:r>
            <a:endParaRPr sz="1400" b="0" i="0" u="none" strike="noStrike" cap="none">
              <a:solidFill>
                <a:srgbClr val="000000"/>
              </a:solidFill>
              <a:latin typeface="Poppins"/>
              <a:ea typeface="Poppins"/>
              <a:cs typeface="Poppins"/>
              <a:sym typeface="Poppins"/>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Poppins"/>
              <a:ea typeface="Poppins"/>
              <a:cs typeface="Poppins"/>
              <a:sym typeface="Poppins"/>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Poppins"/>
                <a:ea typeface="Poppins"/>
                <a:cs typeface="Poppins"/>
                <a:sym typeface="Poppins"/>
              </a:rPr>
              <a:t>-Objetivos de Desarrollo Sostenible.</a:t>
            </a:r>
            <a:endParaRPr sz="1400" b="0" i="0" u="none" strike="noStrike" cap="none">
              <a:solidFill>
                <a:srgbClr val="000000"/>
              </a:solidFill>
              <a:latin typeface="Poppins"/>
              <a:ea typeface="Poppins"/>
              <a:cs typeface="Poppins"/>
              <a:sym typeface="Poppins"/>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Times New Roman"/>
              <a:ea typeface="Times New Roman"/>
              <a:cs typeface="Times New Roman"/>
              <a:sym typeface="Times New Roman"/>
            </a:endParaRPr>
          </a:p>
        </p:txBody>
      </p:sp>
      <p:sp>
        <p:nvSpPr>
          <p:cNvPr id="244" name="Google Shape;244;p6"/>
          <p:cNvSpPr txBox="1"/>
          <p:nvPr/>
        </p:nvSpPr>
        <p:spPr>
          <a:xfrm>
            <a:off x="3709950" y="1815175"/>
            <a:ext cx="2469000" cy="3074400"/>
          </a:xfrm>
          <a:prstGeom prst="rect">
            <a:avLst/>
          </a:prstGeom>
          <a:noFill/>
          <a:ln>
            <a:noFill/>
          </a:ln>
        </p:spPr>
        <p:txBody>
          <a:bodyPr spcFirstLastPara="1" wrap="square" lIns="91425" tIns="91425" rIns="91425" bIns="91425" anchor="t" anchorCtr="0">
            <a:noAutofit/>
          </a:bodyPr>
          <a:lstStyle/>
          <a:p>
            <a:pPr marL="0" marR="0" lvl="0" indent="0" algn="just"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Poppins"/>
                <a:ea typeface="Poppins"/>
                <a:cs typeface="Poppins"/>
                <a:sym typeface="Poppins"/>
              </a:rPr>
              <a:t>-Constitución Política de Colombia. Art. 44.</a:t>
            </a:r>
            <a:endParaRPr sz="1400" b="0" i="0" u="none" strike="noStrike" cap="none">
              <a:solidFill>
                <a:srgbClr val="000000"/>
              </a:solidFill>
              <a:latin typeface="Poppins"/>
              <a:ea typeface="Poppins"/>
              <a:cs typeface="Poppins"/>
              <a:sym typeface="Poppins"/>
            </a:endParaRPr>
          </a:p>
          <a:p>
            <a:pPr marL="0" marR="0" lvl="0" indent="0" algn="just"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Poppins"/>
              <a:ea typeface="Poppins"/>
              <a:cs typeface="Poppins"/>
              <a:sym typeface="Poppins"/>
            </a:endParaRPr>
          </a:p>
          <a:p>
            <a:pPr marL="0" marR="0" lvl="0" indent="0" algn="just"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Poppins"/>
                <a:ea typeface="Poppins"/>
                <a:cs typeface="Poppins"/>
                <a:sym typeface="Poppins"/>
              </a:rPr>
              <a:t>-Ley N° 1413 “Economía del Cuidado”</a:t>
            </a:r>
            <a:endParaRPr sz="1400" b="0" i="0" u="none" strike="noStrike" cap="none">
              <a:solidFill>
                <a:srgbClr val="000000"/>
              </a:solidFill>
              <a:latin typeface="Poppins"/>
              <a:ea typeface="Poppins"/>
              <a:cs typeface="Poppins"/>
              <a:sym typeface="Poppins"/>
            </a:endParaRPr>
          </a:p>
          <a:p>
            <a:pPr marL="0" marR="0" lvl="0" indent="0" algn="just"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Poppins"/>
              <a:ea typeface="Poppins"/>
              <a:cs typeface="Poppins"/>
              <a:sym typeface="Poppins"/>
            </a:endParaRPr>
          </a:p>
          <a:p>
            <a:pPr marL="0" marR="0" lvl="0" indent="0" algn="just"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Poppins"/>
                <a:ea typeface="Poppins"/>
                <a:cs typeface="Poppins"/>
                <a:sym typeface="Poppins"/>
              </a:rPr>
              <a:t>-Política Pública Nacional para las Familias Colombianas 2012-2022.</a:t>
            </a:r>
            <a:endParaRPr sz="1400" b="0" i="0" u="none" strike="noStrike" cap="none">
              <a:solidFill>
                <a:srgbClr val="000000"/>
              </a:solidFill>
              <a:latin typeface="Poppins"/>
              <a:ea typeface="Poppins"/>
              <a:cs typeface="Poppins"/>
              <a:sym typeface="Poppins"/>
            </a:endParaRPr>
          </a:p>
          <a:p>
            <a:pPr marL="0" marR="0" lvl="0" indent="0" algn="just" rtl="0">
              <a:lnSpc>
                <a:spcPct val="150000"/>
              </a:lnSpc>
              <a:spcBef>
                <a:spcPts val="0"/>
              </a:spcBef>
              <a:spcAft>
                <a:spcPts val="0"/>
              </a:spcAft>
              <a:buClr>
                <a:srgbClr val="000000"/>
              </a:buClr>
              <a:buSzPts val="1200"/>
              <a:buFont typeface="Arial"/>
              <a:buNone/>
            </a:pPr>
            <a:endParaRPr sz="1200" b="0" i="0" u="none" strike="noStrike" cap="none">
              <a:solidFill>
                <a:srgbClr val="000000"/>
              </a:solidFill>
              <a:latin typeface="Poppins"/>
              <a:ea typeface="Poppins"/>
              <a:cs typeface="Poppins"/>
              <a:sym typeface="Poppins"/>
            </a:endParaRPr>
          </a:p>
          <a:p>
            <a:pPr marL="0" marR="0" lvl="0" indent="0" algn="just" rtl="0">
              <a:lnSpc>
                <a:spcPct val="150000"/>
              </a:lnSpc>
              <a:spcBef>
                <a:spcPts val="0"/>
              </a:spcBef>
              <a:spcAft>
                <a:spcPts val="0"/>
              </a:spcAft>
              <a:buClr>
                <a:srgbClr val="000000"/>
              </a:buClr>
              <a:buSzPts val="1400"/>
              <a:buFont typeface="Arial"/>
              <a:buNone/>
            </a:pPr>
            <a:r>
              <a:rPr lang="en" sz="1400" b="0" i="0" u="none" strike="noStrike" cap="none">
                <a:solidFill>
                  <a:srgbClr val="000000"/>
                </a:solidFill>
                <a:latin typeface="Poppins"/>
                <a:ea typeface="Poppins"/>
                <a:cs typeface="Poppins"/>
                <a:sym typeface="Poppins"/>
              </a:rPr>
              <a:t>-CONPES Social 161 de 2013.</a:t>
            </a:r>
            <a:endParaRPr sz="1400" b="0" i="0" u="none" strike="noStrike" cap="none">
              <a:solidFill>
                <a:srgbClr val="000000"/>
              </a:solidFill>
              <a:latin typeface="Poppins"/>
              <a:ea typeface="Poppins"/>
              <a:cs typeface="Poppins"/>
              <a:sym typeface="Poppins"/>
            </a:endParaRPr>
          </a:p>
        </p:txBody>
      </p:sp>
      <p:sp>
        <p:nvSpPr>
          <p:cNvPr id="245" name="Google Shape;245;p6"/>
          <p:cNvSpPr txBox="1"/>
          <p:nvPr/>
        </p:nvSpPr>
        <p:spPr>
          <a:xfrm>
            <a:off x="6427050" y="2020963"/>
            <a:ext cx="2377500" cy="2443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Poppins"/>
                <a:ea typeface="Poppins"/>
                <a:cs typeface="Poppins"/>
                <a:sym typeface="Poppins"/>
              </a:rPr>
              <a:t>-Decreto N° 166 “Política Pública de Mujeres y Equidad de Género en el Distrito Capital”.</a:t>
            </a:r>
            <a:endParaRPr sz="1400" b="0" i="0" u="none" strike="noStrike" cap="none">
              <a:solidFill>
                <a:srgbClr val="000000"/>
              </a:solidFill>
              <a:latin typeface="Poppins"/>
              <a:ea typeface="Poppins"/>
              <a:cs typeface="Poppins"/>
              <a:sym typeface="Poppins"/>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Poppins"/>
              <a:ea typeface="Poppins"/>
              <a:cs typeface="Poppins"/>
              <a:sym typeface="Poppins"/>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Poppins"/>
                <a:ea typeface="Poppins"/>
                <a:cs typeface="Poppins"/>
                <a:sym typeface="Poppins"/>
              </a:rPr>
              <a:t>- Decreto 428 de 2013.</a:t>
            </a:r>
            <a:endParaRPr sz="1400" b="0" i="0" u="none" strike="noStrike" cap="none">
              <a:solidFill>
                <a:srgbClr val="000000"/>
              </a:solidFill>
              <a:latin typeface="Poppins"/>
              <a:ea typeface="Poppins"/>
              <a:cs typeface="Poppins"/>
              <a:sym typeface="Poppins"/>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Poppins"/>
              <a:ea typeface="Poppins"/>
              <a:cs typeface="Poppins"/>
              <a:sym typeface="Poppins"/>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Poppins"/>
                <a:ea typeface="Poppins"/>
                <a:cs typeface="Poppins"/>
                <a:sym typeface="Poppins"/>
              </a:rPr>
              <a:t>- Resolución 490 de 2015 SDMujer</a:t>
            </a:r>
            <a:endParaRPr sz="1400" b="0" i="0" u="none" strike="noStrike" cap="none">
              <a:solidFill>
                <a:srgbClr val="000000"/>
              </a:solidFill>
              <a:latin typeface="Poppins"/>
              <a:ea typeface="Poppins"/>
              <a:cs typeface="Poppins"/>
              <a:sym typeface="Poppins"/>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Times New Roman"/>
              <a:ea typeface="Times New Roman"/>
              <a:cs typeface="Times New Roman"/>
              <a:sym typeface="Times New Roman"/>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249"/>
        <p:cNvGrpSpPr/>
        <p:nvPr/>
      </p:nvGrpSpPr>
      <p:grpSpPr>
        <a:xfrm>
          <a:off x="0" y="0"/>
          <a:ext cx="0" cy="0"/>
          <a:chOff x="0" y="0"/>
          <a:chExt cx="0" cy="0"/>
        </a:xfrm>
      </p:grpSpPr>
      <p:sp>
        <p:nvSpPr>
          <p:cNvPr id="250" name="Google Shape;250;p7"/>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
              <a:t>6</a:t>
            </a:fld>
            <a:endParaRPr/>
          </a:p>
        </p:txBody>
      </p:sp>
      <p:sp>
        <p:nvSpPr>
          <p:cNvPr id="251" name="Google Shape;251;p7"/>
          <p:cNvSpPr/>
          <p:nvPr/>
        </p:nvSpPr>
        <p:spPr>
          <a:xfrm>
            <a:off x="0" y="4304700"/>
            <a:ext cx="6673500" cy="838800"/>
          </a:xfrm>
          <a:prstGeom prst="homePlate">
            <a:avLst>
              <a:gd name="adj" fmla="val 50000"/>
            </a:avLst>
          </a:prstGeom>
          <a:solidFill>
            <a:srgbClr val="0944A1"/>
          </a:solidFill>
          <a:ln w="9525" cap="flat"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2" name="Google Shape;252;p7"/>
          <p:cNvSpPr/>
          <p:nvPr/>
        </p:nvSpPr>
        <p:spPr>
          <a:xfrm>
            <a:off x="4570100" y="4304700"/>
            <a:ext cx="1248000" cy="838800"/>
          </a:xfrm>
          <a:prstGeom prst="roundRect">
            <a:avLst>
              <a:gd name="adj" fmla="val 16667"/>
            </a:avLst>
          </a:prstGeom>
          <a:solidFill>
            <a:srgbClr val="A4C2F4"/>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 sz="1800" b="1" i="0" u="none" strike="noStrike" cap="none">
                <a:solidFill>
                  <a:srgbClr val="000000"/>
                </a:solidFill>
                <a:latin typeface="Arial"/>
                <a:ea typeface="Arial"/>
                <a:cs typeface="Arial"/>
                <a:sym typeface="Arial"/>
              </a:rPr>
              <a:t>2</a:t>
            </a:r>
            <a:endParaRPr sz="1800" b="1"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200"/>
              <a:buFont typeface="Arial"/>
              <a:buNone/>
            </a:pPr>
            <a:r>
              <a:rPr lang="en" sz="1200" b="0" i="0" u="none" strike="noStrike" cap="none">
                <a:solidFill>
                  <a:srgbClr val="000000"/>
                </a:solidFill>
                <a:latin typeface="Arial"/>
                <a:ea typeface="Arial"/>
                <a:cs typeface="Arial"/>
                <a:sym typeface="Arial"/>
              </a:rPr>
              <a:t>A nivel distrital</a:t>
            </a:r>
            <a:endParaRPr sz="1200" b="0" i="0" u="none" strike="noStrike" cap="none">
              <a:solidFill>
                <a:srgbClr val="000000"/>
              </a:solidFill>
              <a:latin typeface="Arial"/>
              <a:ea typeface="Arial"/>
              <a:cs typeface="Arial"/>
              <a:sym typeface="Arial"/>
            </a:endParaRPr>
          </a:p>
        </p:txBody>
      </p:sp>
      <p:sp>
        <p:nvSpPr>
          <p:cNvPr id="253" name="Google Shape;253;p7"/>
          <p:cNvSpPr txBox="1"/>
          <p:nvPr/>
        </p:nvSpPr>
        <p:spPr>
          <a:xfrm>
            <a:off x="911825" y="1574925"/>
            <a:ext cx="1823100" cy="393600"/>
          </a:xfrm>
          <a:prstGeom prst="rect">
            <a:avLst/>
          </a:prstGeom>
          <a:solidFill>
            <a:srgbClr val="2A3990"/>
          </a:solid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1" i="0" u="none" strike="noStrike" cap="none">
                <a:solidFill>
                  <a:srgbClr val="FFFFFF"/>
                </a:solidFill>
                <a:latin typeface="Roboto"/>
                <a:ea typeface="Roboto"/>
                <a:cs typeface="Roboto"/>
                <a:sym typeface="Roboto"/>
              </a:rPr>
              <a:t>INTERNACIONAL</a:t>
            </a:r>
            <a:endParaRPr sz="1400" b="1" i="0" u="none" strike="noStrike" cap="none">
              <a:solidFill>
                <a:srgbClr val="FFFFFF"/>
              </a:solidFill>
              <a:latin typeface="Roboto"/>
              <a:ea typeface="Roboto"/>
              <a:cs typeface="Roboto"/>
              <a:sym typeface="Roboto"/>
            </a:endParaRPr>
          </a:p>
        </p:txBody>
      </p:sp>
      <p:sp>
        <p:nvSpPr>
          <p:cNvPr id="254" name="Google Shape;254;p7"/>
          <p:cNvSpPr txBox="1"/>
          <p:nvPr/>
        </p:nvSpPr>
        <p:spPr>
          <a:xfrm>
            <a:off x="3451500" y="1574925"/>
            <a:ext cx="1823100" cy="393600"/>
          </a:xfrm>
          <a:prstGeom prst="rect">
            <a:avLst/>
          </a:prstGeom>
          <a:solidFill>
            <a:srgbClr val="2A3990"/>
          </a:solid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1" i="0" u="none" strike="noStrike" cap="none">
                <a:solidFill>
                  <a:srgbClr val="FFFFFF"/>
                </a:solidFill>
                <a:latin typeface="Roboto"/>
                <a:ea typeface="Roboto"/>
                <a:cs typeface="Roboto"/>
                <a:sym typeface="Roboto"/>
              </a:rPr>
              <a:t>NACIONAL</a:t>
            </a:r>
            <a:endParaRPr sz="1400" b="1" i="0" u="none" strike="noStrike" cap="none">
              <a:solidFill>
                <a:srgbClr val="FFFFFF"/>
              </a:solidFill>
              <a:latin typeface="Roboto"/>
              <a:ea typeface="Roboto"/>
              <a:cs typeface="Roboto"/>
              <a:sym typeface="Roboto"/>
            </a:endParaRPr>
          </a:p>
        </p:txBody>
      </p:sp>
      <p:sp>
        <p:nvSpPr>
          <p:cNvPr id="255" name="Google Shape;255;p7"/>
          <p:cNvSpPr txBox="1"/>
          <p:nvPr/>
        </p:nvSpPr>
        <p:spPr>
          <a:xfrm>
            <a:off x="6143075" y="1574925"/>
            <a:ext cx="1823100" cy="393600"/>
          </a:xfrm>
          <a:prstGeom prst="rect">
            <a:avLst/>
          </a:prstGeom>
          <a:solidFill>
            <a:srgbClr val="2A3990"/>
          </a:solid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1" i="0" u="none" strike="noStrike" cap="none">
                <a:solidFill>
                  <a:srgbClr val="FFFFFF"/>
                </a:solidFill>
                <a:latin typeface="Roboto"/>
                <a:ea typeface="Roboto"/>
                <a:cs typeface="Roboto"/>
                <a:sym typeface="Roboto"/>
              </a:rPr>
              <a:t>DISTRITAL</a:t>
            </a:r>
            <a:endParaRPr sz="1400" b="1" i="0" u="none" strike="noStrike" cap="none">
              <a:solidFill>
                <a:srgbClr val="FFFFFF"/>
              </a:solidFill>
              <a:latin typeface="Roboto"/>
              <a:ea typeface="Roboto"/>
              <a:cs typeface="Roboto"/>
              <a:sym typeface="Roboto"/>
            </a:endParaRPr>
          </a:p>
        </p:txBody>
      </p:sp>
      <p:sp>
        <p:nvSpPr>
          <p:cNvPr id="256" name="Google Shape;256;p7"/>
          <p:cNvSpPr txBox="1"/>
          <p:nvPr/>
        </p:nvSpPr>
        <p:spPr>
          <a:xfrm>
            <a:off x="499450" y="2235325"/>
            <a:ext cx="2582700" cy="1985700"/>
          </a:xfrm>
          <a:prstGeom prst="rect">
            <a:avLst/>
          </a:prstGeom>
          <a:noFill/>
          <a:ln>
            <a:noFill/>
          </a:ln>
        </p:spPr>
        <p:txBody>
          <a:bodyPr spcFirstLastPara="1" wrap="square" lIns="91425" tIns="91425" rIns="91425" bIns="91425" anchor="t" anchorCtr="0">
            <a:noAutofit/>
          </a:bodyPr>
          <a:lstStyle/>
          <a:p>
            <a:pPr marL="0" marR="0" lvl="0" indent="0" algn="just" rtl="0">
              <a:lnSpc>
                <a:spcPct val="100000"/>
              </a:lnSpc>
              <a:spcBef>
                <a:spcPts val="0"/>
              </a:spcBef>
              <a:spcAft>
                <a:spcPts val="0"/>
              </a:spcAft>
              <a:buClr>
                <a:srgbClr val="000000"/>
              </a:buClr>
              <a:buSzPts val="1300"/>
              <a:buFont typeface="Arial"/>
              <a:buNone/>
            </a:pPr>
            <a:r>
              <a:rPr lang="en" sz="1300" b="0" i="0" u="none" strike="noStrike" cap="none">
                <a:solidFill>
                  <a:srgbClr val="000000"/>
                </a:solidFill>
                <a:latin typeface="Poppins"/>
                <a:ea typeface="Poppins"/>
                <a:cs typeface="Poppins"/>
                <a:sym typeface="Poppins"/>
              </a:rPr>
              <a:t>Proceso histórico y social en el que se desarrolla la noción de redes de cuidado en marco de la economía del cuidado en América Latina relacionándolo con el marco amplio de las Redes Sociales.</a:t>
            </a:r>
            <a:endParaRPr sz="1300" b="0" i="0" u="none" strike="noStrike" cap="none">
              <a:solidFill>
                <a:srgbClr val="000000"/>
              </a:solidFill>
              <a:latin typeface="Poppins"/>
              <a:ea typeface="Poppins"/>
              <a:cs typeface="Poppins"/>
              <a:sym typeface="Poppins"/>
            </a:endParaRPr>
          </a:p>
        </p:txBody>
      </p:sp>
      <p:sp>
        <p:nvSpPr>
          <p:cNvPr id="257" name="Google Shape;257;p7"/>
          <p:cNvSpPr txBox="1"/>
          <p:nvPr/>
        </p:nvSpPr>
        <p:spPr>
          <a:xfrm>
            <a:off x="3150450" y="2235325"/>
            <a:ext cx="2843100" cy="1801800"/>
          </a:xfrm>
          <a:prstGeom prst="rect">
            <a:avLst/>
          </a:prstGeom>
          <a:noFill/>
          <a:ln>
            <a:noFill/>
          </a:ln>
        </p:spPr>
        <p:txBody>
          <a:bodyPr spcFirstLastPara="1" wrap="square" lIns="91425" tIns="91425" rIns="91425" bIns="91425" anchor="t" anchorCtr="0">
            <a:noAutofit/>
          </a:bodyPr>
          <a:lstStyle/>
          <a:p>
            <a:pPr marL="0" marR="0" lvl="0" indent="0" algn="just" rtl="0">
              <a:lnSpc>
                <a:spcPct val="115000"/>
              </a:lnSpc>
              <a:spcBef>
                <a:spcPts val="0"/>
              </a:spcBef>
              <a:spcAft>
                <a:spcPts val="0"/>
              </a:spcAft>
              <a:buClr>
                <a:srgbClr val="000000"/>
              </a:buClr>
              <a:buSzPts val="1300"/>
              <a:buFont typeface="Arial"/>
              <a:buNone/>
            </a:pPr>
            <a:r>
              <a:rPr lang="en" sz="1300" b="0" i="0" u="none" strike="noStrike" cap="none">
                <a:solidFill>
                  <a:srgbClr val="000000"/>
                </a:solidFill>
                <a:latin typeface="Poppins"/>
                <a:ea typeface="Poppins"/>
                <a:cs typeface="Poppins"/>
                <a:sym typeface="Poppins"/>
              </a:rPr>
              <a:t>Estudios sobre la Economía del Cuidado desde el análisis de la OSC en el contexto Colombiano.</a:t>
            </a:r>
            <a:endParaRPr sz="1300" b="0" i="0" u="none" strike="noStrike" cap="none">
              <a:solidFill>
                <a:srgbClr val="000000"/>
              </a:solidFill>
              <a:latin typeface="Poppins"/>
              <a:ea typeface="Poppins"/>
              <a:cs typeface="Poppins"/>
              <a:sym typeface="Poppins"/>
            </a:endParaRPr>
          </a:p>
          <a:p>
            <a:pPr marL="0" marR="0" lvl="0" indent="0" algn="just" rtl="0">
              <a:lnSpc>
                <a:spcPct val="115000"/>
              </a:lnSpc>
              <a:spcBef>
                <a:spcPts val="0"/>
              </a:spcBef>
              <a:spcAft>
                <a:spcPts val="0"/>
              </a:spcAft>
              <a:buClr>
                <a:srgbClr val="000000"/>
              </a:buClr>
              <a:buSzPts val="1300"/>
              <a:buFont typeface="Arial"/>
              <a:buNone/>
            </a:pPr>
            <a:r>
              <a:rPr lang="en" sz="1300" b="0" i="0" u="none" strike="noStrike" cap="none">
                <a:solidFill>
                  <a:srgbClr val="000000"/>
                </a:solidFill>
                <a:latin typeface="Poppins"/>
                <a:ea typeface="Poppins"/>
                <a:cs typeface="Poppins"/>
                <a:sym typeface="Poppins"/>
              </a:rPr>
              <a:t>estudio de las redes de cuidado tanto para los niños y niñas como para mujeres que realizan trabajos de cuidado de manera remunerada.</a:t>
            </a:r>
            <a:endParaRPr sz="1300" b="0" i="0" u="none" strike="noStrike" cap="none">
              <a:solidFill>
                <a:srgbClr val="000000"/>
              </a:solidFill>
              <a:latin typeface="Poppins"/>
              <a:ea typeface="Poppins"/>
              <a:cs typeface="Poppins"/>
              <a:sym typeface="Poppins"/>
            </a:endParaRPr>
          </a:p>
        </p:txBody>
      </p:sp>
      <p:sp>
        <p:nvSpPr>
          <p:cNvPr id="258" name="Google Shape;258;p7"/>
          <p:cNvSpPr txBox="1"/>
          <p:nvPr/>
        </p:nvSpPr>
        <p:spPr>
          <a:xfrm>
            <a:off x="6061850" y="2282125"/>
            <a:ext cx="2843100" cy="1892100"/>
          </a:xfrm>
          <a:prstGeom prst="rect">
            <a:avLst/>
          </a:prstGeom>
          <a:noFill/>
          <a:ln>
            <a:noFill/>
          </a:ln>
        </p:spPr>
        <p:txBody>
          <a:bodyPr spcFirstLastPara="1" wrap="square" lIns="91425" tIns="91425" rIns="91425" bIns="91425" anchor="t" anchorCtr="0">
            <a:noAutofit/>
          </a:bodyPr>
          <a:lstStyle/>
          <a:p>
            <a:pPr marL="0" marR="0" lvl="0" indent="0" algn="just" rtl="0">
              <a:lnSpc>
                <a:spcPct val="115000"/>
              </a:lnSpc>
              <a:spcBef>
                <a:spcPts val="0"/>
              </a:spcBef>
              <a:spcAft>
                <a:spcPts val="0"/>
              </a:spcAft>
              <a:buClr>
                <a:srgbClr val="000000"/>
              </a:buClr>
              <a:buSzPts val="1300"/>
              <a:buFont typeface="Arial"/>
              <a:buNone/>
            </a:pPr>
            <a:r>
              <a:rPr lang="en" sz="1300" b="0" i="0" u="none" strike="noStrike" cap="none">
                <a:solidFill>
                  <a:srgbClr val="000000"/>
                </a:solidFill>
                <a:latin typeface="Poppins"/>
                <a:ea typeface="Poppins"/>
                <a:cs typeface="Poppins"/>
                <a:sym typeface="Poppins"/>
              </a:rPr>
              <a:t>Estudio de la OSC en Bogotá y análisis de crianza y patrones de crianza en mujeres que realizan ASP.</a:t>
            </a:r>
            <a:endParaRPr sz="1300" b="0" i="0" u="none" strike="noStrike" cap="none">
              <a:solidFill>
                <a:srgbClr val="000000"/>
              </a:solidFill>
              <a:latin typeface="Poppins"/>
              <a:ea typeface="Poppins"/>
              <a:cs typeface="Poppins"/>
              <a:sym typeface="Poppins"/>
            </a:endParaRPr>
          </a:p>
        </p:txBody>
      </p:sp>
      <p:sp>
        <p:nvSpPr>
          <p:cNvPr id="259" name="Google Shape;259;p7"/>
          <p:cNvSpPr/>
          <p:nvPr/>
        </p:nvSpPr>
        <p:spPr>
          <a:xfrm>
            <a:off x="180100" y="4304700"/>
            <a:ext cx="1248000" cy="838800"/>
          </a:xfrm>
          <a:prstGeom prst="roundRect">
            <a:avLst>
              <a:gd name="adj" fmla="val 16667"/>
            </a:avLst>
          </a:prstGeom>
          <a:solidFill>
            <a:srgbClr val="0D5DDF"/>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 sz="1800" b="1" i="0" u="none" strike="noStrike" cap="none">
                <a:solidFill>
                  <a:srgbClr val="000000"/>
                </a:solidFill>
                <a:latin typeface="Arial"/>
                <a:ea typeface="Arial"/>
                <a:cs typeface="Arial"/>
                <a:sym typeface="Arial"/>
              </a:rPr>
              <a:t>14 </a:t>
            </a:r>
            <a:endParaRPr sz="1800" b="1"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200"/>
              <a:buFont typeface="Arial"/>
              <a:buNone/>
            </a:pPr>
            <a:r>
              <a:rPr lang="en" sz="1200" b="0" i="0" u="none" strike="noStrike" cap="none">
                <a:solidFill>
                  <a:srgbClr val="000000"/>
                </a:solidFill>
                <a:latin typeface="Arial"/>
                <a:ea typeface="Arial"/>
                <a:cs typeface="Arial"/>
                <a:sym typeface="Arial"/>
              </a:rPr>
              <a:t>documentos seleccionados</a:t>
            </a:r>
            <a:endParaRPr sz="1200" b="0" i="0" u="none" strike="noStrike" cap="none">
              <a:solidFill>
                <a:srgbClr val="000000"/>
              </a:solidFill>
              <a:latin typeface="Arial"/>
              <a:ea typeface="Arial"/>
              <a:cs typeface="Arial"/>
              <a:sym typeface="Arial"/>
            </a:endParaRPr>
          </a:p>
        </p:txBody>
      </p:sp>
      <p:sp>
        <p:nvSpPr>
          <p:cNvPr id="260" name="Google Shape;260;p7"/>
          <p:cNvSpPr/>
          <p:nvPr/>
        </p:nvSpPr>
        <p:spPr>
          <a:xfrm>
            <a:off x="1650150" y="4304700"/>
            <a:ext cx="1248000" cy="838800"/>
          </a:xfrm>
          <a:prstGeom prst="roundRect">
            <a:avLst>
              <a:gd name="adj" fmla="val 16667"/>
            </a:avLst>
          </a:prstGeom>
          <a:solidFill>
            <a:srgbClr val="307BF3"/>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 sz="1800" b="1" i="0" u="none" strike="noStrike" cap="none">
                <a:solidFill>
                  <a:srgbClr val="000000"/>
                </a:solidFill>
                <a:latin typeface="Arial"/>
                <a:ea typeface="Arial"/>
                <a:cs typeface="Arial"/>
                <a:sym typeface="Arial"/>
              </a:rPr>
              <a:t>7</a:t>
            </a:r>
            <a:endParaRPr sz="1800" b="1"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200"/>
              <a:buFont typeface="Arial"/>
              <a:buNone/>
            </a:pPr>
            <a:r>
              <a:rPr lang="en" sz="1200" b="0" i="0" u="none" strike="noStrike" cap="none">
                <a:solidFill>
                  <a:srgbClr val="000000"/>
                </a:solidFill>
                <a:latin typeface="Arial"/>
                <a:ea typeface="Arial"/>
                <a:cs typeface="Arial"/>
                <a:sym typeface="Arial"/>
              </a:rPr>
              <a:t>A nivel internacional</a:t>
            </a:r>
            <a:endParaRPr sz="1200" b="0" i="0" u="none" strike="noStrike" cap="none">
              <a:solidFill>
                <a:srgbClr val="000000"/>
              </a:solidFill>
              <a:latin typeface="Arial"/>
              <a:ea typeface="Arial"/>
              <a:cs typeface="Arial"/>
              <a:sym typeface="Arial"/>
            </a:endParaRPr>
          </a:p>
        </p:txBody>
      </p:sp>
      <p:sp>
        <p:nvSpPr>
          <p:cNvPr id="261" name="Google Shape;261;p7"/>
          <p:cNvSpPr/>
          <p:nvPr/>
        </p:nvSpPr>
        <p:spPr>
          <a:xfrm>
            <a:off x="3153538" y="4304700"/>
            <a:ext cx="1248000" cy="838800"/>
          </a:xfrm>
          <a:prstGeom prst="roundRect">
            <a:avLst>
              <a:gd name="adj" fmla="val 16667"/>
            </a:avLst>
          </a:prstGeom>
          <a:solidFill>
            <a:srgbClr val="6D9EEB"/>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 sz="1800" b="1" i="0" u="none" strike="noStrike" cap="none">
                <a:solidFill>
                  <a:srgbClr val="000000"/>
                </a:solidFill>
                <a:latin typeface="Arial"/>
                <a:ea typeface="Arial"/>
                <a:cs typeface="Arial"/>
                <a:sym typeface="Arial"/>
              </a:rPr>
              <a:t>5</a:t>
            </a:r>
            <a:endParaRPr sz="1800" b="1"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200"/>
              <a:buFont typeface="Arial"/>
              <a:buNone/>
            </a:pPr>
            <a:r>
              <a:rPr lang="en" sz="1200" b="0" i="0" u="none" strike="noStrike" cap="none">
                <a:solidFill>
                  <a:srgbClr val="000000"/>
                </a:solidFill>
                <a:latin typeface="Arial"/>
                <a:ea typeface="Arial"/>
                <a:cs typeface="Arial"/>
                <a:sym typeface="Arial"/>
              </a:rPr>
              <a:t>A nivel nacional</a:t>
            </a:r>
            <a:endParaRPr sz="1200" b="0" i="0" u="none" strike="noStrike" cap="none">
              <a:solidFill>
                <a:srgbClr val="000000"/>
              </a:solidFill>
              <a:latin typeface="Arial"/>
              <a:ea typeface="Arial"/>
              <a:cs typeface="Arial"/>
              <a:sym typeface="Arial"/>
            </a:endParaRPr>
          </a:p>
        </p:txBody>
      </p:sp>
      <p:sp>
        <p:nvSpPr>
          <p:cNvPr id="262" name="Google Shape;262;p7"/>
          <p:cNvSpPr txBox="1"/>
          <p:nvPr/>
        </p:nvSpPr>
        <p:spPr>
          <a:xfrm>
            <a:off x="180100" y="375800"/>
            <a:ext cx="6051000" cy="8388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3000"/>
              <a:buFont typeface="Arial"/>
              <a:buNone/>
            </a:pPr>
            <a:r>
              <a:rPr lang="en" sz="3000" b="1" i="0" u="none" strike="noStrike" cap="none">
                <a:solidFill>
                  <a:srgbClr val="2A3990"/>
                </a:solidFill>
                <a:latin typeface="Roboto"/>
                <a:ea typeface="Roboto"/>
                <a:cs typeface="Roboto"/>
                <a:sym typeface="Roboto"/>
              </a:rPr>
              <a:t>ANTECEDENTES TEÓRICOS Y PRÁCTICOS</a:t>
            </a:r>
            <a:endParaRPr sz="3000" b="1" i="0" u="none" strike="noStrike" cap="none">
              <a:solidFill>
                <a:srgbClr val="2A3990"/>
              </a:solidFill>
              <a:latin typeface="Roboto"/>
              <a:ea typeface="Roboto"/>
              <a:cs typeface="Roboto"/>
              <a:sym typeface="Roboto"/>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266"/>
        <p:cNvGrpSpPr/>
        <p:nvPr/>
      </p:nvGrpSpPr>
      <p:grpSpPr>
        <a:xfrm>
          <a:off x="0" y="0"/>
          <a:ext cx="0" cy="0"/>
          <a:chOff x="0" y="0"/>
          <a:chExt cx="0" cy="0"/>
        </a:xfrm>
      </p:grpSpPr>
      <p:sp>
        <p:nvSpPr>
          <p:cNvPr id="267" name="Google Shape;267;p8"/>
          <p:cNvSpPr txBox="1">
            <a:spLocks noGrp="1"/>
          </p:cNvSpPr>
          <p:nvPr>
            <p:ph type="title" idx="4294967295"/>
          </p:nvPr>
        </p:nvSpPr>
        <p:spPr>
          <a:xfrm>
            <a:off x="1366800" y="223775"/>
            <a:ext cx="6410400" cy="8388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000"/>
              <a:buNone/>
            </a:pPr>
            <a:r>
              <a:rPr lang="en" sz="3000" b="1">
                <a:solidFill>
                  <a:schemeClr val="dk1"/>
                </a:solidFill>
              </a:rPr>
              <a:t>FORMULACIÓN DEL PROBLEMA</a:t>
            </a:r>
            <a:endParaRPr sz="3000" b="1">
              <a:solidFill>
                <a:schemeClr val="dk1"/>
              </a:solidFill>
            </a:endParaRPr>
          </a:p>
        </p:txBody>
      </p:sp>
      <p:sp>
        <p:nvSpPr>
          <p:cNvPr id="268" name="Google Shape;268;p8"/>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
                <a:solidFill>
                  <a:schemeClr val="dk2"/>
                </a:solidFill>
              </a:rPr>
              <a:t>7</a:t>
            </a:fld>
            <a:endParaRPr>
              <a:solidFill>
                <a:schemeClr val="dk2"/>
              </a:solidFill>
            </a:endParaRPr>
          </a:p>
        </p:txBody>
      </p:sp>
      <p:sp>
        <p:nvSpPr>
          <p:cNvPr id="269" name="Google Shape;269;p8"/>
          <p:cNvSpPr/>
          <p:nvPr/>
        </p:nvSpPr>
        <p:spPr>
          <a:xfrm>
            <a:off x="3446300" y="1374750"/>
            <a:ext cx="1865100" cy="538500"/>
          </a:xfrm>
          <a:prstGeom prst="roundRect">
            <a:avLst>
              <a:gd name="adj" fmla="val 16667"/>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Arial"/>
                <a:ea typeface="Arial"/>
                <a:cs typeface="Arial"/>
                <a:sym typeface="Arial"/>
              </a:rPr>
              <a:t>Organización social del cuidado injusta </a:t>
            </a:r>
            <a:endParaRPr sz="1400" b="0" i="0" u="none" strike="noStrike" cap="none">
              <a:solidFill>
                <a:srgbClr val="FFFFFF"/>
              </a:solidFill>
              <a:latin typeface="Arial"/>
              <a:ea typeface="Arial"/>
              <a:cs typeface="Arial"/>
              <a:sym typeface="Arial"/>
            </a:endParaRPr>
          </a:p>
        </p:txBody>
      </p:sp>
      <p:sp>
        <p:nvSpPr>
          <p:cNvPr id="270" name="Google Shape;270;p8"/>
          <p:cNvSpPr/>
          <p:nvPr/>
        </p:nvSpPr>
        <p:spPr>
          <a:xfrm>
            <a:off x="1057850" y="2235300"/>
            <a:ext cx="1769100" cy="672900"/>
          </a:xfrm>
          <a:prstGeom prst="roundRect">
            <a:avLst>
              <a:gd name="adj" fmla="val 16667"/>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Arial"/>
                <a:ea typeface="Arial"/>
                <a:cs typeface="Arial"/>
                <a:sym typeface="Arial"/>
              </a:rPr>
              <a:t>Desigualdades socioeconómicas</a:t>
            </a:r>
            <a:endParaRPr sz="1400" b="0" i="0" u="none" strike="noStrike" cap="none">
              <a:solidFill>
                <a:srgbClr val="FFFFFF"/>
              </a:solidFill>
              <a:latin typeface="Arial"/>
              <a:ea typeface="Arial"/>
              <a:cs typeface="Arial"/>
              <a:sym typeface="Arial"/>
            </a:endParaRPr>
          </a:p>
        </p:txBody>
      </p:sp>
      <p:sp>
        <p:nvSpPr>
          <p:cNvPr id="271" name="Google Shape;271;p8"/>
          <p:cNvSpPr/>
          <p:nvPr/>
        </p:nvSpPr>
        <p:spPr>
          <a:xfrm>
            <a:off x="5930750" y="2277400"/>
            <a:ext cx="1769100" cy="672900"/>
          </a:xfrm>
          <a:prstGeom prst="roundRect">
            <a:avLst>
              <a:gd name="adj" fmla="val 16667"/>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Arial"/>
                <a:ea typeface="Arial"/>
                <a:cs typeface="Arial"/>
                <a:sym typeface="Arial"/>
              </a:rPr>
              <a:t>Desigualdades histórico-culturales</a:t>
            </a:r>
            <a:endParaRPr sz="1400" b="0" i="0" u="none" strike="noStrike" cap="none">
              <a:solidFill>
                <a:srgbClr val="FFFFFF"/>
              </a:solidFill>
              <a:latin typeface="Arial"/>
              <a:ea typeface="Arial"/>
              <a:cs typeface="Arial"/>
              <a:sym typeface="Arial"/>
            </a:endParaRPr>
          </a:p>
        </p:txBody>
      </p:sp>
      <p:sp>
        <p:nvSpPr>
          <p:cNvPr id="272" name="Google Shape;272;p8"/>
          <p:cNvSpPr/>
          <p:nvPr/>
        </p:nvSpPr>
        <p:spPr>
          <a:xfrm>
            <a:off x="3744350" y="2115250"/>
            <a:ext cx="1269000" cy="997200"/>
          </a:xfrm>
          <a:prstGeom prst="roundRect">
            <a:avLst>
              <a:gd name="adj" fmla="val 16667"/>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Arial"/>
                <a:ea typeface="Arial"/>
                <a:cs typeface="Arial"/>
                <a:sym typeface="Arial"/>
              </a:rPr>
              <a:t>M</a:t>
            </a:r>
            <a:r>
              <a:rPr lang="en" sz="1200" b="0" i="0" u="none" strike="noStrike" cap="none">
                <a:solidFill>
                  <a:srgbClr val="FFFFFF"/>
                </a:solidFill>
                <a:latin typeface="Arial"/>
                <a:ea typeface="Arial"/>
                <a:cs typeface="Arial"/>
                <a:sym typeface="Arial"/>
              </a:rPr>
              <a:t>ujeres que realizan ASP y son madres (95%)</a:t>
            </a:r>
            <a:endParaRPr sz="1200" b="0" i="0" u="none" strike="noStrike" cap="none">
              <a:solidFill>
                <a:srgbClr val="FFFFFF"/>
              </a:solidFill>
              <a:latin typeface="Arial"/>
              <a:ea typeface="Arial"/>
              <a:cs typeface="Arial"/>
              <a:sym typeface="Arial"/>
            </a:endParaRPr>
          </a:p>
        </p:txBody>
      </p:sp>
      <p:sp>
        <p:nvSpPr>
          <p:cNvPr id="273" name="Google Shape;273;p8"/>
          <p:cNvSpPr/>
          <p:nvPr/>
        </p:nvSpPr>
        <p:spPr>
          <a:xfrm>
            <a:off x="3744338" y="3406400"/>
            <a:ext cx="1269000" cy="997200"/>
          </a:xfrm>
          <a:prstGeom prst="roundRect">
            <a:avLst>
              <a:gd name="adj" fmla="val 16667"/>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Arial"/>
                <a:ea typeface="Arial"/>
                <a:cs typeface="Arial"/>
                <a:sym typeface="Arial"/>
              </a:rPr>
              <a:t>Redes de cuidado para sus hijos e hijas</a:t>
            </a:r>
            <a:endParaRPr sz="1200" b="0" i="0" u="none" strike="noStrike" cap="none">
              <a:solidFill>
                <a:srgbClr val="FFFFFF"/>
              </a:solidFill>
              <a:latin typeface="Arial"/>
              <a:ea typeface="Arial"/>
              <a:cs typeface="Arial"/>
              <a:sym typeface="Arial"/>
            </a:endParaRPr>
          </a:p>
        </p:txBody>
      </p:sp>
      <p:cxnSp>
        <p:nvCxnSpPr>
          <p:cNvPr id="274" name="Google Shape;274;p8"/>
          <p:cNvCxnSpPr>
            <a:stCxn id="270" idx="0"/>
            <a:endCxn id="269" idx="1"/>
          </p:cNvCxnSpPr>
          <p:nvPr/>
        </p:nvCxnSpPr>
        <p:spPr>
          <a:xfrm rot="10800000" flipH="1">
            <a:off x="1942400" y="1644000"/>
            <a:ext cx="1503900" cy="591300"/>
          </a:xfrm>
          <a:prstGeom prst="straightConnector1">
            <a:avLst/>
          </a:prstGeom>
          <a:noFill/>
          <a:ln w="28575" cap="flat" cmpd="sng">
            <a:solidFill>
              <a:srgbClr val="A4C2F4"/>
            </a:solidFill>
            <a:prstDash val="solid"/>
            <a:round/>
            <a:headEnd type="none" w="sm" len="sm"/>
            <a:tailEnd type="none" w="sm" len="sm"/>
          </a:ln>
        </p:spPr>
      </p:cxnSp>
      <p:cxnSp>
        <p:nvCxnSpPr>
          <p:cNvPr id="275" name="Google Shape;275;p8"/>
          <p:cNvCxnSpPr>
            <a:endCxn id="269" idx="3"/>
          </p:cNvCxnSpPr>
          <p:nvPr/>
        </p:nvCxnSpPr>
        <p:spPr>
          <a:xfrm rot="10800000">
            <a:off x="5311400" y="1644000"/>
            <a:ext cx="1498500" cy="591300"/>
          </a:xfrm>
          <a:prstGeom prst="straightConnector1">
            <a:avLst/>
          </a:prstGeom>
          <a:noFill/>
          <a:ln w="28575" cap="flat" cmpd="sng">
            <a:solidFill>
              <a:srgbClr val="A4C2F4"/>
            </a:solidFill>
            <a:prstDash val="solid"/>
            <a:round/>
            <a:headEnd type="none" w="sm" len="sm"/>
            <a:tailEnd type="none" w="sm" len="sm"/>
          </a:ln>
        </p:spPr>
      </p:cxnSp>
      <p:cxnSp>
        <p:nvCxnSpPr>
          <p:cNvPr id="276" name="Google Shape;276;p8"/>
          <p:cNvCxnSpPr>
            <a:stCxn id="270" idx="3"/>
            <a:endCxn id="272" idx="1"/>
          </p:cNvCxnSpPr>
          <p:nvPr/>
        </p:nvCxnSpPr>
        <p:spPr>
          <a:xfrm>
            <a:off x="2826950" y="2571750"/>
            <a:ext cx="917400" cy="42000"/>
          </a:xfrm>
          <a:prstGeom prst="straightConnector1">
            <a:avLst/>
          </a:prstGeom>
          <a:noFill/>
          <a:ln w="28575" cap="flat" cmpd="sng">
            <a:solidFill>
              <a:srgbClr val="A4C2F4"/>
            </a:solidFill>
            <a:prstDash val="solid"/>
            <a:round/>
            <a:headEnd type="none" w="sm" len="sm"/>
            <a:tailEnd type="none" w="sm" len="sm"/>
          </a:ln>
        </p:spPr>
      </p:cxnSp>
      <p:cxnSp>
        <p:nvCxnSpPr>
          <p:cNvPr id="277" name="Google Shape;277;p8"/>
          <p:cNvCxnSpPr>
            <a:stCxn id="272" idx="3"/>
            <a:endCxn id="271" idx="1"/>
          </p:cNvCxnSpPr>
          <p:nvPr/>
        </p:nvCxnSpPr>
        <p:spPr>
          <a:xfrm>
            <a:off x="5013350" y="2613850"/>
            <a:ext cx="917400" cy="0"/>
          </a:xfrm>
          <a:prstGeom prst="straightConnector1">
            <a:avLst/>
          </a:prstGeom>
          <a:noFill/>
          <a:ln w="28575" cap="flat" cmpd="sng">
            <a:solidFill>
              <a:srgbClr val="A4C2F4"/>
            </a:solidFill>
            <a:prstDash val="solid"/>
            <a:round/>
            <a:headEnd type="none" w="sm" len="sm"/>
            <a:tailEnd type="none" w="sm" len="sm"/>
          </a:ln>
        </p:spPr>
      </p:cxnSp>
      <p:sp>
        <p:nvSpPr>
          <p:cNvPr id="278" name="Google Shape;278;p8"/>
          <p:cNvSpPr/>
          <p:nvPr/>
        </p:nvSpPr>
        <p:spPr>
          <a:xfrm>
            <a:off x="1057850" y="3174275"/>
            <a:ext cx="1865100" cy="1382700"/>
          </a:xfrm>
          <a:prstGeom prst="roundRect">
            <a:avLst>
              <a:gd name="adj" fmla="val 16667"/>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300"/>
              <a:buFont typeface="Arial"/>
              <a:buNone/>
            </a:pPr>
            <a:endParaRPr sz="13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300"/>
              <a:buFont typeface="Arial"/>
              <a:buNone/>
            </a:pPr>
            <a:r>
              <a:rPr lang="en" sz="1300" b="0" i="0" u="none" strike="noStrike" cap="none">
                <a:solidFill>
                  <a:srgbClr val="FFFFFF"/>
                </a:solidFill>
                <a:latin typeface="Arial"/>
                <a:ea typeface="Arial"/>
                <a:cs typeface="Arial"/>
                <a:sym typeface="Arial"/>
              </a:rPr>
              <a:t>86.3% cabeza de hogar</a:t>
            </a:r>
            <a:endParaRPr sz="1300" b="0" i="0" u="none" strike="noStrike" cap="none">
              <a:solidFill>
                <a:srgbClr val="FFFFFF"/>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300"/>
              <a:buFont typeface="Arial"/>
              <a:buNone/>
            </a:pPr>
            <a:r>
              <a:rPr lang="en" sz="1300" b="0" i="0" u="none" strike="noStrike" cap="none">
                <a:solidFill>
                  <a:srgbClr val="FFFFFF"/>
                </a:solidFill>
                <a:latin typeface="Arial"/>
                <a:ea typeface="Arial"/>
                <a:cs typeface="Arial"/>
                <a:sym typeface="Arial"/>
              </a:rPr>
              <a:t>-72,6% de sus hijos tienen de 1 a 9 años</a:t>
            </a:r>
            <a:endParaRPr sz="1300" b="0" i="0" u="none" strike="noStrike" cap="none">
              <a:solidFill>
                <a:srgbClr val="FFFFFF"/>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300"/>
              <a:buFont typeface="Arial"/>
              <a:buNone/>
            </a:pPr>
            <a:r>
              <a:rPr lang="en" sz="1300" b="0" i="0" u="none" strike="noStrike" cap="none">
                <a:solidFill>
                  <a:srgbClr val="FFFFFF"/>
                </a:solidFill>
                <a:latin typeface="Arial"/>
                <a:ea typeface="Arial"/>
                <a:cs typeface="Arial"/>
                <a:sym typeface="Arial"/>
              </a:rPr>
              <a:t>-50.6% ingresos insuficientes </a:t>
            </a:r>
            <a:endParaRPr sz="1300" b="0" i="0" u="none" strike="noStrike" cap="none">
              <a:solidFill>
                <a:srgbClr val="FFFFFF"/>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9" name="Google Shape;279;p8"/>
          <p:cNvSpPr/>
          <p:nvPr/>
        </p:nvSpPr>
        <p:spPr>
          <a:xfrm>
            <a:off x="5930750" y="3252950"/>
            <a:ext cx="1769100" cy="1304100"/>
          </a:xfrm>
          <a:prstGeom prst="roundRect">
            <a:avLst>
              <a:gd name="adj" fmla="val 16667"/>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300"/>
              <a:buFont typeface="Arial"/>
              <a:buNone/>
            </a:pPr>
            <a:r>
              <a:rPr lang="en" sz="1300" b="0" i="0" u="none" strike="noStrike" cap="none">
                <a:solidFill>
                  <a:srgbClr val="FFFFFF"/>
                </a:solidFill>
                <a:latin typeface="Arial"/>
                <a:ea typeface="Arial"/>
                <a:cs typeface="Arial"/>
                <a:sym typeface="Arial"/>
              </a:rPr>
              <a:t>-Estigma que recae sobre las mujeres que realizan ASP.</a:t>
            </a:r>
            <a:endParaRPr sz="1300" b="0" i="0" u="none" strike="noStrike" cap="none">
              <a:solidFill>
                <a:srgbClr val="FFFFFF"/>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300"/>
              <a:buFont typeface="Arial"/>
              <a:buNone/>
            </a:pPr>
            <a:r>
              <a:rPr lang="en" sz="1300" b="0" i="0" u="none" strike="noStrike" cap="none">
                <a:solidFill>
                  <a:srgbClr val="FFFFFF"/>
                </a:solidFill>
                <a:latin typeface="Arial"/>
                <a:ea typeface="Arial"/>
                <a:cs typeface="Arial"/>
                <a:sym typeface="Arial"/>
              </a:rPr>
              <a:t>-No se consideran figuras de cuidado ni “buenas madres”</a:t>
            </a:r>
            <a:endParaRPr sz="1300" b="0" i="0" u="none" strike="noStrike" cap="none">
              <a:solidFill>
                <a:srgbClr val="FFFFFF"/>
              </a:solidFill>
              <a:latin typeface="Arial"/>
              <a:ea typeface="Arial"/>
              <a:cs typeface="Arial"/>
              <a:sym typeface="Arial"/>
            </a:endParaRPr>
          </a:p>
        </p:txBody>
      </p:sp>
      <p:sp>
        <p:nvSpPr>
          <p:cNvPr id="280" name="Google Shape;280;p8"/>
          <p:cNvSpPr txBox="1"/>
          <p:nvPr/>
        </p:nvSpPr>
        <p:spPr>
          <a:xfrm rot="-5400000">
            <a:off x="-1075600" y="2832325"/>
            <a:ext cx="3134100" cy="490200"/>
          </a:xfrm>
          <a:prstGeom prst="rect">
            <a:avLst/>
          </a:prstGeom>
          <a:gradFill>
            <a:gsLst>
              <a:gs pos="0">
                <a:srgbClr val="DFE9FB"/>
              </a:gs>
              <a:gs pos="100000">
                <a:srgbClr val="6E9BE7"/>
              </a:gs>
            </a:gsLst>
            <a:path path="circle">
              <a:fillToRect l="50000" t="50000" r="50000" b="50000"/>
            </a:path>
            <a:tileRect/>
          </a:gra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 sz="1600" b="1" i="0" u="none" strike="noStrike" cap="none">
                <a:solidFill>
                  <a:srgbClr val="000000"/>
                </a:solidFill>
                <a:latin typeface="Poppins"/>
                <a:ea typeface="Poppins"/>
                <a:cs typeface="Poppins"/>
                <a:sym typeface="Poppins"/>
              </a:rPr>
              <a:t>Cuidado como asunto  Público y colectivo</a:t>
            </a:r>
            <a:endParaRPr sz="1600" b="1" i="0" u="none" strike="noStrike" cap="none">
              <a:solidFill>
                <a:srgbClr val="000000"/>
              </a:solidFill>
              <a:latin typeface="Poppins"/>
              <a:ea typeface="Poppins"/>
              <a:cs typeface="Poppins"/>
              <a:sym typeface="Poppins"/>
            </a:endParaRPr>
          </a:p>
        </p:txBody>
      </p:sp>
      <p:cxnSp>
        <p:nvCxnSpPr>
          <p:cNvPr id="281" name="Google Shape;281;p8"/>
          <p:cNvCxnSpPr>
            <a:stCxn id="278" idx="0"/>
            <a:endCxn id="270" idx="2"/>
          </p:cNvCxnSpPr>
          <p:nvPr/>
        </p:nvCxnSpPr>
        <p:spPr>
          <a:xfrm rot="10800000">
            <a:off x="1942400" y="2908175"/>
            <a:ext cx="48000" cy="266100"/>
          </a:xfrm>
          <a:prstGeom prst="straightConnector1">
            <a:avLst/>
          </a:prstGeom>
          <a:noFill/>
          <a:ln w="28575" cap="flat" cmpd="sng">
            <a:solidFill>
              <a:srgbClr val="A4C2F4"/>
            </a:solidFill>
            <a:prstDash val="solid"/>
            <a:round/>
            <a:headEnd type="none" w="sm" len="sm"/>
            <a:tailEnd type="none" w="sm" len="sm"/>
          </a:ln>
        </p:spPr>
      </p:cxnSp>
      <p:cxnSp>
        <p:nvCxnSpPr>
          <p:cNvPr id="282" name="Google Shape;282;p8"/>
          <p:cNvCxnSpPr>
            <a:stCxn id="278" idx="3"/>
            <a:endCxn id="273" idx="1"/>
          </p:cNvCxnSpPr>
          <p:nvPr/>
        </p:nvCxnSpPr>
        <p:spPr>
          <a:xfrm>
            <a:off x="2922950" y="3865625"/>
            <a:ext cx="821400" cy="39300"/>
          </a:xfrm>
          <a:prstGeom prst="straightConnector1">
            <a:avLst/>
          </a:prstGeom>
          <a:noFill/>
          <a:ln w="28575" cap="flat" cmpd="sng">
            <a:solidFill>
              <a:srgbClr val="A4C2F4"/>
            </a:solidFill>
            <a:prstDash val="solid"/>
            <a:round/>
            <a:headEnd type="none" w="sm" len="sm"/>
            <a:tailEnd type="none" w="sm" len="sm"/>
          </a:ln>
        </p:spPr>
      </p:cxnSp>
      <p:cxnSp>
        <p:nvCxnSpPr>
          <p:cNvPr id="283" name="Google Shape;283;p8"/>
          <p:cNvCxnSpPr>
            <a:stCxn id="273" idx="0"/>
            <a:endCxn id="272" idx="2"/>
          </p:cNvCxnSpPr>
          <p:nvPr/>
        </p:nvCxnSpPr>
        <p:spPr>
          <a:xfrm rot="10800000">
            <a:off x="4378838" y="3112400"/>
            <a:ext cx="0" cy="294000"/>
          </a:xfrm>
          <a:prstGeom prst="straightConnector1">
            <a:avLst/>
          </a:prstGeom>
          <a:noFill/>
          <a:ln w="28575" cap="flat" cmpd="sng">
            <a:solidFill>
              <a:srgbClr val="9FC5E8"/>
            </a:solidFill>
            <a:prstDash val="solid"/>
            <a:round/>
            <a:headEnd type="none" w="sm" len="sm"/>
            <a:tailEnd type="none" w="sm" len="sm"/>
          </a:ln>
        </p:spPr>
      </p:cxnSp>
      <p:cxnSp>
        <p:nvCxnSpPr>
          <p:cNvPr id="284" name="Google Shape;284;p8"/>
          <p:cNvCxnSpPr>
            <a:stCxn id="273" idx="3"/>
            <a:endCxn id="279" idx="1"/>
          </p:cNvCxnSpPr>
          <p:nvPr/>
        </p:nvCxnSpPr>
        <p:spPr>
          <a:xfrm>
            <a:off x="5013338" y="3905000"/>
            <a:ext cx="917400" cy="0"/>
          </a:xfrm>
          <a:prstGeom prst="straightConnector1">
            <a:avLst/>
          </a:prstGeom>
          <a:noFill/>
          <a:ln w="28575" cap="flat" cmpd="sng">
            <a:solidFill>
              <a:srgbClr val="A4C2F4"/>
            </a:solidFill>
            <a:prstDash val="solid"/>
            <a:round/>
            <a:headEnd type="none" w="sm" len="sm"/>
            <a:tailEnd type="none" w="sm" len="sm"/>
          </a:ln>
        </p:spPr>
      </p:cxnSp>
      <p:cxnSp>
        <p:nvCxnSpPr>
          <p:cNvPr id="285" name="Google Shape;285;p8"/>
          <p:cNvCxnSpPr>
            <a:stCxn id="272" idx="0"/>
            <a:endCxn id="269" idx="2"/>
          </p:cNvCxnSpPr>
          <p:nvPr/>
        </p:nvCxnSpPr>
        <p:spPr>
          <a:xfrm rot="10800000">
            <a:off x="4378850" y="1913350"/>
            <a:ext cx="0" cy="201900"/>
          </a:xfrm>
          <a:prstGeom prst="straightConnector1">
            <a:avLst/>
          </a:prstGeom>
          <a:noFill/>
          <a:ln w="9525" cap="flat" cmpd="sng">
            <a:solidFill>
              <a:schemeClr val="dk2"/>
            </a:solidFill>
            <a:prstDash val="solid"/>
            <a:round/>
            <a:headEnd type="none" w="sm" len="sm"/>
            <a:tailEnd type="none" w="sm" len="sm"/>
          </a:ln>
        </p:spPr>
      </p:cxnSp>
      <p:cxnSp>
        <p:nvCxnSpPr>
          <p:cNvPr id="286" name="Google Shape;286;p8"/>
          <p:cNvCxnSpPr>
            <a:stCxn id="279" idx="0"/>
            <a:endCxn id="271" idx="2"/>
          </p:cNvCxnSpPr>
          <p:nvPr/>
        </p:nvCxnSpPr>
        <p:spPr>
          <a:xfrm rot="10800000">
            <a:off x="6815300" y="2950250"/>
            <a:ext cx="0" cy="302700"/>
          </a:xfrm>
          <a:prstGeom prst="straightConnector1">
            <a:avLst/>
          </a:prstGeom>
          <a:noFill/>
          <a:ln w="28575" cap="flat" cmpd="sng">
            <a:solidFill>
              <a:srgbClr val="A4C2F4"/>
            </a:solidFill>
            <a:prstDash val="solid"/>
            <a:round/>
            <a:headEnd type="none" w="sm" len="sm"/>
            <a:tailEnd type="none" w="sm" len="sm"/>
          </a:ln>
        </p:spPr>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290"/>
        <p:cNvGrpSpPr/>
        <p:nvPr/>
      </p:nvGrpSpPr>
      <p:grpSpPr>
        <a:xfrm>
          <a:off x="0" y="0"/>
          <a:ext cx="0" cy="0"/>
          <a:chOff x="0" y="0"/>
          <a:chExt cx="0" cy="0"/>
        </a:xfrm>
      </p:grpSpPr>
      <p:sp>
        <p:nvSpPr>
          <p:cNvPr id="291" name="Google Shape;291;p9"/>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
              <a:t>8</a:t>
            </a:fld>
            <a:endParaRPr/>
          </a:p>
        </p:txBody>
      </p:sp>
      <p:sp>
        <p:nvSpPr>
          <p:cNvPr id="292" name="Google Shape;292;p9"/>
          <p:cNvSpPr txBox="1"/>
          <p:nvPr/>
        </p:nvSpPr>
        <p:spPr>
          <a:xfrm>
            <a:off x="757650" y="1782100"/>
            <a:ext cx="7161900" cy="2709600"/>
          </a:xfrm>
          <a:prstGeom prst="rect">
            <a:avLst/>
          </a:prstGeom>
          <a:solidFill>
            <a:schemeClr val="dk1"/>
          </a:solidFill>
          <a:ln>
            <a:noFill/>
          </a:ln>
        </p:spPr>
        <p:txBody>
          <a:bodyPr spcFirstLastPara="1" wrap="square" lIns="91425" tIns="91425" rIns="91425" bIns="91425" anchor="t" anchorCtr="0">
            <a:noAutofit/>
          </a:bodyPr>
          <a:lstStyle/>
          <a:p>
            <a:pPr marL="0" marR="0" lvl="0" indent="0" algn="just" rtl="0">
              <a:lnSpc>
                <a:spcPct val="150000"/>
              </a:lnSpc>
              <a:spcBef>
                <a:spcPts val="0"/>
              </a:spcBef>
              <a:spcAft>
                <a:spcPts val="0"/>
              </a:spcAft>
              <a:buClr>
                <a:srgbClr val="000000"/>
              </a:buClr>
              <a:buSzPts val="1800"/>
              <a:buFont typeface="Arial"/>
              <a:buNone/>
            </a:pPr>
            <a:endParaRPr sz="1800" b="0" i="0" u="none" strike="noStrike" cap="none">
              <a:solidFill>
                <a:srgbClr val="FFFFFF"/>
              </a:solidFill>
              <a:latin typeface="Poppins"/>
              <a:ea typeface="Poppins"/>
              <a:cs typeface="Poppins"/>
              <a:sym typeface="Poppins"/>
            </a:endParaRPr>
          </a:p>
          <a:p>
            <a:pPr marL="0" marR="0" lvl="0" indent="0" algn="ctr" rtl="0">
              <a:lnSpc>
                <a:spcPct val="150000"/>
              </a:lnSpc>
              <a:spcBef>
                <a:spcPts val="800"/>
              </a:spcBef>
              <a:spcAft>
                <a:spcPts val="0"/>
              </a:spcAft>
              <a:buClr>
                <a:srgbClr val="000000"/>
              </a:buClr>
              <a:buSzPts val="1800"/>
              <a:buFont typeface="Arial"/>
              <a:buNone/>
            </a:pPr>
            <a:r>
              <a:rPr lang="en" sz="2400" b="0" i="0" u="none" strike="noStrike" cap="none">
                <a:solidFill>
                  <a:srgbClr val="FFFFFF"/>
                </a:solidFill>
                <a:latin typeface="Poppins"/>
                <a:ea typeface="Poppins"/>
                <a:cs typeface="Poppins"/>
                <a:sym typeface="Poppins"/>
              </a:rPr>
              <a:t>¿ Cómo se construyen las redes de cuidado para los hijos e hijas de las mujeres que realizan ASP en la ciudad de Bogotá? </a:t>
            </a:r>
            <a:endParaRPr sz="2400" b="0" i="0" u="none" strike="noStrike" cap="none">
              <a:solidFill>
                <a:srgbClr val="FFFFFF"/>
              </a:solidFill>
              <a:latin typeface="Poppins"/>
              <a:ea typeface="Poppins"/>
              <a:cs typeface="Poppins"/>
              <a:sym typeface="Poppins"/>
            </a:endParaRPr>
          </a:p>
          <a:p>
            <a:pPr marL="0" marR="0" lvl="0" indent="0" algn="just" rtl="0">
              <a:lnSpc>
                <a:spcPct val="150000"/>
              </a:lnSpc>
              <a:spcBef>
                <a:spcPts val="800"/>
              </a:spcBef>
              <a:spcAft>
                <a:spcPts val="800"/>
              </a:spcAft>
              <a:buClr>
                <a:srgbClr val="000000"/>
              </a:buClr>
              <a:buSzPts val="1400"/>
              <a:buFont typeface="Arial"/>
              <a:buNone/>
            </a:pPr>
            <a:endParaRPr sz="1400" b="0" i="0" u="none" strike="noStrike" cap="none">
              <a:solidFill>
                <a:srgbClr val="000000"/>
              </a:solidFill>
              <a:latin typeface="Roboto"/>
              <a:ea typeface="Roboto"/>
              <a:cs typeface="Roboto"/>
              <a:sym typeface="Roboto"/>
            </a:endParaRPr>
          </a:p>
        </p:txBody>
      </p:sp>
      <p:grpSp>
        <p:nvGrpSpPr>
          <p:cNvPr id="293" name="Google Shape;293;p9"/>
          <p:cNvGrpSpPr/>
          <p:nvPr/>
        </p:nvGrpSpPr>
        <p:grpSpPr>
          <a:xfrm>
            <a:off x="4175432" y="1546973"/>
            <a:ext cx="618821" cy="512532"/>
            <a:chOff x="2594325" y="1627175"/>
            <a:chExt cx="440850" cy="440850"/>
          </a:xfrm>
        </p:grpSpPr>
        <p:sp>
          <p:nvSpPr>
            <p:cNvPr id="294" name="Google Shape;294;p9"/>
            <p:cNvSpPr/>
            <p:nvPr/>
          </p:nvSpPr>
          <p:spPr>
            <a:xfrm>
              <a:off x="2594325" y="1890950"/>
              <a:ext cx="177075" cy="177075"/>
            </a:xfrm>
            <a:custGeom>
              <a:avLst/>
              <a:gdLst/>
              <a:ahLst/>
              <a:cxnLst/>
              <a:rect l="l" t="t" r="r" b="b"/>
              <a:pathLst>
                <a:path w="7083" h="7083" extrusionOk="0">
                  <a:moveTo>
                    <a:pt x="5544" y="0"/>
                  </a:moveTo>
                  <a:lnTo>
                    <a:pt x="538" y="5984"/>
                  </a:lnTo>
                  <a:lnTo>
                    <a:pt x="0" y="7083"/>
                  </a:lnTo>
                  <a:lnTo>
                    <a:pt x="1099" y="6546"/>
                  </a:lnTo>
                  <a:lnTo>
                    <a:pt x="7083" y="1539"/>
                  </a:lnTo>
                  <a:lnTo>
                    <a:pt x="5544" y="0"/>
                  </a:lnTo>
                  <a:close/>
                </a:path>
              </a:pathLst>
            </a:custGeom>
            <a:solidFill>
              <a:srgbClr val="3D85C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5" name="Google Shape;295;p9"/>
            <p:cNvSpPr/>
            <p:nvPr/>
          </p:nvSpPr>
          <p:spPr>
            <a:xfrm>
              <a:off x="2858700" y="1627175"/>
              <a:ext cx="176475" cy="176475"/>
            </a:xfrm>
            <a:custGeom>
              <a:avLst/>
              <a:gdLst/>
              <a:ahLst/>
              <a:cxnLst/>
              <a:rect l="l" t="t" r="r" b="b"/>
              <a:pathLst>
                <a:path w="7059" h="7059" extrusionOk="0">
                  <a:moveTo>
                    <a:pt x="904" y="1"/>
                  </a:moveTo>
                  <a:lnTo>
                    <a:pt x="782" y="25"/>
                  </a:lnTo>
                  <a:lnTo>
                    <a:pt x="684" y="98"/>
                  </a:lnTo>
                  <a:lnTo>
                    <a:pt x="611" y="147"/>
                  </a:lnTo>
                  <a:lnTo>
                    <a:pt x="489" y="294"/>
                  </a:lnTo>
                  <a:lnTo>
                    <a:pt x="367" y="440"/>
                  </a:lnTo>
                  <a:lnTo>
                    <a:pt x="294" y="587"/>
                  </a:lnTo>
                  <a:lnTo>
                    <a:pt x="196" y="733"/>
                  </a:lnTo>
                  <a:lnTo>
                    <a:pt x="74" y="1051"/>
                  </a:lnTo>
                  <a:lnTo>
                    <a:pt x="0" y="1393"/>
                  </a:lnTo>
                  <a:lnTo>
                    <a:pt x="0" y="1735"/>
                  </a:lnTo>
                  <a:lnTo>
                    <a:pt x="25" y="2052"/>
                  </a:lnTo>
                  <a:lnTo>
                    <a:pt x="123" y="2394"/>
                  </a:lnTo>
                  <a:lnTo>
                    <a:pt x="269" y="2711"/>
                  </a:lnTo>
                  <a:lnTo>
                    <a:pt x="4348" y="6790"/>
                  </a:lnTo>
                  <a:lnTo>
                    <a:pt x="4665" y="6937"/>
                  </a:lnTo>
                  <a:lnTo>
                    <a:pt x="5007" y="7034"/>
                  </a:lnTo>
                  <a:lnTo>
                    <a:pt x="5325" y="7059"/>
                  </a:lnTo>
                  <a:lnTo>
                    <a:pt x="5667" y="7059"/>
                  </a:lnTo>
                  <a:lnTo>
                    <a:pt x="6008" y="6986"/>
                  </a:lnTo>
                  <a:lnTo>
                    <a:pt x="6326" y="6863"/>
                  </a:lnTo>
                  <a:lnTo>
                    <a:pt x="6473" y="6766"/>
                  </a:lnTo>
                  <a:lnTo>
                    <a:pt x="6619" y="6692"/>
                  </a:lnTo>
                  <a:lnTo>
                    <a:pt x="6766" y="6570"/>
                  </a:lnTo>
                  <a:lnTo>
                    <a:pt x="6912" y="6448"/>
                  </a:lnTo>
                  <a:lnTo>
                    <a:pt x="6961" y="6375"/>
                  </a:lnTo>
                  <a:lnTo>
                    <a:pt x="7034" y="6277"/>
                  </a:lnTo>
                  <a:lnTo>
                    <a:pt x="7059" y="6155"/>
                  </a:lnTo>
                  <a:lnTo>
                    <a:pt x="7059" y="6057"/>
                  </a:lnTo>
                  <a:lnTo>
                    <a:pt x="7059" y="5960"/>
                  </a:lnTo>
                  <a:lnTo>
                    <a:pt x="7034" y="5862"/>
                  </a:lnTo>
                  <a:lnTo>
                    <a:pt x="6961" y="5764"/>
                  </a:lnTo>
                  <a:lnTo>
                    <a:pt x="6912" y="5667"/>
                  </a:lnTo>
                  <a:lnTo>
                    <a:pt x="1393" y="147"/>
                  </a:lnTo>
                  <a:lnTo>
                    <a:pt x="1295" y="98"/>
                  </a:lnTo>
                  <a:lnTo>
                    <a:pt x="1197" y="25"/>
                  </a:lnTo>
                  <a:lnTo>
                    <a:pt x="1099" y="1"/>
                  </a:lnTo>
                  <a:close/>
                </a:path>
              </a:pathLst>
            </a:custGeom>
            <a:solidFill>
              <a:srgbClr val="3D85C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6" name="Google Shape;296;p9"/>
            <p:cNvSpPr/>
            <p:nvPr/>
          </p:nvSpPr>
          <p:spPr>
            <a:xfrm>
              <a:off x="2663325" y="1702275"/>
              <a:ext cx="296750" cy="296775"/>
            </a:xfrm>
            <a:custGeom>
              <a:avLst/>
              <a:gdLst/>
              <a:ahLst/>
              <a:cxnLst/>
              <a:rect l="l" t="t" r="r" b="b"/>
              <a:pathLst>
                <a:path w="11870" h="11871" extrusionOk="0">
                  <a:moveTo>
                    <a:pt x="7718" y="1295"/>
                  </a:moveTo>
                  <a:lnTo>
                    <a:pt x="7815" y="1319"/>
                  </a:lnTo>
                  <a:lnTo>
                    <a:pt x="7889" y="1368"/>
                  </a:lnTo>
                  <a:lnTo>
                    <a:pt x="7938" y="1442"/>
                  </a:lnTo>
                  <a:lnTo>
                    <a:pt x="7938" y="1515"/>
                  </a:lnTo>
                  <a:lnTo>
                    <a:pt x="7938" y="1588"/>
                  </a:lnTo>
                  <a:lnTo>
                    <a:pt x="7889" y="1661"/>
                  </a:lnTo>
                  <a:lnTo>
                    <a:pt x="5862" y="3664"/>
                  </a:lnTo>
                  <a:lnTo>
                    <a:pt x="5788" y="3713"/>
                  </a:lnTo>
                  <a:lnTo>
                    <a:pt x="5715" y="3737"/>
                  </a:lnTo>
                  <a:lnTo>
                    <a:pt x="5642" y="3713"/>
                  </a:lnTo>
                  <a:lnTo>
                    <a:pt x="5569" y="3664"/>
                  </a:lnTo>
                  <a:lnTo>
                    <a:pt x="5520" y="3591"/>
                  </a:lnTo>
                  <a:lnTo>
                    <a:pt x="5495" y="3517"/>
                  </a:lnTo>
                  <a:lnTo>
                    <a:pt x="5520" y="3444"/>
                  </a:lnTo>
                  <a:lnTo>
                    <a:pt x="5569" y="3371"/>
                  </a:lnTo>
                  <a:lnTo>
                    <a:pt x="7571" y="1368"/>
                  </a:lnTo>
                  <a:lnTo>
                    <a:pt x="7644" y="1319"/>
                  </a:lnTo>
                  <a:lnTo>
                    <a:pt x="7718" y="1295"/>
                  </a:lnTo>
                  <a:close/>
                  <a:moveTo>
                    <a:pt x="7767" y="1"/>
                  </a:moveTo>
                  <a:lnTo>
                    <a:pt x="4885" y="2907"/>
                  </a:lnTo>
                  <a:lnTo>
                    <a:pt x="4640" y="2809"/>
                  </a:lnTo>
                  <a:lnTo>
                    <a:pt x="4396" y="2712"/>
                  </a:lnTo>
                  <a:lnTo>
                    <a:pt x="4103" y="2614"/>
                  </a:lnTo>
                  <a:lnTo>
                    <a:pt x="3810" y="2565"/>
                  </a:lnTo>
                  <a:lnTo>
                    <a:pt x="3493" y="2492"/>
                  </a:lnTo>
                  <a:lnTo>
                    <a:pt x="3175" y="2443"/>
                  </a:lnTo>
                  <a:lnTo>
                    <a:pt x="2858" y="2418"/>
                  </a:lnTo>
                  <a:lnTo>
                    <a:pt x="2247" y="2418"/>
                  </a:lnTo>
                  <a:lnTo>
                    <a:pt x="1954" y="2443"/>
                  </a:lnTo>
                  <a:lnTo>
                    <a:pt x="1636" y="2492"/>
                  </a:lnTo>
                  <a:lnTo>
                    <a:pt x="1319" y="2565"/>
                  </a:lnTo>
                  <a:lnTo>
                    <a:pt x="1001" y="2687"/>
                  </a:lnTo>
                  <a:lnTo>
                    <a:pt x="708" y="2809"/>
                  </a:lnTo>
                  <a:lnTo>
                    <a:pt x="415" y="3005"/>
                  </a:lnTo>
                  <a:lnTo>
                    <a:pt x="147" y="3224"/>
                  </a:lnTo>
                  <a:lnTo>
                    <a:pt x="73" y="3298"/>
                  </a:lnTo>
                  <a:lnTo>
                    <a:pt x="24" y="3395"/>
                  </a:lnTo>
                  <a:lnTo>
                    <a:pt x="0" y="3493"/>
                  </a:lnTo>
                  <a:lnTo>
                    <a:pt x="0" y="3615"/>
                  </a:lnTo>
                  <a:lnTo>
                    <a:pt x="0" y="3713"/>
                  </a:lnTo>
                  <a:lnTo>
                    <a:pt x="24" y="3811"/>
                  </a:lnTo>
                  <a:lnTo>
                    <a:pt x="73" y="3908"/>
                  </a:lnTo>
                  <a:lnTo>
                    <a:pt x="147" y="4006"/>
                  </a:lnTo>
                  <a:lnTo>
                    <a:pt x="7864" y="11724"/>
                  </a:lnTo>
                  <a:lnTo>
                    <a:pt x="7962" y="11797"/>
                  </a:lnTo>
                  <a:lnTo>
                    <a:pt x="8060" y="11846"/>
                  </a:lnTo>
                  <a:lnTo>
                    <a:pt x="8157" y="11870"/>
                  </a:lnTo>
                  <a:lnTo>
                    <a:pt x="8377" y="11870"/>
                  </a:lnTo>
                  <a:lnTo>
                    <a:pt x="8475" y="11846"/>
                  </a:lnTo>
                  <a:lnTo>
                    <a:pt x="8573" y="11797"/>
                  </a:lnTo>
                  <a:lnTo>
                    <a:pt x="8646" y="11724"/>
                  </a:lnTo>
                  <a:lnTo>
                    <a:pt x="8866" y="11455"/>
                  </a:lnTo>
                  <a:lnTo>
                    <a:pt x="9061" y="11162"/>
                  </a:lnTo>
                  <a:lnTo>
                    <a:pt x="9183" y="10869"/>
                  </a:lnTo>
                  <a:lnTo>
                    <a:pt x="9305" y="10551"/>
                  </a:lnTo>
                  <a:lnTo>
                    <a:pt x="9379" y="10234"/>
                  </a:lnTo>
                  <a:lnTo>
                    <a:pt x="9427" y="9916"/>
                  </a:lnTo>
                  <a:lnTo>
                    <a:pt x="9452" y="9623"/>
                  </a:lnTo>
                  <a:lnTo>
                    <a:pt x="9452" y="9330"/>
                  </a:lnTo>
                  <a:lnTo>
                    <a:pt x="9452" y="9013"/>
                  </a:lnTo>
                  <a:lnTo>
                    <a:pt x="9427" y="8695"/>
                  </a:lnTo>
                  <a:lnTo>
                    <a:pt x="9379" y="8378"/>
                  </a:lnTo>
                  <a:lnTo>
                    <a:pt x="9305" y="8060"/>
                  </a:lnTo>
                  <a:lnTo>
                    <a:pt x="9256" y="7767"/>
                  </a:lnTo>
                  <a:lnTo>
                    <a:pt x="9159" y="7474"/>
                  </a:lnTo>
                  <a:lnTo>
                    <a:pt x="9061" y="7230"/>
                  </a:lnTo>
                  <a:lnTo>
                    <a:pt x="8963" y="6986"/>
                  </a:lnTo>
                  <a:lnTo>
                    <a:pt x="11870" y="4104"/>
                  </a:lnTo>
                  <a:lnTo>
                    <a:pt x="7767" y="1"/>
                  </a:lnTo>
                  <a:close/>
                </a:path>
              </a:pathLst>
            </a:custGeom>
            <a:solidFill>
              <a:srgbClr val="3D85C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297" name="Google Shape;297;p9"/>
          <p:cNvSpPr txBox="1"/>
          <p:nvPr/>
        </p:nvSpPr>
        <p:spPr>
          <a:xfrm>
            <a:off x="940525" y="339625"/>
            <a:ext cx="5316600" cy="5124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3000"/>
              <a:buFont typeface="Arial"/>
              <a:buNone/>
            </a:pPr>
            <a:r>
              <a:rPr lang="en" sz="3000" b="1" i="0" u="none" strike="noStrike" cap="none">
                <a:solidFill>
                  <a:schemeClr val="dk1"/>
                </a:solidFill>
                <a:latin typeface="Roboto"/>
                <a:ea typeface="Roboto"/>
                <a:cs typeface="Roboto"/>
                <a:sym typeface="Roboto"/>
              </a:rPr>
              <a:t>DELIMITACIÓN DEL PROBLEMA</a:t>
            </a:r>
            <a:endParaRPr sz="3000" b="1" i="0" u="none" strike="noStrike" cap="none">
              <a:solidFill>
                <a:schemeClr val="dk1"/>
              </a:solidFill>
              <a:latin typeface="Roboto"/>
              <a:ea typeface="Roboto"/>
              <a:cs typeface="Roboto"/>
              <a:sym typeface="Roboto"/>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301"/>
        <p:cNvGrpSpPr/>
        <p:nvPr/>
      </p:nvGrpSpPr>
      <p:grpSpPr>
        <a:xfrm>
          <a:off x="0" y="0"/>
          <a:ext cx="0" cy="0"/>
          <a:chOff x="0" y="0"/>
          <a:chExt cx="0" cy="0"/>
        </a:xfrm>
      </p:grpSpPr>
      <p:sp>
        <p:nvSpPr>
          <p:cNvPr id="302" name="Google Shape;302;p10"/>
          <p:cNvSpPr txBox="1">
            <a:spLocks noGrp="1"/>
          </p:cNvSpPr>
          <p:nvPr>
            <p:ph type="title"/>
          </p:nvPr>
        </p:nvSpPr>
        <p:spPr>
          <a:xfrm>
            <a:off x="1685125" y="519500"/>
            <a:ext cx="5329800" cy="8388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4200"/>
              <a:buNone/>
            </a:pPr>
            <a:r>
              <a:rPr lang="en" sz="3000" b="1">
                <a:solidFill>
                  <a:schemeClr val="dk1"/>
                </a:solidFill>
              </a:rPr>
              <a:t>OBJETIVO GENERAL </a:t>
            </a:r>
            <a:endParaRPr sz="3000" b="1">
              <a:solidFill>
                <a:schemeClr val="dk1"/>
              </a:solidFill>
            </a:endParaRPr>
          </a:p>
        </p:txBody>
      </p:sp>
      <p:sp>
        <p:nvSpPr>
          <p:cNvPr id="303" name="Google Shape;303;p10"/>
          <p:cNvSpPr txBox="1">
            <a:spLocks noGrp="1"/>
          </p:cNvSpPr>
          <p:nvPr>
            <p:ph type="body" idx="4294967295"/>
          </p:nvPr>
        </p:nvSpPr>
        <p:spPr>
          <a:xfrm>
            <a:off x="1122175" y="1732375"/>
            <a:ext cx="6710700" cy="2775300"/>
          </a:xfrm>
          <a:prstGeom prst="rect">
            <a:avLst/>
          </a:prstGeom>
          <a:noFill/>
          <a:ln>
            <a:noFill/>
          </a:ln>
        </p:spPr>
        <p:txBody>
          <a:bodyPr spcFirstLastPara="1" wrap="square" lIns="91425" tIns="91425" rIns="91425" bIns="91425" anchor="t" anchorCtr="0">
            <a:noAutofit/>
          </a:bodyPr>
          <a:lstStyle/>
          <a:p>
            <a:pPr marL="0" lvl="0" indent="0" algn="just" rtl="0">
              <a:lnSpc>
                <a:spcPct val="150000"/>
              </a:lnSpc>
              <a:spcBef>
                <a:spcPts val="0"/>
              </a:spcBef>
              <a:spcAft>
                <a:spcPts val="0"/>
              </a:spcAft>
              <a:buSzPts val="1800"/>
              <a:buNone/>
            </a:pPr>
            <a:r>
              <a:rPr lang="en" sz="2400">
                <a:solidFill>
                  <a:srgbClr val="000000"/>
                </a:solidFill>
                <a:latin typeface="Poppins"/>
                <a:ea typeface="Poppins"/>
                <a:cs typeface="Poppins"/>
                <a:sym typeface="Poppins"/>
              </a:rPr>
              <a:t>Comprender cómo se construyen las redes de cuidado para los hijos e hijas de las mujeres que realizan Actividades Sexuales Pagadas en la ciudad de Bogotá, durante el año 2019. </a:t>
            </a:r>
            <a:endParaRPr sz="2400">
              <a:solidFill>
                <a:srgbClr val="000000"/>
              </a:solidFill>
              <a:latin typeface="Poppins"/>
              <a:ea typeface="Poppins"/>
              <a:cs typeface="Poppins"/>
              <a:sym typeface="Poppins"/>
            </a:endParaRPr>
          </a:p>
          <a:p>
            <a:pPr marL="457200" lvl="0" indent="0" algn="just" rtl="0">
              <a:lnSpc>
                <a:spcPct val="115000"/>
              </a:lnSpc>
              <a:spcBef>
                <a:spcPts val="800"/>
              </a:spcBef>
              <a:spcAft>
                <a:spcPts val="0"/>
              </a:spcAft>
              <a:buSzPts val="1800"/>
              <a:buNone/>
            </a:pPr>
            <a:endParaRPr sz="1800"/>
          </a:p>
          <a:p>
            <a:pPr marL="0" lvl="0" indent="0" algn="l" rtl="0">
              <a:lnSpc>
                <a:spcPct val="115000"/>
              </a:lnSpc>
              <a:spcBef>
                <a:spcPts val="1600"/>
              </a:spcBef>
              <a:spcAft>
                <a:spcPts val="0"/>
              </a:spcAft>
              <a:buSzPts val="1800"/>
              <a:buNone/>
            </a:pPr>
            <a:endParaRPr/>
          </a:p>
          <a:p>
            <a:pPr marL="0" lvl="0" indent="0" algn="l" rtl="0">
              <a:lnSpc>
                <a:spcPct val="115000"/>
              </a:lnSpc>
              <a:spcBef>
                <a:spcPts val="1600"/>
              </a:spcBef>
              <a:spcAft>
                <a:spcPts val="1600"/>
              </a:spcAft>
              <a:buSzPts val="1800"/>
              <a:buNone/>
            </a:pPr>
            <a:endParaRPr/>
          </a:p>
        </p:txBody>
      </p:sp>
      <p:sp>
        <p:nvSpPr>
          <p:cNvPr id="304" name="Google Shape;304;p10"/>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
              <a:t>9</a:t>
            </a:fld>
            <a:endParaRPr/>
          </a:p>
        </p:txBody>
      </p:sp>
    </p:spTree>
  </p:cSld>
  <p:clrMapOvr>
    <a:masterClrMapping/>
  </p:clrMapOvr>
</p:sld>
</file>

<file path=ppt/theme/theme1.xml><?xml version="1.0" encoding="utf-8"?>
<a:theme xmlns:a="http://schemas.openxmlformats.org/drawingml/2006/main" name="Geometric">
  <a:themeElements>
    <a:clrScheme name="Geometric">
      <a:dk1>
        <a:srgbClr val="2A3990"/>
      </a:dk1>
      <a:lt1>
        <a:srgbClr val="FFFFFF"/>
      </a:lt1>
      <a:dk2>
        <a:srgbClr val="434343"/>
      </a:dk2>
      <a:lt2>
        <a:srgbClr val="999999"/>
      </a:lt2>
      <a:accent1>
        <a:srgbClr val="212D74"/>
      </a:accent1>
      <a:accent2>
        <a:srgbClr val="3949AB"/>
      </a:accent2>
      <a:accent3>
        <a:srgbClr val="9C254D"/>
      </a:accent3>
      <a:accent4>
        <a:srgbClr val="D23369"/>
      </a:accent4>
      <a:accent5>
        <a:srgbClr val="F06292"/>
      </a:accent5>
      <a:accent6>
        <a:srgbClr val="7890CD"/>
      </a:accent6>
      <a:hlink>
        <a:srgbClr val="F06292"/>
      </a:hlink>
      <a:folHlink>
        <a:srgbClr val="F062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3459</Words>
  <Application>Microsoft Office PowerPoint</Application>
  <PresentationFormat>Presentación en pantalla (16:9)</PresentationFormat>
  <Paragraphs>367</Paragraphs>
  <Slides>36</Slides>
  <Notes>36</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36</vt:i4>
      </vt:variant>
    </vt:vector>
  </HeadingPairs>
  <TitlesOfParts>
    <vt:vector size="44" baseType="lpstr">
      <vt:lpstr>Montserrat ExtraBold</vt:lpstr>
      <vt:lpstr>Arial</vt:lpstr>
      <vt:lpstr>Times New Roman</vt:lpstr>
      <vt:lpstr>Montserrat Light</vt:lpstr>
      <vt:lpstr>Poppins</vt:lpstr>
      <vt:lpstr>Roboto</vt:lpstr>
      <vt:lpstr>Roboto Thin</vt:lpstr>
      <vt:lpstr>Geometric</vt:lpstr>
      <vt:lpstr>En(red)ando el cuidado: Mujeres que realizan Actividades Sexuales Pagadas, Redes de Cuidado para sus hijos e hijas</vt:lpstr>
      <vt:lpstr>DISEÑO METODOLÓGICO</vt:lpstr>
      <vt:lpstr>Presentación de PowerPoint</vt:lpstr>
      <vt:lpstr>Presentación de PowerPoint</vt:lpstr>
      <vt:lpstr>Presentación de PowerPoint</vt:lpstr>
      <vt:lpstr>Presentación de PowerPoint</vt:lpstr>
      <vt:lpstr>FORMULACIÓN DEL PROBLEMA</vt:lpstr>
      <vt:lpstr>Presentación de PowerPoint</vt:lpstr>
      <vt:lpstr>OBJETIVO GENERAL </vt:lpstr>
      <vt:lpstr>OBJETIVOS ESPECÍFICOS</vt:lpstr>
      <vt:lpstr>Presentación de PowerPoint</vt:lpstr>
      <vt:lpstr>APROXIMACIÓN TEÓRICO CONCEPTUAL</vt:lpstr>
      <vt:lpstr>TAXONOMÍAS TAXONOMÍAS</vt:lpstr>
      <vt:lpstr>Presentación de PowerPoint</vt:lpstr>
      <vt:lpstr>Presentación de PowerPoint</vt:lpstr>
      <vt:lpstr>Presentación de PowerPoint</vt:lpstr>
      <vt:lpstr>“desafortunadamente uno tiene que…. (la voz se pone temblorosa) prácticamente como se dice, venderse por lo poquito por darle a sus hijos un plato de comida y tener la certeza de que lo hijos están bien, que tengan un techo, que tengan sus comodidades, no importa los lujos sino las comodidades, los cuidados que merecen los hijos de uno” (Actora 3, comunicación personal, 14 de septiembre de 2019). </vt:lpstr>
      <vt:lpstr>“Pues lo que te digo, o sea, procurar dedicarle lo más que usted pueda y pues darle lo más que necesiten, o sea, lo que usted más pueda; económicamente, físicamente, amorosamente, tiempo, no perder cada minuto que pueda compartir con ellas” (Actora 4, comunicación personal, 15 de septiembre de 2019).  </vt:lpstr>
      <vt:lpstr>TAXONOMIAS TAXONOMÍAS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CONCLUSIONES </vt:lpstr>
      <vt:lpstr>CONCLUSIONES </vt:lpstr>
      <vt:lpstr>CONCLUSIONES </vt:lpstr>
      <vt:lpstr>Presentación de PowerPoint</vt:lpstr>
      <vt:lpstr>RECOMENDACIONES </vt:lpstr>
      <vt:lpstr>RECOMENDACIONES </vt:lpstr>
      <vt:lpstr>RECOMENDACIONES </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En(red)ando el cuidado: Mujeres que realizan Actividades Sexuales Pagadas, Redes de Cuidado para sus hijos e hijas</dc:title>
  <dc:creator>COLOMBIA17</dc:creator>
  <cp:lastModifiedBy>1203-ec03</cp:lastModifiedBy>
  <cp:revision>1</cp:revision>
  <dcterms:modified xsi:type="dcterms:W3CDTF">2019-12-13T15:04:52Z</dcterms:modified>
</cp:coreProperties>
</file>