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31"/>
  </p:notesMasterIdLst>
  <p:sldIdLst>
    <p:sldId id="256" r:id="rId3"/>
    <p:sldId id="289" r:id="rId4"/>
    <p:sldId id="257" r:id="rId5"/>
    <p:sldId id="258" r:id="rId6"/>
    <p:sldId id="287" r:id="rId7"/>
    <p:sldId id="317" r:id="rId8"/>
    <p:sldId id="290" r:id="rId9"/>
    <p:sldId id="297" r:id="rId10"/>
    <p:sldId id="299" r:id="rId11"/>
    <p:sldId id="263" r:id="rId12"/>
    <p:sldId id="296" r:id="rId13"/>
    <p:sldId id="267" r:id="rId14"/>
    <p:sldId id="302" r:id="rId15"/>
    <p:sldId id="310" r:id="rId16"/>
    <p:sldId id="303" r:id="rId17"/>
    <p:sldId id="306" r:id="rId18"/>
    <p:sldId id="272" r:id="rId19"/>
    <p:sldId id="262" r:id="rId20"/>
    <p:sldId id="291" r:id="rId21"/>
    <p:sldId id="311" r:id="rId22"/>
    <p:sldId id="313" r:id="rId23"/>
    <p:sldId id="309" r:id="rId24"/>
    <p:sldId id="315" r:id="rId25"/>
    <p:sldId id="280" r:id="rId26"/>
    <p:sldId id="282" r:id="rId27"/>
    <p:sldId id="283" r:id="rId28"/>
    <p:sldId id="284" r:id="rId29"/>
    <p:sldId id="285" r:id="rId3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88" userDrawn="1">
          <p15:clr>
            <a:srgbClr val="A4A3A4"/>
          </p15:clr>
        </p15:guide>
        <p15:guide id="2" pos="2903" userDrawn="1">
          <p15:clr>
            <a:srgbClr val="A4A3A4"/>
          </p15:clr>
        </p15:guide>
        <p15:guide id="3" orient="horz" pos="1756" userDrawn="1">
          <p15:clr>
            <a:srgbClr val="A4A3A4"/>
          </p15:clr>
        </p15:guide>
        <p15:guide id="4" orient="horz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BF676D7-E2A7-4B3D-8F1A-620645B03EBF}">
  <a:tblStyle styleId="{2BF676D7-E2A7-4B3D-8F1A-620645B03EB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3A08043-C7BF-4369-A773-817383864955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4660"/>
  </p:normalViewPr>
  <p:slideViewPr>
    <p:cSldViewPr snapToGrid="0">
      <p:cViewPr varScale="1">
        <p:scale>
          <a:sx n="91" d="100"/>
          <a:sy n="91" d="100"/>
        </p:scale>
        <p:origin x="744" y="66"/>
      </p:cViewPr>
      <p:guideLst>
        <p:guide orient="horz" pos="1688"/>
        <p:guide pos="2903"/>
        <p:guide orient="horz" pos="1756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2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1.fntdata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4.fntdata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3DA889-E300-495B-8FF8-B67202E1E09B}" type="doc">
      <dgm:prSet loTypeId="urn:microsoft.com/office/officeart/2005/8/layout/venn3" loCatId="relationship" qsTypeId="urn:microsoft.com/office/officeart/2005/8/quickstyle/3d1" qsCatId="3D" csTypeId="urn:microsoft.com/office/officeart/2005/8/colors/accent6_5" csCatId="accent6" phldr="1"/>
      <dgm:spPr/>
    </dgm:pt>
    <dgm:pt modelId="{E52B02DB-8CB0-4A6A-A23D-5CE0D0FE6101}">
      <dgm:prSet phldrT="[Texto]" custT="1"/>
      <dgm:spPr/>
      <dgm:t>
        <a:bodyPr/>
        <a:lstStyle/>
        <a:p>
          <a:r>
            <a:rPr lang="es-MX" sz="1500" dirty="0">
              <a:latin typeface="Calibri" panose="020F0502020204030204" pitchFamily="34" charset="0"/>
              <a:cs typeface="Calibri" panose="020F0502020204030204" pitchFamily="34" charset="0"/>
            </a:rPr>
            <a:t>Influye en la modulación de la respuesta inmunitaria</a:t>
          </a:r>
          <a:endParaRPr lang="es-CO" sz="1500" dirty="0"/>
        </a:p>
      </dgm:t>
    </dgm:pt>
    <dgm:pt modelId="{A2CE98D7-35CB-4768-99B3-701A61B26818}" type="parTrans" cxnId="{F0A505CF-85FB-464E-A734-CA6C703E48E5}">
      <dgm:prSet/>
      <dgm:spPr/>
      <dgm:t>
        <a:bodyPr/>
        <a:lstStyle/>
        <a:p>
          <a:endParaRPr lang="es-CO"/>
        </a:p>
      </dgm:t>
    </dgm:pt>
    <dgm:pt modelId="{35439F8A-A54C-4C7D-BFDD-CA34CDE75E8E}" type="sibTrans" cxnId="{F0A505CF-85FB-464E-A734-CA6C703E48E5}">
      <dgm:prSet/>
      <dgm:spPr/>
      <dgm:t>
        <a:bodyPr/>
        <a:lstStyle/>
        <a:p>
          <a:endParaRPr lang="es-CO"/>
        </a:p>
      </dgm:t>
    </dgm:pt>
    <dgm:pt modelId="{252045AA-3C30-4625-866D-9CFB213F7660}">
      <dgm:prSet phldrT="[Texto]"/>
      <dgm:spPr/>
      <dgm:t>
        <a:bodyPr/>
        <a:lstStyle/>
        <a:p>
          <a:r>
            <a:rPr lang="es-MX" dirty="0">
              <a:latin typeface="Calibri" panose="020F0502020204030204" pitchFamily="34" charset="0"/>
              <a:cs typeface="Calibri" panose="020F0502020204030204" pitchFamily="34" charset="0"/>
            </a:rPr>
            <a:t>Mejora índices de producción de óxido nítrico, inmunoglobulina M, lisozima y fosfatasas</a:t>
          </a:r>
          <a:endParaRPr lang="es-CO" dirty="0"/>
        </a:p>
      </dgm:t>
    </dgm:pt>
    <dgm:pt modelId="{B7BF204A-E279-40CF-A2A5-C53E721D9EA8}" type="parTrans" cxnId="{35D57ED7-7695-4E66-8CBD-886193EAA0BD}">
      <dgm:prSet/>
      <dgm:spPr/>
      <dgm:t>
        <a:bodyPr/>
        <a:lstStyle/>
        <a:p>
          <a:endParaRPr lang="es-CO"/>
        </a:p>
      </dgm:t>
    </dgm:pt>
    <dgm:pt modelId="{6CCE5E69-5A51-47B5-BDDF-A2B13FFEB78A}" type="sibTrans" cxnId="{35D57ED7-7695-4E66-8CBD-886193EAA0BD}">
      <dgm:prSet/>
      <dgm:spPr/>
      <dgm:t>
        <a:bodyPr/>
        <a:lstStyle/>
        <a:p>
          <a:endParaRPr lang="es-CO"/>
        </a:p>
      </dgm:t>
    </dgm:pt>
    <dgm:pt modelId="{FC816D87-DB28-42C0-989D-875FCCF8ACDC}">
      <dgm:prSet phldrT="[Texto]" custT="1"/>
      <dgm:spPr/>
      <dgm:t>
        <a:bodyPr/>
        <a:lstStyle/>
        <a:p>
          <a:r>
            <a:rPr lang="es-CO" sz="1500" dirty="0">
              <a:latin typeface="Calibri" panose="020F0502020204030204" pitchFamily="34" charset="0"/>
              <a:cs typeface="Calibri" panose="020F0502020204030204" pitchFamily="34" charset="0"/>
            </a:rPr>
            <a:t>Favorece la protección contra patógenos como </a:t>
          </a:r>
          <a:r>
            <a:rPr lang="es-CO" sz="1500" i="1" dirty="0">
              <a:latin typeface="Calibri" panose="020F0502020204030204" pitchFamily="34" charset="0"/>
              <a:cs typeface="Calibri" panose="020F0502020204030204" pitchFamily="34" charset="0"/>
            </a:rPr>
            <a:t>Streptococcus agalactiae, Aeromonas hydrophila </a:t>
          </a:r>
          <a:r>
            <a:rPr lang="es-CO" sz="1500" dirty="0">
              <a:latin typeface="Calibri" panose="020F0502020204030204" pitchFamily="34" charset="0"/>
              <a:cs typeface="Calibri" panose="020F0502020204030204" pitchFamily="34" charset="0"/>
            </a:rPr>
            <a:t>y </a:t>
          </a:r>
          <a:r>
            <a:rPr lang="es-CO" sz="1500" i="1" dirty="0">
              <a:latin typeface="Calibri" panose="020F0502020204030204" pitchFamily="34" charset="0"/>
              <a:cs typeface="Calibri" panose="020F0502020204030204" pitchFamily="34" charset="0"/>
            </a:rPr>
            <a:t>Vibrio cholerae</a:t>
          </a:r>
          <a:endParaRPr lang="es-CO" sz="1500" dirty="0"/>
        </a:p>
      </dgm:t>
    </dgm:pt>
    <dgm:pt modelId="{B1FC8012-68ED-4A19-972C-B9CDC403D69F}" type="parTrans" cxnId="{602BDA61-6D8B-4F28-9A63-CCCE2CEB2C41}">
      <dgm:prSet/>
      <dgm:spPr/>
      <dgm:t>
        <a:bodyPr/>
        <a:lstStyle/>
        <a:p>
          <a:endParaRPr lang="es-CO"/>
        </a:p>
      </dgm:t>
    </dgm:pt>
    <dgm:pt modelId="{060CCA9C-BA9A-4598-AE38-11CC36E2045C}" type="sibTrans" cxnId="{602BDA61-6D8B-4F28-9A63-CCCE2CEB2C41}">
      <dgm:prSet/>
      <dgm:spPr/>
      <dgm:t>
        <a:bodyPr/>
        <a:lstStyle/>
        <a:p>
          <a:endParaRPr lang="es-CO"/>
        </a:p>
      </dgm:t>
    </dgm:pt>
    <dgm:pt modelId="{C71338FA-E450-4E75-9449-06C1B02878BC}">
      <dgm:prSet phldrT="[Texto]" custT="1"/>
      <dgm:spPr/>
      <dgm:t>
        <a:bodyPr/>
        <a:lstStyle/>
        <a:p>
          <a:r>
            <a:rPr lang="es-MX" sz="1500" dirty="0">
              <a:latin typeface="Calibri" panose="020F0502020204030204" pitchFamily="34" charset="0"/>
              <a:cs typeface="Calibri" panose="020F0502020204030204" pitchFamily="34" charset="0"/>
            </a:rPr>
            <a:t>Mejora los parámetros crecimiento</a:t>
          </a:r>
          <a:endParaRPr lang="es-CO" sz="15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A0C4302-B7A8-402E-A215-650E050F1949}" type="parTrans" cxnId="{ED7402DB-4400-4F59-892D-86DF9CDFC9DA}">
      <dgm:prSet/>
      <dgm:spPr/>
      <dgm:t>
        <a:bodyPr/>
        <a:lstStyle/>
        <a:p>
          <a:endParaRPr lang="es-CO"/>
        </a:p>
      </dgm:t>
    </dgm:pt>
    <dgm:pt modelId="{42C457B5-49F4-4213-8441-7D10D11210B3}" type="sibTrans" cxnId="{ED7402DB-4400-4F59-892D-86DF9CDFC9DA}">
      <dgm:prSet/>
      <dgm:spPr/>
      <dgm:t>
        <a:bodyPr/>
        <a:lstStyle/>
        <a:p>
          <a:endParaRPr lang="es-CO"/>
        </a:p>
      </dgm:t>
    </dgm:pt>
    <dgm:pt modelId="{FD68E945-6506-4A56-B717-8CED8A93695B}" type="pres">
      <dgm:prSet presAssocID="{E23DA889-E300-495B-8FF8-B67202E1E09B}" presName="Name0" presStyleCnt="0">
        <dgm:presLayoutVars>
          <dgm:dir/>
          <dgm:resizeHandles val="exact"/>
        </dgm:presLayoutVars>
      </dgm:prSet>
      <dgm:spPr/>
    </dgm:pt>
    <dgm:pt modelId="{462FDCC6-AC14-4071-BF22-65B72C45F40F}" type="pres">
      <dgm:prSet presAssocID="{E52B02DB-8CB0-4A6A-A23D-5CE0D0FE6101}" presName="Name5" presStyleLbl="vennNode1" presStyleIdx="0" presStyleCnt="4" custLinFactX="17350" custLinFactNeighborX="100000" custLinFactNeighborY="-65379">
        <dgm:presLayoutVars>
          <dgm:bulletEnabled val="1"/>
        </dgm:presLayoutVars>
      </dgm:prSet>
      <dgm:spPr/>
    </dgm:pt>
    <dgm:pt modelId="{4D045432-4D9C-4D0E-9237-D8E8A82EC141}" type="pres">
      <dgm:prSet presAssocID="{35439F8A-A54C-4C7D-BFDD-CA34CDE75E8E}" presName="space" presStyleCnt="0"/>
      <dgm:spPr/>
    </dgm:pt>
    <dgm:pt modelId="{C4365C4E-5B97-45E6-810E-2D09B64474C5}" type="pres">
      <dgm:prSet presAssocID="{252045AA-3C30-4625-866D-9CFB213F7660}" presName="Name5" presStyleLbl="vennNode1" presStyleIdx="1" presStyleCnt="4" custLinFactNeighborX="-70014" custLinFactNeighborY="40401">
        <dgm:presLayoutVars>
          <dgm:bulletEnabled val="1"/>
        </dgm:presLayoutVars>
      </dgm:prSet>
      <dgm:spPr/>
    </dgm:pt>
    <dgm:pt modelId="{CB67AD08-3862-471A-83EB-83CEEAD6A4BA}" type="pres">
      <dgm:prSet presAssocID="{6CCE5E69-5A51-47B5-BDDF-A2B13FFEB78A}" presName="space" presStyleCnt="0"/>
      <dgm:spPr/>
    </dgm:pt>
    <dgm:pt modelId="{07807136-70D8-4E06-BABA-CE927E9B6F07}" type="pres">
      <dgm:prSet presAssocID="{FC816D87-DB28-42C0-989D-875FCCF8ACDC}" presName="Name5" presStyleLbl="vennNode1" presStyleIdx="2" presStyleCnt="4" custLinFactNeighborX="5354" custLinFactNeighborY="-61660">
        <dgm:presLayoutVars>
          <dgm:bulletEnabled val="1"/>
        </dgm:presLayoutVars>
      </dgm:prSet>
      <dgm:spPr/>
    </dgm:pt>
    <dgm:pt modelId="{EC4554FC-E5EA-48E2-9215-7AEA1CE6ECC8}" type="pres">
      <dgm:prSet presAssocID="{060CCA9C-BA9A-4598-AE38-11CC36E2045C}" presName="space" presStyleCnt="0"/>
      <dgm:spPr/>
    </dgm:pt>
    <dgm:pt modelId="{BBEC184E-8946-492B-A64B-850C9C84D13E}" type="pres">
      <dgm:prSet presAssocID="{C71338FA-E450-4E75-9449-06C1B02878BC}" presName="Name5" presStyleLbl="vennNode1" presStyleIdx="3" presStyleCnt="4" custLinFactX="-8929" custLinFactNeighborX="-100000" custLinFactNeighborY="40401">
        <dgm:presLayoutVars>
          <dgm:bulletEnabled val="1"/>
        </dgm:presLayoutVars>
      </dgm:prSet>
      <dgm:spPr/>
    </dgm:pt>
  </dgm:ptLst>
  <dgm:cxnLst>
    <dgm:cxn modelId="{29FB4507-FBA9-42B7-B3BB-A47670892A9E}" type="presOf" srcId="{C71338FA-E450-4E75-9449-06C1B02878BC}" destId="{BBEC184E-8946-492B-A64B-850C9C84D13E}" srcOrd="0" destOrd="0" presId="urn:microsoft.com/office/officeart/2005/8/layout/venn3"/>
    <dgm:cxn modelId="{B05B555C-6DA2-432C-80CE-53FE31F6F733}" type="presOf" srcId="{E23DA889-E300-495B-8FF8-B67202E1E09B}" destId="{FD68E945-6506-4A56-B717-8CED8A93695B}" srcOrd="0" destOrd="0" presId="urn:microsoft.com/office/officeart/2005/8/layout/venn3"/>
    <dgm:cxn modelId="{602BDA61-6D8B-4F28-9A63-CCCE2CEB2C41}" srcId="{E23DA889-E300-495B-8FF8-B67202E1E09B}" destId="{FC816D87-DB28-42C0-989D-875FCCF8ACDC}" srcOrd="2" destOrd="0" parTransId="{B1FC8012-68ED-4A19-972C-B9CDC403D69F}" sibTransId="{060CCA9C-BA9A-4598-AE38-11CC36E2045C}"/>
    <dgm:cxn modelId="{079D8758-D318-4808-8E6C-5EBFE38C66B5}" type="presOf" srcId="{E52B02DB-8CB0-4A6A-A23D-5CE0D0FE6101}" destId="{462FDCC6-AC14-4071-BF22-65B72C45F40F}" srcOrd="0" destOrd="0" presId="urn:microsoft.com/office/officeart/2005/8/layout/venn3"/>
    <dgm:cxn modelId="{8C074BC0-4F58-44BF-A000-AA557457ED8C}" type="presOf" srcId="{252045AA-3C30-4625-866D-9CFB213F7660}" destId="{C4365C4E-5B97-45E6-810E-2D09B64474C5}" srcOrd="0" destOrd="0" presId="urn:microsoft.com/office/officeart/2005/8/layout/venn3"/>
    <dgm:cxn modelId="{F0A505CF-85FB-464E-A734-CA6C703E48E5}" srcId="{E23DA889-E300-495B-8FF8-B67202E1E09B}" destId="{E52B02DB-8CB0-4A6A-A23D-5CE0D0FE6101}" srcOrd="0" destOrd="0" parTransId="{A2CE98D7-35CB-4768-99B3-701A61B26818}" sibTransId="{35439F8A-A54C-4C7D-BFDD-CA34CDE75E8E}"/>
    <dgm:cxn modelId="{35D57ED7-7695-4E66-8CBD-886193EAA0BD}" srcId="{E23DA889-E300-495B-8FF8-B67202E1E09B}" destId="{252045AA-3C30-4625-866D-9CFB213F7660}" srcOrd="1" destOrd="0" parTransId="{B7BF204A-E279-40CF-A2A5-C53E721D9EA8}" sibTransId="{6CCE5E69-5A51-47B5-BDDF-A2B13FFEB78A}"/>
    <dgm:cxn modelId="{ED7402DB-4400-4F59-892D-86DF9CDFC9DA}" srcId="{E23DA889-E300-495B-8FF8-B67202E1E09B}" destId="{C71338FA-E450-4E75-9449-06C1B02878BC}" srcOrd="3" destOrd="0" parTransId="{FA0C4302-B7A8-402E-A215-650E050F1949}" sibTransId="{42C457B5-49F4-4213-8441-7D10D11210B3}"/>
    <dgm:cxn modelId="{A1D8CDF5-4C3C-49D3-9127-DA13E5262AB6}" type="presOf" srcId="{FC816D87-DB28-42C0-989D-875FCCF8ACDC}" destId="{07807136-70D8-4E06-BABA-CE927E9B6F07}" srcOrd="0" destOrd="0" presId="urn:microsoft.com/office/officeart/2005/8/layout/venn3"/>
    <dgm:cxn modelId="{1B58F8B3-FD03-4A2C-B033-CFDB20012EC3}" type="presParOf" srcId="{FD68E945-6506-4A56-B717-8CED8A93695B}" destId="{462FDCC6-AC14-4071-BF22-65B72C45F40F}" srcOrd="0" destOrd="0" presId="urn:microsoft.com/office/officeart/2005/8/layout/venn3"/>
    <dgm:cxn modelId="{B71D80FC-95E3-4CEB-ABDA-25EA483334F1}" type="presParOf" srcId="{FD68E945-6506-4A56-B717-8CED8A93695B}" destId="{4D045432-4D9C-4D0E-9237-D8E8A82EC141}" srcOrd="1" destOrd="0" presId="urn:microsoft.com/office/officeart/2005/8/layout/venn3"/>
    <dgm:cxn modelId="{0FD44DA7-AD2F-48E4-A53B-006D69D523A9}" type="presParOf" srcId="{FD68E945-6506-4A56-B717-8CED8A93695B}" destId="{C4365C4E-5B97-45E6-810E-2D09B64474C5}" srcOrd="2" destOrd="0" presId="urn:microsoft.com/office/officeart/2005/8/layout/venn3"/>
    <dgm:cxn modelId="{003AA12B-0859-457D-BFA0-CC59039978B8}" type="presParOf" srcId="{FD68E945-6506-4A56-B717-8CED8A93695B}" destId="{CB67AD08-3862-471A-83EB-83CEEAD6A4BA}" srcOrd="3" destOrd="0" presId="urn:microsoft.com/office/officeart/2005/8/layout/venn3"/>
    <dgm:cxn modelId="{09A4F91E-89F5-4E33-9AF0-EB975DCCDE3D}" type="presParOf" srcId="{FD68E945-6506-4A56-B717-8CED8A93695B}" destId="{07807136-70D8-4E06-BABA-CE927E9B6F07}" srcOrd="4" destOrd="0" presId="urn:microsoft.com/office/officeart/2005/8/layout/venn3"/>
    <dgm:cxn modelId="{F1FEEB37-BF15-4675-8C5C-A6216FBFC2B8}" type="presParOf" srcId="{FD68E945-6506-4A56-B717-8CED8A93695B}" destId="{EC4554FC-E5EA-48E2-9215-7AEA1CE6ECC8}" srcOrd="5" destOrd="0" presId="urn:microsoft.com/office/officeart/2005/8/layout/venn3"/>
    <dgm:cxn modelId="{B997D8C7-920A-47D8-8D14-7C69F931E2F7}" type="presParOf" srcId="{FD68E945-6506-4A56-B717-8CED8A93695B}" destId="{BBEC184E-8946-492B-A64B-850C9C84D13E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0BF3DC-7454-4E06-BF67-C48D6EB419A7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B1627B83-8FDC-4FD4-BAF0-DEE8B05F3EE1}">
      <dgm:prSet phldrT="[Texto]" custT="1"/>
      <dgm:spPr/>
      <dgm:t>
        <a:bodyPr/>
        <a:lstStyle/>
        <a:p>
          <a:pPr algn="just"/>
          <a:r>
            <a:rPr lang="es-MX" sz="1400" i="1" dirty="0"/>
            <a:t>Priestia megaterium </a:t>
          </a:r>
          <a:r>
            <a:rPr lang="es-MX" sz="1400" dirty="0"/>
            <a:t>M4 fue obtenido mediante cultivo continuo de exclusión competitiva (CFCEC) establecido por </a:t>
          </a:r>
          <a:r>
            <a:rPr lang="es-CO" sz="1400" dirty="0"/>
            <a:t>(Melo-Bolívar et al. (2019) </a:t>
          </a:r>
          <a:r>
            <a:rPr lang="es-MX" sz="1400" dirty="0"/>
            <a:t>a partir de contenido intestinal de alevinos de Tilapia del Nilo (</a:t>
          </a:r>
          <a:r>
            <a:rPr lang="es-MX" sz="1400" i="1" dirty="0"/>
            <a:t>O.</a:t>
          </a:r>
          <a:r>
            <a:rPr lang="es-MX" sz="1400" dirty="0"/>
            <a:t> </a:t>
          </a:r>
          <a:r>
            <a:rPr lang="es-MX" sz="1400" i="1" dirty="0" err="1"/>
            <a:t>niloticus</a:t>
          </a:r>
          <a:r>
            <a:rPr lang="es-MX" sz="1400" dirty="0"/>
            <a:t>). </a:t>
          </a:r>
          <a:endParaRPr lang="es-CO" sz="1400" dirty="0"/>
        </a:p>
      </dgm:t>
    </dgm:pt>
    <dgm:pt modelId="{2370CC43-CB1A-40D2-A25B-9C99DE4ACC61}" type="parTrans" cxnId="{308B9A28-D5B1-4E63-8577-EA888CB1AA7E}">
      <dgm:prSet/>
      <dgm:spPr/>
      <dgm:t>
        <a:bodyPr/>
        <a:lstStyle/>
        <a:p>
          <a:endParaRPr lang="es-CO"/>
        </a:p>
      </dgm:t>
    </dgm:pt>
    <dgm:pt modelId="{58EA1272-D29D-42C9-A4BC-BDE4A3115CE4}" type="sibTrans" cxnId="{308B9A28-D5B1-4E63-8577-EA888CB1AA7E}">
      <dgm:prSet/>
      <dgm:spPr/>
      <dgm:t>
        <a:bodyPr/>
        <a:lstStyle/>
        <a:p>
          <a:endParaRPr lang="es-CO"/>
        </a:p>
      </dgm:t>
    </dgm:pt>
    <dgm:pt modelId="{CAD65C52-467A-4077-A24F-97695833712D}">
      <dgm:prSet phldrT="[Texto]" custT="1"/>
      <dgm:spPr/>
      <dgm:t>
        <a:bodyPr/>
        <a:lstStyle/>
        <a:p>
          <a:pPr algn="just"/>
          <a:r>
            <a:rPr lang="es-CO" sz="1400" dirty="0"/>
            <a:t>La cepa de </a:t>
          </a:r>
          <a:r>
            <a:rPr lang="es-CO" sz="1400" i="1" dirty="0"/>
            <a:t>Priestia megaterium </a:t>
          </a:r>
          <a:r>
            <a:rPr lang="es-CO" sz="1400" dirty="0"/>
            <a:t>M4 fue enviada a los Servicios Forenses y Científicos, Queensland Health, Australia, para la extracción de ADN, la preparación de la biblioteca y la secuenciación del genoma completo.</a:t>
          </a:r>
        </a:p>
      </dgm:t>
    </dgm:pt>
    <dgm:pt modelId="{946AF9C4-0736-4197-89C7-EBB6A34C2F07}" type="sibTrans" cxnId="{718C965F-1235-411B-9EF5-2B9C7A7B9840}">
      <dgm:prSet/>
      <dgm:spPr/>
      <dgm:t>
        <a:bodyPr/>
        <a:lstStyle/>
        <a:p>
          <a:endParaRPr lang="es-CO"/>
        </a:p>
      </dgm:t>
    </dgm:pt>
    <dgm:pt modelId="{1C118975-94E7-4C2A-9757-54C1019C377C}" type="parTrans" cxnId="{718C965F-1235-411B-9EF5-2B9C7A7B9840}">
      <dgm:prSet/>
      <dgm:spPr/>
      <dgm:t>
        <a:bodyPr/>
        <a:lstStyle/>
        <a:p>
          <a:endParaRPr lang="es-CO"/>
        </a:p>
      </dgm:t>
    </dgm:pt>
    <dgm:pt modelId="{2488444B-3367-47E3-8D42-D78BB7606477}" type="pres">
      <dgm:prSet presAssocID="{F60BF3DC-7454-4E06-BF67-C48D6EB419A7}" presName="Name0" presStyleCnt="0">
        <dgm:presLayoutVars>
          <dgm:dir/>
          <dgm:resizeHandles val="exact"/>
        </dgm:presLayoutVars>
      </dgm:prSet>
      <dgm:spPr/>
    </dgm:pt>
    <dgm:pt modelId="{BF8573A8-52A2-4724-8C99-362D84A5322F}" type="pres">
      <dgm:prSet presAssocID="{F60BF3DC-7454-4E06-BF67-C48D6EB419A7}" presName="bkgdShp" presStyleLbl="alignAccFollowNode1" presStyleIdx="0" presStyleCnt="1" custLinFactNeighborX="12935" custLinFactNeighborY="6751"/>
      <dgm:spPr/>
    </dgm:pt>
    <dgm:pt modelId="{8177C6BC-D8B1-4ACF-9367-7E47D0B08EE2}" type="pres">
      <dgm:prSet presAssocID="{F60BF3DC-7454-4E06-BF67-C48D6EB419A7}" presName="linComp" presStyleCnt="0"/>
      <dgm:spPr/>
    </dgm:pt>
    <dgm:pt modelId="{8D2A5A9C-CCFA-48DD-A304-E5600496F7EE}" type="pres">
      <dgm:prSet presAssocID="{B1627B83-8FDC-4FD4-BAF0-DEE8B05F3EE1}" presName="compNode" presStyleCnt="0"/>
      <dgm:spPr/>
    </dgm:pt>
    <dgm:pt modelId="{AF07F907-70E4-4AFB-8040-BC92399354F8}" type="pres">
      <dgm:prSet presAssocID="{B1627B83-8FDC-4FD4-BAF0-DEE8B05F3EE1}" presName="node" presStyleLbl="node1" presStyleIdx="0" presStyleCnt="2" custScaleX="196812" custScaleY="75619">
        <dgm:presLayoutVars>
          <dgm:bulletEnabled val="1"/>
        </dgm:presLayoutVars>
      </dgm:prSet>
      <dgm:spPr/>
    </dgm:pt>
    <dgm:pt modelId="{18D647D4-5573-4687-BD2F-27227B2F53C4}" type="pres">
      <dgm:prSet presAssocID="{B1627B83-8FDC-4FD4-BAF0-DEE8B05F3EE1}" presName="invisiNode" presStyleLbl="node1" presStyleIdx="0" presStyleCnt="2"/>
      <dgm:spPr/>
    </dgm:pt>
    <dgm:pt modelId="{1945F3B6-1C24-4B05-83DC-01D24F6A7C14}" type="pres">
      <dgm:prSet presAssocID="{B1627B83-8FDC-4FD4-BAF0-DEE8B05F3EE1}" presName="imagNode" presStyleLbl="fgImgPlace1" presStyleIdx="0" presStyleCnt="2" custScaleX="194137"/>
      <dgm:spPr>
        <a:blipFill rotWithShape="1">
          <a:blip xmlns:r="http://schemas.openxmlformats.org/officeDocument/2006/relationships" r:embed="rId1"/>
          <a:srcRect/>
          <a:stretch>
            <a:fillRect t="-24000" b="-24000"/>
          </a:stretch>
        </a:blipFill>
      </dgm:spPr>
    </dgm:pt>
    <dgm:pt modelId="{42C5471F-497E-4A53-BE7D-48C2FAB7AAAA}" type="pres">
      <dgm:prSet presAssocID="{58EA1272-D29D-42C9-A4BC-BDE4A3115CE4}" presName="sibTrans" presStyleLbl="sibTrans2D1" presStyleIdx="0" presStyleCnt="0"/>
      <dgm:spPr/>
    </dgm:pt>
    <dgm:pt modelId="{FC8BA5E2-BA68-484E-A8FF-23500E5CFF91}" type="pres">
      <dgm:prSet presAssocID="{CAD65C52-467A-4077-A24F-97695833712D}" presName="compNode" presStyleCnt="0"/>
      <dgm:spPr/>
    </dgm:pt>
    <dgm:pt modelId="{22D538B5-ACE6-47A2-85C8-3EE05CBF2638}" type="pres">
      <dgm:prSet presAssocID="{CAD65C52-467A-4077-A24F-97695833712D}" presName="node" presStyleLbl="node1" presStyleIdx="1" presStyleCnt="2" custScaleX="209891" custScaleY="74307">
        <dgm:presLayoutVars>
          <dgm:bulletEnabled val="1"/>
        </dgm:presLayoutVars>
      </dgm:prSet>
      <dgm:spPr/>
    </dgm:pt>
    <dgm:pt modelId="{D5B27BE8-8531-4965-9D8C-C4208C63C2A5}" type="pres">
      <dgm:prSet presAssocID="{CAD65C52-467A-4077-A24F-97695833712D}" presName="invisiNode" presStyleLbl="node1" presStyleIdx="1" presStyleCnt="2"/>
      <dgm:spPr/>
    </dgm:pt>
    <dgm:pt modelId="{BA366039-378C-4D34-AB04-2C48ACA50995}" type="pres">
      <dgm:prSet presAssocID="{CAD65C52-467A-4077-A24F-97695833712D}" presName="imagNode" presStyleLbl="fgImgPlace1" presStyleIdx="1" presStyleCnt="2" custScaleX="198991"/>
      <dgm:spPr>
        <a:blipFill rotWithShape="1">
          <a:blip xmlns:r="http://schemas.openxmlformats.org/officeDocument/2006/relationships" r:embed="rId2"/>
          <a:srcRect/>
          <a:stretch>
            <a:fillRect t="-54000" b="-54000"/>
          </a:stretch>
        </a:blipFill>
      </dgm:spPr>
    </dgm:pt>
  </dgm:ptLst>
  <dgm:cxnLst>
    <dgm:cxn modelId="{0B7C2B07-94C7-4CA8-BB3D-AF4F14BDD224}" type="presOf" srcId="{F60BF3DC-7454-4E06-BF67-C48D6EB419A7}" destId="{2488444B-3367-47E3-8D42-D78BB7606477}" srcOrd="0" destOrd="0" presId="urn:microsoft.com/office/officeart/2005/8/layout/pList2"/>
    <dgm:cxn modelId="{308B9A28-D5B1-4E63-8577-EA888CB1AA7E}" srcId="{F60BF3DC-7454-4E06-BF67-C48D6EB419A7}" destId="{B1627B83-8FDC-4FD4-BAF0-DEE8B05F3EE1}" srcOrd="0" destOrd="0" parTransId="{2370CC43-CB1A-40D2-A25B-9C99DE4ACC61}" sibTransId="{58EA1272-D29D-42C9-A4BC-BDE4A3115CE4}"/>
    <dgm:cxn modelId="{20B2E92F-820F-4449-A803-188AB53E32CB}" type="presOf" srcId="{CAD65C52-467A-4077-A24F-97695833712D}" destId="{22D538B5-ACE6-47A2-85C8-3EE05CBF2638}" srcOrd="0" destOrd="0" presId="urn:microsoft.com/office/officeart/2005/8/layout/pList2"/>
    <dgm:cxn modelId="{718C965F-1235-411B-9EF5-2B9C7A7B9840}" srcId="{F60BF3DC-7454-4E06-BF67-C48D6EB419A7}" destId="{CAD65C52-467A-4077-A24F-97695833712D}" srcOrd="1" destOrd="0" parTransId="{1C118975-94E7-4C2A-9757-54C1019C377C}" sibTransId="{946AF9C4-0736-4197-89C7-EBB6A34C2F07}"/>
    <dgm:cxn modelId="{4E4AC190-CDA1-4174-A1A5-EABDAB1ED1F6}" type="presOf" srcId="{B1627B83-8FDC-4FD4-BAF0-DEE8B05F3EE1}" destId="{AF07F907-70E4-4AFB-8040-BC92399354F8}" srcOrd="0" destOrd="0" presId="urn:microsoft.com/office/officeart/2005/8/layout/pList2"/>
    <dgm:cxn modelId="{BA1B6EF0-8788-4C36-8223-496DE8659D5F}" type="presOf" srcId="{58EA1272-D29D-42C9-A4BC-BDE4A3115CE4}" destId="{42C5471F-497E-4A53-BE7D-48C2FAB7AAAA}" srcOrd="0" destOrd="0" presId="urn:microsoft.com/office/officeart/2005/8/layout/pList2"/>
    <dgm:cxn modelId="{CE2BA42A-F29F-457A-B978-B2A9806B27B3}" type="presParOf" srcId="{2488444B-3367-47E3-8D42-D78BB7606477}" destId="{BF8573A8-52A2-4724-8C99-362D84A5322F}" srcOrd="0" destOrd="0" presId="urn:microsoft.com/office/officeart/2005/8/layout/pList2"/>
    <dgm:cxn modelId="{B989C50C-3DCF-46E2-AF71-853D4351E4BA}" type="presParOf" srcId="{2488444B-3367-47E3-8D42-D78BB7606477}" destId="{8177C6BC-D8B1-4ACF-9367-7E47D0B08EE2}" srcOrd="1" destOrd="0" presId="urn:microsoft.com/office/officeart/2005/8/layout/pList2"/>
    <dgm:cxn modelId="{00F7D0D9-56B4-4ED4-BEB3-2ABFBFB58A9F}" type="presParOf" srcId="{8177C6BC-D8B1-4ACF-9367-7E47D0B08EE2}" destId="{8D2A5A9C-CCFA-48DD-A304-E5600496F7EE}" srcOrd="0" destOrd="0" presId="urn:microsoft.com/office/officeart/2005/8/layout/pList2"/>
    <dgm:cxn modelId="{0735ED50-1757-4AAB-8A8F-CEDBB2807858}" type="presParOf" srcId="{8D2A5A9C-CCFA-48DD-A304-E5600496F7EE}" destId="{AF07F907-70E4-4AFB-8040-BC92399354F8}" srcOrd="0" destOrd="0" presId="urn:microsoft.com/office/officeart/2005/8/layout/pList2"/>
    <dgm:cxn modelId="{F504A84C-C939-403B-B197-4088B9DEA3B0}" type="presParOf" srcId="{8D2A5A9C-CCFA-48DD-A304-E5600496F7EE}" destId="{18D647D4-5573-4687-BD2F-27227B2F53C4}" srcOrd="1" destOrd="0" presId="urn:microsoft.com/office/officeart/2005/8/layout/pList2"/>
    <dgm:cxn modelId="{242EF289-6AAC-475F-AD05-B6D65FF05B9D}" type="presParOf" srcId="{8D2A5A9C-CCFA-48DD-A304-E5600496F7EE}" destId="{1945F3B6-1C24-4B05-83DC-01D24F6A7C14}" srcOrd="2" destOrd="0" presId="urn:microsoft.com/office/officeart/2005/8/layout/pList2"/>
    <dgm:cxn modelId="{07D09AED-4252-4B0E-9102-FA39BBBE834F}" type="presParOf" srcId="{8177C6BC-D8B1-4ACF-9367-7E47D0B08EE2}" destId="{42C5471F-497E-4A53-BE7D-48C2FAB7AAAA}" srcOrd="1" destOrd="0" presId="urn:microsoft.com/office/officeart/2005/8/layout/pList2"/>
    <dgm:cxn modelId="{BE6830AC-C2E5-4864-9482-6B6FE2757CF7}" type="presParOf" srcId="{8177C6BC-D8B1-4ACF-9367-7E47D0B08EE2}" destId="{FC8BA5E2-BA68-484E-A8FF-23500E5CFF91}" srcOrd="2" destOrd="0" presId="urn:microsoft.com/office/officeart/2005/8/layout/pList2"/>
    <dgm:cxn modelId="{3E631BDD-BC23-48E5-BCCE-A9A0A1F0186E}" type="presParOf" srcId="{FC8BA5E2-BA68-484E-A8FF-23500E5CFF91}" destId="{22D538B5-ACE6-47A2-85C8-3EE05CBF2638}" srcOrd="0" destOrd="0" presId="urn:microsoft.com/office/officeart/2005/8/layout/pList2"/>
    <dgm:cxn modelId="{480E2471-2FC3-424E-A85D-675A6D491E86}" type="presParOf" srcId="{FC8BA5E2-BA68-484E-A8FF-23500E5CFF91}" destId="{D5B27BE8-8531-4965-9D8C-C4208C63C2A5}" srcOrd="1" destOrd="0" presId="urn:microsoft.com/office/officeart/2005/8/layout/pList2"/>
    <dgm:cxn modelId="{3AB39140-7935-4279-B30E-B0ED55F7C61B}" type="presParOf" srcId="{FC8BA5E2-BA68-484E-A8FF-23500E5CFF91}" destId="{BA366039-378C-4D34-AB04-2C48ACA50995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BAEAA0-3138-4278-8220-487B3CF83EDB}" type="doc">
      <dgm:prSet loTypeId="urn:microsoft.com/office/officeart/2005/8/layout/hChevron3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2147501C-054F-4E50-8E3A-0AAA594C3E7E}">
      <dgm:prSet phldrT="[Texto]" custT="1"/>
      <dgm:spPr/>
      <dgm:t>
        <a:bodyPr/>
        <a:lstStyle/>
        <a:p>
          <a:r>
            <a:rPr lang="es-MX" sz="1300" dirty="0"/>
            <a:t>Ensamblaje de los reads mediante SPAdes</a:t>
          </a:r>
          <a:endParaRPr lang="es-CO" sz="1300" dirty="0"/>
        </a:p>
      </dgm:t>
    </dgm:pt>
    <dgm:pt modelId="{4AF18F9D-3EFB-428B-B84F-72BAC00803DF}" type="parTrans" cxnId="{110FEC98-3BA7-42AF-8D21-FE7EC53C9F77}">
      <dgm:prSet/>
      <dgm:spPr/>
      <dgm:t>
        <a:bodyPr/>
        <a:lstStyle/>
        <a:p>
          <a:endParaRPr lang="es-CO"/>
        </a:p>
      </dgm:t>
    </dgm:pt>
    <dgm:pt modelId="{32BFD796-97B4-48BF-869C-E8EAA4B3A010}" type="sibTrans" cxnId="{110FEC98-3BA7-42AF-8D21-FE7EC53C9F77}">
      <dgm:prSet/>
      <dgm:spPr/>
      <dgm:t>
        <a:bodyPr/>
        <a:lstStyle/>
        <a:p>
          <a:endParaRPr lang="es-CO"/>
        </a:p>
      </dgm:t>
    </dgm:pt>
    <dgm:pt modelId="{CE7CE487-C610-42BA-BDA6-426DB81B6906}">
      <dgm:prSet phldrT="[Texto]" custT="1"/>
      <dgm:spPr/>
      <dgm:t>
        <a:bodyPr/>
        <a:lstStyle/>
        <a:p>
          <a:r>
            <a:rPr lang="es-MX" sz="1300" dirty="0"/>
            <a:t>Evaluación de la calidad en Quast</a:t>
          </a:r>
          <a:endParaRPr lang="es-CO" sz="1300" dirty="0"/>
        </a:p>
      </dgm:t>
    </dgm:pt>
    <dgm:pt modelId="{E464E572-E915-4083-839E-F9FF70766ECF}" type="parTrans" cxnId="{CDAC314E-E445-42CA-B018-165D5910FD9C}">
      <dgm:prSet/>
      <dgm:spPr/>
      <dgm:t>
        <a:bodyPr/>
        <a:lstStyle/>
        <a:p>
          <a:endParaRPr lang="es-CO"/>
        </a:p>
      </dgm:t>
    </dgm:pt>
    <dgm:pt modelId="{AF1FD4A5-05D1-454B-96B3-DE5219E2A43E}" type="sibTrans" cxnId="{CDAC314E-E445-42CA-B018-165D5910FD9C}">
      <dgm:prSet/>
      <dgm:spPr/>
      <dgm:t>
        <a:bodyPr/>
        <a:lstStyle/>
        <a:p>
          <a:endParaRPr lang="es-CO"/>
        </a:p>
      </dgm:t>
    </dgm:pt>
    <dgm:pt modelId="{B72BCF17-9769-4B61-8DE9-0B26056177BC}">
      <dgm:prSet phldrT="[Texto]" custT="1"/>
      <dgm:spPr/>
      <dgm:t>
        <a:bodyPr/>
        <a:lstStyle/>
        <a:p>
          <a:r>
            <a:rPr lang="es-MX" sz="1400" dirty="0"/>
            <a:t>Determinar  la especie mediante JspeciesWS</a:t>
          </a:r>
          <a:endParaRPr lang="es-CO" sz="1300" dirty="0"/>
        </a:p>
      </dgm:t>
    </dgm:pt>
    <dgm:pt modelId="{D6B6BBB5-313E-4FB8-A1E0-F963C247B351}" type="parTrans" cxnId="{BB412305-A9AF-4BD6-BF62-7966CC6D0444}">
      <dgm:prSet/>
      <dgm:spPr/>
      <dgm:t>
        <a:bodyPr/>
        <a:lstStyle/>
        <a:p>
          <a:endParaRPr lang="es-CO"/>
        </a:p>
      </dgm:t>
    </dgm:pt>
    <dgm:pt modelId="{B417D6BD-C3A7-45AA-BC98-544E7DAEF40D}" type="sibTrans" cxnId="{BB412305-A9AF-4BD6-BF62-7966CC6D0444}">
      <dgm:prSet/>
      <dgm:spPr/>
      <dgm:t>
        <a:bodyPr/>
        <a:lstStyle/>
        <a:p>
          <a:endParaRPr lang="es-CO"/>
        </a:p>
      </dgm:t>
    </dgm:pt>
    <dgm:pt modelId="{A704A4B5-7DCD-4106-B983-5004E133506F}">
      <dgm:prSet/>
      <dgm:spPr/>
      <dgm:t>
        <a:bodyPr/>
        <a:lstStyle/>
        <a:p>
          <a:r>
            <a:rPr lang="es-MX" dirty="0"/>
            <a:t>Descargar</a:t>
          </a:r>
          <a:r>
            <a:rPr lang="es-MX" baseline="0" dirty="0"/>
            <a:t> genoma de referencia en NCBI</a:t>
          </a:r>
          <a:endParaRPr lang="es-CO" dirty="0"/>
        </a:p>
      </dgm:t>
    </dgm:pt>
    <dgm:pt modelId="{25325712-34B0-4752-A7BB-B376B82A4A5C}" type="parTrans" cxnId="{CF27A3FA-ECB3-464B-BC66-579248044BEC}">
      <dgm:prSet/>
      <dgm:spPr/>
      <dgm:t>
        <a:bodyPr/>
        <a:lstStyle/>
        <a:p>
          <a:endParaRPr lang="es-CO"/>
        </a:p>
      </dgm:t>
    </dgm:pt>
    <dgm:pt modelId="{5BA62903-48EE-4F7E-B197-616413924B1C}" type="sibTrans" cxnId="{CF27A3FA-ECB3-464B-BC66-579248044BEC}">
      <dgm:prSet/>
      <dgm:spPr/>
      <dgm:t>
        <a:bodyPr/>
        <a:lstStyle/>
        <a:p>
          <a:endParaRPr lang="es-CO"/>
        </a:p>
      </dgm:t>
    </dgm:pt>
    <dgm:pt modelId="{DE64FD0E-D818-49ED-A1C7-B3EE934D4B77}">
      <dgm:prSet/>
      <dgm:spPr/>
      <dgm:t>
        <a:bodyPr/>
        <a:lstStyle/>
        <a:p>
          <a:r>
            <a:rPr lang="es-MX" dirty="0"/>
            <a:t>Formación de </a:t>
          </a:r>
          <a:r>
            <a:rPr lang="es-MX" i="1" dirty="0"/>
            <a:t>scaffolds</a:t>
          </a:r>
          <a:r>
            <a:rPr lang="es-MX" dirty="0"/>
            <a:t> mediante Medusa</a:t>
          </a:r>
          <a:endParaRPr lang="es-CO" dirty="0"/>
        </a:p>
      </dgm:t>
    </dgm:pt>
    <dgm:pt modelId="{C41E4B7E-8A49-4745-B6CD-B090115BCDE3}" type="parTrans" cxnId="{BA7C205F-629D-449C-B302-2A88BB81003A}">
      <dgm:prSet/>
      <dgm:spPr/>
      <dgm:t>
        <a:bodyPr/>
        <a:lstStyle/>
        <a:p>
          <a:endParaRPr lang="es-CO"/>
        </a:p>
      </dgm:t>
    </dgm:pt>
    <dgm:pt modelId="{78F9734D-4343-475E-B65C-7A508E9D9D60}" type="sibTrans" cxnId="{BA7C205F-629D-449C-B302-2A88BB81003A}">
      <dgm:prSet/>
      <dgm:spPr/>
      <dgm:t>
        <a:bodyPr/>
        <a:lstStyle/>
        <a:p>
          <a:endParaRPr lang="es-CO"/>
        </a:p>
      </dgm:t>
    </dgm:pt>
    <dgm:pt modelId="{1F035ACC-0D1E-4FAE-8173-8E00CBAED3BB}" type="pres">
      <dgm:prSet presAssocID="{BDBAEAA0-3138-4278-8220-487B3CF83EDB}" presName="Name0" presStyleCnt="0">
        <dgm:presLayoutVars>
          <dgm:dir/>
          <dgm:resizeHandles val="exact"/>
        </dgm:presLayoutVars>
      </dgm:prSet>
      <dgm:spPr/>
    </dgm:pt>
    <dgm:pt modelId="{C6F90FD9-299B-4E29-8991-7AAD4F5BD3A2}" type="pres">
      <dgm:prSet presAssocID="{2147501C-054F-4E50-8E3A-0AAA594C3E7E}" presName="parTxOnly" presStyleLbl="node1" presStyleIdx="0" presStyleCnt="5">
        <dgm:presLayoutVars>
          <dgm:bulletEnabled val="1"/>
        </dgm:presLayoutVars>
      </dgm:prSet>
      <dgm:spPr/>
    </dgm:pt>
    <dgm:pt modelId="{7CB27286-24F7-4D81-B07F-3FB8D3041FDE}" type="pres">
      <dgm:prSet presAssocID="{32BFD796-97B4-48BF-869C-E8EAA4B3A010}" presName="parSpace" presStyleCnt="0"/>
      <dgm:spPr/>
    </dgm:pt>
    <dgm:pt modelId="{E714B0E1-BDA4-425B-AE07-664D65B9260B}" type="pres">
      <dgm:prSet presAssocID="{CE7CE487-C610-42BA-BDA6-426DB81B6906}" presName="parTxOnly" presStyleLbl="node1" presStyleIdx="1" presStyleCnt="5">
        <dgm:presLayoutVars>
          <dgm:bulletEnabled val="1"/>
        </dgm:presLayoutVars>
      </dgm:prSet>
      <dgm:spPr/>
    </dgm:pt>
    <dgm:pt modelId="{7AB0F989-FB49-4078-9431-30B0EA316B77}" type="pres">
      <dgm:prSet presAssocID="{AF1FD4A5-05D1-454B-96B3-DE5219E2A43E}" presName="parSpace" presStyleCnt="0"/>
      <dgm:spPr/>
    </dgm:pt>
    <dgm:pt modelId="{CD1D2BC4-70B0-4A7A-BD36-583D268EECEA}" type="pres">
      <dgm:prSet presAssocID="{B72BCF17-9769-4B61-8DE9-0B26056177BC}" presName="parTxOnly" presStyleLbl="node1" presStyleIdx="2" presStyleCnt="5">
        <dgm:presLayoutVars>
          <dgm:bulletEnabled val="1"/>
        </dgm:presLayoutVars>
      </dgm:prSet>
      <dgm:spPr/>
    </dgm:pt>
    <dgm:pt modelId="{0F04407E-98A1-41E3-AA6F-183D33EB065F}" type="pres">
      <dgm:prSet presAssocID="{B417D6BD-C3A7-45AA-BC98-544E7DAEF40D}" presName="parSpace" presStyleCnt="0"/>
      <dgm:spPr/>
    </dgm:pt>
    <dgm:pt modelId="{3AD9F977-6A3E-49B0-8E29-FCEA6AD22562}" type="pres">
      <dgm:prSet presAssocID="{A704A4B5-7DCD-4106-B983-5004E133506F}" presName="parTxOnly" presStyleLbl="node1" presStyleIdx="3" presStyleCnt="5">
        <dgm:presLayoutVars>
          <dgm:bulletEnabled val="1"/>
        </dgm:presLayoutVars>
      </dgm:prSet>
      <dgm:spPr/>
    </dgm:pt>
    <dgm:pt modelId="{BD6B2E77-0BD1-4202-9CDF-8CE295E65CB8}" type="pres">
      <dgm:prSet presAssocID="{5BA62903-48EE-4F7E-B197-616413924B1C}" presName="parSpace" presStyleCnt="0"/>
      <dgm:spPr/>
    </dgm:pt>
    <dgm:pt modelId="{6112943F-4AEE-4019-A698-090B274C49B7}" type="pres">
      <dgm:prSet presAssocID="{DE64FD0E-D818-49ED-A1C7-B3EE934D4B77}" presName="parTxOnly" presStyleLbl="node1" presStyleIdx="4" presStyleCnt="5">
        <dgm:presLayoutVars>
          <dgm:bulletEnabled val="1"/>
        </dgm:presLayoutVars>
      </dgm:prSet>
      <dgm:spPr/>
    </dgm:pt>
  </dgm:ptLst>
  <dgm:cxnLst>
    <dgm:cxn modelId="{BB412305-A9AF-4BD6-BF62-7966CC6D0444}" srcId="{BDBAEAA0-3138-4278-8220-487B3CF83EDB}" destId="{B72BCF17-9769-4B61-8DE9-0B26056177BC}" srcOrd="2" destOrd="0" parTransId="{D6B6BBB5-313E-4FB8-A1E0-F963C247B351}" sibTransId="{B417D6BD-C3A7-45AA-BC98-544E7DAEF40D}"/>
    <dgm:cxn modelId="{98B57731-784A-458D-BF8C-7399F2BBF98F}" type="presOf" srcId="{DE64FD0E-D818-49ED-A1C7-B3EE934D4B77}" destId="{6112943F-4AEE-4019-A698-090B274C49B7}" srcOrd="0" destOrd="0" presId="urn:microsoft.com/office/officeart/2005/8/layout/hChevron3"/>
    <dgm:cxn modelId="{C8B16534-975A-453E-8834-35C01CB080EB}" type="presOf" srcId="{CE7CE487-C610-42BA-BDA6-426DB81B6906}" destId="{E714B0E1-BDA4-425B-AE07-664D65B9260B}" srcOrd="0" destOrd="0" presId="urn:microsoft.com/office/officeart/2005/8/layout/hChevron3"/>
    <dgm:cxn modelId="{BA7C205F-629D-449C-B302-2A88BB81003A}" srcId="{BDBAEAA0-3138-4278-8220-487B3CF83EDB}" destId="{DE64FD0E-D818-49ED-A1C7-B3EE934D4B77}" srcOrd="4" destOrd="0" parTransId="{C41E4B7E-8A49-4745-B6CD-B090115BCDE3}" sibTransId="{78F9734D-4343-475E-B65C-7A508E9D9D60}"/>
    <dgm:cxn modelId="{CDAC314E-E445-42CA-B018-165D5910FD9C}" srcId="{BDBAEAA0-3138-4278-8220-487B3CF83EDB}" destId="{CE7CE487-C610-42BA-BDA6-426DB81B6906}" srcOrd="1" destOrd="0" parTransId="{E464E572-E915-4083-839E-F9FF70766ECF}" sibTransId="{AF1FD4A5-05D1-454B-96B3-DE5219E2A43E}"/>
    <dgm:cxn modelId="{AC8BA58C-19C0-4153-BA7E-AAE4F69485F4}" type="presOf" srcId="{A704A4B5-7DCD-4106-B983-5004E133506F}" destId="{3AD9F977-6A3E-49B0-8E29-FCEA6AD22562}" srcOrd="0" destOrd="0" presId="urn:microsoft.com/office/officeart/2005/8/layout/hChevron3"/>
    <dgm:cxn modelId="{110FEC98-3BA7-42AF-8D21-FE7EC53C9F77}" srcId="{BDBAEAA0-3138-4278-8220-487B3CF83EDB}" destId="{2147501C-054F-4E50-8E3A-0AAA594C3E7E}" srcOrd="0" destOrd="0" parTransId="{4AF18F9D-3EFB-428B-B84F-72BAC00803DF}" sibTransId="{32BFD796-97B4-48BF-869C-E8EAA4B3A010}"/>
    <dgm:cxn modelId="{69C4899E-72C4-45A4-A68E-01007429EB03}" type="presOf" srcId="{BDBAEAA0-3138-4278-8220-487B3CF83EDB}" destId="{1F035ACC-0D1E-4FAE-8173-8E00CBAED3BB}" srcOrd="0" destOrd="0" presId="urn:microsoft.com/office/officeart/2005/8/layout/hChevron3"/>
    <dgm:cxn modelId="{3E78BFAD-5AAC-4076-B804-80ADFC116DC1}" type="presOf" srcId="{B72BCF17-9769-4B61-8DE9-0B26056177BC}" destId="{CD1D2BC4-70B0-4A7A-BD36-583D268EECEA}" srcOrd="0" destOrd="0" presId="urn:microsoft.com/office/officeart/2005/8/layout/hChevron3"/>
    <dgm:cxn modelId="{282A33BF-D383-467F-8601-0AD2185E53CB}" type="presOf" srcId="{2147501C-054F-4E50-8E3A-0AAA594C3E7E}" destId="{C6F90FD9-299B-4E29-8991-7AAD4F5BD3A2}" srcOrd="0" destOrd="0" presId="urn:microsoft.com/office/officeart/2005/8/layout/hChevron3"/>
    <dgm:cxn modelId="{CF27A3FA-ECB3-464B-BC66-579248044BEC}" srcId="{BDBAEAA0-3138-4278-8220-487B3CF83EDB}" destId="{A704A4B5-7DCD-4106-B983-5004E133506F}" srcOrd="3" destOrd="0" parTransId="{25325712-34B0-4752-A7BB-B376B82A4A5C}" sibTransId="{5BA62903-48EE-4F7E-B197-616413924B1C}"/>
    <dgm:cxn modelId="{5D0FA845-460A-4596-979E-654ECCFB7D38}" type="presParOf" srcId="{1F035ACC-0D1E-4FAE-8173-8E00CBAED3BB}" destId="{C6F90FD9-299B-4E29-8991-7AAD4F5BD3A2}" srcOrd="0" destOrd="0" presId="urn:microsoft.com/office/officeart/2005/8/layout/hChevron3"/>
    <dgm:cxn modelId="{20083878-E3D2-430C-BFEA-9D0680A966D8}" type="presParOf" srcId="{1F035ACC-0D1E-4FAE-8173-8E00CBAED3BB}" destId="{7CB27286-24F7-4D81-B07F-3FB8D3041FDE}" srcOrd="1" destOrd="0" presId="urn:microsoft.com/office/officeart/2005/8/layout/hChevron3"/>
    <dgm:cxn modelId="{47B0CEEC-AD41-443F-A9D2-6CFBA40DEFF3}" type="presParOf" srcId="{1F035ACC-0D1E-4FAE-8173-8E00CBAED3BB}" destId="{E714B0E1-BDA4-425B-AE07-664D65B9260B}" srcOrd="2" destOrd="0" presId="urn:microsoft.com/office/officeart/2005/8/layout/hChevron3"/>
    <dgm:cxn modelId="{BBBD120C-DF6E-4F8A-AE05-93E49A2B12E4}" type="presParOf" srcId="{1F035ACC-0D1E-4FAE-8173-8E00CBAED3BB}" destId="{7AB0F989-FB49-4078-9431-30B0EA316B77}" srcOrd="3" destOrd="0" presId="urn:microsoft.com/office/officeart/2005/8/layout/hChevron3"/>
    <dgm:cxn modelId="{DEAD9E79-71BC-4BA6-8058-95EA5304B4C3}" type="presParOf" srcId="{1F035ACC-0D1E-4FAE-8173-8E00CBAED3BB}" destId="{CD1D2BC4-70B0-4A7A-BD36-583D268EECEA}" srcOrd="4" destOrd="0" presId="urn:microsoft.com/office/officeart/2005/8/layout/hChevron3"/>
    <dgm:cxn modelId="{C1586443-2B24-4643-AE16-89C3489C43A2}" type="presParOf" srcId="{1F035ACC-0D1E-4FAE-8173-8E00CBAED3BB}" destId="{0F04407E-98A1-41E3-AA6F-183D33EB065F}" srcOrd="5" destOrd="0" presId="urn:microsoft.com/office/officeart/2005/8/layout/hChevron3"/>
    <dgm:cxn modelId="{989F1088-12B7-40CD-AE43-B12D616F18B6}" type="presParOf" srcId="{1F035ACC-0D1E-4FAE-8173-8E00CBAED3BB}" destId="{3AD9F977-6A3E-49B0-8E29-FCEA6AD22562}" srcOrd="6" destOrd="0" presId="urn:microsoft.com/office/officeart/2005/8/layout/hChevron3"/>
    <dgm:cxn modelId="{8534432F-8D4E-4EF6-B25A-CEDD093BFAA0}" type="presParOf" srcId="{1F035ACC-0D1E-4FAE-8173-8E00CBAED3BB}" destId="{BD6B2E77-0BD1-4202-9CDF-8CE295E65CB8}" srcOrd="7" destOrd="0" presId="urn:microsoft.com/office/officeart/2005/8/layout/hChevron3"/>
    <dgm:cxn modelId="{540B6E80-517F-4A8F-BF18-275315A56F1D}" type="presParOf" srcId="{1F035ACC-0D1E-4FAE-8173-8E00CBAED3BB}" destId="{6112943F-4AEE-4019-A698-090B274C49B7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251892-7DC8-4DE1-BAC7-0A7C133FE1BB}" type="doc">
      <dgm:prSet loTypeId="urn:microsoft.com/office/officeart/2005/8/layout/default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647D803E-3EA9-411D-A919-844C67A3EA5D}">
      <dgm:prSet phldrT="[Texto]" custT="1"/>
      <dgm:spPr/>
      <dgm:t>
        <a:bodyPr/>
        <a:lstStyle/>
        <a:p>
          <a:pPr algn="just"/>
          <a:r>
            <a:rPr lang="es-CO" sz="1400" dirty="0"/>
            <a:t>Cui et al. (2020) Análisis productos probióticos comerciales 60% de las cepas de </a:t>
          </a:r>
          <a:r>
            <a:rPr lang="es-CO" sz="1400" i="1" dirty="0" err="1"/>
            <a:t>Bacillus</a:t>
          </a:r>
          <a:r>
            <a:rPr lang="es-CO" sz="1400" dirty="0"/>
            <a:t> </a:t>
          </a:r>
          <a:r>
            <a:rPr lang="es-CO" sz="1400" dirty="0" err="1"/>
            <a:t>sp</a:t>
          </a:r>
          <a:r>
            <a:rPr lang="es-CO" sz="1400" dirty="0"/>
            <a:t>. mostraba actividad hemolítica y casi todos los producían </a:t>
          </a:r>
          <a:r>
            <a:rPr lang="es-CO" sz="1400" i="1" dirty="0" err="1"/>
            <a:t>Nhe</a:t>
          </a:r>
          <a:r>
            <a:rPr lang="es-CO" sz="1400" dirty="0"/>
            <a:t> y </a:t>
          </a:r>
          <a:r>
            <a:rPr lang="es-CO" sz="1400" i="1" dirty="0"/>
            <a:t>Hbl </a:t>
          </a:r>
          <a:r>
            <a:rPr lang="es-CO" sz="1400" i="0" dirty="0"/>
            <a:t>y además portaban el gen </a:t>
          </a:r>
          <a:r>
            <a:rPr lang="es-CO" sz="1400" i="1" dirty="0"/>
            <a:t>ces</a:t>
          </a:r>
          <a:endParaRPr lang="es-CO" sz="1400" dirty="0"/>
        </a:p>
      </dgm:t>
    </dgm:pt>
    <dgm:pt modelId="{BDD7D480-D615-428E-89B8-8E8D451E01C2}" type="parTrans" cxnId="{B18EBDA3-8EAE-4FE9-9140-D89F93648C11}">
      <dgm:prSet/>
      <dgm:spPr/>
      <dgm:t>
        <a:bodyPr/>
        <a:lstStyle/>
        <a:p>
          <a:endParaRPr lang="es-CO"/>
        </a:p>
      </dgm:t>
    </dgm:pt>
    <dgm:pt modelId="{0C849B14-6A32-4D0B-97A8-D653AD702D8D}" type="sibTrans" cxnId="{B18EBDA3-8EAE-4FE9-9140-D89F93648C11}">
      <dgm:prSet/>
      <dgm:spPr/>
      <dgm:t>
        <a:bodyPr/>
        <a:lstStyle/>
        <a:p>
          <a:endParaRPr lang="es-CO"/>
        </a:p>
      </dgm:t>
    </dgm:pt>
    <dgm:pt modelId="{EE1D117C-D9F5-4E9D-86DF-90A1A8F3EF46}">
      <dgm:prSet phldrT="[Texto]" custT="1"/>
      <dgm:spPr/>
      <dgm:t>
        <a:bodyPr/>
        <a:lstStyle/>
        <a:p>
          <a:pPr algn="just"/>
          <a:r>
            <a:rPr lang="es-CO" sz="1400" dirty="0"/>
            <a:t>Zhu et al. (2016) Todas las cepas de</a:t>
          </a:r>
          <a:r>
            <a:rPr lang="es-CO" sz="1400" i="1" dirty="0"/>
            <a:t> B. </a:t>
          </a:r>
          <a:r>
            <a:rPr lang="es-CO" sz="1400" i="1" dirty="0" err="1"/>
            <a:t>cereus</a:t>
          </a:r>
          <a:r>
            <a:rPr lang="es-CO" sz="1400" i="1" dirty="0"/>
            <a:t> </a:t>
          </a:r>
          <a:r>
            <a:rPr lang="es-CO" sz="1400" dirty="0"/>
            <a:t>producían enterotoxina </a:t>
          </a:r>
          <a:r>
            <a:rPr lang="es-CO" sz="1400" i="1" dirty="0" err="1"/>
            <a:t>Nhe</a:t>
          </a:r>
          <a:r>
            <a:rPr lang="es-CO" sz="1400" dirty="0"/>
            <a:t> y algunas cepas además producían </a:t>
          </a:r>
          <a:r>
            <a:rPr lang="es-CO" sz="1400" i="1" dirty="0"/>
            <a:t>Hbl.</a:t>
          </a:r>
          <a:endParaRPr lang="es-CO" sz="1400" dirty="0"/>
        </a:p>
      </dgm:t>
    </dgm:pt>
    <dgm:pt modelId="{A9034843-83BD-42E1-9CAF-F5A1BB997CD2}" type="parTrans" cxnId="{6D5F4A75-F099-41DB-A4DA-3EB4421F1524}">
      <dgm:prSet/>
      <dgm:spPr/>
      <dgm:t>
        <a:bodyPr/>
        <a:lstStyle/>
        <a:p>
          <a:endParaRPr lang="es-CO"/>
        </a:p>
      </dgm:t>
    </dgm:pt>
    <dgm:pt modelId="{BA3E672D-BAFA-42D5-97E3-668ECB1067A4}" type="sibTrans" cxnId="{6D5F4A75-F099-41DB-A4DA-3EB4421F1524}">
      <dgm:prSet/>
      <dgm:spPr/>
      <dgm:t>
        <a:bodyPr/>
        <a:lstStyle/>
        <a:p>
          <a:endParaRPr lang="es-CO"/>
        </a:p>
      </dgm:t>
    </dgm:pt>
    <dgm:pt modelId="{B66DF9B0-BCF0-4694-AE0A-EA578872C3D7}">
      <dgm:prSet custT="1"/>
      <dgm:spPr/>
      <dgm:t>
        <a:bodyPr/>
        <a:lstStyle/>
        <a:p>
          <a:pPr algn="just"/>
          <a:r>
            <a:rPr lang="es-MX" sz="1400" dirty="0"/>
            <a:t>Noor et al (2015) 60 aislamientos de cepas de </a:t>
          </a:r>
          <a:r>
            <a:rPr lang="es-MX" sz="1400" i="1" dirty="0"/>
            <a:t>Bacillus</a:t>
          </a:r>
          <a:r>
            <a:rPr lang="es-MX" sz="1400" dirty="0"/>
            <a:t> </a:t>
          </a:r>
          <a:r>
            <a:rPr lang="es-MX" sz="1400" dirty="0" err="1"/>
            <a:t>sp</a:t>
          </a:r>
          <a:r>
            <a:rPr lang="es-MX" sz="1400" dirty="0"/>
            <a:t>. contenían genes de resistencia a macrólidos (ermD), tetraciclina (tetL), fenicol (fexA) y trimetoprim (dfrD, dfrG y </a:t>
          </a:r>
          <a:r>
            <a:rPr lang="es-MX" sz="1400" dirty="0" err="1"/>
            <a:t>dfrK</a:t>
          </a:r>
          <a:r>
            <a:rPr lang="es-MX" sz="1400" dirty="0"/>
            <a:t>). </a:t>
          </a:r>
          <a:endParaRPr lang="es-CO" sz="1400" dirty="0"/>
        </a:p>
      </dgm:t>
    </dgm:pt>
    <dgm:pt modelId="{48B47E4B-CEC0-4F26-B870-C22E9DA994FB}" type="parTrans" cxnId="{CBD5E3D3-7094-44BA-98CA-02B0B5C737DF}">
      <dgm:prSet/>
      <dgm:spPr/>
      <dgm:t>
        <a:bodyPr/>
        <a:lstStyle/>
        <a:p>
          <a:endParaRPr lang="es-CO"/>
        </a:p>
      </dgm:t>
    </dgm:pt>
    <dgm:pt modelId="{0B145E5D-F407-4627-A3B7-6A9F204EB3CB}" type="sibTrans" cxnId="{CBD5E3D3-7094-44BA-98CA-02B0B5C737DF}">
      <dgm:prSet/>
      <dgm:spPr/>
      <dgm:t>
        <a:bodyPr/>
        <a:lstStyle/>
        <a:p>
          <a:endParaRPr lang="es-CO"/>
        </a:p>
      </dgm:t>
    </dgm:pt>
    <dgm:pt modelId="{AB5009E4-620D-4B66-AA4D-A8B436AA05F6}" type="pres">
      <dgm:prSet presAssocID="{A3251892-7DC8-4DE1-BAC7-0A7C133FE1BB}" presName="diagram" presStyleCnt="0">
        <dgm:presLayoutVars>
          <dgm:dir/>
          <dgm:resizeHandles val="exact"/>
        </dgm:presLayoutVars>
      </dgm:prSet>
      <dgm:spPr/>
    </dgm:pt>
    <dgm:pt modelId="{89986047-7E24-471E-B570-6289E34D489C}" type="pres">
      <dgm:prSet presAssocID="{647D803E-3EA9-411D-A919-844C67A3EA5D}" presName="node" presStyleLbl="node1" presStyleIdx="0" presStyleCnt="3" custLinFactNeighborX="362" custLinFactNeighborY="1811">
        <dgm:presLayoutVars>
          <dgm:bulletEnabled val="1"/>
        </dgm:presLayoutVars>
      </dgm:prSet>
      <dgm:spPr/>
    </dgm:pt>
    <dgm:pt modelId="{62F85261-F9A1-47EA-8EE6-6EDBD1563C9B}" type="pres">
      <dgm:prSet presAssocID="{0C849B14-6A32-4D0B-97A8-D653AD702D8D}" presName="sibTrans" presStyleCnt="0"/>
      <dgm:spPr/>
    </dgm:pt>
    <dgm:pt modelId="{9E75462C-0758-40BA-99AC-BF778C52E9E4}" type="pres">
      <dgm:prSet presAssocID="{EE1D117C-D9F5-4E9D-86DF-90A1A8F3EF46}" presName="node" presStyleLbl="node1" presStyleIdx="1" presStyleCnt="3">
        <dgm:presLayoutVars>
          <dgm:bulletEnabled val="1"/>
        </dgm:presLayoutVars>
      </dgm:prSet>
      <dgm:spPr/>
    </dgm:pt>
    <dgm:pt modelId="{1CD94EAF-8061-4BFC-B684-2BE586228EE3}" type="pres">
      <dgm:prSet presAssocID="{BA3E672D-BAFA-42D5-97E3-668ECB1067A4}" presName="sibTrans" presStyleCnt="0"/>
      <dgm:spPr/>
    </dgm:pt>
    <dgm:pt modelId="{675308F1-8951-4D3F-9035-0E46D0AE5135}" type="pres">
      <dgm:prSet presAssocID="{B66DF9B0-BCF0-4694-AE0A-EA578872C3D7}" presName="node" presStyleLbl="node1" presStyleIdx="2" presStyleCnt="3" custScaleX="108647">
        <dgm:presLayoutVars>
          <dgm:bulletEnabled val="1"/>
        </dgm:presLayoutVars>
      </dgm:prSet>
      <dgm:spPr/>
    </dgm:pt>
  </dgm:ptLst>
  <dgm:cxnLst>
    <dgm:cxn modelId="{D04BE232-E28A-413E-8FA7-12CC10B42903}" type="presOf" srcId="{EE1D117C-D9F5-4E9D-86DF-90A1A8F3EF46}" destId="{9E75462C-0758-40BA-99AC-BF778C52E9E4}" srcOrd="0" destOrd="0" presId="urn:microsoft.com/office/officeart/2005/8/layout/default"/>
    <dgm:cxn modelId="{74321871-BAF4-4BC7-A6C9-AA86FFAECDD6}" type="presOf" srcId="{A3251892-7DC8-4DE1-BAC7-0A7C133FE1BB}" destId="{AB5009E4-620D-4B66-AA4D-A8B436AA05F6}" srcOrd="0" destOrd="0" presId="urn:microsoft.com/office/officeart/2005/8/layout/default"/>
    <dgm:cxn modelId="{6D5F4A75-F099-41DB-A4DA-3EB4421F1524}" srcId="{A3251892-7DC8-4DE1-BAC7-0A7C133FE1BB}" destId="{EE1D117C-D9F5-4E9D-86DF-90A1A8F3EF46}" srcOrd="1" destOrd="0" parTransId="{A9034843-83BD-42E1-9CAF-F5A1BB997CD2}" sibTransId="{BA3E672D-BAFA-42D5-97E3-668ECB1067A4}"/>
    <dgm:cxn modelId="{B18EBDA3-8EAE-4FE9-9140-D89F93648C11}" srcId="{A3251892-7DC8-4DE1-BAC7-0A7C133FE1BB}" destId="{647D803E-3EA9-411D-A919-844C67A3EA5D}" srcOrd="0" destOrd="0" parTransId="{BDD7D480-D615-428E-89B8-8E8D451E01C2}" sibTransId="{0C849B14-6A32-4D0B-97A8-D653AD702D8D}"/>
    <dgm:cxn modelId="{57AF02BC-E6DF-45CE-9BB8-8D11E7E6C7B1}" type="presOf" srcId="{B66DF9B0-BCF0-4694-AE0A-EA578872C3D7}" destId="{675308F1-8951-4D3F-9035-0E46D0AE5135}" srcOrd="0" destOrd="0" presId="urn:microsoft.com/office/officeart/2005/8/layout/default"/>
    <dgm:cxn modelId="{CBD5E3D3-7094-44BA-98CA-02B0B5C737DF}" srcId="{A3251892-7DC8-4DE1-BAC7-0A7C133FE1BB}" destId="{B66DF9B0-BCF0-4694-AE0A-EA578872C3D7}" srcOrd="2" destOrd="0" parTransId="{48B47E4B-CEC0-4F26-B870-C22E9DA994FB}" sibTransId="{0B145E5D-F407-4627-A3B7-6A9F204EB3CB}"/>
    <dgm:cxn modelId="{71072AF6-B23B-46BF-9A74-71B24CCF1800}" type="presOf" srcId="{647D803E-3EA9-411D-A919-844C67A3EA5D}" destId="{89986047-7E24-471E-B570-6289E34D489C}" srcOrd="0" destOrd="0" presId="urn:microsoft.com/office/officeart/2005/8/layout/default"/>
    <dgm:cxn modelId="{A7416F2D-EBBA-469E-85CB-CE0131BC4139}" type="presParOf" srcId="{AB5009E4-620D-4B66-AA4D-A8B436AA05F6}" destId="{89986047-7E24-471E-B570-6289E34D489C}" srcOrd="0" destOrd="0" presId="urn:microsoft.com/office/officeart/2005/8/layout/default"/>
    <dgm:cxn modelId="{E3DE4084-01AA-422A-AF50-B654E8D99D60}" type="presParOf" srcId="{AB5009E4-620D-4B66-AA4D-A8B436AA05F6}" destId="{62F85261-F9A1-47EA-8EE6-6EDBD1563C9B}" srcOrd="1" destOrd="0" presId="urn:microsoft.com/office/officeart/2005/8/layout/default"/>
    <dgm:cxn modelId="{2A971644-855A-4414-B3EE-1DF2457B24D8}" type="presParOf" srcId="{AB5009E4-620D-4B66-AA4D-A8B436AA05F6}" destId="{9E75462C-0758-40BA-99AC-BF778C52E9E4}" srcOrd="2" destOrd="0" presId="urn:microsoft.com/office/officeart/2005/8/layout/default"/>
    <dgm:cxn modelId="{6724AD7A-2BC6-45B4-B517-A181832FD73F}" type="presParOf" srcId="{AB5009E4-620D-4B66-AA4D-A8B436AA05F6}" destId="{1CD94EAF-8061-4BFC-B684-2BE586228EE3}" srcOrd="3" destOrd="0" presId="urn:microsoft.com/office/officeart/2005/8/layout/default"/>
    <dgm:cxn modelId="{0C4592AC-5F12-4158-8D6E-8D696F015901}" type="presParOf" srcId="{AB5009E4-620D-4B66-AA4D-A8B436AA05F6}" destId="{675308F1-8951-4D3F-9035-0E46D0AE5135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2275544-5D4A-4EDD-9A69-2B0E8FD9058B}" type="doc">
      <dgm:prSet loTypeId="urn:microsoft.com/office/officeart/2005/8/layout/equation2" loCatId="process" qsTypeId="urn:microsoft.com/office/officeart/2005/8/quickstyle/simple1" qsCatId="simple" csTypeId="urn:microsoft.com/office/officeart/2005/8/colors/colorful3" csCatId="colorful" phldr="1"/>
      <dgm:spPr/>
    </dgm:pt>
    <dgm:pt modelId="{BB521757-1A23-48E6-9FCC-00951BFCC360}">
      <dgm:prSet phldrT="[Texto]"/>
      <dgm:spPr/>
      <dgm:t>
        <a:bodyPr/>
        <a:lstStyle/>
        <a:p>
          <a:r>
            <a:rPr lang="es-MX" dirty="0"/>
            <a:t>Libre de genes que codifican enterotoxinas (</a:t>
          </a:r>
          <a:r>
            <a:rPr lang="es-MX" i="1" dirty="0"/>
            <a:t>hbl, nhe, cytK</a:t>
          </a:r>
          <a:r>
            <a:rPr lang="es-MX" dirty="0"/>
            <a:t>)  </a:t>
          </a:r>
          <a:endParaRPr lang="es-CO" dirty="0"/>
        </a:p>
      </dgm:t>
    </dgm:pt>
    <dgm:pt modelId="{0D6D6C59-E603-439B-9F6F-4C848F7A924D}" type="parTrans" cxnId="{201F1CBE-126E-4D60-820D-B55B5162691D}">
      <dgm:prSet/>
      <dgm:spPr/>
      <dgm:t>
        <a:bodyPr/>
        <a:lstStyle/>
        <a:p>
          <a:endParaRPr lang="es-CO"/>
        </a:p>
      </dgm:t>
    </dgm:pt>
    <dgm:pt modelId="{FDEE6252-CB22-4427-A572-9F77261F51FF}" type="sibTrans" cxnId="{201F1CBE-126E-4D60-820D-B55B5162691D}">
      <dgm:prSet/>
      <dgm:spPr/>
      <dgm:t>
        <a:bodyPr/>
        <a:lstStyle/>
        <a:p>
          <a:endParaRPr lang="es-CO"/>
        </a:p>
      </dgm:t>
    </dgm:pt>
    <dgm:pt modelId="{0ACF5618-5950-4B92-BB71-0831AB743E69}">
      <dgm:prSet phldrT="[Texto]"/>
      <dgm:spPr/>
      <dgm:t>
        <a:bodyPr/>
        <a:lstStyle/>
        <a:p>
          <a:r>
            <a:rPr lang="es-MX" dirty="0"/>
            <a:t>Libre de genes de resistencia antibiótica adquirida</a:t>
          </a:r>
          <a:endParaRPr lang="es-CO" dirty="0"/>
        </a:p>
      </dgm:t>
    </dgm:pt>
    <dgm:pt modelId="{1A086698-FC87-4034-86EE-68CF4BADB91A}" type="parTrans" cxnId="{D73F2B1C-3218-4FAB-BA57-CFA7107E108E}">
      <dgm:prSet/>
      <dgm:spPr/>
      <dgm:t>
        <a:bodyPr/>
        <a:lstStyle/>
        <a:p>
          <a:endParaRPr lang="es-CO"/>
        </a:p>
      </dgm:t>
    </dgm:pt>
    <dgm:pt modelId="{8D21053D-0BEB-4981-9BBF-2F79ED005CC3}" type="sibTrans" cxnId="{D73F2B1C-3218-4FAB-BA57-CFA7107E108E}">
      <dgm:prSet/>
      <dgm:spPr/>
      <dgm:t>
        <a:bodyPr/>
        <a:lstStyle/>
        <a:p>
          <a:endParaRPr lang="es-CO"/>
        </a:p>
      </dgm:t>
    </dgm:pt>
    <dgm:pt modelId="{2FE692BB-D8F4-4109-A767-DB2BB3688E84}">
      <dgm:prSet phldrT="[Texto]"/>
      <dgm:spPr/>
      <dgm:t>
        <a:bodyPr/>
        <a:lstStyle/>
        <a:p>
          <a:r>
            <a:rPr lang="es-MX" dirty="0"/>
            <a:t>Cepa segura para su posible uso como probiótico </a:t>
          </a:r>
          <a:endParaRPr lang="es-CO" dirty="0"/>
        </a:p>
      </dgm:t>
    </dgm:pt>
    <dgm:pt modelId="{5CA54B9F-E4A1-4670-B1AF-604DCE7B9C83}" type="parTrans" cxnId="{D42FD89E-BE04-425E-B9F8-BCE2FB607F5D}">
      <dgm:prSet/>
      <dgm:spPr/>
      <dgm:t>
        <a:bodyPr/>
        <a:lstStyle/>
        <a:p>
          <a:endParaRPr lang="es-CO"/>
        </a:p>
      </dgm:t>
    </dgm:pt>
    <dgm:pt modelId="{A0B7021F-E1E6-43DB-8796-7AD4AF4848B4}" type="sibTrans" cxnId="{D42FD89E-BE04-425E-B9F8-BCE2FB607F5D}">
      <dgm:prSet/>
      <dgm:spPr/>
      <dgm:t>
        <a:bodyPr/>
        <a:lstStyle/>
        <a:p>
          <a:endParaRPr lang="es-CO"/>
        </a:p>
      </dgm:t>
    </dgm:pt>
    <dgm:pt modelId="{5CC0EFF6-4366-4811-A8A5-DFAF7C54F370}" type="pres">
      <dgm:prSet presAssocID="{22275544-5D4A-4EDD-9A69-2B0E8FD9058B}" presName="Name0" presStyleCnt="0">
        <dgm:presLayoutVars>
          <dgm:dir/>
          <dgm:resizeHandles val="exact"/>
        </dgm:presLayoutVars>
      </dgm:prSet>
      <dgm:spPr/>
    </dgm:pt>
    <dgm:pt modelId="{DF1C6CE0-401D-4E92-882D-6BF123A15071}" type="pres">
      <dgm:prSet presAssocID="{22275544-5D4A-4EDD-9A69-2B0E8FD9058B}" presName="vNodes" presStyleCnt="0"/>
      <dgm:spPr/>
    </dgm:pt>
    <dgm:pt modelId="{DC865EE4-C099-40C3-8265-074193D089E4}" type="pres">
      <dgm:prSet presAssocID="{BB521757-1A23-48E6-9FCC-00951BFCC360}" presName="node" presStyleLbl="node1" presStyleIdx="0" presStyleCnt="3" custScaleX="137319" custScaleY="130467">
        <dgm:presLayoutVars>
          <dgm:bulletEnabled val="1"/>
        </dgm:presLayoutVars>
      </dgm:prSet>
      <dgm:spPr/>
    </dgm:pt>
    <dgm:pt modelId="{90B3E43E-4D81-4D42-994B-865D75C5A84F}" type="pres">
      <dgm:prSet presAssocID="{FDEE6252-CB22-4427-A572-9F77261F51FF}" presName="spacerT" presStyleCnt="0"/>
      <dgm:spPr/>
    </dgm:pt>
    <dgm:pt modelId="{8FAA80C6-1105-42C0-A710-3B0975BB7F30}" type="pres">
      <dgm:prSet presAssocID="{FDEE6252-CB22-4427-A572-9F77261F51FF}" presName="sibTrans" presStyleLbl="sibTrans2D1" presStyleIdx="0" presStyleCnt="2"/>
      <dgm:spPr/>
    </dgm:pt>
    <dgm:pt modelId="{2AD69654-2C76-4DC3-8939-550509746E48}" type="pres">
      <dgm:prSet presAssocID="{FDEE6252-CB22-4427-A572-9F77261F51FF}" presName="spacerB" presStyleCnt="0"/>
      <dgm:spPr/>
    </dgm:pt>
    <dgm:pt modelId="{A8255F53-EEBC-42F5-9881-02E70514D4FE}" type="pres">
      <dgm:prSet presAssocID="{0ACF5618-5950-4B92-BB71-0831AB743E69}" presName="node" presStyleLbl="node1" presStyleIdx="1" presStyleCnt="3" custScaleX="147266" custScaleY="137053">
        <dgm:presLayoutVars>
          <dgm:bulletEnabled val="1"/>
        </dgm:presLayoutVars>
      </dgm:prSet>
      <dgm:spPr/>
    </dgm:pt>
    <dgm:pt modelId="{57ED7C0C-6789-468C-B356-3C360D65EDDA}" type="pres">
      <dgm:prSet presAssocID="{22275544-5D4A-4EDD-9A69-2B0E8FD9058B}" presName="sibTransLast" presStyleLbl="sibTrans2D1" presStyleIdx="1" presStyleCnt="2"/>
      <dgm:spPr/>
    </dgm:pt>
    <dgm:pt modelId="{EF79C08A-A618-446B-A184-B779ECFCD472}" type="pres">
      <dgm:prSet presAssocID="{22275544-5D4A-4EDD-9A69-2B0E8FD9058B}" presName="connectorText" presStyleLbl="sibTrans2D1" presStyleIdx="1" presStyleCnt="2"/>
      <dgm:spPr/>
    </dgm:pt>
    <dgm:pt modelId="{98C7A52C-4FD0-472B-B4F8-901B0895C153}" type="pres">
      <dgm:prSet presAssocID="{22275544-5D4A-4EDD-9A69-2B0E8FD9058B}" presName="lastNode" presStyleLbl="node1" presStyleIdx="2" presStyleCnt="3">
        <dgm:presLayoutVars>
          <dgm:bulletEnabled val="1"/>
        </dgm:presLayoutVars>
      </dgm:prSet>
      <dgm:spPr/>
    </dgm:pt>
  </dgm:ptLst>
  <dgm:cxnLst>
    <dgm:cxn modelId="{0F31EE08-42E8-4707-AE45-7CEAB9BDDC0F}" type="presOf" srcId="{FDEE6252-CB22-4427-A572-9F77261F51FF}" destId="{8FAA80C6-1105-42C0-A710-3B0975BB7F30}" srcOrd="0" destOrd="0" presId="urn:microsoft.com/office/officeart/2005/8/layout/equation2"/>
    <dgm:cxn modelId="{1BAAB90E-D8DC-48F5-B555-BA008D3AAE5B}" type="presOf" srcId="{0ACF5618-5950-4B92-BB71-0831AB743E69}" destId="{A8255F53-EEBC-42F5-9881-02E70514D4FE}" srcOrd="0" destOrd="0" presId="urn:microsoft.com/office/officeart/2005/8/layout/equation2"/>
    <dgm:cxn modelId="{BC6CF70E-87AA-4961-9275-B0DA148C3CDD}" type="presOf" srcId="{8D21053D-0BEB-4981-9BBF-2F79ED005CC3}" destId="{57ED7C0C-6789-468C-B356-3C360D65EDDA}" srcOrd="0" destOrd="0" presId="urn:microsoft.com/office/officeart/2005/8/layout/equation2"/>
    <dgm:cxn modelId="{D73F2B1C-3218-4FAB-BA57-CFA7107E108E}" srcId="{22275544-5D4A-4EDD-9A69-2B0E8FD9058B}" destId="{0ACF5618-5950-4B92-BB71-0831AB743E69}" srcOrd="1" destOrd="0" parTransId="{1A086698-FC87-4034-86EE-68CF4BADB91A}" sibTransId="{8D21053D-0BEB-4981-9BBF-2F79ED005CC3}"/>
    <dgm:cxn modelId="{B3724334-BB30-4A11-83B8-F0D64E5FA089}" type="presOf" srcId="{22275544-5D4A-4EDD-9A69-2B0E8FD9058B}" destId="{5CC0EFF6-4366-4811-A8A5-DFAF7C54F370}" srcOrd="0" destOrd="0" presId="urn:microsoft.com/office/officeart/2005/8/layout/equation2"/>
    <dgm:cxn modelId="{D986BB68-3A0D-427D-B964-BCC8DD638D72}" type="presOf" srcId="{BB521757-1A23-48E6-9FCC-00951BFCC360}" destId="{DC865EE4-C099-40C3-8265-074193D089E4}" srcOrd="0" destOrd="0" presId="urn:microsoft.com/office/officeart/2005/8/layout/equation2"/>
    <dgm:cxn modelId="{91B1219A-E189-4662-B31C-251EF014AC68}" type="presOf" srcId="{8D21053D-0BEB-4981-9BBF-2F79ED005CC3}" destId="{EF79C08A-A618-446B-A184-B779ECFCD472}" srcOrd="1" destOrd="0" presId="urn:microsoft.com/office/officeart/2005/8/layout/equation2"/>
    <dgm:cxn modelId="{D42FD89E-BE04-425E-B9F8-BCE2FB607F5D}" srcId="{22275544-5D4A-4EDD-9A69-2B0E8FD9058B}" destId="{2FE692BB-D8F4-4109-A767-DB2BB3688E84}" srcOrd="2" destOrd="0" parTransId="{5CA54B9F-E4A1-4670-B1AF-604DCE7B9C83}" sibTransId="{A0B7021F-E1E6-43DB-8796-7AD4AF4848B4}"/>
    <dgm:cxn modelId="{6778B8A0-9A47-414D-B706-93579FCD0B04}" type="presOf" srcId="{2FE692BB-D8F4-4109-A767-DB2BB3688E84}" destId="{98C7A52C-4FD0-472B-B4F8-901B0895C153}" srcOrd="0" destOrd="0" presId="urn:microsoft.com/office/officeart/2005/8/layout/equation2"/>
    <dgm:cxn modelId="{201F1CBE-126E-4D60-820D-B55B5162691D}" srcId="{22275544-5D4A-4EDD-9A69-2B0E8FD9058B}" destId="{BB521757-1A23-48E6-9FCC-00951BFCC360}" srcOrd="0" destOrd="0" parTransId="{0D6D6C59-E603-439B-9F6F-4C848F7A924D}" sibTransId="{FDEE6252-CB22-4427-A572-9F77261F51FF}"/>
    <dgm:cxn modelId="{310C88E1-12B5-4DBD-9387-8DB3C74F3054}" type="presParOf" srcId="{5CC0EFF6-4366-4811-A8A5-DFAF7C54F370}" destId="{DF1C6CE0-401D-4E92-882D-6BF123A15071}" srcOrd="0" destOrd="0" presId="urn:microsoft.com/office/officeart/2005/8/layout/equation2"/>
    <dgm:cxn modelId="{121516A4-E179-4EC4-9FAC-B459AD92EFC8}" type="presParOf" srcId="{DF1C6CE0-401D-4E92-882D-6BF123A15071}" destId="{DC865EE4-C099-40C3-8265-074193D089E4}" srcOrd="0" destOrd="0" presId="urn:microsoft.com/office/officeart/2005/8/layout/equation2"/>
    <dgm:cxn modelId="{256A49A7-3C18-48A0-9984-EFBAC44D94C7}" type="presParOf" srcId="{DF1C6CE0-401D-4E92-882D-6BF123A15071}" destId="{90B3E43E-4D81-4D42-994B-865D75C5A84F}" srcOrd="1" destOrd="0" presId="urn:microsoft.com/office/officeart/2005/8/layout/equation2"/>
    <dgm:cxn modelId="{2D4E0D8D-E5DC-46F0-B0FA-7ABA0E30BCF0}" type="presParOf" srcId="{DF1C6CE0-401D-4E92-882D-6BF123A15071}" destId="{8FAA80C6-1105-42C0-A710-3B0975BB7F30}" srcOrd="2" destOrd="0" presId="urn:microsoft.com/office/officeart/2005/8/layout/equation2"/>
    <dgm:cxn modelId="{C0BBF70C-B967-427F-B2F4-25B8B9A29DEC}" type="presParOf" srcId="{DF1C6CE0-401D-4E92-882D-6BF123A15071}" destId="{2AD69654-2C76-4DC3-8939-550509746E48}" srcOrd="3" destOrd="0" presId="urn:microsoft.com/office/officeart/2005/8/layout/equation2"/>
    <dgm:cxn modelId="{52874B13-D02B-4A00-852F-8EBFF6FF60BE}" type="presParOf" srcId="{DF1C6CE0-401D-4E92-882D-6BF123A15071}" destId="{A8255F53-EEBC-42F5-9881-02E70514D4FE}" srcOrd="4" destOrd="0" presId="urn:microsoft.com/office/officeart/2005/8/layout/equation2"/>
    <dgm:cxn modelId="{5873CC0F-91E4-44C1-89EA-BF60EB707C1F}" type="presParOf" srcId="{5CC0EFF6-4366-4811-A8A5-DFAF7C54F370}" destId="{57ED7C0C-6789-468C-B356-3C360D65EDDA}" srcOrd="1" destOrd="0" presId="urn:microsoft.com/office/officeart/2005/8/layout/equation2"/>
    <dgm:cxn modelId="{E3ECA2E4-E438-4927-9642-348BE7B2E91B}" type="presParOf" srcId="{57ED7C0C-6789-468C-B356-3C360D65EDDA}" destId="{EF79C08A-A618-446B-A184-B779ECFCD472}" srcOrd="0" destOrd="0" presId="urn:microsoft.com/office/officeart/2005/8/layout/equation2"/>
    <dgm:cxn modelId="{7BB4BD6D-A367-407B-9EB1-E37841633025}" type="presParOf" srcId="{5CC0EFF6-4366-4811-A8A5-DFAF7C54F370}" destId="{98C7A52C-4FD0-472B-B4F8-901B0895C153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2FDCC6-AC14-4071-BF22-65B72C45F40F}">
      <dsp:nvSpPr>
        <dsp:cNvPr id="0" name=""/>
        <dsp:cNvSpPr/>
      </dsp:nvSpPr>
      <dsp:spPr>
        <a:xfrm>
          <a:off x="861955" y="0"/>
          <a:ext cx="2301637" cy="2301637"/>
        </a:xfrm>
        <a:prstGeom prst="ellipse">
          <a:avLst/>
        </a:prstGeom>
        <a:solidFill>
          <a:schemeClr val="accent6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6667" tIns="19050" rIns="126667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>
              <a:latin typeface="Calibri" panose="020F0502020204030204" pitchFamily="34" charset="0"/>
              <a:cs typeface="Calibri" panose="020F0502020204030204" pitchFamily="34" charset="0"/>
            </a:rPr>
            <a:t>Influye en la modulación de la respuesta inmunitaria</a:t>
          </a:r>
          <a:endParaRPr lang="es-CO" sz="1500" kern="1200" dirty="0"/>
        </a:p>
      </dsp:txBody>
      <dsp:txXfrm>
        <a:off x="1199022" y="337067"/>
        <a:ext cx="1627503" cy="1627503"/>
      </dsp:txXfrm>
    </dsp:sp>
    <dsp:sp modelId="{C4365C4E-5B97-45E6-810E-2D09B64474C5}">
      <dsp:nvSpPr>
        <dsp:cNvPr id="0" name=""/>
        <dsp:cNvSpPr/>
      </dsp:nvSpPr>
      <dsp:spPr>
        <a:xfrm>
          <a:off x="1521310" y="2424165"/>
          <a:ext cx="2301637" cy="2301637"/>
        </a:xfrm>
        <a:prstGeom prst="ellipse">
          <a:avLst/>
        </a:prstGeom>
        <a:solidFill>
          <a:schemeClr val="accent6">
            <a:shade val="80000"/>
            <a:alpha val="50000"/>
            <a:hueOff val="-27"/>
            <a:satOff val="-157"/>
            <a:lumOff val="1579"/>
            <a:alphaOff val="1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6667" tIns="19050" rIns="126667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>
              <a:latin typeface="Calibri" panose="020F0502020204030204" pitchFamily="34" charset="0"/>
              <a:cs typeface="Calibri" panose="020F0502020204030204" pitchFamily="34" charset="0"/>
            </a:rPr>
            <a:t>Mejora índices de producción de óxido nítrico, inmunoglobulina M, lisozima y fosfatasas</a:t>
          </a:r>
          <a:endParaRPr lang="es-CO" sz="1500" kern="1200" dirty="0"/>
        </a:p>
      </dsp:txBody>
      <dsp:txXfrm>
        <a:off x="1858377" y="2761232"/>
        <a:ext cx="1627503" cy="1627503"/>
      </dsp:txXfrm>
    </dsp:sp>
    <dsp:sp modelId="{07807136-70D8-4E06-BABA-CE927E9B6F07}">
      <dsp:nvSpPr>
        <dsp:cNvPr id="0" name=""/>
        <dsp:cNvSpPr/>
      </dsp:nvSpPr>
      <dsp:spPr>
        <a:xfrm>
          <a:off x="3709560" y="75090"/>
          <a:ext cx="2301637" cy="2301637"/>
        </a:xfrm>
        <a:prstGeom prst="ellipse">
          <a:avLst/>
        </a:prstGeom>
        <a:solidFill>
          <a:schemeClr val="accent6">
            <a:shade val="80000"/>
            <a:alpha val="50000"/>
            <a:hueOff val="-53"/>
            <a:satOff val="-315"/>
            <a:lumOff val="3157"/>
            <a:alphaOff val="2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6667" tIns="19050" rIns="126667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>
              <a:latin typeface="Calibri" panose="020F0502020204030204" pitchFamily="34" charset="0"/>
              <a:cs typeface="Calibri" panose="020F0502020204030204" pitchFamily="34" charset="0"/>
            </a:rPr>
            <a:t>Favorece la protección contra patógenos como </a:t>
          </a:r>
          <a:r>
            <a:rPr lang="es-CO" sz="1500" i="1" kern="1200" dirty="0">
              <a:latin typeface="Calibri" panose="020F0502020204030204" pitchFamily="34" charset="0"/>
              <a:cs typeface="Calibri" panose="020F0502020204030204" pitchFamily="34" charset="0"/>
            </a:rPr>
            <a:t>Streptococcus agalactiae, Aeromonas hydrophila </a:t>
          </a:r>
          <a:r>
            <a:rPr lang="es-CO" sz="1500" kern="1200" dirty="0">
              <a:latin typeface="Calibri" panose="020F0502020204030204" pitchFamily="34" charset="0"/>
              <a:cs typeface="Calibri" panose="020F0502020204030204" pitchFamily="34" charset="0"/>
            </a:rPr>
            <a:t>y </a:t>
          </a:r>
          <a:r>
            <a:rPr lang="es-CO" sz="1500" i="1" kern="1200" dirty="0">
              <a:latin typeface="Calibri" panose="020F0502020204030204" pitchFamily="34" charset="0"/>
              <a:cs typeface="Calibri" panose="020F0502020204030204" pitchFamily="34" charset="0"/>
            </a:rPr>
            <a:t>Vibrio cholerae</a:t>
          </a:r>
          <a:endParaRPr lang="es-CO" sz="1500" kern="1200" dirty="0"/>
        </a:p>
      </dsp:txBody>
      <dsp:txXfrm>
        <a:off x="4046627" y="412157"/>
        <a:ext cx="1627503" cy="1627503"/>
      </dsp:txXfrm>
    </dsp:sp>
    <dsp:sp modelId="{BBEC184E-8946-492B-A64B-850C9C84D13E}">
      <dsp:nvSpPr>
        <dsp:cNvPr id="0" name=""/>
        <dsp:cNvSpPr/>
      </dsp:nvSpPr>
      <dsp:spPr>
        <a:xfrm>
          <a:off x="4860384" y="2424165"/>
          <a:ext cx="2301637" cy="2301637"/>
        </a:xfrm>
        <a:prstGeom prst="ellipse">
          <a:avLst/>
        </a:prstGeom>
        <a:solidFill>
          <a:schemeClr val="accent6">
            <a:shade val="80000"/>
            <a:alpha val="50000"/>
            <a:hueOff val="-80"/>
            <a:satOff val="-472"/>
            <a:lumOff val="4736"/>
            <a:alphaOff val="3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6667" tIns="19050" rIns="126667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>
              <a:latin typeface="Calibri" panose="020F0502020204030204" pitchFamily="34" charset="0"/>
              <a:cs typeface="Calibri" panose="020F0502020204030204" pitchFamily="34" charset="0"/>
            </a:rPr>
            <a:t>Mejora los parámetros crecimiento</a:t>
          </a:r>
          <a:endParaRPr lang="es-CO" sz="15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197451" y="2761232"/>
        <a:ext cx="1627503" cy="16275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8573A8-52A2-4724-8C99-362D84A5322F}">
      <dsp:nvSpPr>
        <dsp:cNvPr id="0" name=""/>
        <dsp:cNvSpPr/>
      </dsp:nvSpPr>
      <dsp:spPr>
        <a:xfrm>
          <a:off x="0" y="214044"/>
          <a:ext cx="6390289" cy="204321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45F3B6-1C24-4B05-83DC-01D24F6A7C14}">
      <dsp:nvSpPr>
        <dsp:cNvPr id="0" name=""/>
        <dsp:cNvSpPr/>
      </dsp:nvSpPr>
      <dsp:spPr>
        <a:xfrm>
          <a:off x="213886" y="500749"/>
          <a:ext cx="2795813" cy="149835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t="-24000" b="-2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07F907-70E4-4AFB-8040-BC92399354F8}">
      <dsp:nvSpPr>
        <dsp:cNvPr id="0" name=""/>
        <dsp:cNvSpPr/>
      </dsp:nvSpPr>
      <dsp:spPr>
        <a:xfrm rot="10800000">
          <a:off x="194624" y="2575961"/>
          <a:ext cx="2834336" cy="188840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i="1" kern="1200" dirty="0"/>
            <a:t>Priestia megaterium </a:t>
          </a:r>
          <a:r>
            <a:rPr lang="es-MX" sz="1400" kern="1200" dirty="0"/>
            <a:t>M4 fue obtenido mediante cultivo continuo de exclusión competitiva (CFCEC) establecido por </a:t>
          </a:r>
          <a:r>
            <a:rPr lang="es-CO" sz="1400" kern="1200" dirty="0"/>
            <a:t>(Melo-Bolívar et al. (2019) </a:t>
          </a:r>
          <a:r>
            <a:rPr lang="es-MX" sz="1400" kern="1200" dirty="0"/>
            <a:t>a partir de contenido intestinal de alevinos de Tilapia del Nilo (</a:t>
          </a:r>
          <a:r>
            <a:rPr lang="es-MX" sz="1400" i="1" kern="1200" dirty="0"/>
            <a:t>O.</a:t>
          </a:r>
          <a:r>
            <a:rPr lang="es-MX" sz="1400" kern="1200" dirty="0"/>
            <a:t> </a:t>
          </a:r>
          <a:r>
            <a:rPr lang="es-MX" sz="1400" i="1" kern="1200" dirty="0" err="1"/>
            <a:t>niloticus</a:t>
          </a:r>
          <a:r>
            <a:rPr lang="es-MX" sz="1400" kern="1200" dirty="0"/>
            <a:t>). </a:t>
          </a:r>
          <a:endParaRPr lang="es-CO" sz="1400" kern="1200" dirty="0"/>
        </a:p>
      </dsp:txBody>
      <dsp:txXfrm rot="10800000">
        <a:off x="252699" y="2575961"/>
        <a:ext cx="2718186" cy="1830326"/>
      </dsp:txXfrm>
    </dsp:sp>
    <dsp:sp modelId="{BA366039-378C-4D34-AB04-2C48ACA50995}">
      <dsp:nvSpPr>
        <dsp:cNvPr id="0" name=""/>
        <dsp:cNvSpPr/>
      </dsp:nvSpPr>
      <dsp:spPr>
        <a:xfrm>
          <a:off x="3251460" y="508940"/>
          <a:ext cx="2865717" cy="149835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t="-54000" b="-5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D538B5-ACE6-47A2-85C8-3EE05CBF2638}">
      <dsp:nvSpPr>
        <dsp:cNvPr id="0" name=""/>
        <dsp:cNvSpPr/>
      </dsp:nvSpPr>
      <dsp:spPr>
        <a:xfrm rot="10800000">
          <a:off x="3172973" y="2600534"/>
          <a:ext cx="3022690" cy="1855637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La cepa de </a:t>
          </a:r>
          <a:r>
            <a:rPr lang="es-CO" sz="1400" i="1" kern="1200" dirty="0"/>
            <a:t>Priestia megaterium </a:t>
          </a:r>
          <a:r>
            <a:rPr lang="es-CO" sz="1400" kern="1200" dirty="0"/>
            <a:t>M4 fue enviada a los Servicios Forenses y Científicos, Queensland Health, Australia, para la extracción de ADN, la preparación de la biblioteca y la secuenciación del genoma completo.</a:t>
          </a:r>
        </a:p>
      </dsp:txBody>
      <dsp:txXfrm rot="10800000">
        <a:off x="3230040" y="2600534"/>
        <a:ext cx="2908556" cy="17985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F90FD9-299B-4E29-8991-7AAD4F5BD3A2}">
      <dsp:nvSpPr>
        <dsp:cNvPr id="0" name=""/>
        <dsp:cNvSpPr/>
      </dsp:nvSpPr>
      <dsp:spPr>
        <a:xfrm>
          <a:off x="1085" y="573899"/>
          <a:ext cx="2116566" cy="846626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342" tIns="34671" rIns="17336" bIns="34671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/>
            <a:t>Ensamblaje de los reads mediante SPAdes</a:t>
          </a:r>
          <a:endParaRPr lang="es-CO" sz="1300" kern="1200" dirty="0"/>
        </a:p>
      </dsp:txBody>
      <dsp:txXfrm>
        <a:off x="1085" y="573899"/>
        <a:ext cx="1904910" cy="846626"/>
      </dsp:txXfrm>
    </dsp:sp>
    <dsp:sp modelId="{E714B0E1-BDA4-425B-AE07-664D65B9260B}">
      <dsp:nvSpPr>
        <dsp:cNvPr id="0" name=""/>
        <dsp:cNvSpPr/>
      </dsp:nvSpPr>
      <dsp:spPr>
        <a:xfrm>
          <a:off x="1694338" y="573899"/>
          <a:ext cx="2116566" cy="846626"/>
        </a:xfrm>
        <a:prstGeom prst="chevron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34671" rIns="17336" bIns="34671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/>
            <a:t>Evaluación de la calidad en Quast</a:t>
          </a:r>
          <a:endParaRPr lang="es-CO" sz="1300" kern="1200" dirty="0"/>
        </a:p>
      </dsp:txBody>
      <dsp:txXfrm>
        <a:off x="2117651" y="573899"/>
        <a:ext cx="1269940" cy="846626"/>
      </dsp:txXfrm>
    </dsp:sp>
    <dsp:sp modelId="{CD1D2BC4-70B0-4A7A-BD36-583D268EECEA}">
      <dsp:nvSpPr>
        <dsp:cNvPr id="0" name=""/>
        <dsp:cNvSpPr/>
      </dsp:nvSpPr>
      <dsp:spPr>
        <a:xfrm>
          <a:off x="3387591" y="573899"/>
          <a:ext cx="2116566" cy="846626"/>
        </a:xfrm>
        <a:prstGeom prst="chevron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Determinar  la especie mediante JspeciesWS</a:t>
          </a:r>
          <a:endParaRPr lang="es-CO" sz="1300" kern="1200" dirty="0"/>
        </a:p>
      </dsp:txBody>
      <dsp:txXfrm>
        <a:off x="3810904" y="573899"/>
        <a:ext cx="1269940" cy="846626"/>
      </dsp:txXfrm>
    </dsp:sp>
    <dsp:sp modelId="{3AD9F977-6A3E-49B0-8E29-FCEA6AD22562}">
      <dsp:nvSpPr>
        <dsp:cNvPr id="0" name=""/>
        <dsp:cNvSpPr/>
      </dsp:nvSpPr>
      <dsp:spPr>
        <a:xfrm>
          <a:off x="5080844" y="573899"/>
          <a:ext cx="2116566" cy="846626"/>
        </a:xfrm>
        <a:prstGeom prst="chevron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Descargar</a:t>
          </a:r>
          <a:r>
            <a:rPr lang="es-MX" sz="1400" kern="1200" baseline="0" dirty="0"/>
            <a:t> genoma de referencia en NCBI</a:t>
          </a:r>
          <a:endParaRPr lang="es-CO" sz="1400" kern="1200" dirty="0"/>
        </a:p>
      </dsp:txBody>
      <dsp:txXfrm>
        <a:off x="5504157" y="573899"/>
        <a:ext cx="1269940" cy="846626"/>
      </dsp:txXfrm>
    </dsp:sp>
    <dsp:sp modelId="{6112943F-4AEE-4019-A698-090B274C49B7}">
      <dsp:nvSpPr>
        <dsp:cNvPr id="0" name=""/>
        <dsp:cNvSpPr/>
      </dsp:nvSpPr>
      <dsp:spPr>
        <a:xfrm>
          <a:off x="6774098" y="573899"/>
          <a:ext cx="2116566" cy="846626"/>
        </a:xfrm>
        <a:prstGeom prst="chevron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Formación de </a:t>
          </a:r>
          <a:r>
            <a:rPr lang="es-MX" sz="1400" i="1" kern="1200" dirty="0"/>
            <a:t>scaffolds</a:t>
          </a:r>
          <a:r>
            <a:rPr lang="es-MX" sz="1400" kern="1200" dirty="0"/>
            <a:t> mediante Medusa</a:t>
          </a:r>
          <a:endParaRPr lang="es-CO" sz="1400" kern="1200" dirty="0"/>
        </a:p>
      </dsp:txBody>
      <dsp:txXfrm>
        <a:off x="7197411" y="573899"/>
        <a:ext cx="1269940" cy="8466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986047-7E24-471E-B570-6289E34D489C}">
      <dsp:nvSpPr>
        <dsp:cNvPr id="0" name=""/>
        <dsp:cNvSpPr/>
      </dsp:nvSpPr>
      <dsp:spPr>
        <a:xfrm>
          <a:off x="11249" y="177138"/>
          <a:ext cx="2902148" cy="174128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Cui et al. (2020) Análisis productos probióticos comerciales 60% de las cepas de </a:t>
          </a:r>
          <a:r>
            <a:rPr lang="es-CO" sz="1400" i="1" kern="1200" dirty="0" err="1"/>
            <a:t>Bacillus</a:t>
          </a:r>
          <a:r>
            <a:rPr lang="es-CO" sz="1400" kern="1200" dirty="0"/>
            <a:t> </a:t>
          </a:r>
          <a:r>
            <a:rPr lang="es-CO" sz="1400" kern="1200" dirty="0" err="1"/>
            <a:t>sp</a:t>
          </a:r>
          <a:r>
            <a:rPr lang="es-CO" sz="1400" kern="1200" dirty="0"/>
            <a:t>. mostraba actividad hemolítica y casi todos los producían </a:t>
          </a:r>
          <a:r>
            <a:rPr lang="es-CO" sz="1400" i="1" kern="1200" dirty="0" err="1"/>
            <a:t>Nhe</a:t>
          </a:r>
          <a:r>
            <a:rPr lang="es-CO" sz="1400" kern="1200" dirty="0"/>
            <a:t> y </a:t>
          </a:r>
          <a:r>
            <a:rPr lang="es-CO" sz="1400" i="1" kern="1200" dirty="0"/>
            <a:t>Hbl </a:t>
          </a:r>
          <a:r>
            <a:rPr lang="es-CO" sz="1400" i="0" kern="1200" dirty="0"/>
            <a:t>y además portaban el gen </a:t>
          </a:r>
          <a:r>
            <a:rPr lang="es-CO" sz="1400" i="1" kern="1200" dirty="0"/>
            <a:t>ces</a:t>
          </a:r>
          <a:endParaRPr lang="es-CO" sz="1400" kern="1200" dirty="0"/>
        </a:p>
      </dsp:txBody>
      <dsp:txXfrm>
        <a:off x="11249" y="177138"/>
        <a:ext cx="2902148" cy="1741289"/>
      </dsp:txXfrm>
    </dsp:sp>
    <dsp:sp modelId="{9E75462C-0758-40BA-99AC-BF778C52E9E4}">
      <dsp:nvSpPr>
        <dsp:cNvPr id="0" name=""/>
        <dsp:cNvSpPr/>
      </dsp:nvSpPr>
      <dsp:spPr>
        <a:xfrm>
          <a:off x="3193107" y="145603"/>
          <a:ext cx="2902148" cy="1741289"/>
        </a:xfrm>
        <a:prstGeom prst="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Zhu et al. (2016) Todas las cepas de</a:t>
          </a:r>
          <a:r>
            <a:rPr lang="es-CO" sz="1400" i="1" kern="1200" dirty="0"/>
            <a:t> B. </a:t>
          </a:r>
          <a:r>
            <a:rPr lang="es-CO" sz="1400" i="1" kern="1200" dirty="0" err="1"/>
            <a:t>cereus</a:t>
          </a:r>
          <a:r>
            <a:rPr lang="es-CO" sz="1400" i="1" kern="1200" dirty="0"/>
            <a:t> </a:t>
          </a:r>
          <a:r>
            <a:rPr lang="es-CO" sz="1400" kern="1200" dirty="0"/>
            <a:t>producían enterotoxina </a:t>
          </a:r>
          <a:r>
            <a:rPr lang="es-CO" sz="1400" i="1" kern="1200" dirty="0" err="1"/>
            <a:t>Nhe</a:t>
          </a:r>
          <a:r>
            <a:rPr lang="es-CO" sz="1400" kern="1200" dirty="0"/>
            <a:t> y algunas cepas además producían </a:t>
          </a:r>
          <a:r>
            <a:rPr lang="es-CO" sz="1400" i="1" kern="1200" dirty="0"/>
            <a:t>Hbl.</a:t>
          </a:r>
          <a:endParaRPr lang="es-CO" sz="1400" kern="1200" dirty="0"/>
        </a:p>
      </dsp:txBody>
      <dsp:txXfrm>
        <a:off x="3193107" y="145603"/>
        <a:ext cx="2902148" cy="1741289"/>
      </dsp:txXfrm>
    </dsp:sp>
    <dsp:sp modelId="{675308F1-8951-4D3F-9035-0E46D0AE5135}">
      <dsp:nvSpPr>
        <dsp:cNvPr id="0" name=""/>
        <dsp:cNvSpPr/>
      </dsp:nvSpPr>
      <dsp:spPr>
        <a:xfrm>
          <a:off x="1471451" y="2177107"/>
          <a:ext cx="3153097" cy="1741289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Noor et al (2015) 60 aislamientos de cepas de </a:t>
          </a:r>
          <a:r>
            <a:rPr lang="es-MX" sz="1400" i="1" kern="1200" dirty="0"/>
            <a:t>Bacillus</a:t>
          </a:r>
          <a:r>
            <a:rPr lang="es-MX" sz="1400" kern="1200" dirty="0"/>
            <a:t> </a:t>
          </a:r>
          <a:r>
            <a:rPr lang="es-MX" sz="1400" kern="1200" dirty="0" err="1"/>
            <a:t>sp</a:t>
          </a:r>
          <a:r>
            <a:rPr lang="es-MX" sz="1400" kern="1200" dirty="0"/>
            <a:t>. contenían genes de resistencia a macrólidos (ermD), tetraciclina (tetL), fenicol (fexA) y trimetoprim (dfrD, dfrG y </a:t>
          </a:r>
          <a:r>
            <a:rPr lang="es-MX" sz="1400" kern="1200" dirty="0" err="1"/>
            <a:t>dfrK</a:t>
          </a:r>
          <a:r>
            <a:rPr lang="es-MX" sz="1400" kern="1200" dirty="0"/>
            <a:t>). </a:t>
          </a:r>
          <a:endParaRPr lang="es-CO" sz="1400" kern="1200" dirty="0"/>
        </a:p>
      </dsp:txBody>
      <dsp:txXfrm>
        <a:off x="1471451" y="2177107"/>
        <a:ext cx="3153097" cy="174128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865EE4-C099-40C3-8265-074193D089E4}">
      <dsp:nvSpPr>
        <dsp:cNvPr id="0" name=""/>
        <dsp:cNvSpPr/>
      </dsp:nvSpPr>
      <dsp:spPr>
        <a:xfrm>
          <a:off x="588098" y="630"/>
          <a:ext cx="1700352" cy="161550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Libre de genes que codifican enterotoxinas (</a:t>
          </a:r>
          <a:r>
            <a:rPr lang="es-MX" sz="1400" i="1" kern="1200" dirty="0"/>
            <a:t>hbl, nhe, cytK</a:t>
          </a:r>
          <a:r>
            <a:rPr lang="es-MX" sz="1400" kern="1200" dirty="0"/>
            <a:t>)  </a:t>
          </a:r>
          <a:endParaRPr lang="es-CO" sz="1400" kern="1200" dirty="0"/>
        </a:p>
      </dsp:txBody>
      <dsp:txXfrm>
        <a:off x="837109" y="237216"/>
        <a:ext cx="1202330" cy="1142335"/>
      </dsp:txXfrm>
    </dsp:sp>
    <dsp:sp modelId="{8FAA80C6-1105-42C0-A710-3B0975BB7F30}">
      <dsp:nvSpPr>
        <dsp:cNvPr id="0" name=""/>
        <dsp:cNvSpPr/>
      </dsp:nvSpPr>
      <dsp:spPr>
        <a:xfrm>
          <a:off x="1079182" y="1716684"/>
          <a:ext cx="718185" cy="718185"/>
        </a:xfrm>
        <a:prstGeom prst="mathPlus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100" kern="1200"/>
        </a:p>
      </dsp:txBody>
      <dsp:txXfrm>
        <a:off x="1174377" y="1991318"/>
        <a:ext cx="527795" cy="168917"/>
      </dsp:txXfrm>
    </dsp:sp>
    <dsp:sp modelId="{A8255F53-EEBC-42F5-9881-02E70514D4FE}">
      <dsp:nvSpPr>
        <dsp:cNvPr id="0" name=""/>
        <dsp:cNvSpPr/>
      </dsp:nvSpPr>
      <dsp:spPr>
        <a:xfrm>
          <a:off x="526514" y="2535415"/>
          <a:ext cx="1823521" cy="1697058"/>
        </a:xfrm>
        <a:prstGeom prst="ellipse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Libre de genes de resistencia antibiótica adquirida</a:t>
          </a:r>
          <a:endParaRPr lang="es-CO" sz="1400" kern="1200" dirty="0"/>
        </a:p>
      </dsp:txBody>
      <dsp:txXfrm>
        <a:off x="793562" y="2783943"/>
        <a:ext cx="1289425" cy="1200002"/>
      </dsp:txXfrm>
    </dsp:sp>
    <dsp:sp modelId="{57ED7C0C-6789-468C-B356-3C360D65EDDA}">
      <dsp:nvSpPr>
        <dsp:cNvPr id="0" name=""/>
        <dsp:cNvSpPr/>
      </dsp:nvSpPr>
      <dsp:spPr>
        <a:xfrm>
          <a:off x="2535773" y="1886238"/>
          <a:ext cx="393763" cy="4606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100" kern="1200"/>
        </a:p>
      </dsp:txBody>
      <dsp:txXfrm>
        <a:off x="2535773" y="1978364"/>
        <a:ext cx="275634" cy="276377"/>
      </dsp:txXfrm>
    </dsp:sp>
    <dsp:sp modelId="{98C7A52C-4FD0-472B-B4F8-901B0895C153}">
      <dsp:nvSpPr>
        <dsp:cNvPr id="0" name=""/>
        <dsp:cNvSpPr/>
      </dsp:nvSpPr>
      <dsp:spPr>
        <a:xfrm>
          <a:off x="3092985" y="878302"/>
          <a:ext cx="2476499" cy="2476499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Cepa segura para su posible uso como probiótico </a:t>
          </a:r>
          <a:endParaRPr lang="es-CO" sz="2400" kern="1200" dirty="0"/>
        </a:p>
      </dsp:txBody>
      <dsp:txXfrm>
        <a:off x="3455660" y="1240977"/>
        <a:ext cx="1751149" cy="17511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cacbc60d4a_2_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cacbc60d4a_2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d36e72bdd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8" name="Google Shape;308;gd36e72bdd4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gd36e72bdd4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18920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cacbc60d4a_2_3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gcacbc60d4a_2_3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cacbc60d4a_2_3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gcacbc60d4a_2_3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136389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cacbc60d4a_2_3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gcacbc60d4a_2_3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301007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cacbc60d4a_2_3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gcacbc60d4a_2_3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392207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cacbc60d4a_2_37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gcacbc60d4a_2_3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cacbc60d4a_2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gcacbc60d4a_2_3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gcacbc60d4a_2_3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18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cacbc60d4a_2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gcacbc60d4a_2_3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gcacbc60d4a_2_3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31402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cacbc60d4a_2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gcacbc60d4a_2_3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gcacbc60d4a_2_3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06089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cacbc60d4a_2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gcacbc60d4a_2_3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gcacbc60d4a_2_3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272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d36e72bdd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8" name="Google Shape;308;gd36e72bdd4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gd36e72bdd4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91207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d36e72bdd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8" name="Google Shape;308;gd36e72bdd4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gd36e72bdd4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058397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cacbc60d4a_2_3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gcacbc60d4a_2_3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784012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gcacbc60d4a_2_4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457;gcacbc60d4a_2_4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cdc95604af_2_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gcdc95604af_2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cacbc60d4a_0_8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gcacbc60d4a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cacbc60d4a_0_1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7" name="Google Shape;487;gcacbc60d4a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cacbc60d4a_0_1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3" name="Google Shape;493;gcacbc60d4a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cacbc60d4a_2_8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gcacbc60d4a_2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cacbc60d4a_2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gcacbc60d4a_2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d36e72bdd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8" name="Google Shape;308;gd36e72bdd4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gd36e72bdd4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2853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d36e72bdd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8" name="Google Shape;308;gd36e72bdd4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gd36e72bdd4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8780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cacbc60d4a_2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gcacbc60d4a_2_3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gcacbc60d4a_2_3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189680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d36e72bdd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8" name="Google Shape;308;gd36e72bdd4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gd36e72bdd4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44349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d36e72bdd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8" name="Google Shape;308;gd36e72bdd4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gd36e72bdd4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10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mc/articles/PMC7911051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mc/articles/PMC7911051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17.png"/><Relationship Id="rId7" Type="http://schemas.openxmlformats.org/officeDocument/2006/relationships/diagramLayout" Target="../diagrams/layout3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diagramData" Target="../diagrams/data3.xml"/><Relationship Id="rId11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microsoft.com/office/2007/relationships/diagramDrawing" Target="../diagrams/drawing3.xml"/><Relationship Id="rId4" Type="http://schemas.openxmlformats.org/officeDocument/2006/relationships/image" Target="../media/image18.png"/><Relationship Id="rId9" Type="http://schemas.openxmlformats.org/officeDocument/2006/relationships/diagramColors" Target="../diagrams/colors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.org/development/desa/es/news/population/world-population-prospects-2019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s://www.acuicultura.co/publicaciones/detalle/probioticos_mejoran_nutricion_de_tilapia_roj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link.springer.com/article/10.1007/s00253-021-11424-6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/>
          <p:nvPr/>
        </p:nvSpPr>
        <p:spPr>
          <a:xfrm>
            <a:off x="2887" y="3596951"/>
            <a:ext cx="9138227" cy="1543302"/>
          </a:xfrm>
          <a:custGeom>
            <a:avLst/>
            <a:gdLst/>
            <a:ahLst/>
            <a:cxnLst/>
            <a:rect l="l" t="t" r="r" b="b"/>
            <a:pathLst>
              <a:path w="20104100" h="3266916" extrusionOk="0">
                <a:moveTo>
                  <a:pt x="0" y="3266916"/>
                </a:moveTo>
                <a:lnTo>
                  <a:pt x="20104100" y="3266916"/>
                </a:lnTo>
                <a:lnTo>
                  <a:pt x="20104100" y="0"/>
                </a:lnTo>
                <a:lnTo>
                  <a:pt x="0" y="0"/>
                </a:lnTo>
                <a:lnTo>
                  <a:pt x="0" y="326691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25"/>
          <p:cNvSpPr/>
          <p:nvPr/>
        </p:nvSpPr>
        <p:spPr>
          <a:xfrm>
            <a:off x="3474961" y="4614333"/>
            <a:ext cx="2194079" cy="0"/>
          </a:xfrm>
          <a:custGeom>
            <a:avLst/>
            <a:gdLst/>
            <a:ahLst/>
            <a:cxnLst/>
            <a:rect l="l" t="t" r="r" b="b"/>
            <a:pathLst>
              <a:path w="4826973" h="120000" extrusionOk="0">
                <a:moveTo>
                  <a:pt x="0" y="0"/>
                </a:moveTo>
                <a:lnTo>
                  <a:pt x="4826973" y="0"/>
                </a:lnTo>
              </a:path>
            </a:pathLst>
          </a:custGeom>
          <a:noFill/>
          <a:ln w="62825" cap="flat" cmpd="sng">
            <a:solidFill>
              <a:schemeClr val="tx2">
                <a:lumMod val="1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25"/>
          <p:cNvSpPr txBox="1"/>
          <p:nvPr/>
        </p:nvSpPr>
        <p:spPr>
          <a:xfrm>
            <a:off x="550595" y="105755"/>
            <a:ext cx="8277698" cy="213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s-CO" sz="2000" b="1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Análisis </a:t>
            </a:r>
            <a:r>
              <a:rPr lang="es-CO" sz="20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sillico</a:t>
            </a:r>
            <a:r>
              <a:rPr lang="es-CO" sz="2000" b="1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la bioseguridad de una cepa de </a:t>
            </a:r>
            <a:r>
              <a:rPr lang="es-CO" sz="20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Priestia</a:t>
            </a:r>
            <a:r>
              <a:rPr lang="es-CO" sz="2000" b="1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sp. aislada de tilapia nilótica (</a:t>
            </a:r>
            <a:r>
              <a:rPr lang="es-CO" sz="20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Oreochromis niloticus</a:t>
            </a:r>
            <a:r>
              <a:rPr lang="es-CO" sz="2000" b="1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y su potencial uso como probiótico en acuicultura</a:t>
            </a:r>
          </a:p>
        </p:txBody>
      </p:sp>
      <p:sp>
        <p:nvSpPr>
          <p:cNvPr id="132" name="Google Shape;132;p25"/>
          <p:cNvSpPr txBox="1"/>
          <p:nvPr/>
        </p:nvSpPr>
        <p:spPr>
          <a:xfrm>
            <a:off x="1926250" y="1859250"/>
            <a:ext cx="5291400" cy="7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Autor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dirty="0">
                <a:solidFill>
                  <a:schemeClr val="tx1"/>
                </a:solidFill>
                <a:latin typeface="Calibri"/>
                <a:cs typeface="Calibri"/>
                <a:sym typeface="Calibri"/>
              </a:rPr>
              <a:t>Carla Cuervo Vargas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tx1"/>
              </a:solidFill>
            </a:endParaRPr>
          </a:p>
        </p:txBody>
      </p:sp>
      <p:sp>
        <p:nvSpPr>
          <p:cNvPr id="135" name="Google Shape;135;p25"/>
          <p:cNvSpPr txBox="1"/>
          <p:nvPr/>
        </p:nvSpPr>
        <p:spPr>
          <a:xfrm>
            <a:off x="1926250" y="4691237"/>
            <a:ext cx="5291400" cy="5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Bogotá D.C.</a:t>
            </a:r>
            <a:endParaRPr b="1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Noviembre de 2021</a:t>
            </a:r>
            <a:endParaRPr b="1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F65D9D9-4258-484A-99F3-F2065DB3932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1</a:t>
            </a:fld>
            <a:endParaRPr lang="es-CO"/>
          </a:p>
        </p:txBody>
      </p:sp>
      <p:pic>
        <p:nvPicPr>
          <p:cNvPr id="3" name="Picture 2" descr="Inicio - UNIVERSIDAD COLEGIO MAYOR DE CUNDINAMARCA">
            <a:extLst>
              <a:ext uri="{FF2B5EF4-FFF2-40B4-BE49-F238E27FC236}">
                <a16:creationId xmlns:a16="http://schemas.microsoft.com/office/drawing/2014/main" id="{AD86C295-E9FE-4C2B-8E57-78979436F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19" y="3718156"/>
            <a:ext cx="928567" cy="117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132;p25">
            <a:extLst>
              <a:ext uri="{FF2B5EF4-FFF2-40B4-BE49-F238E27FC236}">
                <a16:creationId xmlns:a16="http://schemas.microsoft.com/office/drawing/2014/main" id="{E0FC5F5F-2FE2-4479-8F1D-1C1E6A6938BC}"/>
              </a:ext>
            </a:extLst>
          </p:cNvPr>
          <p:cNvSpPr txBox="1"/>
          <p:nvPr/>
        </p:nvSpPr>
        <p:spPr>
          <a:xfrm>
            <a:off x="1797834" y="2890230"/>
            <a:ext cx="5291400" cy="7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Asesora externa: Luisa Marcela Villamil Ph.D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dirty="0">
                <a:solidFill>
                  <a:schemeClr val="tx1"/>
                </a:solidFill>
                <a:latin typeface="Calibri"/>
                <a:cs typeface="Calibri"/>
                <a:sym typeface="Calibri"/>
              </a:rPr>
              <a:t>Asesora interna: Susan Lorena Castro Msc.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tx1"/>
              </a:solidFill>
            </a:endParaRPr>
          </a:p>
        </p:txBody>
      </p:sp>
      <p:pic>
        <p:nvPicPr>
          <p:cNvPr id="1030" name="Picture 6" descr="Nuestros socios">
            <a:extLst>
              <a:ext uri="{FF2B5EF4-FFF2-40B4-BE49-F238E27FC236}">
                <a16:creationId xmlns:a16="http://schemas.microsoft.com/office/drawing/2014/main" id="{3063FD41-98F2-4BDE-A11E-0F7A8614C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247" y="2991570"/>
            <a:ext cx="2667350" cy="266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2"/>
          <p:cNvSpPr txBox="1"/>
          <p:nvPr/>
        </p:nvSpPr>
        <p:spPr>
          <a:xfrm>
            <a:off x="50" y="-25925"/>
            <a:ext cx="2081400" cy="5290200"/>
          </a:xfrm>
          <a:prstGeom prst="rect">
            <a:avLst/>
          </a:prstGeom>
          <a:solidFill>
            <a:srgbClr val="0B1E30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s-CO" sz="25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Acción</a:t>
            </a:r>
            <a:r>
              <a:rPr lang="es" sz="25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de las enterotóxinas (Hbl y Nhe)</a:t>
            </a:r>
            <a:endParaRPr sz="25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32"/>
          <p:cNvSpPr txBox="1"/>
          <p:nvPr/>
        </p:nvSpPr>
        <p:spPr>
          <a:xfrm>
            <a:off x="7178593" y="4098193"/>
            <a:ext cx="1954897" cy="623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Food Poisoning Toxins of </a:t>
            </a:r>
            <a:r>
              <a:rPr lang="en-US" sz="9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Bacillus cereus</a:t>
            </a:r>
            <a:r>
              <a:rPr lang="en-US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Toxins. internet] Disponible en: </a:t>
            </a:r>
            <a:r>
              <a:rPr lang="en-US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https://www.ncbi.nlm.nih.gov/pmc/articles/PMC7911051/</a:t>
            </a:r>
            <a:r>
              <a:rPr lang="en-US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7E038A3-8DBD-4BF7-8671-352A0EFCB0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081" t="15717" r="22299" b="21928"/>
          <a:stretch/>
        </p:blipFill>
        <p:spPr>
          <a:xfrm>
            <a:off x="2774729" y="0"/>
            <a:ext cx="4235671" cy="248281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415DD1C-5552-4D6F-930F-6CC5DDCECFD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426" t="22260" r="23447" b="12523"/>
          <a:stretch/>
        </p:blipFill>
        <p:spPr>
          <a:xfrm>
            <a:off x="2774729" y="2482812"/>
            <a:ext cx="4151587" cy="2583408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521E94A9-8FA4-4A53-BAE4-D8961C9CF2F6}"/>
              </a:ext>
            </a:extLst>
          </p:cNvPr>
          <p:cNvCxnSpPr/>
          <p:nvPr/>
        </p:nvCxnSpPr>
        <p:spPr>
          <a:xfrm>
            <a:off x="4981903" y="231228"/>
            <a:ext cx="0" cy="48112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FFE4B27-67F4-4867-8C00-EA1E3991D3B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10</a:t>
            </a:fld>
            <a:endParaRPr lang="es-CO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2"/>
          <p:cNvSpPr txBox="1"/>
          <p:nvPr/>
        </p:nvSpPr>
        <p:spPr>
          <a:xfrm>
            <a:off x="50" y="-25925"/>
            <a:ext cx="2081400" cy="5290200"/>
          </a:xfrm>
          <a:prstGeom prst="rect">
            <a:avLst/>
          </a:prstGeom>
          <a:solidFill>
            <a:srgbClr val="0B1E30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s-CO" sz="25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Acción</a:t>
            </a:r>
            <a:r>
              <a:rPr lang="es" sz="25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de las enterotóxinas (CytK)</a:t>
            </a:r>
            <a:endParaRPr sz="25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32"/>
          <p:cNvSpPr txBox="1"/>
          <p:nvPr/>
        </p:nvSpPr>
        <p:spPr>
          <a:xfrm>
            <a:off x="3689159" y="4268036"/>
            <a:ext cx="3909821" cy="346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Food Poisoning Toxins of </a:t>
            </a:r>
            <a:r>
              <a:rPr lang="en-US" sz="9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Bacillus cereus</a:t>
            </a:r>
            <a:r>
              <a:rPr lang="en-US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Toxins. internet] Disponible en: </a:t>
            </a:r>
            <a:r>
              <a:rPr lang="en-US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https://www.ncbi.nlm.nih.gov/pmc/articles/PMC7911051/</a:t>
            </a:r>
            <a:r>
              <a:rPr lang="en-US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C52FE54-7307-4146-AB8D-70913AC405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553" t="11221" r="14482" b="26016"/>
          <a:stretch/>
        </p:blipFill>
        <p:spPr>
          <a:xfrm>
            <a:off x="2840241" y="346000"/>
            <a:ext cx="5323301" cy="3836276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0906F16-9F08-4A60-B059-1C38A5B52B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465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6"/>
          <p:cNvSpPr txBox="1"/>
          <p:nvPr/>
        </p:nvSpPr>
        <p:spPr>
          <a:xfrm>
            <a:off x="0" y="-12900"/>
            <a:ext cx="2356800" cy="5169300"/>
          </a:xfrm>
          <a:prstGeom prst="rect">
            <a:avLst/>
          </a:prstGeom>
          <a:solidFill>
            <a:srgbClr val="0B1E30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68181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s" sz="33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Materiales </a:t>
            </a:r>
            <a:endParaRPr sz="1100" dirty="0"/>
          </a:p>
          <a:p>
            <a:pPr marL="0" marR="0" lvl="0" indent="0" algn="ctr" rtl="0">
              <a:lnSpc>
                <a:spcPct val="68181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s" sz="33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y Métodos</a:t>
            </a:r>
            <a:endParaRPr sz="33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68181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endParaRPr sz="33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2" name="Diagrama 11">
            <a:extLst>
              <a:ext uri="{FF2B5EF4-FFF2-40B4-BE49-F238E27FC236}">
                <a16:creationId xmlns:a16="http://schemas.microsoft.com/office/drawing/2014/main" id="{0908CC20-7E10-4825-A865-8D8B038219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6733948"/>
              </p:ext>
            </p:extLst>
          </p:nvPr>
        </p:nvGraphicFramePr>
        <p:xfrm>
          <a:off x="2532993" y="336330"/>
          <a:ext cx="6390289" cy="4540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6CCDD199-0B42-4D54-B599-59347AC9509D}"/>
              </a:ext>
            </a:extLst>
          </p:cNvPr>
          <p:cNvSpPr txBox="1"/>
          <p:nvPr/>
        </p:nvSpPr>
        <p:spPr>
          <a:xfrm>
            <a:off x="2665615" y="169738"/>
            <a:ext cx="3158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Obtención del microorganismo</a:t>
            </a:r>
            <a:endParaRPr lang="es-CO" b="1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0AABD14-E8DD-4D8A-9DF8-E417EBA8B0C7}"/>
              </a:ext>
            </a:extLst>
          </p:cNvPr>
          <p:cNvSpPr txBox="1"/>
          <p:nvPr/>
        </p:nvSpPr>
        <p:spPr>
          <a:xfrm>
            <a:off x="5912069" y="179462"/>
            <a:ext cx="3231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Secuenciación del genoma </a:t>
            </a:r>
            <a:endParaRPr lang="es-CO" b="1" dirty="0"/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F465943-72FC-46FC-8D25-7877E06C24B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12</a:t>
            </a:fld>
            <a:endParaRPr lang="es-CO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6"/>
          <p:cNvSpPr txBox="1"/>
          <p:nvPr/>
        </p:nvSpPr>
        <p:spPr>
          <a:xfrm>
            <a:off x="0" y="-12900"/>
            <a:ext cx="2356800" cy="5169300"/>
          </a:xfrm>
          <a:prstGeom prst="rect">
            <a:avLst/>
          </a:prstGeom>
          <a:solidFill>
            <a:srgbClr val="0B1E30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68181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s" sz="33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Ensamblaje del genoma</a:t>
            </a:r>
            <a:endParaRPr sz="11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5590572-DF50-406B-AD99-7647DA4DDE73}"/>
              </a:ext>
            </a:extLst>
          </p:cNvPr>
          <p:cNvSpPr txBox="1"/>
          <p:nvPr/>
        </p:nvSpPr>
        <p:spPr>
          <a:xfrm>
            <a:off x="2917861" y="517647"/>
            <a:ext cx="5767697" cy="141577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b="1" dirty="0"/>
              <a:t>Ambiente Linux (Ubuntu 20.04)</a:t>
            </a:r>
          </a:p>
          <a:p>
            <a:pPr marL="342900" indent="-342900" algn="just">
              <a:buAutoNum type="arabicPeriod"/>
            </a:pPr>
            <a:r>
              <a:rPr lang="es-MX" dirty="0"/>
              <a:t>Verificación de la calidad de los </a:t>
            </a:r>
            <a:r>
              <a:rPr lang="es-MX" i="1" dirty="0"/>
              <a:t>reads </a:t>
            </a:r>
            <a:r>
              <a:rPr lang="es-MX" dirty="0"/>
              <a:t>por medio del programa FastQC </a:t>
            </a:r>
          </a:p>
          <a:p>
            <a:pPr marL="342900" indent="-342900" algn="just">
              <a:buAutoNum type="arabicPeriod"/>
            </a:pPr>
            <a:r>
              <a:rPr lang="es-CO" dirty="0"/>
              <a:t>Limpieza de los </a:t>
            </a:r>
            <a:r>
              <a:rPr lang="es-CO" i="1" dirty="0"/>
              <a:t>reads</a:t>
            </a:r>
            <a:r>
              <a:rPr lang="es-CO" dirty="0"/>
              <a:t> de baja calidad mediante el programa Trimmomatic</a:t>
            </a:r>
          </a:p>
          <a:p>
            <a:pPr marL="342900" indent="-342900" algn="just">
              <a:buAutoNum type="arabicPeriod"/>
            </a:pPr>
            <a:r>
              <a:rPr lang="es-CO" dirty="0"/>
              <a:t> Confirmación de la limpieza mediante FastQC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620EE17-9120-4E7E-8BE4-1C4C3DA693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540" t="27575" r="17383" b="9866"/>
          <a:stretch/>
        </p:blipFill>
        <p:spPr>
          <a:xfrm>
            <a:off x="5801710" y="2463965"/>
            <a:ext cx="3252672" cy="234977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68216D7-2D1E-4DEA-A241-5144CF52A8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736" t="24713" r="31149" b="12318"/>
          <a:stretch/>
        </p:blipFill>
        <p:spPr>
          <a:xfrm>
            <a:off x="2356800" y="2463965"/>
            <a:ext cx="3326301" cy="2349773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F50A295-580A-4331-A65D-C45F12A5747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7749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4ACFEFE4-F62D-4DE7-B110-70D745C5EF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140" r="64995" b="40736"/>
          <a:stretch/>
        </p:blipFill>
        <p:spPr>
          <a:xfrm>
            <a:off x="388883" y="1997294"/>
            <a:ext cx="2888539" cy="124022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2D20937-112B-4299-A7EA-F03CC5A3B7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862" t="34527" r="31609" b="41349"/>
          <a:stretch/>
        </p:blipFill>
        <p:spPr>
          <a:xfrm>
            <a:off x="3176673" y="1892354"/>
            <a:ext cx="3668111" cy="1331530"/>
          </a:xfrm>
          <a:prstGeom prst="rect">
            <a:avLst/>
          </a:prstGeom>
        </p:spPr>
      </p:pic>
      <p:sp>
        <p:nvSpPr>
          <p:cNvPr id="14" name="Elipse 13">
            <a:extLst>
              <a:ext uri="{FF2B5EF4-FFF2-40B4-BE49-F238E27FC236}">
                <a16:creationId xmlns:a16="http://schemas.microsoft.com/office/drawing/2014/main" id="{F96A9746-2A12-4245-A2FA-3A35647D3B2F}"/>
              </a:ext>
            </a:extLst>
          </p:cNvPr>
          <p:cNvSpPr/>
          <p:nvPr/>
        </p:nvSpPr>
        <p:spPr>
          <a:xfrm>
            <a:off x="2970822" y="2834672"/>
            <a:ext cx="809296" cy="5189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6DAE41A8-2875-4F50-9D1A-E815241924C0}"/>
              </a:ext>
            </a:extLst>
          </p:cNvPr>
          <p:cNvSpPr/>
          <p:nvPr/>
        </p:nvSpPr>
        <p:spPr>
          <a:xfrm>
            <a:off x="6035488" y="2819859"/>
            <a:ext cx="809296" cy="5189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9598630D-83C8-4D73-8900-B242069C22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7342" r="64167" b="28534"/>
          <a:stretch/>
        </p:blipFill>
        <p:spPr>
          <a:xfrm>
            <a:off x="388882" y="3496989"/>
            <a:ext cx="3276601" cy="1240221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569E2E37-5E98-4376-87C0-EFBB99F8356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253" t="32302" r="31954" b="44382"/>
          <a:stretch/>
        </p:blipFill>
        <p:spPr>
          <a:xfrm>
            <a:off x="3566292" y="3577291"/>
            <a:ext cx="3402068" cy="1198675"/>
          </a:xfrm>
          <a:prstGeom prst="rect">
            <a:avLst/>
          </a:prstGeom>
        </p:spPr>
      </p:pic>
      <p:sp>
        <p:nvSpPr>
          <p:cNvPr id="20" name="Elipse 19">
            <a:extLst>
              <a:ext uri="{FF2B5EF4-FFF2-40B4-BE49-F238E27FC236}">
                <a16:creationId xmlns:a16="http://schemas.microsoft.com/office/drawing/2014/main" id="{40666548-06C9-44A8-81E9-CE4C3C8242C2}"/>
              </a:ext>
            </a:extLst>
          </p:cNvPr>
          <p:cNvSpPr/>
          <p:nvPr/>
        </p:nvSpPr>
        <p:spPr>
          <a:xfrm>
            <a:off x="3375470" y="4329728"/>
            <a:ext cx="809296" cy="5189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B4E0033C-63B8-4618-AE24-87481DFB470F}"/>
              </a:ext>
            </a:extLst>
          </p:cNvPr>
          <p:cNvSpPr/>
          <p:nvPr/>
        </p:nvSpPr>
        <p:spPr>
          <a:xfrm>
            <a:off x="6080891" y="4329727"/>
            <a:ext cx="809296" cy="5189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8EBF186A-4ACB-4248-AB06-9E212280F4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4547461"/>
              </p:ext>
            </p:extLst>
          </p:nvPr>
        </p:nvGraphicFramePr>
        <p:xfrm>
          <a:off x="168167" y="2868"/>
          <a:ext cx="8891750" cy="1994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4" name="Elipse 3">
            <a:extLst>
              <a:ext uri="{FF2B5EF4-FFF2-40B4-BE49-F238E27FC236}">
                <a16:creationId xmlns:a16="http://schemas.microsoft.com/office/drawing/2014/main" id="{4306226B-5F66-4972-8501-6D3ACE6C056A}"/>
              </a:ext>
            </a:extLst>
          </p:cNvPr>
          <p:cNvSpPr/>
          <p:nvPr/>
        </p:nvSpPr>
        <p:spPr>
          <a:xfrm>
            <a:off x="84083" y="441434"/>
            <a:ext cx="273269" cy="25224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1</a:t>
            </a:r>
            <a:endParaRPr lang="es-CO" dirty="0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0C8FFEA0-615A-4570-BF1A-A1A5BD5EBF14}"/>
              </a:ext>
            </a:extLst>
          </p:cNvPr>
          <p:cNvSpPr/>
          <p:nvPr/>
        </p:nvSpPr>
        <p:spPr>
          <a:xfrm>
            <a:off x="1971839" y="441434"/>
            <a:ext cx="273269" cy="25224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2</a:t>
            </a:r>
            <a:endParaRPr lang="es-CO" dirty="0"/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391DD8CD-4A50-4967-8158-FB8F766D88FB}"/>
              </a:ext>
            </a:extLst>
          </p:cNvPr>
          <p:cNvSpPr/>
          <p:nvPr/>
        </p:nvSpPr>
        <p:spPr>
          <a:xfrm>
            <a:off x="3729367" y="441434"/>
            <a:ext cx="273269" cy="25224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3</a:t>
            </a:r>
            <a:endParaRPr lang="es-CO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4488F4F6-2CA6-4D5D-92B3-7F8BF5A707C9}"/>
              </a:ext>
            </a:extLst>
          </p:cNvPr>
          <p:cNvSpPr/>
          <p:nvPr/>
        </p:nvSpPr>
        <p:spPr>
          <a:xfrm>
            <a:off x="5486895" y="467423"/>
            <a:ext cx="273269" cy="25224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4</a:t>
            </a:r>
            <a:endParaRPr lang="es-CO" dirty="0"/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C544F1B9-EFB0-490A-9E78-EF3D9543748D}"/>
              </a:ext>
            </a:extLst>
          </p:cNvPr>
          <p:cNvSpPr/>
          <p:nvPr/>
        </p:nvSpPr>
        <p:spPr>
          <a:xfrm>
            <a:off x="7091862" y="446403"/>
            <a:ext cx="273269" cy="25224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5</a:t>
            </a:r>
            <a:endParaRPr lang="es-CO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0F91150-1071-421F-AEB4-4427625EAFB0}"/>
              </a:ext>
            </a:extLst>
          </p:cNvPr>
          <p:cNvSpPr txBox="1"/>
          <p:nvPr/>
        </p:nvSpPr>
        <p:spPr>
          <a:xfrm>
            <a:off x="357352" y="2238703"/>
            <a:ext cx="809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/>
              <a:t>ANIb</a:t>
            </a:r>
            <a:endParaRPr lang="es-CO" b="1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220B87CE-489A-4C04-B42A-8325825E9DC3}"/>
              </a:ext>
            </a:extLst>
          </p:cNvPr>
          <p:cNvSpPr txBox="1"/>
          <p:nvPr/>
        </p:nvSpPr>
        <p:spPr>
          <a:xfrm>
            <a:off x="341588" y="3502244"/>
            <a:ext cx="809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/>
              <a:t>ANIm</a:t>
            </a:r>
            <a:endParaRPr lang="es-CO" b="1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C7989E-BDE5-4DED-9E93-20BF053EFF99}"/>
              </a:ext>
            </a:extLst>
          </p:cNvPr>
          <p:cNvSpPr txBox="1"/>
          <p:nvPr/>
        </p:nvSpPr>
        <p:spPr>
          <a:xfrm>
            <a:off x="220717" y="3049928"/>
            <a:ext cx="14872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i="1" dirty="0"/>
              <a:t>P. Megaterium </a:t>
            </a:r>
            <a:r>
              <a:rPr lang="es-MX" sz="900" dirty="0"/>
              <a:t>M4</a:t>
            </a:r>
            <a:endParaRPr lang="es-CO" sz="900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076F9B9C-4F69-48B8-B8C9-369571E2FB09}"/>
              </a:ext>
            </a:extLst>
          </p:cNvPr>
          <p:cNvSpPr txBox="1"/>
          <p:nvPr/>
        </p:nvSpPr>
        <p:spPr>
          <a:xfrm>
            <a:off x="212835" y="4589203"/>
            <a:ext cx="14872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i="1" dirty="0"/>
              <a:t>P. Megaterium </a:t>
            </a:r>
            <a:r>
              <a:rPr lang="es-MX" sz="900" dirty="0"/>
              <a:t>M4</a:t>
            </a:r>
            <a:endParaRPr lang="es-CO" sz="9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0C4E9D8-16D3-41BA-BC32-9F641EFDA81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7823" t="64183" r="90115" b="14892"/>
          <a:stretch/>
        </p:blipFill>
        <p:spPr>
          <a:xfrm>
            <a:off x="6842894" y="2627477"/>
            <a:ext cx="188530" cy="107573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FEBFE1E-A89C-438A-AFE2-986D6BCA729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9655" t="63791" r="68765" b="14964"/>
          <a:stretch/>
        </p:blipFill>
        <p:spPr>
          <a:xfrm>
            <a:off x="7086599" y="2734652"/>
            <a:ext cx="1973318" cy="133285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538126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6"/>
          <p:cNvSpPr txBox="1"/>
          <p:nvPr/>
        </p:nvSpPr>
        <p:spPr>
          <a:xfrm>
            <a:off x="0" y="-12900"/>
            <a:ext cx="2356800" cy="5169300"/>
          </a:xfrm>
          <a:prstGeom prst="rect">
            <a:avLst/>
          </a:prstGeom>
          <a:solidFill>
            <a:srgbClr val="0B1E30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68181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s" sz="18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Anotación de genes de virulencia y resistencia antibiótica</a:t>
            </a:r>
            <a:endParaRPr sz="18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5590572-DF50-406B-AD99-7647DA4DDE73}"/>
              </a:ext>
            </a:extLst>
          </p:cNvPr>
          <p:cNvSpPr txBox="1"/>
          <p:nvPr/>
        </p:nvSpPr>
        <p:spPr>
          <a:xfrm>
            <a:off x="2614443" y="2231653"/>
            <a:ext cx="2885132" cy="16004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endParaRPr lang="es-MX" b="1" dirty="0"/>
          </a:p>
          <a:p>
            <a:pPr algn="just"/>
            <a:r>
              <a:rPr lang="es-MX" b="1" dirty="0"/>
              <a:t>ANOTACION</a:t>
            </a:r>
            <a:r>
              <a:rPr lang="es-MX" dirty="0"/>
              <a:t> </a:t>
            </a:r>
            <a:r>
              <a:rPr lang="es-MX" dirty="0">
                <a:sym typeface="Wingdings" panose="05000000000000000000" pitchFamily="2" charset="2"/>
              </a:rPr>
              <a:t> </a:t>
            </a:r>
            <a:r>
              <a:rPr lang="es-MX" dirty="0"/>
              <a:t>VFDB mediante su herramienta VFanalyzer, en la cual se comparó el genoma de </a:t>
            </a:r>
            <a:r>
              <a:rPr lang="es-MX" i="1" dirty="0"/>
              <a:t>P. megaterium </a:t>
            </a:r>
            <a:r>
              <a:rPr lang="es-MX" dirty="0"/>
              <a:t>M4, frente a todos los genomas disponibles.</a:t>
            </a:r>
          </a:p>
          <a:p>
            <a:pPr algn="just"/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BA509F7-2206-4D42-ACDD-2B3F3D00E555}"/>
              </a:ext>
            </a:extLst>
          </p:cNvPr>
          <p:cNvSpPr txBox="1"/>
          <p:nvPr/>
        </p:nvSpPr>
        <p:spPr>
          <a:xfrm>
            <a:off x="5827980" y="2231653"/>
            <a:ext cx="3075198" cy="16004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endParaRPr lang="es-MX" b="1" dirty="0"/>
          </a:p>
          <a:p>
            <a:pPr algn="just"/>
            <a:r>
              <a:rPr lang="es-MX" b="1" dirty="0"/>
              <a:t>ANOTACIÓN</a:t>
            </a:r>
            <a:r>
              <a:rPr lang="es-MX" dirty="0"/>
              <a:t> </a:t>
            </a:r>
            <a:r>
              <a:rPr lang="es-MX" dirty="0">
                <a:sym typeface="Wingdings" panose="05000000000000000000" pitchFamily="2" charset="2"/>
              </a:rPr>
              <a:t> ResFinder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>
                <a:sym typeface="Wingdings" panose="05000000000000000000" pitchFamily="2" charset="2"/>
              </a:rPr>
              <a:t>Comparación con 97 secuencias disponibles</a:t>
            </a:r>
            <a:endParaRPr lang="es-MX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El umbral de identificación fue de 90%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La longitud mínima de 60%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B3E46B9-366F-4E63-BF04-35CB9EE094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469" r="53792" b="69971"/>
          <a:stretch/>
        </p:blipFill>
        <p:spPr>
          <a:xfrm>
            <a:off x="2614442" y="929247"/>
            <a:ext cx="2916629" cy="78734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16908DA-B5F0-4083-8AAD-0B3496EE4A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63" t="14491" r="45172" b="71571"/>
          <a:stretch/>
        </p:blipFill>
        <p:spPr>
          <a:xfrm>
            <a:off x="5827980" y="913185"/>
            <a:ext cx="3075198" cy="50055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39440601-D83E-4851-85AB-89486B0AB0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63" t="37986" r="45172" b="50000"/>
          <a:stretch/>
        </p:blipFill>
        <p:spPr>
          <a:xfrm>
            <a:off x="5827979" y="1322922"/>
            <a:ext cx="3075199" cy="321633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3D08BA3E-E0B6-4B89-997E-04D7E855CE8A}"/>
              </a:ext>
            </a:extLst>
          </p:cNvPr>
          <p:cNvSpPr/>
          <p:nvPr/>
        </p:nvSpPr>
        <p:spPr>
          <a:xfrm>
            <a:off x="5827980" y="913185"/>
            <a:ext cx="3075198" cy="787348"/>
          </a:xfrm>
          <a:prstGeom prst="rect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603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6"/>
          <p:cNvSpPr txBox="1"/>
          <p:nvPr/>
        </p:nvSpPr>
        <p:spPr>
          <a:xfrm>
            <a:off x="0" y="-12900"/>
            <a:ext cx="2356800" cy="5169300"/>
          </a:xfrm>
          <a:prstGeom prst="rect">
            <a:avLst/>
          </a:prstGeom>
          <a:solidFill>
            <a:srgbClr val="0B1E30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s-MX" sz="2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Post anotación del genoma y análisis de la información</a:t>
            </a:r>
            <a:endParaRPr sz="20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5590572-DF50-406B-AD99-7647DA4DDE73}"/>
              </a:ext>
            </a:extLst>
          </p:cNvPr>
          <p:cNvSpPr txBox="1"/>
          <p:nvPr/>
        </p:nvSpPr>
        <p:spPr>
          <a:xfrm>
            <a:off x="2819256" y="1012622"/>
            <a:ext cx="5866963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endParaRPr lang="es-MX" dirty="0"/>
          </a:p>
          <a:p>
            <a:pPr algn="just"/>
            <a:r>
              <a:rPr lang="es-MX" dirty="0"/>
              <a:t>Secuencias suministradas por la VFDB frente al genoma de </a:t>
            </a:r>
            <a:r>
              <a:rPr lang="es-MX" i="1" dirty="0"/>
              <a:t>P. megaterium </a:t>
            </a:r>
            <a:r>
              <a:rPr lang="es-MX" dirty="0"/>
              <a:t>M4 contenido en RAST. </a:t>
            </a:r>
          </a:p>
          <a:p>
            <a:pPr algn="just"/>
            <a:endParaRPr lang="es-CO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F6C78FF-AF72-4127-930E-381643CFD37F}"/>
              </a:ext>
            </a:extLst>
          </p:cNvPr>
          <p:cNvSpPr txBox="1"/>
          <p:nvPr/>
        </p:nvSpPr>
        <p:spPr>
          <a:xfrm>
            <a:off x="2819256" y="3348985"/>
            <a:ext cx="5866963" cy="116955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endParaRPr lang="es-MX" dirty="0">
              <a:sym typeface="Wingdings" panose="05000000000000000000" pitchFamily="2" charset="2"/>
            </a:endParaRPr>
          </a:p>
          <a:p>
            <a:pPr algn="just"/>
            <a:r>
              <a:rPr lang="es-MX" dirty="0">
                <a:sym typeface="Wingdings" panose="05000000000000000000" pitchFamily="2" charset="2"/>
              </a:rPr>
              <a:t>O</a:t>
            </a:r>
            <a:r>
              <a:rPr lang="es-MX" dirty="0"/>
              <a:t>btención de la secuencia de cada uno de los FV encontrados en el genoma de </a:t>
            </a:r>
            <a:r>
              <a:rPr lang="es-MX" i="1" dirty="0"/>
              <a:t>P. megaterium </a:t>
            </a:r>
            <a:r>
              <a:rPr lang="es-MX" dirty="0"/>
              <a:t>M4 disponible en RAST, se procedió a realizar un BLASTp </a:t>
            </a:r>
          </a:p>
          <a:p>
            <a:pPr algn="just"/>
            <a:endParaRPr lang="es-CO" dirty="0"/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7437B81-A8DC-4799-B734-203062949FC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16</a:t>
            </a:fld>
            <a:endParaRPr lang="es-CO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9F229A3-D048-4A05-BA03-FA984F98E149}"/>
              </a:ext>
            </a:extLst>
          </p:cNvPr>
          <p:cNvSpPr txBox="1"/>
          <p:nvPr/>
        </p:nvSpPr>
        <p:spPr>
          <a:xfrm>
            <a:off x="4785785" y="276697"/>
            <a:ext cx="2207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COMPARACIÓN </a:t>
            </a:r>
            <a:endParaRPr lang="es-CO" b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1EADBC9-290C-4053-A8C2-B494E80B7752}"/>
              </a:ext>
            </a:extLst>
          </p:cNvPr>
          <p:cNvSpPr txBox="1"/>
          <p:nvPr/>
        </p:nvSpPr>
        <p:spPr>
          <a:xfrm>
            <a:off x="5026428" y="2869753"/>
            <a:ext cx="2207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ANÁLISIS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2264006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41"/>
          <p:cNvSpPr/>
          <p:nvPr/>
        </p:nvSpPr>
        <p:spPr>
          <a:xfrm>
            <a:off x="0" y="3247"/>
            <a:ext cx="9138227" cy="5140253"/>
          </a:xfrm>
          <a:custGeom>
            <a:avLst/>
            <a:gdLst/>
            <a:ahLst/>
            <a:cxnLst/>
            <a:rect l="l" t="t" r="r" b="b"/>
            <a:pathLst>
              <a:path w="20104100" h="11308556" extrusionOk="0">
                <a:moveTo>
                  <a:pt x="0" y="11308556"/>
                </a:moveTo>
                <a:lnTo>
                  <a:pt x="20104100" y="11308556"/>
                </a:lnTo>
                <a:lnTo>
                  <a:pt x="20104100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B1E3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Google Shape;373;p41"/>
          <p:cNvSpPr txBox="1"/>
          <p:nvPr/>
        </p:nvSpPr>
        <p:spPr>
          <a:xfrm>
            <a:off x="2222749" y="1786269"/>
            <a:ext cx="5365285" cy="8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932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7200">
                <a:solidFill>
                  <a:srgbClr val="FEFFFE"/>
                </a:solidFill>
                <a:latin typeface="Calibri"/>
                <a:ea typeface="Calibri"/>
                <a:cs typeface="Calibri"/>
                <a:sym typeface="Calibri"/>
              </a:rPr>
              <a:t>Resultados y Discusión</a:t>
            </a:r>
            <a:endParaRPr sz="7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3281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7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p41"/>
          <p:cNvSpPr txBox="1"/>
          <p:nvPr/>
        </p:nvSpPr>
        <p:spPr>
          <a:xfrm>
            <a:off x="2343635" y="2563201"/>
            <a:ext cx="642561" cy="8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9863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Google Shape;375;p41"/>
          <p:cNvSpPr txBox="1"/>
          <p:nvPr/>
        </p:nvSpPr>
        <p:spPr>
          <a:xfrm>
            <a:off x="3100853" y="2563201"/>
            <a:ext cx="4724247" cy="8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1739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Google Shape;376;p41"/>
          <p:cNvSpPr txBox="1"/>
          <p:nvPr/>
        </p:nvSpPr>
        <p:spPr>
          <a:xfrm>
            <a:off x="3674836" y="1382633"/>
            <a:ext cx="1794328" cy="85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EB27167-264E-4F39-9759-5BAD22958A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17</a:t>
            </a:fld>
            <a:endParaRPr lang="es-CO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1"/>
          <p:cNvSpPr txBox="1"/>
          <p:nvPr/>
        </p:nvSpPr>
        <p:spPr>
          <a:xfrm>
            <a:off x="5866" y="-36171"/>
            <a:ext cx="9138134" cy="859898"/>
          </a:xfrm>
          <a:prstGeom prst="rect">
            <a:avLst/>
          </a:prstGeom>
          <a:solidFill>
            <a:srgbClr val="0C223A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Times New Roman"/>
              <a:buNone/>
            </a:pPr>
            <a:r>
              <a:rPr lang="es-MX" sz="25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Características generales del genoma de </a:t>
            </a:r>
            <a:r>
              <a:rPr lang="es-MX" sz="25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P. megaterium </a:t>
            </a:r>
            <a:r>
              <a:rPr lang="es-MX" sz="25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M4</a:t>
            </a:r>
            <a:endParaRPr sz="25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2CBDC54-5A94-4DDC-B7E5-C85B4593EF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68" r="7784"/>
          <a:stretch/>
        </p:blipFill>
        <p:spPr>
          <a:xfrm>
            <a:off x="1736324" y="1699332"/>
            <a:ext cx="5965641" cy="203376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6141591-91DF-4D9A-89D0-B3BD2F4C8FF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18</a:t>
            </a:fld>
            <a:endParaRPr lang="es-CO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1"/>
          <p:cNvSpPr txBox="1"/>
          <p:nvPr/>
        </p:nvSpPr>
        <p:spPr>
          <a:xfrm>
            <a:off x="5866" y="-36171"/>
            <a:ext cx="9138134" cy="859898"/>
          </a:xfrm>
          <a:prstGeom prst="rect">
            <a:avLst/>
          </a:prstGeom>
          <a:solidFill>
            <a:srgbClr val="0C223A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Times New Roman"/>
              <a:buNone/>
            </a:pPr>
            <a:r>
              <a:rPr lang="es-MX" sz="25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Distribución de subsistemas en </a:t>
            </a:r>
            <a:r>
              <a:rPr lang="es-MX" sz="25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P. megaterium </a:t>
            </a:r>
            <a:r>
              <a:rPr lang="es-MX" sz="25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M4</a:t>
            </a:r>
            <a:endParaRPr sz="25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A788FB9-B53F-4767-A9FD-B0D1F26A38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759" t="3531" r="2824" b="3804"/>
          <a:stretch/>
        </p:blipFill>
        <p:spPr>
          <a:xfrm>
            <a:off x="1744356" y="1166648"/>
            <a:ext cx="5893333" cy="333178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BBCFABE-7B31-48E3-A1FB-F9E3BDD1916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19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243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2"/>
          <p:cNvSpPr txBox="1"/>
          <p:nvPr/>
        </p:nvSpPr>
        <p:spPr>
          <a:xfrm>
            <a:off x="50" y="-25925"/>
            <a:ext cx="2081400" cy="5290200"/>
          </a:xfrm>
          <a:prstGeom prst="rect">
            <a:avLst/>
          </a:prstGeom>
          <a:solidFill>
            <a:srgbClr val="0B1E30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s-MX" sz="3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Tabla de contenido</a:t>
            </a:r>
            <a:endParaRPr sz="30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D5CE932-ADC1-44B0-8C52-D63082024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2</a:t>
            </a:fld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E1330DD-0226-4B56-B9D4-89448D11ED9D}"/>
              </a:ext>
            </a:extLst>
          </p:cNvPr>
          <p:cNvSpPr txBox="1"/>
          <p:nvPr/>
        </p:nvSpPr>
        <p:spPr>
          <a:xfrm>
            <a:off x="2585546" y="1071339"/>
            <a:ext cx="4603530" cy="3000821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500" dirty="0"/>
              <a:t>Introducción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500" dirty="0"/>
              <a:t>Aprobación de un probiótico a nivel de bioseguridad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500" dirty="0"/>
              <a:t>Materiales y métodos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500" dirty="0"/>
              <a:t>Resultados 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500" dirty="0"/>
              <a:t>Discusión 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500" dirty="0"/>
              <a:t>Conclusiones </a:t>
            </a:r>
            <a:endParaRPr lang="es-MX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889352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1"/>
          <p:cNvSpPr txBox="1"/>
          <p:nvPr/>
        </p:nvSpPr>
        <p:spPr>
          <a:xfrm>
            <a:off x="5866" y="-36171"/>
            <a:ext cx="9138134" cy="859898"/>
          </a:xfrm>
          <a:prstGeom prst="rect">
            <a:avLst/>
          </a:prstGeom>
          <a:solidFill>
            <a:srgbClr val="0C223A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Times New Roman"/>
              <a:buNone/>
            </a:pPr>
            <a:r>
              <a:rPr lang="es-MX" sz="25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Posibles factores de virulencia encontrados en </a:t>
            </a:r>
            <a:r>
              <a:rPr lang="es-MX" sz="25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P. megaterium </a:t>
            </a:r>
            <a:r>
              <a:rPr lang="es-MX" sz="25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M4</a:t>
            </a:r>
            <a:endParaRPr sz="25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869D748B-96AE-4829-8603-41911589B2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16" t="22260" r="28276" b="49731"/>
          <a:stretch/>
        </p:blipFill>
        <p:spPr>
          <a:xfrm>
            <a:off x="505623" y="1733744"/>
            <a:ext cx="5915899" cy="1457694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AD97BB23-2DDD-4BBD-83DE-604470AD5B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16" t="60986" r="28276" b="27038"/>
          <a:stretch/>
        </p:blipFill>
        <p:spPr>
          <a:xfrm>
            <a:off x="519665" y="4325505"/>
            <a:ext cx="5915899" cy="623278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90166B1F-2407-4467-803E-DD010FF9E1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65" t="26553" r="28274" b="63781"/>
          <a:stretch/>
        </p:blipFill>
        <p:spPr>
          <a:xfrm>
            <a:off x="462157" y="3167165"/>
            <a:ext cx="5959365" cy="623278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AF98F20E-F7D2-4089-A68F-586966F6742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472" t="38001" r="26552" b="52333"/>
          <a:stretch/>
        </p:blipFill>
        <p:spPr>
          <a:xfrm>
            <a:off x="533064" y="3781733"/>
            <a:ext cx="6032938" cy="496915"/>
          </a:xfrm>
          <a:prstGeom prst="rect">
            <a:avLst/>
          </a:prstGeom>
        </p:spPr>
      </p:pic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B70B61BF-6C17-4155-BB86-B94B8B89619B}"/>
              </a:ext>
            </a:extLst>
          </p:cNvPr>
          <p:cNvSpPr/>
          <p:nvPr/>
        </p:nvSpPr>
        <p:spPr>
          <a:xfrm>
            <a:off x="6938895" y="2480988"/>
            <a:ext cx="1926771" cy="4125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ADHESIÓN</a:t>
            </a:r>
            <a:endParaRPr lang="es-CO" dirty="0"/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2CA741B3-D7CF-42C9-A769-50FA4D00CF2C}"/>
              </a:ext>
            </a:extLst>
          </p:cNvPr>
          <p:cNvSpPr/>
          <p:nvPr/>
        </p:nvSpPr>
        <p:spPr>
          <a:xfrm>
            <a:off x="277209" y="1446378"/>
            <a:ext cx="6433272" cy="3502405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D2716915-4C54-4AAC-B7BE-6320586D0759}"/>
              </a:ext>
            </a:extLst>
          </p:cNvPr>
          <p:cNvSpPr/>
          <p:nvPr/>
        </p:nvSpPr>
        <p:spPr>
          <a:xfrm>
            <a:off x="6966336" y="4325505"/>
            <a:ext cx="1926771" cy="4125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ESPORULACIÓN</a:t>
            </a:r>
            <a:endParaRPr lang="es-CO" dirty="0"/>
          </a:p>
        </p:txBody>
      </p:sp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1CCF7C4A-AB41-48AC-8D91-3AD77B91D8BF}"/>
              </a:ext>
            </a:extLst>
          </p:cNvPr>
          <p:cNvSpPr/>
          <p:nvPr/>
        </p:nvSpPr>
        <p:spPr>
          <a:xfrm>
            <a:off x="6966336" y="3409960"/>
            <a:ext cx="1926771" cy="4125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BIOPELICULA</a:t>
            </a:r>
            <a:endParaRPr lang="es-CO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C1E4E6E5-3460-4997-847B-F65387C6BDEA}"/>
              </a:ext>
            </a:extLst>
          </p:cNvPr>
          <p:cNvSpPr txBox="1"/>
          <p:nvPr/>
        </p:nvSpPr>
        <p:spPr>
          <a:xfrm>
            <a:off x="1302327" y="910460"/>
            <a:ext cx="7556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1200" dirty="0"/>
              <a:t>Se hallaron 45 genes posiblemente asociados a virulencia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1200" dirty="0"/>
              <a:t>Se descartó la presencia de genes de enterotoxina y genes de resistencia antibiótica adquirida</a:t>
            </a:r>
            <a:endParaRPr lang="es-CO" sz="1200" dirty="0"/>
          </a:p>
        </p:txBody>
      </p:sp>
      <p:sp>
        <p:nvSpPr>
          <p:cNvPr id="28" name="Cerrar llave 27">
            <a:extLst>
              <a:ext uri="{FF2B5EF4-FFF2-40B4-BE49-F238E27FC236}">
                <a16:creationId xmlns:a16="http://schemas.microsoft.com/office/drawing/2014/main" id="{65E26668-4C9A-4BEE-835A-9F683D2FE1CF}"/>
              </a:ext>
            </a:extLst>
          </p:cNvPr>
          <p:cNvSpPr/>
          <p:nvPr/>
        </p:nvSpPr>
        <p:spPr>
          <a:xfrm>
            <a:off x="6457934" y="3277130"/>
            <a:ext cx="176157" cy="92861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9671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1"/>
          <p:cNvSpPr txBox="1"/>
          <p:nvPr/>
        </p:nvSpPr>
        <p:spPr>
          <a:xfrm>
            <a:off x="5866" y="-36171"/>
            <a:ext cx="9138134" cy="859898"/>
          </a:xfrm>
          <a:prstGeom prst="rect">
            <a:avLst/>
          </a:prstGeom>
          <a:solidFill>
            <a:srgbClr val="0C223A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Times New Roman"/>
              <a:buNone/>
            </a:pPr>
            <a:r>
              <a:rPr lang="es-MX" sz="25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Posibles factores de virulencia encontrados en </a:t>
            </a:r>
            <a:r>
              <a:rPr lang="es-MX" sz="25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P. megaterium </a:t>
            </a:r>
            <a:r>
              <a:rPr lang="es-MX" sz="25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M4</a:t>
            </a:r>
            <a:endParaRPr sz="25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5BF9BA3-EEF7-4CED-8FBE-FA626061B3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56" t="39181" r="26437" b="49294"/>
          <a:stretch/>
        </p:blipFill>
        <p:spPr>
          <a:xfrm>
            <a:off x="385878" y="1752047"/>
            <a:ext cx="6053959" cy="59250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C7DDD3F-8C7C-48EA-AD40-B7AC2D7F8A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97" t="36366" r="25747" b="24177"/>
          <a:stretch/>
        </p:blipFill>
        <p:spPr>
          <a:xfrm>
            <a:off x="385878" y="2344551"/>
            <a:ext cx="6159062" cy="202849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C15974D-3297-42E0-ACA5-593B8BE5DFC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931" t="32891" r="26667" b="59339"/>
          <a:stretch/>
        </p:blipFill>
        <p:spPr>
          <a:xfrm>
            <a:off x="475216" y="4373048"/>
            <a:ext cx="5980386" cy="39939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D2E98425-CDD5-4428-8042-0F293AEF59F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816" t="22260" r="28276" b="68788"/>
          <a:stretch/>
        </p:blipFill>
        <p:spPr>
          <a:xfrm>
            <a:off x="385878" y="1229657"/>
            <a:ext cx="6053959" cy="460234"/>
          </a:xfrm>
          <a:prstGeom prst="rect">
            <a:avLst/>
          </a:prstGeom>
        </p:spPr>
      </p:pic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D92D283A-6E10-451C-8B8E-B4E1F9249FAD}"/>
              </a:ext>
            </a:extLst>
          </p:cNvPr>
          <p:cNvSpPr/>
          <p:nvPr/>
        </p:nvSpPr>
        <p:spPr>
          <a:xfrm>
            <a:off x="109042" y="984212"/>
            <a:ext cx="6607629" cy="3788229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7FF8CEAA-7449-4638-8186-83781B6BDC16}"/>
              </a:ext>
            </a:extLst>
          </p:cNvPr>
          <p:cNvSpPr/>
          <p:nvPr/>
        </p:nvSpPr>
        <p:spPr>
          <a:xfrm>
            <a:off x="6977743" y="1752047"/>
            <a:ext cx="1926771" cy="592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HEMOLISIS</a:t>
            </a:r>
            <a:endParaRPr lang="es-CO" dirty="0"/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FD565C32-520E-45BF-A180-E7B9FB13457B}"/>
              </a:ext>
            </a:extLst>
          </p:cNvPr>
          <p:cNvSpPr/>
          <p:nvPr/>
        </p:nvSpPr>
        <p:spPr>
          <a:xfrm>
            <a:off x="6977742" y="2894989"/>
            <a:ext cx="1926771" cy="592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RESISTENCIA ANTIBIÓTICA</a:t>
            </a:r>
            <a:endParaRPr lang="es-CO" dirty="0"/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C78F430B-45D0-4903-A57C-9DCDD2ECDE2B}"/>
              </a:ext>
            </a:extLst>
          </p:cNvPr>
          <p:cNvSpPr/>
          <p:nvPr/>
        </p:nvSpPr>
        <p:spPr>
          <a:xfrm>
            <a:off x="6977743" y="4070273"/>
            <a:ext cx="1926771" cy="592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O- ACETILACIÓN DEL PEPTIDOGLICANO</a:t>
            </a:r>
            <a:endParaRPr lang="es-CO" sz="1200" dirty="0"/>
          </a:p>
        </p:txBody>
      </p:sp>
      <p:sp>
        <p:nvSpPr>
          <p:cNvPr id="19" name="Cerrar llave 18">
            <a:extLst>
              <a:ext uri="{FF2B5EF4-FFF2-40B4-BE49-F238E27FC236}">
                <a16:creationId xmlns:a16="http://schemas.microsoft.com/office/drawing/2014/main" id="{67E007D5-AE64-430D-8CB1-D87DB14801D4}"/>
              </a:ext>
            </a:extLst>
          </p:cNvPr>
          <p:cNvSpPr/>
          <p:nvPr/>
        </p:nvSpPr>
        <p:spPr>
          <a:xfrm>
            <a:off x="6457934" y="2571750"/>
            <a:ext cx="174093" cy="163399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011159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2"/>
          <p:cNvSpPr txBox="1"/>
          <p:nvPr/>
        </p:nvSpPr>
        <p:spPr>
          <a:xfrm>
            <a:off x="50" y="-25925"/>
            <a:ext cx="2081400" cy="5290200"/>
          </a:xfrm>
          <a:prstGeom prst="rect">
            <a:avLst/>
          </a:prstGeom>
          <a:solidFill>
            <a:srgbClr val="0B1E30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s-MX" sz="25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Bioseguridad de los probióticos </a:t>
            </a:r>
            <a:endParaRPr sz="25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34630C6E-EB51-4C16-A23B-B632EE558E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5973954"/>
              </p:ext>
            </p:extLst>
          </p:nvPr>
        </p:nvGraphicFramePr>
        <p:xfrm>
          <a:off x="2680138" y="31903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7807C65-FE6A-442F-99A9-BE086395EF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22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29498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6"/>
          <p:cNvSpPr txBox="1"/>
          <p:nvPr/>
        </p:nvSpPr>
        <p:spPr>
          <a:xfrm>
            <a:off x="0" y="-12900"/>
            <a:ext cx="2356800" cy="5169300"/>
          </a:xfrm>
          <a:prstGeom prst="rect">
            <a:avLst/>
          </a:prstGeom>
          <a:solidFill>
            <a:srgbClr val="0B1E30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s-MX" sz="2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Bioseguridad de </a:t>
            </a:r>
            <a:r>
              <a:rPr lang="es-MX" sz="20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P. megaterium </a:t>
            </a:r>
            <a:r>
              <a:rPr lang="es-MX" sz="2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M4</a:t>
            </a:r>
            <a:endParaRPr sz="20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7437B81-A8DC-4799-B734-203062949FC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23</a:t>
            </a:fld>
            <a:endParaRPr lang="es-CO"/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C92B6FEA-845E-42BB-A1D1-91A28F3E91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006270"/>
              </p:ext>
            </p:extLst>
          </p:nvPr>
        </p:nvGraphicFramePr>
        <p:xfrm>
          <a:off x="2575034" y="380935"/>
          <a:ext cx="6096000" cy="42331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274183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49"/>
          <p:cNvSpPr txBox="1"/>
          <p:nvPr/>
        </p:nvSpPr>
        <p:spPr>
          <a:xfrm>
            <a:off x="0" y="-13050"/>
            <a:ext cx="9144000" cy="1074000"/>
          </a:xfrm>
          <a:prstGeom prst="rect">
            <a:avLst/>
          </a:prstGeom>
          <a:solidFill>
            <a:srgbClr val="0B1E30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</a:pPr>
            <a:r>
              <a:rPr lang="es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Conclusiones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0" name="Google Shape;460;p49"/>
          <p:cNvSpPr/>
          <p:nvPr/>
        </p:nvSpPr>
        <p:spPr>
          <a:xfrm>
            <a:off x="3185182" y="2316445"/>
            <a:ext cx="156991" cy="154441"/>
          </a:xfrm>
          <a:custGeom>
            <a:avLst/>
            <a:gdLst/>
            <a:ahLst/>
            <a:cxnLst/>
            <a:rect l="l" t="t" r="r" b="b"/>
            <a:pathLst>
              <a:path w="345382" h="339769" extrusionOk="0">
                <a:moveTo>
                  <a:pt x="226527" y="170350"/>
                </a:moveTo>
                <a:lnTo>
                  <a:pt x="345382" y="128236"/>
                </a:lnTo>
                <a:lnTo>
                  <a:pt x="294849" y="41181"/>
                </a:lnTo>
                <a:lnTo>
                  <a:pt x="198433" y="123556"/>
                </a:lnTo>
                <a:lnTo>
                  <a:pt x="221836" y="0"/>
                </a:lnTo>
                <a:lnTo>
                  <a:pt x="123556" y="0"/>
                </a:lnTo>
                <a:lnTo>
                  <a:pt x="146948" y="123556"/>
                </a:lnTo>
                <a:lnTo>
                  <a:pt x="50553" y="41181"/>
                </a:lnTo>
                <a:lnTo>
                  <a:pt x="0" y="128236"/>
                </a:lnTo>
                <a:lnTo>
                  <a:pt x="118875" y="170350"/>
                </a:lnTo>
                <a:lnTo>
                  <a:pt x="0" y="212475"/>
                </a:lnTo>
                <a:lnTo>
                  <a:pt x="50553" y="298587"/>
                </a:lnTo>
                <a:lnTo>
                  <a:pt x="146948" y="216213"/>
                </a:lnTo>
                <a:lnTo>
                  <a:pt x="123556" y="339769"/>
                </a:lnTo>
                <a:lnTo>
                  <a:pt x="221836" y="339769"/>
                </a:lnTo>
                <a:lnTo>
                  <a:pt x="198433" y="216213"/>
                </a:lnTo>
                <a:lnTo>
                  <a:pt x="294849" y="298587"/>
                </a:lnTo>
                <a:lnTo>
                  <a:pt x="345382" y="212475"/>
                </a:lnTo>
                <a:lnTo>
                  <a:pt x="226527" y="170350"/>
                </a:lnTo>
                <a:close/>
              </a:path>
            </a:pathLst>
          </a:custGeom>
          <a:solidFill>
            <a:srgbClr val="FEFFF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1" name="Google Shape;461;p49"/>
          <p:cNvSpPr txBox="1"/>
          <p:nvPr/>
        </p:nvSpPr>
        <p:spPr>
          <a:xfrm>
            <a:off x="1079925" y="1224144"/>
            <a:ext cx="7910100" cy="1169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just"/>
            <a:r>
              <a:rPr lang="es-MX" sz="1600" dirty="0">
                <a:latin typeface="Calibri"/>
                <a:ea typeface="Calibri"/>
                <a:cs typeface="Calibri"/>
                <a:sym typeface="Calibri"/>
              </a:rPr>
              <a:t>La cepa de </a:t>
            </a:r>
            <a:r>
              <a:rPr lang="es-MX" sz="1600" i="1" dirty="0">
                <a:latin typeface="Calibri"/>
                <a:ea typeface="Calibri"/>
                <a:cs typeface="Calibri"/>
                <a:sym typeface="Calibri"/>
              </a:rPr>
              <a:t>Priestia megaterium </a:t>
            </a:r>
            <a:r>
              <a:rPr lang="es-MX" sz="1600" dirty="0">
                <a:latin typeface="Calibri"/>
                <a:ea typeface="Calibri"/>
                <a:cs typeface="Calibri"/>
                <a:sym typeface="Calibri"/>
              </a:rPr>
              <a:t>M4 presenta características importantes que lo categorizan como un posible probiótico, ya que, tras el estudio a nivel genómico, no presenta genes que puedan generar problemas de bioseguridad como factores de virulencia y genes de resistencia antibiótica</a:t>
            </a:r>
            <a:endParaRPr sz="16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2" name="Google Shape;462;p49"/>
          <p:cNvPicPr preferRelativeResize="0"/>
          <p:nvPr/>
        </p:nvPicPr>
        <p:blipFill rotWithShape="1">
          <a:blip r:embed="rId3">
            <a:alphaModFix/>
          </a:blip>
          <a:srcRect l="29158" t="18971" r="29233" b="21237"/>
          <a:stretch/>
        </p:blipFill>
        <p:spPr>
          <a:xfrm>
            <a:off x="351575" y="1468225"/>
            <a:ext cx="550201" cy="55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p49"/>
          <p:cNvPicPr preferRelativeResize="0"/>
          <p:nvPr/>
        </p:nvPicPr>
        <p:blipFill rotWithShape="1">
          <a:blip r:embed="rId3">
            <a:alphaModFix/>
          </a:blip>
          <a:srcRect l="29158" t="18971" r="29233" b="21237"/>
          <a:stretch/>
        </p:blipFill>
        <p:spPr>
          <a:xfrm>
            <a:off x="351575" y="2792262"/>
            <a:ext cx="550201" cy="550625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49"/>
          <p:cNvSpPr txBox="1"/>
          <p:nvPr/>
        </p:nvSpPr>
        <p:spPr>
          <a:xfrm>
            <a:off x="1079925" y="2628886"/>
            <a:ext cx="7910100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debe investigar más sobre los efectos tras su suministro con el fin de determinar y garantizar sus efectos probióticos </a:t>
            </a:r>
            <a:endParaRPr sz="1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5" name="Google Shape;465;p49"/>
          <p:cNvPicPr preferRelativeResize="0"/>
          <p:nvPr/>
        </p:nvPicPr>
        <p:blipFill rotWithShape="1">
          <a:blip r:embed="rId3">
            <a:alphaModFix/>
          </a:blip>
          <a:srcRect l="29158" t="18971" r="29233" b="21237"/>
          <a:stretch/>
        </p:blipFill>
        <p:spPr>
          <a:xfrm>
            <a:off x="351575" y="4116300"/>
            <a:ext cx="550201" cy="550625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49"/>
          <p:cNvSpPr txBox="1"/>
          <p:nvPr/>
        </p:nvSpPr>
        <p:spPr>
          <a:xfrm>
            <a:off x="1079925" y="3276075"/>
            <a:ext cx="7910100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dirty="0">
                <a:latin typeface="Calibri"/>
                <a:ea typeface="Calibri"/>
                <a:cs typeface="Calibri"/>
                <a:sym typeface="Calibri"/>
              </a:rPr>
              <a:t>Por último se espera que este proyecto contribuya en la caracterización de más probióticos con el fin de limitar el uso de antibióticos y garantizar una producción más sostenible y segura </a:t>
            </a:r>
            <a:endParaRPr sz="16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D43F162-66D2-4F15-BD6E-DF98F65DADB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24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51"/>
          <p:cNvSpPr txBox="1"/>
          <p:nvPr/>
        </p:nvSpPr>
        <p:spPr>
          <a:xfrm>
            <a:off x="0" y="1765950"/>
            <a:ext cx="9144000" cy="1611600"/>
          </a:xfrm>
          <a:prstGeom prst="rect">
            <a:avLst/>
          </a:prstGeom>
          <a:solidFill>
            <a:srgbClr val="0B1E30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</a:pPr>
            <a:endParaRPr sz="700"/>
          </a:p>
        </p:txBody>
      </p:sp>
      <p:sp>
        <p:nvSpPr>
          <p:cNvPr id="478" name="Google Shape;478;p51"/>
          <p:cNvSpPr txBox="1"/>
          <p:nvPr/>
        </p:nvSpPr>
        <p:spPr>
          <a:xfrm>
            <a:off x="1983150" y="2017650"/>
            <a:ext cx="5177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" sz="6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Muchas Gracias</a:t>
            </a:r>
            <a:endParaRPr sz="6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C798539-419A-4877-B273-D21C7250EC8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25</a:t>
            </a:fld>
            <a:endParaRPr lang="es-CO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52"/>
          <p:cNvSpPr txBox="1"/>
          <p:nvPr/>
        </p:nvSpPr>
        <p:spPr>
          <a:xfrm>
            <a:off x="47" y="-25929"/>
            <a:ext cx="9144000" cy="875700"/>
          </a:xfrm>
          <a:prstGeom prst="rect">
            <a:avLst/>
          </a:prstGeom>
          <a:solidFill>
            <a:srgbClr val="0B1E30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s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Referencias 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4" name="Google Shape;484;p52"/>
          <p:cNvSpPr/>
          <p:nvPr/>
        </p:nvSpPr>
        <p:spPr>
          <a:xfrm>
            <a:off x="348650" y="849771"/>
            <a:ext cx="8446800" cy="4191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23850" algn="just" rtl="0">
              <a:spcBef>
                <a:spcPts val="0"/>
              </a:spcBef>
              <a:spcAft>
                <a:spcPts val="0"/>
              </a:spcAft>
              <a:buSzPts val="1500"/>
              <a:buFont typeface="Wingdings" panose="05000000000000000000" pitchFamily="2" charset="2"/>
              <a:buChar char="q"/>
            </a:pP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Afrilasari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W,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Widanarni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Meryandini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A (2017).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Effect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Probiotic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Bacillus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megaterium PTB 1.4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on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Population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Intestinal Microflora, Digestive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Enzyme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Activity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Growth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Catfish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Clarias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sp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.). HAYATI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Journal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Biosciences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. 23. </a:t>
            </a:r>
          </a:p>
          <a:p>
            <a:pPr marL="457200" lvl="0" indent="-323850" algn="just" rtl="0">
              <a:spcBef>
                <a:spcPts val="0"/>
              </a:spcBef>
              <a:spcAft>
                <a:spcPts val="0"/>
              </a:spcAft>
              <a:buSzPts val="1500"/>
              <a:buFont typeface="Wingdings" panose="05000000000000000000" pitchFamily="2" charset="2"/>
              <a:buChar char="q"/>
            </a:pPr>
            <a:r>
              <a:rPr lang="en-US" sz="1500" dirty="0">
                <a:latin typeface="Calibri"/>
                <a:ea typeface="Calibri"/>
                <a:cs typeface="Calibri"/>
                <a:sym typeface="Calibri"/>
              </a:rPr>
              <a:t>Aly SM, </a:t>
            </a:r>
            <a:r>
              <a:rPr lang="en-US" sz="1500" dirty="0" err="1">
                <a:latin typeface="Calibri"/>
                <a:ea typeface="Calibri"/>
                <a:cs typeface="Calibri"/>
                <a:sym typeface="Calibri"/>
              </a:rPr>
              <a:t>Albutti</a:t>
            </a:r>
            <a:r>
              <a:rPr lang="en-US" sz="1500" dirty="0">
                <a:latin typeface="Calibri"/>
                <a:ea typeface="Calibri"/>
                <a:cs typeface="Calibri"/>
                <a:sym typeface="Calibri"/>
              </a:rPr>
              <a:t> A (2014) Antimicrobials Use in Aquaculture and their Public Health Impact. Journal of Aquaculture Research and Development 5: 247. </a:t>
            </a:r>
          </a:p>
          <a:p>
            <a:pPr marL="457200" lvl="0" indent="-323850" algn="just" rtl="0">
              <a:spcBef>
                <a:spcPts val="0"/>
              </a:spcBef>
              <a:spcAft>
                <a:spcPts val="0"/>
              </a:spcAft>
              <a:buSzPts val="1500"/>
              <a:buFont typeface="Wingdings" panose="05000000000000000000" pitchFamily="2" charset="2"/>
              <a:buChar char="q"/>
            </a:pP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Anokyewaa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M,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Kwaku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A, Li Y, Lu Y,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Kuebutornye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, F.  et al. (2021).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Prevalence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virulence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genes and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antibiotic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susceptibility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Bacillus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used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commercial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aquaculture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probiotics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in China.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Aquaculture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Reports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. 21. 100784. </a:t>
            </a:r>
          </a:p>
          <a:p>
            <a:pPr marL="457200" lvl="0" indent="-323850" algn="just" rtl="0">
              <a:spcBef>
                <a:spcPts val="0"/>
              </a:spcBef>
              <a:spcAft>
                <a:spcPts val="0"/>
              </a:spcAft>
              <a:buSzPts val="1500"/>
              <a:buFont typeface="Wingdings" panose="05000000000000000000" pitchFamily="2" charset="2"/>
              <a:buChar char="q"/>
            </a:pP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Celandroni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F,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Vecchione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A, Cara A, Mazzantini D, Lupetti A et al. (2019)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Identification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Bacillus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species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Implication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on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quality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probiotic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formulations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PloS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One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14(5). </a:t>
            </a:r>
          </a:p>
          <a:p>
            <a:pPr marL="457200" lvl="0" indent="-323850" algn="just" rtl="0">
              <a:spcBef>
                <a:spcPts val="0"/>
              </a:spcBef>
              <a:spcAft>
                <a:spcPts val="0"/>
              </a:spcAft>
              <a:buSzPts val="1500"/>
              <a:buFont typeface="Wingdings" panose="05000000000000000000" pitchFamily="2" charset="2"/>
              <a:buChar char="q"/>
            </a:pP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Mukherjee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Anjan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&amp;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Chandra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Goutam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&amp; Ghosh,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Koushik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. (2019). Single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or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conjoint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application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autochthonous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Bacillus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strains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as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potential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probiotics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Effects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on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growth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feed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utilization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immunity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disease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resistance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Rohu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, Labeo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rohita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(Hamilton).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Aquaculture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. 512. 734302. </a:t>
            </a:r>
          </a:p>
          <a:p>
            <a:pPr marL="457200" lvl="0" indent="-323850" algn="just" rtl="0">
              <a:spcBef>
                <a:spcPts val="0"/>
              </a:spcBef>
              <a:spcAft>
                <a:spcPts val="0"/>
              </a:spcAft>
              <a:buSzPts val="1500"/>
              <a:buFont typeface="Wingdings" panose="05000000000000000000" pitchFamily="2" charset="2"/>
              <a:buChar char="q"/>
            </a:pP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Noor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Uddin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GM, Larsen MH, Christensen H,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Aarestrup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FM,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Phu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TM,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Dalsgaard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A (2015)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Identification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Antimicrobial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Resistance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Bacteria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Isolated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from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Probiotic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Products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Used in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Shrimp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Culture. </a:t>
            </a:r>
            <a:r>
              <a:rPr lang="es-CO" sz="1500" dirty="0" err="1">
                <a:latin typeface="Calibri"/>
                <a:ea typeface="Calibri"/>
                <a:cs typeface="Calibri"/>
                <a:sym typeface="Calibri"/>
              </a:rPr>
              <a:t>PLoS</a:t>
            </a:r>
            <a:r>
              <a:rPr lang="es-CO" sz="1500" dirty="0">
                <a:latin typeface="Calibri"/>
                <a:ea typeface="Calibri"/>
                <a:cs typeface="Calibri"/>
                <a:sym typeface="Calibri"/>
              </a:rPr>
              <a:t> ONE 10(7): e0132338.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0886EBB-AA65-4B1C-81E5-AB8FADFF6A3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26</a:t>
            </a:fld>
            <a:endParaRPr lang="es-CO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53"/>
          <p:cNvSpPr txBox="1"/>
          <p:nvPr/>
        </p:nvSpPr>
        <p:spPr>
          <a:xfrm>
            <a:off x="47" y="-25929"/>
            <a:ext cx="9144000" cy="875700"/>
          </a:xfrm>
          <a:prstGeom prst="rect">
            <a:avLst/>
          </a:prstGeom>
          <a:solidFill>
            <a:srgbClr val="0B1E30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s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Referencias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p53"/>
          <p:cNvSpPr/>
          <p:nvPr/>
        </p:nvSpPr>
        <p:spPr>
          <a:xfrm>
            <a:off x="363175" y="1107525"/>
            <a:ext cx="8446800" cy="3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23850" algn="just" rtl="0">
              <a:spcBef>
                <a:spcPts val="0"/>
              </a:spcBef>
              <a:spcAft>
                <a:spcPts val="0"/>
              </a:spcAft>
              <a:buSzPts val="1500"/>
              <a:buFont typeface="Calibri"/>
              <a:buChar char="●"/>
            </a:pPr>
            <a:r>
              <a:rPr lang="es" sz="1500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sz="15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DD081D8-9CBA-47BD-A2F9-4DE93A5902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27</a:t>
            </a:fld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7712159-7A4F-45A4-A58E-9AF7A4760F1A}"/>
              </a:ext>
            </a:extLst>
          </p:cNvPr>
          <p:cNvSpPr txBox="1"/>
          <p:nvPr/>
        </p:nvSpPr>
        <p:spPr>
          <a:xfrm>
            <a:off x="893379" y="1185522"/>
            <a:ext cx="7758605" cy="3554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XinHai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Zhu,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Shuangming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Zhang,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Liying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Zhou. et al. (2021)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Probiotic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potential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Bacillus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velezensis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Antimicrobial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activity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against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non-O1 Vibrio cholerae and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immune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enhancement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effects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Macrobrachium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nipponens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Aquaculture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541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Zeighami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, H., Nejad-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Dost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, G.,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Parsadanians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, A.,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Daneshamouz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, S., &amp;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Haghi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, F. (2019).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Frequency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hemolysin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BL and non-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hemolytic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enterotoxin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complex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genes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Bacillus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cereus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in raw and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cooked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meat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samples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in Zanjan,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Iran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Toxicology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reports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, 7, 89–92.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Zhou, M. &amp;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Yu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, Shen &amp; Hong, Bing &amp; Li, Juan &amp; Han, Han &amp;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Qie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Guang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. (2020).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Antibiotics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control in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aquaculture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requires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more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antibiotic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-free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feeds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: A tilapia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farming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case *.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Environmental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Pollution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268. 115854.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Zorriehzahra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MJ,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Delshad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ST,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Adel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M,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Tiwari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R,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Karthik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K,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Dhama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K, Lazado CC (2016)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Probiotics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as beneficial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microbes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aquaculture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an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update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their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multiple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modes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action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: a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review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Veterinary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Quarterly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Q. 36(4):228-241.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Zhu, K.,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Hölzel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, C. S., Cui, Y., Mayer, R., Wang, Y., Dietrich, R., Didier, A.,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Bassitta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, R.,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Märtlbauer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, E., &amp;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Ding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, S. (2016).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Probiotic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Bacillus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cereus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Strains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, a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Potential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Risk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Public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Health in China.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Frontiers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microbiology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7, 718.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54"/>
          <p:cNvSpPr txBox="1"/>
          <p:nvPr/>
        </p:nvSpPr>
        <p:spPr>
          <a:xfrm>
            <a:off x="47" y="-25929"/>
            <a:ext cx="9144000" cy="875700"/>
          </a:xfrm>
          <a:prstGeom prst="rect">
            <a:avLst/>
          </a:prstGeom>
          <a:solidFill>
            <a:srgbClr val="0B1E30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s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Referencias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6" name="Google Shape;496;p54"/>
          <p:cNvSpPr/>
          <p:nvPr/>
        </p:nvSpPr>
        <p:spPr>
          <a:xfrm>
            <a:off x="348600" y="1096750"/>
            <a:ext cx="8446800" cy="3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23850" algn="just" rtl="0">
              <a:spcBef>
                <a:spcPts val="0"/>
              </a:spcBef>
              <a:spcAft>
                <a:spcPts val="0"/>
              </a:spcAft>
              <a:buSzPts val="1500"/>
              <a:buFont typeface="Calibri"/>
              <a:buChar char="●"/>
            </a:pPr>
            <a:endParaRPr sz="15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53FEE94-5AA3-434E-B114-0A550BE2E69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28</a:t>
            </a:fld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7BA2903-C514-43FF-9738-4014A22ED483}"/>
              </a:ext>
            </a:extLst>
          </p:cNvPr>
          <p:cNvSpPr txBox="1"/>
          <p:nvPr/>
        </p:nvSpPr>
        <p:spPr>
          <a:xfrm>
            <a:off x="692697" y="1130377"/>
            <a:ext cx="775860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Kozik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A,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Karkowska-Kuleta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J,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Zajac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D, et al. (2015)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Fibronectin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-,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vitronectin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- and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laminin-binding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proteins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cell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walls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Candida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parapsilosis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Candida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tropicalis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pathogenic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yeasts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. BMC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Microbiology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15:197.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Kuebutornye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FKA, Lu Y,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Abarike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ED, Wang Z, Li Y,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Sakyi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ME. In vitro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Assessment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Probiotic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Characteristics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Three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Bacillus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Species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Gut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Nile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Tilapia,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Oreochromis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niloticus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. (2020)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Probiotics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Antimicrob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Proteins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12(2):412-424.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Lara-Flores, M. (2012).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use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probiotic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aquaculture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an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overview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. International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Journal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Microbiology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Research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. 2. 2141-5463.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Lee, NK., Kim, WS. &amp;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Paik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, HD.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Bacillus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strains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as human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probiotics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characterization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, safety,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microbiome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, and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probiotic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carrier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. (2019)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Food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Science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Biotechnology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28, 1297–1305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Li T, Teng D, Mao R, Hao Y, Wang X, Wang J. (2020) A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critical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review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antibiotic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resistance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probiotic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bacteria.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Food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Research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International 136: 109571.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Limbu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, S.M., Chen, L.-Q., Zhang, M.-L. and Du, Z.-Y. (2021), A global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systemic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effects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antibiotics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cultured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fish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their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potential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human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health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risk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: a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review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Reviews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CO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Aquaculture</a:t>
            </a:r>
            <a:r>
              <a:rPr lang="es-CO" sz="1500" dirty="0">
                <a:latin typeface="Calibri" panose="020F0502020204030204" pitchFamily="34" charset="0"/>
                <a:cs typeface="Calibri" panose="020F0502020204030204" pitchFamily="34" charset="0"/>
              </a:rPr>
              <a:t> 13: 1015-1059.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s-CO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6"/>
          <p:cNvSpPr/>
          <p:nvPr/>
        </p:nvSpPr>
        <p:spPr>
          <a:xfrm>
            <a:off x="28072" y="2134686"/>
            <a:ext cx="9084734" cy="1971932"/>
          </a:xfrm>
          <a:custGeom>
            <a:avLst/>
            <a:gdLst/>
            <a:ahLst/>
            <a:cxnLst/>
            <a:rect l="l" t="t" r="r" b="b"/>
            <a:pathLst>
              <a:path w="9423796" h="9423796" extrusionOk="0">
                <a:moveTo>
                  <a:pt x="9423796" y="9423796"/>
                </a:moveTo>
                <a:lnTo>
                  <a:pt x="9423796" y="0"/>
                </a:lnTo>
                <a:lnTo>
                  <a:pt x="0" y="0"/>
                </a:lnTo>
                <a:lnTo>
                  <a:pt x="0" y="9423796"/>
                </a:lnTo>
                <a:lnTo>
                  <a:pt x="9423796" y="9423796"/>
                </a:lnTo>
                <a:close/>
              </a:path>
            </a:pathLst>
          </a:custGeom>
          <a:solidFill>
            <a:srgbClr val="0B1E30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Determinar la inocuidad de una cepa de </a:t>
            </a:r>
            <a:r>
              <a:rPr lang="es-MX" sz="24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Priestia</a:t>
            </a:r>
            <a:r>
              <a:rPr lang="es-MX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MX" sz="24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sp</a:t>
            </a:r>
            <a:r>
              <a:rPr lang="es-MX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. aislada de </a:t>
            </a:r>
            <a:r>
              <a:rPr lang="es-MX" sz="24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Oreochromis niloticus </a:t>
            </a:r>
            <a:r>
              <a:rPr lang="es-MX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para su aplicación en el ámbito de la acuicultura </a:t>
            </a:r>
          </a:p>
        </p:txBody>
      </p:sp>
      <p:sp>
        <p:nvSpPr>
          <p:cNvPr id="141" name="Google Shape;141;p26"/>
          <p:cNvSpPr/>
          <p:nvPr/>
        </p:nvSpPr>
        <p:spPr>
          <a:xfrm>
            <a:off x="4109383" y="352081"/>
            <a:ext cx="1057592" cy="111979"/>
          </a:xfrm>
          <a:custGeom>
            <a:avLst/>
            <a:gdLst/>
            <a:ahLst/>
            <a:cxnLst/>
            <a:rect l="l" t="t" r="r" b="b"/>
            <a:pathLst>
              <a:path w="2324379" h="246107" extrusionOk="0">
                <a:moveTo>
                  <a:pt x="2324379" y="246107"/>
                </a:moveTo>
                <a:lnTo>
                  <a:pt x="2324379" y="0"/>
                </a:lnTo>
                <a:lnTo>
                  <a:pt x="0" y="0"/>
                </a:lnTo>
                <a:lnTo>
                  <a:pt x="0" y="246107"/>
                </a:lnTo>
                <a:lnTo>
                  <a:pt x="2324379" y="246107"/>
                </a:lnTo>
                <a:close/>
              </a:path>
            </a:pathLst>
          </a:custGeom>
          <a:solidFill>
            <a:srgbClr val="4A5E75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26"/>
          <p:cNvSpPr txBox="1"/>
          <p:nvPr/>
        </p:nvSpPr>
        <p:spPr>
          <a:xfrm>
            <a:off x="2580057" y="840298"/>
            <a:ext cx="4222200" cy="7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850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4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Objetivo general</a:t>
            </a: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9A4A11E-9C54-4F92-9295-48B3DD08A43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3</a:t>
            </a:fld>
            <a:endParaRPr lang="es-CO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7"/>
          <p:cNvSpPr/>
          <p:nvPr/>
        </p:nvSpPr>
        <p:spPr>
          <a:xfrm>
            <a:off x="0" y="1401000"/>
            <a:ext cx="9084734" cy="3258644"/>
          </a:xfrm>
          <a:custGeom>
            <a:avLst/>
            <a:gdLst/>
            <a:ahLst/>
            <a:cxnLst/>
            <a:rect l="l" t="t" r="r" b="b"/>
            <a:pathLst>
              <a:path w="9423796" h="9423796" extrusionOk="0">
                <a:moveTo>
                  <a:pt x="9423796" y="9423796"/>
                </a:moveTo>
                <a:lnTo>
                  <a:pt x="9423796" y="0"/>
                </a:lnTo>
                <a:lnTo>
                  <a:pt x="0" y="0"/>
                </a:lnTo>
                <a:lnTo>
                  <a:pt x="0" y="9423796"/>
                </a:lnTo>
                <a:lnTo>
                  <a:pt x="9423796" y="9423796"/>
                </a:lnTo>
                <a:close/>
              </a:path>
            </a:pathLst>
          </a:custGeom>
          <a:solidFill>
            <a:srgbClr val="0B1E30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9210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Char char="▰"/>
            </a:pPr>
            <a:r>
              <a:rPr lang="es-MX" sz="1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Identificar la presencia de genes asociados a resistencia antimicrobiana adquirida mediante la base de datos ResFinder.</a:t>
            </a:r>
          </a:p>
          <a:p>
            <a:pPr marL="50800" marR="0" lvl="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</a:pPr>
            <a:endParaRPr lang="es-MX" sz="1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9210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Char char="▰"/>
            </a:pPr>
            <a:r>
              <a:rPr lang="es-MX" sz="1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Determinar la presencia de genes que codifican factores de virulencia a través de la base de datos VFDB.</a:t>
            </a:r>
          </a:p>
          <a:p>
            <a:pPr marL="50800" marR="0" lvl="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</a:pPr>
            <a:r>
              <a:rPr lang="es-MX" sz="1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92100" algn="just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Char char="▰"/>
            </a:pPr>
            <a:r>
              <a:rPr lang="es-MX" sz="1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Correlacionar los hallazgos detectados mediante el ensayo in sillico, con el posible uso de la cepa de </a:t>
            </a:r>
            <a:r>
              <a:rPr lang="es-MX" sz="16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Priestia</a:t>
            </a:r>
            <a:r>
              <a:rPr lang="es-MX" sz="1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MX" sz="1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sp</a:t>
            </a:r>
            <a:r>
              <a:rPr lang="es-MX" sz="1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. como probiótico en el ámbito de la acuicultura</a:t>
            </a:r>
            <a:r>
              <a:rPr lang="es-MX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27"/>
          <p:cNvSpPr/>
          <p:nvPr/>
        </p:nvSpPr>
        <p:spPr>
          <a:xfrm>
            <a:off x="3785958" y="480743"/>
            <a:ext cx="1568956" cy="118131"/>
          </a:xfrm>
          <a:custGeom>
            <a:avLst/>
            <a:gdLst/>
            <a:ahLst/>
            <a:cxnLst/>
            <a:rect l="l" t="t" r="r" b="b"/>
            <a:pathLst>
              <a:path w="2324379" h="246107" extrusionOk="0">
                <a:moveTo>
                  <a:pt x="2324379" y="246107"/>
                </a:moveTo>
                <a:lnTo>
                  <a:pt x="2324379" y="0"/>
                </a:lnTo>
                <a:lnTo>
                  <a:pt x="0" y="0"/>
                </a:lnTo>
                <a:lnTo>
                  <a:pt x="0" y="246107"/>
                </a:lnTo>
                <a:lnTo>
                  <a:pt x="2324379" y="246107"/>
                </a:lnTo>
                <a:close/>
              </a:path>
            </a:pathLst>
          </a:custGeom>
          <a:solidFill>
            <a:srgbClr val="4A5E75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27"/>
          <p:cNvSpPr txBox="1"/>
          <p:nvPr/>
        </p:nvSpPr>
        <p:spPr>
          <a:xfrm>
            <a:off x="1795200" y="652725"/>
            <a:ext cx="5553600" cy="7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850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4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Objetivos específicos</a:t>
            </a: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27"/>
          <p:cNvSpPr txBox="1"/>
          <p:nvPr/>
        </p:nvSpPr>
        <p:spPr>
          <a:xfrm>
            <a:off x="3726483" y="483856"/>
            <a:ext cx="1056600" cy="1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776AAEF-1BE1-4031-A15E-A40192CC570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4</a:t>
            </a:fld>
            <a:endParaRPr lang="es-CO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0DB882-6F61-46E9-8CB1-6917797754E4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34269" y="2732826"/>
            <a:ext cx="3307644" cy="786511"/>
          </a:xfrm>
        </p:spPr>
        <p:txBody>
          <a:bodyPr>
            <a:normAutofit/>
          </a:bodyPr>
          <a:lstStyle/>
          <a:p>
            <a:pPr marL="139700" indent="0" algn="ctr">
              <a:buNone/>
            </a:pPr>
            <a:r>
              <a:rPr lang="es-MX" sz="1400" b="1" dirty="0"/>
              <a:t>¿Cómo garantizar el acceso a los alimentos? </a:t>
            </a:r>
            <a:endParaRPr lang="es-CO" sz="1400" b="1" dirty="0"/>
          </a:p>
        </p:txBody>
      </p:sp>
      <p:pic>
        <p:nvPicPr>
          <p:cNvPr id="2050" name="Picture 2" descr="Cuál será la población mundial en 2050? - Geografía Infinita">
            <a:extLst>
              <a:ext uri="{FF2B5EF4-FFF2-40B4-BE49-F238E27FC236}">
                <a16:creationId xmlns:a16="http://schemas.microsoft.com/office/drawing/2014/main" id="{A3CC2FAB-EDE3-45DB-B0CE-7E90449641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88"/>
          <a:stretch/>
        </p:blipFill>
        <p:spPr bwMode="auto">
          <a:xfrm>
            <a:off x="850605" y="423946"/>
            <a:ext cx="2530548" cy="179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Elipse 15">
            <a:extLst>
              <a:ext uri="{FF2B5EF4-FFF2-40B4-BE49-F238E27FC236}">
                <a16:creationId xmlns:a16="http://schemas.microsoft.com/office/drawing/2014/main" id="{02F85BFC-900B-448B-935F-BC0CC15887F0}"/>
              </a:ext>
            </a:extLst>
          </p:cNvPr>
          <p:cNvSpPr/>
          <p:nvPr/>
        </p:nvSpPr>
        <p:spPr>
          <a:xfrm>
            <a:off x="324781" y="3668931"/>
            <a:ext cx="3526620" cy="1240037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6AC49ED-6AC8-4BCA-914A-CB50404F8D31}"/>
              </a:ext>
            </a:extLst>
          </p:cNvPr>
          <p:cNvSpPr txBox="1"/>
          <p:nvPr/>
        </p:nvSpPr>
        <p:spPr>
          <a:xfrm>
            <a:off x="215319" y="4049163"/>
            <a:ext cx="3747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latin typeface="Calibri" panose="020F0502020204030204" pitchFamily="34" charset="0"/>
                <a:cs typeface="Calibri" panose="020F0502020204030204" pitchFamily="34" charset="0"/>
              </a:rPr>
              <a:t>DESARROLLO DE CULTIVOS</a:t>
            </a:r>
          </a:p>
          <a:p>
            <a:pPr algn="ctr"/>
            <a:r>
              <a:rPr lang="es-MX" b="1" dirty="0">
                <a:latin typeface="Calibri" panose="020F0502020204030204" pitchFamily="34" charset="0"/>
                <a:cs typeface="Calibri" panose="020F0502020204030204" pitchFamily="34" charset="0"/>
              </a:rPr>
              <a:t> MÁS SOSTENIBLES </a:t>
            </a:r>
            <a:endParaRPr lang="es-CO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Marcador de texto 18">
            <a:extLst>
              <a:ext uri="{FF2B5EF4-FFF2-40B4-BE49-F238E27FC236}">
                <a16:creationId xmlns:a16="http://schemas.microsoft.com/office/drawing/2014/main" id="{4DE9E6F2-637F-46EE-A329-7E2D899CF2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58268" y="66936"/>
            <a:ext cx="1387122" cy="427119"/>
          </a:xfrm>
        </p:spPr>
        <p:txBody>
          <a:bodyPr>
            <a:normAutofit/>
          </a:bodyPr>
          <a:lstStyle/>
          <a:p>
            <a:pPr marL="139700" indent="0">
              <a:buNone/>
            </a:pPr>
            <a:r>
              <a:rPr lang="es-MX" sz="1400" b="1" u="sng" dirty="0"/>
              <a:t>ACUICULTURA</a:t>
            </a:r>
            <a:endParaRPr lang="es-CO" sz="1400" b="1" u="sng" dirty="0"/>
          </a:p>
        </p:txBody>
      </p:sp>
      <p:sp>
        <p:nvSpPr>
          <p:cNvPr id="23" name="Google Shape;304;p31">
            <a:extLst>
              <a:ext uri="{FF2B5EF4-FFF2-40B4-BE49-F238E27FC236}">
                <a16:creationId xmlns:a16="http://schemas.microsoft.com/office/drawing/2014/main" id="{0FF52FBE-1DE1-4A35-9E86-AC9679FE4F88}"/>
              </a:ext>
            </a:extLst>
          </p:cNvPr>
          <p:cNvSpPr txBox="1"/>
          <p:nvPr/>
        </p:nvSpPr>
        <p:spPr>
          <a:xfrm>
            <a:off x="215319" y="2157091"/>
            <a:ext cx="3307644" cy="63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44500" lvl="0" indent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s" sz="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Población mundial hasta 2100. ONU. [internet]Disponible en: </a:t>
            </a:r>
            <a:r>
              <a:rPr lang="es-CO" sz="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https://www.un.org/development/desa/es/news/population/world-population-prospects-2019.html</a:t>
            </a:r>
            <a:r>
              <a:rPr lang="es-CO" sz="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600" dirty="0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304;p31">
            <a:extLst>
              <a:ext uri="{FF2B5EF4-FFF2-40B4-BE49-F238E27FC236}">
                <a16:creationId xmlns:a16="http://schemas.microsoft.com/office/drawing/2014/main" id="{F8553E87-1FDE-4DF2-AF11-E2B483E85040}"/>
              </a:ext>
            </a:extLst>
          </p:cNvPr>
          <p:cNvSpPr txBox="1"/>
          <p:nvPr/>
        </p:nvSpPr>
        <p:spPr>
          <a:xfrm>
            <a:off x="5187941" y="2049559"/>
            <a:ext cx="2885066" cy="737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44500" lvl="0" indent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s" sz="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Probióticos mejoran nutrición en Tilpia roja. </a:t>
            </a:r>
            <a:r>
              <a:rPr lang="es-CO" sz="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Acuicultura</a:t>
            </a:r>
            <a:r>
              <a:rPr lang="es" sz="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[internet]Disponible en: </a:t>
            </a:r>
            <a:r>
              <a:rPr lang="es-CO" sz="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https://www.acuicultura.co/publicaciones/detalle/probioticos_mejoran_nutricion_de_tilapia_roja</a:t>
            </a:r>
            <a:r>
              <a:rPr lang="es-CO" sz="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600" dirty="0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" name="Conector: angular 21">
            <a:extLst>
              <a:ext uri="{FF2B5EF4-FFF2-40B4-BE49-F238E27FC236}">
                <a16:creationId xmlns:a16="http://schemas.microsoft.com/office/drawing/2014/main" id="{8215A60F-973B-4D33-BB17-3734DCF8DD4C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3963231" y="1263561"/>
            <a:ext cx="1754393" cy="3047212"/>
          </a:xfrm>
          <a:prstGeom prst="bentConnector3">
            <a:avLst>
              <a:gd name="adj1" fmla="val 22122"/>
            </a:avLst>
          </a:prstGeom>
          <a:ln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596A864-B53A-4528-AC59-973CE735F50F}"/>
              </a:ext>
            </a:extLst>
          </p:cNvPr>
          <p:cNvSpPr txBox="1"/>
          <p:nvPr/>
        </p:nvSpPr>
        <p:spPr>
          <a:xfrm>
            <a:off x="5219900" y="2721618"/>
            <a:ext cx="3287011" cy="52322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Presencia de patógenos controlados mediante suministro de antibióticos</a:t>
            </a:r>
            <a:endParaRPr lang="es-CO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8" name="Picture 10" descr="Icono De La Atención Y La Atención Botón De Peligro Señal De Peligro.  Seguridad De La Atención Símbolo De Alarma. Peligro Señal De Advertencia En  La Atención Con Información De Símbolos Y">
            <a:extLst>
              <a:ext uri="{FF2B5EF4-FFF2-40B4-BE49-F238E27FC236}">
                <a16:creationId xmlns:a16="http://schemas.microsoft.com/office/drawing/2014/main" id="{C81A72DD-9D4B-4737-875D-A683856E8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87" y="3466747"/>
            <a:ext cx="203005" cy="203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C5037CA0-65C1-47BA-BB2C-063BB3E668B8}"/>
              </a:ext>
            </a:extLst>
          </p:cNvPr>
          <p:cNvSpPr txBox="1"/>
          <p:nvPr/>
        </p:nvSpPr>
        <p:spPr>
          <a:xfrm>
            <a:off x="5075911" y="3386352"/>
            <a:ext cx="363127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300" dirty="0">
                <a:latin typeface="Calibri" panose="020F0502020204030204" pitchFamily="34" charset="0"/>
                <a:cs typeface="Calibri" panose="020F0502020204030204" pitchFamily="34" charset="0"/>
              </a:rPr>
              <a:t>Reducción significativa la abundancia de la microbiota intestinal y su efecto antagónico contra patógenos  </a:t>
            </a:r>
            <a:endParaRPr lang="es-CO" sz="13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C79D82CE-4038-42E3-963E-79239244BDC1}"/>
              </a:ext>
            </a:extLst>
          </p:cNvPr>
          <p:cNvSpPr txBox="1"/>
          <p:nvPr/>
        </p:nvSpPr>
        <p:spPr>
          <a:xfrm>
            <a:off x="5069346" y="4133312"/>
            <a:ext cx="363127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300" b="1" dirty="0">
                <a:latin typeface="Calibri" panose="020F0502020204030204" pitchFamily="34" charset="0"/>
                <a:cs typeface="Calibri" panose="020F0502020204030204" pitchFamily="34" charset="0"/>
              </a:rPr>
              <a:t>Problema de salud pública </a:t>
            </a:r>
            <a:r>
              <a:rPr lang="es-MX" sz="13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s-MX" sz="1300" dirty="0">
                <a:latin typeface="Calibri" panose="020F0502020204030204" pitchFamily="34" charset="0"/>
                <a:cs typeface="Calibri" panose="020F0502020204030204" pitchFamily="34" charset="0"/>
              </a:rPr>
              <a:t> relación directa entre el uso de antibióticos en alimentos y la aparición de resistencia antibiótica en patógenos humanos y animales  </a:t>
            </a:r>
            <a:endParaRPr lang="es-CO" sz="13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7" name="Picture 10" descr="Icono De La Atención Y La Atención Botón De Peligro Señal De Peligro.  Seguridad De La Atención Símbolo De Alarma. Peligro Señal De Advertencia En  La Atención Con Información De Símbolos Y">
            <a:extLst>
              <a:ext uri="{FF2B5EF4-FFF2-40B4-BE49-F238E27FC236}">
                <a16:creationId xmlns:a16="http://schemas.microsoft.com/office/drawing/2014/main" id="{5473E340-D0D3-4DD2-9A4A-32E9DF7767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237" y="4187446"/>
            <a:ext cx="203005" cy="203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6E78354-E130-4863-A8D2-27B457D071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5</a:t>
            </a:fld>
            <a:endParaRPr lang="es-CO" dirty="0"/>
          </a:p>
        </p:txBody>
      </p:sp>
      <p:pic>
        <p:nvPicPr>
          <p:cNvPr id="3" name="Picture 2" descr="PROYECTO NAUTILUS: Desventajas de la Acuicultura">
            <a:extLst>
              <a:ext uri="{FF2B5EF4-FFF2-40B4-BE49-F238E27FC236}">
                <a16:creationId xmlns:a16="http://schemas.microsoft.com/office/drawing/2014/main" id="{4AFA5195-FD4E-41F4-BF9B-37E4558DD4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519" y="568745"/>
            <a:ext cx="2259903" cy="150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797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2"/>
          <p:cNvSpPr txBox="1"/>
          <p:nvPr/>
        </p:nvSpPr>
        <p:spPr>
          <a:xfrm>
            <a:off x="50" y="-25925"/>
            <a:ext cx="2081400" cy="5290200"/>
          </a:xfrm>
          <a:prstGeom prst="rect">
            <a:avLst/>
          </a:prstGeom>
          <a:solidFill>
            <a:srgbClr val="0B1E30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s-MX" sz="3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Probióticos</a:t>
            </a:r>
            <a:endParaRPr sz="30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AC3D5A5-013E-4C96-99C9-EF8CB6BEB3E5}"/>
              </a:ext>
            </a:extLst>
          </p:cNvPr>
          <p:cNvSpPr txBox="1"/>
          <p:nvPr/>
        </p:nvSpPr>
        <p:spPr>
          <a:xfrm>
            <a:off x="4158280" y="205754"/>
            <a:ext cx="3072808" cy="1015663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‘’Microorganismos vivos que, tras la ingestión en concentraciones suficientes, pueden ejercer beneficios para la salud del hospedero‘’. OMS (2002)</a:t>
            </a:r>
          </a:p>
          <a:p>
            <a:pPr algn="just"/>
            <a:endParaRPr lang="es-CO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6" name="Picture 4" descr="Las bacterias - Iconos gratis de médico">
            <a:extLst>
              <a:ext uri="{FF2B5EF4-FFF2-40B4-BE49-F238E27FC236}">
                <a16:creationId xmlns:a16="http://schemas.microsoft.com/office/drawing/2014/main" id="{0F0FDE87-98D2-4292-9F76-0D58DCF48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29671">
            <a:off x="4972142" y="2241516"/>
            <a:ext cx="1216985" cy="121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estilo de dibujos animados de levadura con nombre 2284821 Vector en Vecteezy">
            <a:extLst>
              <a:ext uri="{FF2B5EF4-FFF2-40B4-BE49-F238E27FC236}">
                <a16:creationId xmlns:a16="http://schemas.microsoft.com/office/drawing/2014/main" id="{F781C86B-E3DD-4158-A35B-0EFDFD7E1B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00"/>
          <a:stretch/>
        </p:blipFill>
        <p:spPr bwMode="auto">
          <a:xfrm>
            <a:off x="6035795" y="2571750"/>
            <a:ext cx="559023" cy="50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ED572880-671B-42B6-9BB1-B78FE449B305}"/>
              </a:ext>
            </a:extLst>
          </p:cNvPr>
          <p:cNvSpPr txBox="1"/>
          <p:nvPr/>
        </p:nvSpPr>
        <p:spPr>
          <a:xfrm>
            <a:off x="2452417" y="3666775"/>
            <a:ext cx="1676400" cy="646331"/>
          </a:xfrm>
          <a:prstGeom prst="rect">
            <a:avLst/>
          </a:prstGeom>
          <a:noFill/>
          <a:ln>
            <a:solidFill>
              <a:schemeClr val="tx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200" dirty="0">
                <a:latin typeface="Calibri" panose="020F0502020204030204" pitchFamily="34" charset="0"/>
                <a:cs typeface="Calibri" panose="020F0502020204030204" pitchFamily="34" charset="0"/>
              </a:rPr>
              <a:t>Usualmente aislados de la microbiota del TGI de los peces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E4B0FDC-C1EF-485C-AA1B-CD82ACD88C50}"/>
              </a:ext>
            </a:extLst>
          </p:cNvPr>
          <p:cNvSpPr txBox="1"/>
          <p:nvPr/>
        </p:nvSpPr>
        <p:spPr>
          <a:xfrm>
            <a:off x="2539778" y="1704234"/>
            <a:ext cx="138932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200" dirty="0">
                <a:latin typeface="Calibri" panose="020F0502020204030204" pitchFamily="34" charset="0"/>
                <a:cs typeface="Calibri" panose="020F0502020204030204" pitchFamily="34" charset="0"/>
              </a:rPr>
              <a:t>Incluye bacterias, levaduras y hongos filamentosos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56600BF-588A-4B12-8BCF-014D25112DFF}"/>
              </a:ext>
            </a:extLst>
          </p:cNvPr>
          <p:cNvSpPr txBox="1"/>
          <p:nvPr/>
        </p:nvSpPr>
        <p:spPr>
          <a:xfrm>
            <a:off x="7181372" y="1704234"/>
            <a:ext cx="159393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200" dirty="0">
                <a:latin typeface="Calibri" panose="020F0502020204030204" pitchFamily="34" charset="0"/>
                <a:cs typeface="Calibri" panose="020F0502020204030204" pitchFamily="34" charset="0"/>
              </a:rPr>
              <a:t>Pueden suministrarse en mezclas o consorcios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2C5233E-3543-4685-8A6F-A4BD353B968F}"/>
              </a:ext>
            </a:extLst>
          </p:cNvPr>
          <p:cNvSpPr txBox="1"/>
          <p:nvPr/>
        </p:nvSpPr>
        <p:spPr>
          <a:xfrm>
            <a:off x="4988281" y="4344266"/>
            <a:ext cx="138932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200" dirty="0">
                <a:latin typeface="Calibri" panose="020F0502020204030204" pitchFamily="34" charset="0"/>
                <a:cs typeface="Calibri" panose="020F0502020204030204" pitchFamily="34" charset="0"/>
              </a:rPr>
              <a:t>Limitan los efectos secundarios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6852574-82B7-4461-A9B0-003D12F28F41}"/>
              </a:ext>
            </a:extLst>
          </p:cNvPr>
          <p:cNvSpPr txBox="1"/>
          <p:nvPr/>
        </p:nvSpPr>
        <p:spPr>
          <a:xfrm>
            <a:off x="7231088" y="3758944"/>
            <a:ext cx="106920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200" dirty="0">
                <a:latin typeface="Calibri" panose="020F0502020204030204" pitchFamily="34" charset="0"/>
                <a:cs typeface="Calibri" panose="020F0502020204030204" pitchFamily="34" charset="0"/>
              </a:rPr>
              <a:t>Mejoran el rendimiento productivo</a:t>
            </a: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B990DAB9-15BF-40C6-BADF-58B75E20FC21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5608462" y="3602332"/>
            <a:ext cx="74480" cy="741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F80C4977-3767-41AB-BE5D-5FC416E33199}"/>
              </a:ext>
            </a:extLst>
          </p:cNvPr>
          <p:cNvCxnSpPr>
            <a:cxnSpLocks/>
            <a:endCxn id="10" idx="3"/>
          </p:cNvCxnSpPr>
          <p:nvPr/>
        </p:nvCxnSpPr>
        <p:spPr>
          <a:xfrm flipH="1">
            <a:off x="4128817" y="3247697"/>
            <a:ext cx="784985" cy="7422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A122D06E-96F3-4C0C-9232-795D5DBFC098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6594818" y="3247697"/>
            <a:ext cx="636270" cy="834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53AC40FF-0E64-4AD3-9CC6-F95352259A78}"/>
              </a:ext>
            </a:extLst>
          </p:cNvPr>
          <p:cNvCxnSpPr>
            <a:cxnSpLocks/>
            <a:endCxn id="11" idx="3"/>
          </p:cNvCxnSpPr>
          <p:nvPr/>
        </p:nvCxnSpPr>
        <p:spPr>
          <a:xfrm flipH="1" flipV="1">
            <a:off x="3929099" y="2027400"/>
            <a:ext cx="854568" cy="5085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C5387DF5-8EB2-4DC0-99B1-BF919B246007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6594818" y="2027400"/>
            <a:ext cx="586554" cy="5206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D5CE932-ADC1-44B0-8C52-D63082024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2920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2"/>
          <p:cNvSpPr txBox="1"/>
          <p:nvPr/>
        </p:nvSpPr>
        <p:spPr>
          <a:xfrm>
            <a:off x="50" y="-25925"/>
            <a:ext cx="2081400" cy="5290200"/>
          </a:xfrm>
          <a:prstGeom prst="rect">
            <a:avLst/>
          </a:prstGeom>
          <a:solidFill>
            <a:srgbClr val="0B1E30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s-MX" sz="25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Efecto de los probióticos</a:t>
            </a:r>
            <a:endParaRPr sz="25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6416ED3B-8984-4DF1-94A2-3A50902BAC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8497135"/>
              </p:ext>
            </p:extLst>
          </p:nvPr>
        </p:nvGraphicFramePr>
        <p:xfrm>
          <a:off x="1597571" y="195015"/>
          <a:ext cx="7830157" cy="5290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8CD8423-7C79-41B1-9BB0-40208FF88E3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903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1"/>
          <p:cNvSpPr txBox="1"/>
          <p:nvPr/>
        </p:nvSpPr>
        <p:spPr>
          <a:xfrm>
            <a:off x="5866" y="-36171"/>
            <a:ext cx="9138134" cy="859898"/>
          </a:xfrm>
          <a:prstGeom prst="rect">
            <a:avLst/>
          </a:prstGeom>
          <a:solidFill>
            <a:srgbClr val="0C223A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Times New Roman"/>
              <a:buNone/>
            </a:pPr>
            <a:r>
              <a:rPr lang="es-MX" sz="25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Priestia megaterium</a:t>
            </a:r>
            <a:endParaRPr sz="25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118779B-4134-43AF-9DBE-8EDE1A95D072}"/>
              </a:ext>
            </a:extLst>
          </p:cNvPr>
          <p:cNvSpPr txBox="1"/>
          <p:nvPr/>
        </p:nvSpPr>
        <p:spPr>
          <a:xfrm>
            <a:off x="320292" y="1456667"/>
            <a:ext cx="428822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CO" dirty="0"/>
              <a:t>Bacteria Gram-positiva en forma de bastón, formadora de esporas, con un tamaño de hasta </a:t>
            </a:r>
            <a:r>
              <a:rPr lang="el-GR" dirty="0"/>
              <a:t>2.5 × 10 μ</a:t>
            </a:r>
            <a:r>
              <a:rPr lang="es-CO" dirty="0"/>
              <a:t>m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CO" i="1" dirty="0"/>
              <a:t>Bacillus megaterium </a:t>
            </a:r>
            <a:r>
              <a:rPr lang="es-CO" dirty="0"/>
              <a:t>(Bary, 1884) </a:t>
            </a:r>
            <a:r>
              <a:rPr lang="es-CO" dirty="0">
                <a:sym typeface="Wingdings" panose="05000000000000000000" pitchFamily="2" charset="2"/>
              </a:rPr>
              <a:t> </a:t>
            </a:r>
            <a:r>
              <a:rPr lang="es-CO" i="1" dirty="0"/>
              <a:t>Priestia megaterium </a:t>
            </a:r>
            <a:r>
              <a:rPr lang="es-CO" dirty="0"/>
              <a:t>(Gupta et al., 2020)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CO" dirty="0"/>
              <a:t>Aislada de diversos ambientes, aunque principalmente se encuentra en plantas y suelo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dirty="0"/>
              <a:t>Utilizada principalmente a nivel industrial por la producción de enzimas como α- y β-amilasas, hidrolasas, además de su gran relevancia en la producción de </a:t>
            </a:r>
            <a:r>
              <a:rPr lang="es-MX" b="1" dirty="0"/>
              <a:t>vitamina B12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dirty="0"/>
              <a:t>Cepa reconocida como QPS (cepa presuntamente segura) por la EFSA (Autoridad Europea de Seguridad Alimentaria )</a:t>
            </a:r>
            <a:endParaRPr lang="es-CO" b="1" dirty="0"/>
          </a:p>
        </p:txBody>
      </p:sp>
      <p:pic>
        <p:nvPicPr>
          <p:cNvPr id="2050" name="Picture 2" descr="Fig. 1">
            <a:extLst>
              <a:ext uri="{FF2B5EF4-FFF2-40B4-BE49-F238E27FC236}">
                <a16:creationId xmlns:a16="http://schemas.microsoft.com/office/drawing/2014/main" id="{C885B0F1-FC63-4015-81AB-7134DFC8C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063" y="1066089"/>
            <a:ext cx="2923368" cy="3300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312;p32">
            <a:extLst>
              <a:ext uri="{FF2B5EF4-FFF2-40B4-BE49-F238E27FC236}">
                <a16:creationId xmlns:a16="http://schemas.microsoft.com/office/drawing/2014/main" id="{ACBDCCA2-801E-44A3-AE15-7A562E6A2645}"/>
              </a:ext>
            </a:extLst>
          </p:cNvPr>
          <p:cNvSpPr txBox="1"/>
          <p:nvPr/>
        </p:nvSpPr>
        <p:spPr>
          <a:xfrm>
            <a:off x="5468064" y="4446108"/>
            <a:ext cx="2923368" cy="56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“beauty in the beast”—the multiple uses of </a:t>
            </a:r>
            <a:r>
              <a:rPr lang="en-US" sz="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Priestia megaterium </a:t>
            </a:r>
            <a:r>
              <a:rPr lang="en-US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biotechnology. Applied Microbiology and Biotechnology. [internet] Disponible en: </a:t>
            </a:r>
            <a:r>
              <a:rPr lang="en-US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https://link.springer.com/article/10.1007/s00253-021-11424-6</a:t>
            </a:r>
            <a:r>
              <a:rPr lang="en-US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C77FB3F-7A24-4D88-946D-E5E0096A14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28123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2"/>
          <p:cNvSpPr txBox="1"/>
          <p:nvPr/>
        </p:nvSpPr>
        <p:spPr>
          <a:xfrm>
            <a:off x="50" y="-25925"/>
            <a:ext cx="2081400" cy="5290200"/>
          </a:xfrm>
          <a:prstGeom prst="rect">
            <a:avLst/>
          </a:prstGeom>
          <a:solidFill>
            <a:srgbClr val="0B1E30"/>
          </a:solidFill>
          <a:ln>
            <a:noFill/>
          </a:ln>
        </p:spPr>
        <p:txBody>
          <a:bodyPr spcFirstLastPara="1" wrap="square" lIns="26750" tIns="26750" rIns="26750" bIns="26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s-MX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Aprobación de una cepa con potencial probiótico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s-MX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(Protocolo EFSA)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D885C9FF-AEE1-45A5-9F3F-AB0A29C93EB4}"/>
              </a:ext>
            </a:extLst>
          </p:cNvPr>
          <p:cNvSpPr/>
          <p:nvPr/>
        </p:nvSpPr>
        <p:spPr>
          <a:xfrm>
            <a:off x="2422835" y="199696"/>
            <a:ext cx="4414345" cy="4414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Identificación (género, especie y nombre de la cepa)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F6840A0B-5734-46AA-9B82-E32A6F5B68C2}"/>
              </a:ext>
            </a:extLst>
          </p:cNvPr>
          <p:cNvSpPr/>
          <p:nvPr/>
        </p:nvSpPr>
        <p:spPr>
          <a:xfrm>
            <a:off x="7178566" y="199696"/>
            <a:ext cx="1860331" cy="44143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000" dirty="0">
                <a:solidFill>
                  <a:schemeClr val="tx1"/>
                </a:solidFill>
              </a:rPr>
              <a:t>Secuenciación completo del genoma (WGS)</a:t>
            </a:r>
            <a:endParaRPr lang="es-CO" sz="1000" dirty="0">
              <a:solidFill>
                <a:schemeClr val="tx1"/>
              </a:solidFill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6B630024-12E6-450C-BF57-738FC6BE037D}"/>
              </a:ext>
            </a:extLst>
          </p:cNvPr>
          <p:cNvCxnSpPr>
            <a:cxnSpLocks/>
            <a:stCxn id="2" idx="3"/>
            <a:endCxn id="4" idx="1"/>
          </p:cNvCxnSpPr>
          <p:nvPr/>
        </p:nvCxnSpPr>
        <p:spPr>
          <a:xfrm>
            <a:off x="6837180" y="420413"/>
            <a:ext cx="34138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B83D8682-30D8-44E9-8513-FF7C377E7D07}"/>
              </a:ext>
            </a:extLst>
          </p:cNvPr>
          <p:cNvSpPr/>
          <p:nvPr/>
        </p:nvSpPr>
        <p:spPr>
          <a:xfrm>
            <a:off x="2735519" y="998480"/>
            <a:ext cx="2968972" cy="4414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Susceptibilidad antimicrobiana 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0FBD78A9-0516-4CFF-BBA8-EEE12F75AB97}"/>
              </a:ext>
            </a:extLst>
          </p:cNvPr>
          <p:cNvSpPr/>
          <p:nvPr/>
        </p:nvSpPr>
        <p:spPr>
          <a:xfrm>
            <a:off x="6232435" y="777763"/>
            <a:ext cx="1860331" cy="44143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000" dirty="0">
                <a:solidFill>
                  <a:schemeClr val="tx1"/>
                </a:solidFill>
              </a:rPr>
              <a:t>Análisis fenotípico (MIC)</a:t>
            </a:r>
            <a:endParaRPr lang="es-CO" sz="1000" dirty="0">
              <a:solidFill>
                <a:schemeClr val="tx1"/>
              </a:solidFill>
            </a:endParaRP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68C59970-74A0-4A67-BA56-628D4B0C65B1}"/>
              </a:ext>
            </a:extLst>
          </p:cNvPr>
          <p:cNvSpPr/>
          <p:nvPr/>
        </p:nvSpPr>
        <p:spPr>
          <a:xfrm>
            <a:off x="6232434" y="1403127"/>
            <a:ext cx="1860331" cy="5688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000" dirty="0">
                <a:solidFill>
                  <a:schemeClr val="tx1"/>
                </a:solidFill>
              </a:rPr>
              <a:t>Búsqueda de genes de resistencia adquirida (ResFinder)</a:t>
            </a:r>
            <a:endParaRPr lang="es-CO" sz="1000" dirty="0">
              <a:solidFill>
                <a:schemeClr val="tx1"/>
              </a:solidFill>
            </a:endParaRP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D6BA0A96-BDF1-4BFC-BC22-932FC2EDF803}"/>
              </a:ext>
            </a:extLst>
          </p:cNvPr>
          <p:cNvCxnSpPr>
            <a:stCxn id="12" idx="3"/>
            <a:endCxn id="13" idx="1"/>
          </p:cNvCxnSpPr>
          <p:nvPr/>
        </p:nvCxnSpPr>
        <p:spPr>
          <a:xfrm flipV="1">
            <a:off x="5704491" y="998480"/>
            <a:ext cx="527944" cy="22071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43C94645-043A-474B-89A9-1624B83B32BF}"/>
              </a:ext>
            </a:extLst>
          </p:cNvPr>
          <p:cNvCxnSpPr>
            <a:cxnSpLocks/>
            <a:stCxn id="12" idx="3"/>
            <a:endCxn id="14" idx="1"/>
          </p:cNvCxnSpPr>
          <p:nvPr/>
        </p:nvCxnSpPr>
        <p:spPr>
          <a:xfrm>
            <a:off x="5704491" y="1219197"/>
            <a:ext cx="527943" cy="4683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00D584C7-00ED-4C5E-ADCF-6116E1D090AC}"/>
              </a:ext>
            </a:extLst>
          </p:cNvPr>
          <p:cNvSpPr/>
          <p:nvPr/>
        </p:nvSpPr>
        <p:spPr>
          <a:xfrm>
            <a:off x="2735519" y="2495496"/>
            <a:ext cx="2968972" cy="4414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Toxicidad y patogenicidad 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05E448DE-90D1-49BE-A9CD-1B5FA340A63C}"/>
              </a:ext>
            </a:extLst>
          </p:cNvPr>
          <p:cNvSpPr/>
          <p:nvPr/>
        </p:nvSpPr>
        <p:spPr>
          <a:xfrm>
            <a:off x="6232433" y="2130316"/>
            <a:ext cx="1860331" cy="44143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000" dirty="0">
                <a:solidFill>
                  <a:schemeClr val="tx1"/>
                </a:solidFill>
              </a:rPr>
              <a:t>Análisis fenotípico</a:t>
            </a:r>
            <a:endParaRPr lang="es-CO" sz="1000" dirty="0">
              <a:solidFill>
                <a:schemeClr val="tx1"/>
              </a:solidFill>
            </a:endParaRP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834F29AE-3B39-4275-8E10-6FFEA0C8D070}"/>
              </a:ext>
            </a:extLst>
          </p:cNvPr>
          <p:cNvSpPr/>
          <p:nvPr/>
        </p:nvSpPr>
        <p:spPr>
          <a:xfrm>
            <a:off x="6248400" y="2836478"/>
            <a:ext cx="1860331" cy="66346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000" dirty="0">
                <a:solidFill>
                  <a:schemeClr val="tx1"/>
                </a:solidFill>
              </a:rPr>
              <a:t>Búsqueda de genes que codifiquen factores de virulencia (VFDB)</a:t>
            </a:r>
            <a:endParaRPr lang="es-CO" sz="1000" dirty="0">
              <a:solidFill>
                <a:schemeClr val="tx1"/>
              </a:solidFill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F7A75F1E-97C1-4C94-AB36-28523DA86B71}"/>
              </a:ext>
            </a:extLst>
          </p:cNvPr>
          <p:cNvCxnSpPr>
            <a:stCxn id="19" idx="3"/>
            <a:endCxn id="20" idx="1"/>
          </p:cNvCxnSpPr>
          <p:nvPr/>
        </p:nvCxnSpPr>
        <p:spPr>
          <a:xfrm flipV="1">
            <a:off x="5704491" y="2351033"/>
            <a:ext cx="527942" cy="3651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6A9D51D4-9CE5-4812-A21A-910ED44B9CE1}"/>
              </a:ext>
            </a:extLst>
          </p:cNvPr>
          <p:cNvCxnSpPr>
            <a:stCxn id="19" idx="3"/>
            <a:endCxn id="21" idx="1"/>
          </p:cNvCxnSpPr>
          <p:nvPr/>
        </p:nvCxnSpPr>
        <p:spPr>
          <a:xfrm>
            <a:off x="5704491" y="2716213"/>
            <a:ext cx="543909" cy="4519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Rectángulo 24">
            <a:extLst>
              <a:ext uri="{FF2B5EF4-FFF2-40B4-BE49-F238E27FC236}">
                <a16:creationId xmlns:a16="http://schemas.microsoft.com/office/drawing/2014/main" id="{82E40DC9-601B-4818-9E4B-B89606A0B542}"/>
              </a:ext>
            </a:extLst>
          </p:cNvPr>
          <p:cNvSpPr/>
          <p:nvPr/>
        </p:nvSpPr>
        <p:spPr>
          <a:xfrm>
            <a:off x="2343806" y="4014951"/>
            <a:ext cx="5391808" cy="92885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>
                <a:solidFill>
                  <a:schemeClr val="tx1"/>
                </a:solidFill>
              </a:rPr>
              <a:t> </a:t>
            </a:r>
            <a:r>
              <a:rPr lang="es-MX" sz="1000" b="1" dirty="0">
                <a:solidFill>
                  <a:schemeClr val="tx1"/>
                </a:solidFill>
              </a:rPr>
              <a:t>Análisis bioinformático del WGS para los genes que codifican enterotoxinas (</a:t>
            </a:r>
            <a:r>
              <a:rPr lang="es-MX" sz="1000" b="1" i="1" dirty="0">
                <a:solidFill>
                  <a:schemeClr val="tx1"/>
                </a:solidFill>
              </a:rPr>
              <a:t>nhe</a:t>
            </a:r>
            <a:r>
              <a:rPr lang="es-MX" sz="1000" b="1" dirty="0">
                <a:solidFill>
                  <a:schemeClr val="tx1"/>
                </a:solidFill>
              </a:rPr>
              <a:t>, </a:t>
            </a:r>
            <a:r>
              <a:rPr lang="es-MX" sz="1000" b="1" i="1" dirty="0">
                <a:solidFill>
                  <a:schemeClr val="tx1"/>
                </a:solidFill>
              </a:rPr>
              <a:t>hbl </a:t>
            </a:r>
            <a:r>
              <a:rPr lang="es-MX" sz="1000" b="1" dirty="0">
                <a:solidFill>
                  <a:schemeClr val="tx1"/>
                </a:solidFill>
              </a:rPr>
              <a:t>y </a:t>
            </a:r>
            <a:r>
              <a:rPr lang="es-MX" sz="1000" b="1" i="1" dirty="0">
                <a:solidFill>
                  <a:schemeClr val="tx1"/>
                </a:solidFill>
              </a:rPr>
              <a:t>cytK</a:t>
            </a:r>
            <a:r>
              <a:rPr lang="es-MX" sz="1000" b="1" dirty="0">
                <a:solidFill>
                  <a:schemeClr val="tx1"/>
                </a:solidFill>
              </a:rPr>
              <a:t>) y cereulide sintasa (ces)</a:t>
            </a:r>
          </a:p>
          <a:p>
            <a:pPr marL="171450" indent="-171450" algn="ctr"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chemeClr val="tx1"/>
                </a:solidFill>
              </a:rPr>
              <a:t>Si hay evidencia de similitud, se debe demostrarse la no funcionalidad de los genes. </a:t>
            </a:r>
          </a:p>
          <a:p>
            <a:pPr marL="171450" indent="-171450" algn="ctr"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chemeClr val="tx1"/>
                </a:solidFill>
              </a:rPr>
              <a:t>Las cepas con potencial toxigénico no son considerado seguro.</a:t>
            </a:r>
            <a:endParaRPr lang="es-CO" sz="1000" i="1" dirty="0">
              <a:solidFill>
                <a:schemeClr val="tx1"/>
              </a:solidFill>
            </a:endParaRP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D8634766-835D-4412-97CD-65F90A341E6E}"/>
              </a:ext>
            </a:extLst>
          </p:cNvPr>
          <p:cNvSpPr/>
          <p:nvPr/>
        </p:nvSpPr>
        <p:spPr>
          <a:xfrm>
            <a:off x="2895601" y="3216112"/>
            <a:ext cx="2968972" cy="599719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Bacterias del género </a:t>
            </a:r>
            <a:r>
              <a:rPr lang="es-MX" i="1" dirty="0">
                <a:solidFill>
                  <a:schemeClr val="tx1"/>
                </a:solidFill>
              </a:rPr>
              <a:t>Bacillus</a:t>
            </a:r>
            <a:endParaRPr lang="es-CO" i="1" dirty="0">
              <a:solidFill>
                <a:schemeClr val="tx1"/>
              </a:solidFill>
            </a:endParaRPr>
          </a:p>
        </p:txBody>
      </p: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FFECC559-75B7-4D75-9C3A-B961414C2EE5}"/>
              </a:ext>
            </a:extLst>
          </p:cNvPr>
          <p:cNvCxnSpPr>
            <a:stCxn id="27" idx="4"/>
          </p:cNvCxnSpPr>
          <p:nvPr/>
        </p:nvCxnSpPr>
        <p:spPr>
          <a:xfrm>
            <a:off x="4380087" y="3815831"/>
            <a:ext cx="0" cy="1991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Elipse 29">
            <a:extLst>
              <a:ext uri="{FF2B5EF4-FFF2-40B4-BE49-F238E27FC236}">
                <a16:creationId xmlns:a16="http://schemas.microsoft.com/office/drawing/2014/main" id="{7BE0D05D-0263-4699-8195-380BD2D6AC55}"/>
              </a:ext>
            </a:extLst>
          </p:cNvPr>
          <p:cNvSpPr/>
          <p:nvPr/>
        </p:nvSpPr>
        <p:spPr>
          <a:xfrm>
            <a:off x="2259724" y="94593"/>
            <a:ext cx="325821" cy="32582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1</a:t>
            </a:r>
            <a:endParaRPr lang="es-CO" dirty="0"/>
          </a:p>
        </p:txBody>
      </p:sp>
      <p:sp>
        <p:nvSpPr>
          <p:cNvPr id="33" name="Elipse 32">
            <a:extLst>
              <a:ext uri="{FF2B5EF4-FFF2-40B4-BE49-F238E27FC236}">
                <a16:creationId xmlns:a16="http://schemas.microsoft.com/office/drawing/2014/main" id="{9203E2E3-2987-4053-B469-2F5F534CFB13}"/>
              </a:ext>
            </a:extLst>
          </p:cNvPr>
          <p:cNvSpPr/>
          <p:nvPr/>
        </p:nvSpPr>
        <p:spPr>
          <a:xfrm>
            <a:off x="2609394" y="835570"/>
            <a:ext cx="325821" cy="32582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2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01D9A21B-6C86-4AE3-B863-20EBBB605C60}"/>
              </a:ext>
            </a:extLst>
          </p:cNvPr>
          <p:cNvSpPr/>
          <p:nvPr/>
        </p:nvSpPr>
        <p:spPr>
          <a:xfrm>
            <a:off x="2559669" y="2390393"/>
            <a:ext cx="325821" cy="32582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3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46CFAF6-D2D5-48F8-905C-A444E1BE9E6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851991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30586</TotalTime>
  <Words>2141</Words>
  <Application>Microsoft Office PowerPoint</Application>
  <PresentationFormat>Presentación en pantalla (16:9)</PresentationFormat>
  <Paragraphs>200</Paragraphs>
  <Slides>28</Slides>
  <Notes>26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28</vt:i4>
      </vt:variant>
    </vt:vector>
  </HeadingPairs>
  <TitlesOfParts>
    <vt:vector size="34" baseType="lpstr">
      <vt:lpstr>Arial</vt:lpstr>
      <vt:lpstr>Times New Roman</vt:lpstr>
      <vt:lpstr>Wingdings</vt:lpstr>
      <vt:lpstr>Calibri</vt:lpstr>
      <vt:lpstr>Simple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carla</dc:creator>
  <cp:lastModifiedBy>carlacuva@outlook.com</cp:lastModifiedBy>
  <cp:revision>14</cp:revision>
  <dcterms:modified xsi:type="dcterms:W3CDTF">2021-11-24T15:39:35Z</dcterms:modified>
</cp:coreProperties>
</file>