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4" r:id="rId1"/>
  </p:sldMasterIdLst>
  <p:notesMasterIdLst>
    <p:notesMasterId r:id="rId26"/>
  </p:notesMasterIdLst>
  <p:sldIdLst>
    <p:sldId id="256" r:id="rId2"/>
    <p:sldId id="258" r:id="rId3"/>
    <p:sldId id="259" r:id="rId4"/>
    <p:sldId id="260" r:id="rId5"/>
    <p:sldId id="261" r:id="rId6"/>
    <p:sldId id="263" r:id="rId7"/>
    <p:sldId id="265" r:id="rId8"/>
    <p:sldId id="264" r:id="rId9"/>
    <p:sldId id="266" r:id="rId10"/>
    <p:sldId id="269" r:id="rId11"/>
    <p:sldId id="267" r:id="rId12"/>
    <p:sldId id="268" r:id="rId13"/>
    <p:sldId id="271" r:id="rId14"/>
    <p:sldId id="274" r:id="rId15"/>
    <p:sldId id="276" r:id="rId16"/>
    <p:sldId id="279" r:id="rId17"/>
    <p:sldId id="280" r:id="rId18"/>
    <p:sldId id="292" r:id="rId19"/>
    <p:sldId id="281" r:id="rId20"/>
    <p:sldId id="287" r:id="rId21"/>
    <p:sldId id="288" r:id="rId22"/>
    <p:sldId id="289" r:id="rId23"/>
    <p:sldId id="290" r:id="rId24"/>
    <p:sldId id="291"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2" d="100"/>
          <a:sy n="102" d="100"/>
        </p:scale>
        <p:origin x="26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4" name="Google Shape;244;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4" name="Google Shape;274;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3" name="Google Shape;303;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3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5" name="Google Shape;345;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45f7076634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45f7076634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g45f7076634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s-ES"/>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45f7076634_0_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45f7076634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9" name="Google Shape;359;g45f7076634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s-ES"/>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4" name="Google Shape;364;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s-ES"/>
              <a:t>K,kljk</a:t>
            </a:r>
            <a:endParaRPr/>
          </a:p>
        </p:txBody>
      </p:sp>
      <p:sp>
        <p:nvSpPr>
          <p:cNvPr id="188" name="Google Shape;18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a de título" type="title">
  <p:cSld name="TITLE">
    <p:spTree>
      <p:nvGrpSpPr>
        <p:cNvPr id="1" name="Shape 26"/>
        <p:cNvGrpSpPr/>
        <p:nvPr/>
      </p:nvGrpSpPr>
      <p:grpSpPr>
        <a:xfrm>
          <a:off x="0" y="0"/>
          <a:ext cx="0" cy="0"/>
          <a:chOff x="0" y="0"/>
          <a:chExt cx="0" cy="0"/>
        </a:xfrm>
      </p:grpSpPr>
      <p:grpSp>
        <p:nvGrpSpPr>
          <p:cNvPr id="27" name="Google Shape;27;p2"/>
          <p:cNvGrpSpPr/>
          <p:nvPr/>
        </p:nvGrpSpPr>
        <p:grpSpPr>
          <a:xfrm>
            <a:off x="-8466" y="-8468"/>
            <a:ext cx="9169804" cy="6874935"/>
            <a:chOff x="-8466" y="-8468"/>
            <a:chExt cx="9169804" cy="6874935"/>
          </a:xfrm>
        </p:grpSpPr>
        <p:cxnSp>
          <p:nvCxnSpPr>
            <p:cNvPr id="28" name="Google Shape;28;p2"/>
            <p:cNvCxnSpPr/>
            <p:nvPr/>
          </p:nvCxnSpPr>
          <p:spPr>
            <a:xfrm rot="10800000" flipH="1">
              <a:off x="5130830" y="4175605"/>
              <a:ext cx="4022475" cy="2682396"/>
            </a:xfrm>
            <a:prstGeom prst="straightConnector1">
              <a:avLst/>
            </a:prstGeom>
            <a:noFill/>
            <a:ln w="9525" cap="flat" cmpd="sng">
              <a:solidFill>
                <a:srgbClr val="D8D8D8"/>
              </a:solidFill>
              <a:prstDash val="solid"/>
              <a:round/>
              <a:headEnd type="none" w="sm" len="sm"/>
              <a:tailEnd type="none" w="sm" len="sm"/>
            </a:ln>
          </p:spPr>
        </p:cxnSp>
        <p:cxnSp>
          <p:nvCxnSpPr>
            <p:cNvPr id="29" name="Google Shape;29;p2"/>
            <p:cNvCxnSpPr/>
            <p:nvPr/>
          </p:nvCxnSpPr>
          <p:spPr>
            <a:xfrm>
              <a:off x="7042707" y="0"/>
              <a:ext cx="1219200" cy="6858000"/>
            </a:xfrm>
            <a:prstGeom prst="straightConnector1">
              <a:avLst/>
            </a:prstGeom>
            <a:noFill/>
            <a:ln w="9525" cap="flat" cmpd="sng">
              <a:solidFill>
                <a:srgbClr val="BFBFBF"/>
              </a:solidFill>
              <a:prstDash val="solid"/>
              <a:round/>
              <a:headEnd type="none" w="sm" len="sm"/>
              <a:tailEnd type="none" w="sm" len="sm"/>
            </a:ln>
          </p:spPr>
        </p:cxnSp>
        <p:sp>
          <p:nvSpPr>
            <p:cNvPr id="30" name="Google Shape;30;p2"/>
            <p:cNvSpPr/>
            <p:nvPr/>
          </p:nvSpPr>
          <p:spPr>
            <a:xfrm>
              <a:off x="6891896" y="1"/>
              <a:ext cx="2269442" cy="6866466"/>
            </a:xfrm>
            <a:custGeom>
              <a:avLst/>
              <a:gdLst/>
              <a:ahLst/>
              <a:cxnLst/>
              <a:rect l="l" t="t" r="r" b="b"/>
              <a:pathLst>
                <a:path w="2269442" h="6866466" extrusionOk="0">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7205158" y="-8467"/>
              <a:ext cx="1948147" cy="6866467"/>
            </a:xfrm>
            <a:custGeom>
              <a:avLst/>
              <a:gdLst/>
              <a:ahLst/>
              <a:cxnLst/>
              <a:rect l="l" t="t" r="r" b="b"/>
              <a:pathLst>
                <a:path w="1948147" h="6866467" extrusionOk="0">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6637896" y="3920066"/>
              <a:ext cx="2513565" cy="2937933"/>
            </a:xfrm>
            <a:custGeom>
              <a:avLst/>
              <a:gdLst/>
              <a:ahLst/>
              <a:cxnLst/>
              <a:rect l="l" t="t" r="r" b="b"/>
              <a:pathLst>
                <a:path w="3259667" h="3810000" extrusionOk="0">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7010429" y="-8467"/>
              <a:ext cx="2142876" cy="6866467"/>
            </a:xfrm>
            <a:custGeom>
              <a:avLst/>
              <a:gdLst/>
              <a:ahLst/>
              <a:cxnLst/>
              <a:rect l="l" t="t" r="r" b="b"/>
              <a:pathLst>
                <a:path w="2853267" h="6866467" extrusionOk="0">
                  <a:moveTo>
                    <a:pt x="0" y="0"/>
                  </a:moveTo>
                  <a:lnTo>
                    <a:pt x="2472267" y="6866467"/>
                  </a:lnTo>
                  <a:lnTo>
                    <a:pt x="2853267" y="6858000"/>
                  </a:lnTo>
                  <a:lnTo>
                    <a:pt x="2853267" y="0"/>
                  </a:lnTo>
                  <a:lnTo>
                    <a:pt x="0" y="0"/>
                  </a:lnTo>
                  <a:close/>
                </a:path>
              </a:pathLst>
            </a:custGeom>
            <a:solidFill>
              <a:srgbClr val="866B48">
                <a:alpha val="69803"/>
              </a:srgbClr>
            </a:solidFill>
            <a:ln>
              <a:noFill/>
            </a:ln>
          </p:spPr>
        </p:sp>
        <p:sp>
          <p:nvSpPr>
            <p:cNvPr id="34" name="Google Shape;34;p2"/>
            <p:cNvSpPr/>
            <p:nvPr/>
          </p:nvSpPr>
          <p:spPr>
            <a:xfrm>
              <a:off x="8295776" y="-8467"/>
              <a:ext cx="857530" cy="6866467"/>
            </a:xfrm>
            <a:custGeom>
              <a:avLst/>
              <a:gdLst/>
              <a:ahLst/>
              <a:cxnLst/>
              <a:rect l="l" t="t" r="r" b="b"/>
              <a:pathLst>
                <a:path w="1286933" h="6866467" extrusionOk="0">
                  <a:moveTo>
                    <a:pt x="1016000" y="0"/>
                  </a:moveTo>
                  <a:lnTo>
                    <a:pt x="0" y="6866467"/>
                  </a:lnTo>
                  <a:lnTo>
                    <a:pt x="1286933" y="6866467"/>
                  </a:lnTo>
                  <a:cubicBezTo>
                    <a:pt x="1284111" y="4577645"/>
                    <a:pt x="1281288" y="2288822"/>
                    <a:pt x="1278466" y="0"/>
                  </a:cubicBezTo>
                  <a:lnTo>
                    <a:pt x="1016000" y="0"/>
                  </a:lnTo>
                  <a:close/>
                </a:path>
              </a:pathLst>
            </a:custGeom>
            <a:solidFill>
              <a:srgbClr val="BDC6C1">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8077231" y="-8468"/>
              <a:ext cx="1066770" cy="6866467"/>
            </a:xfrm>
            <a:custGeom>
              <a:avLst/>
              <a:gdLst/>
              <a:ahLst/>
              <a:cxnLst/>
              <a:rect l="l" t="t" r="r" b="b"/>
              <a:pathLst>
                <a:path w="1270244" h="6866467" extrusionOk="0">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8060297" y="4893733"/>
              <a:ext cx="1094086" cy="1964267"/>
            </a:xfrm>
            <a:custGeom>
              <a:avLst/>
              <a:gdLst/>
              <a:ahLst/>
              <a:cxnLst/>
              <a:rect l="l" t="t" r="r" b="b"/>
              <a:pathLst>
                <a:path w="1820333" h="3268133" extrusionOk="0">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8466" y="-8468"/>
              <a:ext cx="863600" cy="5698067"/>
            </a:xfrm>
            <a:custGeom>
              <a:avLst/>
              <a:gdLst/>
              <a:ahLst/>
              <a:cxnLst/>
              <a:rect l="l" t="t" r="r" b="b"/>
              <a:pathLst>
                <a:path w="863600" h="5698067" extrusionOk="0">
                  <a:moveTo>
                    <a:pt x="0" y="8467"/>
                  </a:moveTo>
                  <a:lnTo>
                    <a:pt x="863600" y="0"/>
                  </a:lnTo>
                  <a:lnTo>
                    <a:pt x="863600" y="16934"/>
                  </a:lnTo>
                  <a:lnTo>
                    <a:pt x="0" y="5698067"/>
                  </a:lnTo>
                  <a:lnTo>
                    <a:pt x="0" y="8467"/>
                  </a:lnTo>
                  <a:close/>
                </a:path>
              </a:pathLst>
            </a:custGeom>
            <a:solidFill>
              <a:schemeClr val="accent1">
                <a:alpha val="84705"/>
              </a:schemeClr>
            </a:solidFill>
            <a:ln>
              <a:noFill/>
            </a:ln>
          </p:spPr>
        </p:sp>
      </p:grpSp>
      <p:sp>
        <p:nvSpPr>
          <p:cNvPr id="38" name="Google Shape;38;p2"/>
          <p:cNvSpPr txBox="1">
            <a:spLocks noGrp="1"/>
          </p:cNvSpPr>
          <p:nvPr>
            <p:ph type="ctrTitle"/>
          </p:nvPr>
        </p:nvSpPr>
        <p:spPr>
          <a:xfrm>
            <a:off x="1130595" y="2404534"/>
            <a:ext cx="5826719" cy="1646302"/>
          </a:xfrm>
          <a:prstGeom prst="rect">
            <a:avLst/>
          </a:prstGeom>
          <a:noFill/>
          <a:ln>
            <a:noFill/>
          </a:ln>
        </p:spPr>
        <p:txBody>
          <a:bodyPr spcFirstLastPara="1" wrap="square" lIns="91425" tIns="45700" rIns="91425" bIns="45700" anchor="b" anchorCtr="0"/>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
          <p:cNvSpPr txBox="1">
            <a:spLocks noGrp="1"/>
          </p:cNvSpPr>
          <p:nvPr>
            <p:ph type="subTitle" idx="1"/>
          </p:nvPr>
        </p:nvSpPr>
        <p:spPr>
          <a:xfrm>
            <a:off x="1130595" y="4050834"/>
            <a:ext cx="5826719" cy="1096899"/>
          </a:xfrm>
          <a:prstGeom prst="rect">
            <a:avLst/>
          </a:prstGeom>
          <a:noFill/>
          <a:ln>
            <a:noFill/>
          </a:ln>
        </p:spPr>
        <p:txBody>
          <a:bodyPr spcFirstLastPara="1" wrap="square" lIns="91425" tIns="45700" rIns="91425" bIns="45700" anchor="t" anchorCtr="0"/>
          <a:lstStyle>
            <a:lvl1pPr lvl="0" algn="r">
              <a:spcBef>
                <a:spcPts val="1000"/>
              </a:spcBef>
              <a:spcAft>
                <a:spcPts val="0"/>
              </a:spcAft>
              <a:buSzPts val="1440"/>
              <a:buNone/>
              <a:defRPr>
                <a:solidFill>
                  <a:srgbClr val="8888A4"/>
                </a:solidFill>
              </a:defRPr>
            </a:lvl1pPr>
            <a:lvl2pPr lvl="1" algn="ctr">
              <a:spcBef>
                <a:spcPts val="1000"/>
              </a:spcBef>
              <a:spcAft>
                <a:spcPts val="0"/>
              </a:spcAft>
              <a:buSzPts val="1280"/>
              <a:buNone/>
              <a:defRPr>
                <a:solidFill>
                  <a:srgbClr val="8B8B8D"/>
                </a:solidFill>
              </a:defRPr>
            </a:lvl2pPr>
            <a:lvl3pPr lvl="2" algn="ctr">
              <a:spcBef>
                <a:spcPts val="1000"/>
              </a:spcBef>
              <a:spcAft>
                <a:spcPts val="0"/>
              </a:spcAft>
              <a:buSzPts val="1120"/>
              <a:buNone/>
              <a:defRPr>
                <a:solidFill>
                  <a:srgbClr val="8B8B8D"/>
                </a:solidFill>
              </a:defRPr>
            </a:lvl3pPr>
            <a:lvl4pPr lvl="3" algn="ctr">
              <a:spcBef>
                <a:spcPts val="1000"/>
              </a:spcBef>
              <a:spcAft>
                <a:spcPts val="0"/>
              </a:spcAft>
              <a:buSzPts val="960"/>
              <a:buNone/>
              <a:defRPr>
                <a:solidFill>
                  <a:srgbClr val="8B8B8D"/>
                </a:solidFill>
              </a:defRPr>
            </a:lvl4pPr>
            <a:lvl5pPr lvl="4" algn="ctr">
              <a:spcBef>
                <a:spcPts val="1000"/>
              </a:spcBef>
              <a:spcAft>
                <a:spcPts val="0"/>
              </a:spcAft>
              <a:buSzPts val="960"/>
              <a:buNone/>
              <a:defRPr>
                <a:solidFill>
                  <a:srgbClr val="8B8B8D"/>
                </a:solidFill>
              </a:defRPr>
            </a:lvl5pPr>
            <a:lvl6pPr lvl="5" algn="ctr">
              <a:spcBef>
                <a:spcPts val="1000"/>
              </a:spcBef>
              <a:spcAft>
                <a:spcPts val="0"/>
              </a:spcAft>
              <a:buSzPts val="960"/>
              <a:buNone/>
              <a:defRPr>
                <a:solidFill>
                  <a:srgbClr val="8B8B8D"/>
                </a:solidFill>
              </a:defRPr>
            </a:lvl6pPr>
            <a:lvl7pPr lvl="6" algn="ctr">
              <a:spcBef>
                <a:spcPts val="1000"/>
              </a:spcBef>
              <a:spcAft>
                <a:spcPts val="0"/>
              </a:spcAft>
              <a:buSzPts val="960"/>
              <a:buNone/>
              <a:defRPr>
                <a:solidFill>
                  <a:srgbClr val="8B8B8D"/>
                </a:solidFill>
              </a:defRPr>
            </a:lvl7pPr>
            <a:lvl8pPr lvl="7" algn="ctr">
              <a:spcBef>
                <a:spcPts val="1000"/>
              </a:spcBef>
              <a:spcAft>
                <a:spcPts val="0"/>
              </a:spcAft>
              <a:buSzPts val="960"/>
              <a:buNone/>
              <a:defRPr>
                <a:solidFill>
                  <a:srgbClr val="8B8B8D"/>
                </a:solidFill>
              </a:defRPr>
            </a:lvl8pPr>
            <a:lvl9pPr lvl="8" algn="ctr">
              <a:spcBef>
                <a:spcPts val="1000"/>
              </a:spcBef>
              <a:spcAft>
                <a:spcPts val="0"/>
              </a:spcAft>
              <a:buSzPts val="960"/>
              <a:buNone/>
              <a:defRPr>
                <a:solidFill>
                  <a:srgbClr val="8B8B8D"/>
                </a:solidFill>
              </a:defRPr>
            </a:lvl9pPr>
          </a:lstStyle>
          <a:p>
            <a:endParaRPr/>
          </a:p>
        </p:txBody>
      </p:sp>
      <p:sp>
        <p:nvSpPr>
          <p:cNvPr id="40" name="Google Shape;40;p2"/>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2"/>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descripción">
  <p:cSld name="Título y descripción">
    <p:spTree>
      <p:nvGrpSpPr>
        <p:cNvPr id="1" name="Shape 94"/>
        <p:cNvGrpSpPr/>
        <p:nvPr/>
      </p:nvGrpSpPr>
      <p:grpSpPr>
        <a:xfrm>
          <a:off x="0" y="0"/>
          <a:ext cx="0" cy="0"/>
          <a:chOff x="0" y="0"/>
          <a:chExt cx="0" cy="0"/>
        </a:xfrm>
      </p:grpSpPr>
      <p:sp>
        <p:nvSpPr>
          <p:cNvPr id="95" name="Google Shape;95;p11"/>
          <p:cNvSpPr txBox="1">
            <a:spLocks noGrp="1"/>
          </p:cNvSpPr>
          <p:nvPr>
            <p:ph type="title"/>
          </p:nvPr>
        </p:nvSpPr>
        <p:spPr>
          <a:xfrm>
            <a:off x="609600" y="609600"/>
            <a:ext cx="6347714" cy="34036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1"/>
          <p:cNvSpPr txBox="1">
            <a:spLocks noGrp="1"/>
          </p:cNvSpPr>
          <p:nvPr>
            <p:ph type="body" idx="1"/>
          </p:nvPr>
        </p:nvSpPr>
        <p:spPr>
          <a:xfrm>
            <a:off x="609600" y="4470400"/>
            <a:ext cx="6347714" cy="1570962"/>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440"/>
              <a:buNone/>
              <a:defRPr sz="1800">
                <a:solidFill>
                  <a:srgbClr val="55556F"/>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97" name="Google Shape;97;p11"/>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11"/>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11"/>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100"/>
        <p:cNvGrpSpPr/>
        <p:nvPr/>
      </p:nvGrpSpPr>
      <p:grpSpPr>
        <a:xfrm>
          <a:off x="0" y="0"/>
          <a:ext cx="0" cy="0"/>
          <a:chOff x="0" y="0"/>
          <a:chExt cx="0" cy="0"/>
        </a:xfrm>
      </p:grpSpPr>
      <p:sp>
        <p:nvSpPr>
          <p:cNvPr id="101" name="Google Shape;101;p12"/>
          <p:cNvSpPr txBox="1">
            <a:spLocks noGrp="1"/>
          </p:cNvSpPr>
          <p:nvPr>
            <p:ph type="title"/>
          </p:nvPr>
        </p:nvSpPr>
        <p:spPr>
          <a:xfrm>
            <a:off x="774885" y="609600"/>
            <a:ext cx="6072182" cy="30226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2"/>
          <p:cNvSpPr txBox="1">
            <a:spLocks noGrp="1"/>
          </p:cNvSpPr>
          <p:nvPr>
            <p:ph type="body" idx="1"/>
          </p:nvPr>
        </p:nvSpPr>
        <p:spPr>
          <a:xfrm>
            <a:off x="1101074" y="3632200"/>
            <a:ext cx="5419804" cy="381000"/>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280"/>
              <a:buFont typeface="Trebuchet MS"/>
              <a:buNone/>
              <a:defRPr sz="1600">
                <a:solidFill>
                  <a:srgbClr val="8888A4"/>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12"/>
          <p:cNvSpPr txBox="1">
            <a:spLocks noGrp="1"/>
          </p:cNvSpPr>
          <p:nvPr>
            <p:ph type="body" idx="2"/>
          </p:nvPr>
        </p:nvSpPr>
        <p:spPr>
          <a:xfrm>
            <a:off x="609598" y="4470400"/>
            <a:ext cx="6347715" cy="1570962"/>
          </a:xfrm>
          <a:prstGeom prst="rect">
            <a:avLst/>
          </a:prstGeom>
          <a:noFill/>
          <a:ln>
            <a:noFill/>
          </a:ln>
        </p:spPr>
        <p:txBody>
          <a:bodyPr spcFirstLastPara="1" wrap="square" lIns="91425" tIns="45700" rIns="91425" bIns="45700" anchor="ctr" anchorCtr="0"/>
          <a:lstStyle>
            <a:lvl1pPr marL="457200" lvl="0" indent="-228600" algn="l">
              <a:spcBef>
                <a:spcPts val="1000"/>
              </a:spcBef>
              <a:spcAft>
                <a:spcPts val="0"/>
              </a:spcAft>
              <a:buSzPts val="1440"/>
              <a:buNone/>
              <a:defRPr sz="1800">
                <a:solidFill>
                  <a:srgbClr val="55556F"/>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104" name="Google Shape;104;p12"/>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12"/>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2"/>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
        <p:nvSpPr>
          <p:cNvPr id="107" name="Google Shape;107;p12"/>
          <p:cNvSpPr txBox="1"/>
          <p:nvPr/>
        </p:nvSpPr>
        <p:spPr>
          <a:xfrm>
            <a:off x="482711" y="790378"/>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b="0" i="0" u="none" strike="noStrike" cap="none">
                <a:solidFill>
                  <a:srgbClr val="BDC6C1"/>
                </a:solidFill>
                <a:latin typeface="Arial"/>
                <a:ea typeface="Arial"/>
                <a:cs typeface="Arial"/>
                <a:sym typeface="Arial"/>
              </a:rPr>
              <a:t>“</a:t>
            </a:r>
            <a:endParaRPr/>
          </a:p>
        </p:txBody>
      </p:sp>
      <p:sp>
        <p:nvSpPr>
          <p:cNvPr id="108" name="Google Shape;108;p12"/>
          <p:cNvSpPr txBox="1"/>
          <p:nvPr/>
        </p:nvSpPr>
        <p:spPr>
          <a:xfrm>
            <a:off x="6747699" y="2886556"/>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b="0" i="0" u="none" strike="noStrike" cap="none">
                <a:solidFill>
                  <a:srgbClr val="BDC6C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109"/>
        <p:cNvGrpSpPr/>
        <p:nvPr/>
      </p:nvGrpSpPr>
      <p:grpSpPr>
        <a:xfrm>
          <a:off x="0" y="0"/>
          <a:ext cx="0" cy="0"/>
          <a:chOff x="0" y="0"/>
          <a:chExt cx="0" cy="0"/>
        </a:xfrm>
      </p:grpSpPr>
      <p:sp>
        <p:nvSpPr>
          <p:cNvPr id="110" name="Google Shape;110;p13"/>
          <p:cNvSpPr txBox="1">
            <a:spLocks noGrp="1"/>
          </p:cNvSpPr>
          <p:nvPr>
            <p:ph type="title"/>
          </p:nvPr>
        </p:nvSpPr>
        <p:spPr>
          <a:xfrm>
            <a:off x="609598" y="1931988"/>
            <a:ext cx="6347715" cy="2595460"/>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3"/>
          <p:cNvSpPr txBox="1">
            <a:spLocks noGrp="1"/>
          </p:cNvSpPr>
          <p:nvPr>
            <p:ph type="body" idx="1"/>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440"/>
              <a:buNone/>
              <a:defRPr sz="1800">
                <a:solidFill>
                  <a:srgbClr val="55556F"/>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112" name="Google Shape;112;p13"/>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3"/>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3"/>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itar la tarjeta de nombre">
  <p:cSld name="Citar la tarjeta de nombre">
    <p:spTree>
      <p:nvGrpSpPr>
        <p:cNvPr id="1" name="Shape 115"/>
        <p:cNvGrpSpPr/>
        <p:nvPr/>
      </p:nvGrpSpPr>
      <p:grpSpPr>
        <a:xfrm>
          <a:off x="0" y="0"/>
          <a:ext cx="0" cy="0"/>
          <a:chOff x="0" y="0"/>
          <a:chExt cx="0" cy="0"/>
        </a:xfrm>
      </p:grpSpPr>
      <p:sp>
        <p:nvSpPr>
          <p:cNvPr id="116" name="Google Shape;116;p14"/>
          <p:cNvSpPr txBox="1">
            <a:spLocks noGrp="1"/>
          </p:cNvSpPr>
          <p:nvPr>
            <p:ph type="title"/>
          </p:nvPr>
        </p:nvSpPr>
        <p:spPr>
          <a:xfrm>
            <a:off x="774885" y="609600"/>
            <a:ext cx="6072182" cy="30226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4"/>
          <p:cNvSpPr txBox="1">
            <a:spLocks noGrp="1"/>
          </p:cNvSpPr>
          <p:nvPr>
            <p:ph type="body" idx="1"/>
          </p:nvPr>
        </p:nvSpPr>
        <p:spPr>
          <a:xfrm>
            <a:off x="609597" y="4013200"/>
            <a:ext cx="6347716" cy="514248"/>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1920"/>
              <a:buFont typeface="Trebuchet MS"/>
              <a:buNone/>
              <a:defRPr sz="2400">
                <a:solidFill>
                  <a:srgbClr val="55556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14"/>
          <p:cNvSpPr txBox="1">
            <a:spLocks noGrp="1"/>
          </p:cNvSpPr>
          <p:nvPr>
            <p:ph type="body" idx="2"/>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440"/>
              <a:buNone/>
              <a:defRPr sz="1800">
                <a:solidFill>
                  <a:srgbClr val="8888A4"/>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119" name="Google Shape;119;p14"/>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14"/>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14"/>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
        <p:nvSpPr>
          <p:cNvPr id="122" name="Google Shape;122;p14"/>
          <p:cNvSpPr txBox="1"/>
          <p:nvPr/>
        </p:nvSpPr>
        <p:spPr>
          <a:xfrm>
            <a:off x="482711" y="790378"/>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b="0" i="0" u="none" strike="noStrike" cap="none">
                <a:solidFill>
                  <a:srgbClr val="BDC6C1"/>
                </a:solidFill>
                <a:latin typeface="Arial"/>
                <a:ea typeface="Arial"/>
                <a:cs typeface="Arial"/>
                <a:sym typeface="Arial"/>
              </a:rPr>
              <a:t>“</a:t>
            </a:r>
            <a:endParaRPr/>
          </a:p>
        </p:txBody>
      </p:sp>
      <p:sp>
        <p:nvSpPr>
          <p:cNvPr id="123" name="Google Shape;123;p14"/>
          <p:cNvSpPr txBox="1"/>
          <p:nvPr/>
        </p:nvSpPr>
        <p:spPr>
          <a:xfrm>
            <a:off x="6747699" y="2886556"/>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s-ES" sz="8000" b="0" i="0" u="none" strike="noStrike" cap="none">
                <a:solidFill>
                  <a:srgbClr val="BDC6C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dadero o falso">
  <p:cSld name="Verdadero o falso">
    <p:spTree>
      <p:nvGrpSpPr>
        <p:cNvPr id="1" name="Shape 124"/>
        <p:cNvGrpSpPr/>
        <p:nvPr/>
      </p:nvGrpSpPr>
      <p:grpSpPr>
        <a:xfrm>
          <a:off x="0" y="0"/>
          <a:ext cx="0" cy="0"/>
          <a:chOff x="0" y="0"/>
          <a:chExt cx="0" cy="0"/>
        </a:xfrm>
      </p:grpSpPr>
      <p:sp>
        <p:nvSpPr>
          <p:cNvPr id="125" name="Google Shape;125;p15"/>
          <p:cNvSpPr txBox="1">
            <a:spLocks noGrp="1"/>
          </p:cNvSpPr>
          <p:nvPr>
            <p:ph type="title"/>
          </p:nvPr>
        </p:nvSpPr>
        <p:spPr>
          <a:xfrm>
            <a:off x="615848" y="609600"/>
            <a:ext cx="6341465" cy="30226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15"/>
          <p:cNvSpPr txBox="1">
            <a:spLocks noGrp="1"/>
          </p:cNvSpPr>
          <p:nvPr>
            <p:ph type="body" idx="1"/>
          </p:nvPr>
        </p:nvSpPr>
        <p:spPr>
          <a:xfrm>
            <a:off x="609597" y="4013200"/>
            <a:ext cx="6347716" cy="514248"/>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15"/>
          <p:cNvSpPr txBox="1">
            <a:spLocks noGrp="1"/>
          </p:cNvSpPr>
          <p:nvPr>
            <p:ph type="body" idx="2"/>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440"/>
              <a:buNone/>
              <a:defRPr sz="1800">
                <a:solidFill>
                  <a:srgbClr val="8888A4"/>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128" name="Google Shape;128;p15"/>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15"/>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5"/>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31"/>
        <p:cNvGrpSpPr/>
        <p:nvPr/>
      </p:nvGrpSpPr>
      <p:grpSpPr>
        <a:xfrm>
          <a:off x="0" y="0"/>
          <a:ext cx="0" cy="0"/>
          <a:chOff x="0" y="0"/>
          <a:chExt cx="0" cy="0"/>
        </a:xfrm>
      </p:grpSpPr>
      <p:sp>
        <p:nvSpPr>
          <p:cNvPr id="132" name="Google Shape;132;p16"/>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16"/>
          <p:cNvSpPr txBox="1">
            <a:spLocks noGrp="1"/>
          </p:cNvSpPr>
          <p:nvPr>
            <p:ph type="body" idx="1"/>
          </p:nvPr>
        </p:nvSpPr>
        <p:spPr>
          <a:xfrm rot="5400000">
            <a:off x="1843070" y="927120"/>
            <a:ext cx="3880773" cy="6347714"/>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16"/>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16"/>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16"/>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37"/>
        <p:cNvGrpSpPr/>
        <p:nvPr/>
      </p:nvGrpSpPr>
      <p:grpSpPr>
        <a:xfrm>
          <a:off x="0" y="0"/>
          <a:ext cx="0" cy="0"/>
          <a:chOff x="0" y="0"/>
          <a:chExt cx="0" cy="0"/>
        </a:xfrm>
      </p:grpSpPr>
      <p:sp>
        <p:nvSpPr>
          <p:cNvPr id="138" name="Google Shape;138;p17"/>
          <p:cNvSpPr txBox="1">
            <a:spLocks noGrp="1"/>
          </p:cNvSpPr>
          <p:nvPr>
            <p:ph type="title"/>
          </p:nvPr>
        </p:nvSpPr>
        <p:spPr>
          <a:xfrm rot="5400000">
            <a:off x="3840993" y="2745919"/>
            <a:ext cx="5251451" cy="978812"/>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17"/>
          <p:cNvSpPr txBox="1">
            <a:spLocks noGrp="1"/>
          </p:cNvSpPr>
          <p:nvPr>
            <p:ph type="body" idx="1"/>
          </p:nvPr>
        </p:nvSpPr>
        <p:spPr>
          <a:xfrm rot="5400000">
            <a:off x="581386" y="637812"/>
            <a:ext cx="5251451" cy="5195026"/>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17"/>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17"/>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17"/>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43"/>
        <p:cNvGrpSpPr/>
        <p:nvPr/>
      </p:nvGrpSpPr>
      <p:grpSpPr>
        <a:xfrm>
          <a:off x="0" y="0"/>
          <a:ext cx="0" cy="0"/>
          <a:chOff x="0" y="0"/>
          <a:chExt cx="0" cy="0"/>
        </a:xfrm>
      </p:grpSpPr>
      <p:sp>
        <p:nvSpPr>
          <p:cNvPr id="44" name="Google Shape;44;p3"/>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3"/>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3"/>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609598" y="2700868"/>
            <a:ext cx="6347715" cy="1826581"/>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
          <p:cNvSpPr txBox="1">
            <a:spLocks noGrp="1"/>
          </p:cNvSpPr>
          <p:nvPr>
            <p:ph type="body" idx="1"/>
          </p:nvPr>
        </p:nvSpPr>
        <p:spPr>
          <a:xfrm>
            <a:off x="609598" y="4527448"/>
            <a:ext cx="6347715" cy="860400"/>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600"/>
              <a:buNone/>
              <a:defRPr sz="2000">
                <a:solidFill>
                  <a:srgbClr val="8888A4"/>
                </a:solidFill>
              </a:defRPr>
            </a:lvl1pPr>
            <a:lvl2pPr marL="914400" lvl="1" indent="-228600" algn="l">
              <a:spcBef>
                <a:spcPts val="1000"/>
              </a:spcBef>
              <a:spcAft>
                <a:spcPts val="0"/>
              </a:spcAft>
              <a:buSzPts val="1440"/>
              <a:buNone/>
              <a:defRPr sz="1800">
                <a:solidFill>
                  <a:srgbClr val="8B8B8D"/>
                </a:solidFill>
              </a:defRPr>
            </a:lvl2pPr>
            <a:lvl3pPr marL="1371600" lvl="2" indent="-228600" algn="l">
              <a:spcBef>
                <a:spcPts val="1000"/>
              </a:spcBef>
              <a:spcAft>
                <a:spcPts val="0"/>
              </a:spcAft>
              <a:buSzPts val="1280"/>
              <a:buNone/>
              <a:defRPr sz="1600">
                <a:solidFill>
                  <a:srgbClr val="8B8B8D"/>
                </a:solidFill>
              </a:defRPr>
            </a:lvl3pPr>
            <a:lvl4pPr marL="1828800" lvl="3" indent="-228600" algn="l">
              <a:spcBef>
                <a:spcPts val="1000"/>
              </a:spcBef>
              <a:spcAft>
                <a:spcPts val="0"/>
              </a:spcAft>
              <a:buSzPts val="1120"/>
              <a:buNone/>
              <a:defRPr sz="1400">
                <a:solidFill>
                  <a:srgbClr val="8B8B8D"/>
                </a:solidFill>
              </a:defRPr>
            </a:lvl4pPr>
            <a:lvl5pPr marL="2286000" lvl="4" indent="-228600" algn="l">
              <a:spcBef>
                <a:spcPts val="1000"/>
              </a:spcBef>
              <a:spcAft>
                <a:spcPts val="0"/>
              </a:spcAft>
              <a:buSzPts val="1120"/>
              <a:buNone/>
              <a:defRPr sz="1400">
                <a:solidFill>
                  <a:srgbClr val="8B8B8D"/>
                </a:solidFill>
              </a:defRPr>
            </a:lvl5pPr>
            <a:lvl6pPr marL="2743200" lvl="5" indent="-228600" algn="l">
              <a:spcBef>
                <a:spcPts val="1000"/>
              </a:spcBef>
              <a:spcAft>
                <a:spcPts val="0"/>
              </a:spcAft>
              <a:buSzPts val="1120"/>
              <a:buNone/>
              <a:defRPr sz="1400">
                <a:solidFill>
                  <a:srgbClr val="8B8B8D"/>
                </a:solidFill>
              </a:defRPr>
            </a:lvl6pPr>
            <a:lvl7pPr marL="3200400" lvl="6" indent="-228600" algn="l">
              <a:spcBef>
                <a:spcPts val="1000"/>
              </a:spcBef>
              <a:spcAft>
                <a:spcPts val="0"/>
              </a:spcAft>
              <a:buSzPts val="1120"/>
              <a:buNone/>
              <a:defRPr sz="1400">
                <a:solidFill>
                  <a:srgbClr val="8B8B8D"/>
                </a:solidFill>
              </a:defRPr>
            </a:lvl7pPr>
            <a:lvl8pPr marL="3657600" lvl="7" indent="-228600" algn="l">
              <a:spcBef>
                <a:spcPts val="1000"/>
              </a:spcBef>
              <a:spcAft>
                <a:spcPts val="0"/>
              </a:spcAft>
              <a:buSzPts val="1120"/>
              <a:buNone/>
              <a:defRPr sz="1400">
                <a:solidFill>
                  <a:srgbClr val="8B8B8D"/>
                </a:solidFill>
              </a:defRPr>
            </a:lvl8pPr>
            <a:lvl9pPr marL="4114800" lvl="8" indent="-228600" algn="l">
              <a:spcBef>
                <a:spcPts val="1000"/>
              </a:spcBef>
              <a:spcAft>
                <a:spcPts val="0"/>
              </a:spcAft>
              <a:buSzPts val="1120"/>
              <a:buNone/>
              <a:defRPr sz="1400">
                <a:solidFill>
                  <a:srgbClr val="8B8B8D"/>
                </a:solidFill>
              </a:defRPr>
            </a:lvl9pPr>
          </a:lstStyle>
          <a:p>
            <a:endParaRPr/>
          </a:p>
        </p:txBody>
      </p:sp>
      <p:sp>
        <p:nvSpPr>
          <p:cNvPr id="52" name="Google Shape;52;p4"/>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55"/>
        <p:cNvGrpSpPr/>
        <p:nvPr/>
      </p:nvGrpSpPr>
      <p:grpSpPr>
        <a:xfrm>
          <a:off x="0" y="0"/>
          <a:ext cx="0" cy="0"/>
          <a:chOff x="0" y="0"/>
          <a:chExt cx="0" cy="0"/>
        </a:xfrm>
      </p:grpSpPr>
      <p:sp>
        <p:nvSpPr>
          <p:cNvPr id="56" name="Google Shape;56;p5"/>
          <p:cNvSpPr txBox="1">
            <a:spLocks noGrp="1"/>
          </p:cNvSpPr>
          <p:nvPr>
            <p:ph type="title"/>
          </p:nvPr>
        </p:nvSpPr>
        <p:spPr>
          <a:xfrm>
            <a:off x="609600" y="609600"/>
            <a:ext cx="6347714" cy="1320800"/>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
          <p:cNvSpPr txBox="1">
            <a:spLocks noGrp="1"/>
          </p:cNvSpPr>
          <p:nvPr>
            <p:ph type="body" idx="1"/>
          </p:nvPr>
        </p:nvSpPr>
        <p:spPr>
          <a:xfrm>
            <a:off x="609600" y="2160589"/>
            <a:ext cx="3088109" cy="3880772"/>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58" name="Google Shape;58;p5"/>
          <p:cNvSpPr txBox="1">
            <a:spLocks noGrp="1"/>
          </p:cNvSpPr>
          <p:nvPr>
            <p:ph type="body" idx="2"/>
          </p:nvPr>
        </p:nvSpPr>
        <p:spPr>
          <a:xfrm>
            <a:off x="3869204" y="2160590"/>
            <a:ext cx="3088110" cy="3880773"/>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sz="1800"/>
            </a:lvl1pPr>
            <a:lvl2pPr marL="914400" lvl="1" indent="-309880" algn="l">
              <a:spcBef>
                <a:spcPts val="1000"/>
              </a:spcBef>
              <a:spcAft>
                <a:spcPts val="0"/>
              </a:spcAft>
              <a:buSzPts val="1280"/>
              <a:buChar char="▶"/>
              <a:defRPr sz="1600"/>
            </a:lvl2pPr>
            <a:lvl3pPr marL="1371600" lvl="2" indent="-299719" algn="l">
              <a:spcBef>
                <a:spcPts val="1000"/>
              </a:spcBef>
              <a:spcAft>
                <a:spcPts val="0"/>
              </a:spcAft>
              <a:buSzPts val="1120"/>
              <a:buChar char="▶"/>
              <a:defRPr sz="1400"/>
            </a:lvl3pPr>
            <a:lvl4pPr marL="1828800" lvl="3" indent="-289560" algn="l">
              <a:spcBef>
                <a:spcPts val="1000"/>
              </a:spcBef>
              <a:spcAft>
                <a:spcPts val="0"/>
              </a:spcAft>
              <a:buSzPts val="960"/>
              <a:buChar char="▶"/>
              <a:defRPr sz="1200"/>
            </a:lvl4pPr>
            <a:lvl5pPr marL="2286000" lvl="4" indent="-289560" algn="l">
              <a:spcBef>
                <a:spcPts val="1000"/>
              </a:spcBef>
              <a:spcAft>
                <a:spcPts val="0"/>
              </a:spcAft>
              <a:buSzPts val="960"/>
              <a:buChar char="▶"/>
              <a:defRPr sz="1200"/>
            </a:lvl5pPr>
            <a:lvl6pPr marL="2743200" lvl="5" indent="-289560" algn="l">
              <a:spcBef>
                <a:spcPts val="1000"/>
              </a:spcBef>
              <a:spcAft>
                <a:spcPts val="0"/>
              </a:spcAft>
              <a:buSzPts val="960"/>
              <a:buChar char="▶"/>
              <a:defRPr sz="1200"/>
            </a:lvl6pPr>
            <a:lvl7pPr marL="3200400" lvl="6" indent="-289560" algn="l">
              <a:spcBef>
                <a:spcPts val="1000"/>
              </a:spcBef>
              <a:spcAft>
                <a:spcPts val="0"/>
              </a:spcAft>
              <a:buSzPts val="960"/>
              <a:buChar char="▶"/>
              <a:defRPr sz="1200"/>
            </a:lvl7pPr>
            <a:lvl8pPr marL="3657600" lvl="7" indent="-289559" algn="l">
              <a:spcBef>
                <a:spcPts val="1000"/>
              </a:spcBef>
              <a:spcAft>
                <a:spcPts val="0"/>
              </a:spcAft>
              <a:buSzPts val="960"/>
              <a:buChar char="▶"/>
              <a:defRPr sz="1200"/>
            </a:lvl8pPr>
            <a:lvl9pPr marL="4114800" lvl="8" indent="-289559" algn="l">
              <a:spcBef>
                <a:spcPts val="1000"/>
              </a:spcBef>
              <a:spcAft>
                <a:spcPts val="0"/>
              </a:spcAft>
              <a:buSzPts val="960"/>
              <a:buChar char="▶"/>
              <a:defRPr sz="1200"/>
            </a:lvl9pPr>
          </a:lstStyle>
          <a:p>
            <a:endParaRPr/>
          </a:p>
        </p:txBody>
      </p:sp>
      <p:sp>
        <p:nvSpPr>
          <p:cNvPr id="59" name="Google Shape;59;p5"/>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5"/>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62"/>
        <p:cNvGrpSpPr/>
        <p:nvPr/>
      </p:nvGrpSpPr>
      <p:grpSpPr>
        <a:xfrm>
          <a:off x="0" y="0"/>
          <a:ext cx="0" cy="0"/>
          <a:chOff x="0" y="0"/>
          <a:chExt cx="0" cy="0"/>
        </a:xfrm>
      </p:grpSpPr>
      <p:sp>
        <p:nvSpPr>
          <p:cNvPr id="63" name="Google Shape;63;p6"/>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6"/>
          <p:cNvSpPr txBox="1">
            <a:spLocks noGrp="1"/>
          </p:cNvSpPr>
          <p:nvPr>
            <p:ph type="body" idx="1"/>
          </p:nvPr>
        </p:nvSpPr>
        <p:spPr>
          <a:xfrm>
            <a:off x="609599" y="2160983"/>
            <a:ext cx="3090672" cy="576262"/>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5" name="Google Shape;65;p6"/>
          <p:cNvSpPr txBox="1">
            <a:spLocks noGrp="1"/>
          </p:cNvSpPr>
          <p:nvPr>
            <p:ph type="body" idx="2"/>
          </p:nvPr>
        </p:nvSpPr>
        <p:spPr>
          <a:xfrm>
            <a:off x="609599" y="2737246"/>
            <a:ext cx="3090672" cy="3304117"/>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6" name="Google Shape;66;p6"/>
          <p:cNvSpPr txBox="1">
            <a:spLocks noGrp="1"/>
          </p:cNvSpPr>
          <p:nvPr>
            <p:ph type="body" idx="3"/>
          </p:nvPr>
        </p:nvSpPr>
        <p:spPr>
          <a:xfrm>
            <a:off x="3866640" y="2160983"/>
            <a:ext cx="3090672" cy="576262"/>
          </a:xfrm>
          <a:prstGeom prst="rect">
            <a:avLst/>
          </a:prstGeom>
          <a:noFill/>
          <a:ln>
            <a:noFill/>
          </a:ln>
        </p:spPr>
        <p:txBody>
          <a:bodyPr spcFirstLastPara="1" wrap="square" lIns="91425" tIns="45700" rIns="91425" bIns="45700" anchor="b" anchorCtr="0"/>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7" name="Google Shape;67;p6"/>
          <p:cNvSpPr txBox="1">
            <a:spLocks noGrp="1"/>
          </p:cNvSpPr>
          <p:nvPr>
            <p:ph type="body" idx="4"/>
          </p:nvPr>
        </p:nvSpPr>
        <p:spPr>
          <a:xfrm>
            <a:off x="3866640" y="2737246"/>
            <a:ext cx="3090672" cy="3304117"/>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8" name="Google Shape;68;p6"/>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6"/>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6"/>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71"/>
        <p:cNvGrpSpPr/>
        <p:nvPr/>
      </p:nvGrpSpPr>
      <p:grpSpPr>
        <a:xfrm>
          <a:off x="0" y="0"/>
          <a:ext cx="0" cy="0"/>
          <a:chOff x="0" y="0"/>
          <a:chExt cx="0" cy="0"/>
        </a:xfrm>
      </p:grpSpPr>
      <p:sp>
        <p:nvSpPr>
          <p:cNvPr id="72" name="Google Shape;72;p7"/>
          <p:cNvSpPr txBox="1">
            <a:spLocks noGrp="1"/>
          </p:cNvSpPr>
          <p:nvPr>
            <p:ph type="title"/>
          </p:nvPr>
        </p:nvSpPr>
        <p:spPr>
          <a:xfrm>
            <a:off x="609599" y="609600"/>
            <a:ext cx="6347714" cy="1320800"/>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7"/>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7"/>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7"/>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76"/>
        <p:cNvGrpSpPr/>
        <p:nvPr/>
      </p:nvGrpSpPr>
      <p:grpSpPr>
        <a:xfrm>
          <a:off x="0" y="0"/>
          <a:ext cx="0" cy="0"/>
          <a:chOff x="0" y="0"/>
          <a:chExt cx="0" cy="0"/>
        </a:xfrm>
      </p:grpSpPr>
      <p:sp>
        <p:nvSpPr>
          <p:cNvPr id="77" name="Google Shape;77;p8"/>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8"/>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8"/>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609599" y="1498604"/>
            <a:ext cx="2790182" cy="1278466"/>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9"/>
          <p:cNvSpPr txBox="1">
            <a:spLocks noGrp="1"/>
          </p:cNvSpPr>
          <p:nvPr>
            <p:ph type="body" idx="1"/>
          </p:nvPr>
        </p:nvSpPr>
        <p:spPr>
          <a:xfrm>
            <a:off x="3571275" y="514925"/>
            <a:ext cx="3386037" cy="5526437"/>
          </a:xfrm>
          <a:prstGeom prst="rect">
            <a:avLst/>
          </a:prstGeom>
          <a:noFill/>
          <a:ln>
            <a:noFill/>
          </a:ln>
        </p:spPr>
        <p:txBody>
          <a:bodyPr spcFirstLastPara="1" wrap="square" lIns="91425" tIns="45700" rIns="91425" bIns="45700" anchor="t" anchorCtr="0"/>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9"/>
          <p:cNvSpPr txBox="1">
            <a:spLocks noGrp="1"/>
          </p:cNvSpPr>
          <p:nvPr>
            <p:ph type="body" idx="2"/>
          </p:nvPr>
        </p:nvSpPr>
        <p:spPr>
          <a:xfrm>
            <a:off x="609599" y="2777069"/>
            <a:ext cx="2790182" cy="2584449"/>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840"/>
              <a:buNone/>
              <a:defRPr sz="1050"/>
            </a:lvl2pPr>
            <a:lvl3pPr marL="1371600" lvl="2" indent="-228600" algn="l">
              <a:spcBef>
                <a:spcPts val="1000"/>
              </a:spcBef>
              <a:spcAft>
                <a:spcPts val="0"/>
              </a:spcAft>
              <a:buSzPts val="720"/>
              <a:buNone/>
              <a:defRPr sz="900"/>
            </a:lvl3pPr>
            <a:lvl4pPr marL="1828800" lvl="3" indent="-228600" algn="l">
              <a:spcBef>
                <a:spcPts val="1000"/>
              </a:spcBef>
              <a:spcAft>
                <a:spcPts val="0"/>
              </a:spcAft>
              <a:buSzPts val="600"/>
              <a:buNone/>
              <a:defRPr sz="750"/>
            </a:lvl4pPr>
            <a:lvl5pPr marL="2286000" lvl="4" indent="-228600" algn="l">
              <a:spcBef>
                <a:spcPts val="1000"/>
              </a:spcBef>
              <a:spcAft>
                <a:spcPts val="0"/>
              </a:spcAft>
              <a:buSzPts val="600"/>
              <a:buNone/>
              <a:defRPr sz="750"/>
            </a:lvl5pPr>
            <a:lvl6pPr marL="2743200" lvl="5" indent="-228600" algn="l">
              <a:spcBef>
                <a:spcPts val="1000"/>
              </a:spcBef>
              <a:spcAft>
                <a:spcPts val="0"/>
              </a:spcAft>
              <a:buSzPts val="600"/>
              <a:buNone/>
              <a:defRPr sz="750"/>
            </a:lvl6pPr>
            <a:lvl7pPr marL="3200400" lvl="6" indent="-228600" algn="l">
              <a:spcBef>
                <a:spcPts val="1000"/>
              </a:spcBef>
              <a:spcAft>
                <a:spcPts val="0"/>
              </a:spcAft>
              <a:buSzPts val="600"/>
              <a:buNone/>
              <a:defRPr sz="750"/>
            </a:lvl7pPr>
            <a:lvl8pPr marL="3657600" lvl="7" indent="-228600" algn="l">
              <a:spcBef>
                <a:spcPts val="1000"/>
              </a:spcBef>
              <a:spcAft>
                <a:spcPts val="0"/>
              </a:spcAft>
              <a:buSzPts val="600"/>
              <a:buNone/>
              <a:defRPr sz="750"/>
            </a:lvl8pPr>
            <a:lvl9pPr marL="4114800" lvl="8" indent="-228600" algn="l">
              <a:spcBef>
                <a:spcPts val="1000"/>
              </a:spcBef>
              <a:spcAft>
                <a:spcPts val="0"/>
              </a:spcAft>
              <a:buSzPts val="600"/>
              <a:buNone/>
              <a:defRPr sz="750"/>
            </a:lvl9pPr>
          </a:lstStyle>
          <a:p>
            <a:endParaRPr/>
          </a:p>
        </p:txBody>
      </p:sp>
      <p:sp>
        <p:nvSpPr>
          <p:cNvPr id="84" name="Google Shape;84;p9"/>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9"/>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9"/>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87"/>
        <p:cNvGrpSpPr/>
        <p:nvPr/>
      </p:nvGrpSpPr>
      <p:grpSpPr>
        <a:xfrm>
          <a:off x="0" y="0"/>
          <a:ext cx="0" cy="0"/>
          <a:chOff x="0" y="0"/>
          <a:chExt cx="0" cy="0"/>
        </a:xfrm>
      </p:grpSpPr>
      <p:sp>
        <p:nvSpPr>
          <p:cNvPr id="88" name="Google Shape;88;p10"/>
          <p:cNvSpPr txBox="1">
            <a:spLocks noGrp="1"/>
          </p:cNvSpPr>
          <p:nvPr>
            <p:ph type="title"/>
          </p:nvPr>
        </p:nvSpPr>
        <p:spPr>
          <a:xfrm>
            <a:off x="609599" y="4800600"/>
            <a:ext cx="6347714" cy="566738"/>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0"/>
          <p:cNvSpPr>
            <a:spLocks noGrp="1"/>
          </p:cNvSpPr>
          <p:nvPr>
            <p:ph type="pic" idx="2"/>
          </p:nvPr>
        </p:nvSpPr>
        <p:spPr>
          <a:xfrm>
            <a:off x="609599" y="609600"/>
            <a:ext cx="6347714" cy="3845718"/>
          </a:xfrm>
          <a:prstGeom prst="rect">
            <a:avLst/>
          </a:prstGeom>
          <a:noFill/>
          <a:ln>
            <a:noFill/>
          </a:ln>
        </p:spPr>
        <p:txBody>
          <a:bodyPr spcFirstLastPara="1" wrap="square" lIns="91425" tIns="45700" rIns="91425" bIns="45700" anchor="t" anchorCtr="0"/>
          <a:lstStyle>
            <a:lvl1pPr marR="0" lvl="0" algn="ctr"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1pPr>
            <a:lvl2pPr marR="0" lvl="1"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2pPr>
            <a:lvl3pPr marR="0" lvl="2"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3pPr>
            <a:lvl4pPr marR="0" lvl="3"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4pPr>
            <a:lvl5pPr marR="0" lvl="4"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5pPr>
            <a:lvl6pPr marR="0" lvl="5"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6pPr>
            <a:lvl7pPr marR="0" lvl="6"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7pPr>
            <a:lvl8pPr marR="0" lvl="7"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8pPr>
            <a:lvl9pPr marR="0" lvl="8" algn="l" rtl="0">
              <a:spcBef>
                <a:spcPts val="1000"/>
              </a:spcBef>
              <a:spcAft>
                <a:spcPts val="0"/>
              </a:spcAft>
              <a:buClr>
                <a:schemeClr val="accent1"/>
              </a:buClr>
              <a:buSzPts val="1280"/>
              <a:buFont typeface="Noto Sans Symbols"/>
              <a:buNone/>
              <a:defRPr sz="1600" b="0" i="0" u="none" strike="noStrike" cap="none">
                <a:solidFill>
                  <a:srgbClr val="55556F"/>
                </a:solidFill>
                <a:latin typeface="Trebuchet MS"/>
                <a:ea typeface="Trebuchet MS"/>
                <a:cs typeface="Trebuchet MS"/>
                <a:sym typeface="Trebuchet MS"/>
              </a:defRPr>
            </a:lvl9pPr>
          </a:lstStyle>
          <a:p>
            <a:endParaRPr/>
          </a:p>
        </p:txBody>
      </p:sp>
      <p:sp>
        <p:nvSpPr>
          <p:cNvPr id="90" name="Google Shape;90;p10"/>
          <p:cNvSpPr txBox="1">
            <a:spLocks noGrp="1"/>
          </p:cNvSpPr>
          <p:nvPr>
            <p:ph type="body" idx="1"/>
          </p:nvPr>
        </p:nvSpPr>
        <p:spPr>
          <a:xfrm>
            <a:off x="609599" y="5367338"/>
            <a:ext cx="6347714" cy="674024"/>
          </a:xfrm>
          <a:prstGeom prst="rect">
            <a:avLst/>
          </a:prstGeom>
          <a:noFill/>
          <a:ln>
            <a:noFill/>
          </a:ln>
        </p:spPr>
        <p:txBody>
          <a:bodyPr spcFirstLastPara="1" wrap="square" lIns="91425" tIns="45700" rIns="91425" bIns="45700" anchor="t" anchorCtr="0"/>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10"/>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10"/>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0"/>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
          <p:cNvGrpSpPr/>
          <p:nvPr/>
        </p:nvGrpSpPr>
        <p:grpSpPr>
          <a:xfrm>
            <a:off x="-8467" y="-8468"/>
            <a:ext cx="9169805" cy="6874935"/>
            <a:chOff x="-8467" y="-8468"/>
            <a:chExt cx="9169805" cy="6874935"/>
          </a:xfrm>
        </p:grpSpPr>
        <p:sp>
          <p:nvSpPr>
            <p:cNvPr id="11" name="Google Shape;11;p1"/>
            <p:cNvSpPr/>
            <p:nvPr/>
          </p:nvSpPr>
          <p:spPr>
            <a:xfrm>
              <a:off x="-8467" y="4013200"/>
              <a:ext cx="457200" cy="2853267"/>
            </a:xfrm>
            <a:custGeom>
              <a:avLst/>
              <a:gdLst/>
              <a:ahLst/>
              <a:cxnLst/>
              <a:rect l="l" t="t" r="r" b="b"/>
              <a:pathLst>
                <a:path w="457200" h="2853267" extrusionOk="0">
                  <a:moveTo>
                    <a:pt x="0" y="0"/>
                  </a:moveTo>
                  <a:lnTo>
                    <a:pt x="457200" y="2853267"/>
                  </a:lnTo>
                  <a:lnTo>
                    <a:pt x="0" y="2844800"/>
                  </a:lnTo>
                  <a:cubicBezTo>
                    <a:pt x="2822" y="1905000"/>
                    <a:pt x="5645" y="965200"/>
                    <a:pt x="0" y="0"/>
                  </a:cubicBezTo>
                  <a:close/>
                </a:path>
              </a:pathLst>
            </a:cu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 name="Google Shape;12;p1"/>
            <p:cNvCxnSpPr/>
            <p:nvPr/>
          </p:nvCxnSpPr>
          <p:spPr>
            <a:xfrm rot="10800000" flipH="1">
              <a:off x="5130830" y="4175605"/>
              <a:ext cx="4022475" cy="2682396"/>
            </a:xfrm>
            <a:prstGeom prst="straightConnector1">
              <a:avLst/>
            </a:prstGeom>
            <a:noFill/>
            <a:ln w="9525" cap="flat" cmpd="sng">
              <a:solidFill>
                <a:srgbClr val="D8D8D8"/>
              </a:solidFill>
              <a:prstDash val="solid"/>
              <a:round/>
              <a:headEnd type="none" w="sm" len="sm"/>
              <a:tailEnd type="none" w="sm" len="sm"/>
            </a:ln>
          </p:spPr>
        </p:cxnSp>
        <p:cxnSp>
          <p:nvCxnSpPr>
            <p:cNvPr id="13" name="Google Shape;13;p1"/>
            <p:cNvCxnSpPr/>
            <p:nvPr/>
          </p:nvCxnSpPr>
          <p:spPr>
            <a:xfrm>
              <a:off x="7042707" y="0"/>
              <a:ext cx="1219200" cy="6858000"/>
            </a:xfrm>
            <a:prstGeom prst="straightConnector1">
              <a:avLst/>
            </a:prstGeom>
            <a:noFill/>
            <a:ln w="9525" cap="flat" cmpd="sng">
              <a:solidFill>
                <a:srgbClr val="BFBFBF"/>
              </a:solidFill>
              <a:prstDash val="solid"/>
              <a:round/>
              <a:headEnd type="none" w="sm" len="sm"/>
              <a:tailEnd type="none" w="sm" len="sm"/>
            </a:ln>
          </p:spPr>
        </p:cxnSp>
        <p:sp>
          <p:nvSpPr>
            <p:cNvPr id="14" name="Google Shape;14;p1"/>
            <p:cNvSpPr/>
            <p:nvPr/>
          </p:nvSpPr>
          <p:spPr>
            <a:xfrm>
              <a:off x="6891896" y="1"/>
              <a:ext cx="2269442" cy="6866466"/>
            </a:xfrm>
            <a:custGeom>
              <a:avLst/>
              <a:gdLst/>
              <a:ahLst/>
              <a:cxnLst/>
              <a:rect l="l" t="t" r="r" b="b"/>
              <a:pathLst>
                <a:path w="2269442" h="6866466" extrusionOk="0">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1"/>
            <p:cNvSpPr/>
            <p:nvPr/>
          </p:nvSpPr>
          <p:spPr>
            <a:xfrm>
              <a:off x="7205158" y="-8467"/>
              <a:ext cx="1948147" cy="6866467"/>
            </a:xfrm>
            <a:custGeom>
              <a:avLst/>
              <a:gdLst/>
              <a:ahLst/>
              <a:cxnLst/>
              <a:rect l="l" t="t" r="r" b="b"/>
              <a:pathLst>
                <a:path w="1948147" h="6866467" extrusionOk="0">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
            <p:cNvSpPr/>
            <p:nvPr/>
          </p:nvSpPr>
          <p:spPr>
            <a:xfrm>
              <a:off x="6637896" y="3920066"/>
              <a:ext cx="2513565" cy="2937933"/>
            </a:xfrm>
            <a:custGeom>
              <a:avLst/>
              <a:gdLst/>
              <a:ahLst/>
              <a:cxnLst/>
              <a:rect l="l" t="t" r="r" b="b"/>
              <a:pathLst>
                <a:path w="3259667" h="3810000" extrusionOk="0">
                  <a:moveTo>
                    <a:pt x="0" y="3810000"/>
                  </a:moveTo>
                  <a:lnTo>
                    <a:pt x="3251200" y="0"/>
                  </a:lnTo>
                  <a:cubicBezTo>
                    <a:pt x="3254022" y="1270000"/>
                    <a:pt x="3256845" y="2540000"/>
                    <a:pt x="3259667" y="3810000"/>
                  </a:cubicBezTo>
                  <a:lnTo>
                    <a:pt x="0" y="3810000"/>
                  </a:lnTo>
                  <a:close/>
                </a:path>
              </a:pathLst>
            </a:cu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1"/>
            <p:cNvSpPr/>
            <p:nvPr/>
          </p:nvSpPr>
          <p:spPr>
            <a:xfrm>
              <a:off x="7010429" y="-8467"/>
              <a:ext cx="2142876" cy="6866467"/>
            </a:xfrm>
            <a:custGeom>
              <a:avLst/>
              <a:gdLst/>
              <a:ahLst/>
              <a:cxnLst/>
              <a:rect l="l" t="t" r="r" b="b"/>
              <a:pathLst>
                <a:path w="2853267" h="6866467" extrusionOk="0">
                  <a:moveTo>
                    <a:pt x="0" y="0"/>
                  </a:moveTo>
                  <a:lnTo>
                    <a:pt x="2472267" y="6866467"/>
                  </a:lnTo>
                  <a:lnTo>
                    <a:pt x="2853267" y="6858000"/>
                  </a:lnTo>
                  <a:lnTo>
                    <a:pt x="2853267" y="0"/>
                  </a:lnTo>
                  <a:lnTo>
                    <a:pt x="0" y="0"/>
                  </a:lnTo>
                  <a:close/>
                </a:path>
              </a:pathLst>
            </a:custGeom>
            <a:solidFill>
              <a:srgbClr val="866B48">
                <a:alpha val="69803"/>
              </a:srgbClr>
            </a:solidFill>
            <a:ln>
              <a:noFill/>
            </a:ln>
          </p:spPr>
        </p:sp>
        <p:sp>
          <p:nvSpPr>
            <p:cNvPr id="18" name="Google Shape;18;p1"/>
            <p:cNvSpPr/>
            <p:nvPr/>
          </p:nvSpPr>
          <p:spPr>
            <a:xfrm>
              <a:off x="8295776" y="-8467"/>
              <a:ext cx="857530" cy="6866467"/>
            </a:xfrm>
            <a:custGeom>
              <a:avLst/>
              <a:gdLst/>
              <a:ahLst/>
              <a:cxnLst/>
              <a:rect l="l" t="t" r="r" b="b"/>
              <a:pathLst>
                <a:path w="1286933" h="6866467" extrusionOk="0">
                  <a:moveTo>
                    <a:pt x="1016000" y="0"/>
                  </a:moveTo>
                  <a:lnTo>
                    <a:pt x="0" y="6866467"/>
                  </a:lnTo>
                  <a:lnTo>
                    <a:pt x="1286933" y="6866467"/>
                  </a:lnTo>
                  <a:cubicBezTo>
                    <a:pt x="1284111" y="4577645"/>
                    <a:pt x="1281288" y="2288822"/>
                    <a:pt x="1278466" y="0"/>
                  </a:cubicBezTo>
                  <a:lnTo>
                    <a:pt x="1016000" y="0"/>
                  </a:lnTo>
                  <a:close/>
                </a:path>
              </a:pathLst>
            </a:custGeom>
            <a:solidFill>
              <a:srgbClr val="BDC6C1">
                <a:alpha val="69803"/>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1"/>
            <p:cNvSpPr/>
            <p:nvPr/>
          </p:nvSpPr>
          <p:spPr>
            <a:xfrm>
              <a:off x="8077231" y="-8468"/>
              <a:ext cx="1066770" cy="6866467"/>
            </a:xfrm>
            <a:custGeom>
              <a:avLst/>
              <a:gdLst/>
              <a:ahLst/>
              <a:cxnLst/>
              <a:rect l="l" t="t" r="r" b="b"/>
              <a:pathLst>
                <a:path w="1270244" h="6866467" extrusionOk="0">
                  <a:moveTo>
                    <a:pt x="0" y="0"/>
                  </a:moveTo>
                  <a:lnTo>
                    <a:pt x="1117600" y="6866467"/>
                  </a:lnTo>
                  <a:lnTo>
                    <a:pt x="1270000" y="6866467"/>
                  </a:lnTo>
                  <a:cubicBezTo>
                    <a:pt x="1272822" y="4574822"/>
                    <a:pt x="1250245" y="2291645"/>
                    <a:pt x="1253067" y="0"/>
                  </a:cubicBezTo>
                  <a:lnTo>
                    <a:pt x="0" y="0"/>
                  </a:lnTo>
                  <a:close/>
                </a:path>
              </a:pathLst>
            </a:custGeom>
            <a:solidFill>
              <a:schemeClr val="accent1">
                <a:alpha val="6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1"/>
            <p:cNvSpPr/>
            <p:nvPr/>
          </p:nvSpPr>
          <p:spPr>
            <a:xfrm>
              <a:off x="8060297" y="4893733"/>
              <a:ext cx="1094086" cy="1964267"/>
            </a:xfrm>
            <a:custGeom>
              <a:avLst/>
              <a:gdLst/>
              <a:ahLst/>
              <a:cxnLst/>
              <a:rect l="l" t="t" r="r" b="b"/>
              <a:pathLst>
                <a:path w="1820333" h="3268133" extrusionOk="0">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1"/>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1"/>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55556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55556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55556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55556F"/>
                </a:solidFill>
                <a:latin typeface="Trebuchet MS"/>
                <a:ea typeface="Trebuchet MS"/>
                <a:cs typeface="Trebuchet MS"/>
                <a:sym typeface="Trebuchet MS"/>
              </a:defRPr>
            </a:lvl9pPr>
          </a:lstStyle>
          <a:p>
            <a:endParaRPr/>
          </a:p>
        </p:txBody>
      </p:sp>
      <p:sp>
        <p:nvSpPr>
          <p:cNvPr id="23" name="Google Shape;23;p1"/>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900" b="0" i="0" u="none" strike="noStrike" cap="none">
                <a:solidFill>
                  <a:srgbClr val="8B8B8D"/>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1"/>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B8B8D"/>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1"/>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mc:AlternateContent xmlns:mc="http://schemas.openxmlformats.org/markup-compatibility/2006" xmlns:p14="http://schemas.microsoft.com/office/powerpoint/2010/main">
    <mc:Choice Requires="p14">
      <p:transition spd="slow" p14:dur="2000">
        <p:push/>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8"/>
          <p:cNvSpPr txBox="1">
            <a:spLocks noGrp="1"/>
          </p:cNvSpPr>
          <p:nvPr>
            <p:ph type="ctrTitle"/>
          </p:nvPr>
        </p:nvSpPr>
        <p:spPr>
          <a:xfrm>
            <a:off x="1704181" y="764704"/>
            <a:ext cx="4957988" cy="2304256"/>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00B0F0"/>
              </a:buClr>
              <a:buSzPts val="2800"/>
              <a:buFont typeface="Bookman Old Style"/>
              <a:buNone/>
            </a:pPr>
            <a:r>
              <a:rPr lang="es-ES" sz="2800" dirty="0">
                <a:solidFill>
                  <a:srgbClr val="0070C0"/>
                </a:solidFill>
                <a:latin typeface="Bookman Old Style"/>
                <a:ea typeface="Bookman Old Style"/>
                <a:cs typeface="Bookman Old Style"/>
                <a:sym typeface="Bookman Old Style"/>
              </a:rPr>
              <a:t>EL LITIGIO FRONTERIZO COLOMBO NICARAGÜENSE DESDE LA PERSPECTIVA DEL CONCEPTO DE VALIDEZ DE ROBERT ALEXY.</a:t>
            </a:r>
            <a:endParaRPr sz="2800" i="1" dirty="0">
              <a:solidFill>
                <a:srgbClr val="0070C0"/>
              </a:solidFill>
              <a:latin typeface="Bookman Old Style"/>
              <a:ea typeface="Bookman Old Style"/>
              <a:cs typeface="Bookman Old Style"/>
              <a:sym typeface="Bookman Old Style"/>
            </a:endParaRPr>
          </a:p>
        </p:txBody>
      </p:sp>
      <p:sp>
        <p:nvSpPr>
          <p:cNvPr id="148" name="Google Shape;148;p18"/>
          <p:cNvSpPr txBox="1">
            <a:spLocks noGrp="1"/>
          </p:cNvSpPr>
          <p:nvPr>
            <p:ph type="subTitle" idx="1"/>
          </p:nvPr>
        </p:nvSpPr>
        <p:spPr>
          <a:xfrm>
            <a:off x="467544" y="5517232"/>
            <a:ext cx="2445707" cy="828582"/>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008"/>
              <a:buNone/>
            </a:pPr>
            <a:r>
              <a:rPr lang="es-ES" sz="1260"/>
              <a:t>Sergio Campos M.</a:t>
            </a:r>
            <a:endParaRPr/>
          </a:p>
          <a:p>
            <a:pPr marL="0" lvl="0" indent="0" algn="l" rtl="0">
              <a:lnSpc>
                <a:spcPct val="80000"/>
              </a:lnSpc>
              <a:spcBef>
                <a:spcPts val="1000"/>
              </a:spcBef>
              <a:spcAft>
                <a:spcPts val="0"/>
              </a:spcAft>
              <a:buSzPts val="1008"/>
              <a:buNone/>
            </a:pPr>
            <a:r>
              <a:rPr lang="es-ES" sz="1260"/>
              <a:t>Felipe Calderón. </a:t>
            </a:r>
            <a:endParaRPr/>
          </a:p>
          <a:p>
            <a:pPr marL="0" lvl="0" indent="0" algn="l" rtl="0">
              <a:lnSpc>
                <a:spcPct val="80000"/>
              </a:lnSpc>
              <a:spcBef>
                <a:spcPts val="1000"/>
              </a:spcBef>
              <a:spcAft>
                <a:spcPts val="0"/>
              </a:spcAft>
              <a:buSzPts val="1008"/>
              <a:buNone/>
            </a:pPr>
            <a:r>
              <a:rPr lang="es-ES" sz="1260"/>
              <a:t>Facultad de Derecho.</a:t>
            </a:r>
            <a:endParaRPr sz="1260"/>
          </a:p>
        </p:txBody>
      </p:sp>
      <p:pic>
        <p:nvPicPr>
          <p:cNvPr id="149" name="Google Shape;149;p18"/>
          <p:cNvPicPr preferRelativeResize="0"/>
          <p:nvPr/>
        </p:nvPicPr>
        <p:blipFill rotWithShape="1">
          <a:blip r:embed="rId3">
            <a:alphaModFix/>
          </a:blip>
          <a:srcRect/>
          <a:stretch/>
        </p:blipFill>
        <p:spPr>
          <a:xfrm>
            <a:off x="3251892" y="3212976"/>
            <a:ext cx="1862567" cy="259228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1"/>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a:solidFill>
                  <a:srgbClr val="00B0F0"/>
                </a:solidFill>
              </a:rPr>
              <a:t/>
            </a:r>
            <a:br>
              <a:rPr lang="es-ES" dirty="0">
                <a:solidFill>
                  <a:srgbClr val="00B0F0"/>
                </a:solidFill>
              </a:rPr>
            </a:br>
            <a:r>
              <a:rPr lang="es-ES" dirty="0">
                <a:solidFill>
                  <a:srgbClr val="0070C0"/>
                </a:solidFill>
              </a:rPr>
              <a:t>VALIDEZ JURÍDICA</a:t>
            </a:r>
            <a:endParaRPr dirty="0">
              <a:solidFill>
                <a:srgbClr val="0070C0"/>
              </a:solidFill>
            </a:endParaRPr>
          </a:p>
        </p:txBody>
      </p:sp>
      <p:sp>
        <p:nvSpPr>
          <p:cNvPr id="235" name="Google Shape;235;p31"/>
          <p:cNvSpPr txBox="1">
            <a:spLocks noGrp="1"/>
          </p:cNvSpPr>
          <p:nvPr>
            <p:ph type="body" idx="1"/>
          </p:nvPr>
        </p:nvSpPr>
        <p:spPr>
          <a:xfrm>
            <a:off x="930110" y="2028614"/>
            <a:ext cx="6347714" cy="388077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920"/>
              <a:buNone/>
            </a:pPr>
            <a:endParaRPr sz="2400" dirty="0"/>
          </a:p>
          <a:p>
            <a:pPr marL="0" lvl="0" indent="0" algn="just" rtl="0">
              <a:lnSpc>
                <a:spcPct val="150000"/>
              </a:lnSpc>
              <a:spcBef>
                <a:spcPts val="1000"/>
              </a:spcBef>
              <a:spcAft>
                <a:spcPts val="0"/>
              </a:spcAft>
              <a:buSzPts val="1920"/>
              <a:buNone/>
            </a:pPr>
            <a:r>
              <a:rPr lang="es-ES" sz="2400" dirty="0" smtClean="0"/>
              <a:t>1. Punto </a:t>
            </a:r>
            <a:r>
              <a:rPr lang="es-ES" sz="2400" dirty="0"/>
              <a:t>de vista de H. Kelsen. </a:t>
            </a:r>
            <a:endParaRPr dirty="0"/>
          </a:p>
          <a:p>
            <a:pPr marL="342900" indent="-342900" algn="just">
              <a:lnSpc>
                <a:spcPct val="150000"/>
              </a:lnSpc>
              <a:buSzPts val="1920"/>
            </a:pPr>
            <a:r>
              <a:rPr lang="es-ES" sz="2400" dirty="0" smtClean="0"/>
              <a:t>Concepción </a:t>
            </a:r>
            <a:r>
              <a:rPr lang="es-ES" sz="2400" dirty="0"/>
              <a:t>de Norma fundamental. </a:t>
            </a:r>
            <a:endParaRPr lang="es-ES" dirty="0"/>
          </a:p>
          <a:p>
            <a:pPr marL="0" indent="0" algn="just">
              <a:lnSpc>
                <a:spcPct val="150000"/>
              </a:lnSpc>
              <a:buSzPts val="1920"/>
              <a:buNone/>
            </a:pPr>
            <a:r>
              <a:rPr lang="es-ES" sz="2400" dirty="0" smtClean="0"/>
              <a:t>2. </a:t>
            </a:r>
            <a:r>
              <a:rPr lang="es-ES" sz="2400" dirty="0" smtClean="0"/>
              <a:t>N</a:t>
            </a:r>
            <a:r>
              <a:rPr lang="es-ES" sz="2400" dirty="0"/>
              <a:t>. </a:t>
            </a:r>
            <a:r>
              <a:rPr lang="es-ES" sz="2400" dirty="0" err="1"/>
              <a:t>Luhmann</a:t>
            </a:r>
            <a:r>
              <a:rPr lang="es-ES" sz="2400" dirty="0"/>
              <a:t> </a:t>
            </a:r>
            <a:endParaRPr sz="2400" dirty="0"/>
          </a:p>
          <a:p>
            <a:pPr marL="342900" indent="-342900" algn="just">
              <a:lnSpc>
                <a:spcPct val="150000"/>
              </a:lnSpc>
              <a:buSzPts val="1920"/>
            </a:pPr>
            <a:r>
              <a:rPr lang="es-ES" sz="2400" dirty="0" smtClean="0"/>
              <a:t>Prelación </a:t>
            </a:r>
            <a:r>
              <a:rPr lang="es-ES" sz="2400" dirty="0"/>
              <a:t>de la jerarquía de la norma. </a:t>
            </a:r>
            <a:endParaRPr sz="2400" dirty="0"/>
          </a:p>
          <a:p>
            <a:pPr marL="342900" lvl="0" indent="-220980" algn="l" rtl="0">
              <a:spcBef>
                <a:spcPts val="1000"/>
              </a:spcBef>
              <a:spcAft>
                <a:spcPts val="0"/>
              </a:spcAft>
              <a:buSzPts val="1920"/>
              <a:buNone/>
            </a:pPr>
            <a:endParaRP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9"/>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a:solidFill>
                  <a:srgbClr val="0070C0"/>
                </a:solidFill>
              </a:rPr>
              <a:t>CONCEPTO DE VALIDEZ DE ROBERT ALEXY. </a:t>
            </a:r>
            <a:endParaRPr dirty="0">
              <a:solidFill>
                <a:srgbClr val="0070C0"/>
              </a:solidFill>
            </a:endParaRPr>
          </a:p>
        </p:txBody>
      </p:sp>
      <p:sp>
        <p:nvSpPr>
          <p:cNvPr id="223" name="Google Shape;223;p29"/>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noAutofit/>
          </a:bodyPr>
          <a:lstStyle/>
          <a:p>
            <a:pPr marL="342900" lvl="0" indent="-251459" algn="l" rtl="0">
              <a:spcBef>
                <a:spcPts val="0"/>
              </a:spcBef>
              <a:spcAft>
                <a:spcPts val="0"/>
              </a:spcAft>
              <a:buSzPts val="1440"/>
              <a:buNone/>
            </a:pPr>
            <a:endParaRPr dirty="0"/>
          </a:p>
          <a:p>
            <a:pPr marL="342900" lvl="0" indent="-342900" algn="just" rtl="0">
              <a:spcBef>
                <a:spcPts val="1000"/>
              </a:spcBef>
              <a:spcAft>
                <a:spcPts val="0"/>
              </a:spcAft>
              <a:buSzPts val="1920"/>
              <a:buChar char="▶"/>
            </a:pPr>
            <a:r>
              <a:rPr lang="es-ES" sz="2400" dirty="0"/>
              <a:t>Relación entre otros tipos de validez.</a:t>
            </a:r>
            <a:endParaRPr dirty="0"/>
          </a:p>
          <a:p>
            <a:pPr marL="342900" lvl="0" indent="-220980" algn="just" rtl="0">
              <a:spcBef>
                <a:spcPts val="1000"/>
              </a:spcBef>
              <a:spcAft>
                <a:spcPts val="0"/>
              </a:spcAft>
              <a:buSzPts val="1920"/>
              <a:buNone/>
            </a:pPr>
            <a:endParaRPr sz="2400" dirty="0"/>
          </a:p>
          <a:p>
            <a:pPr marL="342900" lvl="0" indent="-342900" algn="just" rtl="0">
              <a:spcBef>
                <a:spcPts val="1000"/>
              </a:spcBef>
              <a:spcAft>
                <a:spcPts val="0"/>
              </a:spcAft>
              <a:buSzPts val="1920"/>
              <a:buChar char="▶"/>
            </a:pPr>
            <a:r>
              <a:rPr lang="es-ES" sz="2400" dirty="0"/>
              <a:t>La validez social y la validez jurídica. </a:t>
            </a:r>
            <a:endParaRPr dirty="0"/>
          </a:p>
          <a:p>
            <a:pPr marL="342900" lvl="0" indent="-220980" algn="just" rtl="0">
              <a:spcBef>
                <a:spcPts val="1000"/>
              </a:spcBef>
              <a:spcAft>
                <a:spcPts val="0"/>
              </a:spcAft>
              <a:buSzPts val="1920"/>
              <a:buNone/>
            </a:pPr>
            <a:endParaRPr sz="2400" dirty="0"/>
          </a:p>
          <a:p>
            <a:pPr marL="342900" lvl="0" indent="-342900" algn="just" rtl="0">
              <a:spcBef>
                <a:spcPts val="1000"/>
              </a:spcBef>
              <a:spcAft>
                <a:spcPts val="0"/>
              </a:spcAft>
              <a:buSzPts val="1920"/>
              <a:buChar char="▶"/>
            </a:pPr>
            <a:r>
              <a:rPr lang="es-ES" sz="2400" dirty="0"/>
              <a:t>Colisión entre la validez moral y la validez jurídica.</a:t>
            </a:r>
            <a:endParaRPr dirty="0"/>
          </a:p>
          <a:p>
            <a:pPr marL="457200" lvl="1" indent="0" algn="l" rtl="0">
              <a:spcBef>
                <a:spcPts val="1000"/>
              </a:spcBef>
              <a:spcAft>
                <a:spcPts val="0"/>
              </a:spcAft>
              <a:buSzPts val="1760"/>
              <a:buNone/>
            </a:pPr>
            <a:endParaRPr sz="2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0"/>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a:solidFill>
                  <a:srgbClr val="00B0F0"/>
                </a:solidFill>
              </a:rPr>
              <a:t/>
            </a:r>
            <a:br>
              <a:rPr lang="es-ES" dirty="0">
                <a:solidFill>
                  <a:srgbClr val="00B0F0"/>
                </a:solidFill>
              </a:rPr>
            </a:br>
            <a:r>
              <a:rPr lang="es-ES" dirty="0">
                <a:solidFill>
                  <a:srgbClr val="0070C0"/>
                </a:solidFill>
              </a:rPr>
              <a:t>VALIDEZ JURÍDICA</a:t>
            </a:r>
            <a:endParaRPr dirty="0">
              <a:solidFill>
                <a:srgbClr val="0070C0"/>
              </a:solidFill>
            </a:endParaRPr>
          </a:p>
        </p:txBody>
      </p:sp>
      <p:sp>
        <p:nvSpPr>
          <p:cNvPr id="229" name="Google Shape;229;p30"/>
          <p:cNvSpPr txBox="1">
            <a:spLocks noGrp="1"/>
          </p:cNvSpPr>
          <p:nvPr>
            <p:ph type="body" idx="1"/>
          </p:nvPr>
        </p:nvSpPr>
        <p:spPr>
          <a:xfrm>
            <a:off x="609598" y="2160590"/>
            <a:ext cx="7202761" cy="4697410"/>
          </a:xfrm>
          <a:prstGeom prst="rect">
            <a:avLst/>
          </a:prstGeom>
          <a:noFill/>
          <a:ln>
            <a:noFill/>
          </a:ln>
        </p:spPr>
        <p:txBody>
          <a:bodyPr spcFirstLastPara="1" wrap="square" lIns="91425" tIns="45700" rIns="91425" bIns="45700" anchor="t" anchorCtr="0">
            <a:noAutofit/>
          </a:bodyPr>
          <a:lstStyle/>
          <a:p>
            <a:pPr marL="342900" lvl="0" indent="-220980" algn="l" rtl="0">
              <a:spcBef>
                <a:spcPts val="0"/>
              </a:spcBef>
              <a:spcAft>
                <a:spcPts val="0"/>
              </a:spcAft>
              <a:buSzPts val="1920"/>
              <a:buNone/>
            </a:pPr>
            <a:endParaRPr sz="2400" dirty="0"/>
          </a:p>
          <a:p>
            <a:pPr marL="342900" lvl="0" indent="-342900" algn="just" rtl="0">
              <a:spcBef>
                <a:spcPts val="1000"/>
              </a:spcBef>
              <a:spcAft>
                <a:spcPts val="0"/>
              </a:spcAft>
              <a:buSzPts val="2560"/>
              <a:buChar char="▶"/>
            </a:pPr>
            <a:r>
              <a:rPr lang="es-ES" sz="3200" dirty="0"/>
              <a:t>Elementos de la validez jurídica. </a:t>
            </a:r>
            <a:endParaRPr dirty="0"/>
          </a:p>
          <a:p>
            <a:pPr marL="342900" lvl="0" indent="-342900" algn="just" rtl="0">
              <a:spcBef>
                <a:spcPts val="1000"/>
              </a:spcBef>
              <a:spcAft>
                <a:spcPts val="0"/>
              </a:spcAft>
              <a:buSzPts val="2560"/>
              <a:buChar char="▶"/>
            </a:pPr>
            <a:r>
              <a:rPr lang="es-ES" sz="3200" dirty="0"/>
              <a:t>Elementos. </a:t>
            </a:r>
            <a:endParaRPr dirty="0"/>
          </a:p>
          <a:p>
            <a:pPr marL="0" lvl="0" indent="0" algn="just" rtl="0">
              <a:spcBef>
                <a:spcPts val="1000"/>
              </a:spcBef>
              <a:spcAft>
                <a:spcPts val="0"/>
              </a:spcAft>
              <a:buSzPts val="2560"/>
              <a:buNone/>
            </a:pPr>
            <a:endParaRPr sz="3200" dirty="0"/>
          </a:p>
          <a:p>
            <a:pPr marL="742950" lvl="1" indent="-285750" algn="just" rtl="0">
              <a:spcBef>
                <a:spcPts val="1000"/>
              </a:spcBef>
              <a:spcAft>
                <a:spcPts val="0"/>
              </a:spcAft>
              <a:buSzPts val="2240"/>
              <a:buFont typeface="Arial"/>
              <a:buChar char="•"/>
            </a:pPr>
            <a:r>
              <a:rPr lang="es-ES" sz="2800" dirty="0"/>
              <a:t>Elemento material. </a:t>
            </a:r>
            <a:endParaRPr dirty="0"/>
          </a:p>
          <a:p>
            <a:pPr marL="742950" lvl="1" indent="-285750" algn="just" rtl="0">
              <a:spcBef>
                <a:spcPts val="1000"/>
              </a:spcBef>
              <a:spcAft>
                <a:spcPts val="0"/>
              </a:spcAft>
              <a:buSzPts val="2240"/>
              <a:buFont typeface="Arial"/>
              <a:buChar char="•"/>
            </a:pPr>
            <a:r>
              <a:rPr lang="es-ES" sz="2800" dirty="0"/>
              <a:t>Elemento Formal. </a:t>
            </a:r>
            <a:endParaRPr dirty="0"/>
          </a:p>
          <a:p>
            <a:pPr marL="342900" lvl="0" indent="-251459" algn="l" rtl="0">
              <a:spcBef>
                <a:spcPts val="1000"/>
              </a:spcBef>
              <a:spcAft>
                <a:spcPts val="0"/>
              </a:spcAft>
              <a:buSzPts val="1440"/>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3"/>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CAPÍTULO II </a:t>
            </a:r>
            <a:endParaRPr dirty="0">
              <a:solidFill>
                <a:srgbClr val="0070C0"/>
              </a:solidFill>
            </a:endParaRPr>
          </a:p>
        </p:txBody>
      </p:sp>
      <p:sp>
        <p:nvSpPr>
          <p:cNvPr id="247" name="Google Shape;247;p33"/>
          <p:cNvSpPr txBox="1">
            <a:spLocks noGrp="1"/>
          </p:cNvSpPr>
          <p:nvPr>
            <p:ph type="body" idx="1"/>
          </p:nvPr>
        </p:nvSpPr>
        <p:spPr>
          <a:xfrm>
            <a:off x="609599" y="1630837"/>
            <a:ext cx="6636470" cy="4401100"/>
          </a:xfrm>
          <a:prstGeom prst="rect">
            <a:avLst/>
          </a:prstGeom>
          <a:noFill/>
          <a:ln>
            <a:noFill/>
          </a:ln>
        </p:spPr>
        <p:txBody>
          <a:bodyPr spcFirstLastPara="1" wrap="square" lIns="91425" tIns="45700" rIns="91425" bIns="45700" anchor="t" anchorCtr="0">
            <a:noAutofit/>
          </a:bodyPr>
          <a:lstStyle/>
          <a:p>
            <a:pPr marL="342900" lvl="0" indent="-342900" algn="just" rtl="0">
              <a:lnSpc>
                <a:spcPct val="90000"/>
              </a:lnSpc>
              <a:spcBef>
                <a:spcPts val="0"/>
              </a:spcBef>
              <a:spcAft>
                <a:spcPts val="0"/>
              </a:spcAft>
              <a:buSzPts val="1600"/>
              <a:buChar char="▶"/>
            </a:pPr>
            <a:r>
              <a:rPr lang="es-ES" sz="2400" dirty="0" smtClean="0"/>
              <a:t>Normatividad preexistente </a:t>
            </a:r>
            <a:r>
              <a:rPr lang="es-ES" sz="2400" dirty="0"/>
              <a:t>y contextualización jurídica del conflicto limítrofe </a:t>
            </a:r>
            <a:r>
              <a:rPr lang="es-ES" sz="2400" dirty="0" smtClean="0"/>
              <a:t>colombo-nicaragüense</a:t>
            </a:r>
            <a:endParaRPr sz="2400" dirty="0"/>
          </a:p>
          <a:p>
            <a:pPr marL="342900" lvl="0" indent="-342900" algn="just" rtl="0">
              <a:lnSpc>
                <a:spcPct val="90000"/>
              </a:lnSpc>
              <a:spcBef>
                <a:spcPts val="1000"/>
              </a:spcBef>
              <a:spcAft>
                <a:spcPts val="0"/>
              </a:spcAft>
              <a:buSzPts val="1600"/>
              <a:buChar char="▶"/>
            </a:pPr>
            <a:r>
              <a:rPr lang="es-ES" sz="2400" dirty="0"/>
              <a:t>Constitución Política De Colombia (</a:t>
            </a:r>
            <a:r>
              <a:rPr lang="es-ES" sz="2400" dirty="0" smtClean="0"/>
              <a:t>art.101)</a:t>
            </a:r>
            <a:endParaRPr sz="2400" dirty="0"/>
          </a:p>
          <a:p>
            <a:pPr marL="342900" lvl="0" indent="-342900" algn="just" rtl="0">
              <a:lnSpc>
                <a:spcPct val="90000"/>
              </a:lnSpc>
              <a:spcBef>
                <a:spcPts val="1000"/>
              </a:spcBef>
              <a:spcAft>
                <a:spcPts val="0"/>
              </a:spcAft>
              <a:buSzPts val="1600"/>
              <a:buChar char="▶"/>
            </a:pPr>
            <a:r>
              <a:rPr lang="es-ES" sz="2400" dirty="0"/>
              <a:t>Uti possidetis iuris de 1810, Principio base litigioso, para reclamar.</a:t>
            </a:r>
            <a:endParaRPr sz="2000" dirty="0"/>
          </a:p>
          <a:p>
            <a:pPr marL="342900" lvl="0" indent="-342900" algn="just" rtl="0">
              <a:lnSpc>
                <a:spcPct val="90000"/>
              </a:lnSpc>
              <a:spcBef>
                <a:spcPts val="1000"/>
              </a:spcBef>
              <a:spcAft>
                <a:spcPts val="0"/>
              </a:spcAft>
              <a:buSzPts val="1600"/>
              <a:buChar char="▶"/>
            </a:pPr>
            <a:r>
              <a:rPr lang="es-ES" sz="2400" dirty="0"/>
              <a:t>Proceso de descolonización, en el cual se uso para el establecimiento de fronteras de los nuevos estados que emergían del mismo, </a:t>
            </a:r>
            <a:r>
              <a:rPr lang="es-ES" sz="2400" dirty="0" smtClean="0"/>
              <a:t>así </a:t>
            </a:r>
            <a:r>
              <a:rPr lang="es-ES" sz="2400" dirty="0"/>
              <a:t>lo </a:t>
            </a:r>
            <a:r>
              <a:rPr lang="es-ES" sz="2400" dirty="0" smtClean="0"/>
              <a:t>confirmó </a:t>
            </a:r>
            <a:r>
              <a:rPr lang="es-ES" sz="2400" dirty="0"/>
              <a:t>la Corte Internacional de Justicia  en sentencia de 1986 entre </a:t>
            </a:r>
            <a:r>
              <a:rPr lang="es-ES" sz="2400" dirty="0" smtClean="0"/>
              <a:t>Burkina Faso </a:t>
            </a:r>
            <a:r>
              <a:rPr lang="es-ES" sz="2400" dirty="0"/>
              <a:t>y Mali.</a:t>
            </a:r>
            <a:endParaRPr sz="2000" dirty="0"/>
          </a:p>
          <a:p>
            <a:pPr marL="342900" lvl="0" indent="-251459" algn="l" rtl="0">
              <a:lnSpc>
                <a:spcPct val="90000"/>
              </a:lnSpc>
              <a:spcBef>
                <a:spcPts val="1000"/>
              </a:spcBef>
              <a:spcAft>
                <a:spcPts val="0"/>
              </a:spcAft>
              <a:buSzPts val="1440"/>
              <a:buNone/>
            </a:pPr>
            <a:endParaRPr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6"/>
          <p:cNvSpPr txBox="1">
            <a:spLocks noGrp="1"/>
          </p:cNvSpPr>
          <p:nvPr>
            <p:ph type="title"/>
          </p:nvPr>
        </p:nvSpPr>
        <p:spPr>
          <a:xfrm>
            <a:off x="1953084" y="873550"/>
            <a:ext cx="3872681" cy="68187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ts val="3600"/>
              <a:buFont typeface="Trebuchet MS"/>
              <a:buNone/>
            </a:pPr>
            <a:r>
              <a:rPr lang="es-ES" sz="3200" dirty="0" smtClean="0">
                <a:solidFill>
                  <a:srgbClr val="0070C0"/>
                </a:solidFill>
              </a:rPr>
              <a:t>PACTO DE BOGOTÁ</a:t>
            </a:r>
            <a:endParaRPr lang="es-ES" sz="3200" dirty="0">
              <a:solidFill>
                <a:srgbClr val="0070C0"/>
              </a:solidFill>
            </a:endParaRPr>
          </a:p>
        </p:txBody>
      </p:sp>
      <p:sp>
        <p:nvSpPr>
          <p:cNvPr id="265" name="Google Shape;265;p36"/>
          <p:cNvSpPr txBox="1">
            <a:spLocks noGrp="1"/>
          </p:cNvSpPr>
          <p:nvPr>
            <p:ph type="body" idx="1"/>
          </p:nvPr>
        </p:nvSpPr>
        <p:spPr>
          <a:xfrm>
            <a:off x="609599" y="2160590"/>
            <a:ext cx="6347714" cy="2307715"/>
          </a:xfrm>
          <a:prstGeom prst="rect">
            <a:avLst/>
          </a:prstGeom>
          <a:noFill/>
          <a:ln>
            <a:noFill/>
          </a:ln>
        </p:spPr>
        <p:txBody>
          <a:bodyPr spcFirstLastPara="1" wrap="square" lIns="91425" tIns="45700" rIns="91425" bIns="45700" anchor="t" anchorCtr="0">
            <a:noAutofit/>
          </a:bodyPr>
          <a:lstStyle/>
          <a:p>
            <a:pPr marL="342900" lvl="0" indent="-342900" algn="just" rtl="0">
              <a:spcBef>
                <a:spcPts val="0"/>
              </a:spcBef>
              <a:spcAft>
                <a:spcPts val="0"/>
              </a:spcAft>
              <a:buSzPts val="1440"/>
              <a:buChar char="▶"/>
            </a:pPr>
            <a:r>
              <a:rPr lang="es-ES" sz="2400" dirty="0"/>
              <a:t>F</a:t>
            </a:r>
            <a:r>
              <a:rPr lang="es-ES" sz="2400" dirty="0" smtClean="0"/>
              <a:t>irmado </a:t>
            </a:r>
            <a:r>
              <a:rPr lang="es-ES" sz="2400" dirty="0"/>
              <a:t>en 1948 su objetivo era que conflictos suscitas entre estados americanos fueran resueltas de forma pacifica, evitando cualquier </a:t>
            </a:r>
            <a:r>
              <a:rPr lang="es-ES" sz="2400" dirty="0" smtClean="0"/>
              <a:t> </a:t>
            </a:r>
            <a:r>
              <a:rPr lang="es-ES" sz="2400" dirty="0"/>
              <a:t>bélico entre Estados –Nación. Estados Unidos, Argentina y Venezuela potencias para ese tiempo no accedieron. a diferencia de los anteriores Colombia y Nicaragua si hacían parte del mismo tratado.</a:t>
            </a:r>
            <a:endParaRPr sz="2400" dirty="0"/>
          </a:p>
          <a:p>
            <a:pPr marL="342900" lvl="0" indent="-251459" algn="just" rtl="0">
              <a:spcBef>
                <a:spcPts val="1000"/>
              </a:spcBef>
              <a:spcAft>
                <a:spcPts val="0"/>
              </a:spcAft>
              <a:buSzPts val="1440"/>
              <a:buNone/>
            </a:pPr>
            <a:endParaRPr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8"/>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3600"/>
              <a:buFont typeface="Trebuchet MS"/>
              <a:buNone/>
            </a:pPr>
            <a:r>
              <a:rPr lang="es-ES" dirty="0" smtClean="0">
                <a:solidFill>
                  <a:srgbClr val="0070C0"/>
                </a:solidFill>
              </a:rPr>
              <a:t>LA DEMANDA</a:t>
            </a:r>
            <a:endParaRPr lang="es-ES" dirty="0">
              <a:solidFill>
                <a:srgbClr val="0070C0"/>
              </a:solidFill>
            </a:endParaRPr>
          </a:p>
        </p:txBody>
      </p:sp>
      <p:sp>
        <p:nvSpPr>
          <p:cNvPr id="277" name="Google Shape;277;p38"/>
          <p:cNvSpPr txBox="1">
            <a:spLocks noGrp="1"/>
          </p:cNvSpPr>
          <p:nvPr>
            <p:ph type="body" idx="1"/>
          </p:nvPr>
        </p:nvSpPr>
        <p:spPr>
          <a:xfrm>
            <a:off x="609599" y="1611984"/>
            <a:ext cx="6696174" cy="4468305"/>
          </a:xfrm>
          <a:prstGeom prst="rect">
            <a:avLst/>
          </a:prstGeom>
          <a:noFill/>
          <a:ln>
            <a:noFill/>
          </a:ln>
        </p:spPr>
        <p:txBody>
          <a:bodyPr spcFirstLastPara="1" wrap="square" lIns="91425" tIns="45700" rIns="91425" bIns="45700" anchor="t" anchorCtr="0">
            <a:noAutofit/>
          </a:bodyPr>
          <a:lstStyle/>
          <a:p>
            <a:pPr marL="342900" lvl="0" indent="-342900" algn="just" rtl="0">
              <a:lnSpc>
                <a:spcPct val="80000"/>
              </a:lnSpc>
              <a:spcBef>
                <a:spcPts val="0"/>
              </a:spcBef>
              <a:spcAft>
                <a:spcPts val="0"/>
              </a:spcAft>
              <a:buSzPts val="1332"/>
              <a:buChar char="▶"/>
            </a:pPr>
            <a:r>
              <a:rPr lang="es-ES" dirty="0"/>
              <a:t>En el 2001, Nicaragua en cabeza del mandatario de turno, el Doctor Arnoldo Alemán interpuso demanda contra Colombia alegando la pertenecía y el título del archipiélago de San Andrés, Providencia y Santa Catalina, generando así la disputa territorial de delimitación marítima y terrestre entre la  república de Nicaragua y la República de Colombia.</a:t>
            </a:r>
            <a:endParaRPr sz="2000" dirty="0"/>
          </a:p>
          <a:p>
            <a:pPr marL="342900" lvl="0" indent="-258318" algn="just" rtl="0">
              <a:lnSpc>
                <a:spcPct val="80000"/>
              </a:lnSpc>
              <a:spcBef>
                <a:spcPts val="1000"/>
              </a:spcBef>
              <a:spcAft>
                <a:spcPts val="0"/>
              </a:spcAft>
              <a:buSzPts val="1332"/>
              <a:buNone/>
            </a:pPr>
            <a:endParaRPr dirty="0"/>
          </a:p>
          <a:p>
            <a:pPr marL="342900" lvl="0" indent="-342900" algn="just" rtl="0">
              <a:lnSpc>
                <a:spcPct val="80000"/>
              </a:lnSpc>
              <a:spcBef>
                <a:spcPts val="1000"/>
              </a:spcBef>
              <a:spcAft>
                <a:spcPts val="0"/>
              </a:spcAft>
              <a:buSzPts val="1332"/>
              <a:buChar char="▶"/>
            </a:pPr>
            <a:r>
              <a:rPr lang="es-ES" dirty="0"/>
              <a:t>Nicaragua en sus pretensiones, afirmó que a pesar de que el tratado </a:t>
            </a:r>
            <a:r>
              <a:rPr lang="es-ES" dirty="0" err="1"/>
              <a:t>Esguerra</a:t>
            </a:r>
            <a:r>
              <a:rPr lang="es-ES" dirty="0"/>
              <a:t>-Bárcenas que se había respetado hasta el momento, en el mismo aún no se había hablado sobre la delimitación marítima en cuanto versa el meridiano 82, este último ha sido el causante de confusión para las partes del litigio, entiéndase que sólo en el tratado se estipulo desde donde ejerce soberanía y Nicaragua, se concentró en no reconocer el meridiano 82°, como frontera natural entre ambos estados.</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1"/>
          <p:cNvSpPr txBox="1">
            <a:spLocks noGrp="1"/>
          </p:cNvSpPr>
          <p:nvPr>
            <p:ph type="title"/>
          </p:nvPr>
        </p:nvSpPr>
        <p:spPr>
          <a:xfrm>
            <a:off x="1222341" y="637880"/>
            <a:ext cx="5338715" cy="81384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ts val="3600"/>
              <a:buFont typeface="Trebuchet MS"/>
              <a:buNone/>
            </a:pPr>
            <a:r>
              <a:rPr lang="es-ES" dirty="0" smtClean="0">
                <a:solidFill>
                  <a:srgbClr val="0070C0"/>
                </a:solidFill>
              </a:rPr>
              <a:t>COMPETENCIA DE LA CIJ</a:t>
            </a:r>
            <a:endParaRPr lang="es-ES" dirty="0">
              <a:solidFill>
                <a:srgbClr val="0070C0"/>
              </a:solidFill>
            </a:endParaRPr>
          </a:p>
        </p:txBody>
      </p:sp>
      <p:sp>
        <p:nvSpPr>
          <p:cNvPr id="294" name="Google Shape;294;p41"/>
          <p:cNvSpPr txBox="1">
            <a:spLocks noGrp="1"/>
          </p:cNvSpPr>
          <p:nvPr>
            <p:ph type="body" idx="1"/>
          </p:nvPr>
        </p:nvSpPr>
        <p:spPr>
          <a:xfrm>
            <a:off x="609598" y="1762812"/>
            <a:ext cx="6847003" cy="4278551"/>
          </a:xfrm>
          <a:prstGeom prst="rect">
            <a:avLst/>
          </a:prstGeom>
          <a:noFill/>
          <a:ln>
            <a:noFill/>
          </a:ln>
        </p:spPr>
        <p:txBody>
          <a:bodyPr spcFirstLastPara="1" wrap="square" lIns="91425" tIns="45700" rIns="91425" bIns="45700" anchor="t" anchorCtr="0">
            <a:noAutofit/>
          </a:bodyPr>
          <a:lstStyle/>
          <a:p>
            <a:pPr marL="0" lvl="0" indent="0" algn="just" rtl="0">
              <a:lnSpc>
                <a:spcPct val="80000"/>
              </a:lnSpc>
              <a:spcBef>
                <a:spcPts val="0"/>
              </a:spcBef>
              <a:spcAft>
                <a:spcPts val="0"/>
              </a:spcAft>
              <a:buSzPts val="1332"/>
              <a:buNone/>
            </a:pPr>
            <a:r>
              <a:rPr lang="es-ES" sz="1665" dirty="0"/>
              <a:t>Para el año 2007, la Corte Internacional de Justicia se declaró competente para llevar a cabo el proceso adelantado por Nicaragua, aclarando que su competencia era limitada, o sea, que no podría dirimir ninguna clase de conflictos con respecto del Archipiélago debido que este asunto fue debidamente resuelto en 1928 con el tratado </a:t>
            </a:r>
            <a:r>
              <a:rPr lang="es-ES" sz="1665" dirty="0" err="1"/>
              <a:t>Esguerra</a:t>
            </a:r>
            <a:r>
              <a:rPr lang="es-ES" sz="1665" dirty="0"/>
              <a:t>-Bárcenas.</a:t>
            </a:r>
            <a:endParaRPr dirty="0"/>
          </a:p>
          <a:p>
            <a:pPr marL="0" lvl="0" indent="0" algn="just" rtl="0">
              <a:lnSpc>
                <a:spcPct val="80000"/>
              </a:lnSpc>
              <a:spcBef>
                <a:spcPts val="1000"/>
              </a:spcBef>
              <a:spcAft>
                <a:spcPts val="0"/>
              </a:spcAft>
              <a:buSzPts val="1332"/>
              <a:buNone/>
            </a:pPr>
            <a:endParaRPr sz="1665" dirty="0"/>
          </a:p>
          <a:p>
            <a:pPr marL="0" lvl="0" indent="0" algn="just" rtl="0">
              <a:lnSpc>
                <a:spcPct val="80000"/>
              </a:lnSpc>
              <a:spcBef>
                <a:spcPts val="1000"/>
              </a:spcBef>
              <a:spcAft>
                <a:spcPts val="0"/>
              </a:spcAft>
              <a:buSzPts val="1332"/>
              <a:buNone/>
            </a:pPr>
            <a:endParaRPr sz="1665" dirty="0"/>
          </a:p>
          <a:p>
            <a:pPr marL="0" lvl="0" indent="0" algn="just" rtl="0">
              <a:lnSpc>
                <a:spcPct val="80000"/>
              </a:lnSpc>
              <a:spcBef>
                <a:spcPts val="1000"/>
              </a:spcBef>
              <a:spcAft>
                <a:spcPts val="0"/>
              </a:spcAft>
              <a:buSzPts val="1332"/>
              <a:buNone/>
            </a:pPr>
            <a:r>
              <a:rPr lang="es-ES" sz="1665" dirty="0"/>
              <a:t>Cosa distinta, lo sucedido con las pretensiones que Nicaragua tenía con respecto de la plataforma continental y algunos cayos, tales como “[…]como Roncador, Quitasueños y Serrana” (Organización de las Naciones Unidas, 2007, p.1), teniendo en cuenta que, según la Corte Internacional de Justicia, en ningún momento se estimó como frontera el meridiano 82°, así como aparece en acta de Canje del tratado </a:t>
            </a:r>
            <a:r>
              <a:rPr lang="es-ES" sz="1665" dirty="0" err="1"/>
              <a:t>Esguerra</a:t>
            </a:r>
            <a:r>
              <a:rPr lang="es-ES" sz="1665" dirty="0"/>
              <a:t>-Bárcenas.</a:t>
            </a:r>
            <a:endParaRPr sz="1665"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2"/>
          <p:cNvSpPr txBox="1">
            <a:spLocks noGrp="1"/>
          </p:cNvSpPr>
          <p:nvPr>
            <p:ph type="title"/>
          </p:nvPr>
        </p:nvSpPr>
        <p:spPr>
          <a:xfrm>
            <a:off x="1712535" y="873551"/>
            <a:ext cx="4707119" cy="70072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accent1"/>
              </a:buClr>
              <a:buSzPts val="3600"/>
              <a:buFont typeface="Trebuchet MS"/>
              <a:buNone/>
            </a:pPr>
            <a:r>
              <a:rPr lang="es-CO" dirty="0" smtClean="0">
                <a:solidFill>
                  <a:srgbClr val="0070C0"/>
                </a:solidFill>
              </a:rPr>
              <a:t>EL FALLO DE LA CIJ</a:t>
            </a:r>
            <a:endParaRPr lang="es-CO" dirty="0">
              <a:solidFill>
                <a:srgbClr val="0070C0"/>
              </a:solidFill>
            </a:endParaRPr>
          </a:p>
        </p:txBody>
      </p:sp>
      <p:sp>
        <p:nvSpPr>
          <p:cNvPr id="300" name="Google Shape;300;p42"/>
          <p:cNvSpPr txBox="1">
            <a:spLocks noGrp="1"/>
          </p:cNvSpPr>
          <p:nvPr>
            <p:ph type="body" idx="1"/>
          </p:nvPr>
        </p:nvSpPr>
        <p:spPr>
          <a:xfrm>
            <a:off x="609599" y="2160591"/>
            <a:ext cx="6630187" cy="3542626"/>
          </a:xfrm>
          <a:prstGeom prst="rect">
            <a:avLst/>
          </a:prstGeom>
          <a:noFill/>
          <a:ln>
            <a:noFill/>
          </a:ln>
        </p:spPr>
        <p:txBody>
          <a:bodyPr spcFirstLastPara="1" wrap="square" lIns="91425" tIns="45700" rIns="91425" bIns="45700" anchor="t" anchorCtr="0">
            <a:noAutofit/>
          </a:bodyPr>
          <a:lstStyle/>
          <a:p>
            <a:pPr marL="342900" lvl="0" indent="-342900" algn="just" rtl="0">
              <a:spcBef>
                <a:spcPts val="0"/>
              </a:spcBef>
              <a:spcAft>
                <a:spcPts val="0"/>
              </a:spcAft>
              <a:buSzPts val="1440"/>
              <a:buChar char="▶"/>
            </a:pPr>
            <a:r>
              <a:rPr lang="es-ES" sz="2400" dirty="0"/>
              <a:t>En el año 2012, mediante sentencia la Corte Internacional de Justicia, adjudicó a Nicaragua una gran parte del mar caribe que hasta antes de la sentencia pertenecía a Colombia, de allí confluye una nueva situación jurídica de Colombia y el que de este documento debido entre otras cosas, a la aplicación de la CONVEMAR en la providencia del organismo internacional, entre otras tantas.</a:t>
            </a:r>
            <a:endParaRPr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Resultado de imagen para nueva zona maritima de colomb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963" y="798136"/>
            <a:ext cx="6347713" cy="513004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857841" y="6033154"/>
            <a:ext cx="3540236" cy="307777"/>
          </a:xfrm>
          <a:prstGeom prst="rect">
            <a:avLst/>
          </a:prstGeom>
          <a:noFill/>
        </p:spPr>
        <p:txBody>
          <a:bodyPr wrap="square" rtlCol="0">
            <a:spAutoFit/>
          </a:bodyPr>
          <a:lstStyle/>
          <a:p>
            <a:r>
              <a:rPr lang="es-CO" dirty="0" smtClean="0"/>
              <a:t>Fuente: Corte Internacional de Justicia</a:t>
            </a:r>
            <a:endParaRPr lang="es-CO" dirty="0"/>
          </a:p>
        </p:txBody>
      </p:sp>
    </p:spTree>
    <p:extLst>
      <p:ext uri="{BB962C8B-B14F-4D97-AF65-F5344CB8AC3E}">
        <p14:creationId xmlns:p14="http://schemas.microsoft.com/office/powerpoint/2010/main" val="23365093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43"/>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CAPÍTULO </a:t>
            </a:r>
            <a:r>
              <a:rPr lang="es-ES" dirty="0">
                <a:solidFill>
                  <a:srgbClr val="0070C0"/>
                </a:solidFill>
              </a:rPr>
              <a:t>III</a:t>
            </a:r>
            <a:endParaRPr dirty="0">
              <a:solidFill>
                <a:srgbClr val="0070C0"/>
              </a:solidFill>
            </a:endParaRPr>
          </a:p>
        </p:txBody>
      </p:sp>
      <p:sp>
        <p:nvSpPr>
          <p:cNvPr id="306" name="Google Shape;306;p43"/>
          <p:cNvSpPr txBox="1">
            <a:spLocks noGrp="1"/>
          </p:cNvSpPr>
          <p:nvPr>
            <p:ph type="body" idx="1"/>
          </p:nvPr>
        </p:nvSpPr>
        <p:spPr>
          <a:xfrm>
            <a:off x="609598" y="2160590"/>
            <a:ext cx="6781015" cy="3880773"/>
          </a:xfrm>
          <a:prstGeom prst="rect">
            <a:avLst/>
          </a:prstGeom>
          <a:noFill/>
          <a:ln>
            <a:noFill/>
          </a:ln>
        </p:spPr>
        <p:txBody>
          <a:bodyPr spcFirstLastPara="1" wrap="square" lIns="91425" tIns="45700" rIns="91425" bIns="45700" anchor="t" anchorCtr="0">
            <a:noAutofit/>
          </a:bodyPr>
          <a:lstStyle/>
          <a:p>
            <a:pPr indent="-457200">
              <a:buSzPts val="2240"/>
            </a:pPr>
            <a:r>
              <a:rPr lang="es-ES" sz="2800" dirty="0" smtClean="0"/>
              <a:t>ANÁLISIS </a:t>
            </a:r>
            <a:r>
              <a:rPr lang="es-ES" sz="2800" dirty="0"/>
              <a:t>DE LOS CONCEPTOS DE LA CORTE INTERNACIONAL DE JUSTICIA Y CORTE CONSTITUCIONAL COLOMBIA. </a:t>
            </a:r>
            <a:endParaRPr dirty="0"/>
          </a:p>
          <a:p>
            <a:pPr indent="-457200">
              <a:buSzPts val="2240"/>
            </a:pPr>
            <a:r>
              <a:rPr lang="es-ES" sz="2800" dirty="0"/>
              <a:t>INCLUSIÓN DE LA NOCIÓN DE R. ALEXY. </a:t>
            </a:r>
            <a:endParaRPr lang="es-ES" sz="2800" dirty="0" smtClean="0"/>
          </a:p>
          <a:p>
            <a:pPr indent="-457200">
              <a:buSzPts val="2240"/>
            </a:pPr>
            <a:r>
              <a:rPr lang="es-ES" sz="2800" dirty="0" smtClean="0"/>
              <a:t>IMPORTANCIA ARTICULO 101</a:t>
            </a:r>
            <a:endParaRPr lang="es-ES" sz="2800" dirty="0" smtClean="0"/>
          </a:p>
          <a:p>
            <a:pPr marL="0" lvl="0" indent="0" algn="l" rtl="0">
              <a:spcBef>
                <a:spcPts val="1000"/>
              </a:spcBef>
              <a:spcAft>
                <a:spcPts val="0"/>
              </a:spcAft>
              <a:buSzPts val="2240"/>
              <a:buNone/>
            </a:pPr>
            <a:endParaRP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0"/>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FORMULACIÓN DEL PROBLEMA</a:t>
            </a:r>
            <a:endParaRPr lang="es-ES" dirty="0">
              <a:solidFill>
                <a:srgbClr val="0070C0"/>
              </a:solidFill>
            </a:endParaRPr>
          </a:p>
        </p:txBody>
      </p:sp>
      <p:sp>
        <p:nvSpPr>
          <p:cNvPr id="161" name="Google Shape;161;p20"/>
          <p:cNvSpPr txBox="1">
            <a:spLocks noGrp="1"/>
          </p:cNvSpPr>
          <p:nvPr>
            <p:ph type="body" idx="1"/>
          </p:nvPr>
        </p:nvSpPr>
        <p:spPr>
          <a:xfrm>
            <a:off x="683568" y="1556792"/>
            <a:ext cx="6768752" cy="4176464"/>
          </a:xfrm>
          <a:prstGeom prst="rect">
            <a:avLst/>
          </a:prstGeom>
          <a:noFill/>
          <a:ln>
            <a:noFill/>
          </a:ln>
        </p:spPr>
        <p:txBody>
          <a:bodyPr spcFirstLastPara="1" wrap="square" lIns="91425" tIns="45700" rIns="91425" bIns="45700" anchor="t" anchorCtr="0">
            <a:noAutofit/>
          </a:bodyPr>
          <a:lstStyle/>
          <a:p>
            <a:pPr marL="342900" lvl="0" indent="-251459" algn="l" rtl="0">
              <a:spcBef>
                <a:spcPts val="0"/>
              </a:spcBef>
              <a:spcAft>
                <a:spcPts val="0"/>
              </a:spcAft>
              <a:buSzPts val="1440"/>
              <a:buNone/>
            </a:pPr>
            <a:endParaRPr dirty="0"/>
          </a:p>
          <a:p>
            <a:pPr marL="342900" lvl="0" indent="-220980" algn="ctr" rtl="0">
              <a:spcBef>
                <a:spcPts val="1000"/>
              </a:spcBef>
              <a:spcAft>
                <a:spcPts val="0"/>
              </a:spcAft>
              <a:buSzPts val="1920"/>
              <a:buNone/>
            </a:pPr>
            <a:endParaRPr sz="2400" dirty="0"/>
          </a:p>
          <a:p>
            <a:pPr marL="342900" lvl="0" indent="-342900" algn="just" rtl="0">
              <a:spcBef>
                <a:spcPts val="1000"/>
              </a:spcBef>
              <a:spcAft>
                <a:spcPts val="0"/>
              </a:spcAft>
              <a:buSzPts val="1920"/>
              <a:buChar char="▶"/>
            </a:pPr>
            <a:r>
              <a:rPr lang="es-ES" sz="2400" dirty="0" smtClean="0"/>
              <a:t>¿Existe </a:t>
            </a:r>
            <a:r>
              <a:rPr lang="es-ES" sz="2400" dirty="0"/>
              <a:t>alguna discrepancia entre el fallo de la Corte Internacional de la Haya y la Corte Constitucional colombiana en relación con el litigio fronterizo Colombo nicaragüense desde la perspectiva del concepto de validez de Robert Alexy?</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49"/>
          <p:cNvSpPr txBox="1">
            <a:spLocks noGrp="1"/>
          </p:cNvSpPr>
          <p:nvPr>
            <p:ph type="title"/>
          </p:nvPr>
        </p:nvSpPr>
        <p:spPr>
          <a:xfrm>
            <a:off x="609599" y="609600"/>
            <a:ext cx="6347713" cy="803176"/>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CONCLUSIONES</a:t>
            </a:r>
            <a:endParaRPr lang="es-ES" dirty="0">
              <a:solidFill>
                <a:srgbClr val="0070C0"/>
              </a:solidFill>
            </a:endParaRPr>
          </a:p>
        </p:txBody>
      </p:sp>
      <p:sp>
        <p:nvSpPr>
          <p:cNvPr id="342" name="Google Shape;342;p49"/>
          <p:cNvSpPr txBox="1">
            <a:spLocks noGrp="1"/>
          </p:cNvSpPr>
          <p:nvPr>
            <p:ph type="body" idx="1"/>
          </p:nvPr>
        </p:nvSpPr>
        <p:spPr>
          <a:xfrm>
            <a:off x="395536" y="1556792"/>
            <a:ext cx="6561777" cy="4896544"/>
          </a:xfrm>
          <a:prstGeom prst="rect">
            <a:avLst/>
          </a:prstGeom>
          <a:noFill/>
          <a:ln>
            <a:noFill/>
          </a:ln>
        </p:spPr>
        <p:txBody>
          <a:bodyPr spcFirstLastPara="1" wrap="square" lIns="91425" tIns="45700" rIns="91425" bIns="45700" anchor="t" anchorCtr="0">
            <a:noAutofit/>
          </a:bodyPr>
          <a:lstStyle/>
          <a:p>
            <a:pPr marL="457200" lvl="0" indent="-320040" algn="just" rtl="0">
              <a:spcBef>
                <a:spcPts val="0"/>
              </a:spcBef>
              <a:spcAft>
                <a:spcPts val="0"/>
              </a:spcAft>
              <a:buSzPts val="1440"/>
              <a:buAutoNum type="arabicPeriod"/>
            </a:pPr>
            <a:r>
              <a:rPr lang="es-ES" dirty="0"/>
              <a:t>S</a:t>
            </a:r>
            <a:r>
              <a:rPr lang="es-ES" dirty="0" smtClean="0"/>
              <a:t>i </a:t>
            </a:r>
            <a:r>
              <a:rPr lang="es-ES" dirty="0"/>
              <a:t>existe discrepancia entre el concepto de la corte constitucional analizado desde el concepto de validez de R</a:t>
            </a:r>
            <a:r>
              <a:rPr lang="es-ES" dirty="0" smtClean="0"/>
              <a:t>obert </a:t>
            </a:r>
            <a:r>
              <a:rPr lang="es-ES" dirty="0"/>
              <a:t>A</a:t>
            </a:r>
            <a:r>
              <a:rPr lang="es-ES" dirty="0" smtClean="0"/>
              <a:t>lexy </a:t>
            </a:r>
            <a:r>
              <a:rPr lang="es-ES" dirty="0"/>
              <a:t>y el fallo emitido por la corte internacional de justicia.</a:t>
            </a:r>
            <a:endParaRPr dirty="0"/>
          </a:p>
          <a:p>
            <a:pPr marL="457200" lvl="0" indent="-320040" algn="just" rtl="0">
              <a:spcBef>
                <a:spcPts val="0"/>
              </a:spcBef>
              <a:spcAft>
                <a:spcPts val="0"/>
              </a:spcAft>
              <a:buSzPts val="1440"/>
              <a:buAutoNum type="arabicPeriod"/>
            </a:pPr>
            <a:r>
              <a:rPr lang="es-ES" dirty="0"/>
              <a:t>L</a:t>
            </a:r>
            <a:r>
              <a:rPr lang="es-ES" dirty="0" smtClean="0"/>
              <a:t>a </a:t>
            </a:r>
            <a:r>
              <a:rPr lang="es-ES" dirty="0"/>
              <a:t>mejor opción en los litigios internacionales siempre será negociar por la vía diplomática, la vía judicial debe ser la ultima </a:t>
            </a:r>
            <a:r>
              <a:rPr lang="es-ES" dirty="0" smtClean="0"/>
              <a:t>opción, </a:t>
            </a:r>
            <a:r>
              <a:rPr lang="es-ES" dirty="0"/>
              <a:t>mas si se puede conocer cuales son los efectos adversos.</a:t>
            </a:r>
            <a:endParaRPr dirty="0"/>
          </a:p>
          <a:p>
            <a:pPr marL="457200" lvl="0" indent="-342900" algn="just" rtl="0">
              <a:spcBef>
                <a:spcPts val="0"/>
              </a:spcBef>
              <a:spcAft>
                <a:spcPts val="0"/>
              </a:spcAft>
              <a:buSzPts val="1800"/>
              <a:buAutoNum type="arabicPeriod"/>
            </a:pPr>
            <a:r>
              <a:rPr lang="es-ES" dirty="0"/>
              <a:t>B</a:t>
            </a:r>
            <a:r>
              <a:rPr lang="es-ES" dirty="0" smtClean="0"/>
              <a:t>ajo </a:t>
            </a:r>
            <a:r>
              <a:rPr lang="es-ES" dirty="0"/>
              <a:t>ninguna circunstancia un organismo puede modificar o alterar el pilar fundamental de un ordenamiento y menos </a:t>
            </a:r>
            <a:r>
              <a:rPr lang="es-ES" dirty="0" smtClean="0"/>
              <a:t>constitucional.   </a:t>
            </a:r>
            <a:endParaRPr dirty="0"/>
          </a:p>
          <a:p>
            <a:pPr marL="457200" lvl="0" indent="-320040" algn="just" rtl="0">
              <a:spcBef>
                <a:spcPts val="0"/>
              </a:spcBef>
              <a:spcAft>
                <a:spcPts val="0"/>
              </a:spcAft>
              <a:buSzPts val="1440"/>
              <a:buAutoNum type="arabicPeriod"/>
            </a:pPr>
            <a:r>
              <a:rPr lang="es-ES" dirty="0"/>
              <a:t>E</a:t>
            </a:r>
            <a:r>
              <a:rPr lang="es-ES" dirty="0" smtClean="0"/>
              <a:t>l </a:t>
            </a:r>
            <a:r>
              <a:rPr lang="es-ES" dirty="0"/>
              <a:t>artículo 101 de la constitución nacional señala que sólo los tratados aprobados y ratificados por el congreso y firmados por el presidente pueden modificar los límites.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2"/>
                                        </p:tgtEl>
                                        <p:attrNameLst>
                                          <p:attrName>style.visibility</p:attrName>
                                        </p:attrNameLst>
                                      </p:cBhvr>
                                      <p:to>
                                        <p:strVal val="visible"/>
                                      </p:to>
                                    </p:set>
                                    <p:animEffect transition="in" filter="fade">
                                      <p:cBhvr>
                                        <p:cTn id="7" dur="1000"/>
                                        <p:tgtEl>
                                          <p:spTgt spid="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50"/>
          <p:cNvSpPr txBox="1">
            <a:spLocks noGrp="1"/>
          </p:cNvSpPr>
          <p:nvPr>
            <p:ph type="title"/>
          </p:nvPr>
        </p:nvSpPr>
        <p:spPr>
          <a:xfrm>
            <a:off x="677984" y="1231770"/>
            <a:ext cx="6347713" cy="731168"/>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ALTERNATIVA DE SOLUCIÓN </a:t>
            </a:r>
            <a:endParaRPr lang="es-ES" dirty="0">
              <a:solidFill>
                <a:srgbClr val="0070C0"/>
              </a:solidFill>
            </a:endParaRPr>
          </a:p>
        </p:txBody>
      </p:sp>
      <p:sp>
        <p:nvSpPr>
          <p:cNvPr id="348" name="Google Shape;348;p50"/>
          <p:cNvSpPr txBox="1">
            <a:spLocks noGrp="1"/>
          </p:cNvSpPr>
          <p:nvPr>
            <p:ph type="body" idx="1"/>
          </p:nvPr>
        </p:nvSpPr>
        <p:spPr>
          <a:xfrm>
            <a:off x="430491" y="2549211"/>
            <a:ext cx="6842700" cy="2758079"/>
          </a:xfrm>
          <a:prstGeom prst="rect">
            <a:avLst/>
          </a:prstGeom>
          <a:noFill/>
          <a:ln>
            <a:noFill/>
          </a:ln>
        </p:spPr>
        <p:txBody>
          <a:bodyPr spcFirstLastPara="1" wrap="square" lIns="91425" tIns="45700" rIns="91425" bIns="45700" anchor="t" anchorCtr="0">
            <a:noAutofit/>
          </a:bodyPr>
          <a:lstStyle/>
          <a:p>
            <a:pPr marL="342900" lvl="0" indent="-342900" algn="just" rtl="0">
              <a:spcBef>
                <a:spcPts val="0"/>
              </a:spcBef>
              <a:spcAft>
                <a:spcPts val="0"/>
              </a:spcAft>
              <a:buSzPts val="1920"/>
              <a:buChar char="▶"/>
            </a:pPr>
            <a:r>
              <a:rPr lang="es-ES" sz="2400" dirty="0"/>
              <a:t>Negociación  o Conciliación Diplomática</a:t>
            </a:r>
            <a:endParaRPr sz="2400" dirty="0"/>
          </a:p>
          <a:p>
            <a:pPr marL="342900" lvl="0" indent="-342900" algn="just" rtl="0">
              <a:spcBef>
                <a:spcPts val="0"/>
              </a:spcBef>
              <a:spcAft>
                <a:spcPts val="0"/>
              </a:spcAft>
              <a:buSzPts val="1920"/>
              <a:buChar char="▶"/>
            </a:pPr>
            <a:r>
              <a:rPr lang="es-ES" sz="2400" dirty="0"/>
              <a:t>Arbitraje </a:t>
            </a:r>
            <a:r>
              <a:rPr lang="es-ES" sz="2400" dirty="0" smtClean="0"/>
              <a:t>internacional</a:t>
            </a:r>
            <a:endParaRPr sz="2400" dirty="0"/>
          </a:p>
          <a:p>
            <a:pPr marL="342900" lvl="0" indent="-342900" algn="just" rtl="0">
              <a:spcBef>
                <a:spcPts val="0"/>
              </a:spcBef>
              <a:spcAft>
                <a:spcPts val="0"/>
              </a:spcAft>
              <a:buSzPts val="1920"/>
              <a:buChar char="▶"/>
            </a:pPr>
            <a:r>
              <a:rPr lang="es-ES" sz="2400" dirty="0"/>
              <a:t>L</a:t>
            </a:r>
            <a:r>
              <a:rPr lang="es-ES" sz="2400" dirty="0" smtClean="0"/>
              <a:t>a </a:t>
            </a:r>
            <a:r>
              <a:rPr lang="es-ES" sz="2400" dirty="0"/>
              <a:t>materialización de esta investigación estará ligada a la extensión del texto para que sea útil a los estudiantes que lo consulten, pues aquí vemos la innovación la utilidad y pertinencia del trabajo de grado.</a:t>
            </a:r>
            <a:endParaRPr sz="2400" dirty="0"/>
          </a:p>
          <a:p>
            <a:pPr marL="342900" lvl="0" indent="0" algn="just" rtl="0">
              <a:spcBef>
                <a:spcPts val="0"/>
              </a:spcBef>
              <a:spcAft>
                <a:spcPts val="0"/>
              </a:spcAft>
              <a:buNone/>
            </a:pPr>
            <a:endParaRPr sz="2400" b="1" dirty="0"/>
          </a:p>
          <a:p>
            <a:pPr marL="342900" lvl="0" indent="0" algn="just" rtl="0">
              <a:spcBef>
                <a:spcPts val="0"/>
              </a:spcBef>
              <a:spcAft>
                <a:spcPts val="0"/>
              </a:spcAft>
              <a:buNone/>
            </a:pPr>
            <a:endParaRPr sz="24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51"/>
          <p:cNvSpPr txBox="1">
            <a:spLocks noGrp="1"/>
          </p:cNvSpPr>
          <p:nvPr>
            <p:ph type="body" idx="1"/>
          </p:nvPr>
        </p:nvSpPr>
        <p:spPr>
          <a:xfrm>
            <a:off x="609599" y="2160590"/>
            <a:ext cx="6554772" cy="3880800"/>
          </a:xfrm>
          <a:prstGeom prst="rect">
            <a:avLst/>
          </a:prstGeom>
        </p:spPr>
        <p:txBody>
          <a:bodyPr spcFirstLastPara="1" wrap="square" lIns="91425" tIns="45700" rIns="91425" bIns="45700" anchor="t" anchorCtr="0">
            <a:noAutofit/>
          </a:bodyPr>
          <a:lstStyle/>
          <a:p>
            <a:pPr marL="342900" lvl="0" indent="0" algn="just" rtl="0">
              <a:spcBef>
                <a:spcPts val="0"/>
              </a:spcBef>
              <a:spcAft>
                <a:spcPts val="0"/>
              </a:spcAft>
              <a:buNone/>
            </a:pPr>
            <a:r>
              <a:rPr lang="es-ES" sz="2400" dirty="0"/>
              <a:t>Para lo anterior el ministerio de cultura, el ministerio de relaciones exteriores, y la red de </a:t>
            </a:r>
            <a:r>
              <a:rPr lang="es-ES" sz="2400" dirty="0"/>
              <a:t>B</a:t>
            </a:r>
            <a:r>
              <a:rPr lang="es-ES" sz="2400" dirty="0" smtClean="0"/>
              <a:t>ibliotecas Nacional </a:t>
            </a:r>
            <a:r>
              <a:rPr lang="es-ES" sz="2400" dirty="0"/>
              <a:t>del banco de la república entre ellas la </a:t>
            </a:r>
            <a:r>
              <a:rPr lang="es-ES" sz="2400" dirty="0" smtClean="0"/>
              <a:t>Biblioteca </a:t>
            </a:r>
            <a:r>
              <a:rPr lang="es-ES" sz="2400" dirty="0" smtClean="0"/>
              <a:t>Luis</a:t>
            </a:r>
            <a:r>
              <a:rPr lang="es-ES" sz="2400" dirty="0" smtClean="0"/>
              <a:t> </a:t>
            </a:r>
            <a:r>
              <a:rPr lang="es-ES" sz="2400" dirty="0"/>
              <a:t>Á</a:t>
            </a:r>
            <a:r>
              <a:rPr lang="es-ES" sz="2400" dirty="0" smtClean="0"/>
              <a:t>ngel </a:t>
            </a:r>
            <a:r>
              <a:rPr lang="es-ES" sz="2400" dirty="0"/>
              <a:t>A</a:t>
            </a:r>
            <a:r>
              <a:rPr lang="es-ES" sz="2400" dirty="0" smtClean="0"/>
              <a:t>rango </a:t>
            </a:r>
            <a:r>
              <a:rPr lang="es-ES" sz="2400" dirty="0"/>
              <a:t>estarían interesadas para la adquisición de nuestro texto, de este forma se estaría poniendo en circulación el conocimiento, concretando la pertinencia, conducencia y utilidad.</a:t>
            </a:r>
            <a:endParaRPr sz="2400" dirty="0"/>
          </a:p>
        </p:txBody>
      </p:sp>
      <p:sp>
        <p:nvSpPr>
          <p:cNvPr id="355" name="Google Shape;355;p51"/>
          <p:cNvSpPr txBox="1"/>
          <p:nvPr/>
        </p:nvSpPr>
        <p:spPr>
          <a:xfrm>
            <a:off x="1993581" y="876747"/>
            <a:ext cx="3879317"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ES" sz="3600" dirty="0" smtClean="0">
                <a:solidFill>
                  <a:srgbClr val="0070C0"/>
                </a:solidFill>
                <a:latin typeface="Trebuchet MS"/>
                <a:ea typeface="Trebuchet MS"/>
                <a:cs typeface="Trebuchet MS"/>
                <a:sym typeface="Trebuchet MS"/>
              </a:rPr>
              <a:t>MATERIALIZACIÓN</a:t>
            </a:r>
            <a:endParaRPr sz="3600" dirty="0">
              <a:solidFill>
                <a:srgbClr val="0070C0"/>
              </a:solidFill>
              <a:latin typeface="Trebuchet MS"/>
              <a:ea typeface="Trebuchet MS"/>
              <a:cs typeface="Trebuchet MS"/>
              <a:sym typeface="Trebuchet M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2"/>
          <p:cNvSpPr txBox="1">
            <a:spLocks noGrp="1"/>
          </p:cNvSpPr>
          <p:nvPr>
            <p:ph type="body" idx="1"/>
          </p:nvPr>
        </p:nvSpPr>
        <p:spPr>
          <a:xfrm>
            <a:off x="624625" y="807053"/>
            <a:ext cx="6347700" cy="5058300"/>
          </a:xfrm>
          <a:prstGeom prst="rect">
            <a:avLst/>
          </a:prstGeom>
        </p:spPr>
        <p:txBody>
          <a:bodyPr spcFirstLastPara="1" wrap="square" lIns="91425" tIns="45700" rIns="91425" bIns="45700" anchor="t" anchorCtr="0">
            <a:noAutofit/>
          </a:bodyPr>
          <a:lstStyle/>
          <a:p>
            <a:pPr marL="0" lvl="0" indent="0" algn="just" rtl="0">
              <a:spcBef>
                <a:spcPts val="1000"/>
              </a:spcBef>
              <a:spcAft>
                <a:spcPts val="0"/>
              </a:spcAft>
              <a:buNone/>
            </a:pPr>
            <a:r>
              <a:rPr lang="es-ES" dirty="0" smtClean="0"/>
              <a:t>La </a:t>
            </a:r>
            <a:r>
              <a:rPr lang="es-ES" dirty="0"/>
              <a:t>exposición de la misma ante el evento actual de semilleros de investigación de facultad, poniendo en amplio conocimiento nuestra investigación.</a:t>
            </a:r>
            <a:endParaRPr dirty="0"/>
          </a:p>
          <a:p>
            <a:pPr marL="0" lvl="0" indent="0" algn="just" rtl="0">
              <a:spcBef>
                <a:spcPts val="1000"/>
              </a:spcBef>
              <a:spcAft>
                <a:spcPts val="0"/>
              </a:spcAft>
              <a:buNone/>
            </a:pPr>
            <a:endParaRPr dirty="0"/>
          </a:p>
          <a:p>
            <a:pPr marL="0" lvl="0" indent="0" algn="just" rtl="0">
              <a:spcBef>
                <a:spcPts val="1000"/>
              </a:spcBef>
              <a:spcAft>
                <a:spcPts val="0"/>
              </a:spcAft>
              <a:buNone/>
            </a:pPr>
            <a:r>
              <a:rPr lang="es-ES" dirty="0"/>
              <a:t>La creación del semillero de Derecho internacional público, con miras a la crítica de las relaciones y conflictos diplomáticos internacionales generando investigación en esta área del derecho</a:t>
            </a:r>
            <a:endParaRPr dirty="0"/>
          </a:p>
          <a:p>
            <a:pPr marL="0" lvl="0" indent="0" algn="just" rtl="0">
              <a:spcBef>
                <a:spcPts val="1000"/>
              </a:spcBef>
              <a:spcAft>
                <a:spcPts val="0"/>
              </a:spcAft>
              <a:buNone/>
            </a:pPr>
            <a:endParaRPr dirty="0"/>
          </a:p>
          <a:p>
            <a:pPr marL="0" lvl="0" indent="0" algn="just" rtl="0">
              <a:spcBef>
                <a:spcPts val="1000"/>
              </a:spcBef>
              <a:spcAft>
                <a:spcPts val="0"/>
              </a:spcAft>
              <a:buNone/>
            </a:pPr>
            <a:r>
              <a:rPr lang="es-ES" dirty="0"/>
              <a:t>P</a:t>
            </a:r>
            <a:r>
              <a:rPr lang="es-ES" dirty="0" smtClean="0"/>
              <a:t>or </a:t>
            </a:r>
            <a:r>
              <a:rPr lang="es-ES" dirty="0"/>
              <a:t>último la creación de la electiva derecho internacional, en donde se toquen temas de interés en el área, como son los litigios internacionales, conflictos diplomáticos, situaciones migratorias etc. abriendo nuevos espacios en la discusión de esta área del derecho público</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3"/>
          <p:cNvSpPr txBox="1">
            <a:spLocks noGrp="1"/>
          </p:cNvSpPr>
          <p:nvPr>
            <p:ph type="title"/>
          </p:nvPr>
        </p:nvSpPr>
        <p:spPr>
          <a:xfrm>
            <a:off x="395536" y="2852936"/>
            <a:ext cx="7237271" cy="165618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4400"/>
              <a:buFont typeface="Trebuchet MS"/>
              <a:buNone/>
            </a:pPr>
            <a:r>
              <a:rPr lang="es-ES" sz="4400" b="1" i="1" dirty="0">
                <a:solidFill>
                  <a:schemeClr val="accent3"/>
                </a:solidFill>
              </a:rPr>
              <a:t>GRACIAS POR SU ATENCIÓN </a:t>
            </a:r>
            <a:endParaRPr sz="4400" b="1" i="1" dirty="0">
              <a:solidFill>
                <a:schemeClr val="accent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1"/>
          <p:cNvSpPr txBox="1">
            <a:spLocks noGrp="1"/>
          </p:cNvSpPr>
          <p:nvPr>
            <p:ph type="title"/>
          </p:nvPr>
        </p:nvSpPr>
        <p:spPr>
          <a:xfrm>
            <a:off x="683568" y="764704"/>
            <a:ext cx="7024744"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OBJETIVO GENERAL</a:t>
            </a:r>
            <a:endParaRPr lang="es-ES" dirty="0">
              <a:solidFill>
                <a:srgbClr val="0070C0"/>
              </a:solidFill>
            </a:endParaRPr>
          </a:p>
        </p:txBody>
      </p:sp>
      <p:sp>
        <p:nvSpPr>
          <p:cNvPr id="167" name="Google Shape;167;p21"/>
          <p:cNvSpPr txBox="1">
            <a:spLocks noGrp="1"/>
          </p:cNvSpPr>
          <p:nvPr>
            <p:ph type="body" idx="1"/>
          </p:nvPr>
        </p:nvSpPr>
        <p:spPr>
          <a:xfrm>
            <a:off x="971600" y="1916832"/>
            <a:ext cx="6554689" cy="3908507"/>
          </a:xfrm>
          <a:prstGeom prst="rect">
            <a:avLst/>
          </a:prstGeom>
          <a:noFill/>
          <a:ln>
            <a:noFill/>
          </a:ln>
        </p:spPr>
        <p:txBody>
          <a:bodyPr spcFirstLastPara="1" wrap="square" lIns="91425" tIns="45700" rIns="91425" bIns="45700" anchor="t" anchorCtr="0">
            <a:noAutofit/>
          </a:bodyPr>
          <a:lstStyle/>
          <a:p>
            <a:pPr marL="342900" lvl="0" indent="-220980" algn="l" rtl="0">
              <a:spcBef>
                <a:spcPts val="0"/>
              </a:spcBef>
              <a:spcAft>
                <a:spcPts val="0"/>
              </a:spcAft>
              <a:buSzPts val="1920"/>
              <a:buNone/>
            </a:pPr>
            <a:endParaRPr sz="2400" dirty="0"/>
          </a:p>
          <a:p>
            <a:pPr marL="342900" lvl="0" indent="-342900" algn="l" rtl="0">
              <a:spcBef>
                <a:spcPts val="1000"/>
              </a:spcBef>
              <a:spcAft>
                <a:spcPts val="0"/>
              </a:spcAft>
              <a:buSzPts val="1920"/>
              <a:buChar char="▶"/>
            </a:pPr>
            <a:r>
              <a:rPr lang="es-ES" sz="2400" dirty="0"/>
              <a:t>Objetivo general:</a:t>
            </a:r>
            <a:r>
              <a:rPr lang="es-ES" dirty="0"/>
              <a:t> </a:t>
            </a:r>
            <a:endParaRPr dirty="0"/>
          </a:p>
          <a:p>
            <a:pPr marL="0" lvl="0" indent="0" algn="l" rtl="0">
              <a:spcBef>
                <a:spcPts val="1000"/>
              </a:spcBef>
              <a:spcAft>
                <a:spcPts val="0"/>
              </a:spcAft>
              <a:buSzPts val="1440"/>
              <a:buNone/>
            </a:pPr>
            <a:endParaRPr dirty="0"/>
          </a:p>
          <a:p>
            <a:pPr marL="0" lvl="0" indent="0" algn="just" rtl="0">
              <a:spcBef>
                <a:spcPts val="1000"/>
              </a:spcBef>
              <a:spcAft>
                <a:spcPts val="0"/>
              </a:spcAft>
              <a:buSzPts val="1440"/>
              <a:buNone/>
            </a:pPr>
            <a:r>
              <a:rPr lang="es-ES" dirty="0"/>
              <a:t>Establecer la existencia o no de una  discrepancia entre el fallo de la Corte Internacional de la Haya y la jurisprudencia de la Corte Constitucional colombiana en relación con el litigio fronterizo Colombo nicaragüense desde la perspectiva del concepto de validez de Robert Alexy.</a:t>
            </a:r>
            <a:endParaRPr dirty="0"/>
          </a:p>
          <a:p>
            <a:pPr marL="342900" lvl="0" indent="-251459" algn="l" rtl="0">
              <a:spcBef>
                <a:spcPts val="1000"/>
              </a:spcBef>
              <a:spcAft>
                <a:spcPts val="0"/>
              </a:spcAft>
              <a:buSzPts val="1440"/>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2"/>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OBJETIVOS ESPECÍFICOS</a:t>
            </a:r>
            <a:endParaRPr lang="es-ES" dirty="0">
              <a:solidFill>
                <a:srgbClr val="0070C0"/>
              </a:solidFill>
            </a:endParaRPr>
          </a:p>
        </p:txBody>
      </p:sp>
      <p:sp>
        <p:nvSpPr>
          <p:cNvPr id="173" name="Google Shape;173;p22"/>
          <p:cNvSpPr txBox="1">
            <a:spLocks noGrp="1"/>
          </p:cNvSpPr>
          <p:nvPr>
            <p:ph type="body" idx="1"/>
          </p:nvPr>
        </p:nvSpPr>
        <p:spPr>
          <a:xfrm>
            <a:off x="611560" y="1916832"/>
            <a:ext cx="6419722" cy="4032448"/>
          </a:xfrm>
          <a:prstGeom prst="rect">
            <a:avLst/>
          </a:prstGeom>
          <a:noFill/>
          <a:ln>
            <a:noFill/>
          </a:ln>
        </p:spPr>
        <p:txBody>
          <a:bodyPr spcFirstLastPara="1" wrap="square" lIns="91425" tIns="45700" rIns="91425" bIns="45700" anchor="t" anchorCtr="0">
            <a:noAutofit/>
          </a:bodyPr>
          <a:lstStyle/>
          <a:p>
            <a:pPr marL="342900" lvl="0" indent="-342900" algn="just" rtl="0">
              <a:lnSpc>
                <a:spcPct val="80000"/>
              </a:lnSpc>
              <a:spcBef>
                <a:spcPts val="0"/>
              </a:spcBef>
              <a:spcAft>
                <a:spcPts val="0"/>
              </a:spcAft>
              <a:buSzPts val="2072"/>
              <a:buChar char="▶"/>
            </a:pPr>
            <a:r>
              <a:rPr lang="es-ES" sz="2590" dirty="0"/>
              <a:t>Identificar que normas internacionales fueron aplicadas por la Corte Internacional de Justicia de La Haya, en el fallo respecto del conflicto fronterizo Colombo nicaragüense.   </a:t>
            </a:r>
            <a:endParaRPr dirty="0"/>
          </a:p>
          <a:p>
            <a:pPr marL="342900" lvl="0" indent="-211328" algn="just" rtl="0">
              <a:lnSpc>
                <a:spcPct val="80000"/>
              </a:lnSpc>
              <a:spcBef>
                <a:spcPts val="1000"/>
              </a:spcBef>
              <a:spcAft>
                <a:spcPts val="0"/>
              </a:spcAft>
              <a:buSzPts val="2072"/>
              <a:buNone/>
            </a:pPr>
            <a:endParaRPr sz="2590" dirty="0"/>
          </a:p>
          <a:p>
            <a:pPr marL="342900" indent="-342900" algn="just">
              <a:lnSpc>
                <a:spcPct val="80000"/>
              </a:lnSpc>
              <a:buSzPts val="2072"/>
            </a:pPr>
            <a:r>
              <a:rPr lang="es-ES" sz="2590" dirty="0"/>
              <a:t>Describir los elementos jurídicos que se distinguen en el fallo proferido por la Corte Internacional de la Haya respecto del </a:t>
            </a:r>
            <a:r>
              <a:rPr lang="es-ES" sz="2590" dirty="0" smtClean="0"/>
              <a:t>conflicto fronterizo </a:t>
            </a:r>
            <a:r>
              <a:rPr lang="es-ES" sz="2590" dirty="0"/>
              <a:t>Colombo nicaragüense. </a:t>
            </a:r>
            <a:endParaRPr lang="es-ES" sz="2800" dirty="0"/>
          </a:p>
          <a:p>
            <a:pPr marL="0" lvl="0" indent="0" algn="just" rtl="0">
              <a:lnSpc>
                <a:spcPct val="80000"/>
              </a:lnSpc>
              <a:spcBef>
                <a:spcPts val="1000"/>
              </a:spcBef>
              <a:spcAft>
                <a:spcPts val="0"/>
              </a:spcAft>
              <a:buSzPts val="2072"/>
              <a:buNone/>
            </a:pPr>
            <a:endParaRPr sz="2590" dirty="0"/>
          </a:p>
          <a:p>
            <a:pPr marL="0" lvl="0" indent="0" algn="l" rtl="0">
              <a:lnSpc>
                <a:spcPct val="80000"/>
              </a:lnSpc>
              <a:spcBef>
                <a:spcPts val="1000"/>
              </a:spcBef>
              <a:spcAft>
                <a:spcPts val="0"/>
              </a:spcAft>
              <a:buSzPts val="1332"/>
              <a:buNone/>
            </a:pPr>
            <a:endParaRPr sz="1665"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3"/>
          <p:cNvSpPr txBox="1">
            <a:spLocks noGrp="1"/>
          </p:cNvSpPr>
          <p:nvPr>
            <p:ph type="body" idx="1"/>
          </p:nvPr>
        </p:nvSpPr>
        <p:spPr>
          <a:xfrm>
            <a:off x="490194" y="744716"/>
            <a:ext cx="6532775" cy="4411745"/>
          </a:xfrm>
          <a:prstGeom prst="rect">
            <a:avLst/>
          </a:prstGeom>
          <a:noFill/>
          <a:ln>
            <a:noFill/>
          </a:ln>
        </p:spPr>
        <p:txBody>
          <a:bodyPr spcFirstLastPara="1" wrap="square" lIns="91425" tIns="45700" rIns="91425" bIns="45700" anchor="t" anchorCtr="0">
            <a:noAutofit/>
          </a:bodyPr>
          <a:lstStyle/>
          <a:p>
            <a:pPr marL="342900" lvl="0" indent="-251459" algn="l" rtl="0">
              <a:spcBef>
                <a:spcPts val="0"/>
              </a:spcBef>
              <a:spcAft>
                <a:spcPts val="0"/>
              </a:spcAft>
              <a:buSzPts val="1440"/>
              <a:buNone/>
            </a:pPr>
            <a:endParaRPr sz="1600" dirty="0">
              <a:solidFill>
                <a:schemeClr val="tx1"/>
              </a:solidFill>
            </a:endParaRPr>
          </a:p>
          <a:p>
            <a:pPr marL="342900" lvl="0" indent="-251459" algn="l" rtl="0">
              <a:spcBef>
                <a:spcPts val="1000"/>
              </a:spcBef>
              <a:spcAft>
                <a:spcPts val="0"/>
              </a:spcAft>
              <a:buSzPts val="1440"/>
              <a:buNone/>
            </a:pPr>
            <a:endParaRPr sz="1600" dirty="0">
              <a:solidFill>
                <a:schemeClr val="tx1"/>
              </a:solidFill>
            </a:endParaRPr>
          </a:p>
          <a:p>
            <a:pPr marL="342900" lvl="0" indent="-342900" algn="just" rtl="0">
              <a:spcBef>
                <a:spcPts val="1000"/>
              </a:spcBef>
              <a:spcAft>
                <a:spcPts val="0"/>
              </a:spcAft>
              <a:buSzPts val="1600"/>
              <a:buChar char="▶"/>
            </a:pPr>
            <a:r>
              <a:rPr lang="es-ES" sz="2400" dirty="0">
                <a:solidFill>
                  <a:schemeClr val="tx1">
                    <a:lumMod val="75000"/>
                    <a:lumOff val="25000"/>
                  </a:schemeClr>
                </a:solidFill>
              </a:rPr>
              <a:t>Analizar desde la perspectiva de Robert Alexy, los elementos justeóricos y jurídicos sobre la posible discrepancia entre validez formal y material respecto a la resolución del conflicto fronterizo colombo nicaragüense por parte de la Corte Internacional de la Haya, teniendo en cuenta los fundamentos considerados por la Corte constitucional colombiana.</a:t>
            </a:r>
            <a:endParaRPr sz="2000" dirty="0">
              <a:solidFill>
                <a:schemeClr val="tx1">
                  <a:lumMod val="75000"/>
                  <a:lumOff val="25000"/>
                </a:schemeClr>
              </a:solidFill>
            </a:endParaRPr>
          </a:p>
          <a:p>
            <a:pPr marL="342900" lvl="0" indent="-251459" algn="l" rtl="0">
              <a:spcBef>
                <a:spcPts val="1000"/>
              </a:spcBef>
              <a:spcAft>
                <a:spcPts val="0"/>
              </a:spcAft>
              <a:buSzPts val="1440"/>
              <a:buNone/>
            </a:pPr>
            <a:endParaRPr sz="16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5"/>
          <p:cNvSpPr txBox="1">
            <a:spLocks noGrp="1"/>
          </p:cNvSpPr>
          <p:nvPr>
            <p:ph type="title"/>
          </p:nvPr>
        </p:nvSpPr>
        <p:spPr>
          <a:xfrm>
            <a:off x="1043608" y="836712"/>
            <a:ext cx="7024744" cy="11430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smtClean="0">
                <a:solidFill>
                  <a:srgbClr val="0070C0"/>
                </a:solidFill>
              </a:rPr>
              <a:t>MARCO METODOLÓGICO</a:t>
            </a:r>
            <a:endParaRPr lang="es-ES" dirty="0">
              <a:solidFill>
                <a:srgbClr val="0070C0"/>
              </a:solidFill>
            </a:endParaRPr>
          </a:p>
        </p:txBody>
      </p:sp>
      <p:sp>
        <p:nvSpPr>
          <p:cNvPr id="191" name="Google Shape;191;p25"/>
          <p:cNvSpPr txBox="1">
            <a:spLocks noGrp="1"/>
          </p:cNvSpPr>
          <p:nvPr>
            <p:ph type="body" idx="1"/>
          </p:nvPr>
        </p:nvSpPr>
        <p:spPr>
          <a:xfrm>
            <a:off x="748148" y="1979712"/>
            <a:ext cx="7640276" cy="3912107"/>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SzPts val="1440"/>
              <a:buChar char="▶"/>
            </a:pPr>
            <a:r>
              <a:rPr lang="es-ES"/>
              <a:t> </a:t>
            </a:r>
            <a:r>
              <a:rPr lang="es-ES" sz="2400"/>
              <a:t>Descripción de la Investigación </a:t>
            </a:r>
            <a:endParaRPr/>
          </a:p>
          <a:p>
            <a:pPr marL="68580" lvl="0" indent="0" algn="l" rtl="0">
              <a:spcBef>
                <a:spcPts val="1000"/>
              </a:spcBef>
              <a:spcAft>
                <a:spcPts val="0"/>
              </a:spcAft>
              <a:buSzPts val="1440"/>
              <a:buNone/>
            </a:pPr>
            <a:endParaRPr/>
          </a:p>
          <a:p>
            <a:pPr marL="68580" lvl="0" indent="0" algn="l" rtl="0">
              <a:spcBef>
                <a:spcPts val="1000"/>
              </a:spcBef>
              <a:spcAft>
                <a:spcPts val="0"/>
              </a:spcAft>
              <a:buSzPts val="1440"/>
              <a:buNone/>
            </a:pPr>
            <a:endParaRPr/>
          </a:p>
        </p:txBody>
      </p:sp>
      <p:sp>
        <p:nvSpPr>
          <p:cNvPr id="192" name="Google Shape;192;p25"/>
          <p:cNvSpPr/>
          <p:nvPr/>
        </p:nvSpPr>
        <p:spPr>
          <a:xfrm flipH="1">
            <a:off x="955360" y="2956384"/>
            <a:ext cx="2181947" cy="604664"/>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lt1"/>
                </a:solidFill>
                <a:latin typeface="Trebuchet MS"/>
                <a:ea typeface="Trebuchet MS"/>
                <a:cs typeface="Trebuchet MS"/>
                <a:sym typeface="Trebuchet MS"/>
              </a:rPr>
              <a:t>CUALITATIVA</a:t>
            </a:r>
            <a:endParaRPr sz="1800" b="1" i="0" u="none" strike="noStrike" cap="none">
              <a:solidFill>
                <a:schemeClr val="lt1"/>
              </a:solidFill>
              <a:latin typeface="Trebuchet MS"/>
              <a:ea typeface="Trebuchet MS"/>
              <a:cs typeface="Trebuchet MS"/>
              <a:sym typeface="Trebuchet MS"/>
            </a:endParaRPr>
          </a:p>
        </p:txBody>
      </p:sp>
      <p:sp>
        <p:nvSpPr>
          <p:cNvPr id="193" name="Google Shape;193;p25"/>
          <p:cNvSpPr/>
          <p:nvPr/>
        </p:nvSpPr>
        <p:spPr>
          <a:xfrm flipH="1">
            <a:off x="5833529" y="3935765"/>
            <a:ext cx="2088232" cy="621804"/>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lt1"/>
                </a:solidFill>
                <a:latin typeface="Trebuchet MS"/>
                <a:ea typeface="Trebuchet MS"/>
                <a:cs typeface="Trebuchet MS"/>
                <a:sym typeface="Trebuchet MS"/>
              </a:rPr>
              <a:t>DOCUMENTAL</a:t>
            </a:r>
            <a:endParaRPr sz="1800" b="1" i="0" u="none" strike="noStrike" cap="none">
              <a:solidFill>
                <a:schemeClr val="lt1"/>
              </a:solidFill>
              <a:latin typeface="Trebuchet MS"/>
              <a:ea typeface="Trebuchet MS"/>
              <a:cs typeface="Trebuchet MS"/>
              <a:sym typeface="Trebuchet MS"/>
            </a:endParaRPr>
          </a:p>
        </p:txBody>
      </p:sp>
      <p:sp>
        <p:nvSpPr>
          <p:cNvPr id="194" name="Google Shape;194;p25"/>
          <p:cNvSpPr/>
          <p:nvPr/>
        </p:nvSpPr>
        <p:spPr>
          <a:xfrm flipH="1">
            <a:off x="3479000" y="5188927"/>
            <a:ext cx="2088232" cy="625131"/>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lt1"/>
                </a:solidFill>
                <a:latin typeface="Trebuchet MS"/>
                <a:ea typeface="Trebuchet MS"/>
                <a:cs typeface="Trebuchet MS"/>
                <a:sym typeface="Trebuchet MS"/>
              </a:rPr>
              <a:t>EXPLORATORIA</a:t>
            </a:r>
            <a:endParaRPr sz="1800" b="1" i="0" u="none" strike="noStrike" cap="none">
              <a:solidFill>
                <a:schemeClr val="lt1"/>
              </a:solidFill>
              <a:latin typeface="Trebuchet MS"/>
              <a:ea typeface="Trebuchet MS"/>
              <a:cs typeface="Trebuchet MS"/>
              <a:sym typeface="Trebuchet MS"/>
            </a:endParaRPr>
          </a:p>
        </p:txBody>
      </p:sp>
      <p:sp>
        <p:nvSpPr>
          <p:cNvPr id="195" name="Google Shape;195;p25"/>
          <p:cNvSpPr/>
          <p:nvPr/>
        </p:nvSpPr>
        <p:spPr>
          <a:xfrm flipH="1">
            <a:off x="955360" y="3951433"/>
            <a:ext cx="2181947" cy="753617"/>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dirty="0">
                <a:solidFill>
                  <a:schemeClr val="lt1"/>
                </a:solidFill>
                <a:latin typeface="Trebuchet MS"/>
                <a:ea typeface="Trebuchet MS"/>
                <a:cs typeface="Trebuchet MS"/>
                <a:sym typeface="Trebuchet MS"/>
              </a:rPr>
              <a:t>NO EXPERIMENTAL</a:t>
            </a:r>
            <a:endParaRPr sz="1800" b="1" i="0" u="none" strike="noStrike" cap="none" dirty="0">
              <a:solidFill>
                <a:schemeClr val="lt1"/>
              </a:solidFill>
              <a:latin typeface="Trebuchet MS"/>
              <a:ea typeface="Trebuchet MS"/>
              <a:cs typeface="Trebuchet MS"/>
              <a:sym typeface="Trebuchet MS"/>
            </a:endParaRPr>
          </a:p>
        </p:txBody>
      </p:sp>
      <p:sp>
        <p:nvSpPr>
          <p:cNvPr id="197" name="Google Shape;197;p25"/>
          <p:cNvSpPr/>
          <p:nvPr/>
        </p:nvSpPr>
        <p:spPr>
          <a:xfrm flipH="1">
            <a:off x="877885" y="5095435"/>
            <a:ext cx="2259422" cy="792088"/>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dirty="0" smtClean="0">
                <a:solidFill>
                  <a:schemeClr val="lt1"/>
                </a:solidFill>
                <a:latin typeface="Trebuchet MS"/>
                <a:ea typeface="Trebuchet MS"/>
                <a:cs typeface="Trebuchet MS"/>
                <a:sym typeface="Trebuchet MS"/>
              </a:rPr>
              <a:t>DISEÑO TRANSVERSAL</a:t>
            </a:r>
            <a:endParaRPr sz="1800" b="1" i="0" u="none" strike="noStrike" cap="none" dirty="0">
              <a:solidFill>
                <a:schemeClr val="lt1"/>
              </a:solidFill>
              <a:latin typeface="Trebuchet MS"/>
              <a:ea typeface="Trebuchet MS"/>
              <a:cs typeface="Trebuchet MS"/>
              <a:sym typeface="Trebuchet MS"/>
            </a:endParaRPr>
          </a:p>
        </p:txBody>
      </p:sp>
      <p:sp>
        <p:nvSpPr>
          <p:cNvPr id="198" name="Google Shape;198;p25"/>
          <p:cNvSpPr/>
          <p:nvPr/>
        </p:nvSpPr>
        <p:spPr>
          <a:xfrm flipH="1">
            <a:off x="3479000" y="2935917"/>
            <a:ext cx="2088232" cy="625131"/>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lt1"/>
                </a:solidFill>
                <a:latin typeface="Trebuchet MS"/>
                <a:ea typeface="Trebuchet MS"/>
                <a:cs typeface="Trebuchet MS"/>
                <a:sym typeface="Trebuchet MS"/>
              </a:rPr>
              <a:t>BASICA</a:t>
            </a:r>
            <a:endParaRPr sz="1800" b="1" i="0" u="none" strike="noStrike" cap="none">
              <a:solidFill>
                <a:schemeClr val="lt1"/>
              </a:solidFill>
              <a:latin typeface="Trebuchet MS"/>
              <a:ea typeface="Trebuchet MS"/>
              <a:cs typeface="Trebuchet MS"/>
              <a:sym typeface="Trebuchet MS"/>
            </a:endParaRPr>
          </a:p>
        </p:txBody>
      </p:sp>
      <p:sp>
        <p:nvSpPr>
          <p:cNvPr id="199" name="Google Shape;199;p25"/>
          <p:cNvSpPr/>
          <p:nvPr/>
        </p:nvSpPr>
        <p:spPr>
          <a:xfrm flipH="1">
            <a:off x="3511864" y="3951433"/>
            <a:ext cx="2088232" cy="625131"/>
          </a:xfrm>
          <a:prstGeom prst="roundRect">
            <a:avLst>
              <a:gd name="adj" fmla="val 16667"/>
            </a:avLst>
          </a:prstGeom>
          <a:solidFill>
            <a:schemeClr val="accent1"/>
          </a:solidFill>
          <a:ln w="19050" cap="rnd" cmpd="sng">
            <a:solidFill>
              <a:srgbClr val="6B766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lt1"/>
                </a:solidFill>
                <a:latin typeface="Trebuchet MS"/>
                <a:ea typeface="Trebuchet MS"/>
                <a:cs typeface="Trebuchet MS"/>
                <a:sym typeface="Trebuchet MS"/>
              </a:rPr>
              <a:t>DESCRIPTIVA</a:t>
            </a:r>
            <a:endParaRPr sz="1800" b="1" i="0" u="none" strike="noStrike" cap="none">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27"/>
          <p:cNvSpPr txBox="1">
            <a:spLocks noGrp="1"/>
          </p:cNvSpPr>
          <p:nvPr>
            <p:ph type="title"/>
          </p:nvPr>
        </p:nvSpPr>
        <p:spPr>
          <a:xfrm>
            <a:off x="711422"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600"/>
              <a:buFont typeface="Trebuchet MS"/>
              <a:buNone/>
            </a:pPr>
            <a:r>
              <a:rPr lang="es-ES" dirty="0">
                <a:solidFill>
                  <a:srgbClr val="0070C0"/>
                </a:solidFill>
              </a:rPr>
              <a:t>MAPA INSULAR DE COLOMBIA</a:t>
            </a:r>
            <a:endParaRPr dirty="0">
              <a:solidFill>
                <a:srgbClr val="0070C0"/>
              </a:solidFill>
            </a:endParaRPr>
          </a:p>
        </p:txBody>
      </p:sp>
      <p:pic>
        <p:nvPicPr>
          <p:cNvPr id="211" name="Google Shape;211;p27"/>
          <p:cNvPicPr preferRelativeResize="0">
            <a:picLocks noGrp="1"/>
          </p:cNvPicPr>
          <p:nvPr>
            <p:ph type="body" idx="1"/>
          </p:nvPr>
        </p:nvPicPr>
        <p:blipFill rotWithShape="1">
          <a:blip r:embed="rId3">
            <a:alphaModFix/>
          </a:blip>
          <a:srcRect/>
          <a:stretch/>
        </p:blipFill>
        <p:spPr>
          <a:xfrm>
            <a:off x="914400" y="1270000"/>
            <a:ext cx="5941759" cy="4392038"/>
          </a:xfrm>
          <a:prstGeom prst="rect">
            <a:avLst/>
          </a:prstGeom>
          <a:noFill/>
          <a:ln>
            <a:noFill/>
          </a:ln>
        </p:spPr>
      </p:pic>
      <p:sp>
        <p:nvSpPr>
          <p:cNvPr id="2" name="CuadroTexto 1"/>
          <p:cNvSpPr txBox="1"/>
          <p:nvPr/>
        </p:nvSpPr>
        <p:spPr>
          <a:xfrm>
            <a:off x="914400" y="5967167"/>
            <a:ext cx="2770310" cy="246221"/>
          </a:xfrm>
          <a:prstGeom prst="rect">
            <a:avLst/>
          </a:prstGeom>
          <a:noFill/>
        </p:spPr>
        <p:txBody>
          <a:bodyPr wrap="none" rtlCol="0">
            <a:spAutoFit/>
          </a:bodyPr>
          <a:lstStyle/>
          <a:p>
            <a:r>
              <a:rPr lang="es-CO" sz="1000" dirty="0" smtClean="0"/>
              <a:t>FUENTE: Ministerio de Relaciones Exteriores</a:t>
            </a:r>
            <a:endParaRPr lang="es-CO" sz="1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6"/>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accent1"/>
              </a:buClr>
              <a:buSzPts val="3240"/>
              <a:buFont typeface="Trebuchet MS"/>
              <a:buNone/>
            </a:pPr>
            <a:r>
              <a:rPr lang="es-ES" sz="3240" dirty="0"/>
              <a:t/>
            </a:r>
            <a:br>
              <a:rPr lang="es-ES" sz="3240" dirty="0"/>
            </a:br>
            <a:r>
              <a:rPr lang="es-ES" sz="3600" dirty="0">
                <a:solidFill>
                  <a:srgbClr val="0070C0"/>
                </a:solidFill>
              </a:rPr>
              <a:t>ANTECEDENTES HISTÓRICOS</a:t>
            </a:r>
            <a:r>
              <a:rPr lang="es-ES" sz="3600" dirty="0">
                <a:solidFill>
                  <a:srgbClr val="00B0F0"/>
                </a:solidFill>
              </a:rPr>
              <a:t/>
            </a:r>
            <a:br>
              <a:rPr lang="es-ES" sz="3600" dirty="0">
                <a:solidFill>
                  <a:srgbClr val="00B0F0"/>
                </a:solidFill>
              </a:rPr>
            </a:br>
            <a:endParaRPr sz="3240" dirty="0">
              <a:solidFill>
                <a:srgbClr val="00B0F0"/>
              </a:solidFill>
            </a:endParaRPr>
          </a:p>
        </p:txBody>
      </p:sp>
      <p:sp>
        <p:nvSpPr>
          <p:cNvPr id="205" name="Google Shape;205;p26"/>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noAutofit/>
          </a:bodyPr>
          <a:lstStyle/>
          <a:p>
            <a:pPr marL="342900" lvl="0" indent="-251459" algn="l" rtl="0">
              <a:spcBef>
                <a:spcPts val="0"/>
              </a:spcBef>
              <a:spcAft>
                <a:spcPts val="0"/>
              </a:spcAft>
              <a:buSzPts val="1440"/>
              <a:buNone/>
            </a:pPr>
            <a:endParaRPr dirty="0"/>
          </a:p>
          <a:p>
            <a:pPr marL="342900" lvl="0" indent="-342900" algn="just" rtl="0">
              <a:spcBef>
                <a:spcPts val="1000"/>
              </a:spcBef>
              <a:spcAft>
                <a:spcPts val="0"/>
              </a:spcAft>
              <a:buSzPts val="1920"/>
              <a:buChar char="▶"/>
            </a:pPr>
            <a:r>
              <a:rPr lang="es-ES" sz="2400" dirty="0"/>
              <a:t>Uti Possidetis Iuris, 1810. </a:t>
            </a:r>
            <a:endParaRPr dirty="0"/>
          </a:p>
          <a:p>
            <a:pPr marL="742950" lvl="1" indent="-285750" algn="just" rtl="0">
              <a:spcBef>
                <a:spcPts val="1000"/>
              </a:spcBef>
              <a:spcAft>
                <a:spcPts val="0"/>
              </a:spcAft>
              <a:buSzPts val="1760"/>
              <a:buChar char="▶"/>
            </a:pPr>
            <a:r>
              <a:rPr lang="es-ES" sz="2200" dirty="0"/>
              <a:t>¿En qué consiste?</a:t>
            </a:r>
            <a:endParaRPr dirty="0"/>
          </a:p>
          <a:p>
            <a:pPr marL="742950" lvl="1" indent="-285750" algn="just" rtl="0">
              <a:spcBef>
                <a:spcPts val="1000"/>
              </a:spcBef>
              <a:spcAft>
                <a:spcPts val="0"/>
              </a:spcAft>
              <a:buSzPts val="1760"/>
              <a:buChar char="▶"/>
            </a:pPr>
            <a:r>
              <a:rPr lang="es-ES" sz="2200" dirty="0"/>
              <a:t>Ubicación geográfica del Archipiélago.</a:t>
            </a:r>
            <a:endParaRPr dirty="0"/>
          </a:p>
          <a:p>
            <a:pPr marL="342900" lvl="0" indent="-231140" algn="just" rtl="0">
              <a:spcBef>
                <a:spcPts val="1000"/>
              </a:spcBef>
              <a:spcAft>
                <a:spcPts val="0"/>
              </a:spcAft>
              <a:buSzPts val="1760"/>
              <a:buNone/>
            </a:pPr>
            <a:endParaRPr sz="2200" dirty="0"/>
          </a:p>
          <a:p>
            <a:pPr marL="342900" lvl="0" indent="-342900" algn="just" rtl="0">
              <a:spcBef>
                <a:spcPts val="1000"/>
              </a:spcBef>
              <a:spcAft>
                <a:spcPts val="0"/>
              </a:spcAft>
              <a:buSzPts val="1920"/>
              <a:buChar char="▶"/>
            </a:pPr>
            <a:r>
              <a:rPr lang="es-ES" sz="2400" dirty="0"/>
              <a:t>El tratado Esguerra-Bárcenas. (1928)</a:t>
            </a:r>
            <a:endParaRPr dirty="0"/>
          </a:p>
          <a:p>
            <a:pPr marL="742950" lvl="1" indent="-285750" algn="just" rtl="0">
              <a:spcBef>
                <a:spcPts val="1000"/>
              </a:spcBef>
              <a:spcAft>
                <a:spcPts val="0"/>
              </a:spcAft>
              <a:buSzPts val="1760"/>
              <a:buChar char="▶"/>
            </a:pPr>
            <a:r>
              <a:rPr lang="es-ES" sz="2200" dirty="0"/>
              <a:t>Acta de Canje de 1930</a:t>
            </a:r>
            <a:r>
              <a:rPr lang="es-ES" sz="2200" dirty="0" smtClean="0"/>
              <a:t>.</a:t>
            </a:r>
            <a:endParaRPr lang="es-ES" sz="2200" dirty="0"/>
          </a:p>
          <a:p>
            <a:pPr marL="800100" lvl="1" indent="-342900" algn="just" rtl="0">
              <a:spcBef>
                <a:spcPts val="1000"/>
              </a:spcBef>
              <a:spcAft>
                <a:spcPts val="0"/>
              </a:spcAft>
              <a:buSzPts val="1760"/>
              <a:buFont typeface="Wingdings" panose="05000000000000000000" pitchFamily="2" charset="2"/>
              <a:buChar char="Ø"/>
            </a:pPr>
            <a:r>
              <a:rPr lang="es-ES" sz="2200" dirty="0" smtClean="0"/>
              <a:t>Tratado Vásquez-Sacio</a:t>
            </a:r>
            <a:endParaRPr sz="2200" dirty="0"/>
          </a:p>
          <a:p>
            <a:pPr marL="457200" lvl="1" indent="0" algn="l" rtl="0">
              <a:spcBef>
                <a:spcPts val="1000"/>
              </a:spcBef>
              <a:spcAft>
                <a:spcPts val="0"/>
              </a:spcAft>
              <a:buSzPts val="1760"/>
              <a:buNone/>
            </a:pPr>
            <a:r>
              <a:rPr lang="es-ES" sz="2200" dirty="0"/>
              <a:t> </a:t>
            </a:r>
            <a:endParaRPr sz="2200" dirty="0"/>
          </a:p>
          <a:p>
            <a:pPr marL="457200" lvl="1" indent="0" algn="l" rtl="0">
              <a:spcBef>
                <a:spcPts val="1000"/>
              </a:spcBef>
              <a:spcAft>
                <a:spcPts val="0"/>
              </a:spcAft>
              <a:buSzPts val="1760"/>
              <a:buNone/>
            </a:pPr>
            <a:endParaRPr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8"/>
          <p:cNvSpPr txBox="1">
            <a:spLocks noGrp="1"/>
          </p:cNvSpPr>
          <p:nvPr>
            <p:ph type="title"/>
          </p:nvPr>
        </p:nvSpPr>
        <p:spPr>
          <a:xfrm>
            <a:off x="822357" y="816990"/>
            <a:ext cx="6417760" cy="1595264"/>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00B0F0"/>
              </a:buClr>
              <a:buSzPts val="3240"/>
              <a:buFont typeface="Bookman Old Style"/>
              <a:buNone/>
            </a:pPr>
            <a:r>
              <a:rPr lang="es-ES" sz="3240" dirty="0" smtClean="0">
                <a:solidFill>
                  <a:srgbClr val="0070C0"/>
                </a:solidFill>
                <a:latin typeface="Bookman Old Style"/>
                <a:ea typeface="Bookman Old Style"/>
                <a:cs typeface="Bookman Old Style"/>
                <a:sym typeface="Bookman Old Style"/>
              </a:rPr>
              <a:t>CAPÍTULO I</a:t>
            </a:r>
            <a:r>
              <a:rPr lang="es-ES" sz="3240" dirty="0">
                <a:solidFill>
                  <a:srgbClr val="0070C0"/>
                </a:solidFill>
                <a:latin typeface="Bookman Old Style"/>
                <a:ea typeface="Bookman Old Style"/>
                <a:cs typeface="Bookman Old Style"/>
                <a:sym typeface="Bookman Old Style"/>
              </a:rPr>
              <a:t/>
            </a:r>
            <a:br>
              <a:rPr lang="es-ES" sz="3240" dirty="0">
                <a:solidFill>
                  <a:srgbClr val="0070C0"/>
                </a:solidFill>
                <a:latin typeface="Bookman Old Style"/>
                <a:ea typeface="Bookman Old Style"/>
                <a:cs typeface="Bookman Old Style"/>
                <a:sym typeface="Bookman Old Style"/>
              </a:rPr>
            </a:br>
            <a:r>
              <a:rPr lang="es-ES" sz="3240" dirty="0">
                <a:solidFill>
                  <a:srgbClr val="0070C0"/>
                </a:solidFill>
                <a:latin typeface="Bookman Old Style"/>
                <a:ea typeface="Bookman Old Style"/>
                <a:cs typeface="Bookman Old Style"/>
                <a:sym typeface="Bookman Old Style"/>
              </a:rPr>
              <a:t>EL CONCEPTO DE VALIDEZ</a:t>
            </a:r>
            <a:r>
              <a:rPr lang="es-ES" sz="3240" dirty="0">
                <a:solidFill>
                  <a:srgbClr val="00B0F0"/>
                </a:solidFill>
                <a:latin typeface="Bookman Old Style"/>
                <a:ea typeface="Bookman Old Style"/>
                <a:cs typeface="Bookman Old Style"/>
                <a:sym typeface="Bookman Old Style"/>
              </a:rPr>
              <a:t>	</a:t>
            </a:r>
            <a:endParaRPr sz="3240" dirty="0">
              <a:solidFill>
                <a:srgbClr val="00B0F0"/>
              </a:solidFill>
              <a:latin typeface="Bookman Old Style"/>
              <a:ea typeface="Bookman Old Style"/>
              <a:cs typeface="Bookman Old Style"/>
              <a:sym typeface="Bookman Old Style"/>
            </a:endParaRPr>
          </a:p>
        </p:txBody>
      </p:sp>
      <p:sp>
        <p:nvSpPr>
          <p:cNvPr id="217" name="Google Shape;217;p28"/>
          <p:cNvSpPr txBox="1">
            <a:spLocks noGrp="1"/>
          </p:cNvSpPr>
          <p:nvPr>
            <p:ph type="body" idx="1"/>
          </p:nvPr>
        </p:nvSpPr>
        <p:spPr>
          <a:xfrm>
            <a:off x="539552" y="2099886"/>
            <a:ext cx="7272807" cy="449746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40"/>
              <a:buNone/>
            </a:pPr>
            <a:endParaRPr dirty="0"/>
          </a:p>
          <a:p>
            <a:pPr marL="0" lvl="0" indent="0" algn="l" rtl="0">
              <a:spcBef>
                <a:spcPts val="1000"/>
              </a:spcBef>
              <a:spcAft>
                <a:spcPts val="0"/>
              </a:spcAft>
              <a:buSzPts val="1440"/>
              <a:buNone/>
            </a:pPr>
            <a:endParaRPr dirty="0"/>
          </a:p>
          <a:p>
            <a:pPr marL="342900" lvl="0" indent="-342900" algn="just" rtl="0">
              <a:spcBef>
                <a:spcPts val="1000"/>
              </a:spcBef>
              <a:spcAft>
                <a:spcPts val="0"/>
              </a:spcAft>
              <a:buSzPts val="2240"/>
              <a:buChar char="▶"/>
            </a:pPr>
            <a:r>
              <a:rPr lang="es-ES" sz="2800" dirty="0"/>
              <a:t>Concepto de validez </a:t>
            </a:r>
            <a:r>
              <a:rPr lang="es-ES" sz="2800" dirty="0" smtClean="0"/>
              <a:t>deóntica:</a:t>
            </a:r>
            <a:endParaRPr dirty="0"/>
          </a:p>
          <a:p>
            <a:pPr marL="742950" lvl="1" indent="-285750" algn="just" rtl="0">
              <a:spcBef>
                <a:spcPts val="1000"/>
              </a:spcBef>
              <a:spcAft>
                <a:spcPts val="0"/>
              </a:spcAft>
              <a:buSzPts val="2080"/>
              <a:buFont typeface="Arial"/>
              <a:buChar char="•"/>
            </a:pPr>
            <a:r>
              <a:rPr lang="es-ES" sz="2600" dirty="0" smtClean="0"/>
              <a:t>Validez </a:t>
            </a:r>
            <a:r>
              <a:rPr lang="es-ES" sz="2600" dirty="0"/>
              <a:t>sintáctica. (</a:t>
            </a:r>
            <a:r>
              <a:rPr lang="es-ES" sz="2600" dirty="0" err="1"/>
              <a:t>Thética</a:t>
            </a:r>
            <a:r>
              <a:rPr lang="es-ES" sz="2600" dirty="0"/>
              <a:t> y </a:t>
            </a:r>
            <a:r>
              <a:rPr lang="es-ES" sz="2600" dirty="0" err="1"/>
              <a:t>athética</a:t>
            </a:r>
            <a:r>
              <a:rPr lang="es-ES" sz="2600" dirty="0"/>
              <a:t>.) </a:t>
            </a:r>
            <a:endParaRPr sz="2600" dirty="0"/>
          </a:p>
          <a:p>
            <a:pPr marL="742950" lvl="1" indent="-285750" algn="just" rtl="0">
              <a:spcBef>
                <a:spcPts val="1000"/>
              </a:spcBef>
              <a:spcAft>
                <a:spcPts val="0"/>
              </a:spcAft>
              <a:buSzPts val="2080"/>
              <a:buFont typeface="Arial"/>
              <a:buChar char="•"/>
            </a:pPr>
            <a:r>
              <a:rPr lang="es-ES" sz="2600" dirty="0" smtClean="0"/>
              <a:t>Validez </a:t>
            </a:r>
            <a:r>
              <a:rPr lang="es-ES" sz="2600" dirty="0"/>
              <a:t>semántica. (Relación con la validez sintáctica)</a:t>
            </a:r>
            <a:endParaRPr dirty="0"/>
          </a:p>
          <a:p>
            <a:pPr marL="742950" lvl="1" indent="-285750" algn="just" rtl="0">
              <a:spcBef>
                <a:spcPts val="1000"/>
              </a:spcBef>
              <a:spcAft>
                <a:spcPts val="0"/>
              </a:spcAft>
              <a:buSzPts val="2080"/>
              <a:buFont typeface="Arial"/>
              <a:buChar char="•"/>
            </a:pPr>
            <a:r>
              <a:rPr lang="es-ES" sz="2600" dirty="0" smtClean="0"/>
              <a:t>Validez </a:t>
            </a:r>
            <a:r>
              <a:rPr lang="es-ES" sz="2600" dirty="0"/>
              <a:t>pragmática. (Praxeonómica y </a:t>
            </a:r>
            <a:r>
              <a:rPr lang="es-ES" sz="2600" dirty="0" smtClean="0"/>
              <a:t>praxeológica, formalidad)</a:t>
            </a:r>
            <a:endParaRPr dirty="0"/>
          </a:p>
          <a:p>
            <a:pPr marL="742950" lvl="1" indent="-153669" algn="l" rtl="0">
              <a:spcBef>
                <a:spcPts val="1000"/>
              </a:spcBef>
              <a:spcAft>
                <a:spcPts val="0"/>
              </a:spcAft>
              <a:buSzPts val="2080"/>
              <a:buFont typeface="Arial"/>
              <a:buNone/>
            </a:pPr>
            <a:endParaRPr sz="2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Claridad">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TotalTime>
  <Words>1125</Words>
  <Application>Microsoft Office PowerPoint</Application>
  <PresentationFormat>Presentación en pantalla (4:3)</PresentationFormat>
  <Paragraphs>112</Paragraphs>
  <Slides>24</Slides>
  <Notes>23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24</vt:i4>
      </vt:variant>
    </vt:vector>
  </HeadingPairs>
  <TitlesOfParts>
    <vt:vector size="31" baseType="lpstr">
      <vt:lpstr>Arial</vt:lpstr>
      <vt:lpstr>Bookman Old Style</vt:lpstr>
      <vt:lpstr>Calibri</vt:lpstr>
      <vt:lpstr>Noto Sans Symbols</vt:lpstr>
      <vt:lpstr>Trebuchet MS</vt:lpstr>
      <vt:lpstr>Wingdings</vt:lpstr>
      <vt:lpstr>Faceta</vt:lpstr>
      <vt:lpstr>EL LITIGIO FRONTERIZO COLOMBO NICARAGÜENSE DESDE LA PERSPECTIVA DEL CONCEPTO DE VALIDEZ DE ROBERT ALEXY.</vt:lpstr>
      <vt:lpstr>FORMULACIÓN DEL PROBLEMA</vt:lpstr>
      <vt:lpstr>OBJETIVO GENERAL</vt:lpstr>
      <vt:lpstr>OBJETIVOS ESPECÍFICOS</vt:lpstr>
      <vt:lpstr>Presentación de PowerPoint</vt:lpstr>
      <vt:lpstr>MARCO METODOLÓGICO</vt:lpstr>
      <vt:lpstr>MAPA INSULAR DE COLOMBIA</vt:lpstr>
      <vt:lpstr> ANTECEDENTES HISTÓRICOS </vt:lpstr>
      <vt:lpstr>CAPÍTULO I EL CONCEPTO DE VALIDEZ </vt:lpstr>
      <vt:lpstr> VALIDEZ JURÍDICA</vt:lpstr>
      <vt:lpstr>CONCEPTO DE VALIDEZ DE ROBERT ALEXY. </vt:lpstr>
      <vt:lpstr> VALIDEZ JURÍDICA</vt:lpstr>
      <vt:lpstr>CAPÍTULO II </vt:lpstr>
      <vt:lpstr>PACTO DE BOGOTÁ</vt:lpstr>
      <vt:lpstr>LA DEMANDA</vt:lpstr>
      <vt:lpstr>COMPETENCIA DE LA CIJ</vt:lpstr>
      <vt:lpstr>EL FALLO DE LA CIJ</vt:lpstr>
      <vt:lpstr>Presentación de PowerPoint</vt:lpstr>
      <vt:lpstr>CAPÍTULO III</vt:lpstr>
      <vt:lpstr>CONCLUSIONES</vt:lpstr>
      <vt:lpstr>ALTERNATIVA DE SOLUCIÓN </vt:lpstr>
      <vt:lpstr>Presentación de PowerPoint</vt:lpstr>
      <vt:lpstr>Presentación de PowerPoint</vt:lpstr>
      <vt:lpstr>GRACIAS POR SU ATENCIÓN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LITIGIO FRONTERIZO COLOMBO NICARAGÜENSE DESDE LA PERSPECTIVA DEL CONCEPTO DE VALIDEZ DE ROBERT ALEXY.</dc:title>
  <dc:creator>Sergio</dc:creator>
  <cp:lastModifiedBy>Sv04</cp:lastModifiedBy>
  <cp:revision>15</cp:revision>
  <dcterms:modified xsi:type="dcterms:W3CDTF">2018-11-19T23:12:14Z</dcterms:modified>
</cp:coreProperties>
</file>