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comments+xml" PartName="/ppt/comments/comment2.xml"/>
  <Override ContentType="application/vnd.openxmlformats-officedocument.presentationml.comments+xml" PartName="/ppt/comments/comment10.xml"/>
  <Override ContentType="application/vnd.openxmlformats-officedocument.presentationml.comments+xml" PartName="/ppt/comments/comment8.xml"/>
  <Override ContentType="application/vnd.openxmlformats-officedocument.presentationml.comments+xml" PartName="/ppt/comments/comment5.xml"/>
  <Override ContentType="application/vnd.openxmlformats-officedocument.presentationml.comments+xml" PartName="/ppt/comments/comment6.xml"/>
  <Override ContentType="application/vnd.openxmlformats-officedocument.presentationml.comments+xml" PartName="/ppt/comments/comment7.xml"/>
  <Override ContentType="application/vnd.openxmlformats-officedocument.presentationml.comments+xml" PartName="/ppt/comments/comment4.xml"/>
  <Override ContentType="application/vnd.openxmlformats-officedocument.presentationml.comments+xml" PartName="/ppt/comments/comment9.xml"/>
  <Override ContentType="application/vnd.openxmlformats-officedocument.presentationml.comments+xml" PartName="/ppt/comments/comment3.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6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theme+xml" PartName="/ppt/theme/theme1.xml"/>
  <Override ContentType="application/vnd.openxmlformats-officedocument.theme+xml" PartName="/ppt/theme/theme2.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61.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custom-properties+xml" PartName="/docProps/custom.xml"/>
  <Override ContentType="application/binary" PartName="/ppt/metadata"/>
  <Override ContentType="application/vnd.openxmlformats-officedocument.presentationml.notesMaster+xml" PartName="/ppt/notesMasters/notesMaster1.xml"/>
  <Override ContentType="application/vnd.openxmlformats-officedocument.presentationml.commentAuthors+xml" PartName="/ppt/commentAuthors.xml"/>
  <Override ContentType="application/vnd.openxmlformats-officedocument.presentationml.presProps+xml" PartName="/ppt/presProp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 id="312" r:id="rId63"/>
    <p:sldId id="313" r:id="rId64"/>
    <p:sldId id="314" r:id="rId65"/>
    <p:sldId id="315" r:id="rId66"/>
    <p:sldId id="316" r:id="rId67"/>
    <p:sldId id="317" r:id="rId68"/>
    <p:sldId id="318" r:id="rId69"/>
    <p:sldId id="319" r:id="rId70"/>
    <p:sldId id="320" r:id="rId71"/>
    <p:sldId id="321" r:id="rId72"/>
  </p:sldIdLst>
  <p:sldSz cy="6858000" cx="12192000"/>
  <p:notesSz cx="6858000" cy="9144000"/>
  <p:embeddedFontLst>
    <p:embeddedFont>
      <p:font typeface="Teko"/>
      <p:regular r:id="rId73"/>
      <p:bold r:id="rId74"/>
    </p:embeddedFont>
    <p:embeddedFont>
      <p:font typeface="Corben"/>
      <p:bold r:id="rId75"/>
    </p:embeddedFont>
    <p:embeddedFont>
      <p:font typeface="Century Gothic"/>
      <p:regular r:id="rId76"/>
      <p:bold r:id="rId77"/>
      <p:italic r:id="rId78"/>
      <p:boldItalic r:id="rId7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80" roundtripDataSignature="AMtx7mgqDsLFtVSj6oLbJaZR8WURoJQtVg=="/>
    </p:ext>
  </p:extLst>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Author clrIdx="0" id="0" initials="" lastIdx="10" name="Autor"/>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D15B448-C41E-45A0-A7D2-DCA49872B258}">
  <a:tblStyle styleId="{5D15B448-C41E-45A0-A7D2-DCA49872B258}"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slide" Target="slides/slide40.xml"/><Relationship Id="rId45" Type="http://schemas.openxmlformats.org/officeDocument/2006/relationships/slide" Target="slides/slide39.xml"/><Relationship Id="rId80" Type="http://customschemas.google.com/relationships/presentationmetadata" Target="meta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commentAuthors" Target="commentAuthors.xml"/><Relationship Id="rId9" Type="http://schemas.openxmlformats.org/officeDocument/2006/relationships/slide" Target="slides/slide3.xml"/><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73" Type="http://schemas.openxmlformats.org/officeDocument/2006/relationships/font" Target="fonts/Teko-regular.fntdata"/><Relationship Id="rId72" Type="http://schemas.openxmlformats.org/officeDocument/2006/relationships/slide" Target="slides/slide66.xml"/><Relationship Id="rId31" Type="http://schemas.openxmlformats.org/officeDocument/2006/relationships/slide" Target="slides/slide25.xml"/><Relationship Id="rId75" Type="http://schemas.openxmlformats.org/officeDocument/2006/relationships/font" Target="fonts/Corben-bold.fntdata"/><Relationship Id="rId30" Type="http://schemas.openxmlformats.org/officeDocument/2006/relationships/slide" Target="slides/slide24.xml"/><Relationship Id="rId74" Type="http://schemas.openxmlformats.org/officeDocument/2006/relationships/font" Target="fonts/Teko-bold.fntdata"/><Relationship Id="rId33" Type="http://schemas.openxmlformats.org/officeDocument/2006/relationships/slide" Target="slides/slide27.xml"/><Relationship Id="rId77" Type="http://schemas.openxmlformats.org/officeDocument/2006/relationships/font" Target="fonts/CenturyGothic-bold.fntdata"/><Relationship Id="rId32" Type="http://schemas.openxmlformats.org/officeDocument/2006/relationships/slide" Target="slides/slide26.xml"/><Relationship Id="rId76" Type="http://schemas.openxmlformats.org/officeDocument/2006/relationships/font" Target="fonts/CenturyGothic-regular.fntdata"/><Relationship Id="rId35" Type="http://schemas.openxmlformats.org/officeDocument/2006/relationships/slide" Target="slides/slide29.xml"/><Relationship Id="rId79" Type="http://schemas.openxmlformats.org/officeDocument/2006/relationships/font" Target="fonts/CenturyGothic-boldItalic.fntdata"/><Relationship Id="rId34" Type="http://schemas.openxmlformats.org/officeDocument/2006/relationships/slide" Target="slides/slide28.xml"/><Relationship Id="rId78" Type="http://schemas.openxmlformats.org/officeDocument/2006/relationships/font" Target="fonts/CenturyGothic-italic.fntdata"/><Relationship Id="rId71" Type="http://schemas.openxmlformats.org/officeDocument/2006/relationships/slide" Target="slides/slide65.xml"/><Relationship Id="rId70" Type="http://schemas.openxmlformats.org/officeDocument/2006/relationships/slide" Target="slides/slide64.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62" Type="http://schemas.openxmlformats.org/officeDocument/2006/relationships/slide" Target="slides/slide56.xml"/><Relationship Id="rId61" Type="http://schemas.openxmlformats.org/officeDocument/2006/relationships/slide" Target="slides/slide55.xml"/><Relationship Id="rId20" Type="http://schemas.openxmlformats.org/officeDocument/2006/relationships/slide" Target="slides/slide14.xml"/><Relationship Id="rId64" Type="http://schemas.openxmlformats.org/officeDocument/2006/relationships/slide" Target="slides/slide58.xml"/><Relationship Id="rId63" Type="http://schemas.openxmlformats.org/officeDocument/2006/relationships/slide" Target="slides/slide57.xml"/><Relationship Id="rId22" Type="http://schemas.openxmlformats.org/officeDocument/2006/relationships/slide" Target="slides/slide16.xml"/><Relationship Id="rId66" Type="http://schemas.openxmlformats.org/officeDocument/2006/relationships/slide" Target="slides/slide60.xml"/><Relationship Id="rId21" Type="http://schemas.openxmlformats.org/officeDocument/2006/relationships/slide" Target="slides/slide15.xml"/><Relationship Id="rId65" Type="http://schemas.openxmlformats.org/officeDocument/2006/relationships/slide" Target="slides/slide59.xml"/><Relationship Id="rId24" Type="http://schemas.openxmlformats.org/officeDocument/2006/relationships/slide" Target="slides/slide18.xml"/><Relationship Id="rId68" Type="http://schemas.openxmlformats.org/officeDocument/2006/relationships/slide" Target="slides/slide62.xml"/><Relationship Id="rId23" Type="http://schemas.openxmlformats.org/officeDocument/2006/relationships/slide" Target="slides/slide17.xml"/><Relationship Id="rId67" Type="http://schemas.openxmlformats.org/officeDocument/2006/relationships/slide" Target="slides/slide61.xml"/><Relationship Id="rId60" Type="http://schemas.openxmlformats.org/officeDocument/2006/relationships/slide" Target="slides/slide54.xml"/><Relationship Id="rId26" Type="http://schemas.openxmlformats.org/officeDocument/2006/relationships/slide" Target="slides/slide20.xml"/><Relationship Id="rId25" Type="http://schemas.openxmlformats.org/officeDocument/2006/relationships/slide" Target="slides/slide19.xml"/><Relationship Id="rId69" Type="http://schemas.openxmlformats.org/officeDocument/2006/relationships/slide" Target="slides/slide63.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schemas.openxmlformats.org/officeDocument/2006/relationships/slide" Target="slides/slide45.xml"/><Relationship Id="rId50" Type="http://schemas.openxmlformats.org/officeDocument/2006/relationships/slide" Target="slides/slide44.xml"/><Relationship Id="rId53" Type="http://schemas.openxmlformats.org/officeDocument/2006/relationships/slide" Target="slides/slide47.xml"/><Relationship Id="rId52" Type="http://schemas.openxmlformats.org/officeDocument/2006/relationships/slide" Target="slides/slide46.xml"/><Relationship Id="rId11" Type="http://schemas.openxmlformats.org/officeDocument/2006/relationships/slide" Target="slides/slide5.xml"/><Relationship Id="rId55" Type="http://schemas.openxmlformats.org/officeDocument/2006/relationships/slide" Target="slides/slide49.xml"/><Relationship Id="rId10" Type="http://schemas.openxmlformats.org/officeDocument/2006/relationships/slide" Target="slides/slide4.xml"/><Relationship Id="rId54" Type="http://schemas.openxmlformats.org/officeDocument/2006/relationships/slide" Target="slides/slide48.xml"/><Relationship Id="rId13" Type="http://schemas.openxmlformats.org/officeDocument/2006/relationships/slide" Target="slides/slide7.xml"/><Relationship Id="rId57" Type="http://schemas.openxmlformats.org/officeDocument/2006/relationships/slide" Target="slides/slide51.xml"/><Relationship Id="rId12" Type="http://schemas.openxmlformats.org/officeDocument/2006/relationships/slide" Target="slides/slide6.xml"/><Relationship Id="rId56" Type="http://schemas.openxmlformats.org/officeDocument/2006/relationships/slide" Target="slides/slide50.xml"/><Relationship Id="rId15" Type="http://schemas.openxmlformats.org/officeDocument/2006/relationships/slide" Target="slides/slide9.xml"/><Relationship Id="rId59" Type="http://schemas.openxmlformats.org/officeDocument/2006/relationships/slide" Target="slides/slide53.xml"/><Relationship Id="rId14" Type="http://schemas.openxmlformats.org/officeDocument/2006/relationships/slide" Target="slides/slide8.xml"/><Relationship Id="rId58" Type="http://schemas.openxmlformats.org/officeDocument/2006/relationships/slide" Target="slides/slide52.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 dt="2020-10-07T19:32:01.442">
    <p:pos x="10" y="10"/>
    <p:text>Las características que busca esta monografía para cada uno de las 3 secuencias que incidan sobre los blancos terapéuticos se resumen en que</p:text>
    <p:extLst>
      <p:ext uri="{C676402C-5697-4E1C-873F-D02D1690AC5C}">
        <p15:threadingInfo timeZoneBias="0"/>
      </p:ext>
      <p:ext uri="http://customooxmlschemas.google.com/">
        <go:slidesCustomData xmlns:go="http://customooxmlschemas.google.com/" commentPostId="AAAAPWbSmpE"/>
      </p:ext>
    </p:extLst>
  </p:cm>
</p:cmLst>
</file>

<file path=ppt/comments/comment10.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0" dt="2020-10-07T19:32:01.442">
    <p:pos x="10" y="10"/>
    <p:text>Las características que busca esta monografía para cada uno de las 3 secuencias que incidan sobre los blancos terapéuticos se resumen en que</p:text>
    <p:extLst>
      <p:ext uri="{C676402C-5697-4E1C-873F-D02D1690AC5C}">
        <p15:threadingInfo timeZoneBias="0"/>
      </p:ext>
      <p:ext uri="http://customooxmlschemas.google.com/">
        <go:slidesCustomData xmlns:go="http://customooxmlschemas.google.com/" commentPostId="AAAAPWbSmpM"/>
      </p:ext>
    </p:extLst>
  </p:cm>
</p:cmLst>
</file>

<file path=ppt/comments/comment2.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2" dt="2020-10-07T19:32:01.442">
    <p:pos x="10" y="10"/>
    <p:text>Las características que busca esta monografía para cada uno de las 3 secuencias que incidan sobre los blancos terapéuticos se resumen en que</p:text>
    <p:extLst>
      <p:ext uri="{C676402C-5697-4E1C-873F-D02D1690AC5C}">
        <p15:threadingInfo timeZoneBias="0"/>
      </p:ext>
      <p:ext uri="http://customooxmlschemas.google.com/">
        <go:slidesCustomData xmlns:go="http://customooxmlschemas.google.com/" commentPostId="AAAAPWbSmpI"/>
      </p:ext>
    </p:extLst>
  </p:cm>
</p:cmLst>
</file>

<file path=ppt/comments/comment3.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3" dt="2020-10-07T19:32:01.442">
    <p:pos x="10" y="10"/>
    <p:text>Las características que busca esta monografía para cada uno de las 3 secuencias que incidan sobre los blancos terapéuticos se resumen en que</p:text>
    <p:extLst>
      <p:ext uri="{C676402C-5697-4E1C-873F-D02D1690AC5C}">
        <p15:threadingInfo timeZoneBias="0"/>
      </p:ext>
      <p:ext uri="http://customooxmlschemas.google.com/">
        <go:slidesCustomData xmlns:go="http://customooxmlschemas.google.com/" commentPostId="AAAAPWbSmo0"/>
      </p:ext>
    </p:extLst>
  </p:cm>
</p:cmLst>
</file>

<file path=ppt/comments/comment4.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4" dt="2020-10-07T19:32:01.442">
    <p:pos x="10" y="10"/>
    <p:text>Las características que busca esta monografía para cada uno de las 3 secuencias que incidan sobre los blancos terapéuticos se resumen en que</p:text>
    <p:extLst>
      <p:ext uri="{C676402C-5697-4E1C-873F-D02D1690AC5C}">
        <p15:threadingInfo timeZoneBias="0"/>
      </p:ext>
      <p:ext uri="http://customooxmlschemas.google.com/">
        <go:slidesCustomData xmlns:go="http://customooxmlschemas.google.com/" commentPostId="AAAAPWbSmpA"/>
      </p:ext>
    </p:extLst>
  </p:cm>
</p:cmLst>
</file>

<file path=ppt/comments/comment5.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5" dt="2020-10-07T19:32:01.442">
    <p:pos x="10" y="10"/>
    <p:text>Las características que busca esta monografía para cada uno de las 3 secuencias que incidan sobre los blancos terapéuticos se resumen en que</p:text>
    <p:extLst>
      <p:ext uri="{C676402C-5697-4E1C-873F-D02D1690AC5C}">
        <p15:threadingInfo timeZoneBias="0"/>
      </p:ext>
      <p:ext uri="http://customooxmlschemas.google.com/">
        <go:slidesCustomData xmlns:go="http://customooxmlschemas.google.com/" commentPostId="AAAAPWbSmo4"/>
      </p:ext>
    </p:extLst>
  </p:cm>
</p:cmLst>
</file>

<file path=ppt/comments/comment6.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6" dt="2020-10-07T19:32:01.442">
    <p:pos x="10" y="10"/>
    <p:text>Las características que busca esta monografía para cada uno de las 3 secuencias que incidan sobre los blancos terapéuticos se resumen en que</p:text>
    <p:extLst>
      <p:ext uri="{C676402C-5697-4E1C-873F-D02D1690AC5C}">
        <p15:threadingInfo timeZoneBias="0"/>
      </p:ext>
      <p:ext uri="http://customooxmlschemas.google.com/">
        <go:slidesCustomData xmlns:go="http://customooxmlschemas.google.com/" commentPostId="AAAAPWbSmo8"/>
      </p:ext>
    </p:extLst>
  </p:cm>
</p:cmLst>
</file>

<file path=ppt/comments/comment7.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7" dt="2020-10-07T19:32:01.442">
    <p:pos x="10" y="10"/>
    <p:text>Las características que busca esta monografía para cada uno de las 3 secuencias que incidan sobre los blancos terapéuticos se resumen en que</p:text>
    <p:extLst>
      <p:ext uri="{C676402C-5697-4E1C-873F-D02D1690AC5C}">
        <p15:threadingInfo timeZoneBias="0"/>
      </p:ext>
      <p:ext uri="http://customooxmlschemas.google.com/">
        <go:slidesCustomData xmlns:go="http://customooxmlschemas.google.com/" commentPostId="AAAAPWbSmoo"/>
      </p:ext>
    </p:extLst>
  </p:cm>
</p:cmLst>
</file>

<file path=ppt/comments/comment8.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8" dt="2020-10-07T19:32:01.442">
    <p:pos x="10" y="10"/>
    <p:text>Las características que busca esta monografía para cada uno de las 3 secuencias que incidan sobre los blancos terapéuticos se resumen en que</p:text>
    <p:extLst>
      <p:ext uri="{C676402C-5697-4E1C-873F-D02D1690AC5C}">
        <p15:threadingInfo timeZoneBias="0"/>
      </p:ext>
      <p:ext uri="http://customooxmlschemas.google.com/">
        <go:slidesCustomData xmlns:go="http://customooxmlschemas.google.com/" commentPostId="AAAAPWbSmow"/>
      </p:ext>
    </p:extLst>
  </p:cm>
</p:cmLst>
</file>

<file path=ppt/comments/comment9.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9" dt="2020-10-07T19:32:01.442">
    <p:pos x="10" y="10"/>
    <p:text>Las características que busca esta monografía para cada uno de las 3 secuencias que incidan sobre los blancos terapéuticos se resumen en que</p:text>
    <p:extLst>
      <p:ext uri="{C676402C-5697-4E1C-873F-D02D1690AC5C}">
        <p15:threadingInfo timeZoneBias="0"/>
      </p:ext>
      <p:ext uri="http://customooxmlschemas.google.com/">
        <go:slidesCustomData xmlns:go="http://customooxmlschemas.google.com/" commentPostId="AAAAPWbSmos"/>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s-CO"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 name="Shape 23"/>
        <p:cNvGrpSpPr/>
        <p:nvPr/>
      </p:nvGrpSpPr>
      <p:grpSpPr>
        <a:xfrm>
          <a:off x="0" y="0"/>
          <a:ext cx="0" cy="0"/>
          <a:chOff x="0" y="0"/>
          <a:chExt cx="0" cy="0"/>
        </a:xfrm>
      </p:grpSpPr>
      <p:sp>
        <p:nvSpPr>
          <p:cNvPr id="24" name="Google Shape;24;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 name="Google Shape;25;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6" name="Google Shape;26;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0" name="Shape 280"/>
        <p:cNvGrpSpPr/>
        <p:nvPr/>
      </p:nvGrpSpPr>
      <p:grpSpPr>
        <a:xfrm>
          <a:off x="0" y="0"/>
          <a:ext cx="0" cy="0"/>
          <a:chOff x="0" y="0"/>
          <a:chExt cx="0" cy="0"/>
        </a:xfrm>
      </p:grpSpPr>
      <p:sp>
        <p:nvSpPr>
          <p:cNvPr id="281" name="Google Shape;281;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2" name="Google Shape;282;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83" name="Google Shape;283;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9" name="Shape 289"/>
        <p:cNvGrpSpPr/>
        <p:nvPr/>
      </p:nvGrpSpPr>
      <p:grpSpPr>
        <a:xfrm>
          <a:off x="0" y="0"/>
          <a:ext cx="0" cy="0"/>
          <a:chOff x="0" y="0"/>
          <a:chExt cx="0" cy="0"/>
        </a:xfrm>
      </p:grpSpPr>
      <p:sp>
        <p:nvSpPr>
          <p:cNvPr id="290" name="Google Shape;290;p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1" name="Google Shape;291;p3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s-CO"/>
              <a:t>Como criterios de inclusión para el material documental se tuvo en cuenta que ……</a:t>
            </a:r>
            <a:endParaRPr/>
          </a:p>
          <a:p>
            <a:pPr indent="0" lvl="0" marL="0" rtl="0" algn="l">
              <a:lnSpc>
                <a:spcPct val="100000"/>
              </a:lnSpc>
              <a:spcBef>
                <a:spcPts val="0"/>
              </a:spcBef>
              <a:spcAft>
                <a:spcPts val="0"/>
              </a:spcAft>
              <a:buSzPts val="1400"/>
              <a:buNone/>
            </a:pPr>
            <a:r>
              <a:rPr lang="es-CO"/>
              <a:t>Como criterios de exclusión no se tuvieron en cuenta para el desarrollo de este trabajo de grado todos aquellos artículos que…</a:t>
            </a:r>
            <a:endParaRPr/>
          </a:p>
        </p:txBody>
      </p:sp>
      <p:sp>
        <p:nvSpPr>
          <p:cNvPr id="292" name="Google Shape;292;p3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8" name="Shape 298"/>
        <p:cNvGrpSpPr/>
        <p:nvPr/>
      </p:nvGrpSpPr>
      <p:grpSpPr>
        <a:xfrm>
          <a:off x="0" y="0"/>
          <a:ext cx="0" cy="0"/>
          <a:chOff x="0" y="0"/>
          <a:chExt cx="0" cy="0"/>
        </a:xfrm>
      </p:grpSpPr>
      <p:sp>
        <p:nvSpPr>
          <p:cNvPr id="299" name="Google Shape;299;p3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0" name="Google Shape;300;p3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s-CO"/>
              <a:t>Como criterios de inclusión para el material documental se tuvo en cuenta que ……</a:t>
            </a:r>
            <a:endParaRPr/>
          </a:p>
          <a:p>
            <a:pPr indent="0" lvl="0" marL="0" rtl="0" algn="l">
              <a:lnSpc>
                <a:spcPct val="100000"/>
              </a:lnSpc>
              <a:spcBef>
                <a:spcPts val="0"/>
              </a:spcBef>
              <a:spcAft>
                <a:spcPts val="0"/>
              </a:spcAft>
              <a:buSzPts val="1400"/>
              <a:buNone/>
            </a:pPr>
            <a:r>
              <a:rPr lang="es-CO"/>
              <a:t>Como criterios de exclusión no se tuvieron en cuenta para el desarrollo de este trabajo de grado todos aquellos artículos que…</a:t>
            </a:r>
            <a:endParaRPr/>
          </a:p>
        </p:txBody>
      </p:sp>
      <p:sp>
        <p:nvSpPr>
          <p:cNvPr id="301" name="Google Shape;301;p3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6" name="Shape 306"/>
        <p:cNvGrpSpPr/>
        <p:nvPr/>
      </p:nvGrpSpPr>
      <p:grpSpPr>
        <a:xfrm>
          <a:off x="0" y="0"/>
          <a:ext cx="0" cy="0"/>
          <a:chOff x="0" y="0"/>
          <a:chExt cx="0" cy="0"/>
        </a:xfrm>
      </p:grpSpPr>
      <p:sp>
        <p:nvSpPr>
          <p:cNvPr id="307" name="Google Shape;307;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8" name="Google Shape;308;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09" name="Google Shape;309;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3" name="Shape 323"/>
        <p:cNvGrpSpPr/>
        <p:nvPr/>
      </p:nvGrpSpPr>
      <p:grpSpPr>
        <a:xfrm>
          <a:off x="0" y="0"/>
          <a:ext cx="0" cy="0"/>
          <a:chOff x="0" y="0"/>
          <a:chExt cx="0" cy="0"/>
        </a:xfrm>
      </p:grpSpPr>
      <p:sp>
        <p:nvSpPr>
          <p:cNvPr id="324" name="Google Shape;324;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5" name="Google Shape;325;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26" name="Google Shape;326;p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9" name="Shape 399"/>
        <p:cNvGrpSpPr/>
        <p:nvPr/>
      </p:nvGrpSpPr>
      <p:grpSpPr>
        <a:xfrm>
          <a:off x="0" y="0"/>
          <a:ext cx="0" cy="0"/>
          <a:chOff x="0" y="0"/>
          <a:chExt cx="0" cy="0"/>
        </a:xfrm>
      </p:grpSpPr>
      <p:sp>
        <p:nvSpPr>
          <p:cNvPr id="400" name="Google Shape;400;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1" name="Google Shape;401;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rPr lang="es-CO" sz="1200">
                <a:solidFill>
                  <a:schemeClr val="dk1"/>
                </a:solidFill>
              </a:rPr>
              <a:t>Las características que busca esta monografía para cada una de las 3 secuencias que incidan sobre los blancos terapéuticos se resumen en que</a:t>
            </a:r>
            <a:endParaRPr>
              <a:solidFill>
                <a:schemeClr val="dk1"/>
              </a:solidFill>
            </a:endParaRPr>
          </a:p>
          <a:p>
            <a:pPr indent="0" lvl="0" marL="0" rtl="0" algn="l">
              <a:lnSpc>
                <a:spcPct val="100000"/>
              </a:lnSpc>
              <a:spcBef>
                <a:spcPts val="0"/>
              </a:spcBef>
              <a:spcAft>
                <a:spcPts val="0"/>
              </a:spcAft>
              <a:buSzPts val="1400"/>
              <a:buNone/>
            </a:pPr>
            <a:r>
              <a:t/>
            </a:r>
            <a:endParaRPr/>
          </a:p>
        </p:txBody>
      </p:sp>
      <p:sp>
        <p:nvSpPr>
          <p:cNvPr id="402" name="Google Shape;402;p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3" name="Shape 413"/>
        <p:cNvGrpSpPr/>
        <p:nvPr/>
      </p:nvGrpSpPr>
      <p:grpSpPr>
        <a:xfrm>
          <a:off x="0" y="0"/>
          <a:ext cx="0" cy="0"/>
          <a:chOff x="0" y="0"/>
          <a:chExt cx="0" cy="0"/>
        </a:xfrm>
      </p:grpSpPr>
      <p:sp>
        <p:nvSpPr>
          <p:cNvPr id="414" name="Google Shape;414;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15" name="Google Shape;415;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rPr lang="es-CO" sz="1200">
                <a:solidFill>
                  <a:schemeClr val="dk1"/>
                </a:solidFill>
              </a:rPr>
              <a:t>Las características que busca esta monografía para cada uno de las 3 secuencias que incidan sobre los blancos terapéuticos se resumen en que</a:t>
            </a:r>
            <a:endParaRPr>
              <a:solidFill>
                <a:schemeClr val="dk1"/>
              </a:solidFill>
            </a:endParaRPr>
          </a:p>
          <a:p>
            <a:pPr indent="0" lvl="0" marL="0" rtl="0" algn="l">
              <a:lnSpc>
                <a:spcPct val="100000"/>
              </a:lnSpc>
              <a:spcBef>
                <a:spcPts val="0"/>
              </a:spcBef>
              <a:spcAft>
                <a:spcPts val="0"/>
              </a:spcAft>
              <a:buSzPts val="1400"/>
              <a:buNone/>
            </a:pPr>
            <a:r>
              <a:t/>
            </a:r>
            <a:endParaRPr/>
          </a:p>
        </p:txBody>
      </p:sp>
      <p:sp>
        <p:nvSpPr>
          <p:cNvPr id="416" name="Google Shape;416;p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9" name="Shape 429"/>
        <p:cNvGrpSpPr/>
        <p:nvPr/>
      </p:nvGrpSpPr>
      <p:grpSpPr>
        <a:xfrm>
          <a:off x="0" y="0"/>
          <a:ext cx="0" cy="0"/>
          <a:chOff x="0" y="0"/>
          <a:chExt cx="0" cy="0"/>
        </a:xfrm>
      </p:grpSpPr>
      <p:sp>
        <p:nvSpPr>
          <p:cNvPr id="430" name="Google Shape;430;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31" name="Google Shape;431;p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rPr lang="es-CO" sz="1200">
                <a:solidFill>
                  <a:schemeClr val="dk1"/>
                </a:solidFill>
              </a:rPr>
              <a:t>Las características que busca esta monografía para cada uno de las 3 secuencias que incidan sobre los blancos terapéuticos se resumen en que</a:t>
            </a:r>
            <a:endParaRPr>
              <a:solidFill>
                <a:schemeClr val="dk1"/>
              </a:solidFill>
            </a:endParaRPr>
          </a:p>
          <a:p>
            <a:pPr indent="0" lvl="0" marL="0" rtl="0" algn="l">
              <a:lnSpc>
                <a:spcPct val="100000"/>
              </a:lnSpc>
              <a:spcBef>
                <a:spcPts val="0"/>
              </a:spcBef>
              <a:spcAft>
                <a:spcPts val="0"/>
              </a:spcAft>
              <a:buSzPts val="1400"/>
              <a:buNone/>
            </a:pPr>
            <a:r>
              <a:t/>
            </a:r>
            <a:endParaRPr/>
          </a:p>
        </p:txBody>
      </p:sp>
      <p:sp>
        <p:nvSpPr>
          <p:cNvPr id="432" name="Google Shape;432;p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2" name="Shape 452"/>
        <p:cNvGrpSpPr/>
        <p:nvPr/>
      </p:nvGrpSpPr>
      <p:grpSpPr>
        <a:xfrm>
          <a:off x="0" y="0"/>
          <a:ext cx="0" cy="0"/>
          <a:chOff x="0" y="0"/>
          <a:chExt cx="0" cy="0"/>
        </a:xfrm>
      </p:grpSpPr>
      <p:sp>
        <p:nvSpPr>
          <p:cNvPr id="453" name="Google Shape;453;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54" name="Google Shape;454;p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rPr lang="es-CO" sz="1200">
                <a:solidFill>
                  <a:schemeClr val="dk1"/>
                </a:solidFill>
              </a:rPr>
              <a:t>Las características que busca esta monografía para cada uno de las 3 secuencias que incidan sobre los blancos terapéuticos se resumen en que</a:t>
            </a:r>
            <a:endParaRPr>
              <a:solidFill>
                <a:schemeClr val="dk1"/>
              </a:solidFill>
            </a:endParaRPr>
          </a:p>
          <a:p>
            <a:pPr indent="0" lvl="0" marL="0" rtl="0" algn="l">
              <a:lnSpc>
                <a:spcPct val="100000"/>
              </a:lnSpc>
              <a:spcBef>
                <a:spcPts val="0"/>
              </a:spcBef>
              <a:spcAft>
                <a:spcPts val="0"/>
              </a:spcAft>
              <a:buSzPts val="1400"/>
              <a:buNone/>
            </a:pPr>
            <a:r>
              <a:t/>
            </a:r>
            <a:endParaRPr/>
          </a:p>
        </p:txBody>
      </p:sp>
      <p:sp>
        <p:nvSpPr>
          <p:cNvPr id="455" name="Google Shape;455;p2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5" name="Shape 475"/>
        <p:cNvGrpSpPr/>
        <p:nvPr/>
      </p:nvGrpSpPr>
      <p:grpSpPr>
        <a:xfrm>
          <a:off x="0" y="0"/>
          <a:ext cx="0" cy="0"/>
          <a:chOff x="0" y="0"/>
          <a:chExt cx="0" cy="0"/>
        </a:xfrm>
      </p:grpSpPr>
      <p:sp>
        <p:nvSpPr>
          <p:cNvPr id="476" name="Google Shape;476;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77" name="Google Shape;477;p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rPr lang="es-CO" sz="1200">
                <a:solidFill>
                  <a:schemeClr val="dk1"/>
                </a:solidFill>
              </a:rPr>
              <a:t>Las características que busca esta monografía para cada uno de las 3 secuencias que incidan sobre los blancos terapéuticos se resumen en que</a:t>
            </a:r>
            <a:endParaRPr>
              <a:solidFill>
                <a:schemeClr val="dk1"/>
              </a:solidFill>
            </a:endParaRPr>
          </a:p>
          <a:p>
            <a:pPr indent="0" lvl="0" marL="0" rtl="0" algn="l">
              <a:lnSpc>
                <a:spcPct val="100000"/>
              </a:lnSpc>
              <a:spcBef>
                <a:spcPts val="0"/>
              </a:spcBef>
              <a:spcAft>
                <a:spcPts val="0"/>
              </a:spcAft>
              <a:buSzPts val="1400"/>
              <a:buNone/>
            </a:pPr>
            <a:r>
              <a:t/>
            </a:r>
            <a:endParaRPr/>
          </a:p>
        </p:txBody>
      </p:sp>
      <p:sp>
        <p:nvSpPr>
          <p:cNvPr id="478" name="Google Shape;478;p2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 name="Shape 36"/>
        <p:cNvGrpSpPr/>
        <p:nvPr/>
      </p:nvGrpSpPr>
      <p:grpSpPr>
        <a:xfrm>
          <a:off x="0" y="0"/>
          <a:ext cx="0" cy="0"/>
          <a:chOff x="0" y="0"/>
          <a:chExt cx="0" cy="0"/>
        </a:xfrm>
      </p:grpSpPr>
      <p:sp>
        <p:nvSpPr>
          <p:cNvPr id="37" name="Google Shape;37;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 name="Google Shape;38;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9" name="Google Shape;39;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6" name="Shape 506"/>
        <p:cNvGrpSpPr/>
        <p:nvPr/>
      </p:nvGrpSpPr>
      <p:grpSpPr>
        <a:xfrm>
          <a:off x="0" y="0"/>
          <a:ext cx="0" cy="0"/>
          <a:chOff x="0" y="0"/>
          <a:chExt cx="0" cy="0"/>
        </a:xfrm>
      </p:grpSpPr>
      <p:sp>
        <p:nvSpPr>
          <p:cNvPr id="507" name="Google Shape;507;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08" name="Google Shape;508;p2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rPr lang="es-CO" sz="1200">
                <a:solidFill>
                  <a:schemeClr val="dk1"/>
                </a:solidFill>
              </a:rPr>
              <a:t>Las características que busca esta monografía para cada uno de las 3 secuencias que incidan sobre los blancos terapéuticos se resumen en que</a:t>
            </a:r>
            <a:endParaRPr>
              <a:solidFill>
                <a:schemeClr val="dk1"/>
              </a:solidFill>
            </a:endParaRPr>
          </a:p>
          <a:p>
            <a:pPr indent="0" lvl="0" marL="0" rtl="0" algn="l">
              <a:lnSpc>
                <a:spcPct val="100000"/>
              </a:lnSpc>
              <a:spcBef>
                <a:spcPts val="0"/>
              </a:spcBef>
              <a:spcAft>
                <a:spcPts val="0"/>
              </a:spcAft>
              <a:buSzPts val="1400"/>
              <a:buNone/>
            </a:pPr>
            <a:r>
              <a:t/>
            </a:r>
            <a:endParaRPr/>
          </a:p>
        </p:txBody>
      </p:sp>
      <p:sp>
        <p:nvSpPr>
          <p:cNvPr id="509" name="Google Shape;509;p2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9" name="Shape 539"/>
        <p:cNvGrpSpPr/>
        <p:nvPr/>
      </p:nvGrpSpPr>
      <p:grpSpPr>
        <a:xfrm>
          <a:off x="0" y="0"/>
          <a:ext cx="0" cy="0"/>
          <a:chOff x="0" y="0"/>
          <a:chExt cx="0" cy="0"/>
        </a:xfrm>
      </p:grpSpPr>
      <p:sp>
        <p:nvSpPr>
          <p:cNvPr id="540" name="Google Shape;540;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41" name="Google Shape;541;p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rPr lang="es-CO" sz="1200">
                <a:solidFill>
                  <a:schemeClr val="dk1"/>
                </a:solidFill>
              </a:rPr>
              <a:t>Las características que busca esta monografía para cada uno de las 3 secuencias que incidan sobre los blancos terapéuticos se resumen en que</a:t>
            </a:r>
            <a:endParaRPr>
              <a:solidFill>
                <a:schemeClr val="dk1"/>
              </a:solidFill>
            </a:endParaRPr>
          </a:p>
          <a:p>
            <a:pPr indent="0" lvl="0" marL="0" rtl="0" algn="l">
              <a:lnSpc>
                <a:spcPct val="100000"/>
              </a:lnSpc>
              <a:spcBef>
                <a:spcPts val="0"/>
              </a:spcBef>
              <a:spcAft>
                <a:spcPts val="0"/>
              </a:spcAft>
              <a:buSzPts val="1400"/>
              <a:buNone/>
            </a:pPr>
            <a:r>
              <a:t/>
            </a:r>
            <a:endParaRPr/>
          </a:p>
        </p:txBody>
      </p:sp>
      <p:sp>
        <p:nvSpPr>
          <p:cNvPr id="542" name="Google Shape;542;p2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4" name="Shape 574"/>
        <p:cNvGrpSpPr/>
        <p:nvPr/>
      </p:nvGrpSpPr>
      <p:grpSpPr>
        <a:xfrm>
          <a:off x="0" y="0"/>
          <a:ext cx="0" cy="0"/>
          <a:chOff x="0" y="0"/>
          <a:chExt cx="0" cy="0"/>
        </a:xfrm>
      </p:grpSpPr>
      <p:sp>
        <p:nvSpPr>
          <p:cNvPr id="575" name="Google Shape;575;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6" name="Google Shape;576;p2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rPr lang="es-CO" sz="1200">
                <a:solidFill>
                  <a:schemeClr val="dk1"/>
                </a:solidFill>
              </a:rPr>
              <a:t>Las características que busca esta monografía para cada uno de las 3 secuencias que incidan sobre los blancos terapéuticos se resumen en que</a:t>
            </a:r>
            <a:endParaRPr>
              <a:solidFill>
                <a:schemeClr val="dk1"/>
              </a:solidFill>
            </a:endParaRPr>
          </a:p>
          <a:p>
            <a:pPr indent="0" lvl="0" marL="0" rtl="0" algn="l">
              <a:lnSpc>
                <a:spcPct val="100000"/>
              </a:lnSpc>
              <a:spcBef>
                <a:spcPts val="0"/>
              </a:spcBef>
              <a:spcAft>
                <a:spcPts val="0"/>
              </a:spcAft>
              <a:buSzPts val="1400"/>
              <a:buNone/>
            </a:pPr>
            <a:r>
              <a:t/>
            </a:r>
            <a:endParaRPr/>
          </a:p>
        </p:txBody>
      </p:sp>
      <p:sp>
        <p:nvSpPr>
          <p:cNvPr id="577" name="Google Shape;577;p2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8" name="Shape 588"/>
        <p:cNvGrpSpPr/>
        <p:nvPr/>
      </p:nvGrpSpPr>
      <p:grpSpPr>
        <a:xfrm>
          <a:off x="0" y="0"/>
          <a:ext cx="0" cy="0"/>
          <a:chOff x="0" y="0"/>
          <a:chExt cx="0" cy="0"/>
        </a:xfrm>
      </p:grpSpPr>
      <p:sp>
        <p:nvSpPr>
          <p:cNvPr id="589" name="Google Shape;589;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90" name="Google Shape;590;p2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rPr lang="es-CO" sz="1200">
                <a:solidFill>
                  <a:schemeClr val="dk1"/>
                </a:solidFill>
              </a:rPr>
              <a:t>Las características que busca esta monografía para cada uno de las 3 secuencias que incidan sobre los blancos terapéuticos se resumen en que</a:t>
            </a:r>
            <a:endParaRPr>
              <a:solidFill>
                <a:schemeClr val="dk1"/>
              </a:solidFill>
            </a:endParaRPr>
          </a:p>
          <a:p>
            <a:pPr indent="0" lvl="0" marL="0" rtl="0" algn="l">
              <a:lnSpc>
                <a:spcPct val="100000"/>
              </a:lnSpc>
              <a:spcBef>
                <a:spcPts val="0"/>
              </a:spcBef>
              <a:spcAft>
                <a:spcPts val="0"/>
              </a:spcAft>
              <a:buSzPts val="1400"/>
              <a:buNone/>
            </a:pPr>
            <a:r>
              <a:t/>
            </a:r>
            <a:endParaRPr/>
          </a:p>
        </p:txBody>
      </p:sp>
      <p:sp>
        <p:nvSpPr>
          <p:cNvPr id="591" name="Google Shape;591;p2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5" name="Shape 605"/>
        <p:cNvGrpSpPr/>
        <p:nvPr/>
      </p:nvGrpSpPr>
      <p:grpSpPr>
        <a:xfrm>
          <a:off x="0" y="0"/>
          <a:ext cx="0" cy="0"/>
          <a:chOff x="0" y="0"/>
          <a:chExt cx="0" cy="0"/>
        </a:xfrm>
      </p:grpSpPr>
      <p:sp>
        <p:nvSpPr>
          <p:cNvPr id="606" name="Google Shape;606;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07" name="Google Shape;607;p2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rPr lang="es-CO" sz="1200">
                <a:solidFill>
                  <a:schemeClr val="dk1"/>
                </a:solidFill>
              </a:rPr>
              <a:t>Las características que busca esta monografía para cada uno de las 3 secuencias que incidan sobre los blancos terapéuticos se resumen en que</a:t>
            </a:r>
            <a:endParaRPr>
              <a:solidFill>
                <a:schemeClr val="dk1"/>
              </a:solidFill>
            </a:endParaRPr>
          </a:p>
          <a:p>
            <a:pPr indent="0" lvl="0" marL="0" rtl="0" algn="l">
              <a:lnSpc>
                <a:spcPct val="100000"/>
              </a:lnSpc>
              <a:spcBef>
                <a:spcPts val="0"/>
              </a:spcBef>
              <a:spcAft>
                <a:spcPts val="0"/>
              </a:spcAft>
              <a:buSzPts val="1400"/>
              <a:buNone/>
            </a:pPr>
            <a:r>
              <a:t/>
            </a:r>
            <a:endParaRPr/>
          </a:p>
        </p:txBody>
      </p:sp>
      <p:sp>
        <p:nvSpPr>
          <p:cNvPr id="608" name="Google Shape;608;p2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8" name="Shape 628"/>
        <p:cNvGrpSpPr/>
        <p:nvPr/>
      </p:nvGrpSpPr>
      <p:grpSpPr>
        <a:xfrm>
          <a:off x="0" y="0"/>
          <a:ext cx="0" cy="0"/>
          <a:chOff x="0" y="0"/>
          <a:chExt cx="0" cy="0"/>
        </a:xfrm>
      </p:grpSpPr>
      <p:sp>
        <p:nvSpPr>
          <p:cNvPr id="629" name="Google Shape;629;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30" name="Google Shape;630;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s-CO"/>
              <a:t>ESTABLECER EL MODELO VIRAL…..SIN EMBRAGO PARA ESO FUE NECESARIO DEFINIR DEL PERFIL ANTIGENICO DE LA CELULAS DE LA LMC PARA GARANTIZAR QUE L MODELO VRAL ESCOGIDO PUEDA INGRESAR AL LINEJAE CELULAR ANÓMALO POR ENDOCITOSIS MEDIADA POR RECEPTORES  </a:t>
            </a:r>
            <a:endParaRPr/>
          </a:p>
        </p:txBody>
      </p:sp>
      <p:sp>
        <p:nvSpPr>
          <p:cNvPr id="631" name="Google Shape;631;p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5" name="Shape 695"/>
        <p:cNvGrpSpPr/>
        <p:nvPr/>
      </p:nvGrpSpPr>
      <p:grpSpPr>
        <a:xfrm>
          <a:off x="0" y="0"/>
          <a:ext cx="0" cy="0"/>
          <a:chOff x="0" y="0"/>
          <a:chExt cx="0" cy="0"/>
        </a:xfrm>
      </p:grpSpPr>
      <p:sp>
        <p:nvSpPr>
          <p:cNvPr id="696" name="Google Shape;696;p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97" name="Google Shape;697;p2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98" name="Google Shape;698;p2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8" name="Shape 738"/>
        <p:cNvGrpSpPr/>
        <p:nvPr/>
      </p:nvGrpSpPr>
      <p:grpSpPr>
        <a:xfrm>
          <a:off x="0" y="0"/>
          <a:ext cx="0" cy="0"/>
          <a:chOff x="0" y="0"/>
          <a:chExt cx="0" cy="0"/>
        </a:xfrm>
      </p:grpSpPr>
      <p:sp>
        <p:nvSpPr>
          <p:cNvPr id="739" name="Google Shape;739;p4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40" name="Google Shape;740;p4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41" name="Google Shape;741;p4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9" name="Shape 779"/>
        <p:cNvGrpSpPr/>
        <p:nvPr/>
      </p:nvGrpSpPr>
      <p:grpSpPr>
        <a:xfrm>
          <a:off x="0" y="0"/>
          <a:ext cx="0" cy="0"/>
          <a:chOff x="0" y="0"/>
          <a:chExt cx="0" cy="0"/>
        </a:xfrm>
      </p:grpSpPr>
      <p:sp>
        <p:nvSpPr>
          <p:cNvPr id="780" name="Google Shape;780;p4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81" name="Google Shape;781;p4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82" name="Google Shape;782;p4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8" name="Shape 828"/>
        <p:cNvGrpSpPr/>
        <p:nvPr/>
      </p:nvGrpSpPr>
      <p:grpSpPr>
        <a:xfrm>
          <a:off x="0" y="0"/>
          <a:ext cx="0" cy="0"/>
          <a:chOff x="0" y="0"/>
          <a:chExt cx="0" cy="0"/>
        </a:xfrm>
      </p:grpSpPr>
      <p:sp>
        <p:nvSpPr>
          <p:cNvPr id="829" name="Google Shape;829;p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30" name="Google Shape;830;p2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31" name="Google Shape;831;p2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0" name="Google Shape;60;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1" name="Google Shape;61;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2" name="Shape 872"/>
        <p:cNvGrpSpPr/>
        <p:nvPr/>
      </p:nvGrpSpPr>
      <p:grpSpPr>
        <a:xfrm>
          <a:off x="0" y="0"/>
          <a:ext cx="0" cy="0"/>
          <a:chOff x="0" y="0"/>
          <a:chExt cx="0" cy="0"/>
        </a:xfrm>
      </p:grpSpPr>
      <p:sp>
        <p:nvSpPr>
          <p:cNvPr id="873" name="Google Shape;873;p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74" name="Google Shape;874;p2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75" name="Google Shape;875;p2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4" name="Shape 954"/>
        <p:cNvGrpSpPr/>
        <p:nvPr/>
      </p:nvGrpSpPr>
      <p:grpSpPr>
        <a:xfrm>
          <a:off x="0" y="0"/>
          <a:ext cx="0" cy="0"/>
          <a:chOff x="0" y="0"/>
          <a:chExt cx="0" cy="0"/>
        </a:xfrm>
      </p:grpSpPr>
      <p:sp>
        <p:nvSpPr>
          <p:cNvPr id="955" name="Google Shape;955;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56" name="Google Shape;956;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57" name="Google Shape;957;p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9" name="Shape 989"/>
        <p:cNvGrpSpPr/>
        <p:nvPr/>
      </p:nvGrpSpPr>
      <p:grpSpPr>
        <a:xfrm>
          <a:off x="0" y="0"/>
          <a:ext cx="0" cy="0"/>
          <a:chOff x="0" y="0"/>
          <a:chExt cx="0" cy="0"/>
        </a:xfrm>
      </p:grpSpPr>
      <p:sp>
        <p:nvSpPr>
          <p:cNvPr id="990" name="Google Shape;990;gef0dc98d54_0_15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91" name="Google Shape;991;gef0dc98d54_0_15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92" name="Google Shape;992;gef0dc98d54_0_155: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8" name="Shape 998"/>
        <p:cNvGrpSpPr/>
        <p:nvPr/>
      </p:nvGrpSpPr>
      <p:grpSpPr>
        <a:xfrm>
          <a:off x="0" y="0"/>
          <a:ext cx="0" cy="0"/>
          <a:chOff x="0" y="0"/>
          <a:chExt cx="0" cy="0"/>
        </a:xfrm>
      </p:grpSpPr>
      <p:sp>
        <p:nvSpPr>
          <p:cNvPr id="999" name="Google Shape;999;gef0dc98d54_0_18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00" name="Google Shape;1000;gef0dc98d54_0_18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01" name="Google Shape;1001;gef0dc98d54_0_18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4" name="Shape 1014"/>
        <p:cNvGrpSpPr/>
        <p:nvPr/>
      </p:nvGrpSpPr>
      <p:grpSpPr>
        <a:xfrm>
          <a:off x="0" y="0"/>
          <a:ext cx="0" cy="0"/>
          <a:chOff x="0" y="0"/>
          <a:chExt cx="0" cy="0"/>
        </a:xfrm>
      </p:grpSpPr>
      <p:sp>
        <p:nvSpPr>
          <p:cNvPr id="1015" name="Google Shape;1015;p4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16" name="Google Shape;1016;p4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17" name="Google Shape;1017;p4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4" name="Shape 1024"/>
        <p:cNvGrpSpPr/>
        <p:nvPr/>
      </p:nvGrpSpPr>
      <p:grpSpPr>
        <a:xfrm>
          <a:off x="0" y="0"/>
          <a:ext cx="0" cy="0"/>
          <a:chOff x="0" y="0"/>
          <a:chExt cx="0" cy="0"/>
        </a:xfrm>
      </p:grpSpPr>
      <p:sp>
        <p:nvSpPr>
          <p:cNvPr id="1025" name="Google Shape;1025;p3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26" name="Google Shape;1026;p3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27" name="Google Shape;1027;p3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1" name="Shape 1041"/>
        <p:cNvGrpSpPr/>
        <p:nvPr/>
      </p:nvGrpSpPr>
      <p:grpSpPr>
        <a:xfrm>
          <a:off x="0" y="0"/>
          <a:ext cx="0" cy="0"/>
          <a:chOff x="0" y="0"/>
          <a:chExt cx="0" cy="0"/>
        </a:xfrm>
      </p:grpSpPr>
      <p:sp>
        <p:nvSpPr>
          <p:cNvPr id="1042" name="Google Shape;1042;p3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43" name="Google Shape;1043;p3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44" name="Google Shape;1044;p3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9" name="Shape 1059"/>
        <p:cNvGrpSpPr/>
        <p:nvPr/>
      </p:nvGrpSpPr>
      <p:grpSpPr>
        <a:xfrm>
          <a:off x="0" y="0"/>
          <a:ext cx="0" cy="0"/>
          <a:chOff x="0" y="0"/>
          <a:chExt cx="0" cy="0"/>
        </a:xfrm>
      </p:grpSpPr>
      <p:sp>
        <p:nvSpPr>
          <p:cNvPr id="1060" name="Google Shape;1060;gef0dc98d54_0_17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61" name="Google Shape;1061;gef0dc98d54_0_17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62" name="Google Shape;1062;gef0dc98d54_0_17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8" name="Shape 1078"/>
        <p:cNvGrpSpPr/>
        <p:nvPr/>
      </p:nvGrpSpPr>
      <p:grpSpPr>
        <a:xfrm>
          <a:off x="0" y="0"/>
          <a:ext cx="0" cy="0"/>
          <a:chOff x="0" y="0"/>
          <a:chExt cx="0" cy="0"/>
        </a:xfrm>
      </p:grpSpPr>
      <p:sp>
        <p:nvSpPr>
          <p:cNvPr id="1079" name="Google Shape;1079;p3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80" name="Google Shape;1080;p3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81" name="Google Shape;1081;p3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0" name="Shape 1090"/>
        <p:cNvGrpSpPr/>
        <p:nvPr/>
      </p:nvGrpSpPr>
      <p:grpSpPr>
        <a:xfrm>
          <a:off x="0" y="0"/>
          <a:ext cx="0" cy="0"/>
          <a:chOff x="0" y="0"/>
          <a:chExt cx="0" cy="0"/>
        </a:xfrm>
      </p:grpSpPr>
      <p:sp>
        <p:nvSpPr>
          <p:cNvPr id="1091" name="Google Shape;1091;p3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92" name="Google Shape;1092;p3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93" name="Google Shape;1093;p3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5" name="Google Shape;85;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6" name="Google Shape;86;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2" name="Shape 1102"/>
        <p:cNvGrpSpPr/>
        <p:nvPr/>
      </p:nvGrpSpPr>
      <p:grpSpPr>
        <a:xfrm>
          <a:off x="0" y="0"/>
          <a:ext cx="0" cy="0"/>
          <a:chOff x="0" y="0"/>
          <a:chExt cx="0" cy="0"/>
        </a:xfrm>
      </p:grpSpPr>
      <p:sp>
        <p:nvSpPr>
          <p:cNvPr id="1103" name="Google Shape;1103;p3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04" name="Google Shape;1104;p3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05" name="Google Shape;1105;p3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7" name="Shape 1117"/>
        <p:cNvGrpSpPr/>
        <p:nvPr/>
      </p:nvGrpSpPr>
      <p:grpSpPr>
        <a:xfrm>
          <a:off x="0" y="0"/>
          <a:ext cx="0" cy="0"/>
          <a:chOff x="0" y="0"/>
          <a:chExt cx="0" cy="0"/>
        </a:xfrm>
      </p:grpSpPr>
      <p:sp>
        <p:nvSpPr>
          <p:cNvPr id="1118" name="Google Shape;1118;p4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19" name="Google Shape;1119;p4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20" name="Google Shape;1120;p4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8" name="Shape 1128"/>
        <p:cNvGrpSpPr/>
        <p:nvPr/>
      </p:nvGrpSpPr>
      <p:grpSpPr>
        <a:xfrm>
          <a:off x="0" y="0"/>
          <a:ext cx="0" cy="0"/>
          <a:chOff x="0" y="0"/>
          <a:chExt cx="0" cy="0"/>
        </a:xfrm>
      </p:grpSpPr>
      <p:sp>
        <p:nvSpPr>
          <p:cNvPr id="1129" name="Google Shape;1129;p4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30" name="Google Shape;1130;p4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31" name="Google Shape;1131;p4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0" name="Shape 1140"/>
        <p:cNvGrpSpPr/>
        <p:nvPr/>
      </p:nvGrpSpPr>
      <p:grpSpPr>
        <a:xfrm>
          <a:off x="0" y="0"/>
          <a:ext cx="0" cy="0"/>
          <a:chOff x="0" y="0"/>
          <a:chExt cx="0" cy="0"/>
        </a:xfrm>
      </p:grpSpPr>
      <p:sp>
        <p:nvSpPr>
          <p:cNvPr id="1141" name="Google Shape;1141;p4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42" name="Google Shape;1142;p4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43" name="Google Shape;1143;p4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2" name="Shape 1152"/>
        <p:cNvGrpSpPr/>
        <p:nvPr/>
      </p:nvGrpSpPr>
      <p:grpSpPr>
        <a:xfrm>
          <a:off x="0" y="0"/>
          <a:ext cx="0" cy="0"/>
          <a:chOff x="0" y="0"/>
          <a:chExt cx="0" cy="0"/>
        </a:xfrm>
      </p:grpSpPr>
      <p:sp>
        <p:nvSpPr>
          <p:cNvPr id="1153" name="Google Shape;1153;p4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54" name="Google Shape;1154;p4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55" name="Google Shape;1155;p4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4" name="Shape 1164"/>
        <p:cNvGrpSpPr/>
        <p:nvPr/>
      </p:nvGrpSpPr>
      <p:grpSpPr>
        <a:xfrm>
          <a:off x="0" y="0"/>
          <a:ext cx="0" cy="0"/>
          <a:chOff x="0" y="0"/>
          <a:chExt cx="0" cy="0"/>
        </a:xfrm>
      </p:grpSpPr>
      <p:sp>
        <p:nvSpPr>
          <p:cNvPr id="1165" name="Google Shape;1165;p4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66" name="Google Shape;1166;p4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67" name="Google Shape;1167;p4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9" name="Shape 1179"/>
        <p:cNvGrpSpPr/>
        <p:nvPr/>
      </p:nvGrpSpPr>
      <p:grpSpPr>
        <a:xfrm>
          <a:off x="0" y="0"/>
          <a:ext cx="0" cy="0"/>
          <a:chOff x="0" y="0"/>
          <a:chExt cx="0" cy="0"/>
        </a:xfrm>
      </p:grpSpPr>
      <p:sp>
        <p:nvSpPr>
          <p:cNvPr id="1180" name="Google Shape;1180;p5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81" name="Google Shape;1181;p5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82" name="Google Shape;1182;p5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4" name="Shape 1194"/>
        <p:cNvGrpSpPr/>
        <p:nvPr/>
      </p:nvGrpSpPr>
      <p:grpSpPr>
        <a:xfrm>
          <a:off x="0" y="0"/>
          <a:ext cx="0" cy="0"/>
          <a:chOff x="0" y="0"/>
          <a:chExt cx="0" cy="0"/>
        </a:xfrm>
      </p:grpSpPr>
      <p:sp>
        <p:nvSpPr>
          <p:cNvPr id="1195" name="Google Shape;1195;p5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96" name="Google Shape;1196;p5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97" name="Google Shape;1197;p5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9" name="Shape 1209"/>
        <p:cNvGrpSpPr/>
        <p:nvPr/>
      </p:nvGrpSpPr>
      <p:grpSpPr>
        <a:xfrm>
          <a:off x="0" y="0"/>
          <a:ext cx="0" cy="0"/>
          <a:chOff x="0" y="0"/>
          <a:chExt cx="0" cy="0"/>
        </a:xfrm>
      </p:grpSpPr>
      <p:sp>
        <p:nvSpPr>
          <p:cNvPr id="1210" name="Google Shape;1210;p5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11" name="Google Shape;1211;p5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212" name="Google Shape;1212;p5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4" name="Shape 1224"/>
        <p:cNvGrpSpPr/>
        <p:nvPr/>
      </p:nvGrpSpPr>
      <p:grpSpPr>
        <a:xfrm>
          <a:off x="0" y="0"/>
          <a:ext cx="0" cy="0"/>
          <a:chOff x="0" y="0"/>
          <a:chExt cx="0" cy="0"/>
        </a:xfrm>
      </p:grpSpPr>
      <p:sp>
        <p:nvSpPr>
          <p:cNvPr id="1225" name="Google Shape;1225;p5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26" name="Google Shape;1226;p5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227" name="Google Shape;1227;p5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0" name="Google Shape;120;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21" name="Google Shape;121;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9" name="Shape 1239"/>
        <p:cNvGrpSpPr/>
        <p:nvPr/>
      </p:nvGrpSpPr>
      <p:grpSpPr>
        <a:xfrm>
          <a:off x="0" y="0"/>
          <a:ext cx="0" cy="0"/>
          <a:chOff x="0" y="0"/>
          <a:chExt cx="0" cy="0"/>
        </a:xfrm>
      </p:grpSpPr>
      <p:sp>
        <p:nvSpPr>
          <p:cNvPr id="1240" name="Google Shape;1240;p5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41" name="Google Shape;1241;p5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242" name="Google Shape;1242;p5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4" name="Shape 1254"/>
        <p:cNvGrpSpPr/>
        <p:nvPr/>
      </p:nvGrpSpPr>
      <p:grpSpPr>
        <a:xfrm>
          <a:off x="0" y="0"/>
          <a:ext cx="0" cy="0"/>
          <a:chOff x="0" y="0"/>
          <a:chExt cx="0" cy="0"/>
        </a:xfrm>
      </p:grpSpPr>
      <p:sp>
        <p:nvSpPr>
          <p:cNvPr id="1255" name="Google Shape;1255;p5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56" name="Google Shape;1256;p5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257" name="Google Shape;1257;p5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6" name="Shape 1276"/>
        <p:cNvGrpSpPr/>
        <p:nvPr/>
      </p:nvGrpSpPr>
      <p:grpSpPr>
        <a:xfrm>
          <a:off x="0" y="0"/>
          <a:ext cx="0" cy="0"/>
          <a:chOff x="0" y="0"/>
          <a:chExt cx="0" cy="0"/>
        </a:xfrm>
      </p:grpSpPr>
      <p:sp>
        <p:nvSpPr>
          <p:cNvPr id="1277" name="Google Shape;1277;p5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78" name="Google Shape;1278;p5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279" name="Google Shape;1279;p5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6" name="Shape 1286"/>
        <p:cNvGrpSpPr/>
        <p:nvPr/>
      </p:nvGrpSpPr>
      <p:grpSpPr>
        <a:xfrm>
          <a:off x="0" y="0"/>
          <a:ext cx="0" cy="0"/>
          <a:chOff x="0" y="0"/>
          <a:chExt cx="0" cy="0"/>
        </a:xfrm>
      </p:grpSpPr>
      <p:sp>
        <p:nvSpPr>
          <p:cNvPr id="1287" name="Google Shape;1287;p3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88" name="Google Shape;1288;p3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289" name="Google Shape;1289;p3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6" name="Shape 1296"/>
        <p:cNvGrpSpPr/>
        <p:nvPr/>
      </p:nvGrpSpPr>
      <p:grpSpPr>
        <a:xfrm>
          <a:off x="0" y="0"/>
          <a:ext cx="0" cy="0"/>
          <a:chOff x="0" y="0"/>
          <a:chExt cx="0" cy="0"/>
        </a:xfrm>
      </p:grpSpPr>
      <p:sp>
        <p:nvSpPr>
          <p:cNvPr id="1297" name="Google Shape;1297;p5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98" name="Google Shape;1298;p5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299" name="Google Shape;1299;p5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6" name="Shape 1306"/>
        <p:cNvGrpSpPr/>
        <p:nvPr/>
      </p:nvGrpSpPr>
      <p:grpSpPr>
        <a:xfrm>
          <a:off x="0" y="0"/>
          <a:ext cx="0" cy="0"/>
          <a:chOff x="0" y="0"/>
          <a:chExt cx="0" cy="0"/>
        </a:xfrm>
      </p:grpSpPr>
      <p:sp>
        <p:nvSpPr>
          <p:cNvPr id="1307" name="Google Shape;1307;p5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08" name="Google Shape;1308;p5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309" name="Google Shape;1309;p5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6" name="Shape 1316"/>
        <p:cNvGrpSpPr/>
        <p:nvPr/>
      </p:nvGrpSpPr>
      <p:grpSpPr>
        <a:xfrm>
          <a:off x="0" y="0"/>
          <a:ext cx="0" cy="0"/>
          <a:chOff x="0" y="0"/>
          <a:chExt cx="0" cy="0"/>
        </a:xfrm>
      </p:grpSpPr>
      <p:sp>
        <p:nvSpPr>
          <p:cNvPr id="1317" name="Google Shape;1317;p5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18" name="Google Shape;1318;p5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319" name="Google Shape;1319;p5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9" name="Shape 1329"/>
        <p:cNvGrpSpPr/>
        <p:nvPr/>
      </p:nvGrpSpPr>
      <p:grpSpPr>
        <a:xfrm>
          <a:off x="0" y="0"/>
          <a:ext cx="0" cy="0"/>
          <a:chOff x="0" y="0"/>
          <a:chExt cx="0" cy="0"/>
        </a:xfrm>
      </p:grpSpPr>
      <p:sp>
        <p:nvSpPr>
          <p:cNvPr id="1330" name="Google Shape;1330;p6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31" name="Google Shape;1331;p6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332" name="Google Shape;1332;p6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0" name="Shape 1340"/>
        <p:cNvGrpSpPr/>
        <p:nvPr/>
      </p:nvGrpSpPr>
      <p:grpSpPr>
        <a:xfrm>
          <a:off x="0" y="0"/>
          <a:ext cx="0" cy="0"/>
          <a:chOff x="0" y="0"/>
          <a:chExt cx="0" cy="0"/>
        </a:xfrm>
      </p:grpSpPr>
      <p:sp>
        <p:nvSpPr>
          <p:cNvPr id="1341" name="Google Shape;1341;p6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42" name="Google Shape;1342;p6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343" name="Google Shape;1343;p6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5" name="Shape 1355"/>
        <p:cNvGrpSpPr/>
        <p:nvPr/>
      </p:nvGrpSpPr>
      <p:grpSpPr>
        <a:xfrm>
          <a:off x="0" y="0"/>
          <a:ext cx="0" cy="0"/>
          <a:chOff x="0" y="0"/>
          <a:chExt cx="0" cy="0"/>
        </a:xfrm>
      </p:grpSpPr>
      <p:sp>
        <p:nvSpPr>
          <p:cNvPr id="1356" name="Google Shape;1356;p6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57" name="Google Shape;1357;p6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358" name="Google Shape;1358;p6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8" name="Google Shape;158;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59" name="Google Shape;159;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0" name="Shape 1370"/>
        <p:cNvGrpSpPr/>
        <p:nvPr/>
      </p:nvGrpSpPr>
      <p:grpSpPr>
        <a:xfrm>
          <a:off x="0" y="0"/>
          <a:ext cx="0" cy="0"/>
          <a:chOff x="0" y="0"/>
          <a:chExt cx="0" cy="0"/>
        </a:xfrm>
      </p:grpSpPr>
      <p:sp>
        <p:nvSpPr>
          <p:cNvPr id="1371" name="Google Shape;1371;p6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72" name="Google Shape;1372;p6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373" name="Google Shape;1373;p6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7" name="Shape 1387"/>
        <p:cNvGrpSpPr/>
        <p:nvPr/>
      </p:nvGrpSpPr>
      <p:grpSpPr>
        <a:xfrm>
          <a:off x="0" y="0"/>
          <a:ext cx="0" cy="0"/>
          <a:chOff x="0" y="0"/>
          <a:chExt cx="0" cy="0"/>
        </a:xfrm>
      </p:grpSpPr>
      <p:sp>
        <p:nvSpPr>
          <p:cNvPr id="1388" name="Google Shape;1388;p6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89" name="Google Shape;1389;p6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390" name="Google Shape;1390;p6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3" name="Shape 1413"/>
        <p:cNvGrpSpPr/>
        <p:nvPr/>
      </p:nvGrpSpPr>
      <p:grpSpPr>
        <a:xfrm>
          <a:off x="0" y="0"/>
          <a:ext cx="0" cy="0"/>
          <a:chOff x="0" y="0"/>
          <a:chExt cx="0" cy="0"/>
        </a:xfrm>
      </p:grpSpPr>
      <p:sp>
        <p:nvSpPr>
          <p:cNvPr id="1414" name="Google Shape;1414;p6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15" name="Google Shape;1415;p6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416" name="Google Shape;1416;p6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7" name="Shape 1457"/>
        <p:cNvGrpSpPr/>
        <p:nvPr/>
      </p:nvGrpSpPr>
      <p:grpSpPr>
        <a:xfrm>
          <a:off x="0" y="0"/>
          <a:ext cx="0" cy="0"/>
          <a:chOff x="0" y="0"/>
          <a:chExt cx="0" cy="0"/>
        </a:xfrm>
      </p:grpSpPr>
      <p:sp>
        <p:nvSpPr>
          <p:cNvPr id="1458" name="Google Shape;1458;p6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59" name="Google Shape;1459;p6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460" name="Google Shape;1460;p6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2" name="Shape 1502"/>
        <p:cNvGrpSpPr/>
        <p:nvPr/>
      </p:nvGrpSpPr>
      <p:grpSpPr>
        <a:xfrm>
          <a:off x="0" y="0"/>
          <a:ext cx="0" cy="0"/>
          <a:chOff x="0" y="0"/>
          <a:chExt cx="0" cy="0"/>
        </a:xfrm>
      </p:grpSpPr>
      <p:sp>
        <p:nvSpPr>
          <p:cNvPr id="1503" name="Google Shape;1503;p6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04" name="Google Shape;1504;p6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505" name="Google Shape;1505;p6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8" name="Shape 1548"/>
        <p:cNvGrpSpPr/>
        <p:nvPr/>
      </p:nvGrpSpPr>
      <p:grpSpPr>
        <a:xfrm>
          <a:off x="0" y="0"/>
          <a:ext cx="0" cy="0"/>
          <a:chOff x="0" y="0"/>
          <a:chExt cx="0" cy="0"/>
        </a:xfrm>
      </p:grpSpPr>
      <p:sp>
        <p:nvSpPr>
          <p:cNvPr id="1549" name="Google Shape;1549;p6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50" name="Google Shape;1550;p6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551" name="Google Shape;1551;p6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2" name="Shape 1612"/>
        <p:cNvGrpSpPr/>
        <p:nvPr/>
      </p:nvGrpSpPr>
      <p:grpSpPr>
        <a:xfrm>
          <a:off x="0" y="0"/>
          <a:ext cx="0" cy="0"/>
          <a:chOff x="0" y="0"/>
          <a:chExt cx="0" cy="0"/>
        </a:xfrm>
      </p:grpSpPr>
      <p:sp>
        <p:nvSpPr>
          <p:cNvPr id="1613" name="Google Shape;1613;p6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14" name="Google Shape;1614;p6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615" name="Google Shape;1615;p6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2" name="Google Shape;202;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03" name="Google Shape;203;p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8" name="Google Shape;218;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19" name="Google Shape;219;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0" name="Google Shape;250;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51" name="Google Shape;251;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apositiva de título" type="title">
  <p:cSld name="TITLE">
    <p:spTree>
      <p:nvGrpSpPr>
        <p:cNvPr id="16" name="Shape 16"/>
        <p:cNvGrpSpPr/>
        <p:nvPr/>
      </p:nvGrpSpPr>
      <p:grpSpPr>
        <a:xfrm>
          <a:off x="0" y="0"/>
          <a:ext cx="0" cy="0"/>
          <a:chOff x="0" y="0"/>
          <a:chExt cx="0" cy="0"/>
        </a:xfrm>
      </p:grpSpPr>
      <p:pic>
        <p:nvPicPr>
          <p:cNvPr descr="C0-HD-BTM.png" id="17" name="Google Shape;17;p42"/>
          <p:cNvPicPr preferRelativeResize="0"/>
          <p:nvPr/>
        </p:nvPicPr>
        <p:blipFill rotWithShape="1">
          <a:blip r:embed="rId2">
            <a:alphaModFix/>
          </a:blip>
          <a:srcRect b="0" l="0" r="0" t="0"/>
          <a:stretch/>
        </p:blipFill>
        <p:spPr>
          <a:xfrm>
            <a:off x="0" y="4375150"/>
            <a:ext cx="12192000" cy="2482850"/>
          </a:xfrm>
          <a:prstGeom prst="rect">
            <a:avLst/>
          </a:prstGeom>
          <a:noFill/>
          <a:ln>
            <a:noFill/>
          </a:ln>
        </p:spPr>
      </p:pic>
      <p:sp>
        <p:nvSpPr>
          <p:cNvPr id="18" name="Google Shape;18;p42"/>
          <p:cNvSpPr txBox="1"/>
          <p:nvPr>
            <p:ph type="ctrTitle"/>
          </p:nvPr>
        </p:nvSpPr>
        <p:spPr>
          <a:xfrm>
            <a:off x="1371600" y="1803405"/>
            <a:ext cx="9448800" cy="1825096"/>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entury Gothic"/>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42"/>
          <p:cNvSpPr txBox="1"/>
          <p:nvPr>
            <p:ph idx="1" type="subTitle"/>
          </p:nvPr>
        </p:nvSpPr>
        <p:spPr>
          <a:xfrm>
            <a:off x="1371600" y="3632201"/>
            <a:ext cx="9448800" cy="685800"/>
          </a:xfrm>
          <a:prstGeom prst="rect">
            <a:avLst/>
          </a:prstGeom>
          <a:noFill/>
          <a:ln>
            <a:noFill/>
          </a:ln>
        </p:spPr>
        <p:txBody>
          <a:bodyPr anchorCtr="0" anchor="t" bIns="45700" lIns="91425" spcFirstLastPara="1" rIns="91425" wrap="square" tIns="45700">
            <a:normAutofit/>
          </a:bodyPr>
          <a:lstStyle>
            <a:lvl1pPr lvl="0" algn="l">
              <a:lnSpc>
                <a:spcPct val="90000"/>
              </a:lnSpc>
              <a:spcBef>
                <a:spcPts val="1000"/>
              </a:spcBef>
              <a:spcAft>
                <a:spcPts val="0"/>
              </a:spcAft>
              <a:buClr>
                <a:schemeClr val="dk1"/>
              </a:buClr>
              <a:buSzPts val="2000"/>
              <a:buNone/>
              <a:defRPr sz="20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0" name="Google Shape;20;p42"/>
          <p:cNvSpPr txBox="1"/>
          <p:nvPr>
            <p:ph idx="10" type="dt"/>
          </p:nvPr>
        </p:nvSpPr>
        <p:spPr>
          <a:xfrm>
            <a:off x="7909561" y="4314328"/>
            <a:ext cx="2910840" cy="374642"/>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42"/>
          <p:cNvSpPr txBox="1"/>
          <p:nvPr>
            <p:ph idx="11" type="ftr"/>
          </p:nvPr>
        </p:nvSpPr>
        <p:spPr>
          <a:xfrm>
            <a:off x="1371600" y="4323845"/>
            <a:ext cx="64008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 name="Google Shape;22;p42"/>
          <p:cNvSpPr txBox="1"/>
          <p:nvPr>
            <p:ph idx="12" type="sldNum"/>
          </p:nvPr>
        </p:nvSpPr>
        <p:spPr>
          <a:xfrm>
            <a:off x="8077200" y="1430866"/>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050"/>
              <a:buFont typeface="Arial"/>
              <a:buNone/>
              <a:defRPr b="0" i="0" sz="1050" u="none" cap="none" strike="noStrike">
                <a:solidFill>
                  <a:srgbClr val="888888"/>
                </a:solidFill>
                <a:latin typeface="Century Gothic"/>
                <a:ea typeface="Century Gothic"/>
                <a:cs typeface="Century Gothic"/>
                <a:sym typeface="Century Gothic"/>
              </a:defRPr>
            </a:lvl1pPr>
            <a:lvl2pPr indent="0" lvl="1" marL="0" marR="0" algn="r">
              <a:lnSpc>
                <a:spcPct val="100000"/>
              </a:lnSpc>
              <a:spcBef>
                <a:spcPts val="0"/>
              </a:spcBef>
              <a:spcAft>
                <a:spcPts val="0"/>
              </a:spcAft>
              <a:buClr>
                <a:srgbClr val="000000"/>
              </a:buClr>
              <a:buSzPts val="1050"/>
              <a:buFont typeface="Arial"/>
              <a:buNone/>
              <a:defRPr b="0" i="0" sz="1050" u="none" cap="none" strike="noStrike">
                <a:solidFill>
                  <a:srgbClr val="888888"/>
                </a:solidFill>
                <a:latin typeface="Century Gothic"/>
                <a:ea typeface="Century Gothic"/>
                <a:cs typeface="Century Gothic"/>
                <a:sym typeface="Century Gothic"/>
              </a:defRPr>
            </a:lvl2pPr>
            <a:lvl3pPr indent="0" lvl="2" marL="0" marR="0" algn="r">
              <a:lnSpc>
                <a:spcPct val="100000"/>
              </a:lnSpc>
              <a:spcBef>
                <a:spcPts val="0"/>
              </a:spcBef>
              <a:spcAft>
                <a:spcPts val="0"/>
              </a:spcAft>
              <a:buClr>
                <a:srgbClr val="000000"/>
              </a:buClr>
              <a:buSzPts val="1050"/>
              <a:buFont typeface="Arial"/>
              <a:buNone/>
              <a:defRPr b="0" i="0" sz="1050" u="none" cap="none" strike="noStrike">
                <a:solidFill>
                  <a:srgbClr val="888888"/>
                </a:solidFill>
                <a:latin typeface="Century Gothic"/>
                <a:ea typeface="Century Gothic"/>
                <a:cs typeface="Century Gothic"/>
                <a:sym typeface="Century Gothic"/>
              </a:defRPr>
            </a:lvl3pPr>
            <a:lvl4pPr indent="0" lvl="3" marL="0" marR="0" algn="r">
              <a:lnSpc>
                <a:spcPct val="100000"/>
              </a:lnSpc>
              <a:spcBef>
                <a:spcPts val="0"/>
              </a:spcBef>
              <a:spcAft>
                <a:spcPts val="0"/>
              </a:spcAft>
              <a:buClr>
                <a:srgbClr val="000000"/>
              </a:buClr>
              <a:buSzPts val="1050"/>
              <a:buFont typeface="Arial"/>
              <a:buNone/>
              <a:defRPr b="0" i="0" sz="1050" u="none" cap="none" strike="noStrike">
                <a:solidFill>
                  <a:srgbClr val="888888"/>
                </a:solidFill>
                <a:latin typeface="Century Gothic"/>
                <a:ea typeface="Century Gothic"/>
                <a:cs typeface="Century Gothic"/>
                <a:sym typeface="Century Gothic"/>
              </a:defRPr>
            </a:lvl4pPr>
            <a:lvl5pPr indent="0" lvl="4" marL="0" marR="0" algn="r">
              <a:lnSpc>
                <a:spcPct val="100000"/>
              </a:lnSpc>
              <a:spcBef>
                <a:spcPts val="0"/>
              </a:spcBef>
              <a:spcAft>
                <a:spcPts val="0"/>
              </a:spcAft>
              <a:buClr>
                <a:srgbClr val="000000"/>
              </a:buClr>
              <a:buSzPts val="1050"/>
              <a:buFont typeface="Arial"/>
              <a:buNone/>
              <a:defRPr b="0" i="0" sz="1050" u="none" cap="none" strike="noStrike">
                <a:solidFill>
                  <a:srgbClr val="888888"/>
                </a:solidFill>
                <a:latin typeface="Century Gothic"/>
                <a:ea typeface="Century Gothic"/>
                <a:cs typeface="Century Gothic"/>
                <a:sym typeface="Century Gothic"/>
              </a:defRPr>
            </a:lvl5pPr>
            <a:lvl6pPr indent="0" lvl="5" marL="0" marR="0" algn="r">
              <a:lnSpc>
                <a:spcPct val="100000"/>
              </a:lnSpc>
              <a:spcBef>
                <a:spcPts val="0"/>
              </a:spcBef>
              <a:spcAft>
                <a:spcPts val="0"/>
              </a:spcAft>
              <a:buClr>
                <a:srgbClr val="000000"/>
              </a:buClr>
              <a:buSzPts val="1050"/>
              <a:buFont typeface="Arial"/>
              <a:buNone/>
              <a:defRPr b="0" i="0" sz="1050" u="none" cap="none" strike="noStrike">
                <a:solidFill>
                  <a:srgbClr val="888888"/>
                </a:solidFill>
                <a:latin typeface="Century Gothic"/>
                <a:ea typeface="Century Gothic"/>
                <a:cs typeface="Century Gothic"/>
                <a:sym typeface="Century Gothic"/>
              </a:defRPr>
            </a:lvl6pPr>
            <a:lvl7pPr indent="0" lvl="6" marL="0" marR="0" algn="r">
              <a:lnSpc>
                <a:spcPct val="100000"/>
              </a:lnSpc>
              <a:spcBef>
                <a:spcPts val="0"/>
              </a:spcBef>
              <a:spcAft>
                <a:spcPts val="0"/>
              </a:spcAft>
              <a:buClr>
                <a:srgbClr val="000000"/>
              </a:buClr>
              <a:buSzPts val="1050"/>
              <a:buFont typeface="Arial"/>
              <a:buNone/>
              <a:defRPr b="0" i="0" sz="1050" u="none" cap="none" strike="noStrike">
                <a:solidFill>
                  <a:srgbClr val="888888"/>
                </a:solidFill>
                <a:latin typeface="Century Gothic"/>
                <a:ea typeface="Century Gothic"/>
                <a:cs typeface="Century Gothic"/>
                <a:sym typeface="Century Gothic"/>
              </a:defRPr>
            </a:lvl7pPr>
            <a:lvl8pPr indent="0" lvl="7" marL="0" marR="0" algn="r">
              <a:lnSpc>
                <a:spcPct val="100000"/>
              </a:lnSpc>
              <a:spcBef>
                <a:spcPts val="0"/>
              </a:spcBef>
              <a:spcAft>
                <a:spcPts val="0"/>
              </a:spcAft>
              <a:buClr>
                <a:srgbClr val="000000"/>
              </a:buClr>
              <a:buSzPts val="1050"/>
              <a:buFont typeface="Arial"/>
              <a:buNone/>
              <a:defRPr b="0" i="0" sz="1050" u="none" cap="none" strike="noStrike">
                <a:solidFill>
                  <a:srgbClr val="888888"/>
                </a:solidFill>
                <a:latin typeface="Century Gothic"/>
                <a:ea typeface="Century Gothic"/>
                <a:cs typeface="Century Gothic"/>
                <a:sym typeface="Century Gothic"/>
              </a:defRPr>
            </a:lvl8pPr>
            <a:lvl9pPr indent="0" lvl="8" marL="0" marR="0" algn="r">
              <a:lnSpc>
                <a:spcPct val="100000"/>
              </a:lnSpc>
              <a:spcBef>
                <a:spcPts val="0"/>
              </a:spcBef>
              <a:spcAft>
                <a:spcPts val="0"/>
              </a:spcAft>
              <a:buClr>
                <a:srgbClr val="000000"/>
              </a:buClr>
              <a:buSzPts val="1050"/>
              <a:buFont typeface="Arial"/>
              <a:buNone/>
              <a:defRPr b="0" i="0" sz="1050" u="none" cap="none" strike="noStrike">
                <a:solidFill>
                  <a:srgbClr val="888888"/>
                </a:solidFill>
                <a:latin typeface="Century Gothic"/>
                <a:ea typeface="Century Gothic"/>
                <a:cs typeface="Century Gothic"/>
                <a:sym typeface="Century Gothic"/>
              </a:defRPr>
            </a:lvl9pPr>
          </a:lstStyle>
          <a:p>
            <a:pPr indent="0" lvl="0" marL="0" rtl="0" algn="r">
              <a:spcBef>
                <a:spcPts val="0"/>
              </a:spcBef>
              <a:spcAft>
                <a:spcPts val="0"/>
              </a:spcAft>
              <a:buNone/>
            </a:pPr>
            <a:fld id="{00000000-1234-1234-1234-123412341234}" type="slidenum">
              <a:rPr lang="es-CO"/>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12.png"/><Relationship Id="rId2" Type="http://schemas.openxmlformats.org/officeDocument/2006/relationships/slideLayout" Target="../slideLayouts/slideLayout1.xml"/><Relationship Id="rId3"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pic>
        <p:nvPicPr>
          <p:cNvPr descr="C0-HD-TOP.png" id="10" name="Google Shape;10;p40"/>
          <p:cNvPicPr preferRelativeResize="0"/>
          <p:nvPr/>
        </p:nvPicPr>
        <p:blipFill rotWithShape="1">
          <a:blip r:embed="rId1">
            <a:alphaModFix/>
          </a:blip>
          <a:srcRect b="0" l="0" r="0" t="0"/>
          <a:stretch/>
        </p:blipFill>
        <p:spPr>
          <a:xfrm>
            <a:off x="0" y="0"/>
            <a:ext cx="12192000" cy="1441450"/>
          </a:xfrm>
          <a:prstGeom prst="rect">
            <a:avLst/>
          </a:prstGeom>
          <a:noFill/>
          <a:ln>
            <a:noFill/>
          </a:ln>
        </p:spPr>
      </p:pic>
      <p:sp>
        <p:nvSpPr>
          <p:cNvPr id="11" name="Google Shape;11;p40"/>
          <p:cNvSpPr txBox="1"/>
          <p:nvPr>
            <p:ph type="title"/>
          </p:nvPr>
        </p:nvSpPr>
        <p:spPr>
          <a:xfrm>
            <a:off x="2895600" y="764373"/>
            <a:ext cx="8610600" cy="1293028"/>
          </a:xfrm>
          <a:prstGeom prst="rect">
            <a:avLst/>
          </a:prstGeom>
          <a:noFill/>
          <a:ln>
            <a:noFill/>
          </a:ln>
        </p:spPr>
        <p:txBody>
          <a:bodyPr anchorCtr="0" anchor="ctr" bIns="45700" lIns="91425" spcFirstLastPara="1" rIns="91425" wrap="square" tIns="45700">
            <a:normAutofit/>
          </a:bodyPr>
          <a:lstStyle>
            <a:lvl1pPr lvl="0" marR="0" rtl="0" algn="r">
              <a:lnSpc>
                <a:spcPct val="90000"/>
              </a:lnSpc>
              <a:spcBef>
                <a:spcPts val="0"/>
              </a:spcBef>
              <a:spcAft>
                <a:spcPts val="0"/>
              </a:spcAft>
              <a:buClr>
                <a:schemeClr val="dk1"/>
              </a:buClr>
              <a:buSzPts val="4000"/>
              <a:buFont typeface="Century Gothic"/>
              <a:buNone/>
              <a:defRPr b="0" i="0" sz="4000" u="none" cap="none" strike="noStrike">
                <a:solidFill>
                  <a:schemeClr val="dk1"/>
                </a:solidFill>
                <a:latin typeface="Century Gothic"/>
                <a:ea typeface="Century Gothic"/>
                <a:cs typeface="Century Gothic"/>
                <a:sym typeface="Century Gothic"/>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2" name="Google Shape;12;p40"/>
          <p:cNvSpPr txBox="1"/>
          <p:nvPr>
            <p:ph idx="1" type="body"/>
          </p:nvPr>
        </p:nvSpPr>
        <p:spPr>
          <a:xfrm>
            <a:off x="685800" y="2194560"/>
            <a:ext cx="10820400" cy="4024125"/>
          </a:xfrm>
          <a:prstGeom prst="rect">
            <a:avLst/>
          </a:prstGeom>
          <a:noFill/>
          <a:ln>
            <a:noFill/>
          </a:ln>
        </p:spPr>
        <p:txBody>
          <a:bodyPr anchorCtr="0" anchor="t" bIns="45700" lIns="91425" spcFirstLastPara="1" rIns="91425" wrap="square" tIns="45700">
            <a:normAutofit/>
          </a:bodyPr>
          <a:lstStyle>
            <a:lvl1pPr indent="-368300" lvl="0" marL="457200" marR="0" rtl="0" algn="l">
              <a:lnSpc>
                <a:spcPct val="90000"/>
              </a:lnSpc>
              <a:spcBef>
                <a:spcPts val="1000"/>
              </a:spcBef>
              <a:spcAft>
                <a:spcPts val="0"/>
              </a:spcAft>
              <a:buClr>
                <a:schemeClr val="dk1"/>
              </a:buClr>
              <a:buSzPts val="2200"/>
              <a:buFont typeface="Arial"/>
              <a:buChar char="•"/>
              <a:defRPr b="0" i="0" sz="2200" u="none" cap="none" strike="noStrike">
                <a:solidFill>
                  <a:schemeClr val="dk1"/>
                </a:solidFill>
                <a:latin typeface="Century Gothic"/>
                <a:ea typeface="Century Gothic"/>
                <a:cs typeface="Century Gothic"/>
                <a:sym typeface="Century Gothic"/>
              </a:defRPr>
            </a:lvl1pPr>
            <a:lvl2pPr indent="-355600" lvl="1" marL="9144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entury Gothic"/>
                <a:ea typeface="Century Gothic"/>
                <a:cs typeface="Century Gothic"/>
                <a:sym typeface="Century Gothic"/>
              </a:defRPr>
            </a:lvl2pPr>
            <a:lvl3pPr indent="-342900" lvl="2" marL="1371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entury Gothic"/>
                <a:ea typeface="Century Gothic"/>
                <a:cs typeface="Century Gothic"/>
                <a:sym typeface="Century Gothic"/>
              </a:defRPr>
            </a:lvl3pPr>
            <a:lvl4pPr indent="-330200" lvl="3" marL="1828800" marR="0" rtl="0" algn="l">
              <a:lnSpc>
                <a:spcPct val="90000"/>
              </a:lnSpc>
              <a:spcBef>
                <a:spcPts val="500"/>
              </a:spcBef>
              <a:spcAft>
                <a:spcPts val="0"/>
              </a:spcAft>
              <a:buClr>
                <a:schemeClr val="dk1"/>
              </a:buClr>
              <a:buSzPts val="1600"/>
              <a:buFont typeface="Arial"/>
              <a:buChar char="•"/>
              <a:defRPr b="0" i="0" sz="1600" u="none" cap="none" strike="noStrike">
                <a:solidFill>
                  <a:schemeClr val="dk1"/>
                </a:solidFill>
                <a:latin typeface="Century Gothic"/>
                <a:ea typeface="Century Gothic"/>
                <a:cs typeface="Century Gothic"/>
                <a:sym typeface="Century Gothic"/>
              </a:defRPr>
            </a:lvl4pPr>
            <a:lvl5pPr indent="-330200" lvl="4" marL="2286000" marR="0" rtl="0" algn="l">
              <a:lnSpc>
                <a:spcPct val="90000"/>
              </a:lnSpc>
              <a:spcBef>
                <a:spcPts val="500"/>
              </a:spcBef>
              <a:spcAft>
                <a:spcPts val="0"/>
              </a:spcAft>
              <a:buClr>
                <a:schemeClr val="dk1"/>
              </a:buClr>
              <a:buSzPts val="1600"/>
              <a:buFont typeface="Arial"/>
              <a:buChar char="•"/>
              <a:defRPr b="0" i="0" sz="1600" u="none" cap="none" strike="noStrike">
                <a:solidFill>
                  <a:schemeClr val="dk1"/>
                </a:solidFill>
                <a:latin typeface="Century Gothic"/>
                <a:ea typeface="Century Gothic"/>
                <a:cs typeface="Century Gothic"/>
                <a:sym typeface="Century Gothic"/>
              </a:defRPr>
            </a:lvl5pPr>
            <a:lvl6pPr indent="-330200" lvl="5" marL="2743200" marR="0" rtl="0" algn="l">
              <a:lnSpc>
                <a:spcPct val="90000"/>
              </a:lnSpc>
              <a:spcBef>
                <a:spcPts val="500"/>
              </a:spcBef>
              <a:spcAft>
                <a:spcPts val="0"/>
              </a:spcAft>
              <a:buClr>
                <a:schemeClr val="dk1"/>
              </a:buClr>
              <a:buSzPts val="1600"/>
              <a:buFont typeface="Arial"/>
              <a:buChar char="•"/>
              <a:defRPr b="0" i="0" sz="1600" u="none" cap="none" strike="noStrike">
                <a:solidFill>
                  <a:schemeClr val="dk1"/>
                </a:solidFill>
                <a:latin typeface="Century Gothic"/>
                <a:ea typeface="Century Gothic"/>
                <a:cs typeface="Century Gothic"/>
                <a:sym typeface="Century Gothic"/>
              </a:defRPr>
            </a:lvl6pPr>
            <a:lvl7pPr indent="-330200" lvl="6" marL="3200400" marR="0" rtl="0" algn="l">
              <a:lnSpc>
                <a:spcPct val="90000"/>
              </a:lnSpc>
              <a:spcBef>
                <a:spcPts val="500"/>
              </a:spcBef>
              <a:spcAft>
                <a:spcPts val="0"/>
              </a:spcAft>
              <a:buClr>
                <a:schemeClr val="dk1"/>
              </a:buClr>
              <a:buSzPts val="1600"/>
              <a:buFont typeface="Arial"/>
              <a:buChar char="•"/>
              <a:defRPr b="0" i="0" sz="1600" u="none" cap="none" strike="noStrike">
                <a:solidFill>
                  <a:schemeClr val="dk1"/>
                </a:solidFill>
                <a:latin typeface="Century Gothic"/>
                <a:ea typeface="Century Gothic"/>
                <a:cs typeface="Century Gothic"/>
                <a:sym typeface="Century Gothic"/>
              </a:defRPr>
            </a:lvl7pPr>
            <a:lvl8pPr indent="-330200" lvl="7" marL="3657600" marR="0" rtl="0" algn="l">
              <a:lnSpc>
                <a:spcPct val="90000"/>
              </a:lnSpc>
              <a:spcBef>
                <a:spcPts val="500"/>
              </a:spcBef>
              <a:spcAft>
                <a:spcPts val="0"/>
              </a:spcAft>
              <a:buClr>
                <a:schemeClr val="dk1"/>
              </a:buClr>
              <a:buSzPts val="1600"/>
              <a:buFont typeface="Arial"/>
              <a:buChar char="•"/>
              <a:defRPr b="0" i="0" sz="1600" u="none" cap="none" strike="noStrike">
                <a:solidFill>
                  <a:schemeClr val="dk1"/>
                </a:solidFill>
                <a:latin typeface="Century Gothic"/>
                <a:ea typeface="Century Gothic"/>
                <a:cs typeface="Century Gothic"/>
                <a:sym typeface="Century Gothic"/>
              </a:defRPr>
            </a:lvl8pPr>
            <a:lvl9pPr indent="-330200" lvl="8" marL="4114800" marR="0" rtl="0" algn="l">
              <a:lnSpc>
                <a:spcPct val="90000"/>
              </a:lnSpc>
              <a:spcBef>
                <a:spcPts val="500"/>
              </a:spcBef>
              <a:spcAft>
                <a:spcPts val="0"/>
              </a:spcAft>
              <a:buClr>
                <a:schemeClr val="dk1"/>
              </a:buClr>
              <a:buSzPts val="1600"/>
              <a:buFont typeface="Arial"/>
              <a:buChar char="•"/>
              <a:defRPr b="0" i="0" sz="1600" u="none" cap="none" strike="noStrike">
                <a:solidFill>
                  <a:schemeClr val="dk1"/>
                </a:solidFill>
                <a:latin typeface="Century Gothic"/>
                <a:ea typeface="Century Gothic"/>
                <a:cs typeface="Century Gothic"/>
                <a:sym typeface="Century Gothic"/>
              </a:defRPr>
            </a:lvl9pPr>
          </a:lstStyle>
          <a:p/>
        </p:txBody>
      </p:sp>
      <p:sp>
        <p:nvSpPr>
          <p:cNvPr id="13" name="Google Shape;13;p40"/>
          <p:cNvSpPr txBox="1"/>
          <p:nvPr>
            <p:ph idx="10" type="dt"/>
          </p:nvPr>
        </p:nvSpPr>
        <p:spPr>
          <a:xfrm>
            <a:off x="8595360" y="6356350"/>
            <a:ext cx="2910840" cy="365125"/>
          </a:xfrm>
          <a:prstGeom prst="rect">
            <a:avLst/>
          </a:prstGeom>
          <a:noFill/>
          <a:ln>
            <a:noFill/>
          </a:ln>
        </p:spPr>
        <p:txBody>
          <a:bodyPr anchorCtr="0" anchor="ctr"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050" u="none" cap="none" strike="noStrike">
                <a:solidFill>
                  <a:srgbClr val="888888"/>
                </a:solidFill>
                <a:latin typeface="Century Gothic"/>
                <a:ea typeface="Century Gothic"/>
                <a:cs typeface="Century Gothic"/>
                <a:sym typeface="Century Gothic"/>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entury Gothic"/>
                <a:ea typeface="Century Gothic"/>
                <a:cs typeface="Century Gothic"/>
                <a:sym typeface="Century Gothic"/>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entury Gothic"/>
                <a:ea typeface="Century Gothic"/>
                <a:cs typeface="Century Gothic"/>
                <a:sym typeface="Century Gothic"/>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entury Gothic"/>
                <a:ea typeface="Century Gothic"/>
                <a:cs typeface="Century Gothic"/>
                <a:sym typeface="Century Gothic"/>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entury Gothic"/>
                <a:ea typeface="Century Gothic"/>
                <a:cs typeface="Century Gothic"/>
                <a:sym typeface="Century Gothic"/>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entury Gothic"/>
                <a:ea typeface="Century Gothic"/>
                <a:cs typeface="Century Gothic"/>
                <a:sym typeface="Century Gothic"/>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entury Gothic"/>
                <a:ea typeface="Century Gothic"/>
                <a:cs typeface="Century Gothic"/>
                <a:sym typeface="Century Gothic"/>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entury Gothic"/>
                <a:ea typeface="Century Gothic"/>
                <a:cs typeface="Century Gothic"/>
                <a:sym typeface="Century Gothic"/>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entury Gothic"/>
                <a:ea typeface="Century Gothic"/>
                <a:cs typeface="Century Gothic"/>
                <a:sym typeface="Century Gothic"/>
              </a:defRPr>
            </a:lvl9pPr>
          </a:lstStyle>
          <a:p/>
        </p:txBody>
      </p:sp>
      <p:sp>
        <p:nvSpPr>
          <p:cNvPr id="14" name="Google Shape;14;p40"/>
          <p:cNvSpPr txBox="1"/>
          <p:nvPr>
            <p:ph idx="11" type="ftr"/>
          </p:nvPr>
        </p:nvSpPr>
        <p:spPr>
          <a:xfrm>
            <a:off x="685800" y="6355845"/>
            <a:ext cx="77724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050" u="none" cap="none" strike="noStrike">
                <a:solidFill>
                  <a:srgbClr val="888888"/>
                </a:solidFill>
                <a:latin typeface="Century Gothic"/>
                <a:ea typeface="Century Gothic"/>
                <a:cs typeface="Century Gothic"/>
                <a:sym typeface="Century Gothic"/>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entury Gothic"/>
                <a:ea typeface="Century Gothic"/>
                <a:cs typeface="Century Gothic"/>
                <a:sym typeface="Century Gothic"/>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entury Gothic"/>
                <a:ea typeface="Century Gothic"/>
                <a:cs typeface="Century Gothic"/>
                <a:sym typeface="Century Gothic"/>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entury Gothic"/>
                <a:ea typeface="Century Gothic"/>
                <a:cs typeface="Century Gothic"/>
                <a:sym typeface="Century Gothic"/>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entury Gothic"/>
                <a:ea typeface="Century Gothic"/>
                <a:cs typeface="Century Gothic"/>
                <a:sym typeface="Century Gothic"/>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entury Gothic"/>
                <a:ea typeface="Century Gothic"/>
                <a:cs typeface="Century Gothic"/>
                <a:sym typeface="Century Gothic"/>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entury Gothic"/>
                <a:ea typeface="Century Gothic"/>
                <a:cs typeface="Century Gothic"/>
                <a:sym typeface="Century Gothic"/>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entury Gothic"/>
                <a:ea typeface="Century Gothic"/>
                <a:cs typeface="Century Gothic"/>
                <a:sym typeface="Century Gothic"/>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entury Gothic"/>
                <a:ea typeface="Century Gothic"/>
                <a:cs typeface="Century Gothic"/>
                <a:sym typeface="Century Gothic"/>
              </a:defRPr>
            </a:lvl9pPr>
          </a:lstStyle>
          <a:p/>
        </p:txBody>
      </p:sp>
      <p:sp>
        <p:nvSpPr>
          <p:cNvPr id="15" name="Google Shape;15;p40"/>
          <p:cNvSpPr txBox="1"/>
          <p:nvPr>
            <p:ph idx="12" type="sldNum"/>
          </p:nvPr>
        </p:nvSpPr>
        <p:spPr>
          <a:xfrm>
            <a:off x="8763000" y="381000"/>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050"/>
              <a:buFont typeface="Arial"/>
              <a:buNone/>
              <a:defRPr b="0" i="0" sz="1050" u="none" cap="none" strike="noStrike">
                <a:solidFill>
                  <a:srgbClr val="888888"/>
                </a:solidFill>
                <a:latin typeface="Century Gothic"/>
                <a:ea typeface="Century Gothic"/>
                <a:cs typeface="Century Gothic"/>
                <a:sym typeface="Century Gothic"/>
              </a:defRPr>
            </a:lvl1pPr>
            <a:lvl2pPr indent="0" lvl="1" marL="0" marR="0" rtl="0" algn="r">
              <a:lnSpc>
                <a:spcPct val="100000"/>
              </a:lnSpc>
              <a:spcBef>
                <a:spcPts val="0"/>
              </a:spcBef>
              <a:spcAft>
                <a:spcPts val="0"/>
              </a:spcAft>
              <a:buClr>
                <a:srgbClr val="000000"/>
              </a:buClr>
              <a:buSzPts val="1050"/>
              <a:buFont typeface="Arial"/>
              <a:buNone/>
              <a:defRPr b="0" i="0" sz="1050" u="none" cap="none" strike="noStrike">
                <a:solidFill>
                  <a:srgbClr val="888888"/>
                </a:solidFill>
                <a:latin typeface="Century Gothic"/>
                <a:ea typeface="Century Gothic"/>
                <a:cs typeface="Century Gothic"/>
                <a:sym typeface="Century Gothic"/>
              </a:defRPr>
            </a:lvl2pPr>
            <a:lvl3pPr indent="0" lvl="2" marL="0" marR="0" rtl="0" algn="r">
              <a:lnSpc>
                <a:spcPct val="100000"/>
              </a:lnSpc>
              <a:spcBef>
                <a:spcPts val="0"/>
              </a:spcBef>
              <a:spcAft>
                <a:spcPts val="0"/>
              </a:spcAft>
              <a:buClr>
                <a:srgbClr val="000000"/>
              </a:buClr>
              <a:buSzPts val="1050"/>
              <a:buFont typeface="Arial"/>
              <a:buNone/>
              <a:defRPr b="0" i="0" sz="1050" u="none" cap="none" strike="noStrike">
                <a:solidFill>
                  <a:srgbClr val="888888"/>
                </a:solidFill>
                <a:latin typeface="Century Gothic"/>
                <a:ea typeface="Century Gothic"/>
                <a:cs typeface="Century Gothic"/>
                <a:sym typeface="Century Gothic"/>
              </a:defRPr>
            </a:lvl3pPr>
            <a:lvl4pPr indent="0" lvl="3" marL="0" marR="0" rtl="0" algn="r">
              <a:lnSpc>
                <a:spcPct val="100000"/>
              </a:lnSpc>
              <a:spcBef>
                <a:spcPts val="0"/>
              </a:spcBef>
              <a:spcAft>
                <a:spcPts val="0"/>
              </a:spcAft>
              <a:buClr>
                <a:srgbClr val="000000"/>
              </a:buClr>
              <a:buSzPts val="1050"/>
              <a:buFont typeface="Arial"/>
              <a:buNone/>
              <a:defRPr b="0" i="0" sz="1050" u="none" cap="none" strike="noStrike">
                <a:solidFill>
                  <a:srgbClr val="888888"/>
                </a:solidFill>
                <a:latin typeface="Century Gothic"/>
                <a:ea typeface="Century Gothic"/>
                <a:cs typeface="Century Gothic"/>
                <a:sym typeface="Century Gothic"/>
              </a:defRPr>
            </a:lvl4pPr>
            <a:lvl5pPr indent="0" lvl="4" marL="0" marR="0" rtl="0" algn="r">
              <a:lnSpc>
                <a:spcPct val="100000"/>
              </a:lnSpc>
              <a:spcBef>
                <a:spcPts val="0"/>
              </a:spcBef>
              <a:spcAft>
                <a:spcPts val="0"/>
              </a:spcAft>
              <a:buClr>
                <a:srgbClr val="000000"/>
              </a:buClr>
              <a:buSzPts val="1050"/>
              <a:buFont typeface="Arial"/>
              <a:buNone/>
              <a:defRPr b="0" i="0" sz="1050" u="none" cap="none" strike="noStrike">
                <a:solidFill>
                  <a:srgbClr val="888888"/>
                </a:solidFill>
                <a:latin typeface="Century Gothic"/>
                <a:ea typeface="Century Gothic"/>
                <a:cs typeface="Century Gothic"/>
                <a:sym typeface="Century Gothic"/>
              </a:defRPr>
            </a:lvl5pPr>
            <a:lvl6pPr indent="0" lvl="5" marL="0" marR="0" rtl="0" algn="r">
              <a:lnSpc>
                <a:spcPct val="100000"/>
              </a:lnSpc>
              <a:spcBef>
                <a:spcPts val="0"/>
              </a:spcBef>
              <a:spcAft>
                <a:spcPts val="0"/>
              </a:spcAft>
              <a:buClr>
                <a:srgbClr val="000000"/>
              </a:buClr>
              <a:buSzPts val="1050"/>
              <a:buFont typeface="Arial"/>
              <a:buNone/>
              <a:defRPr b="0" i="0" sz="1050" u="none" cap="none" strike="noStrike">
                <a:solidFill>
                  <a:srgbClr val="888888"/>
                </a:solidFill>
                <a:latin typeface="Century Gothic"/>
                <a:ea typeface="Century Gothic"/>
                <a:cs typeface="Century Gothic"/>
                <a:sym typeface="Century Gothic"/>
              </a:defRPr>
            </a:lvl6pPr>
            <a:lvl7pPr indent="0" lvl="6" marL="0" marR="0" rtl="0" algn="r">
              <a:lnSpc>
                <a:spcPct val="100000"/>
              </a:lnSpc>
              <a:spcBef>
                <a:spcPts val="0"/>
              </a:spcBef>
              <a:spcAft>
                <a:spcPts val="0"/>
              </a:spcAft>
              <a:buClr>
                <a:srgbClr val="000000"/>
              </a:buClr>
              <a:buSzPts val="1050"/>
              <a:buFont typeface="Arial"/>
              <a:buNone/>
              <a:defRPr b="0" i="0" sz="1050" u="none" cap="none" strike="noStrike">
                <a:solidFill>
                  <a:srgbClr val="888888"/>
                </a:solidFill>
                <a:latin typeface="Century Gothic"/>
                <a:ea typeface="Century Gothic"/>
                <a:cs typeface="Century Gothic"/>
                <a:sym typeface="Century Gothic"/>
              </a:defRPr>
            </a:lvl7pPr>
            <a:lvl8pPr indent="0" lvl="7" marL="0" marR="0" rtl="0" algn="r">
              <a:lnSpc>
                <a:spcPct val="100000"/>
              </a:lnSpc>
              <a:spcBef>
                <a:spcPts val="0"/>
              </a:spcBef>
              <a:spcAft>
                <a:spcPts val="0"/>
              </a:spcAft>
              <a:buClr>
                <a:srgbClr val="000000"/>
              </a:buClr>
              <a:buSzPts val="1050"/>
              <a:buFont typeface="Arial"/>
              <a:buNone/>
              <a:defRPr b="0" i="0" sz="1050" u="none" cap="none" strike="noStrike">
                <a:solidFill>
                  <a:srgbClr val="888888"/>
                </a:solidFill>
                <a:latin typeface="Century Gothic"/>
                <a:ea typeface="Century Gothic"/>
                <a:cs typeface="Century Gothic"/>
                <a:sym typeface="Century Gothic"/>
              </a:defRPr>
            </a:lvl8pPr>
            <a:lvl9pPr indent="0" lvl="8" marL="0" marR="0" rtl="0" algn="r">
              <a:lnSpc>
                <a:spcPct val="100000"/>
              </a:lnSpc>
              <a:spcBef>
                <a:spcPts val="0"/>
              </a:spcBef>
              <a:spcAft>
                <a:spcPts val="0"/>
              </a:spcAft>
              <a:buClr>
                <a:srgbClr val="000000"/>
              </a:buClr>
              <a:buSzPts val="1050"/>
              <a:buFont typeface="Arial"/>
              <a:buNone/>
              <a:defRPr b="0" i="0" sz="1050" u="none" cap="none" strike="noStrike">
                <a:solidFill>
                  <a:srgbClr val="888888"/>
                </a:solidFill>
                <a:latin typeface="Century Gothic"/>
                <a:ea typeface="Century Gothic"/>
                <a:cs typeface="Century Gothic"/>
                <a:sym typeface="Century Gothic"/>
              </a:defRPr>
            </a:lvl9pPr>
          </a:lstStyle>
          <a:p>
            <a:pPr indent="0" lvl="0" marL="0" rtl="0" algn="r">
              <a:spcBef>
                <a:spcPts val="0"/>
              </a:spcBef>
              <a:spcAft>
                <a:spcPts val="0"/>
              </a:spcAft>
              <a:buNone/>
            </a:pPr>
            <a:fld id="{00000000-1234-1234-1234-123412341234}" type="slidenum">
              <a:rPr lang="es-CO"/>
              <a:t>‹#›</a:t>
            </a:fld>
            <a:endParaRPr/>
          </a:p>
        </p:txBody>
      </p:sp>
    </p:spTree>
  </p:cSld>
  <p:clrMap accent1="accent1" accent2="accent2" accent3="accent3" accent4="accent4" accent5="accent5" accent6="accent6" bg1="lt1" bg2="dk2" tx1="dk1" tx2="lt2" folHlink="folHlink" hlink="hlink"/>
  <p:sldLayoutIdLst>
    <p:sldLayoutId id="2147483649"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 Id="rId4"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3.png"/><Relationship Id="rId4" Type="http://schemas.openxmlformats.org/officeDocument/2006/relationships/image" Target="../media/image24.png"/><Relationship Id="rId5" Type="http://schemas.openxmlformats.org/officeDocument/2006/relationships/image" Target="../media/image2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13.png"/><Relationship Id="rId4" Type="http://schemas.openxmlformats.org/officeDocument/2006/relationships/image" Target="../media/image22.jpg"/><Relationship Id="rId5" Type="http://schemas.openxmlformats.org/officeDocument/2006/relationships/image" Target="../media/image27.png"/><Relationship Id="rId6" Type="http://schemas.openxmlformats.org/officeDocument/2006/relationships/image" Target="../media/image21.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comments" Target="../comments/comment1.xml"/><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comments" Target="../comments/comment2.xml"/><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comments" Target="../comments/comment3.xml"/><Relationship Id="rId4" Type="http://schemas.openxmlformats.org/officeDocument/2006/relationships/image" Target="../media/image13.png"/><Relationship Id="rId5" Type="http://schemas.openxmlformats.org/officeDocument/2006/relationships/image" Target="../media/image3.png"/><Relationship Id="rId6" Type="http://schemas.openxmlformats.org/officeDocument/2006/relationships/image" Target="../media/image22.jpg"/><Relationship Id="rId7" Type="http://schemas.openxmlformats.org/officeDocument/2006/relationships/image" Target="../media/image1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comments" Target="../comments/comment4.xml"/><Relationship Id="rId4" Type="http://schemas.openxmlformats.org/officeDocument/2006/relationships/image" Target="../media/image13.png"/><Relationship Id="rId5" Type="http://schemas.openxmlformats.org/officeDocument/2006/relationships/image" Target="../media/image3.png"/><Relationship Id="rId6" Type="http://schemas.openxmlformats.org/officeDocument/2006/relationships/image" Target="../media/image22.jpg"/><Relationship Id="rId7" Type="http://schemas.openxmlformats.org/officeDocument/2006/relationships/image" Target="../media/image2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comments" Target="../comments/comment5.xml"/><Relationship Id="rId4" Type="http://schemas.openxmlformats.org/officeDocument/2006/relationships/image" Target="../media/image13.png"/><Relationship Id="rId5" Type="http://schemas.openxmlformats.org/officeDocument/2006/relationships/image" Target="../media/image3.png"/><Relationship Id="rId6" Type="http://schemas.openxmlformats.org/officeDocument/2006/relationships/image" Target="../media/image22.jpg"/><Relationship Id="rId7" Type="http://schemas.openxmlformats.org/officeDocument/2006/relationships/image" Target="../media/image2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3.png"/><Relationship Id="rId4" Type="http://schemas.openxmlformats.org/officeDocument/2006/relationships/image" Target="../media/image7.png"/><Relationship Id="rId5" Type="http://schemas.openxmlformats.org/officeDocument/2006/relationships/image" Target="../media/image2.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comments" Target="../comments/comment6.xml"/><Relationship Id="rId4" Type="http://schemas.openxmlformats.org/officeDocument/2006/relationships/image" Target="../media/image13.png"/><Relationship Id="rId5" Type="http://schemas.openxmlformats.org/officeDocument/2006/relationships/image" Target="../media/image3.png"/><Relationship Id="rId6" Type="http://schemas.openxmlformats.org/officeDocument/2006/relationships/image" Target="../media/image22.jpg"/><Relationship Id="rId7" Type="http://schemas.openxmlformats.org/officeDocument/2006/relationships/image" Target="../media/image2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comments" Target="../comments/comment7.xml"/><Relationship Id="rId4" Type="http://schemas.openxmlformats.org/officeDocument/2006/relationships/image" Target="../media/image3.png"/><Relationship Id="rId5" Type="http://schemas.openxmlformats.org/officeDocument/2006/relationships/image" Target="../media/image22.jpg"/><Relationship Id="rId6" Type="http://schemas.openxmlformats.org/officeDocument/2006/relationships/image" Target="../media/image28.png"/><Relationship Id="rId7" Type="http://schemas.openxmlformats.org/officeDocument/2006/relationships/image" Target="../media/image1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comments" Target="../comments/comment8.xml"/><Relationship Id="rId4" Type="http://schemas.openxmlformats.org/officeDocument/2006/relationships/image" Target="../media/image1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comments" Target="../comments/comment9.xml"/><Relationship Id="rId4" Type="http://schemas.openxmlformats.org/officeDocument/2006/relationships/image" Target="../media/image1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comments" Target="../comments/comment10.xml"/><Relationship Id="rId4" Type="http://schemas.openxmlformats.org/officeDocument/2006/relationships/image" Target="../media/image13.png"/><Relationship Id="rId5" Type="http://schemas.openxmlformats.org/officeDocument/2006/relationships/image" Target="../media/image29.png"/></Relationships>
</file>

<file path=ppt/slides/_rels/slide25.xml.rels><?xml version="1.0" encoding="UTF-8" standalone="yes"?><Relationships xmlns="http://schemas.openxmlformats.org/package/2006/relationships"><Relationship Id="rId20" Type="http://schemas.openxmlformats.org/officeDocument/2006/relationships/image" Target="../media/image13.png"/><Relationship Id="rId11" Type="http://schemas.openxmlformats.org/officeDocument/2006/relationships/image" Target="../media/image40.jpg"/><Relationship Id="rId10" Type="http://schemas.openxmlformats.org/officeDocument/2006/relationships/image" Target="../media/image32.gif"/><Relationship Id="rId13" Type="http://schemas.openxmlformats.org/officeDocument/2006/relationships/image" Target="../media/image42.jpg"/><Relationship Id="rId12" Type="http://schemas.openxmlformats.org/officeDocument/2006/relationships/image" Target="../media/image30.png"/><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35.png"/><Relationship Id="rId4" Type="http://schemas.openxmlformats.org/officeDocument/2006/relationships/image" Target="../media/image36.png"/><Relationship Id="rId9" Type="http://schemas.openxmlformats.org/officeDocument/2006/relationships/image" Target="../media/image34.png"/><Relationship Id="rId15" Type="http://schemas.openxmlformats.org/officeDocument/2006/relationships/image" Target="../media/image38.png"/><Relationship Id="rId14" Type="http://schemas.openxmlformats.org/officeDocument/2006/relationships/image" Target="../media/image41.png"/><Relationship Id="rId17" Type="http://schemas.openxmlformats.org/officeDocument/2006/relationships/image" Target="../media/image43.png"/><Relationship Id="rId16" Type="http://schemas.openxmlformats.org/officeDocument/2006/relationships/image" Target="../media/image44.png"/><Relationship Id="rId5" Type="http://schemas.openxmlformats.org/officeDocument/2006/relationships/image" Target="../media/image37.gif"/><Relationship Id="rId19" Type="http://schemas.openxmlformats.org/officeDocument/2006/relationships/image" Target="../media/image45.png"/><Relationship Id="rId6" Type="http://schemas.openxmlformats.org/officeDocument/2006/relationships/image" Target="../media/image39.png"/><Relationship Id="rId18" Type="http://schemas.openxmlformats.org/officeDocument/2006/relationships/image" Target="../media/image50.png"/><Relationship Id="rId7" Type="http://schemas.openxmlformats.org/officeDocument/2006/relationships/image" Target="../media/image33.jpg"/><Relationship Id="rId8" Type="http://schemas.openxmlformats.org/officeDocument/2006/relationships/image" Target="../media/image31.png"/></Relationships>
</file>

<file path=ppt/slides/_rels/slide26.xml.rels><?xml version="1.0" encoding="UTF-8" standalone="yes"?><Relationships xmlns="http://schemas.openxmlformats.org/package/2006/relationships"><Relationship Id="rId11" Type="http://schemas.openxmlformats.org/officeDocument/2006/relationships/image" Target="../media/image47.png"/><Relationship Id="rId10" Type="http://schemas.openxmlformats.org/officeDocument/2006/relationships/image" Target="../media/image48.jpg"/><Relationship Id="rId13" Type="http://schemas.openxmlformats.org/officeDocument/2006/relationships/image" Target="../media/image53.png"/><Relationship Id="rId12" Type="http://schemas.openxmlformats.org/officeDocument/2006/relationships/image" Target="../media/image38.png"/><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13.png"/><Relationship Id="rId4" Type="http://schemas.openxmlformats.org/officeDocument/2006/relationships/image" Target="../media/image56.png"/><Relationship Id="rId9" Type="http://schemas.openxmlformats.org/officeDocument/2006/relationships/image" Target="../media/image46.png"/><Relationship Id="rId14" Type="http://schemas.openxmlformats.org/officeDocument/2006/relationships/image" Target="../media/image45.png"/><Relationship Id="rId5" Type="http://schemas.openxmlformats.org/officeDocument/2006/relationships/image" Target="../media/image31.png"/><Relationship Id="rId6" Type="http://schemas.openxmlformats.org/officeDocument/2006/relationships/image" Target="../media/image34.png"/><Relationship Id="rId7" Type="http://schemas.openxmlformats.org/officeDocument/2006/relationships/image" Target="../media/image32.gif"/><Relationship Id="rId8" Type="http://schemas.openxmlformats.org/officeDocument/2006/relationships/image" Target="../media/image55.jpg"/></Relationships>
</file>

<file path=ppt/slides/_rels/slide27.xml.rels><?xml version="1.0" encoding="UTF-8" standalone="yes"?><Relationships xmlns="http://schemas.openxmlformats.org/package/2006/relationships"><Relationship Id="rId11" Type="http://schemas.openxmlformats.org/officeDocument/2006/relationships/image" Target="../media/image48.jpg"/><Relationship Id="rId10" Type="http://schemas.openxmlformats.org/officeDocument/2006/relationships/image" Target="../media/image46.png"/><Relationship Id="rId13" Type="http://schemas.openxmlformats.org/officeDocument/2006/relationships/image" Target="../media/image38.png"/><Relationship Id="rId12" Type="http://schemas.openxmlformats.org/officeDocument/2006/relationships/image" Target="../media/image47.png"/><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13.png"/><Relationship Id="rId4" Type="http://schemas.openxmlformats.org/officeDocument/2006/relationships/image" Target="../media/image51.png"/><Relationship Id="rId9" Type="http://schemas.openxmlformats.org/officeDocument/2006/relationships/image" Target="../media/image49.jpg"/><Relationship Id="rId15" Type="http://schemas.openxmlformats.org/officeDocument/2006/relationships/image" Target="../media/image45.png"/><Relationship Id="rId14" Type="http://schemas.openxmlformats.org/officeDocument/2006/relationships/image" Target="../media/image53.png"/><Relationship Id="rId5" Type="http://schemas.openxmlformats.org/officeDocument/2006/relationships/image" Target="../media/image52.png"/><Relationship Id="rId6" Type="http://schemas.openxmlformats.org/officeDocument/2006/relationships/image" Target="../media/image31.png"/><Relationship Id="rId7" Type="http://schemas.openxmlformats.org/officeDocument/2006/relationships/image" Target="../media/image34.png"/><Relationship Id="rId8" Type="http://schemas.openxmlformats.org/officeDocument/2006/relationships/image" Target="../media/image32.gif"/></Relationships>
</file>

<file path=ppt/slides/_rels/slide28.xml.rels><?xml version="1.0" encoding="UTF-8" standalone="yes"?><Relationships xmlns="http://schemas.openxmlformats.org/package/2006/relationships"><Relationship Id="rId11" Type="http://schemas.openxmlformats.org/officeDocument/2006/relationships/image" Target="../media/image48.jpg"/><Relationship Id="rId10" Type="http://schemas.openxmlformats.org/officeDocument/2006/relationships/image" Target="../media/image46.png"/><Relationship Id="rId13" Type="http://schemas.openxmlformats.org/officeDocument/2006/relationships/image" Target="../media/image38.png"/><Relationship Id="rId12" Type="http://schemas.openxmlformats.org/officeDocument/2006/relationships/image" Target="../media/image47.png"/><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13.png"/><Relationship Id="rId4" Type="http://schemas.openxmlformats.org/officeDocument/2006/relationships/image" Target="../media/image51.png"/><Relationship Id="rId9" Type="http://schemas.openxmlformats.org/officeDocument/2006/relationships/image" Target="../media/image54.jpg"/><Relationship Id="rId15" Type="http://schemas.openxmlformats.org/officeDocument/2006/relationships/image" Target="../media/image45.png"/><Relationship Id="rId14" Type="http://schemas.openxmlformats.org/officeDocument/2006/relationships/image" Target="../media/image53.png"/><Relationship Id="rId17" Type="http://schemas.openxmlformats.org/officeDocument/2006/relationships/image" Target="../media/image60.jpg"/><Relationship Id="rId16" Type="http://schemas.openxmlformats.org/officeDocument/2006/relationships/image" Target="../media/image68.jpg"/><Relationship Id="rId5" Type="http://schemas.openxmlformats.org/officeDocument/2006/relationships/image" Target="../media/image52.png"/><Relationship Id="rId6" Type="http://schemas.openxmlformats.org/officeDocument/2006/relationships/image" Target="../media/image31.png"/><Relationship Id="rId7" Type="http://schemas.openxmlformats.org/officeDocument/2006/relationships/image" Target="../media/image34.png"/><Relationship Id="rId8" Type="http://schemas.openxmlformats.org/officeDocument/2006/relationships/image" Target="../media/image32.gi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 Id="rId3" Type="http://schemas.openxmlformats.org/officeDocument/2006/relationships/image" Target="../media/image13.png"/><Relationship Id="rId4" Type="http://schemas.openxmlformats.org/officeDocument/2006/relationships/image" Target="../media/image5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3.png"/><Relationship Id="rId4" Type="http://schemas.openxmlformats.org/officeDocument/2006/relationships/image" Target="../media/image8.png"/><Relationship Id="rId5" Type="http://schemas.openxmlformats.org/officeDocument/2006/relationships/image" Target="../media/image14.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 Id="rId3" Type="http://schemas.openxmlformats.org/officeDocument/2006/relationships/image" Target="../media/image13.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 Id="rId3" Type="http://schemas.openxmlformats.org/officeDocument/2006/relationships/image" Target="../media/image13.png"/><Relationship Id="rId4" Type="http://schemas.openxmlformats.org/officeDocument/2006/relationships/image" Target="../media/image61.png"/><Relationship Id="rId5" Type="http://schemas.openxmlformats.org/officeDocument/2006/relationships/image" Target="../media/image59.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 Id="rId3" Type="http://schemas.openxmlformats.org/officeDocument/2006/relationships/image" Target="../media/image13.png"/><Relationship Id="rId4" Type="http://schemas.openxmlformats.org/officeDocument/2006/relationships/image" Target="../media/image62.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 Id="rId3" Type="http://schemas.openxmlformats.org/officeDocument/2006/relationships/image" Target="../media/image13.png"/><Relationship Id="rId4" Type="http://schemas.openxmlformats.org/officeDocument/2006/relationships/image" Target="../media/image63.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 Id="rId3" Type="http://schemas.openxmlformats.org/officeDocument/2006/relationships/image" Target="../media/image13.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 Id="rId3" Type="http://schemas.openxmlformats.org/officeDocument/2006/relationships/image" Target="../media/image58.png"/><Relationship Id="rId4" Type="http://schemas.openxmlformats.org/officeDocument/2006/relationships/image" Target="../media/image65.png"/><Relationship Id="rId5" Type="http://schemas.openxmlformats.org/officeDocument/2006/relationships/image" Target="../media/image64.png"/><Relationship Id="rId6" Type="http://schemas.openxmlformats.org/officeDocument/2006/relationships/image" Target="../media/image13.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 Id="rId3" Type="http://schemas.openxmlformats.org/officeDocument/2006/relationships/image" Target="../media/image13.png"/><Relationship Id="rId4" Type="http://schemas.openxmlformats.org/officeDocument/2006/relationships/image" Target="../media/image66.png"/><Relationship Id="rId5" Type="http://schemas.openxmlformats.org/officeDocument/2006/relationships/image" Target="../media/image67.png"/><Relationship Id="rId6" Type="http://schemas.openxmlformats.org/officeDocument/2006/relationships/image" Target="../media/image72.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Relationship Id="rId3" Type="http://schemas.openxmlformats.org/officeDocument/2006/relationships/image" Target="../media/image13.png"/><Relationship Id="rId4" Type="http://schemas.openxmlformats.org/officeDocument/2006/relationships/image" Target="../media/image69.png"/><Relationship Id="rId5" Type="http://schemas.openxmlformats.org/officeDocument/2006/relationships/image" Target="../media/image67.png"/><Relationship Id="rId6" Type="http://schemas.openxmlformats.org/officeDocument/2006/relationships/image" Target="../media/image72.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Relationship Id="rId3" Type="http://schemas.openxmlformats.org/officeDocument/2006/relationships/image" Target="../media/image13.png"/><Relationship Id="rId4" Type="http://schemas.openxmlformats.org/officeDocument/2006/relationships/image" Target="../media/image70.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 Id="rId3" Type="http://schemas.openxmlformats.org/officeDocument/2006/relationships/image" Target="../media/image71.png"/><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3.png"/><Relationship Id="rId4" Type="http://schemas.openxmlformats.org/officeDocument/2006/relationships/image" Target="../media/image8.png"/><Relationship Id="rId5" Type="http://schemas.openxmlformats.org/officeDocument/2006/relationships/image" Target="../media/image11.jpg"/><Relationship Id="rId6" Type="http://schemas.openxmlformats.org/officeDocument/2006/relationships/image" Target="../media/image4.jpg"/><Relationship Id="rId7" Type="http://schemas.openxmlformats.org/officeDocument/2006/relationships/image" Target="../media/image6.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Relationship Id="rId3" Type="http://schemas.openxmlformats.org/officeDocument/2006/relationships/image" Target="../media/image13.png"/><Relationship Id="rId4" Type="http://schemas.openxmlformats.org/officeDocument/2006/relationships/image" Target="../media/image78.png"/><Relationship Id="rId5" Type="http://schemas.openxmlformats.org/officeDocument/2006/relationships/image" Target="../media/image77.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 Id="rId3" Type="http://schemas.openxmlformats.org/officeDocument/2006/relationships/image" Target="../media/image13.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 Id="rId3" Type="http://schemas.openxmlformats.org/officeDocument/2006/relationships/image" Target="../media/image13.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xml"/><Relationship Id="rId3" Type="http://schemas.openxmlformats.org/officeDocument/2006/relationships/image" Target="../media/image13.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Relationship Id="rId3" Type="http://schemas.openxmlformats.org/officeDocument/2006/relationships/image" Target="../media/image13.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xml"/><Relationship Id="rId3" Type="http://schemas.openxmlformats.org/officeDocument/2006/relationships/image" Target="../media/image13.png"/><Relationship Id="rId4" Type="http://schemas.openxmlformats.org/officeDocument/2006/relationships/image" Target="../media/image76.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xml"/><Relationship Id="rId3" Type="http://schemas.openxmlformats.org/officeDocument/2006/relationships/image" Target="../media/image13.png"/><Relationship Id="rId4" Type="http://schemas.openxmlformats.org/officeDocument/2006/relationships/image" Target="../media/image83.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 Id="rId3" Type="http://schemas.openxmlformats.org/officeDocument/2006/relationships/image" Target="../media/image13.png"/><Relationship Id="rId4" Type="http://schemas.openxmlformats.org/officeDocument/2006/relationships/image" Target="../media/image73.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xml"/><Relationship Id="rId3" Type="http://schemas.openxmlformats.org/officeDocument/2006/relationships/image" Target="../media/image13.png"/><Relationship Id="rId4" Type="http://schemas.openxmlformats.org/officeDocument/2006/relationships/image" Target="../media/image74.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xml"/><Relationship Id="rId3" Type="http://schemas.openxmlformats.org/officeDocument/2006/relationships/image" Target="../media/image13.png"/><Relationship Id="rId4" Type="http://schemas.openxmlformats.org/officeDocument/2006/relationships/image" Target="../media/image7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3.png"/><Relationship Id="rId4" Type="http://schemas.openxmlformats.org/officeDocument/2006/relationships/image" Target="../media/image8.png"/><Relationship Id="rId5" Type="http://schemas.openxmlformats.org/officeDocument/2006/relationships/image" Target="../media/image19.jpg"/><Relationship Id="rId6" Type="http://schemas.openxmlformats.org/officeDocument/2006/relationships/image" Target="../media/image10.jpg"/><Relationship Id="rId7" Type="http://schemas.openxmlformats.org/officeDocument/2006/relationships/image" Target="../media/image3.png"/><Relationship Id="rId8" Type="http://schemas.openxmlformats.org/officeDocument/2006/relationships/image" Target="../media/image26.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xml"/><Relationship Id="rId3" Type="http://schemas.openxmlformats.org/officeDocument/2006/relationships/image" Target="../media/image13.png"/><Relationship Id="rId4" Type="http://schemas.openxmlformats.org/officeDocument/2006/relationships/image" Target="../media/image86.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xml"/><Relationship Id="rId3" Type="http://schemas.openxmlformats.org/officeDocument/2006/relationships/image" Target="../media/image79.png"/><Relationship Id="rId4" Type="http://schemas.openxmlformats.org/officeDocument/2006/relationships/image" Target="../media/image13.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xml"/><Relationship Id="rId3" Type="http://schemas.openxmlformats.org/officeDocument/2006/relationships/image" Target="../media/image13.png"/><Relationship Id="rId4" Type="http://schemas.openxmlformats.org/officeDocument/2006/relationships/image" Target="../media/image81.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3.xml"/><Relationship Id="rId3" Type="http://schemas.openxmlformats.org/officeDocument/2006/relationships/image" Target="../media/image80.png"/><Relationship Id="rId4" Type="http://schemas.openxmlformats.org/officeDocument/2006/relationships/image" Target="../media/image13.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4.xml"/><Relationship Id="rId3" Type="http://schemas.openxmlformats.org/officeDocument/2006/relationships/image" Target="../media/image13.png"/><Relationship Id="rId4" Type="http://schemas.openxmlformats.org/officeDocument/2006/relationships/image" Target="../media/image85.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5.xml"/><Relationship Id="rId3" Type="http://schemas.openxmlformats.org/officeDocument/2006/relationships/image" Target="../media/image13.png"/><Relationship Id="rId4" Type="http://schemas.openxmlformats.org/officeDocument/2006/relationships/image" Target="../media/image82.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6.xml"/><Relationship Id="rId3" Type="http://schemas.openxmlformats.org/officeDocument/2006/relationships/image" Target="../media/image13.png"/><Relationship Id="rId4" Type="http://schemas.openxmlformats.org/officeDocument/2006/relationships/image" Target="../media/image87.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7.xml"/><Relationship Id="rId3" Type="http://schemas.openxmlformats.org/officeDocument/2006/relationships/image" Target="../media/image13.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8.xml"/><Relationship Id="rId3" Type="http://schemas.openxmlformats.org/officeDocument/2006/relationships/image" Target="../media/image13.png"/><Relationship Id="rId4" Type="http://schemas.openxmlformats.org/officeDocument/2006/relationships/image" Target="../media/image84.png"/><Relationship Id="rId5" Type="http://schemas.openxmlformats.org/officeDocument/2006/relationships/image" Target="../media/image88.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9.xml"/><Relationship Id="rId3" Type="http://schemas.openxmlformats.org/officeDocument/2006/relationships/image" Target="../media/image13.png"/><Relationship Id="rId4" Type="http://schemas.openxmlformats.org/officeDocument/2006/relationships/image" Target="../media/image84.png"/><Relationship Id="rId5" Type="http://schemas.openxmlformats.org/officeDocument/2006/relationships/image" Target="../media/image9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3.png"/><Relationship Id="rId4" Type="http://schemas.openxmlformats.org/officeDocument/2006/relationships/image" Target="../media/image20.jpg"/><Relationship Id="rId5" Type="http://schemas.openxmlformats.org/officeDocument/2006/relationships/image" Target="../media/image15.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0.xml"/><Relationship Id="rId3" Type="http://schemas.openxmlformats.org/officeDocument/2006/relationships/image" Target="../media/image13.png"/><Relationship Id="rId4" Type="http://schemas.openxmlformats.org/officeDocument/2006/relationships/image" Target="../media/image84.png"/><Relationship Id="rId5" Type="http://schemas.openxmlformats.org/officeDocument/2006/relationships/image" Target="../media/image92.png"/></Relationships>
</file>

<file path=ppt/slides/_rels/slide61.xml.rels><?xml version="1.0" encoding="UTF-8" standalone="yes"?><Relationships xmlns="http://schemas.openxmlformats.org/package/2006/relationships"><Relationship Id="rId10" Type="http://schemas.openxmlformats.org/officeDocument/2006/relationships/image" Target="../media/image89.jpg"/><Relationship Id="rId1" Type="http://schemas.openxmlformats.org/officeDocument/2006/relationships/slideLayout" Target="../slideLayouts/slideLayout1.xml"/><Relationship Id="rId2" Type="http://schemas.openxmlformats.org/officeDocument/2006/relationships/notesSlide" Target="../notesSlides/notesSlide61.xml"/><Relationship Id="rId3" Type="http://schemas.openxmlformats.org/officeDocument/2006/relationships/image" Target="../media/image13.png"/><Relationship Id="rId4" Type="http://schemas.openxmlformats.org/officeDocument/2006/relationships/image" Target="../media/image84.png"/><Relationship Id="rId9" Type="http://schemas.openxmlformats.org/officeDocument/2006/relationships/image" Target="../media/image90.png"/><Relationship Id="rId5" Type="http://schemas.openxmlformats.org/officeDocument/2006/relationships/image" Target="../media/image92.png"/><Relationship Id="rId6" Type="http://schemas.openxmlformats.org/officeDocument/2006/relationships/image" Target="../media/image93.png"/><Relationship Id="rId7" Type="http://schemas.openxmlformats.org/officeDocument/2006/relationships/image" Target="../media/image95.png"/><Relationship Id="rId8" Type="http://schemas.openxmlformats.org/officeDocument/2006/relationships/image" Target="../media/image91.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2.xml"/><Relationship Id="rId3" Type="http://schemas.openxmlformats.org/officeDocument/2006/relationships/image" Target="../media/image13.png"/><Relationship Id="rId4" Type="http://schemas.openxmlformats.org/officeDocument/2006/relationships/image" Target="../media/image84.png"/><Relationship Id="rId5" Type="http://schemas.openxmlformats.org/officeDocument/2006/relationships/image" Target="../media/image92.png"/><Relationship Id="rId6" Type="http://schemas.openxmlformats.org/officeDocument/2006/relationships/image" Target="../media/image90.png"/><Relationship Id="rId7" Type="http://schemas.openxmlformats.org/officeDocument/2006/relationships/image" Target="../media/image96.jpg"/><Relationship Id="rId8" Type="http://schemas.openxmlformats.org/officeDocument/2006/relationships/image" Target="../media/image94.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3.xml"/><Relationship Id="rId3" Type="http://schemas.openxmlformats.org/officeDocument/2006/relationships/image" Target="../media/image13.png"/><Relationship Id="rId4" Type="http://schemas.openxmlformats.org/officeDocument/2006/relationships/image" Target="../media/image84.png"/><Relationship Id="rId9" Type="http://schemas.openxmlformats.org/officeDocument/2006/relationships/image" Target="../media/image97.png"/><Relationship Id="rId5" Type="http://schemas.openxmlformats.org/officeDocument/2006/relationships/image" Target="../media/image92.png"/><Relationship Id="rId6" Type="http://schemas.openxmlformats.org/officeDocument/2006/relationships/image" Target="../media/image90.png"/><Relationship Id="rId7" Type="http://schemas.openxmlformats.org/officeDocument/2006/relationships/image" Target="../media/image96.jpg"/><Relationship Id="rId8" Type="http://schemas.openxmlformats.org/officeDocument/2006/relationships/image" Target="../media/image98.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4.xml"/><Relationship Id="rId3" Type="http://schemas.openxmlformats.org/officeDocument/2006/relationships/image" Target="../media/image13.png"/><Relationship Id="rId4" Type="http://schemas.openxmlformats.org/officeDocument/2006/relationships/image" Target="../media/image84.png"/><Relationship Id="rId9" Type="http://schemas.openxmlformats.org/officeDocument/2006/relationships/image" Target="../media/image97.png"/><Relationship Id="rId5" Type="http://schemas.openxmlformats.org/officeDocument/2006/relationships/image" Target="../media/image92.png"/><Relationship Id="rId6" Type="http://schemas.openxmlformats.org/officeDocument/2006/relationships/image" Target="../media/image90.png"/><Relationship Id="rId7" Type="http://schemas.openxmlformats.org/officeDocument/2006/relationships/image" Target="../media/image96.jpg"/><Relationship Id="rId8" Type="http://schemas.openxmlformats.org/officeDocument/2006/relationships/image" Target="../media/image98.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5.xml"/><Relationship Id="rId3" Type="http://schemas.openxmlformats.org/officeDocument/2006/relationships/image" Target="../media/image13.png"/><Relationship Id="rId4" Type="http://schemas.openxmlformats.org/officeDocument/2006/relationships/image" Target="../media/image84.png"/><Relationship Id="rId9" Type="http://schemas.openxmlformats.org/officeDocument/2006/relationships/image" Target="../media/image97.png"/><Relationship Id="rId5" Type="http://schemas.openxmlformats.org/officeDocument/2006/relationships/image" Target="../media/image92.png"/><Relationship Id="rId6" Type="http://schemas.openxmlformats.org/officeDocument/2006/relationships/image" Target="../media/image90.png"/><Relationship Id="rId7" Type="http://schemas.openxmlformats.org/officeDocument/2006/relationships/image" Target="../media/image96.jpg"/><Relationship Id="rId8" Type="http://schemas.openxmlformats.org/officeDocument/2006/relationships/image" Target="../media/image98.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6.xml"/><Relationship Id="rId3" Type="http://schemas.openxmlformats.org/officeDocument/2006/relationships/image" Target="../media/image1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3.png"/><Relationship Id="rId4" Type="http://schemas.openxmlformats.org/officeDocument/2006/relationships/image" Target="../media/image16.jpg"/><Relationship Id="rId5" Type="http://schemas.openxmlformats.org/officeDocument/2006/relationships/image" Target="../media/image25.png"/><Relationship Id="rId6" Type="http://schemas.openxmlformats.org/officeDocument/2006/relationships/image" Target="../media/image1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100000">
              <a:schemeClr val="lt1"/>
            </a:gs>
          </a:gsLst>
          <a:lin ang="13500000" scaled="0"/>
        </a:gradFill>
      </p:bgPr>
    </p:bg>
    <p:spTree>
      <p:nvGrpSpPr>
        <p:cNvPr id="27" name="Shape 27"/>
        <p:cNvGrpSpPr/>
        <p:nvPr/>
      </p:nvGrpSpPr>
      <p:grpSpPr>
        <a:xfrm>
          <a:off x="0" y="0"/>
          <a:ext cx="0" cy="0"/>
          <a:chOff x="0" y="0"/>
          <a:chExt cx="0" cy="0"/>
        </a:xfrm>
      </p:grpSpPr>
      <p:sp>
        <p:nvSpPr>
          <p:cNvPr id="28" name="Google Shape;28;p1"/>
          <p:cNvSpPr/>
          <p:nvPr/>
        </p:nvSpPr>
        <p:spPr>
          <a:xfrm>
            <a:off x="0" y="0"/>
            <a:ext cx="12192000" cy="6858002"/>
          </a:xfrm>
          <a:prstGeom prst="rect">
            <a:avLst/>
          </a:prstGeom>
          <a:gradFill>
            <a:gsLst>
              <a:gs pos="0">
                <a:schemeClr val="lt1"/>
              </a:gs>
              <a:gs pos="100000">
                <a:schemeClr val="lt1"/>
              </a:gs>
            </a:gsLst>
            <a:lin ang="135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29" name="Google Shape;29;p1"/>
          <p:cNvSpPr txBox="1"/>
          <p:nvPr>
            <p:ph type="ctrTitle"/>
          </p:nvPr>
        </p:nvSpPr>
        <p:spPr>
          <a:xfrm>
            <a:off x="588936" y="329067"/>
            <a:ext cx="10385138" cy="971154"/>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90000"/>
              </a:lnSpc>
              <a:spcBef>
                <a:spcPts val="0"/>
              </a:spcBef>
              <a:spcAft>
                <a:spcPts val="0"/>
              </a:spcAft>
              <a:buClr>
                <a:schemeClr val="dk1"/>
              </a:buClr>
              <a:buSzPct val="100000"/>
              <a:buFont typeface="Century Gothic"/>
              <a:buNone/>
            </a:pPr>
            <a:br>
              <a:rPr b="1" lang="es-CO" sz="2400"/>
            </a:br>
            <a:br>
              <a:rPr b="1" lang="es-CO" sz="2400"/>
            </a:br>
            <a:br>
              <a:rPr b="1" lang="es-CO" sz="2400"/>
            </a:br>
            <a:br>
              <a:rPr b="1" lang="es-CO" sz="2400"/>
            </a:br>
            <a:br>
              <a:rPr b="1" lang="es-CO" sz="2400"/>
            </a:br>
            <a:r>
              <a:rPr b="1" lang="es-CO" sz="2200"/>
              <a:t>CRISPR-C</a:t>
            </a:r>
            <a:r>
              <a:rPr b="1" lang="es-CO" sz="2200" cap="none"/>
              <a:t>as</a:t>
            </a:r>
            <a:r>
              <a:rPr b="1" lang="es-CO" sz="2200"/>
              <a:t> Y SU APLICACIÓN SOBRE UN MODELO DE </a:t>
            </a:r>
            <a:r>
              <a:rPr b="1" i="1" lang="es-CO" sz="2200"/>
              <a:t>ADENOVIRUS </a:t>
            </a:r>
            <a:r>
              <a:rPr b="1" lang="es-CO" sz="2200"/>
              <a:t>COMO ALTERNATIVA TERAPÉUTICA PARA LA RESOLUCIÓN DE LA LMC</a:t>
            </a:r>
            <a:br>
              <a:rPr b="1" lang="es-CO" sz="5300"/>
            </a:br>
            <a:endParaRPr b="1" sz="5400"/>
          </a:p>
        </p:txBody>
      </p:sp>
      <p:cxnSp>
        <p:nvCxnSpPr>
          <p:cNvPr id="30" name="Google Shape;30;p1"/>
          <p:cNvCxnSpPr/>
          <p:nvPr/>
        </p:nvCxnSpPr>
        <p:spPr>
          <a:xfrm>
            <a:off x="7397108" y="1923563"/>
            <a:ext cx="0" cy="3017520"/>
          </a:xfrm>
          <a:prstGeom prst="straightConnector1">
            <a:avLst/>
          </a:prstGeom>
          <a:noFill/>
          <a:ln cap="flat" cmpd="sng" w="15875">
            <a:solidFill>
              <a:schemeClr val="dk1"/>
            </a:solidFill>
            <a:prstDash val="solid"/>
            <a:round/>
            <a:headEnd len="sm" w="sm" type="none"/>
            <a:tailEnd len="sm" w="sm" type="none"/>
          </a:ln>
        </p:spPr>
      </p:cxnSp>
      <p:sp>
        <p:nvSpPr>
          <p:cNvPr id="31" name="Google Shape;31;p1"/>
          <p:cNvSpPr txBox="1"/>
          <p:nvPr>
            <p:ph idx="1" type="subTitle"/>
          </p:nvPr>
        </p:nvSpPr>
        <p:spPr>
          <a:xfrm>
            <a:off x="0" y="2034962"/>
            <a:ext cx="7842142" cy="432569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1600"/>
              <a:buNone/>
            </a:pPr>
            <a:r>
              <a:rPr b="1" lang="es-CO" sz="1600"/>
              <a:t>PAULA DANIELA QUINTERO PINEDA </a:t>
            </a:r>
            <a:endParaRPr/>
          </a:p>
          <a:p>
            <a:pPr indent="0" lvl="0" marL="0" rtl="0" algn="ctr">
              <a:lnSpc>
                <a:spcPct val="90000"/>
              </a:lnSpc>
              <a:spcBef>
                <a:spcPts val="1000"/>
              </a:spcBef>
              <a:spcAft>
                <a:spcPts val="0"/>
              </a:spcAft>
              <a:buClr>
                <a:schemeClr val="dk1"/>
              </a:buClr>
              <a:buSzPts val="1600"/>
              <a:buNone/>
            </a:pPr>
            <a:r>
              <a:t/>
            </a:r>
            <a:endParaRPr b="1" sz="1600"/>
          </a:p>
          <a:p>
            <a:pPr indent="0" lvl="0" marL="0" rtl="0" algn="ctr">
              <a:lnSpc>
                <a:spcPct val="90000"/>
              </a:lnSpc>
              <a:spcBef>
                <a:spcPts val="1000"/>
              </a:spcBef>
              <a:spcAft>
                <a:spcPts val="0"/>
              </a:spcAft>
              <a:buClr>
                <a:schemeClr val="dk1"/>
              </a:buClr>
              <a:buSzPts val="1600"/>
              <a:buNone/>
            </a:pPr>
            <a:r>
              <a:t/>
            </a:r>
            <a:endParaRPr b="1" sz="1600"/>
          </a:p>
          <a:p>
            <a:pPr indent="0" lvl="0" marL="0" rtl="0" algn="ctr">
              <a:lnSpc>
                <a:spcPct val="90000"/>
              </a:lnSpc>
              <a:spcBef>
                <a:spcPts val="1000"/>
              </a:spcBef>
              <a:spcAft>
                <a:spcPts val="0"/>
              </a:spcAft>
              <a:buClr>
                <a:schemeClr val="dk1"/>
              </a:buClr>
              <a:buSzPts val="1600"/>
              <a:buNone/>
            </a:pPr>
            <a:r>
              <a:rPr b="1" lang="es-CO" sz="1600"/>
              <a:t>ASESORA INTERNA </a:t>
            </a:r>
            <a:endParaRPr/>
          </a:p>
          <a:p>
            <a:pPr indent="0" lvl="0" marL="0" rtl="0" algn="ctr">
              <a:lnSpc>
                <a:spcPct val="90000"/>
              </a:lnSpc>
              <a:spcBef>
                <a:spcPts val="1000"/>
              </a:spcBef>
              <a:spcAft>
                <a:spcPts val="0"/>
              </a:spcAft>
              <a:buClr>
                <a:schemeClr val="dk1"/>
              </a:buClr>
              <a:buSzPts val="1600"/>
              <a:buNone/>
            </a:pPr>
            <a:r>
              <a:rPr b="1" lang="es-CO" sz="1600"/>
              <a:t>YALILE IBETH LÓPEZ LÓPEZ</a:t>
            </a:r>
            <a:endParaRPr/>
          </a:p>
          <a:p>
            <a:pPr indent="0" lvl="0" marL="0" rtl="0" algn="ctr">
              <a:lnSpc>
                <a:spcPct val="90000"/>
              </a:lnSpc>
              <a:spcBef>
                <a:spcPts val="1000"/>
              </a:spcBef>
              <a:spcAft>
                <a:spcPts val="0"/>
              </a:spcAft>
              <a:buClr>
                <a:schemeClr val="dk1"/>
              </a:buClr>
              <a:buSzPts val="1600"/>
              <a:buNone/>
            </a:pPr>
            <a:r>
              <a:t/>
            </a:r>
            <a:endParaRPr b="1" sz="1600"/>
          </a:p>
          <a:p>
            <a:pPr indent="0" lvl="0" marL="0" rtl="0" algn="ctr">
              <a:lnSpc>
                <a:spcPct val="90000"/>
              </a:lnSpc>
              <a:spcBef>
                <a:spcPts val="1000"/>
              </a:spcBef>
              <a:spcAft>
                <a:spcPts val="0"/>
              </a:spcAft>
              <a:buClr>
                <a:schemeClr val="dk1"/>
              </a:buClr>
              <a:buSzPts val="1600"/>
              <a:buNone/>
            </a:pPr>
            <a:r>
              <a:t/>
            </a:r>
            <a:endParaRPr b="1" sz="1600"/>
          </a:p>
          <a:p>
            <a:pPr indent="0" lvl="0" marL="0" rtl="0" algn="ctr">
              <a:lnSpc>
                <a:spcPct val="90000"/>
              </a:lnSpc>
              <a:spcBef>
                <a:spcPts val="1000"/>
              </a:spcBef>
              <a:spcAft>
                <a:spcPts val="0"/>
              </a:spcAft>
              <a:buClr>
                <a:schemeClr val="dk1"/>
              </a:buClr>
              <a:buSzPts val="1600"/>
              <a:buNone/>
            </a:pPr>
            <a:r>
              <a:rPr b="1" lang="es-CO" sz="1600"/>
              <a:t>UNIVERSIDAD COLEGIO MAYOR DE CUNDINAMARCA</a:t>
            </a:r>
            <a:endParaRPr/>
          </a:p>
          <a:p>
            <a:pPr indent="0" lvl="0" marL="0" rtl="0" algn="ctr">
              <a:lnSpc>
                <a:spcPct val="90000"/>
              </a:lnSpc>
              <a:spcBef>
                <a:spcPts val="1000"/>
              </a:spcBef>
              <a:spcAft>
                <a:spcPts val="0"/>
              </a:spcAft>
              <a:buClr>
                <a:schemeClr val="dk1"/>
              </a:buClr>
              <a:buSzPts val="1600"/>
              <a:buNone/>
            </a:pPr>
            <a:r>
              <a:rPr b="1" lang="es-CO" sz="1600"/>
              <a:t>FACULTAD DE CIENCIAS DE LA SALUD </a:t>
            </a:r>
            <a:endParaRPr/>
          </a:p>
          <a:p>
            <a:pPr indent="0" lvl="0" marL="0" rtl="0" algn="ctr">
              <a:lnSpc>
                <a:spcPct val="90000"/>
              </a:lnSpc>
              <a:spcBef>
                <a:spcPts val="1000"/>
              </a:spcBef>
              <a:spcAft>
                <a:spcPts val="0"/>
              </a:spcAft>
              <a:buClr>
                <a:schemeClr val="dk1"/>
              </a:buClr>
              <a:buSzPts val="1600"/>
              <a:buNone/>
            </a:pPr>
            <a:r>
              <a:rPr b="1" lang="es-CO" sz="1600"/>
              <a:t>PROGRAMA DE BACTERIOLOGÍA Y LABORATORIO CLÍNICO </a:t>
            </a:r>
            <a:endParaRPr/>
          </a:p>
          <a:p>
            <a:pPr indent="0" lvl="0" marL="0" rtl="0" algn="ctr">
              <a:lnSpc>
                <a:spcPct val="90000"/>
              </a:lnSpc>
              <a:spcBef>
                <a:spcPts val="1000"/>
              </a:spcBef>
              <a:spcAft>
                <a:spcPts val="0"/>
              </a:spcAft>
              <a:buClr>
                <a:schemeClr val="dk1"/>
              </a:buClr>
              <a:buSzPts val="1600"/>
              <a:buNone/>
            </a:pPr>
            <a:r>
              <a:rPr b="1" lang="es-CO" sz="1600"/>
              <a:t>BOGOTÁ D.C</a:t>
            </a:r>
            <a:endParaRPr b="1" sz="1600"/>
          </a:p>
        </p:txBody>
      </p:sp>
      <p:pic>
        <p:nvPicPr>
          <p:cNvPr id="32" name="Google Shape;32;p1"/>
          <p:cNvPicPr preferRelativeResize="0"/>
          <p:nvPr/>
        </p:nvPicPr>
        <p:blipFill rotWithShape="1">
          <a:blip r:embed="rId3">
            <a:alphaModFix/>
          </a:blip>
          <a:srcRect b="0" l="0" r="0" t="-534"/>
          <a:stretch/>
        </p:blipFill>
        <p:spPr>
          <a:xfrm rot="-5400000">
            <a:off x="7545075" y="2187578"/>
            <a:ext cx="6857999" cy="2482850"/>
          </a:xfrm>
          <a:prstGeom prst="rect">
            <a:avLst/>
          </a:prstGeom>
          <a:noFill/>
          <a:ln>
            <a:noFill/>
          </a:ln>
        </p:spPr>
      </p:pic>
      <p:pic>
        <p:nvPicPr>
          <p:cNvPr id="33" name="Google Shape;33;p1"/>
          <p:cNvPicPr preferRelativeResize="0"/>
          <p:nvPr/>
        </p:nvPicPr>
        <p:blipFill rotWithShape="1">
          <a:blip r:embed="rId4">
            <a:alphaModFix/>
          </a:blip>
          <a:srcRect b="0" l="0" r="0" t="0"/>
          <a:stretch/>
        </p:blipFill>
        <p:spPr>
          <a:xfrm>
            <a:off x="8063250" y="2353161"/>
            <a:ext cx="1838325" cy="2495550"/>
          </a:xfrm>
          <a:prstGeom prst="rect">
            <a:avLst/>
          </a:prstGeom>
          <a:noFill/>
          <a:ln>
            <a:noFill/>
          </a:ln>
        </p:spPr>
      </p:pic>
      <p:sp>
        <p:nvSpPr>
          <p:cNvPr id="34" name="Google Shape;34;p1"/>
          <p:cNvSpPr txBox="1"/>
          <p:nvPr/>
        </p:nvSpPr>
        <p:spPr>
          <a:xfrm>
            <a:off x="1006081" y="1233444"/>
            <a:ext cx="10120393" cy="456572"/>
          </a:xfrm>
          <a:prstGeom prst="rect">
            <a:avLst/>
          </a:prstGeom>
          <a:noFill/>
          <a:ln>
            <a:noFill/>
          </a:ln>
        </p:spPr>
        <p:txBody>
          <a:bodyPr anchorCtr="0" anchor="ctr" bIns="45700" lIns="91425" spcFirstLastPara="1" rIns="91425" wrap="square" tIns="45700">
            <a:normAutofit fontScale="62500" lnSpcReduction="20000"/>
          </a:bodyPr>
          <a:lstStyle/>
          <a:p>
            <a:pPr indent="0" lvl="0" marL="0" marR="0" rtl="0" algn="ctr">
              <a:lnSpc>
                <a:spcPct val="90000"/>
              </a:lnSpc>
              <a:spcBef>
                <a:spcPts val="0"/>
              </a:spcBef>
              <a:spcAft>
                <a:spcPts val="0"/>
              </a:spcAft>
              <a:buClr>
                <a:schemeClr val="dk1"/>
              </a:buClr>
              <a:buSzPct val="100000"/>
              <a:buFont typeface="Century Gothic"/>
              <a:buNone/>
            </a:pPr>
            <a:r>
              <a:t/>
            </a:r>
            <a:endParaRPr b="0" i="0" sz="5400" u="none" cap="none" strike="noStrike">
              <a:solidFill>
                <a:schemeClr val="dk1"/>
              </a:solidFill>
              <a:latin typeface="Century Gothic"/>
              <a:ea typeface="Century Gothic"/>
              <a:cs typeface="Century Gothic"/>
              <a:sym typeface="Century Gothic"/>
            </a:endParaRPr>
          </a:p>
        </p:txBody>
      </p:sp>
      <p:sp>
        <p:nvSpPr>
          <p:cNvPr id="35" name="Google Shape;35;p1"/>
          <p:cNvSpPr txBox="1"/>
          <p:nvPr/>
        </p:nvSpPr>
        <p:spPr>
          <a:xfrm>
            <a:off x="1158481" y="1385844"/>
            <a:ext cx="10120393" cy="456572"/>
          </a:xfrm>
          <a:prstGeom prst="rect">
            <a:avLst/>
          </a:prstGeom>
          <a:noFill/>
          <a:ln>
            <a:noFill/>
          </a:ln>
        </p:spPr>
        <p:txBody>
          <a:bodyPr anchorCtr="0" anchor="ctr" bIns="45700" lIns="91425" spcFirstLastPara="1" rIns="91425" wrap="square" tIns="45700">
            <a:normAutofit fontScale="32500" lnSpcReduction="20000"/>
          </a:bodyPr>
          <a:lstStyle/>
          <a:p>
            <a:pPr indent="0" lvl="0" marL="0" marR="0" rtl="0" algn="ctr">
              <a:lnSpc>
                <a:spcPct val="90000"/>
              </a:lnSpc>
              <a:spcBef>
                <a:spcPts val="0"/>
              </a:spcBef>
              <a:spcAft>
                <a:spcPts val="0"/>
              </a:spcAft>
              <a:buClr>
                <a:schemeClr val="dk1"/>
              </a:buClr>
              <a:buSzPct val="100000"/>
              <a:buFont typeface="Century Gothic"/>
              <a:buNone/>
            </a:pPr>
            <a:br>
              <a:rPr b="1" i="0" lang="es-CO" sz="2400" u="none" cap="none" strike="noStrike">
                <a:solidFill>
                  <a:schemeClr val="dk1"/>
                </a:solidFill>
                <a:latin typeface="Century Gothic"/>
                <a:ea typeface="Century Gothic"/>
                <a:cs typeface="Century Gothic"/>
                <a:sym typeface="Century Gothic"/>
              </a:rPr>
            </a:br>
            <a:br>
              <a:rPr b="1" i="0" lang="es-CO" sz="2400" u="none" cap="none" strike="noStrike">
                <a:solidFill>
                  <a:schemeClr val="dk1"/>
                </a:solidFill>
                <a:latin typeface="Century Gothic"/>
                <a:ea typeface="Century Gothic"/>
                <a:cs typeface="Century Gothic"/>
                <a:sym typeface="Century Gothic"/>
              </a:rPr>
            </a:br>
            <a:endParaRPr b="0" i="0" sz="5400" u="none" cap="none" strike="noStrike">
              <a:solidFill>
                <a:schemeClr val="dk1"/>
              </a:solidFill>
              <a:latin typeface="Century Gothic"/>
              <a:ea typeface="Century Gothic"/>
              <a:cs typeface="Century Gothic"/>
              <a:sym typeface="Century Gothic"/>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100000">
              <a:schemeClr val="lt1"/>
            </a:gs>
          </a:gsLst>
          <a:lin ang="13500000" scaled="0"/>
        </a:gradFill>
      </p:bgPr>
    </p:bg>
    <p:spTree>
      <p:nvGrpSpPr>
        <p:cNvPr id="284" name="Shape 284"/>
        <p:cNvGrpSpPr/>
        <p:nvPr/>
      </p:nvGrpSpPr>
      <p:grpSpPr>
        <a:xfrm>
          <a:off x="0" y="0"/>
          <a:ext cx="0" cy="0"/>
          <a:chOff x="0" y="0"/>
          <a:chExt cx="0" cy="0"/>
        </a:xfrm>
      </p:grpSpPr>
      <p:sp>
        <p:nvSpPr>
          <p:cNvPr id="285" name="Google Shape;285;p9"/>
          <p:cNvSpPr/>
          <p:nvPr/>
        </p:nvSpPr>
        <p:spPr>
          <a:xfrm>
            <a:off x="0" y="0"/>
            <a:ext cx="12192000" cy="6858002"/>
          </a:xfrm>
          <a:prstGeom prst="rect">
            <a:avLst/>
          </a:prstGeom>
          <a:gradFill>
            <a:gsLst>
              <a:gs pos="0">
                <a:schemeClr val="lt1"/>
              </a:gs>
              <a:gs pos="100000">
                <a:schemeClr val="lt1"/>
              </a:gs>
            </a:gsLst>
            <a:lin ang="135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pic>
        <p:nvPicPr>
          <p:cNvPr id="286" name="Google Shape;286;p9"/>
          <p:cNvPicPr preferRelativeResize="0"/>
          <p:nvPr/>
        </p:nvPicPr>
        <p:blipFill rotWithShape="1">
          <a:blip r:embed="rId3">
            <a:alphaModFix/>
          </a:blip>
          <a:srcRect b="0" l="0" r="0" t="-534"/>
          <a:stretch/>
        </p:blipFill>
        <p:spPr>
          <a:xfrm rot="-5400000">
            <a:off x="7545075" y="2187578"/>
            <a:ext cx="6857999" cy="2482850"/>
          </a:xfrm>
          <a:prstGeom prst="rect">
            <a:avLst/>
          </a:prstGeom>
          <a:noFill/>
          <a:ln>
            <a:noFill/>
          </a:ln>
        </p:spPr>
      </p:pic>
      <p:sp>
        <p:nvSpPr>
          <p:cNvPr id="287" name="Google Shape;287;p9"/>
          <p:cNvSpPr/>
          <p:nvPr/>
        </p:nvSpPr>
        <p:spPr>
          <a:xfrm>
            <a:off x="456095" y="859182"/>
            <a:ext cx="10121900" cy="3657600"/>
          </a:xfrm>
          <a:prstGeom prst="roundRect">
            <a:avLst>
              <a:gd fmla="val 16667" name="adj"/>
            </a:avLst>
          </a:prstGeom>
          <a:solidFill>
            <a:schemeClr val="lt1"/>
          </a:solid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1" i="0" sz="1200" u="none" cap="none" strike="noStrike">
              <a:solidFill>
                <a:schemeClr val="dk1"/>
              </a:solidFill>
              <a:latin typeface="Century Gothic"/>
              <a:ea typeface="Century Gothic"/>
              <a:cs typeface="Century Gothic"/>
              <a:sym typeface="Century Gothic"/>
            </a:endParaRPr>
          </a:p>
          <a:p>
            <a:pPr indent="0" lvl="0" marL="0" marR="0" rtl="0" algn="l">
              <a:lnSpc>
                <a:spcPct val="100000"/>
              </a:lnSpc>
              <a:spcBef>
                <a:spcPts val="0"/>
              </a:spcBef>
              <a:spcAft>
                <a:spcPts val="0"/>
              </a:spcAft>
              <a:buClr>
                <a:srgbClr val="000000"/>
              </a:buClr>
              <a:buSzPts val="1200"/>
              <a:buFont typeface="Arial"/>
              <a:buNone/>
            </a:pPr>
            <a:r>
              <a:t/>
            </a:r>
            <a:endParaRPr b="1" i="0" sz="1200" u="none" cap="none" strike="noStrike">
              <a:solidFill>
                <a:schemeClr val="dk1"/>
              </a:solidFill>
              <a:latin typeface="Century Gothic"/>
              <a:ea typeface="Century Gothic"/>
              <a:cs typeface="Century Gothic"/>
              <a:sym typeface="Century Gothic"/>
            </a:endParaRPr>
          </a:p>
          <a:p>
            <a:pPr indent="0" lvl="0" marL="0" marR="0" rtl="0" algn="just">
              <a:lnSpc>
                <a:spcPct val="100000"/>
              </a:lnSpc>
              <a:spcBef>
                <a:spcPts val="0"/>
              </a:spcBef>
              <a:spcAft>
                <a:spcPts val="0"/>
              </a:spcAft>
              <a:buClr>
                <a:srgbClr val="000000"/>
              </a:buClr>
              <a:buSzPts val="1200"/>
              <a:buFont typeface="Arial"/>
              <a:buNone/>
            </a:pPr>
            <a:r>
              <a:rPr b="1" i="0" lang="es-CO" sz="1400" u="none" cap="none" strike="noStrike">
                <a:solidFill>
                  <a:schemeClr val="dk1"/>
                </a:solidFill>
                <a:latin typeface="Century Gothic"/>
                <a:ea typeface="Century Gothic"/>
                <a:cs typeface="Century Gothic"/>
                <a:sym typeface="Century Gothic"/>
              </a:rPr>
              <a:t>Objetivo general</a:t>
            </a:r>
            <a:endParaRPr/>
          </a:p>
          <a:p>
            <a:pPr indent="0" lvl="0" marL="0" marR="0" rtl="0" algn="just">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Century Gothic"/>
              <a:ea typeface="Century Gothic"/>
              <a:cs typeface="Century Gothic"/>
              <a:sym typeface="Century Gothic"/>
            </a:endParaRPr>
          </a:p>
          <a:p>
            <a:pPr indent="0" lvl="0" marL="0" marR="0" rtl="0" algn="just">
              <a:lnSpc>
                <a:spcPct val="100000"/>
              </a:lnSpc>
              <a:spcBef>
                <a:spcPts val="0"/>
              </a:spcBef>
              <a:spcAft>
                <a:spcPts val="0"/>
              </a:spcAft>
              <a:buNone/>
            </a:pPr>
            <a:r>
              <a:rPr b="0" i="0" lang="es-CO" sz="1200" u="none" cap="none" strike="noStrike">
                <a:solidFill>
                  <a:schemeClr val="dk1"/>
                </a:solidFill>
                <a:latin typeface="Century Gothic"/>
                <a:ea typeface="Century Gothic"/>
                <a:cs typeface="Century Gothic"/>
                <a:sym typeface="Century Gothic"/>
              </a:rPr>
              <a:t>-    Exponer la importancia de la implementación de la tecnología CRISPR-Cas sobre un modelo de Adenovirus teniendo como ejemplo referente la alternativa terapéutica para la posible resolución de la LMC todo en el marco de una revisión bibliográfica.</a:t>
            </a:r>
            <a:endParaRPr b="0" i="0" sz="1200" u="none" cap="none" strike="noStrike">
              <a:solidFill>
                <a:schemeClr val="dk1"/>
              </a:solidFill>
              <a:latin typeface="Century Gothic"/>
              <a:ea typeface="Century Gothic"/>
              <a:cs typeface="Century Gothic"/>
              <a:sym typeface="Century Gothic"/>
            </a:endParaRPr>
          </a:p>
          <a:p>
            <a:pPr indent="0" lvl="0" marL="0" marR="0" rtl="0" algn="just">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Century Gothic"/>
              <a:ea typeface="Century Gothic"/>
              <a:cs typeface="Century Gothic"/>
              <a:sym typeface="Century Gothic"/>
            </a:endParaRPr>
          </a:p>
          <a:p>
            <a:pPr indent="0" lvl="0" marL="0" marR="0" rtl="0" algn="just">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Century Gothic"/>
              <a:ea typeface="Century Gothic"/>
              <a:cs typeface="Century Gothic"/>
              <a:sym typeface="Century Gothic"/>
            </a:endParaRPr>
          </a:p>
          <a:p>
            <a:pPr indent="0" lvl="0" marL="0" marR="0" rtl="0" algn="just">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Century Gothic"/>
              <a:ea typeface="Century Gothic"/>
              <a:cs typeface="Century Gothic"/>
              <a:sym typeface="Century Gothic"/>
            </a:endParaRPr>
          </a:p>
          <a:p>
            <a:pPr indent="0" lvl="0" marL="0" marR="0" rtl="0" algn="just">
              <a:lnSpc>
                <a:spcPct val="100000"/>
              </a:lnSpc>
              <a:spcBef>
                <a:spcPts val="0"/>
              </a:spcBef>
              <a:spcAft>
                <a:spcPts val="0"/>
              </a:spcAft>
              <a:buClr>
                <a:srgbClr val="000000"/>
              </a:buClr>
              <a:buSzPts val="1200"/>
              <a:buFont typeface="Arial"/>
              <a:buNone/>
            </a:pPr>
            <a:br>
              <a:rPr b="0" i="0" lang="es-CO" sz="1200" u="none" cap="none" strike="noStrike">
                <a:solidFill>
                  <a:schemeClr val="dk1"/>
                </a:solidFill>
                <a:latin typeface="Century Gothic"/>
                <a:ea typeface="Century Gothic"/>
                <a:cs typeface="Century Gothic"/>
                <a:sym typeface="Century Gothic"/>
              </a:rPr>
            </a:br>
            <a:r>
              <a:rPr b="1" i="0" lang="es-CO" sz="1400" u="none" cap="none" strike="noStrike">
                <a:solidFill>
                  <a:schemeClr val="dk1"/>
                </a:solidFill>
                <a:latin typeface="Century Gothic"/>
                <a:ea typeface="Century Gothic"/>
                <a:cs typeface="Century Gothic"/>
                <a:sym typeface="Century Gothic"/>
              </a:rPr>
              <a:t>Objetivos específicos</a:t>
            </a:r>
            <a:r>
              <a:rPr b="1" i="0" lang="es-CO" sz="1200" u="none" cap="none" strike="noStrike">
                <a:solidFill>
                  <a:schemeClr val="dk1"/>
                </a:solidFill>
                <a:latin typeface="Century Gothic"/>
                <a:ea typeface="Century Gothic"/>
                <a:cs typeface="Century Gothic"/>
                <a:sym typeface="Century Gothic"/>
              </a:rPr>
              <a:t> </a:t>
            </a:r>
            <a:endParaRPr/>
          </a:p>
          <a:p>
            <a:pPr indent="0" lvl="0" marL="0" marR="0" rtl="0" algn="just">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Century Gothic"/>
              <a:ea typeface="Century Gothic"/>
              <a:cs typeface="Century Gothic"/>
              <a:sym typeface="Century Gothic"/>
            </a:endParaRPr>
          </a:p>
          <a:p>
            <a:pPr indent="-171450" lvl="0" marL="171450" marR="0" rtl="0" algn="just">
              <a:lnSpc>
                <a:spcPct val="100000"/>
              </a:lnSpc>
              <a:spcBef>
                <a:spcPts val="0"/>
              </a:spcBef>
              <a:spcAft>
                <a:spcPts val="0"/>
              </a:spcAft>
              <a:buClr>
                <a:srgbClr val="000000"/>
              </a:buClr>
              <a:buSzPts val="1200"/>
              <a:buFont typeface="Arial"/>
              <a:buChar char="-"/>
            </a:pPr>
            <a:r>
              <a:rPr b="0" i="0" lang="es-CO" sz="1200" u="none" cap="none" strike="noStrike">
                <a:solidFill>
                  <a:schemeClr val="dk1"/>
                </a:solidFill>
                <a:latin typeface="Century Gothic"/>
                <a:ea typeface="Century Gothic"/>
                <a:cs typeface="Century Gothic"/>
                <a:sym typeface="Century Gothic"/>
              </a:rPr>
              <a:t>Explicar la importancia de la implementación de la tecnología CRISPR-Cas.</a:t>
            </a:r>
            <a:endParaRPr/>
          </a:p>
          <a:p>
            <a:pPr indent="0" lvl="0" marL="0" marR="0" rtl="0" algn="just">
              <a:lnSpc>
                <a:spcPct val="100000"/>
              </a:lnSpc>
              <a:spcBef>
                <a:spcPts val="0"/>
              </a:spcBef>
              <a:spcAft>
                <a:spcPts val="0"/>
              </a:spcAft>
              <a:buNone/>
            </a:pPr>
            <a:r>
              <a:t/>
            </a:r>
            <a:endParaRPr b="0" i="0" sz="1200" u="none" cap="none" strike="noStrike">
              <a:solidFill>
                <a:schemeClr val="dk1"/>
              </a:solidFill>
              <a:latin typeface="Century Gothic"/>
              <a:ea typeface="Century Gothic"/>
              <a:cs typeface="Century Gothic"/>
              <a:sym typeface="Century Gothic"/>
            </a:endParaRPr>
          </a:p>
          <a:p>
            <a:pPr indent="-171450" lvl="0" marL="171450" marR="0" rtl="0" algn="just">
              <a:lnSpc>
                <a:spcPct val="100000"/>
              </a:lnSpc>
              <a:spcBef>
                <a:spcPts val="0"/>
              </a:spcBef>
              <a:spcAft>
                <a:spcPts val="0"/>
              </a:spcAft>
              <a:buClr>
                <a:srgbClr val="000000"/>
              </a:buClr>
              <a:buSzPts val="1200"/>
              <a:buFont typeface="Arial"/>
              <a:buChar char="-"/>
            </a:pPr>
            <a:r>
              <a:rPr b="0" i="0" lang="es-CO" sz="1200" u="none" cap="none" strike="noStrike">
                <a:solidFill>
                  <a:schemeClr val="dk1"/>
                </a:solidFill>
                <a:latin typeface="Century Gothic"/>
                <a:ea typeface="Century Gothic"/>
                <a:cs typeface="Century Gothic"/>
                <a:sym typeface="Century Gothic"/>
              </a:rPr>
              <a:t>Dar a conocer la importancia de su aplicación en un modelo de Adenovirus teniendo como ejemplo referente la alternativa terapéutica para la resolución de la LMC. </a:t>
            </a:r>
            <a:endParaRPr/>
          </a:p>
          <a:p>
            <a:pPr indent="0" lvl="0" marL="0" marR="0" rtl="0" algn="just">
              <a:lnSpc>
                <a:spcPct val="100000"/>
              </a:lnSpc>
              <a:spcBef>
                <a:spcPts val="0"/>
              </a:spcBef>
              <a:spcAft>
                <a:spcPts val="0"/>
              </a:spcAft>
              <a:buNone/>
            </a:pPr>
            <a:r>
              <a:t/>
            </a:r>
            <a:endParaRPr b="0" i="0" sz="1200" u="none" cap="none" strike="noStrike">
              <a:solidFill>
                <a:schemeClr val="dk1"/>
              </a:solidFill>
              <a:latin typeface="Century Gothic"/>
              <a:ea typeface="Century Gothic"/>
              <a:cs typeface="Century Gothic"/>
              <a:sym typeface="Century Gothic"/>
            </a:endParaRPr>
          </a:p>
          <a:p>
            <a:pPr indent="0" lvl="0" marL="0" marR="0" rtl="0" algn="just">
              <a:lnSpc>
                <a:spcPct val="100000"/>
              </a:lnSpc>
              <a:spcBef>
                <a:spcPts val="0"/>
              </a:spcBef>
              <a:spcAft>
                <a:spcPts val="0"/>
              </a:spcAft>
              <a:buNone/>
            </a:pPr>
            <a:r>
              <a:rPr b="0" i="0" lang="es-CO" sz="1200" u="none" cap="none" strike="noStrike">
                <a:solidFill>
                  <a:schemeClr val="dk1"/>
                </a:solidFill>
                <a:latin typeface="Century Gothic"/>
                <a:ea typeface="Century Gothic"/>
                <a:cs typeface="Century Gothic"/>
                <a:sym typeface="Century Gothic"/>
              </a:rPr>
              <a:t>-  Establecer las ventajas y desventajas que conlleva la edición genética por tecnología CRISPR-Cas.</a:t>
            </a:r>
            <a:r>
              <a:rPr b="1" i="0" lang="es-CO" sz="1200" u="none" cap="none" strike="noStrike">
                <a:solidFill>
                  <a:schemeClr val="dk1"/>
                </a:solidFill>
                <a:latin typeface="Century Gothic"/>
                <a:ea typeface="Century Gothic"/>
                <a:cs typeface="Century Gothic"/>
                <a:sym typeface="Century Gothic"/>
              </a:rPr>
              <a:t> </a:t>
            </a:r>
            <a:r>
              <a:rPr b="1" i="0" lang="es-CO" sz="1100" u="none" cap="none" strike="noStrike">
                <a:solidFill>
                  <a:schemeClr val="dk1"/>
                </a:solidFill>
                <a:latin typeface="Century Gothic"/>
                <a:ea typeface="Century Gothic"/>
                <a:cs typeface="Century Gothic"/>
                <a:sym typeface="Century Gothic"/>
              </a:rPr>
              <a:t>  </a:t>
            </a:r>
            <a:r>
              <a:rPr b="0" i="0" lang="es-CO" sz="1100" u="none" cap="none" strike="noStrike">
                <a:solidFill>
                  <a:schemeClr val="dk1"/>
                </a:solidFill>
                <a:latin typeface="Century Gothic"/>
                <a:ea typeface="Century Gothic"/>
                <a:cs typeface="Century Gothic"/>
                <a:sym typeface="Century Gothic"/>
              </a:rPr>
              <a:t> </a:t>
            </a:r>
            <a:endParaRPr b="0" i="0" sz="1100" u="none" cap="none" strike="noStrike">
              <a:solidFill>
                <a:schemeClr val="dk1"/>
              </a:solidFill>
              <a:latin typeface="Century Gothic"/>
              <a:ea typeface="Century Gothic"/>
              <a:cs typeface="Century Gothic"/>
              <a:sym typeface="Century Gothic"/>
            </a:endParaRPr>
          </a:p>
          <a:p>
            <a:pPr indent="0" lvl="0" marL="0" marR="0" rtl="0" algn="l">
              <a:lnSpc>
                <a:spcPct val="100000"/>
              </a:lnSpc>
              <a:spcBef>
                <a:spcPts val="0"/>
              </a:spcBef>
              <a:spcAft>
                <a:spcPts val="0"/>
              </a:spcAft>
              <a:buClr>
                <a:srgbClr val="000000"/>
              </a:buClr>
              <a:buSzPts val="1800"/>
              <a:buFont typeface="Arial"/>
              <a:buNone/>
            </a:pPr>
            <a:br>
              <a:rPr b="0" i="0" lang="es-CO" sz="1800" u="none" cap="none" strike="noStrike">
                <a:solidFill>
                  <a:schemeClr val="lt1"/>
                </a:solidFill>
                <a:latin typeface="Century Gothic"/>
                <a:ea typeface="Century Gothic"/>
                <a:cs typeface="Century Gothic"/>
                <a:sym typeface="Century Gothic"/>
              </a:rPr>
            </a:br>
            <a:endParaRPr b="0" i="0" sz="1800" u="none" cap="none" strike="noStrike">
              <a:solidFill>
                <a:schemeClr val="lt1"/>
              </a:solidFill>
              <a:latin typeface="Century Gothic"/>
              <a:ea typeface="Century Gothic"/>
              <a:cs typeface="Century Gothic"/>
              <a:sym typeface="Century Gothic"/>
            </a:endParaRPr>
          </a:p>
        </p:txBody>
      </p:sp>
      <p:sp>
        <p:nvSpPr>
          <p:cNvPr id="288" name="Google Shape;288;p9"/>
          <p:cNvSpPr/>
          <p:nvPr/>
        </p:nvSpPr>
        <p:spPr>
          <a:xfrm>
            <a:off x="6096000" y="4318000"/>
            <a:ext cx="1752600" cy="736600"/>
          </a:xfrm>
          <a:prstGeom prst="roundRect">
            <a:avLst>
              <a:gd fmla="val 16667" name="adj"/>
            </a:avLst>
          </a:prstGeom>
          <a:solidFill>
            <a:schemeClr val="lt1"/>
          </a:solid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100000">
              <a:schemeClr val="lt1"/>
            </a:gs>
          </a:gsLst>
          <a:lin ang="13500000" scaled="0"/>
        </a:gradFill>
      </p:bgPr>
    </p:bg>
    <p:spTree>
      <p:nvGrpSpPr>
        <p:cNvPr id="293" name="Shape 293"/>
        <p:cNvGrpSpPr/>
        <p:nvPr/>
      </p:nvGrpSpPr>
      <p:grpSpPr>
        <a:xfrm>
          <a:off x="0" y="0"/>
          <a:ext cx="0" cy="0"/>
          <a:chOff x="0" y="0"/>
          <a:chExt cx="0" cy="0"/>
        </a:xfrm>
      </p:grpSpPr>
      <p:sp>
        <p:nvSpPr>
          <p:cNvPr id="294" name="Google Shape;294;p30"/>
          <p:cNvSpPr/>
          <p:nvPr/>
        </p:nvSpPr>
        <p:spPr>
          <a:xfrm>
            <a:off x="0" y="0"/>
            <a:ext cx="12192000" cy="6858002"/>
          </a:xfrm>
          <a:prstGeom prst="rect">
            <a:avLst/>
          </a:prstGeom>
          <a:gradFill>
            <a:gsLst>
              <a:gs pos="0">
                <a:schemeClr val="lt1"/>
              </a:gs>
              <a:gs pos="100000">
                <a:schemeClr val="lt1"/>
              </a:gs>
            </a:gsLst>
            <a:lin ang="135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295" name="Google Shape;295;p30"/>
          <p:cNvSpPr/>
          <p:nvPr/>
        </p:nvSpPr>
        <p:spPr>
          <a:xfrm>
            <a:off x="376582" y="1011582"/>
            <a:ext cx="10121900" cy="5846418"/>
          </a:xfrm>
          <a:prstGeom prst="roundRect">
            <a:avLst>
              <a:gd fmla="val 16667" name="adj"/>
            </a:avLst>
          </a:prstGeom>
          <a:solidFill>
            <a:schemeClr val="lt1"/>
          </a:solid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1200"/>
              <a:buFont typeface="Arial"/>
              <a:buNone/>
            </a:pPr>
            <a:r>
              <a:rPr b="1" i="0" lang="es-CO" sz="1400" u="none" cap="none" strike="noStrike">
                <a:solidFill>
                  <a:schemeClr val="dk1"/>
                </a:solidFill>
                <a:latin typeface="Century Gothic"/>
                <a:ea typeface="Century Gothic"/>
                <a:cs typeface="Century Gothic"/>
                <a:sym typeface="Century Gothic"/>
              </a:rPr>
              <a:t>Criterios de inclusión</a:t>
            </a:r>
            <a:endParaRPr/>
          </a:p>
          <a:p>
            <a:pPr indent="0" lvl="0" marL="0" marR="0" rtl="0" algn="just">
              <a:lnSpc>
                <a:spcPct val="100000"/>
              </a:lnSpc>
              <a:spcBef>
                <a:spcPts val="0"/>
              </a:spcBef>
              <a:spcAft>
                <a:spcPts val="0"/>
              </a:spcAft>
              <a:buClr>
                <a:srgbClr val="000000"/>
              </a:buClr>
              <a:buSzPts val="1200"/>
              <a:buFont typeface="Arial"/>
              <a:buNone/>
            </a:pPr>
            <a:r>
              <a:t/>
            </a:r>
            <a:endParaRPr b="1" i="0" sz="1400" u="none" cap="none" strike="noStrike">
              <a:solidFill>
                <a:schemeClr val="dk1"/>
              </a:solidFill>
              <a:latin typeface="Century Gothic"/>
              <a:ea typeface="Century Gothic"/>
              <a:cs typeface="Century Gothic"/>
              <a:sym typeface="Century Gothic"/>
            </a:endParaRPr>
          </a:p>
          <a:p>
            <a:pPr indent="0" lvl="0" marL="0" marR="0" rtl="0" algn="just">
              <a:lnSpc>
                <a:spcPct val="100000"/>
              </a:lnSpc>
              <a:spcBef>
                <a:spcPts val="0"/>
              </a:spcBef>
              <a:spcAft>
                <a:spcPts val="0"/>
              </a:spcAft>
              <a:buNone/>
            </a:pPr>
            <a:r>
              <a:rPr b="0" i="0" lang="es-CO" sz="1400" u="none" cap="none" strike="noStrike">
                <a:solidFill>
                  <a:schemeClr val="dk1"/>
                </a:solidFill>
                <a:latin typeface="Century Gothic"/>
                <a:ea typeface="Century Gothic"/>
                <a:cs typeface="Century Gothic"/>
                <a:sym typeface="Century Gothic"/>
              </a:rPr>
              <a:t>-</a:t>
            </a:r>
            <a:r>
              <a:rPr b="0" i="0" lang="es-CO" sz="1100" u="none" cap="none" strike="noStrike">
                <a:solidFill>
                  <a:schemeClr val="dk1"/>
                </a:solidFill>
                <a:latin typeface="Century Gothic"/>
                <a:ea typeface="Century Gothic"/>
                <a:cs typeface="Century Gothic"/>
                <a:sym typeface="Century Gothic"/>
              </a:rPr>
              <a:t>El material de apoyo debe estar publicado por lo menos en un 85% en revistas de alto impacto (Q1 y Q2) como Nature, Science, Oncotarget, entre otros.</a:t>
            </a:r>
            <a:endParaRPr/>
          </a:p>
          <a:p>
            <a:pPr indent="0" lvl="0" marL="0" marR="0" rtl="0" algn="just">
              <a:lnSpc>
                <a:spcPct val="100000"/>
              </a:lnSpc>
              <a:spcBef>
                <a:spcPts val="0"/>
              </a:spcBef>
              <a:spcAft>
                <a:spcPts val="0"/>
              </a:spcAft>
              <a:buNone/>
            </a:pPr>
            <a:r>
              <a:t/>
            </a:r>
            <a:endParaRPr b="0" i="0" sz="1100" u="none" cap="none" strike="noStrike">
              <a:solidFill>
                <a:schemeClr val="dk1"/>
              </a:solidFill>
              <a:latin typeface="Century Gothic"/>
              <a:ea typeface="Century Gothic"/>
              <a:cs typeface="Century Gothic"/>
              <a:sym typeface="Century Gothic"/>
            </a:endParaRPr>
          </a:p>
          <a:p>
            <a:pPr indent="0" lvl="0" marL="0" marR="0" rtl="0" algn="just">
              <a:lnSpc>
                <a:spcPct val="100000"/>
              </a:lnSpc>
              <a:spcBef>
                <a:spcPts val="0"/>
              </a:spcBef>
              <a:spcAft>
                <a:spcPts val="0"/>
              </a:spcAft>
              <a:buNone/>
            </a:pPr>
            <a:r>
              <a:rPr b="0" i="0" lang="es-CO" sz="1100" u="none" cap="none" strike="noStrike">
                <a:solidFill>
                  <a:schemeClr val="dk1"/>
                </a:solidFill>
                <a:latin typeface="Century Gothic"/>
                <a:ea typeface="Century Gothic"/>
                <a:cs typeface="Century Gothic"/>
                <a:sym typeface="Century Gothic"/>
              </a:rPr>
              <a:t>-Dentro del marco de la redacción actualizada las publicaciones deberán partir del año 2010 y posteriores (a menos que el artículo y/o investigación sea fundamental para el desarrollo del trabajo de grado).</a:t>
            </a:r>
            <a:endParaRPr/>
          </a:p>
          <a:p>
            <a:pPr indent="0" lvl="0" marL="0" marR="0" rtl="0" algn="just">
              <a:lnSpc>
                <a:spcPct val="100000"/>
              </a:lnSpc>
              <a:spcBef>
                <a:spcPts val="0"/>
              </a:spcBef>
              <a:spcAft>
                <a:spcPts val="0"/>
              </a:spcAft>
              <a:buNone/>
            </a:pPr>
            <a:r>
              <a:t/>
            </a:r>
            <a:endParaRPr b="0" i="0" sz="1100" u="none" cap="none" strike="noStrike">
              <a:solidFill>
                <a:schemeClr val="dk1"/>
              </a:solidFill>
              <a:latin typeface="Century Gothic"/>
              <a:ea typeface="Century Gothic"/>
              <a:cs typeface="Century Gothic"/>
              <a:sym typeface="Century Gothic"/>
            </a:endParaRPr>
          </a:p>
          <a:p>
            <a:pPr indent="0" lvl="0" marL="0" marR="0" rtl="0" algn="just">
              <a:lnSpc>
                <a:spcPct val="100000"/>
              </a:lnSpc>
              <a:spcBef>
                <a:spcPts val="0"/>
              </a:spcBef>
              <a:spcAft>
                <a:spcPts val="0"/>
              </a:spcAft>
              <a:buNone/>
            </a:pPr>
            <a:r>
              <a:rPr b="0" i="0" lang="es-CO" sz="1100" u="none" cap="none" strike="noStrike">
                <a:solidFill>
                  <a:schemeClr val="dk1"/>
                </a:solidFill>
                <a:latin typeface="Century Gothic"/>
                <a:ea typeface="Century Gothic"/>
                <a:cs typeface="Century Gothic"/>
                <a:sym typeface="Century Gothic"/>
              </a:rPr>
              <a:t>-Bajo el esquema de pertinencia, la literatura consultada debe contener temas relacionados con marcadores celulares de las células madre de la LMC, tratamientos asociados a la enfermedad y limitaciones de estos, tecnología CRISPR-Cas, generalidades, genoma y edición del Adenovirus y métodos de la evasión de la respuesta inmune frente al patógeno ya mencionado</a:t>
            </a:r>
            <a:r>
              <a:rPr b="0" i="0" lang="es-CO" sz="1400" u="none" cap="none" strike="noStrike">
                <a:solidFill>
                  <a:schemeClr val="dk1"/>
                </a:solidFill>
                <a:latin typeface="Century Gothic"/>
                <a:ea typeface="Century Gothic"/>
                <a:cs typeface="Century Gothic"/>
                <a:sym typeface="Century Gothic"/>
              </a:rPr>
              <a:t>.</a:t>
            </a:r>
            <a:endParaRPr/>
          </a:p>
          <a:p>
            <a:pPr indent="0" lvl="0" marL="0" marR="0" rtl="0" algn="just">
              <a:lnSpc>
                <a:spcPct val="100000"/>
              </a:lnSpc>
              <a:spcBef>
                <a:spcPts val="0"/>
              </a:spcBef>
              <a:spcAft>
                <a:spcPts val="0"/>
              </a:spcAft>
              <a:buClr>
                <a:srgbClr val="000000"/>
              </a:buClr>
              <a:buSzPts val="1200"/>
              <a:buFont typeface="Arial"/>
              <a:buNone/>
            </a:pPr>
            <a:r>
              <a:rPr b="0" i="0" lang="es-CO" sz="1400" u="none" cap="none" strike="noStrike">
                <a:solidFill>
                  <a:schemeClr val="dk1"/>
                </a:solidFill>
                <a:latin typeface="Century Gothic"/>
                <a:ea typeface="Century Gothic"/>
                <a:cs typeface="Century Gothic"/>
                <a:sym typeface="Century Gothic"/>
              </a:rPr>
              <a:t> </a:t>
            </a:r>
            <a:endParaRPr b="0" i="0" sz="1400" u="none" cap="none" strike="noStrike">
              <a:solidFill>
                <a:schemeClr val="dk1"/>
              </a:solidFill>
              <a:latin typeface="Century Gothic"/>
              <a:ea typeface="Century Gothic"/>
              <a:cs typeface="Century Gothic"/>
              <a:sym typeface="Century Gothic"/>
            </a:endParaRPr>
          </a:p>
          <a:p>
            <a:pPr indent="0" lvl="0" marL="0" marR="0" rtl="0" algn="just">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Century Gothic"/>
              <a:ea typeface="Century Gothic"/>
              <a:cs typeface="Century Gothic"/>
              <a:sym typeface="Century Gothic"/>
            </a:endParaRPr>
          </a:p>
          <a:p>
            <a:pPr indent="0" lvl="0" marL="0" marR="0" rtl="0" algn="just">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Century Gothic"/>
              <a:ea typeface="Century Gothic"/>
              <a:cs typeface="Century Gothic"/>
              <a:sym typeface="Century Gothic"/>
            </a:endParaRPr>
          </a:p>
          <a:p>
            <a:pPr indent="0" lvl="0" marL="0" marR="0" rtl="0" algn="just">
              <a:lnSpc>
                <a:spcPct val="100000"/>
              </a:lnSpc>
              <a:spcBef>
                <a:spcPts val="0"/>
              </a:spcBef>
              <a:spcAft>
                <a:spcPts val="0"/>
              </a:spcAft>
              <a:buClr>
                <a:srgbClr val="000000"/>
              </a:buClr>
              <a:buSzPts val="1200"/>
              <a:buFont typeface="Arial"/>
              <a:buNone/>
            </a:pPr>
            <a:br>
              <a:rPr b="0" i="0" lang="es-CO" sz="1200" u="none" cap="none" strike="noStrike">
                <a:solidFill>
                  <a:schemeClr val="dk1"/>
                </a:solidFill>
                <a:latin typeface="Century Gothic"/>
                <a:ea typeface="Century Gothic"/>
                <a:cs typeface="Century Gothic"/>
                <a:sym typeface="Century Gothic"/>
              </a:rPr>
            </a:br>
            <a:r>
              <a:rPr b="1" i="0" lang="es-CO" sz="1400" u="none" cap="none" strike="noStrike">
                <a:solidFill>
                  <a:schemeClr val="dk1"/>
                </a:solidFill>
                <a:latin typeface="Century Gothic"/>
                <a:ea typeface="Century Gothic"/>
                <a:cs typeface="Century Gothic"/>
                <a:sym typeface="Century Gothic"/>
              </a:rPr>
              <a:t>Criterios de exclusión </a:t>
            </a:r>
            <a:endParaRPr/>
          </a:p>
          <a:p>
            <a:pPr indent="0" lvl="0" marL="0" marR="0" rtl="0" algn="just">
              <a:lnSpc>
                <a:spcPct val="100000"/>
              </a:lnSpc>
              <a:spcBef>
                <a:spcPts val="0"/>
              </a:spcBef>
              <a:spcAft>
                <a:spcPts val="0"/>
              </a:spcAft>
              <a:buClr>
                <a:srgbClr val="000000"/>
              </a:buClr>
              <a:buSzPts val="1200"/>
              <a:buFont typeface="Arial"/>
              <a:buNone/>
            </a:pPr>
            <a:r>
              <a:t/>
            </a:r>
            <a:endParaRPr b="1" i="0" sz="1400" u="none" cap="none" strike="noStrike">
              <a:solidFill>
                <a:schemeClr val="dk1"/>
              </a:solidFill>
              <a:latin typeface="Century Gothic"/>
              <a:ea typeface="Century Gothic"/>
              <a:cs typeface="Century Gothic"/>
              <a:sym typeface="Century Gothic"/>
            </a:endParaRPr>
          </a:p>
          <a:p>
            <a:pPr indent="0" lvl="0" marL="0" marR="0" rtl="0" algn="just">
              <a:lnSpc>
                <a:spcPct val="100000"/>
              </a:lnSpc>
              <a:spcBef>
                <a:spcPts val="0"/>
              </a:spcBef>
              <a:spcAft>
                <a:spcPts val="0"/>
              </a:spcAft>
              <a:buNone/>
            </a:pPr>
            <a:r>
              <a:rPr b="0" i="0" lang="es-CO" sz="1100" u="none" cap="none" strike="noStrike">
                <a:solidFill>
                  <a:schemeClr val="dk1"/>
                </a:solidFill>
                <a:latin typeface="Century Gothic"/>
                <a:ea typeface="Century Gothic"/>
                <a:cs typeface="Century Gothic"/>
                <a:sym typeface="Century Gothic"/>
              </a:rPr>
              <a:t>-Hayan sido publicados en el año 2010 y anteriores (a menos que el artículo y/o investigación sea fundamental para el desarrollo del trabajo de grado).</a:t>
            </a:r>
            <a:endParaRPr/>
          </a:p>
          <a:p>
            <a:pPr indent="0" lvl="0" marL="0" marR="0" rtl="0" algn="just">
              <a:lnSpc>
                <a:spcPct val="100000"/>
              </a:lnSpc>
              <a:spcBef>
                <a:spcPts val="0"/>
              </a:spcBef>
              <a:spcAft>
                <a:spcPts val="0"/>
              </a:spcAft>
              <a:buNone/>
            </a:pPr>
            <a:r>
              <a:t/>
            </a:r>
            <a:endParaRPr b="0" i="0" sz="1100" u="none" cap="none" strike="noStrike">
              <a:solidFill>
                <a:schemeClr val="dk1"/>
              </a:solidFill>
              <a:latin typeface="Century Gothic"/>
              <a:ea typeface="Century Gothic"/>
              <a:cs typeface="Century Gothic"/>
              <a:sym typeface="Century Gothic"/>
            </a:endParaRPr>
          </a:p>
          <a:p>
            <a:pPr indent="0" lvl="0" marL="0" marR="0" rtl="0" algn="just">
              <a:lnSpc>
                <a:spcPct val="100000"/>
              </a:lnSpc>
              <a:spcBef>
                <a:spcPts val="0"/>
              </a:spcBef>
              <a:spcAft>
                <a:spcPts val="0"/>
              </a:spcAft>
              <a:buNone/>
            </a:pPr>
            <a:r>
              <a:rPr b="0" i="0" lang="es-CO" sz="1100" u="none" cap="none" strike="noStrike">
                <a:solidFill>
                  <a:schemeClr val="dk1"/>
                </a:solidFill>
                <a:latin typeface="Century Gothic"/>
                <a:ea typeface="Century Gothic"/>
                <a:cs typeface="Century Gothic"/>
                <a:sym typeface="Century Gothic"/>
              </a:rPr>
              <a:t>-Abordasen temas inherentes a los objetivos del trabajo de grado como presentaciones atípicas de la LMC, perfiles genéticos ambiguos, estandarizaciones de técnicas en genética, entre otros.</a:t>
            </a:r>
            <a:endParaRPr b="0" i="0" sz="1100" u="none" cap="none" strike="noStrike">
              <a:solidFill>
                <a:schemeClr val="dk1"/>
              </a:solidFill>
              <a:latin typeface="Century Gothic"/>
              <a:ea typeface="Century Gothic"/>
              <a:cs typeface="Century Gothic"/>
              <a:sym typeface="Century Gothic"/>
            </a:endParaRPr>
          </a:p>
          <a:p>
            <a:pPr indent="0" lvl="0" marL="0" marR="0" rtl="0" algn="just">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Century Gothic"/>
              <a:ea typeface="Century Gothic"/>
              <a:cs typeface="Century Gothic"/>
              <a:sym typeface="Century Gothic"/>
            </a:endParaRPr>
          </a:p>
          <a:p>
            <a:pPr indent="0" lvl="0" marL="0" marR="0" rtl="0" algn="just">
              <a:lnSpc>
                <a:spcPct val="100000"/>
              </a:lnSpc>
              <a:spcBef>
                <a:spcPts val="0"/>
              </a:spcBef>
              <a:spcAft>
                <a:spcPts val="0"/>
              </a:spcAft>
              <a:buClr>
                <a:srgbClr val="000000"/>
              </a:buClr>
              <a:buSzPts val="1200"/>
              <a:buFont typeface="Arial"/>
              <a:buNone/>
            </a:pPr>
            <a:r>
              <a:rPr b="1" i="0" lang="es-CO" sz="1200" u="none" cap="none" strike="noStrike">
                <a:solidFill>
                  <a:schemeClr val="dk1"/>
                </a:solidFill>
                <a:latin typeface="Century Gothic"/>
                <a:ea typeface="Century Gothic"/>
                <a:cs typeface="Century Gothic"/>
                <a:sym typeface="Century Gothic"/>
              </a:rPr>
              <a:t> </a:t>
            </a:r>
            <a:r>
              <a:rPr b="1" i="0" lang="es-CO" sz="1100" u="none" cap="none" strike="noStrike">
                <a:solidFill>
                  <a:schemeClr val="dk1"/>
                </a:solidFill>
                <a:latin typeface="Century Gothic"/>
                <a:ea typeface="Century Gothic"/>
                <a:cs typeface="Century Gothic"/>
                <a:sym typeface="Century Gothic"/>
              </a:rPr>
              <a:t>  </a:t>
            </a:r>
            <a:r>
              <a:rPr b="0" i="0" lang="es-CO" sz="1100" u="none" cap="none" strike="noStrike">
                <a:solidFill>
                  <a:schemeClr val="dk1"/>
                </a:solidFill>
                <a:latin typeface="Century Gothic"/>
                <a:ea typeface="Century Gothic"/>
                <a:cs typeface="Century Gothic"/>
                <a:sym typeface="Century Gothic"/>
              </a:rPr>
              <a:t> </a:t>
            </a:r>
            <a:endParaRPr b="0" i="0" sz="1100" u="none" cap="none" strike="noStrike">
              <a:solidFill>
                <a:schemeClr val="dk1"/>
              </a:solidFill>
              <a:latin typeface="Century Gothic"/>
              <a:ea typeface="Century Gothic"/>
              <a:cs typeface="Century Gothic"/>
              <a:sym typeface="Century Gothic"/>
            </a:endParaRPr>
          </a:p>
          <a:p>
            <a:pPr indent="0" lvl="0" marL="0" marR="0" rtl="0" algn="l">
              <a:lnSpc>
                <a:spcPct val="100000"/>
              </a:lnSpc>
              <a:spcBef>
                <a:spcPts val="0"/>
              </a:spcBef>
              <a:spcAft>
                <a:spcPts val="0"/>
              </a:spcAft>
              <a:buClr>
                <a:srgbClr val="000000"/>
              </a:buClr>
              <a:buSzPts val="1800"/>
              <a:buFont typeface="Arial"/>
              <a:buNone/>
            </a:pPr>
            <a:br>
              <a:rPr b="0" i="0" lang="es-CO" sz="1800" u="none" cap="none" strike="noStrike">
                <a:solidFill>
                  <a:schemeClr val="lt1"/>
                </a:solidFill>
                <a:latin typeface="Century Gothic"/>
                <a:ea typeface="Century Gothic"/>
                <a:cs typeface="Century Gothic"/>
                <a:sym typeface="Century Gothic"/>
              </a:rPr>
            </a:br>
            <a:endParaRPr b="0" i="0" sz="1800" u="none" cap="none" strike="noStrike">
              <a:solidFill>
                <a:schemeClr val="lt1"/>
              </a:solidFill>
              <a:latin typeface="Century Gothic"/>
              <a:ea typeface="Century Gothic"/>
              <a:cs typeface="Century Gothic"/>
              <a:sym typeface="Century Gothic"/>
            </a:endParaRPr>
          </a:p>
        </p:txBody>
      </p:sp>
      <p:sp>
        <p:nvSpPr>
          <p:cNvPr id="296" name="Google Shape;296;p30"/>
          <p:cNvSpPr txBox="1"/>
          <p:nvPr>
            <p:ph type="ctrTitle"/>
          </p:nvPr>
        </p:nvSpPr>
        <p:spPr>
          <a:xfrm>
            <a:off x="-537348" y="-165825"/>
            <a:ext cx="12161795" cy="1346923"/>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chemeClr val="dk1"/>
              </a:buClr>
              <a:buSzPts val="2000"/>
              <a:buFont typeface="Century Gothic"/>
              <a:buNone/>
            </a:pPr>
            <a:r>
              <a:rPr b="1" lang="es-CO" sz="2000"/>
              <a:t>METODOLOGÍA</a:t>
            </a:r>
            <a:endParaRPr/>
          </a:p>
        </p:txBody>
      </p:sp>
      <p:pic>
        <p:nvPicPr>
          <p:cNvPr id="297" name="Google Shape;297;p30"/>
          <p:cNvPicPr preferRelativeResize="0"/>
          <p:nvPr/>
        </p:nvPicPr>
        <p:blipFill rotWithShape="1">
          <a:blip r:embed="rId3">
            <a:alphaModFix/>
          </a:blip>
          <a:srcRect b="0" l="0" r="0" t="-534"/>
          <a:stretch/>
        </p:blipFill>
        <p:spPr>
          <a:xfrm rot="-5400000">
            <a:off x="7545075" y="2187578"/>
            <a:ext cx="6857999" cy="248285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100000">
              <a:schemeClr val="lt1"/>
            </a:gs>
          </a:gsLst>
          <a:lin ang="13500000" scaled="0"/>
        </a:gradFill>
      </p:bgPr>
    </p:bg>
    <p:spTree>
      <p:nvGrpSpPr>
        <p:cNvPr id="302" name="Shape 302"/>
        <p:cNvGrpSpPr/>
        <p:nvPr/>
      </p:nvGrpSpPr>
      <p:grpSpPr>
        <a:xfrm>
          <a:off x="0" y="0"/>
          <a:ext cx="0" cy="0"/>
          <a:chOff x="0" y="0"/>
          <a:chExt cx="0" cy="0"/>
        </a:xfrm>
      </p:grpSpPr>
      <p:sp>
        <p:nvSpPr>
          <p:cNvPr id="303" name="Google Shape;303;p39"/>
          <p:cNvSpPr/>
          <p:nvPr/>
        </p:nvSpPr>
        <p:spPr>
          <a:xfrm>
            <a:off x="0" y="0"/>
            <a:ext cx="12192000" cy="6858002"/>
          </a:xfrm>
          <a:prstGeom prst="rect">
            <a:avLst/>
          </a:prstGeom>
          <a:gradFill>
            <a:gsLst>
              <a:gs pos="0">
                <a:schemeClr val="lt1"/>
              </a:gs>
              <a:gs pos="100000">
                <a:schemeClr val="lt1"/>
              </a:gs>
            </a:gsLst>
            <a:lin ang="135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pic>
        <p:nvPicPr>
          <p:cNvPr id="304" name="Google Shape;304;p39"/>
          <p:cNvPicPr preferRelativeResize="0"/>
          <p:nvPr/>
        </p:nvPicPr>
        <p:blipFill rotWithShape="1">
          <a:blip r:embed="rId3">
            <a:alphaModFix/>
          </a:blip>
          <a:srcRect b="0" l="0" r="0" t="-534"/>
          <a:stretch/>
        </p:blipFill>
        <p:spPr>
          <a:xfrm rot="-5400000">
            <a:off x="7545075" y="2187578"/>
            <a:ext cx="6857999" cy="2482850"/>
          </a:xfrm>
          <a:prstGeom prst="rect">
            <a:avLst/>
          </a:prstGeom>
          <a:noFill/>
          <a:ln>
            <a:noFill/>
          </a:ln>
        </p:spPr>
      </p:pic>
      <p:sp>
        <p:nvSpPr>
          <p:cNvPr id="305" name="Google Shape;305;p39"/>
          <p:cNvSpPr/>
          <p:nvPr/>
        </p:nvSpPr>
        <p:spPr>
          <a:xfrm>
            <a:off x="749508" y="1379095"/>
            <a:ext cx="9698636" cy="3237875"/>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s-CO" sz="4800" u="none" cap="none" strike="noStrike">
                <a:solidFill>
                  <a:schemeClr val="accent1"/>
                </a:solidFill>
                <a:latin typeface="Corben"/>
                <a:ea typeface="Corben"/>
                <a:cs typeface="Corben"/>
                <a:sym typeface="Corben"/>
              </a:rPr>
              <a:t>ESTADO DE LA TÉCNICA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100000">
              <a:schemeClr val="lt1"/>
            </a:gs>
          </a:gsLst>
          <a:lin ang="13500000" scaled="0"/>
        </a:gradFill>
      </p:bgPr>
    </p:bg>
    <p:spTree>
      <p:nvGrpSpPr>
        <p:cNvPr id="310" name="Shape 310"/>
        <p:cNvGrpSpPr/>
        <p:nvPr/>
      </p:nvGrpSpPr>
      <p:grpSpPr>
        <a:xfrm>
          <a:off x="0" y="0"/>
          <a:ext cx="0" cy="0"/>
          <a:chOff x="0" y="0"/>
          <a:chExt cx="0" cy="0"/>
        </a:xfrm>
      </p:grpSpPr>
      <p:sp>
        <p:nvSpPr>
          <p:cNvPr id="311" name="Google Shape;311;p12"/>
          <p:cNvSpPr/>
          <p:nvPr/>
        </p:nvSpPr>
        <p:spPr>
          <a:xfrm>
            <a:off x="0" y="0"/>
            <a:ext cx="12192000" cy="6858002"/>
          </a:xfrm>
          <a:prstGeom prst="rect">
            <a:avLst/>
          </a:prstGeom>
          <a:gradFill>
            <a:gsLst>
              <a:gs pos="0">
                <a:schemeClr val="lt1"/>
              </a:gs>
              <a:gs pos="100000">
                <a:schemeClr val="lt1"/>
              </a:gs>
            </a:gsLst>
            <a:lin ang="135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cxnSp>
        <p:nvCxnSpPr>
          <p:cNvPr id="312" name="Google Shape;312;p12"/>
          <p:cNvCxnSpPr/>
          <p:nvPr/>
        </p:nvCxnSpPr>
        <p:spPr>
          <a:xfrm>
            <a:off x="7397108" y="1923563"/>
            <a:ext cx="0" cy="3017520"/>
          </a:xfrm>
          <a:prstGeom prst="straightConnector1">
            <a:avLst/>
          </a:prstGeom>
          <a:noFill/>
          <a:ln cap="flat" cmpd="sng" w="15875">
            <a:solidFill>
              <a:schemeClr val="dk1"/>
            </a:solidFill>
            <a:prstDash val="solid"/>
            <a:round/>
            <a:headEnd len="sm" w="sm" type="none"/>
            <a:tailEnd len="sm" w="sm" type="none"/>
          </a:ln>
        </p:spPr>
      </p:cxnSp>
      <p:pic>
        <p:nvPicPr>
          <p:cNvPr id="313" name="Google Shape;313;p12"/>
          <p:cNvPicPr preferRelativeResize="0"/>
          <p:nvPr/>
        </p:nvPicPr>
        <p:blipFill rotWithShape="1">
          <a:blip r:embed="rId3">
            <a:alphaModFix/>
          </a:blip>
          <a:srcRect b="0" l="0" r="0" t="-534"/>
          <a:stretch/>
        </p:blipFill>
        <p:spPr>
          <a:xfrm rot="-5400000">
            <a:off x="7545075" y="2187578"/>
            <a:ext cx="6857999" cy="2482850"/>
          </a:xfrm>
          <a:prstGeom prst="rect">
            <a:avLst/>
          </a:prstGeom>
          <a:noFill/>
          <a:ln>
            <a:noFill/>
          </a:ln>
        </p:spPr>
      </p:pic>
      <p:sp>
        <p:nvSpPr>
          <p:cNvPr descr="https://docs.google.com/drawings/u/0/d/sJcY3ovmY4oPMzve56K4YjA/image?w=711&amp;h=584&amp;rev=1633&amp;ac=1&amp;parent=19RvgXqMyY5ZgSovm4RxMCeGeYwL48mEnZL4Z-dNFxUQ" id="314" name="Google Shape;314;p12"/>
          <p:cNvSpPr/>
          <p:nvPr/>
        </p:nvSpPr>
        <p:spPr>
          <a:xfrm>
            <a:off x="1577169" y="913812"/>
            <a:ext cx="6772275" cy="55626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entury Gothic"/>
              <a:ea typeface="Century Gothic"/>
              <a:cs typeface="Century Gothic"/>
              <a:sym typeface="Century Gothic"/>
            </a:endParaRPr>
          </a:p>
        </p:txBody>
      </p:sp>
      <p:sp>
        <p:nvSpPr>
          <p:cNvPr id="315" name="Google Shape;315;p12"/>
          <p:cNvSpPr txBox="1"/>
          <p:nvPr>
            <p:ph type="ctrTitle"/>
          </p:nvPr>
        </p:nvSpPr>
        <p:spPr>
          <a:xfrm>
            <a:off x="0" y="-216555"/>
            <a:ext cx="11389895" cy="1346923"/>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chemeClr val="dk1"/>
              </a:buClr>
              <a:buSzPts val="2000"/>
              <a:buFont typeface="Century Gothic"/>
              <a:buNone/>
            </a:pPr>
            <a:r>
              <a:rPr b="1" lang="es-CO" sz="2000"/>
              <a:t>LMC: PROTEÍNAS Y VÍAS DE SEÑALIZACIÓN INVOLUCRADAS EN LA  INHIBICIÓN DE LA APOPTOSIS Y LA PROLIFERACIÓN CELULAR  </a:t>
            </a:r>
            <a:endParaRPr/>
          </a:p>
        </p:txBody>
      </p:sp>
      <p:sp>
        <p:nvSpPr>
          <p:cNvPr id="316" name="Google Shape;316;p12"/>
          <p:cNvSpPr/>
          <p:nvPr/>
        </p:nvSpPr>
        <p:spPr>
          <a:xfrm>
            <a:off x="481263" y="1379621"/>
            <a:ext cx="9609221" cy="4427621"/>
          </a:xfrm>
          <a:prstGeom prst="roundRect">
            <a:avLst>
              <a:gd fmla="val 16667" name="adj"/>
            </a:avLst>
          </a:prstGeom>
          <a:solidFill>
            <a:schemeClr val="lt1"/>
          </a:solid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0" lang="es-CO" sz="1800" u="none" cap="none" strike="noStrike">
                <a:solidFill>
                  <a:schemeClr val="lt1"/>
                </a:solidFill>
                <a:latin typeface="Century Gothic"/>
                <a:ea typeface="Century Gothic"/>
                <a:cs typeface="Century Gothic"/>
                <a:sym typeface="Century Gothic"/>
              </a:rPr>
              <a:t>RESULTADO</a:t>
            </a:r>
            <a:endParaRPr b="0" i="0" sz="1800" u="none" cap="none" strike="noStrike">
              <a:solidFill>
                <a:schemeClr val="lt1"/>
              </a:solidFill>
              <a:latin typeface="Century Gothic"/>
              <a:ea typeface="Century Gothic"/>
              <a:cs typeface="Century Gothic"/>
              <a:sym typeface="Century Gothic"/>
            </a:endParaRPr>
          </a:p>
          <a:p>
            <a:pPr indent="0" lvl="0" marL="0" marR="0" rtl="0" algn="l">
              <a:lnSpc>
                <a:spcPct val="100000"/>
              </a:lnSpc>
              <a:spcBef>
                <a:spcPts val="0"/>
              </a:spcBef>
              <a:spcAft>
                <a:spcPts val="0"/>
              </a:spcAft>
              <a:buClr>
                <a:srgbClr val="000000"/>
              </a:buClr>
              <a:buSzPts val="1800"/>
              <a:buFont typeface="Arial"/>
              <a:buNone/>
            </a:pPr>
            <a:br>
              <a:rPr b="0" i="0" lang="es-CO" sz="1800" u="none" cap="none" strike="noStrike">
                <a:solidFill>
                  <a:schemeClr val="lt1"/>
                </a:solidFill>
                <a:latin typeface="Century Gothic"/>
                <a:ea typeface="Century Gothic"/>
                <a:cs typeface="Century Gothic"/>
                <a:sym typeface="Century Gothic"/>
              </a:rPr>
            </a:br>
            <a:endParaRPr b="0" i="0" sz="1800" u="none" cap="none" strike="noStrike">
              <a:solidFill>
                <a:schemeClr val="lt1"/>
              </a:solidFill>
              <a:latin typeface="Century Gothic"/>
              <a:ea typeface="Century Gothic"/>
              <a:cs typeface="Century Gothic"/>
              <a:sym typeface="Century Gothic"/>
            </a:endParaRPr>
          </a:p>
        </p:txBody>
      </p:sp>
      <p:sp>
        <p:nvSpPr>
          <p:cNvPr descr="Esquema de las vías de MAPK y PI3K. Factor de crecimiento de unión a... |  Download Scientific Diagram" id="317" name="Google Shape;317;p12"/>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entury Gothic"/>
              <a:ea typeface="Century Gothic"/>
              <a:cs typeface="Century Gothic"/>
              <a:sym typeface="Century Gothic"/>
            </a:endParaRPr>
          </a:p>
        </p:txBody>
      </p:sp>
      <p:sp>
        <p:nvSpPr>
          <p:cNvPr id="318" name="Google Shape;318;p12"/>
          <p:cNvSpPr/>
          <p:nvPr/>
        </p:nvSpPr>
        <p:spPr>
          <a:xfrm>
            <a:off x="5971607" y="3244334"/>
            <a:ext cx="248786"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es-CO" sz="1800" u="none" cap="none" strike="noStrike">
                <a:solidFill>
                  <a:schemeClr val="dk1"/>
                </a:solidFill>
                <a:latin typeface="Century Gothic"/>
                <a:ea typeface="Century Gothic"/>
                <a:cs typeface="Century Gothic"/>
                <a:sym typeface="Century Gothic"/>
              </a:rPr>
              <a:t> </a:t>
            </a:r>
            <a:endParaRPr b="0" i="0" sz="1400" u="none" cap="none" strike="noStrike">
              <a:solidFill>
                <a:srgbClr val="000000"/>
              </a:solidFill>
              <a:latin typeface="Arial"/>
              <a:ea typeface="Arial"/>
              <a:cs typeface="Arial"/>
              <a:sym typeface="Arial"/>
            </a:endParaRPr>
          </a:p>
        </p:txBody>
      </p:sp>
      <p:pic>
        <p:nvPicPr>
          <p:cNvPr id="319" name="Google Shape;319;p12"/>
          <p:cNvPicPr preferRelativeResize="0"/>
          <p:nvPr/>
        </p:nvPicPr>
        <p:blipFill rotWithShape="1">
          <a:blip r:embed="rId4">
            <a:alphaModFix/>
          </a:blip>
          <a:srcRect b="9170" l="0" r="7894" t="15105"/>
          <a:stretch/>
        </p:blipFill>
        <p:spPr>
          <a:xfrm>
            <a:off x="528566" y="1680200"/>
            <a:ext cx="6079958" cy="4627969"/>
          </a:xfrm>
          <a:prstGeom prst="rect">
            <a:avLst/>
          </a:prstGeom>
          <a:noFill/>
          <a:ln>
            <a:noFill/>
          </a:ln>
        </p:spPr>
      </p:pic>
      <p:pic>
        <p:nvPicPr>
          <p:cNvPr id="320" name="Google Shape;320;p12"/>
          <p:cNvPicPr preferRelativeResize="0"/>
          <p:nvPr/>
        </p:nvPicPr>
        <p:blipFill rotWithShape="1">
          <a:blip r:embed="rId5">
            <a:alphaModFix/>
          </a:blip>
          <a:srcRect b="24681" l="41447" r="25132" t="30243"/>
          <a:stretch/>
        </p:blipFill>
        <p:spPr>
          <a:xfrm>
            <a:off x="7485846" y="1680200"/>
            <a:ext cx="3904049" cy="4612786"/>
          </a:xfrm>
          <a:prstGeom prst="rect">
            <a:avLst/>
          </a:prstGeom>
          <a:noFill/>
          <a:ln>
            <a:noFill/>
          </a:ln>
        </p:spPr>
      </p:pic>
      <p:sp>
        <p:nvSpPr>
          <p:cNvPr id="321" name="Google Shape;321;p12"/>
          <p:cNvSpPr/>
          <p:nvPr/>
        </p:nvSpPr>
        <p:spPr>
          <a:xfrm>
            <a:off x="8156973" y="5501518"/>
            <a:ext cx="552530" cy="777126"/>
          </a:xfrm>
          <a:prstGeom prst="star6">
            <a:avLst>
              <a:gd fmla="val 28868" name="adj"/>
              <a:gd fmla="val 115470" name="hf"/>
            </a:avLst>
          </a:prstGeom>
          <a:solidFill>
            <a:srgbClr val="FFFF00"/>
          </a:solidFill>
          <a:ln cap="flat" cmpd="sng" w="25400">
            <a:solidFill>
              <a:srgbClr val="FFFF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322" name="Google Shape;322;p12"/>
          <p:cNvSpPr/>
          <p:nvPr/>
        </p:nvSpPr>
        <p:spPr>
          <a:xfrm>
            <a:off x="8074260" y="5749155"/>
            <a:ext cx="788244" cy="302128"/>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s-CO" sz="1100" u="none" cap="none" strike="noStrike">
                <a:solidFill>
                  <a:schemeClr val="dk1"/>
                </a:solidFill>
                <a:latin typeface="Arial"/>
                <a:ea typeface="Arial"/>
                <a:cs typeface="Arial"/>
                <a:sym typeface="Arial"/>
              </a:rPr>
              <a:t>ADAR1</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7" name="Shape 327"/>
        <p:cNvGrpSpPr/>
        <p:nvPr/>
      </p:nvGrpSpPr>
      <p:grpSpPr>
        <a:xfrm>
          <a:off x="0" y="0"/>
          <a:ext cx="0" cy="0"/>
          <a:chOff x="0" y="0"/>
          <a:chExt cx="0" cy="0"/>
        </a:xfrm>
      </p:grpSpPr>
      <p:sp>
        <p:nvSpPr>
          <p:cNvPr id="328" name="Google Shape;328;p16"/>
          <p:cNvSpPr/>
          <p:nvPr/>
        </p:nvSpPr>
        <p:spPr>
          <a:xfrm>
            <a:off x="0" y="0"/>
            <a:ext cx="12192000" cy="685800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cxnSp>
        <p:nvCxnSpPr>
          <p:cNvPr id="329" name="Google Shape;329;p16"/>
          <p:cNvCxnSpPr/>
          <p:nvPr/>
        </p:nvCxnSpPr>
        <p:spPr>
          <a:xfrm>
            <a:off x="7397108" y="1923563"/>
            <a:ext cx="0" cy="3017520"/>
          </a:xfrm>
          <a:prstGeom prst="straightConnector1">
            <a:avLst/>
          </a:prstGeom>
          <a:noFill/>
          <a:ln cap="flat" cmpd="sng" w="15875">
            <a:solidFill>
              <a:schemeClr val="dk1"/>
            </a:solidFill>
            <a:prstDash val="solid"/>
            <a:round/>
            <a:headEnd len="sm" w="sm" type="none"/>
            <a:tailEnd len="sm" w="sm" type="none"/>
          </a:ln>
        </p:spPr>
      </p:cxnSp>
      <p:pic>
        <p:nvPicPr>
          <p:cNvPr id="330" name="Google Shape;330;p16"/>
          <p:cNvPicPr preferRelativeResize="0"/>
          <p:nvPr/>
        </p:nvPicPr>
        <p:blipFill rotWithShape="1">
          <a:blip r:embed="rId3">
            <a:alphaModFix/>
          </a:blip>
          <a:srcRect b="0" l="0" r="0" t="-534"/>
          <a:stretch/>
        </p:blipFill>
        <p:spPr>
          <a:xfrm rot="-5400000">
            <a:off x="7545075" y="2187578"/>
            <a:ext cx="6857999" cy="2482850"/>
          </a:xfrm>
          <a:prstGeom prst="rect">
            <a:avLst/>
          </a:prstGeom>
          <a:noFill/>
          <a:ln>
            <a:noFill/>
          </a:ln>
        </p:spPr>
      </p:pic>
      <p:sp>
        <p:nvSpPr>
          <p:cNvPr id="331" name="Google Shape;331;p16"/>
          <p:cNvSpPr txBox="1"/>
          <p:nvPr>
            <p:ph type="ctrTitle"/>
          </p:nvPr>
        </p:nvSpPr>
        <p:spPr>
          <a:xfrm>
            <a:off x="398829" y="469900"/>
            <a:ext cx="10575245" cy="593843"/>
          </a:xfrm>
          <a:prstGeom prst="rect">
            <a:avLst/>
          </a:prstGeom>
          <a:noFill/>
          <a:ln>
            <a:noFill/>
          </a:ln>
        </p:spPr>
        <p:txBody>
          <a:bodyPr anchorCtr="0" anchor="b" bIns="45700" lIns="91425" spcFirstLastPara="1" rIns="91425" wrap="square" tIns="45700">
            <a:normAutofit fontScale="90000"/>
          </a:bodyPr>
          <a:lstStyle/>
          <a:p>
            <a:pPr indent="0" lvl="0" marL="0" rtl="0" algn="ctr">
              <a:lnSpc>
                <a:spcPct val="90000"/>
              </a:lnSpc>
              <a:spcBef>
                <a:spcPts val="0"/>
              </a:spcBef>
              <a:spcAft>
                <a:spcPts val="0"/>
              </a:spcAft>
              <a:buClr>
                <a:schemeClr val="dk1"/>
              </a:buClr>
              <a:buSzPct val="100000"/>
              <a:buFont typeface="Century Gothic"/>
              <a:buNone/>
            </a:pPr>
            <a:r>
              <a:rPr b="1" lang="es-CO" sz="2000"/>
              <a:t>PAPEL DE LA PROTEÍNA DE CHOQUE TÉRMICO HSP27, GATA-1 Y ADAR1 EN LA SUPERVIVENCIA Y PROLIFERACIÓN CELULAR </a:t>
            </a:r>
            <a:endParaRPr/>
          </a:p>
        </p:txBody>
      </p:sp>
      <p:sp>
        <p:nvSpPr>
          <p:cNvPr id="332" name="Google Shape;332;p16"/>
          <p:cNvSpPr/>
          <p:nvPr/>
        </p:nvSpPr>
        <p:spPr>
          <a:xfrm>
            <a:off x="338585" y="1702128"/>
            <a:ext cx="8758990" cy="4555958"/>
          </a:xfrm>
          <a:prstGeom prst="roundRect">
            <a:avLst>
              <a:gd fmla="val 16667" name="adj"/>
            </a:avLst>
          </a:prstGeom>
          <a:solidFill>
            <a:schemeClr val="lt1"/>
          </a:solid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pic>
        <p:nvPicPr>
          <p:cNvPr id="333" name="Google Shape;333;p16"/>
          <p:cNvPicPr preferRelativeResize="0"/>
          <p:nvPr/>
        </p:nvPicPr>
        <p:blipFill rotWithShape="1">
          <a:blip r:embed="rId4">
            <a:alphaModFix/>
          </a:blip>
          <a:srcRect b="9776" l="0" r="8026" t="18803"/>
          <a:stretch/>
        </p:blipFill>
        <p:spPr>
          <a:xfrm>
            <a:off x="13713" y="1529454"/>
            <a:ext cx="1550591" cy="1305294"/>
          </a:xfrm>
          <a:prstGeom prst="rect">
            <a:avLst/>
          </a:prstGeom>
          <a:noFill/>
          <a:ln>
            <a:noFill/>
          </a:ln>
        </p:spPr>
      </p:pic>
      <p:sp>
        <p:nvSpPr>
          <p:cNvPr id="334" name="Google Shape;334;p16"/>
          <p:cNvSpPr/>
          <p:nvPr/>
        </p:nvSpPr>
        <p:spPr>
          <a:xfrm>
            <a:off x="1409165" y="1756572"/>
            <a:ext cx="570061" cy="654451"/>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800"/>
              <a:buFont typeface="Arial"/>
              <a:buNone/>
            </a:pPr>
            <a:r>
              <a:t/>
            </a:r>
            <a:endParaRPr b="1" i="0" sz="2800" u="none" cap="none" strike="noStrike">
              <a:solidFill>
                <a:schemeClr val="lt1"/>
              </a:solidFill>
              <a:latin typeface="Century Gothic"/>
              <a:ea typeface="Century Gothic"/>
              <a:cs typeface="Century Gothic"/>
              <a:sym typeface="Century Gothic"/>
            </a:endParaRPr>
          </a:p>
        </p:txBody>
      </p:sp>
      <p:grpSp>
        <p:nvGrpSpPr>
          <p:cNvPr id="335" name="Google Shape;335;p16"/>
          <p:cNvGrpSpPr/>
          <p:nvPr/>
        </p:nvGrpSpPr>
        <p:grpSpPr>
          <a:xfrm>
            <a:off x="-337245" y="2604409"/>
            <a:ext cx="7581386" cy="2332148"/>
            <a:chOff x="-1950515" y="-302477"/>
            <a:chExt cx="7581386" cy="2332148"/>
          </a:xfrm>
        </p:grpSpPr>
        <p:sp>
          <p:nvSpPr>
            <p:cNvPr id="336" name="Google Shape;336;p16"/>
            <p:cNvSpPr/>
            <p:nvPr/>
          </p:nvSpPr>
          <p:spPr>
            <a:xfrm>
              <a:off x="-1950515" y="-302477"/>
              <a:ext cx="2332148" cy="2332148"/>
            </a:xfrm>
            <a:prstGeom prst="blockArc">
              <a:avLst>
                <a:gd fmla="val 18900000" name="adj1"/>
                <a:gd fmla="val 2700000" name="adj2"/>
                <a:gd fmla="val 926" name="adj3"/>
              </a:avLst>
            </a:prstGeom>
            <a:noFill/>
            <a:ln cap="flat" cmpd="sng" w="12700">
              <a:solidFill>
                <a:srgbClr val="63943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7" name="Google Shape;337;p16"/>
            <p:cNvSpPr/>
            <p:nvPr/>
          </p:nvSpPr>
          <p:spPr>
            <a:xfrm>
              <a:off x="245290" y="172719"/>
              <a:ext cx="5385581" cy="345438"/>
            </a:xfrm>
            <a:prstGeom prst="rect">
              <a:avLst/>
            </a:prstGeom>
            <a:solidFill>
              <a:schemeClr val="lt1"/>
            </a:solidFill>
            <a:ln cap="flat" cmpd="sng" w="12700">
              <a:solidFill>
                <a:srgbClr val="73A83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8" name="Google Shape;338;p16"/>
            <p:cNvSpPr txBox="1"/>
            <p:nvPr/>
          </p:nvSpPr>
          <p:spPr>
            <a:xfrm>
              <a:off x="245290" y="172719"/>
              <a:ext cx="5385581" cy="345438"/>
            </a:xfrm>
            <a:prstGeom prst="rect">
              <a:avLst/>
            </a:prstGeom>
            <a:noFill/>
            <a:ln>
              <a:noFill/>
            </a:ln>
          </p:spPr>
          <p:txBody>
            <a:bodyPr anchorCtr="0" anchor="ctr" bIns="45700" lIns="274175" spcFirstLastPara="1" rIns="45700" wrap="square" tIns="45700">
              <a:noAutofit/>
            </a:bodyPr>
            <a:lstStyle/>
            <a:p>
              <a:pPr indent="0" lvl="0" marL="0" marR="0" rtl="0" algn="l">
                <a:lnSpc>
                  <a:spcPct val="90000"/>
                </a:lnSpc>
                <a:spcBef>
                  <a:spcPts val="0"/>
                </a:spcBef>
                <a:spcAft>
                  <a:spcPts val="0"/>
                </a:spcAft>
                <a:buClr>
                  <a:schemeClr val="dk1"/>
                </a:buClr>
                <a:buSzPts val="1800"/>
                <a:buFont typeface="Century Gothic"/>
                <a:buNone/>
              </a:pPr>
              <a:r>
                <a:t/>
              </a:r>
              <a:endParaRPr b="0" i="0" sz="1800" u="none" cap="none" strike="noStrike">
                <a:solidFill>
                  <a:schemeClr val="lt1"/>
                </a:solidFill>
                <a:latin typeface="Century Gothic"/>
                <a:ea typeface="Century Gothic"/>
                <a:cs typeface="Century Gothic"/>
                <a:sym typeface="Century Gothic"/>
              </a:endParaRPr>
            </a:p>
          </p:txBody>
        </p:sp>
        <p:sp>
          <p:nvSpPr>
            <p:cNvPr id="339" name="Google Shape;339;p16"/>
            <p:cNvSpPr/>
            <p:nvPr/>
          </p:nvSpPr>
          <p:spPr>
            <a:xfrm>
              <a:off x="29391" y="129539"/>
              <a:ext cx="431798" cy="431798"/>
            </a:xfrm>
            <a:prstGeom prst="ellipse">
              <a:avLst/>
            </a:prstGeom>
            <a:solidFill>
              <a:schemeClr val="lt1"/>
            </a:solidFill>
            <a:ln cap="flat" cmpd="sng" w="12700">
              <a:solidFill>
                <a:srgbClr val="80BB4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0" name="Google Shape;340;p16"/>
            <p:cNvSpPr/>
            <p:nvPr/>
          </p:nvSpPr>
          <p:spPr>
            <a:xfrm>
              <a:off x="370857" y="690877"/>
              <a:ext cx="5260014" cy="345438"/>
            </a:xfrm>
            <a:prstGeom prst="rect">
              <a:avLst/>
            </a:prstGeom>
            <a:solidFill>
              <a:schemeClr val="lt1"/>
            </a:solidFill>
            <a:ln cap="flat" cmpd="sng" w="12700">
              <a:solidFill>
                <a:srgbClr val="73A83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1" name="Google Shape;341;p16"/>
            <p:cNvSpPr txBox="1"/>
            <p:nvPr/>
          </p:nvSpPr>
          <p:spPr>
            <a:xfrm>
              <a:off x="370857" y="690877"/>
              <a:ext cx="5260014" cy="345438"/>
            </a:xfrm>
            <a:prstGeom prst="rect">
              <a:avLst/>
            </a:prstGeom>
            <a:noFill/>
            <a:ln>
              <a:noFill/>
            </a:ln>
          </p:spPr>
          <p:txBody>
            <a:bodyPr anchorCtr="0" anchor="ctr" bIns="45700" lIns="274175" spcFirstLastPara="1" rIns="45700" wrap="square" tIns="45700">
              <a:noAutofit/>
            </a:bodyPr>
            <a:lstStyle/>
            <a:p>
              <a:pPr indent="0" lvl="0" marL="0" marR="0" rtl="0" algn="l">
                <a:lnSpc>
                  <a:spcPct val="90000"/>
                </a:lnSpc>
                <a:spcBef>
                  <a:spcPts val="0"/>
                </a:spcBef>
                <a:spcAft>
                  <a:spcPts val="0"/>
                </a:spcAft>
                <a:buClr>
                  <a:schemeClr val="dk1"/>
                </a:buClr>
                <a:buSzPts val="1800"/>
                <a:buFont typeface="Century Gothic"/>
                <a:buNone/>
              </a:pPr>
              <a:r>
                <a:t/>
              </a:r>
              <a:endParaRPr b="0" i="0" sz="1800" u="none" cap="none" strike="noStrike">
                <a:solidFill>
                  <a:schemeClr val="lt1"/>
                </a:solidFill>
                <a:latin typeface="Century Gothic"/>
                <a:ea typeface="Century Gothic"/>
                <a:cs typeface="Century Gothic"/>
                <a:sym typeface="Century Gothic"/>
              </a:endParaRPr>
            </a:p>
          </p:txBody>
        </p:sp>
        <p:sp>
          <p:nvSpPr>
            <p:cNvPr id="342" name="Google Shape;342;p16"/>
            <p:cNvSpPr/>
            <p:nvPr/>
          </p:nvSpPr>
          <p:spPr>
            <a:xfrm>
              <a:off x="154958" y="647697"/>
              <a:ext cx="431798" cy="431798"/>
            </a:xfrm>
            <a:prstGeom prst="ellipse">
              <a:avLst/>
            </a:prstGeom>
            <a:solidFill>
              <a:schemeClr val="lt1"/>
            </a:solidFill>
            <a:ln cap="flat" cmpd="sng" w="12700">
              <a:solidFill>
                <a:srgbClr val="80BB4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3" name="Google Shape;343;p16"/>
            <p:cNvSpPr/>
            <p:nvPr/>
          </p:nvSpPr>
          <p:spPr>
            <a:xfrm>
              <a:off x="245290" y="1209035"/>
              <a:ext cx="5385581" cy="345438"/>
            </a:xfrm>
            <a:prstGeom prst="rect">
              <a:avLst/>
            </a:prstGeom>
            <a:solidFill>
              <a:schemeClr val="lt1"/>
            </a:solidFill>
            <a:ln cap="flat" cmpd="sng" w="12700">
              <a:solidFill>
                <a:srgbClr val="73A83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4" name="Google Shape;344;p16"/>
            <p:cNvSpPr txBox="1"/>
            <p:nvPr/>
          </p:nvSpPr>
          <p:spPr>
            <a:xfrm>
              <a:off x="245290" y="1209035"/>
              <a:ext cx="5385581" cy="345438"/>
            </a:xfrm>
            <a:prstGeom prst="rect">
              <a:avLst/>
            </a:prstGeom>
            <a:noFill/>
            <a:ln>
              <a:noFill/>
            </a:ln>
          </p:spPr>
          <p:txBody>
            <a:bodyPr anchorCtr="0" anchor="ctr" bIns="45700" lIns="274175" spcFirstLastPara="1" rIns="45700" wrap="square" tIns="45700">
              <a:noAutofit/>
            </a:bodyPr>
            <a:lstStyle/>
            <a:p>
              <a:pPr indent="0" lvl="0" marL="0" marR="0" rtl="0" algn="l">
                <a:lnSpc>
                  <a:spcPct val="90000"/>
                </a:lnSpc>
                <a:spcBef>
                  <a:spcPts val="0"/>
                </a:spcBef>
                <a:spcAft>
                  <a:spcPts val="0"/>
                </a:spcAft>
                <a:buClr>
                  <a:schemeClr val="dk1"/>
                </a:buClr>
                <a:buSzPts val="1800"/>
                <a:buFont typeface="Century Gothic"/>
                <a:buNone/>
              </a:pPr>
              <a:r>
                <a:t/>
              </a:r>
              <a:endParaRPr b="0" i="0" sz="1800" u="none" cap="none" strike="noStrike">
                <a:solidFill>
                  <a:schemeClr val="lt1"/>
                </a:solidFill>
                <a:latin typeface="Century Gothic"/>
                <a:ea typeface="Century Gothic"/>
                <a:cs typeface="Century Gothic"/>
                <a:sym typeface="Century Gothic"/>
              </a:endParaRPr>
            </a:p>
          </p:txBody>
        </p:sp>
        <p:sp>
          <p:nvSpPr>
            <p:cNvPr id="345" name="Google Shape;345;p16"/>
            <p:cNvSpPr/>
            <p:nvPr/>
          </p:nvSpPr>
          <p:spPr>
            <a:xfrm>
              <a:off x="29391" y="1165855"/>
              <a:ext cx="431798" cy="431798"/>
            </a:xfrm>
            <a:prstGeom prst="ellipse">
              <a:avLst/>
            </a:prstGeom>
            <a:solidFill>
              <a:schemeClr val="lt1"/>
            </a:solidFill>
            <a:ln cap="flat" cmpd="sng" w="12700">
              <a:solidFill>
                <a:srgbClr val="80BB4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46" name="Google Shape;346;p16"/>
          <p:cNvSpPr/>
          <p:nvPr/>
        </p:nvSpPr>
        <p:spPr>
          <a:xfrm>
            <a:off x="1904788" y="1377214"/>
            <a:ext cx="6703005" cy="396118"/>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grpSp>
        <p:nvGrpSpPr>
          <p:cNvPr id="347" name="Google Shape;347;p16"/>
          <p:cNvGrpSpPr/>
          <p:nvPr/>
        </p:nvGrpSpPr>
        <p:grpSpPr>
          <a:xfrm>
            <a:off x="-322217" y="965900"/>
            <a:ext cx="7566358" cy="2332148"/>
            <a:chOff x="-1950515" y="-302477"/>
            <a:chExt cx="7566358" cy="2332148"/>
          </a:xfrm>
        </p:grpSpPr>
        <p:sp>
          <p:nvSpPr>
            <p:cNvPr id="348" name="Google Shape;348;p16"/>
            <p:cNvSpPr/>
            <p:nvPr/>
          </p:nvSpPr>
          <p:spPr>
            <a:xfrm>
              <a:off x="-1950515" y="-302477"/>
              <a:ext cx="2332148" cy="2332148"/>
            </a:xfrm>
            <a:prstGeom prst="blockArc">
              <a:avLst>
                <a:gd fmla="val 18900000" name="adj1"/>
                <a:gd fmla="val 2700000" name="adj2"/>
                <a:gd fmla="val 926" name="adj3"/>
              </a:avLst>
            </a:prstGeom>
            <a:noFill/>
            <a:ln cap="flat" cmpd="sng" w="12700">
              <a:solidFill>
                <a:srgbClr val="259C8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9" name="Google Shape;349;p16"/>
            <p:cNvSpPr/>
            <p:nvPr/>
          </p:nvSpPr>
          <p:spPr>
            <a:xfrm>
              <a:off x="245290" y="172719"/>
              <a:ext cx="5370553" cy="345438"/>
            </a:xfrm>
            <a:prstGeom prst="rect">
              <a:avLst/>
            </a:prstGeom>
            <a:solidFill>
              <a:schemeClr val="lt1"/>
            </a:solidFill>
            <a:ln cap="flat" cmpd="sng" w="12700">
              <a:solidFill>
                <a:srgbClr val="2AB397"/>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0" name="Google Shape;350;p16"/>
            <p:cNvSpPr txBox="1"/>
            <p:nvPr/>
          </p:nvSpPr>
          <p:spPr>
            <a:xfrm>
              <a:off x="245290" y="172719"/>
              <a:ext cx="5370553" cy="345438"/>
            </a:xfrm>
            <a:prstGeom prst="rect">
              <a:avLst/>
            </a:prstGeom>
            <a:noFill/>
            <a:ln>
              <a:noFill/>
            </a:ln>
          </p:spPr>
          <p:txBody>
            <a:bodyPr anchorCtr="0" anchor="ctr" bIns="45700" lIns="274175" spcFirstLastPara="1" rIns="45700" wrap="square" tIns="45700">
              <a:noAutofit/>
            </a:bodyPr>
            <a:lstStyle/>
            <a:p>
              <a:pPr indent="0" lvl="0" marL="0" marR="0" rtl="0" algn="l">
                <a:lnSpc>
                  <a:spcPct val="90000"/>
                </a:lnSpc>
                <a:spcBef>
                  <a:spcPts val="0"/>
                </a:spcBef>
                <a:spcAft>
                  <a:spcPts val="0"/>
                </a:spcAft>
                <a:buClr>
                  <a:schemeClr val="dk1"/>
                </a:buClr>
                <a:buSzPts val="1800"/>
                <a:buFont typeface="Century Gothic"/>
                <a:buNone/>
              </a:pPr>
              <a:r>
                <a:t/>
              </a:r>
              <a:endParaRPr b="0" i="0" sz="1800" u="none" cap="none" strike="noStrike">
                <a:solidFill>
                  <a:schemeClr val="lt1"/>
                </a:solidFill>
                <a:latin typeface="Century Gothic"/>
                <a:ea typeface="Century Gothic"/>
                <a:cs typeface="Century Gothic"/>
                <a:sym typeface="Century Gothic"/>
              </a:endParaRPr>
            </a:p>
          </p:txBody>
        </p:sp>
        <p:sp>
          <p:nvSpPr>
            <p:cNvPr id="351" name="Google Shape;351;p16"/>
            <p:cNvSpPr/>
            <p:nvPr/>
          </p:nvSpPr>
          <p:spPr>
            <a:xfrm>
              <a:off x="29391" y="129539"/>
              <a:ext cx="431798" cy="431798"/>
            </a:xfrm>
            <a:prstGeom prst="ellipse">
              <a:avLst/>
            </a:prstGeom>
            <a:solidFill>
              <a:schemeClr val="lt1"/>
            </a:solidFill>
            <a:ln cap="flat" cmpd="sng" w="12700">
              <a:solidFill>
                <a:srgbClr val="30C6A7"/>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2" name="Google Shape;352;p16"/>
            <p:cNvSpPr/>
            <p:nvPr/>
          </p:nvSpPr>
          <p:spPr>
            <a:xfrm>
              <a:off x="370857" y="690877"/>
              <a:ext cx="5244986" cy="345438"/>
            </a:xfrm>
            <a:prstGeom prst="rect">
              <a:avLst/>
            </a:prstGeom>
            <a:solidFill>
              <a:schemeClr val="lt1"/>
            </a:solidFill>
            <a:ln cap="flat" cmpd="sng" w="12700">
              <a:solidFill>
                <a:srgbClr val="2AB397"/>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3" name="Google Shape;353;p16"/>
            <p:cNvSpPr txBox="1"/>
            <p:nvPr/>
          </p:nvSpPr>
          <p:spPr>
            <a:xfrm>
              <a:off x="370857" y="690877"/>
              <a:ext cx="5244986" cy="345438"/>
            </a:xfrm>
            <a:prstGeom prst="rect">
              <a:avLst/>
            </a:prstGeom>
            <a:noFill/>
            <a:ln>
              <a:noFill/>
            </a:ln>
          </p:spPr>
          <p:txBody>
            <a:bodyPr anchorCtr="0" anchor="ctr" bIns="45700" lIns="274175" spcFirstLastPara="1" rIns="45700" wrap="square" tIns="45700">
              <a:noAutofit/>
            </a:bodyPr>
            <a:lstStyle/>
            <a:p>
              <a:pPr indent="0" lvl="0" marL="0" marR="0" rtl="0" algn="l">
                <a:lnSpc>
                  <a:spcPct val="90000"/>
                </a:lnSpc>
                <a:spcBef>
                  <a:spcPts val="0"/>
                </a:spcBef>
                <a:spcAft>
                  <a:spcPts val="0"/>
                </a:spcAft>
                <a:buClr>
                  <a:schemeClr val="dk1"/>
                </a:buClr>
                <a:buSzPts val="1800"/>
                <a:buFont typeface="Century Gothic"/>
                <a:buNone/>
              </a:pPr>
              <a:r>
                <a:t/>
              </a:r>
              <a:endParaRPr b="0" i="0" sz="1800" u="none" cap="none" strike="noStrike">
                <a:solidFill>
                  <a:schemeClr val="lt1"/>
                </a:solidFill>
                <a:latin typeface="Century Gothic"/>
                <a:ea typeface="Century Gothic"/>
                <a:cs typeface="Century Gothic"/>
                <a:sym typeface="Century Gothic"/>
              </a:endParaRPr>
            </a:p>
          </p:txBody>
        </p:sp>
        <p:sp>
          <p:nvSpPr>
            <p:cNvPr id="354" name="Google Shape;354;p16"/>
            <p:cNvSpPr/>
            <p:nvPr/>
          </p:nvSpPr>
          <p:spPr>
            <a:xfrm>
              <a:off x="154958" y="647697"/>
              <a:ext cx="431798" cy="431798"/>
            </a:xfrm>
            <a:prstGeom prst="ellipse">
              <a:avLst/>
            </a:prstGeom>
            <a:solidFill>
              <a:schemeClr val="lt1"/>
            </a:solidFill>
            <a:ln cap="flat" cmpd="sng" w="12700">
              <a:solidFill>
                <a:srgbClr val="30C6A7"/>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5" name="Google Shape;355;p16"/>
            <p:cNvSpPr/>
            <p:nvPr/>
          </p:nvSpPr>
          <p:spPr>
            <a:xfrm>
              <a:off x="245290" y="1209035"/>
              <a:ext cx="5370553" cy="345438"/>
            </a:xfrm>
            <a:prstGeom prst="rect">
              <a:avLst/>
            </a:prstGeom>
            <a:solidFill>
              <a:schemeClr val="lt1"/>
            </a:solidFill>
            <a:ln cap="flat" cmpd="sng" w="12700">
              <a:solidFill>
                <a:srgbClr val="2AB397"/>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6" name="Google Shape;356;p16"/>
            <p:cNvSpPr txBox="1"/>
            <p:nvPr/>
          </p:nvSpPr>
          <p:spPr>
            <a:xfrm>
              <a:off x="245290" y="1209035"/>
              <a:ext cx="5370553" cy="345438"/>
            </a:xfrm>
            <a:prstGeom prst="rect">
              <a:avLst/>
            </a:prstGeom>
            <a:noFill/>
            <a:ln>
              <a:noFill/>
            </a:ln>
          </p:spPr>
          <p:txBody>
            <a:bodyPr anchorCtr="0" anchor="ctr" bIns="45700" lIns="274175" spcFirstLastPara="1" rIns="45700" wrap="square" tIns="45700">
              <a:noAutofit/>
            </a:bodyPr>
            <a:lstStyle/>
            <a:p>
              <a:pPr indent="0" lvl="0" marL="0" marR="0" rtl="0" algn="l">
                <a:lnSpc>
                  <a:spcPct val="90000"/>
                </a:lnSpc>
                <a:spcBef>
                  <a:spcPts val="0"/>
                </a:spcBef>
                <a:spcAft>
                  <a:spcPts val="0"/>
                </a:spcAft>
                <a:buClr>
                  <a:schemeClr val="dk1"/>
                </a:buClr>
                <a:buSzPts val="1800"/>
                <a:buFont typeface="Century Gothic"/>
                <a:buNone/>
              </a:pPr>
              <a:r>
                <a:t/>
              </a:r>
              <a:endParaRPr b="0" i="0" sz="1800" u="none" cap="none" strike="noStrike">
                <a:solidFill>
                  <a:schemeClr val="lt1"/>
                </a:solidFill>
                <a:latin typeface="Century Gothic"/>
                <a:ea typeface="Century Gothic"/>
                <a:cs typeface="Century Gothic"/>
                <a:sym typeface="Century Gothic"/>
              </a:endParaRPr>
            </a:p>
          </p:txBody>
        </p:sp>
        <p:sp>
          <p:nvSpPr>
            <p:cNvPr id="357" name="Google Shape;357;p16"/>
            <p:cNvSpPr/>
            <p:nvPr/>
          </p:nvSpPr>
          <p:spPr>
            <a:xfrm>
              <a:off x="29391" y="1165855"/>
              <a:ext cx="431798" cy="431798"/>
            </a:xfrm>
            <a:prstGeom prst="ellipse">
              <a:avLst/>
            </a:prstGeom>
            <a:solidFill>
              <a:schemeClr val="lt1"/>
            </a:solidFill>
            <a:ln cap="flat" cmpd="sng" w="12700">
              <a:solidFill>
                <a:srgbClr val="30C6A7"/>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58" name="Google Shape;358;p16"/>
          <p:cNvSpPr/>
          <p:nvPr/>
        </p:nvSpPr>
        <p:spPr>
          <a:xfrm>
            <a:off x="1464776" y="1307621"/>
            <a:ext cx="840172" cy="557843"/>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es-CO" sz="2400" u="none" cap="none" strike="noStrike">
                <a:solidFill>
                  <a:srgbClr val="25957E"/>
                </a:solidFill>
                <a:latin typeface="Century Gothic"/>
                <a:ea typeface="Century Gothic"/>
                <a:cs typeface="Century Gothic"/>
                <a:sym typeface="Century Gothic"/>
              </a:rPr>
              <a:t>1</a:t>
            </a:r>
            <a:endParaRPr b="0" i="0" sz="1400" u="none" cap="none" strike="noStrike">
              <a:solidFill>
                <a:srgbClr val="000000"/>
              </a:solidFill>
              <a:latin typeface="Arial"/>
              <a:ea typeface="Arial"/>
              <a:cs typeface="Arial"/>
              <a:sym typeface="Arial"/>
            </a:endParaRPr>
          </a:p>
        </p:txBody>
      </p:sp>
      <p:sp>
        <p:nvSpPr>
          <p:cNvPr id="359" name="Google Shape;359;p16"/>
          <p:cNvSpPr/>
          <p:nvPr/>
        </p:nvSpPr>
        <p:spPr>
          <a:xfrm>
            <a:off x="1579333" y="1839566"/>
            <a:ext cx="840172" cy="557843"/>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es-CO" sz="2400" u="none" cap="none" strike="noStrike">
                <a:solidFill>
                  <a:srgbClr val="25957E"/>
                </a:solidFill>
                <a:latin typeface="Century Gothic"/>
                <a:ea typeface="Century Gothic"/>
                <a:cs typeface="Century Gothic"/>
                <a:sym typeface="Century Gothic"/>
              </a:rPr>
              <a:t>2</a:t>
            </a:r>
            <a:endParaRPr b="0" i="0" sz="1400" u="none" cap="none" strike="noStrike">
              <a:solidFill>
                <a:srgbClr val="000000"/>
              </a:solidFill>
              <a:latin typeface="Arial"/>
              <a:ea typeface="Arial"/>
              <a:cs typeface="Arial"/>
              <a:sym typeface="Arial"/>
            </a:endParaRPr>
          </a:p>
        </p:txBody>
      </p:sp>
      <p:sp>
        <p:nvSpPr>
          <p:cNvPr id="360" name="Google Shape;360;p16"/>
          <p:cNvSpPr/>
          <p:nvPr/>
        </p:nvSpPr>
        <p:spPr>
          <a:xfrm>
            <a:off x="1455076" y="2370769"/>
            <a:ext cx="840172" cy="557843"/>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es-CO" sz="2400" u="none" cap="none" strike="noStrike">
                <a:solidFill>
                  <a:srgbClr val="25957E"/>
                </a:solidFill>
                <a:latin typeface="Century Gothic"/>
                <a:ea typeface="Century Gothic"/>
                <a:cs typeface="Century Gothic"/>
                <a:sym typeface="Century Gothic"/>
              </a:rPr>
              <a:t>3</a:t>
            </a:r>
            <a:endParaRPr b="0" i="0" sz="1400" u="none" cap="none" strike="noStrike">
              <a:solidFill>
                <a:srgbClr val="000000"/>
              </a:solidFill>
              <a:latin typeface="Arial"/>
              <a:ea typeface="Arial"/>
              <a:cs typeface="Arial"/>
              <a:sym typeface="Arial"/>
            </a:endParaRPr>
          </a:p>
        </p:txBody>
      </p:sp>
      <p:sp>
        <p:nvSpPr>
          <p:cNvPr id="361" name="Google Shape;361;p16"/>
          <p:cNvSpPr/>
          <p:nvPr/>
        </p:nvSpPr>
        <p:spPr>
          <a:xfrm>
            <a:off x="1449747" y="2983645"/>
            <a:ext cx="840172" cy="557843"/>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es-CO" sz="2400" u="none" cap="none" strike="noStrike">
                <a:solidFill>
                  <a:schemeClr val="accent4"/>
                </a:solidFill>
                <a:latin typeface="Century Gothic"/>
                <a:ea typeface="Century Gothic"/>
                <a:cs typeface="Century Gothic"/>
                <a:sym typeface="Century Gothic"/>
              </a:rPr>
              <a:t>1</a:t>
            </a:r>
            <a:endParaRPr b="0" i="0" sz="1400" u="none" cap="none" strike="noStrike">
              <a:solidFill>
                <a:srgbClr val="000000"/>
              </a:solidFill>
              <a:latin typeface="Arial"/>
              <a:ea typeface="Arial"/>
              <a:cs typeface="Arial"/>
              <a:sym typeface="Arial"/>
            </a:endParaRPr>
          </a:p>
        </p:txBody>
      </p:sp>
      <p:sp>
        <p:nvSpPr>
          <p:cNvPr id="362" name="Google Shape;362;p16"/>
          <p:cNvSpPr/>
          <p:nvPr/>
        </p:nvSpPr>
        <p:spPr>
          <a:xfrm>
            <a:off x="1584434" y="3468918"/>
            <a:ext cx="840172" cy="557843"/>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es-CO" sz="2400" u="none" cap="none" strike="noStrike">
                <a:solidFill>
                  <a:schemeClr val="accent4"/>
                </a:solidFill>
                <a:latin typeface="Century Gothic"/>
                <a:ea typeface="Century Gothic"/>
                <a:cs typeface="Century Gothic"/>
                <a:sym typeface="Century Gothic"/>
              </a:rPr>
              <a:t>2</a:t>
            </a:r>
            <a:endParaRPr b="0" i="0" sz="1400" u="none" cap="none" strike="noStrike">
              <a:solidFill>
                <a:srgbClr val="000000"/>
              </a:solidFill>
              <a:latin typeface="Arial"/>
              <a:ea typeface="Arial"/>
              <a:cs typeface="Arial"/>
              <a:sym typeface="Arial"/>
            </a:endParaRPr>
          </a:p>
        </p:txBody>
      </p:sp>
      <p:sp>
        <p:nvSpPr>
          <p:cNvPr id="363" name="Google Shape;363;p16"/>
          <p:cNvSpPr/>
          <p:nvPr/>
        </p:nvSpPr>
        <p:spPr>
          <a:xfrm>
            <a:off x="1449747" y="4000645"/>
            <a:ext cx="840172" cy="557843"/>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es-CO" sz="2400" u="none" cap="none" strike="noStrike">
                <a:solidFill>
                  <a:schemeClr val="accent4"/>
                </a:solidFill>
                <a:latin typeface="Century Gothic"/>
                <a:ea typeface="Century Gothic"/>
                <a:cs typeface="Century Gothic"/>
                <a:sym typeface="Century Gothic"/>
              </a:rPr>
              <a:t>3</a:t>
            </a:r>
            <a:endParaRPr b="0" i="0" sz="1400" u="none" cap="none" strike="noStrike">
              <a:solidFill>
                <a:srgbClr val="000000"/>
              </a:solidFill>
              <a:latin typeface="Arial"/>
              <a:ea typeface="Arial"/>
              <a:cs typeface="Arial"/>
              <a:sym typeface="Arial"/>
            </a:endParaRPr>
          </a:p>
        </p:txBody>
      </p:sp>
      <p:sp>
        <p:nvSpPr>
          <p:cNvPr id="364" name="Google Shape;364;p16"/>
          <p:cNvSpPr/>
          <p:nvPr/>
        </p:nvSpPr>
        <p:spPr>
          <a:xfrm>
            <a:off x="162793" y="1338358"/>
            <a:ext cx="1189973" cy="230339"/>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es-CO" sz="1400" u="none" cap="none" strike="noStrike">
                <a:solidFill>
                  <a:schemeClr val="dk1"/>
                </a:solidFill>
                <a:latin typeface="Century Gothic"/>
                <a:ea typeface="Century Gothic"/>
                <a:cs typeface="Century Gothic"/>
                <a:sym typeface="Century Gothic"/>
              </a:rPr>
              <a:t>Hsp27</a:t>
            </a:r>
            <a:endParaRPr b="0" i="0" sz="1400" u="none" cap="none" strike="noStrike">
              <a:solidFill>
                <a:srgbClr val="000000"/>
              </a:solidFill>
              <a:latin typeface="Arial"/>
              <a:ea typeface="Arial"/>
              <a:cs typeface="Arial"/>
              <a:sym typeface="Arial"/>
            </a:endParaRPr>
          </a:p>
        </p:txBody>
      </p:sp>
      <p:sp>
        <p:nvSpPr>
          <p:cNvPr id="365" name="Google Shape;365;p16"/>
          <p:cNvSpPr/>
          <p:nvPr/>
        </p:nvSpPr>
        <p:spPr>
          <a:xfrm>
            <a:off x="2163097" y="1483949"/>
            <a:ext cx="5001792" cy="23637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050"/>
              <a:buFont typeface="Arial"/>
              <a:buNone/>
            </a:pPr>
            <a:r>
              <a:rPr b="0" i="0" lang="es-CO" sz="1050" u="none" cap="none" strike="noStrike">
                <a:solidFill>
                  <a:schemeClr val="dk1"/>
                </a:solidFill>
                <a:latin typeface="Century Gothic"/>
                <a:ea typeface="Century Gothic"/>
                <a:cs typeface="Century Gothic"/>
                <a:sym typeface="Century Gothic"/>
              </a:rPr>
              <a:t>Inhibición de la apoptosis.</a:t>
            </a:r>
            <a:endParaRPr b="0" i="0" sz="1400" u="none" cap="none" strike="noStrike">
              <a:solidFill>
                <a:srgbClr val="000000"/>
              </a:solidFill>
              <a:latin typeface="Arial"/>
              <a:ea typeface="Arial"/>
              <a:cs typeface="Arial"/>
              <a:sym typeface="Arial"/>
            </a:endParaRPr>
          </a:p>
        </p:txBody>
      </p:sp>
      <p:grpSp>
        <p:nvGrpSpPr>
          <p:cNvPr id="366" name="Google Shape;366;p16"/>
          <p:cNvGrpSpPr/>
          <p:nvPr/>
        </p:nvGrpSpPr>
        <p:grpSpPr>
          <a:xfrm>
            <a:off x="-337245" y="4260763"/>
            <a:ext cx="7581386" cy="2332148"/>
            <a:chOff x="-1950515" y="-302477"/>
            <a:chExt cx="7581386" cy="2332148"/>
          </a:xfrm>
        </p:grpSpPr>
        <p:sp>
          <p:nvSpPr>
            <p:cNvPr id="367" name="Google Shape;367;p16"/>
            <p:cNvSpPr/>
            <p:nvPr/>
          </p:nvSpPr>
          <p:spPr>
            <a:xfrm>
              <a:off x="-1950515" y="-302477"/>
              <a:ext cx="2332148" cy="2332148"/>
            </a:xfrm>
            <a:prstGeom prst="blockArc">
              <a:avLst>
                <a:gd fmla="val 18900000" name="adj1"/>
                <a:gd fmla="val 2700000" name="adj2"/>
                <a:gd fmla="val 926" name="adj3"/>
              </a:avLst>
            </a:prstGeom>
            <a:noFill/>
            <a:ln cap="flat" cmpd="sng" w="12700">
              <a:solidFill>
                <a:srgbClr val="B7972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8" name="Google Shape;368;p16"/>
            <p:cNvSpPr/>
            <p:nvPr/>
          </p:nvSpPr>
          <p:spPr>
            <a:xfrm>
              <a:off x="245290" y="172719"/>
              <a:ext cx="5385581" cy="345438"/>
            </a:xfrm>
            <a:prstGeom prst="rect">
              <a:avLst/>
            </a:prstGeom>
            <a:solidFill>
              <a:schemeClr val="lt1"/>
            </a:solidFill>
            <a:ln cap="flat" cmpd="sng" w="12700">
              <a:solidFill>
                <a:srgbClr val="D2AC2C"/>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9" name="Google Shape;369;p16"/>
            <p:cNvSpPr txBox="1"/>
            <p:nvPr/>
          </p:nvSpPr>
          <p:spPr>
            <a:xfrm>
              <a:off x="245290" y="172719"/>
              <a:ext cx="5385581" cy="345438"/>
            </a:xfrm>
            <a:prstGeom prst="rect">
              <a:avLst/>
            </a:prstGeom>
            <a:noFill/>
            <a:ln>
              <a:noFill/>
            </a:ln>
          </p:spPr>
          <p:txBody>
            <a:bodyPr anchorCtr="0" anchor="ctr" bIns="45700" lIns="274175" spcFirstLastPara="1" rIns="45700" wrap="square" tIns="45700">
              <a:noAutofit/>
            </a:bodyPr>
            <a:lstStyle/>
            <a:p>
              <a:pPr indent="0" lvl="0" marL="0" marR="0" rtl="0" algn="l">
                <a:lnSpc>
                  <a:spcPct val="90000"/>
                </a:lnSpc>
                <a:spcBef>
                  <a:spcPts val="0"/>
                </a:spcBef>
                <a:spcAft>
                  <a:spcPts val="0"/>
                </a:spcAft>
                <a:buClr>
                  <a:schemeClr val="dk1"/>
                </a:buClr>
                <a:buSzPts val="1800"/>
                <a:buFont typeface="Century Gothic"/>
                <a:buNone/>
              </a:pPr>
              <a:r>
                <a:t/>
              </a:r>
              <a:endParaRPr b="0" i="0" sz="1800" u="none" cap="none" strike="noStrike">
                <a:solidFill>
                  <a:schemeClr val="lt1"/>
                </a:solidFill>
                <a:latin typeface="Century Gothic"/>
                <a:ea typeface="Century Gothic"/>
                <a:cs typeface="Century Gothic"/>
                <a:sym typeface="Century Gothic"/>
              </a:endParaRPr>
            </a:p>
          </p:txBody>
        </p:sp>
        <p:sp>
          <p:nvSpPr>
            <p:cNvPr id="370" name="Google Shape;370;p16"/>
            <p:cNvSpPr/>
            <p:nvPr/>
          </p:nvSpPr>
          <p:spPr>
            <a:xfrm>
              <a:off x="29391" y="129539"/>
              <a:ext cx="431798" cy="431798"/>
            </a:xfrm>
            <a:prstGeom prst="ellipse">
              <a:avLst/>
            </a:prstGeom>
            <a:solidFill>
              <a:schemeClr val="lt1"/>
            </a:solidFill>
            <a:ln cap="flat" cmpd="sng" w="12700">
              <a:solidFill>
                <a:schemeClr val="accent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1" name="Google Shape;371;p16"/>
            <p:cNvSpPr/>
            <p:nvPr/>
          </p:nvSpPr>
          <p:spPr>
            <a:xfrm>
              <a:off x="370857" y="690877"/>
              <a:ext cx="5260014" cy="345438"/>
            </a:xfrm>
            <a:prstGeom prst="rect">
              <a:avLst/>
            </a:prstGeom>
            <a:solidFill>
              <a:schemeClr val="lt1"/>
            </a:solidFill>
            <a:ln cap="flat" cmpd="sng" w="12700">
              <a:solidFill>
                <a:srgbClr val="D2AC2C"/>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2" name="Google Shape;372;p16"/>
            <p:cNvSpPr txBox="1"/>
            <p:nvPr/>
          </p:nvSpPr>
          <p:spPr>
            <a:xfrm>
              <a:off x="370857" y="690877"/>
              <a:ext cx="5260014" cy="345438"/>
            </a:xfrm>
            <a:prstGeom prst="rect">
              <a:avLst/>
            </a:prstGeom>
            <a:noFill/>
            <a:ln>
              <a:noFill/>
            </a:ln>
          </p:spPr>
          <p:txBody>
            <a:bodyPr anchorCtr="0" anchor="ctr" bIns="45700" lIns="274175" spcFirstLastPara="1" rIns="45700" wrap="square" tIns="45700">
              <a:noAutofit/>
            </a:bodyPr>
            <a:lstStyle/>
            <a:p>
              <a:pPr indent="0" lvl="0" marL="0" marR="0" rtl="0" algn="l">
                <a:lnSpc>
                  <a:spcPct val="90000"/>
                </a:lnSpc>
                <a:spcBef>
                  <a:spcPts val="0"/>
                </a:spcBef>
                <a:spcAft>
                  <a:spcPts val="0"/>
                </a:spcAft>
                <a:buClr>
                  <a:schemeClr val="dk1"/>
                </a:buClr>
                <a:buSzPts val="1800"/>
                <a:buFont typeface="Century Gothic"/>
                <a:buNone/>
              </a:pPr>
              <a:r>
                <a:t/>
              </a:r>
              <a:endParaRPr b="0" i="0" sz="1800" u="none" cap="none" strike="noStrike">
                <a:solidFill>
                  <a:schemeClr val="lt1"/>
                </a:solidFill>
                <a:latin typeface="Century Gothic"/>
                <a:ea typeface="Century Gothic"/>
                <a:cs typeface="Century Gothic"/>
                <a:sym typeface="Century Gothic"/>
              </a:endParaRPr>
            </a:p>
          </p:txBody>
        </p:sp>
        <p:sp>
          <p:nvSpPr>
            <p:cNvPr id="373" name="Google Shape;373;p16"/>
            <p:cNvSpPr/>
            <p:nvPr/>
          </p:nvSpPr>
          <p:spPr>
            <a:xfrm>
              <a:off x="154958" y="647697"/>
              <a:ext cx="431798" cy="431798"/>
            </a:xfrm>
            <a:prstGeom prst="ellipse">
              <a:avLst/>
            </a:prstGeom>
            <a:solidFill>
              <a:schemeClr val="lt1"/>
            </a:solidFill>
            <a:ln cap="flat" cmpd="sng" w="12700">
              <a:solidFill>
                <a:schemeClr val="accent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4" name="Google Shape;374;p16"/>
            <p:cNvSpPr/>
            <p:nvPr/>
          </p:nvSpPr>
          <p:spPr>
            <a:xfrm>
              <a:off x="245290" y="1209035"/>
              <a:ext cx="5385581" cy="345438"/>
            </a:xfrm>
            <a:prstGeom prst="rect">
              <a:avLst/>
            </a:prstGeom>
            <a:solidFill>
              <a:schemeClr val="lt1"/>
            </a:solidFill>
            <a:ln cap="flat" cmpd="sng" w="12700">
              <a:solidFill>
                <a:srgbClr val="D2AC2C"/>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5" name="Google Shape;375;p16"/>
            <p:cNvSpPr txBox="1"/>
            <p:nvPr/>
          </p:nvSpPr>
          <p:spPr>
            <a:xfrm>
              <a:off x="245290" y="1209035"/>
              <a:ext cx="5385581" cy="345438"/>
            </a:xfrm>
            <a:prstGeom prst="rect">
              <a:avLst/>
            </a:prstGeom>
            <a:noFill/>
            <a:ln>
              <a:noFill/>
            </a:ln>
          </p:spPr>
          <p:txBody>
            <a:bodyPr anchorCtr="0" anchor="ctr" bIns="45700" lIns="274175" spcFirstLastPara="1" rIns="45700" wrap="square" tIns="45700">
              <a:noAutofit/>
            </a:bodyPr>
            <a:lstStyle/>
            <a:p>
              <a:pPr indent="0" lvl="0" marL="0" marR="0" rtl="0" algn="l">
                <a:lnSpc>
                  <a:spcPct val="90000"/>
                </a:lnSpc>
                <a:spcBef>
                  <a:spcPts val="0"/>
                </a:spcBef>
                <a:spcAft>
                  <a:spcPts val="0"/>
                </a:spcAft>
                <a:buClr>
                  <a:schemeClr val="dk1"/>
                </a:buClr>
                <a:buSzPts val="1800"/>
                <a:buFont typeface="Century Gothic"/>
                <a:buNone/>
              </a:pPr>
              <a:r>
                <a:t/>
              </a:r>
              <a:endParaRPr b="0" i="0" sz="1800" u="none" cap="none" strike="noStrike">
                <a:solidFill>
                  <a:schemeClr val="lt1"/>
                </a:solidFill>
                <a:latin typeface="Century Gothic"/>
                <a:ea typeface="Century Gothic"/>
                <a:cs typeface="Century Gothic"/>
                <a:sym typeface="Century Gothic"/>
              </a:endParaRPr>
            </a:p>
          </p:txBody>
        </p:sp>
        <p:sp>
          <p:nvSpPr>
            <p:cNvPr id="376" name="Google Shape;376;p16"/>
            <p:cNvSpPr/>
            <p:nvPr/>
          </p:nvSpPr>
          <p:spPr>
            <a:xfrm>
              <a:off x="29391" y="1165855"/>
              <a:ext cx="431798" cy="431798"/>
            </a:xfrm>
            <a:prstGeom prst="ellipse">
              <a:avLst/>
            </a:prstGeom>
            <a:solidFill>
              <a:schemeClr val="lt1"/>
            </a:solidFill>
            <a:ln cap="flat" cmpd="sng" w="12700">
              <a:solidFill>
                <a:schemeClr val="accent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77" name="Google Shape;377;p16"/>
          <p:cNvSpPr/>
          <p:nvPr/>
        </p:nvSpPr>
        <p:spPr>
          <a:xfrm>
            <a:off x="1449747" y="4634080"/>
            <a:ext cx="840172" cy="557843"/>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es-CO" sz="2400" u="none" cap="none" strike="noStrike">
                <a:solidFill>
                  <a:schemeClr val="accent3"/>
                </a:solidFill>
                <a:latin typeface="Century Gothic"/>
                <a:ea typeface="Century Gothic"/>
                <a:cs typeface="Century Gothic"/>
                <a:sym typeface="Century Gothic"/>
              </a:rPr>
              <a:t>1</a:t>
            </a:r>
            <a:endParaRPr b="0" i="0" sz="1400" u="none" cap="none" strike="noStrike">
              <a:solidFill>
                <a:srgbClr val="000000"/>
              </a:solidFill>
              <a:latin typeface="Arial"/>
              <a:ea typeface="Arial"/>
              <a:cs typeface="Arial"/>
              <a:sym typeface="Arial"/>
            </a:endParaRPr>
          </a:p>
        </p:txBody>
      </p:sp>
      <p:sp>
        <p:nvSpPr>
          <p:cNvPr id="378" name="Google Shape;378;p16"/>
          <p:cNvSpPr/>
          <p:nvPr/>
        </p:nvSpPr>
        <p:spPr>
          <a:xfrm>
            <a:off x="1564304" y="5147915"/>
            <a:ext cx="840172" cy="557843"/>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es-CO" sz="2400" u="none" cap="none" strike="noStrike">
                <a:solidFill>
                  <a:schemeClr val="accent3"/>
                </a:solidFill>
                <a:latin typeface="Century Gothic"/>
                <a:ea typeface="Century Gothic"/>
                <a:cs typeface="Century Gothic"/>
                <a:sym typeface="Century Gothic"/>
              </a:rPr>
              <a:t>2</a:t>
            </a:r>
            <a:endParaRPr b="0" i="0" sz="1400" u="none" cap="none" strike="noStrike">
              <a:solidFill>
                <a:srgbClr val="000000"/>
              </a:solidFill>
              <a:latin typeface="Arial"/>
              <a:ea typeface="Arial"/>
              <a:cs typeface="Arial"/>
              <a:sym typeface="Arial"/>
            </a:endParaRPr>
          </a:p>
        </p:txBody>
      </p:sp>
      <p:sp>
        <p:nvSpPr>
          <p:cNvPr id="379" name="Google Shape;379;p16"/>
          <p:cNvSpPr/>
          <p:nvPr/>
        </p:nvSpPr>
        <p:spPr>
          <a:xfrm>
            <a:off x="1447893" y="5651616"/>
            <a:ext cx="840172" cy="557843"/>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es-CO" sz="2400" u="none" cap="none" strike="noStrike">
                <a:solidFill>
                  <a:schemeClr val="accent3"/>
                </a:solidFill>
                <a:latin typeface="Century Gothic"/>
                <a:ea typeface="Century Gothic"/>
                <a:cs typeface="Century Gothic"/>
                <a:sym typeface="Century Gothic"/>
              </a:rPr>
              <a:t>3</a:t>
            </a:r>
            <a:endParaRPr b="0" i="0" sz="1400" u="none" cap="none" strike="noStrike">
              <a:solidFill>
                <a:srgbClr val="000000"/>
              </a:solidFill>
              <a:latin typeface="Arial"/>
              <a:ea typeface="Arial"/>
              <a:cs typeface="Arial"/>
              <a:sym typeface="Arial"/>
            </a:endParaRPr>
          </a:p>
        </p:txBody>
      </p:sp>
      <p:pic>
        <p:nvPicPr>
          <p:cNvPr id="380" name="Google Shape;380;p16"/>
          <p:cNvPicPr preferRelativeResize="0"/>
          <p:nvPr/>
        </p:nvPicPr>
        <p:blipFill rotWithShape="1">
          <a:blip r:embed="rId5">
            <a:alphaModFix/>
          </a:blip>
          <a:srcRect b="0" l="0" r="0" t="0"/>
          <a:stretch/>
        </p:blipFill>
        <p:spPr>
          <a:xfrm>
            <a:off x="192164" y="3466444"/>
            <a:ext cx="1341932" cy="925814"/>
          </a:xfrm>
          <a:prstGeom prst="rect">
            <a:avLst/>
          </a:prstGeom>
          <a:noFill/>
          <a:ln>
            <a:noFill/>
          </a:ln>
        </p:spPr>
      </p:pic>
      <p:sp>
        <p:nvSpPr>
          <p:cNvPr id="381" name="Google Shape;381;p16"/>
          <p:cNvSpPr/>
          <p:nvPr/>
        </p:nvSpPr>
        <p:spPr>
          <a:xfrm>
            <a:off x="245356" y="3169390"/>
            <a:ext cx="1190100" cy="2304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es-CO" sz="1400" u="none" cap="none" strike="noStrike">
                <a:solidFill>
                  <a:schemeClr val="dk1"/>
                </a:solidFill>
                <a:latin typeface="Century Gothic"/>
                <a:ea typeface="Century Gothic"/>
                <a:cs typeface="Century Gothic"/>
                <a:sym typeface="Century Gothic"/>
              </a:rPr>
              <a:t>GATA-1</a:t>
            </a:r>
            <a:endParaRPr b="0" i="0" sz="1400" u="none" cap="none" strike="noStrike">
              <a:solidFill>
                <a:srgbClr val="000000"/>
              </a:solidFill>
              <a:latin typeface="Arial"/>
              <a:ea typeface="Arial"/>
              <a:cs typeface="Arial"/>
              <a:sym typeface="Arial"/>
            </a:endParaRPr>
          </a:p>
        </p:txBody>
      </p:sp>
      <p:sp>
        <p:nvSpPr>
          <p:cNvPr id="382" name="Google Shape;382;p16"/>
          <p:cNvSpPr/>
          <p:nvPr/>
        </p:nvSpPr>
        <p:spPr>
          <a:xfrm>
            <a:off x="247130" y="4848176"/>
            <a:ext cx="1189973" cy="230339"/>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es-CO" sz="1400" u="none" cap="none" strike="noStrike">
                <a:solidFill>
                  <a:schemeClr val="dk1"/>
                </a:solidFill>
                <a:latin typeface="Century Gothic"/>
                <a:ea typeface="Century Gothic"/>
                <a:cs typeface="Century Gothic"/>
                <a:sym typeface="Century Gothic"/>
              </a:rPr>
              <a:t>ADAR1</a:t>
            </a:r>
            <a:endParaRPr b="1" i="0" sz="1400" u="none" cap="none" strike="noStrike">
              <a:solidFill>
                <a:schemeClr val="dk1"/>
              </a:solidFill>
              <a:latin typeface="Century Gothic"/>
              <a:ea typeface="Century Gothic"/>
              <a:cs typeface="Century Gothic"/>
              <a:sym typeface="Century Gothic"/>
            </a:endParaRPr>
          </a:p>
        </p:txBody>
      </p:sp>
      <p:sp>
        <p:nvSpPr>
          <p:cNvPr id="383" name="Google Shape;383;p16"/>
          <p:cNvSpPr/>
          <p:nvPr/>
        </p:nvSpPr>
        <p:spPr>
          <a:xfrm>
            <a:off x="2257306" y="2023743"/>
            <a:ext cx="4807373" cy="23486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050"/>
              <a:buFont typeface="Arial"/>
              <a:buNone/>
            </a:pPr>
            <a:r>
              <a:rPr b="0" i="0" lang="es-CO" sz="1050" u="none" cap="none" strike="noStrike">
                <a:solidFill>
                  <a:schemeClr val="dk1"/>
                </a:solidFill>
                <a:latin typeface="Century Gothic"/>
                <a:ea typeface="Century Gothic"/>
                <a:cs typeface="Century Gothic"/>
                <a:sym typeface="Century Gothic"/>
              </a:rPr>
              <a:t>Aumenta la resistencia celular al estrés oxidativo.</a:t>
            </a:r>
            <a:endParaRPr b="0" i="0" sz="1400" u="none" cap="none" strike="noStrike">
              <a:solidFill>
                <a:srgbClr val="000000"/>
              </a:solidFill>
              <a:latin typeface="Arial"/>
              <a:ea typeface="Arial"/>
              <a:cs typeface="Arial"/>
              <a:sym typeface="Arial"/>
            </a:endParaRPr>
          </a:p>
        </p:txBody>
      </p:sp>
      <p:sp>
        <p:nvSpPr>
          <p:cNvPr id="384" name="Google Shape;384;p16"/>
          <p:cNvSpPr/>
          <p:nvPr/>
        </p:nvSpPr>
        <p:spPr>
          <a:xfrm>
            <a:off x="2125648" y="2537578"/>
            <a:ext cx="5039242" cy="241375"/>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050"/>
              <a:buFont typeface="Arial"/>
              <a:buNone/>
            </a:pPr>
            <a:r>
              <a:rPr b="0" i="0" lang="es-CO" sz="1050" u="none" cap="none" strike="noStrike">
                <a:solidFill>
                  <a:schemeClr val="dk1"/>
                </a:solidFill>
                <a:latin typeface="Century Gothic"/>
                <a:ea typeface="Century Gothic"/>
                <a:cs typeface="Century Gothic"/>
                <a:sym typeface="Century Gothic"/>
              </a:rPr>
              <a:t>   Reparación del ADN y metástasis.</a:t>
            </a:r>
            <a:endParaRPr b="0" i="0" sz="600" u="none" cap="none" strike="noStrike">
              <a:solidFill>
                <a:schemeClr val="dk1"/>
              </a:solidFill>
              <a:latin typeface="Century Gothic"/>
              <a:ea typeface="Century Gothic"/>
              <a:cs typeface="Century Gothic"/>
              <a:sym typeface="Century Gothic"/>
            </a:endParaRPr>
          </a:p>
        </p:txBody>
      </p:sp>
      <p:sp>
        <p:nvSpPr>
          <p:cNvPr id="385" name="Google Shape;385;p16"/>
          <p:cNvSpPr/>
          <p:nvPr/>
        </p:nvSpPr>
        <p:spPr>
          <a:xfrm>
            <a:off x="2125646" y="4181178"/>
            <a:ext cx="5039243" cy="249569"/>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050"/>
              <a:buFont typeface="Arial"/>
              <a:buNone/>
            </a:pPr>
            <a:r>
              <a:rPr b="0" i="0" lang="es-CO" sz="1050" u="none" cap="none" strike="noStrike">
                <a:solidFill>
                  <a:schemeClr val="dk1"/>
                </a:solidFill>
                <a:latin typeface="Century Gothic"/>
                <a:ea typeface="Century Gothic"/>
                <a:cs typeface="Century Gothic"/>
                <a:sym typeface="Century Gothic"/>
              </a:rPr>
              <a:t>Inducción de arresto celular en fase G0.</a:t>
            </a:r>
            <a:endParaRPr b="0" i="0" sz="1400" u="none" cap="none" strike="noStrike">
              <a:solidFill>
                <a:srgbClr val="000000"/>
              </a:solidFill>
              <a:latin typeface="Arial"/>
              <a:ea typeface="Arial"/>
              <a:cs typeface="Arial"/>
              <a:sym typeface="Arial"/>
            </a:endParaRPr>
          </a:p>
        </p:txBody>
      </p:sp>
      <p:sp>
        <p:nvSpPr>
          <p:cNvPr id="386" name="Google Shape;386;p16"/>
          <p:cNvSpPr/>
          <p:nvPr/>
        </p:nvSpPr>
        <p:spPr>
          <a:xfrm>
            <a:off x="2125646" y="3141979"/>
            <a:ext cx="5039244" cy="25018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050"/>
              <a:buFont typeface="Arial"/>
              <a:buNone/>
            </a:pPr>
            <a:r>
              <a:rPr b="0" i="0" lang="es-CO" sz="1050" u="none" cap="none" strike="noStrike">
                <a:solidFill>
                  <a:schemeClr val="dk1"/>
                </a:solidFill>
                <a:latin typeface="Century Gothic"/>
                <a:ea typeface="Century Gothic"/>
                <a:cs typeface="Century Gothic"/>
                <a:sym typeface="Century Gothic"/>
              </a:rPr>
              <a:t>Proliferación celular.</a:t>
            </a:r>
            <a:r>
              <a:rPr b="1" i="0" lang="es-CO" sz="1050" u="none" cap="none" strike="noStrike">
                <a:solidFill>
                  <a:srgbClr val="FF0000"/>
                </a:solidFill>
                <a:latin typeface="Century Gothic"/>
                <a:ea typeface="Century Gothic"/>
                <a:cs typeface="Century Gothic"/>
                <a:sym typeface="Century Gothic"/>
              </a:rPr>
              <a:t>*****</a:t>
            </a:r>
            <a:endParaRPr b="0" i="0" sz="1400" u="none" cap="none" strike="noStrike">
              <a:solidFill>
                <a:srgbClr val="000000"/>
              </a:solidFill>
              <a:latin typeface="Arial"/>
              <a:ea typeface="Arial"/>
              <a:cs typeface="Arial"/>
              <a:sym typeface="Arial"/>
            </a:endParaRPr>
          </a:p>
        </p:txBody>
      </p:sp>
      <p:sp>
        <p:nvSpPr>
          <p:cNvPr id="387" name="Google Shape;387;p16"/>
          <p:cNvSpPr/>
          <p:nvPr/>
        </p:nvSpPr>
        <p:spPr>
          <a:xfrm>
            <a:off x="2257306" y="3649954"/>
            <a:ext cx="4907583" cy="274865"/>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050"/>
              <a:buFont typeface="Arial"/>
              <a:buNone/>
            </a:pPr>
            <a:r>
              <a:rPr b="0" i="0" lang="es-CO" sz="1050" u="none" cap="none" strike="noStrike">
                <a:solidFill>
                  <a:schemeClr val="dk1"/>
                </a:solidFill>
                <a:latin typeface="Century Gothic"/>
                <a:ea typeface="Century Gothic"/>
                <a:cs typeface="Century Gothic"/>
                <a:sym typeface="Century Gothic"/>
              </a:rPr>
              <a:t>Supresión tumoral.</a:t>
            </a:r>
            <a:endParaRPr b="0" i="0" sz="1400" u="none" cap="none" strike="noStrike">
              <a:solidFill>
                <a:srgbClr val="000000"/>
              </a:solidFill>
              <a:latin typeface="Arial"/>
              <a:ea typeface="Arial"/>
              <a:cs typeface="Arial"/>
              <a:sym typeface="Arial"/>
            </a:endParaRPr>
          </a:p>
        </p:txBody>
      </p:sp>
      <p:sp>
        <p:nvSpPr>
          <p:cNvPr id="388" name="Google Shape;388;p16"/>
          <p:cNvSpPr/>
          <p:nvPr/>
        </p:nvSpPr>
        <p:spPr>
          <a:xfrm>
            <a:off x="7349434" y="3735625"/>
            <a:ext cx="4098351" cy="780256"/>
          </a:xfrm>
          <a:prstGeom prst="rect">
            <a:avLst/>
          </a:prstGeom>
          <a:solidFill>
            <a:schemeClr val="accen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s-CO" sz="1050" u="none" cap="none" strike="noStrike">
                <a:solidFill>
                  <a:schemeClr val="lt1"/>
                </a:solidFill>
                <a:latin typeface="Century Gothic"/>
                <a:ea typeface="Century Gothic"/>
                <a:cs typeface="Century Gothic"/>
                <a:sym typeface="Century Gothic"/>
              </a:rPr>
              <a:t>Li H en su investigación titulada El wogonosido induce la inhibición del crecimiento y la detención del ciclo celular mediante la promoción de la expresión y la actividad de unión de GATA-1 en las células de la LMC.</a:t>
            </a:r>
            <a:endParaRPr b="0" i="0" sz="1400" u="none" cap="none" strike="noStrike">
              <a:solidFill>
                <a:srgbClr val="000000"/>
              </a:solidFill>
              <a:latin typeface="Arial"/>
              <a:ea typeface="Arial"/>
              <a:cs typeface="Arial"/>
              <a:sym typeface="Arial"/>
            </a:endParaRPr>
          </a:p>
        </p:txBody>
      </p:sp>
      <p:sp>
        <p:nvSpPr>
          <p:cNvPr id="389" name="Google Shape;389;p16"/>
          <p:cNvSpPr/>
          <p:nvPr/>
        </p:nvSpPr>
        <p:spPr>
          <a:xfrm>
            <a:off x="7347617" y="3089799"/>
            <a:ext cx="4147842" cy="555003"/>
          </a:xfrm>
          <a:prstGeom prst="rect">
            <a:avLst/>
          </a:prstGeom>
          <a:solidFill>
            <a:schemeClr val="accen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50"/>
              <a:buFont typeface="Arial"/>
              <a:buNone/>
            </a:pPr>
            <a:r>
              <a:rPr b="1" i="0" lang="es-CO" sz="1050" u="none" cap="none" strike="noStrike">
                <a:solidFill>
                  <a:schemeClr val="lt1"/>
                </a:solidFill>
                <a:latin typeface="Century Gothic"/>
                <a:ea typeface="Century Gothic"/>
                <a:cs typeface="Century Gothic"/>
                <a:sym typeface="Century Gothic"/>
              </a:rPr>
              <a:t>Xu C en su investigación titulada los minicircuitos contribuyen a la leumogenesis  de la LMC.</a:t>
            </a:r>
            <a:endParaRPr b="1" i="0" sz="1050" u="none" cap="none" strike="noStrike">
              <a:solidFill>
                <a:schemeClr val="lt1"/>
              </a:solidFill>
              <a:latin typeface="Century Gothic"/>
              <a:ea typeface="Century Gothic"/>
              <a:cs typeface="Century Gothic"/>
              <a:sym typeface="Century Gothic"/>
            </a:endParaRPr>
          </a:p>
        </p:txBody>
      </p:sp>
      <p:sp>
        <p:nvSpPr>
          <p:cNvPr id="390" name="Google Shape;390;p16"/>
          <p:cNvSpPr/>
          <p:nvPr/>
        </p:nvSpPr>
        <p:spPr>
          <a:xfrm>
            <a:off x="7363147" y="2339820"/>
            <a:ext cx="4146025" cy="516604"/>
          </a:xfrm>
          <a:prstGeom prst="rect">
            <a:avLst/>
          </a:prstGeom>
          <a:solidFill>
            <a:schemeClr val="accen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50"/>
              <a:buFont typeface="Arial"/>
              <a:buNone/>
            </a:pPr>
            <a:r>
              <a:rPr b="1" i="0" lang="es-CO" sz="1050" u="none" cap="none" strike="noStrike">
                <a:solidFill>
                  <a:schemeClr val="lt1"/>
                </a:solidFill>
                <a:latin typeface="Century Gothic"/>
                <a:ea typeface="Century Gothic"/>
                <a:cs typeface="Century Gothic"/>
                <a:sym typeface="Century Gothic"/>
              </a:rPr>
              <a:t>Heinrich J en su artículo titulado los nuevos inhibidores  de Hsp27 suprimen eficazmente el desarrollo de resistencia a fármacos en las células cancerosas.</a:t>
            </a:r>
            <a:endParaRPr b="1" i="0" sz="1050" u="none" cap="none" strike="noStrike">
              <a:solidFill>
                <a:schemeClr val="lt1"/>
              </a:solidFill>
              <a:latin typeface="Century Gothic"/>
              <a:ea typeface="Century Gothic"/>
              <a:cs typeface="Century Gothic"/>
              <a:sym typeface="Century Gothic"/>
            </a:endParaRPr>
          </a:p>
        </p:txBody>
      </p:sp>
      <p:sp>
        <p:nvSpPr>
          <p:cNvPr id="391" name="Google Shape;391;p16"/>
          <p:cNvSpPr/>
          <p:nvPr/>
        </p:nvSpPr>
        <p:spPr>
          <a:xfrm>
            <a:off x="7349434" y="1415680"/>
            <a:ext cx="4146025" cy="813445"/>
          </a:xfrm>
          <a:prstGeom prst="rect">
            <a:avLst/>
          </a:prstGeom>
          <a:solidFill>
            <a:schemeClr val="accen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50"/>
              <a:buFont typeface="Arial"/>
              <a:buNone/>
            </a:pPr>
            <a:r>
              <a:rPr b="1" i="0" lang="es-CO" sz="1050" u="none" cap="none" strike="noStrike">
                <a:solidFill>
                  <a:schemeClr val="lt1"/>
                </a:solidFill>
                <a:latin typeface="Century Gothic"/>
                <a:ea typeface="Century Gothic"/>
                <a:cs typeface="Century Gothic"/>
                <a:sym typeface="Century Gothic"/>
              </a:rPr>
              <a:t>De Luca P en su articulo RESÚMENES DE LAS COMUNICACIONES. </a:t>
            </a:r>
            <a:endParaRPr b="1" i="0" sz="1050" u="none" cap="none" strike="noStrike">
              <a:solidFill>
                <a:schemeClr val="lt1"/>
              </a:solidFill>
              <a:latin typeface="Century Gothic"/>
              <a:ea typeface="Century Gothic"/>
              <a:cs typeface="Century Gothic"/>
              <a:sym typeface="Century Gothic"/>
            </a:endParaRPr>
          </a:p>
        </p:txBody>
      </p:sp>
      <p:pic>
        <p:nvPicPr>
          <p:cNvPr id="392" name="Google Shape;392;p16"/>
          <p:cNvPicPr preferRelativeResize="0"/>
          <p:nvPr/>
        </p:nvPicPr>
        <p:blipFill rotWithShape="1">
          <a:blip r:embed="rId6">
            <a:alphaModFix/>
          </a:blip>
          <a:srcRect b="0" l="0" r="0" t="0"/>
          <a:stretch/>
        </p:blipFill>
        <p:spPr>
          <a:xfrm>
            <a:off x="179481" y="5124577"/>
            <a:ext cx="1321316" cy="1030002"/>
          </a:xfrm>
          <a:prstGeom prst="rect">
            <a:avLst/>
          </a:prstGeom>
          <a:noFill/>
          <a:ln>
            <a:noFill/>
          </a:ln>
        </p:spPr>
      </p:pic>
      <p:sp>
        <p:nvSpPr>
          <p:cNvPr id="393" name="Google Shape;393;p16"/>
          <p:cNvSpPr/>
          <p:nvPr/>
        </p:nvSpPr>
        <p:spPr>
          <a:xfrm>
            <a:off x="1564304" y="5147915"/>
            <a:ext cx="840172" cy="557843"/>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s-CO" sz="2400" u="none" cap="none" strike="noStrike">
                <a:solidFill>
                  <a:schemeClr val="accent3"/>
                </a:solidFill>
                <a:latin typeface="Arial"/>
                <a:ea typeface="Arial"/>
                <a:cs typeface="Arial"/>
                <a:sym typeface="Arial"/>
              </a:rPr>
              <a:t>2</a:t>
            </a:r>
            <a:endParaRPr/>
          </a:p>
        </p:txBody>
      </p:sp>
      <p:sp>
        <p:nvSpPr>
          <p:cNvPr id="394" name="Google Shape;394;p16"/>
          <p:cNvSpPr/>
          <p:nvPr/>
        </p:nvSpPr>
        <p:spPr>
          <a:xfrm>
            <a:off x="1447893" y="5651616"/>
            <a:ext cx="840172" cy="557843"/>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s-CO" sz="2400" u="none" cap="none" strike="noStrike">
                <a:solidFill>
                  <a:schemeClr val="accent3"/>
                </a:solidFill>
                <a:latin typeface="Arial"/>
                <a:ea typeface="Arial"/>
                <a:cs typeface="Arial"/>
                <a:sym typeface="Arial"/>
              </a:rPr>
              <a:t>3</a:t>
            </a:r>
            <a:endParaRPr/>
          </a:p>
        </p:txBody>
      </p:sp>
      <p:sp>
        <p:nvSpPr>
          <p:cNvPr id="395" name="Google Shape;395;p16"/>
          <p:cNvSpPr/>
          <p:nvPr/>
        </p:nvSpPr>
        <p:spPr>
          <a:xfrm>
            <a:off x="2142120" y="4796464"/>
            <a:ext cx="4922560" cy="248659"/>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rPr b="0" i="0" lang="es-CO" sz="1050" u="none" cap="none" strike="noStrike">
                <a:solidFill>
                  <a:schemeClr val="dk1"/>
                </a:solidFill>
                <a:latin typeface="Arial"/>
                <a:ea typeface="Arial"/>
                <a:cs typeface="Arial"/>
                <a:sym typeface="Arial"/>
              </a:rPr>
              <a:t>Proliferación celular.</a:t>
            </a:r>
            <a:endParaRPr b="0" i="0" sz="600" u="none" cap="none" strike="noStrike">
              <a:solidFill>
                <a:schemeClr val="dk1"/>
              </a:solidFill>
              <a:latin typeface="Arial"/>
              <a:ea typeface="Arial"/>
              <a:cs typeface="Arial"/>
              <a:sym typeface="Arial"/>
            </a:endParaRPr>
          </a:p>
        </p:txBody>
      </p:sp>
      <p:sp>
        <p:nvSpPr>
          <p:cNvPr id="396" name="Google Shape;396;p16"/>
          <p:cNvSpPr/>
          <p:nvPr/>
        </p:nvSpPr>
        <p:spPr>
          <a:xfrm>
            <a:off x="2257305" y="5313102"/>
            <a:ext cx="4803543" cy="245855"/>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rPr b="0" i="0" lang="es-CO" sz="1050" u="none" cap="none" strike="noStrike">
                <a:solidFill>
                  <a:schemeClr val="dk1"/>
                </a:solidFill>
                <a:latin typeface="Arial"/>
                <a:ea typeface="Arial"/>
                <a:cs typeface="Arial"/>
                <a:sym typeface="Arial"/>
              </a:rPr>
              <a:t>Reducción de la supervivencia de los pacientes con LMC.</a:t>
            </a:r>
            <a:endParaRPr b="0" i="0" sz="600" u="none" cap="none" strike="noStrike">
              <a:solidFill>
                <a:schemeClr val="dk1"/>
              </a:solidFill>
              <a:latin typeface="Arial"/>
              <a:ea typeface="Arial"/>
              <a:cs typeface="Arial"/>
              <a:sym typeface="Arial"/>
            </a:endParaRPr>
          </a:p>
        </p:txBody>
      </p:sp>
      <p:sp>
        <p:nvSpPr>
          <p:cNvPr id="397" name="Google Shape;397;p16"/>
          <p:cNvSpPr/>
          <p:nvPr/>
        </p:nvSpPr>
        <p:spPr>
          <a:xfrm>
            <a:off x="2099070" y="5838250"/>
            <a:ext cx="5065819" cy="255844"/>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rPr b="0" i="0" lang="es-CO" sz="1050" u="none" cap="none" strike="noStrike">
                <a:solidFill>
                  <a:schemeClr val="dk1"/>
                </a:solidFill>
                <a:latin typeface="Arial"/>
                <a:ea typeface="Arial"/>
                <a:cs typeface="Arial"/>
                <a:sym typeface="Arial"/>
              </a:rPr>
              <a:t>Desarrollo de la fase crónica a la fase blástica.</a:t>
            </a:r>
            <a:endParaRPr/>
          </a:p>
        </p:txBody>
      </p:sp>
      <p:sp>
        <p:nvSpPr>
          <p:cNvPr id="398" name="Google Shape;398;p16"/>
          <p:cNvSpPr/>
          <p:nvPr/>
        </p:nvSpPr>
        <p:spPr>
          <a:xfrm>
            <a:off x="7349434" y="5045123"/>
            <a:ext cx="4098351" cy="646790"/>
          </a:xfrm>
          <a:prstGeom prst="rect">
            <a:avLst/>
          </a:prstGeom>
          <a:solidFill>
            <a:schemeClr val="accen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50"/>
              <a:buFont typeface="Arial"/>
              <a:buNone/>
            </a:pPr>
            <a:r>
              <a:rPr b="1" i="0" lang="es-CO" sz="1050" u="none" cap="none" strike="noStrike">
                <a:solidFill>
                  <a:schemeClr val="lt1"/>
                </a:solidFill>
                <a:latin typeface="Century Gothic"/>
                <a:ea typeface="Century Gothic"/>
                <a:cs typeface="Century Gothic"/>
                <a:sym typeface="Century Gothic"/>
              </a:rPr>
              <a:t>Bajaj J. en su investigación titulada un cribado de CRISPR de todo el genoma in vivo identifica a la proteína de unión al ARN ADAR1 como un regulador clave de la LMC.</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3" name="Shape 403"/>
        <p:cNvGrpSpPr/>
        <p:nvPr/>
      </p:nvGrpSpPr>
      <p:grpSpPr>
        <a:xfrm>
          <a:off x="0" y="0"/>
          <a:ext cx="0" cy="0"/>
          <a:chOff x="0" y="0"/>
          <a:chExt cx="0" cy="0"/>
        </a:xfrm>
      </p:grpSpPr>
      <p:sp>
        <p:nvSpPr>
          <p:cNvPr id="404" name="Google Shape;404;p17"/>
          <p:cNvSpPr/>
          <p:nvPr/>
        </p:nvSpPr>
        <p:spPr>
          <a:xfrm>
            <a:off x="0" y="0"/>
            <a:ext cx="12192000" cy="685800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cxnSp>
        <p:nvCxnSpPr>
          <p:cNvPr id="405" name="Google Shape;405;p17"/>
          <p:cNvCxnSpPr/>
          <p:nvPr/>
        </p:nvCxnSpPr>
        <p:spPr>
          <a:xfrm>
            <a:off x="7397108" y="1923563"/>
            <a:ext cx="0" cy="3017520"/>
          </a:xfrm>
          <a:prstGeom prst="straightConnector1">
            <a:avLst/>
          </a:prstGeom>
          <a:noFill/>
          <a:ln cap="flat" cmpd="sng" w="15875">
            <a:solidFill>
              <a:schemeClr val="dk1"/>
            </a:solidFill>
            <a:prstDash val="solid"/>
            <a:round/>
            <a:headEnd len="sm" w="sm" type="none"/>
            <a:tailEnd len="sm" w="sm" type="none"/>
          </a:ln>
        </p:spPr>
      </p:cxnSp>
      <p:pic>
        <p:nvPicPr>
          <p:cNvPr id="406" name="Google Shape;406;p17"/>
          <p:cNvPicPr preferRelativeResize="0"/>
          <p:nvPr/>
        </p:nvPicPr>
        <p:blipFill rotWithShape="1">
          <a:blip r:embed="rId4">
            <a:alphaModFix/>
          </a:blip>
          <a:srcRect b="0" l="0" r="0" t="-534"/>
          <a:stretch/>
        </p:blipFill>
        <p:spPr>
          <a:xfrm rot="-5400000">
            <a:off x="7545075" y="2187578"/>
            <a:ext cx="6857999" cy="2482850"/>
          </a:xfrm>
          <a:prstGeom prst="rect">
            <a:avLst/>
          </a:prstGeom>
          <a:noFill/>
          <a:ln>
            <a:noFill/>
          </a:ln>
        </p:spPr>
      </p:pic>
      <p:sp>
        <p:nvSpPr>
          <p:cNvPr id="407" name="Google Shape;407;p17"/>
          <p:cNvSpPr/>
          <p:nvPr/>
        </p:nvSpPr>
        <p:spPr>
          <a:xfrm>
            <a:off x="820350" y="1244644"/>
            <a:ext cx="8758990" cy="4555958"/>
          </a:xfrm>
          <a:prstGeom prst="roundRect">
            <a:avLst>
              <a:gd fmla="val 16667" name="adj"/>
            </a:avLst>
          </a:prstGeom>
          <a:solidFill>
            <a:schemeClr val="lt1"/>
          </a:solid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408" name="Google Shape;408;p17"/>
          <p:cNvSpPr/>
          <p:nvPr/>
        </p:nvSpPr>
        <p:spPr>
          <a:xfrm>
            <a:off x="876300" y="1355558"/>
            <a:ext cx="9029700" cy="825658"/>
          </a:xfrm>
          <a:prstGeom prst="rect">
            <a:avLst/>
          </a:prstGeom>
          <a:solidFill>
            <a:schemeClr val="lt1"/>
          </a:solidFill>
          <a:ln cap="flat" cmpd="sng" w="28575">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342900" lvl="0" marL="342900" marR="0" rtl="0" algn="l">
              <a:lnSpc>
                <a:spcPct val="100000"/>
              </a:lnSpc>
              <a:spcBef>
                <a:spcPts val="0"/>
              </a:spcBef>
              <a:spcAft>
                <a:spcPts val="0"/>
              </a:spcAft>
              <a:buClr>
                <a:schemeClr val="dk1"/>
              </a:buClr>
              <a:buSzPts val="1050"/>
              <a:buFont typeface="Century Gothic"/>
              <a:buAutoNum type="arabicPeriod"/>
            </a:pPr>
            <a:r>
              <a:rPr b="0" i="0" lang="es-CO" sz="1050" u="none" cap="none" strike="noStrike">
                <a:solidFill>
                  <a:schemeClr val="dk1"/>
                </a:solidFill>
                <a:latin typeface="Century Gothic"/>
                <a:ea typeface="Century Gothic"/>
                <a:cs typeface="Century Gothic"/>
                <a:sym typeface="Century Gothic"/>
              </a:rPr>
              <a:t>Las secuencias genéticas sean conocidas y publicadas en bancos de genes como Genbank.</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1050"/>
              <a:buFont typeface="Century Gothic"/>
              <a:buAutoNum type="arabicPeriod"/>
            </a:pPr>
            <a:r>
              <a:rPr b="0" i="0" lang="es-CO" sz="1050" u="none" cap="none" strike="noStrike">
                <a:solidFill>
                  <a:schemeClr val="dk1"/>
                </a:solidFill>
                <a:latin typeface="Century Gothic"/>
                <a:ea typeface="Century Gothic"/>
                <a:cs typeface="Century Gothic"/>
                <a:sym typeface="Century Gothic"/>
              </a:rPr>
              <a:t>Que la sumatoria de los nucleótidos de las 3 no supere los 38kb que permite de inserción el modelo Adenoviral.</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1050"/>
              <a:buFont typeface="Century Gothic"/>
              <a:buAutoNum type="arabicPeriod"/>
            </a:pPr>
            <a:r>
              <a:rPr b="0" i="0" lang="es-CO" sz="1050" u="none" cap="none" strike="noStrike">
                <a:solidFill>
                  <a:schemeClr val="dk1"/>
                </a:solidFill>
                <a:latin typeface="Century Gothic"/>
                <a:ea typeface="Century Gothic"/>
                <a:cs typeface="Century Gothic"/>
                <a:sym typeface="Century Gothic"/>
              </a:rPr>
              <a:t>Que el mecanismo de acción de los compuestos que incidan sobre los blancos sean altamente específicos y que tengan baja o nula toxicidad en las células sanas.</a:t>
            </a:r>
            <a:endParaRPr b="0" i="0" sz="1400" u="none" cap="none" strike="noStrike">
              <a:solidFill>
                <a:srgbClr val="000000"/>
              </a:solidFill>
              <a:latin typeface="Arial"/>
              <a:ea typeface="Arial"/>
              <a:cs typeface="Arial"/>
              <a:sym typeface="Arial"/>
            </a:endParaRPr>
          </a:p>
        </p:txBody>
      </p:sp>
      <p:sp>
        <p:nvSpPr>
          <p:cNvPr id="409" name="Google Shape;409;p17"/>
          <p:cNvSpPr/>
          <p:nvPr/>
        </p:nvSpPr>
        <p:spPr>
          <a:xfrm>
            <a:off x="424229" y="3180070"/>
            <a:ext cx="952500" cy="330200"/>
          </a:xfrm>
          <a:prstGeom prst="rect">
            <a:avLst/>
          </a:prstGeom>
          <a:solidFill>
            <a:schemeClr val="lt1"/>
          </a:solidFill>
          <a:ln cap="flat" cmpd="sng" w="12700">
            <a:solidFill>
              <a:schemeClr val="accent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50"/>
              <a:buFont typeface="Arial"/>
              <a:buNone/>
            </a:pPr>
            <a:r>
              <a:rPr b="1" i="0" lang="es-CO" sz="1050" u="none" cap="none" strike="noStrike">
                <a:solidFill>
                  <a:schemeClr val="dk1"/>
                </a:solidFill>
                <a:latin typeface="Century Gothic"/>
                <a:ea typeface="Century Gothic"/>
                <a:cs typeface="Century Gothic"/>
                <a:sym typeface="Century Gothic"/>
              </a:rPr>
              <a:t>Hsp27</a:t>
            </a:r>
            <a:r>
              <a:rPr b="0" i="0" lang="es-CO" sz="1050" u="none" cap="none" strike="noStrike">
                <a:solidFill>
                  <a:schemeClr val="dk1"/>
                </a:solidFill>
                <a:latin typeface="Century Gothic"/>
                <a:ea typeface="Century Gothic"/>
                <a:cs typeface="Century Gothic"/>
                <a:sym typeface="Century Gothic"/>
              </a:rPr>
              <a:t> </a:t>
            </a:r>
            <a:endParaRPr b="0" i="0" sz="1400" u="none" cap="none" strike="noStrike">
              <a:solidFill>
                <a:srgbClr val="000000"/>
              </a:solidFill>
              <a:latin typeface="Arial"/>
              <a:ea typeface="Arial"/>
              <a:cs typeface="Arial"/>
              <a:sym typeface="Arial"/>
            </a:endParaRPr>
          </a:p>
        </p:txBody>
      </p:sp>
      <p:sp>
        <p:nvSpPr>
          <p:cNvPr id="410" name="Google Shape;410;p17"/>
          <p:cNvSpPr/>
          <p:nvPr/>
        </p:nvSpPr>
        <p:spPr>
          <a:xfrm>
            <a:off x="229839" y="4088094"/>
            <a:ext cx="3412816" cy="825501"/>
          </a:xfrm>
          <a:prstGeom prst="roundRect">
            <a:avLst>
              <a:gd fmla="val 16667" name="adj"/>
            </a:avLst>
          </a:prstGeom>
          <a:solidFill>
            <a:schemeClr val="lt1"/>
          </a:solidFill>
          <a:ln cap="flat" cmpd="sng" w="12700">
            <a:solidFill>
              <a:schemeClr val="accent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50"/>
              <a:buFont typeface="Arial"/>
              <a:buNone/>
            </a:pPr>
            <a:r>
              <a:rPr b="0" i="0" lang="es-CO" sz="1050" u="none" cap="none" strike="noStrike">
                <a:solidFill>
                  <a:schemeClr val="dk1"/>
                </a:solidFill>
                <a:latin typeface="Century Gothic"/>
                <a:ea typeface="Century Gothic"/>
                <a:cs typeface="Century Gothic"/>
                <a:sym typeface="Century Gothic"/>
              </a:rPr>
              <a:t>Mecanismo de sensibilización del ligando inductor de apoptosis relacionada con el factor de necrosis tumoral (TRAIL)</a:t>
            </a:r>
            <a:endParaRPr b="0" i="0" sz="1400" u="none" cap="none" strike="noStrike">
              <a:solidFill>
                <a:srgbClr val="000000"/>
              </a:solidFill>
              <a:latin typeface="Arial"/>
              <a:ea typeface="Arial"/>
              <a:cs typeface="Arial"/>
              <a:sym typeface="Arial"/>
            </a:endParaRPr>
          </a:p>
        </p:txBody>
      </p:sp>
      <p:sp>
        <p:nvSpPr>
          <p:cNvPr id="411" name="Google Shape;411;p17"/>
          <p:cNvSpPr/>
          <p:nvPr/>
        </p:nvSpPr>
        <p:spPr>
          <a:xfrm rot="10535912">
            <a:off x="1037133" y="2765024"/>
            <a:ext cx="1662463" cy="308036"/>
          </a:xfrm>
          <a:prstGeom prst="curvedUpArrow">
            <a:avLst>
              <a:gd fmla="val 25000" name="adj1"/>
              <a:gd fmla="val 78365" name="adj2"/>
              <a:gd fmla="val 25000" name="adj3"/>
            </a:avLst>
          </a:prstGeom>
          <a:solidFill>
            <a:schemeClr val="accen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entury Gothic"/>
              <a:ea typeface="Century Gothic"/>
              <a:cs typeface="Century Gothic"/>
              <a:sym typeface="Century Gothic"/>
            </a:endParaRPr>
          </a:p>
        </p:txBody>
      </p:sp>
      <p:sp>
        <p:nvSpPr>
          <p:cNvPr id="412" name="Google Shape;412;p17"/>
          <p:cNvSpPr txBox="1"/>
          <p:nvPr/>
        </p:nvSpPr>
        <p:spPr>
          <a:xfrm>
            <a:off x="398829" y="469900"/>
            <a:ext cx="10575245" cy="593843"/>
          </a:xfrm>
          <a:prstGeom prst="rect">
            <a:avLst/>
          </a:prstGeom>
          <a:noFill/>
          <a:ln>
            <a:noFill/>
          </a:ln>
        </p:spPr>
        <p:txBody>
          <a:bodyPr anchorCtr="0" anchor="b" bIns="45700" lIns="91425" spcFirstLastPara="1" rIns="91425" wrap="square" tIns="45700">
            <a:normAutofit fontScale="97500" lnSpcReduction="10000"/>
          </a:bodyPr>
          <a:lstStyle/>
          <a:p>
            <a:pPr indent="0" lvl="0" marL="0" marR="0" rtl="0" algn="ctr">
              <a:lnSpc>
                <a:spcPct val="90000"/>
              </a:lnSpc>
              <a:spcBef>
                <a:spcPts val="0"/>
              </a:spcBef>
              <a:spcAft>
                <a:spcPts val="0"/>
              </a:spcAft>
              <a:buClr>
                <a:schemeClr val="dk1"/>
              </a:buClr>
              <a:buSzPct val="100000"/>
              <a:buFont typeface="Century Gothic"/>
              <a:buNone/>
            </a:pPr>
            <a:r>
              <a:rPr b="1" i="0" lang="es-CO" sz="2000" u="none" cap="none" strike="noStrike">
                <a:solidFill>
                  <a:schemeClr val="dk1"/>
                </a:solidFill>
                <a:latin typeface="Century Gothic"/>
                <a:ea typeface="Century Gothic"/>
                <a:cs typeface="Century Gothic"/>
                <a:sym typeface="Century Gothic"/>
              </a:rPr>
              <a:t>CARACTERÍSTICAS DE LAS SECUENCIAS KNOCKIN PARA ESCINDIR SOBRE HSP27, GATA-1 Y ADAR1</a:t>
            </a:r>
            <a:endParaRPr b="1" i="0" sz="2000" u="none" cap="none" strike="noStrike">
              <a:solidFill>
                <a:schemeClr val="dk1"/>
              </a:solidFill>
              <a:latin typeface="Century Gothic"/>
              <a:ea typeface="Century Gothic"/>
              <a:cs typeface="Century Gothic"/>
              <a:sym typeface="Century Gothic"/>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7" name="Shape 417"/>
        <p:cNvGrpSpPr/>
        <p:nvPr/>
      </p:nvGrpSpPr>
      <p:grpSpPr>
        <a:xfrm>
          <a:off x="0" y="0"/>
          <a:ext cx="0" cy="0"/>
          <a:chOff x="0" y="0"/>
          <a:chExt cx="0" cy="0"/>
        </a:xfrm>
      </p:grpSpPr>
      <p:sp>
        <p:nvSpPr>
          <p:cNvPr id="418" name="Google Shape;418;p18"/>
          <p:cNvSpPr/>
          <p:nvPr/>
        </p:nvSpPr>
        <p:spPr>
          <a:xfrm>
            <a:off x="0" y="0"/>
            <a:ext cx="12192000" cy="685800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cxnSp>
        <p:nvCxnSpPr>
          <p:cNvPr id="419" name="Google Shape;419;p18"/>
          <p:cNvCxnSpPr/>
          <p:nvPr/>
        </p:nvCxnSpPr>
        <p:spPr>
          <a:xfrm>
            <a:off x="7397108" y="1923563"/>
            <a:ext cx="0" cy="3017520"/>
          </a:xfrm>
          <a:prstGeom prst="straightConnector1">
            <a:avLst/>
          </a:prstGeom>
          <a:noFill/>
          <a:ln cap="flat" cmpd="sng" w="15875">
            <a:solidFill>
              <a:schemeClr val="dk1"/>
            </a:solidFill>
            <a:prstDash val="solid"/>
            <a:round/>
            <a:headEnd len="sm" w="sm" type="none"/>
            <a:tailEnd len="sm" w="sm" type="none"/>
          </a:ln>
        </p:spPr>
      </p:cxnSp>
      <p:pic>
        <p:nvPicPr>
          <p:cNvPr id="420" name="Google Shape;420;p18"/>
          <p:cNvPicPr preferRelativeResize="0"/>
          <p:nvPr/>
        </p:nvPicPr>
        <p:blipFill rotWithShape="1">
          <a:blip r:embed="rId4">
            <a:alphaModFix/>
          </a:blip>
          <a:srcRect b="0" l="0" r="0" t="-534"/>
          <a:stretch/>
        </p:blipFill>
        <p:spPr>
          <a:xfrm rot="-5400000">
            <a:off x="7545075" y="2187578"/>
            <a:ext cx="6857999" cy="2482850"/>
          </a:xfrm>
          <a:prstGeom prst="rect">
            <a:avLst/>
          </a:prstGeom>
          <a:noFill/>
          <a:ln>
            <a:noFill/>
          </a:ln>
        </p:spPr>
      </p:pic>
      <p:sp>
        <p:nvSpPr>
          <p:cNvPr id="421" name="Google Shape;421;p18"/>
          <p:cNvSpPr/>
          <p:nvPr/>
        </p:nvSpPr>
        <p:spPr>
          <a:xfrm>
            <a:off x="820350" y="1244644"/>
            <a:ext cx="8758990" cy="4555958"/>
          </a:xfrm>
          <a:prstGeom prst="roundRect">
            <a:avLst>
              <a:gd fmla="val 16667" name="adj"/>
            </a:avLst>
          </a:prstGeom>
          <a:solidFill>
            <a:schemeClr val="lt1"/>
          </a:solid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422" name="Google Shape;422;p18"/>
          <p:cNvSpPr/>
          <p:nvPr/>
        </p:nvSpPr>
        <p:spPr>
          <a:xfrm>
            <a:off x="876300" y="1355558"/>
            <a:ext cx="9029700" cy="825658"/>
          </a:xfrm>
          <a:prstGeom prst="rect">
            <a:avLst/>
          </a:prstGeom>
          <a:solidFill>
            <a:schemeClr val="lt1"/>
          </a:solidFill>
          <a:ln cap="flat" cmpd="sng" w="28575">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342900" lvl="0" marL="342900" marR="0" rtl="0" algn="l">
              <a:lnSpc>
                <a:spcPct val="100000"/>
              </a:lnSpc>
              <a:spcBef>
                <a:spcPts val="0"/>
              </a:spcBef>
              <a:spcAft>
                <a:spcPts val="0"/>
              </a:spcAft>
              <a:buClr>
                <a:schemeClr val="dk1"/>
              </a:buClr>
              <a:buSzPts val="1050"/>
              <a:buFont typeface="Century Gothic"/>
              <a:buAutoNum type="arabicPeriod"/>
            </a:pPr>
            <a:r>
              <a:rPr b="0" i="0" lang="es-CO" sz="1050" u="none" cap="none" strike="noStrike">
                <a:solidFill>
                  <a:schemeClr val="dk1"/>
                </a:solidFill>
                <a:latin typeface="Century Gothic"/>
                <a:ea typeface="Century Gothic"/>
                <a:cs typeface="Century Gothic"/>
                <a:sym typeface="Century Gothic"/>
              </a:rPr>
              <a:t>Las secuencias genéticas sean conocidas y publicadas en bancos de genes como Genbank.</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1050"/>
              <a:buFont typeface="Century Gothic"/>
              <a:buAutoNum type="arabicPeriod"/>
            </a:pPr>
            <a:r>
              <a:rPr b="0" i="0" lang="es-CO" sz="1050" u="none" cap="none" strike="noStrike">
                <a:solidFill>
                  <a:schemeClr val="dk1"/>
                </a:solidFill>
                <a:latin typeface="Century Gothic"/>
                <a:ea typeface="Century Gothic"/>
                <a:cs typeface="Century Gothic"/>
                <a:sym typeface="Century Gothic"/>
              </a:rPr>
              <a:t>Que la sumatoria de los nucleótidos de las 3 no supere los 38kb que permite de inserción el modelo Adenoviral.</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1050"/>
              <a:buFont typeface="Century Gothic"/>
              <a:buAutoNum type="arabicPeriod"/>
            </a:pPr>
            <a:r>
              <a:rPr b="0" i="0" lang="es-CO" sz="1050" u="none" cap="none" strike="noStrike">
                <a:solidFill>
                  <a:schemeClr val="dk1"/>
                </a:solidFill>
                <a:latin typeface="Century Gothic"/>
                <a:ea typeface="Century Gothic"/>
                <a:cs typeface="Century Gothic"/>
                <a:sym typeface="Century Gothic"/>
              </a:rPr>
              <a:t>Que el mecanismo de acción de los compuestos que incidan sobre los blancos sean altamente específicos y que tengan baja o nula toxicidad en las células sanas.</a:t>
            </a:r>
            <a:endParaRPr b="0" i="0" sz="1400" u="none" cap="none" strike="noStrike">
              <a:solidFill>
                <a:srgbClr val="000000"/>
              </a:solidFill>
              <a:latin typeface="Arial"/>
              <a:ea typeface="Arial"/>
              <a:cs typeface="Arial"/>
              <a:sym typeface="Arial"/>
            </a:endParaRPr>
          </a:p>
        </p:txBody>
      </p:sp>
      <p:sp>
        <p:nvSpPr>
          <p:cNvPr id="423" name="Google Shape;423;p18"/>
          <p:cNvSpPr/>
          <p:nvPr/>
        </p:nvSpPr>
        <p:spPr>
          <a:xfrm>
            <a:off x="424229" y="3180070"/>
            <a:ext cx="952500" cy="330200"/>
          </a:xfrm>
          <a:prstGeom prst="rect">
            <a:avLst/>
          </a:prstGeom>
          <a:solidFill>
            <a:schemeClr val="lt1"/>
          </a:solidFill>
          <a:ln cap="flat" cmpd="sng" w="12700">
            <a:solidFill>
              <a:schemeClr val="accent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50"/>
              <a:buFont typeface="Arial"/>
              <a:buNone/>
            </a:pPr>
            <a:r>
              <a:rPr b="1" i="0" lang="es-CO" sz="1050" u="none" cap="none" strike="noStrike">
                <a:solidFill>
                  <a:schemeClr val="dk1"/>
                </a:solidFill>
                <a:latin typeface="Century Gothic"/>
                <a:ea typeface="Century Gothic"/>
                <a:cs typeface="Century Gothic"/>
                <a:sym typeface="Century Gothic"/>
              </a:rPr>
              <a:t>Hsp27</a:t>
            </a:r>
            <a:r>
              <a:rPr b="0" i="0" lang="es-CO" sz="1050" u="none" cap="none" strike="noStrike">
                <a:solidFill>
                  <a:schemeClr val="dk1"/>
                </a:solidFill>
                <a:latin typeface="Century Gothic"/>
                <a:ea typeface="Century Gothic"/>
                <a:cs typeface="Century Gothic"/>
                <a:sym typeface="Century Gothic"/>
              </a:rPr>
              <a:t> </a:t>
            </a:r>
            <a:endParaRPr b="0" i="0" sz="1400" u="none" cap="none" strike="noStrike">
              <a:solidFill>
                <a:srgbClr val="000000"/>
              </a:solidFill>
              <a:latin typeface="Arial"/>
              <a:ea typeface="Arial"/>
              <a:cs typeface="Arial"/>
              <a:sym typeface="Arial"/>
            </a:endParaRPr>
          </a:p>
        </p:txBody>
      </p:sp>
      <p:sp>
        <p:nvSpPr>
          <p:cNvPr id="424" name="Google Shape;424;p18"/>
          <p:cNvSpPr/>
          <p:nvPr/>
        </p:nvSpPr>
        <p:spPr>
          <a:xfrm>
            <a:off x="229839" y="4088094"/>
            <a:ext cx="3412816" cy="825501"/>
          </a:xfrm>
          <a:prstGeom prst="roundRect">
            <a:avLst>
              <a:gd fmla="val 16667" name="adj"/>
            </a:avLst>
          </a:prstGeom>
          <a:solidFill>
            <a:schemeClr val="lt1"/>
          </a:solidFill>
          <a:ln cap="flat" cmpd="sng" w="12700">
            <a:solidFill>
              <a:schemeClr val="accent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50"/>
              <a:buFont typeface="Arial"/>
              <a:buNone/>
            </a:pPr>
            <a:r>
              <a:rPr b="0" i="0" lang="es-CO" sz="1050" u="none" cap="none" strike="noStrike">
                <a:solidFill>
                  <a:schemeClr val="dk1"/>
                </a:solidFill>
                <a:latin typeface="Century Gothic"/>
                <a:ea typeface="Century Gothic"/>
                <a:cs typeface="Century Gothic"/>
                <a:sym typeface="Century Gothic"/>
              </a:rPr>
              <a:t>Mecanismo de sensibilización del ligando inductor de apoptosis relacionada con el factor de necrosis tumoral (TRAIL)</a:t>
            </a:r>
            <a:endParaRPr b="0" i="0" sz="1400" u="none" cap="none" strike="noStrike">
              <a:solidFill>
                <a:srgbClr val="000000"/>
              </a:solidFill>
              <a:latin typeface="Arial"/>
              <a:ea typeface="Arial"/>
              <a:cs typeface="Arial"/>
              <a:sym typeface="Arial"/>
            </a:endParaRPr>
          </a:p>
        </p:txBody>
      </p:sp>
      <p:sp>
        <p:nvSpPr>
          <p:cNvPr id="425" name="Google Shape;425;p18"/>
          <p:cNvSpPr/>
          <p:nvPr/>
        </p:nvSpPr>
        <p:spPr>
          <a:xfrm>
            <a:off x="1859002" y="2837638"/>
            <a:ext cx="1615283" cy="1206785"/>
          </a:xfrm>
          <a:prstGeom prst="irregularSeal1">
            <a:avLst/>
          </a:prstGeom>
          <a:solidFill>
            <a:schemeClr val="l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Arial"/>
              <a:buNone/>
            </a:pPr>
            <a:r>
              <a:rPr b="1" i="0" lang="es-CO" sz="1200" u="none" cap="none" strike="noStrike">
                <a:solidFill>
                  <a:schemeClr val="dk1"/>
                </a:solidFill>
                <a:latin typeface="Century Gothic"/>
                <a:ea typeface="Century Gothic"/>
                <a:cs typeface="Century Gothic"/>
                <a:sym typeface="Century Gothic"/>
              </a:rPr>
              <a:t>Ly303511</a:t>
            </a:r>
            <a:endParaRPr b="1" i="0" sz="1200" u="none" cap="none" strike="noStrike">
              <a:solidFill>
                <a:schemeClr val="dk1"/>
              </a:solidFill>
              <a:latin typeface="Century Gothic"/>
              <a:ea typeface="Century Gothic"/>
              <a:cs typeface="Century Gothic"/>
              <a:sym typeface="Century Gothic"/>
            </a:endParaRPr>
          </a:p>
        </p:txBody>
      </p:sp>
      <p:sp>
        <p:nvSpPr>
          <p:cNvPr id="426" name="Google Shape;426;p18"/>
          <p:cNvSpPr/>
          <p:nvPr/>
        </p:nvSpPr>
        <p:spPr>
          <a:xfrm rot="10535912">
            <a:off x="1037133" y="2765024"/>
            <a:ext cx="1662463" cy="308036"/>
          </a:xfrm>
          <a:prstGeom prst="curvedUpArrow">
            <a:avLst>
              <a:gd fmla="val 25000" name="adj1"/>
              <a:gd fmla="val 78365" name="adj2"/>
              <a:gd fmla="val 25000" name="adj3"/>
            </a:avLst>
          </a:prstGeom>
          <a:solidFill>
            <a:schemeClr val="accen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entury Gothic"/>
              <a:ea typeface="Century Gothic"/>
              <a:cs typeface="Century Gothic"/>
              <a:sym typeface="Century Gothic"/>
            </a:endParaRPr>
          </a:p>
        </p:txBody>
      </p:sp>
      <p:sp>
        <p:nvSpPr>
          <p:cNvPr id="427" name="Google Shape;427;p18"/>
          <p:cNvSpPr/>
          <p:nvPr/>
        </p:nvSpPr>
        <p:spPr>
          <a:xfrm>
            <a:off x="187351" y="5163611"/>
            <a:ext cx="3546449" cy="1273983"/>
          </a:xfrm>
          <a:prstGeom prst="rect">
            <a:avLst/>
          </a:prstGeom>
          <a:solidFill>
            <a:schemeClr val="accen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Arial"/>
              <a:buNone/>
            </a:pPr>
            <a:r>
              <a:rPr b="1" i="0" lang="es-CO" sz="1200" u="none" cap="none" strike="noStrike">
                <a:solidFill>
                  <a:schemeClr val="lt1"/>
                </a:solidFill>
                <a:latin typeface="Century Gothic"/>
                <a:ea typeface="Century Gothic"/>
                <a:cs typeface="Century Gothic"/>
                <a:sym typeface="Century Gothic"/>
              </a:rPr>
              <a:t>Esto fue materia de estudio en  la investigación realiza por Mellier G y colaboradores titulada La sensibilización de moléculas pequeñas asociadas a TRAIL esta mediada por la localización nuclear, la fosforilación y la inhibición de la actividad chaperona de Hsp27</a:t>
            </a:r>
            <a:endParaRPr b="1" i="0" sz="1800" u="none" cap="none" strike="noStrike">
              <a:solidFill>
                <a:schemeClr val="lt1"/>
              </a:solidFill>
              <a:latin typeface="Century Gothic"/>
              <a:ea typeface="Century Gothic"/>
              <a:cs typeface="Century Gothic"/>
              <a:sym typeface="Century Gothic"/>
            </a:endParaRPr>
          </a:p>
        </p:txBody>
      </p:sp>
      <p:sp>
        <p:nvSpPr>
          <p:cNvPr id="428" name="Google Shape;428;p18"/>
          <p:cNvSpPr txBox="1"/>
          <p:nvPr/>
        </p:nvSpPr>
        <p:spPr>
          <a:xfrm>
            <a:off x="398829" y="469900"/>
            <a:ext cx="10575245" cy="593843"/>
          </a:xfrm>
          <a:prstGeom prst="rect">
            <a:avLst/>
          </a:prstGeom>
          <a:noFill/>
          <a:ln>
            <a:noFill/>
          </a:ln>
        </p:spPr>
        <p:txBody>
          <a:bodyPr anchorCtr="0" anchor="b" bIns="45700" lIns="91425" spcFirstLastPara="1" rIns="91425" wrap="square" tIns="45700">
            <a:normAutofit fontScale="97500" lnSpcReduction="10000"/>
          </a:bodyPr>
          <a:lstStyle/>
          <a:p>
            <a:pPr indent="0" lvl="0" marL="0" marR="0" rtl="0" algn="ctr">
              <a:lnSpc>
                <a:spcPct val="90000"/>
              </a:lnSpc>
              <a:spcBef>
                <a:spcPts val="0"/>
              </a:spcBef>
              <a:spcAft>
                <a:spcPts val="0"/>
              </a:spcAft>
              <a:buClr>
                <a:schemeClr val="dk1"/>
              </a:buClr>
              <a:buSzPct val="100000"/>
              <a:buFont typeface="Century Gothic"/>
              <a:buNone/>
            </a:pPr>
            <a:r>
              <a:rPr b="1" i="0" lang="es-CO" sz="2000" u="none" cap="none" strike="noStrike">
                <a:solidFill>
                  <a:schemeClr val="dk1"/>
                </a:solidFill>
                <a:latin typeface="Century Gothic"/>
                <a:ea typeface="Century Gothic"/>
                <a:cs typeface="Century Gothic"/>
                <a:sym typeface="Century Gothic"/>
              </a:rPr>
              <a:t>CARACTERÍSTICAS DE LAS SECUENCIAS KNOCKIN PARA ESCINDIR SOBRE HSP27, GATA-1 Y ADAR1</a:t>
            </a:r>
            <a:endParaRPr b="1" i="0" sz="2000" u="none" cap="none" strike="noStrike">
              <a:solidFill>
                <a:schemeClr val="dk1"/>
              </a:solidFill>
              <a:latin typeface="Century Gothic"/>
              <a:ea typeface="Century Gothic"/>
              <a:cs typeface="Century Gothic"/>
              <a:sym typeface="Century Gothic"/>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3" name="Shape 433"/>
        <p:cNvGrpSpPr/>
        <p:nvPr/>
      </p:nvGrpSpPr>
      <p:grpSpPr>
        <a:xfrm>
          <a:off x="0" y="0"/>
          <a:ext cx="0" cy="0"/>
          <a:chOff x="0" y="0"/>
          <a:chExt cx="0" cy="0"/>
        </a:xfrm>
      </p:grpSpPr>
      <p:sp>
        <p:nvSpPr>
          <p:cNvPr id="434" name="Google Shape;434;p19"/>
          <p:cNvSpPr/>
          <p:nvPr/>
        </p:nvSpPr>
        <p:spPr>
          <a:xfrm>
            <a:off x="0" y="0"/>
            <a:ext cx="12192000" cy="685800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cxnSp>
        <p:nvCxnSpPr>
          <p:cNvPr id="435" name="Google Shape;435;p19"/>
          <p:cNvCxnSpPr/>
          <p:nvPr/>
        </p:nvCxnSpPr>
        <p:spPr>
          <a:xfrm>
            <a:off x="7397108" y="1923563"/>
            <a:ext cx="0" cy="3017520"/>
          </a:xfrm>
          <a:prstGeom prst="straightConnector1">
            <a:avLst/>
          </a:prstGeom>
          <a:noFill/>
          <a:ln cap="flat" cmpd="sng" w="15875">
            <a:solidFill>
              <a:schemeClr val="dk1"/>
            </a:solidFill>
            <a:prstDash val="solid"/>
            <a:round/>
            <a:headEnd len="sm" w="sm" type="none"/>
            <a:tailEnd len="sm" w="sm" type="none"/>
          </a:ln>
        </p:spPr>
      </p:cxnSp>
      <p:pic>
        <p:nvPicPr>
          <p:cNvPr id="436" name="Google Shape;436;p19"/>
          <p:cNvPicPr preferRelativeResize="0"/>
          <p:nvPr/>
        </p:nvPicPr>
        <p:blipFill rotWithShape="1">
          <a:blip r:embed="rId4">
            <a:alphaModFix/>
          </a:blip>
          <a:srcRect b="0" l="0" r="0" t="-534"/>
          <a:stretch/>
        </p:blipFill>
        <p:spPr>
          <a:xfrm rot="-5400000">
            <a:off x="7545075" y="2187578"/>
            <a:ext cx="6857999" cy="2482850"/>
          </a:xfrm>
          <a:prstGeom prst="rect">
            <a:avLst/>
          </a:prstGeom>
          <a:noFill/>
          <a:ln>
            <a:noFill/>
          </a:ln>
        </p:spPr>
      </p:pic>
      <p:sp>
        <p:nvSpPr>
          <p:cNvPr id="437" name="Google Shape;437;p19"/>
          <p:cNvSpPr/>
          <p:nvPr/>
        </p:nvSpPr>
        <p:spPr>
          <a:xfrm>
            <a:off x="820350" y="1244644"/>
            <a:ext cx="8758990" cy="4555958"/>
          </a:xfrm>
          <a:prstGeom prst="roundRect">
            <a:avLst>
              <a:gd fmla="val 16667" name="adj"/>
            </a:avLst>
          </a:prstGeom>
          <a:solidFill>
            <a:schemeClr val="lt1"/>
          </a:solid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438" name="Google Shape;438;p19"/>
          <p:cNvSpPr/>
          <p:nvPr/>
        </p:nvSpPr>
        <p:spPr>
          <a:xfrm>
            <a:off x="876300" y="1355558"/>
            <a:ext cx="9029700" cy="825658"/>
          </a:xfrm>
          <a:prstGeom prst="rect">
            <a:avLst/>
          </a:prstGeom>
          <a:solidFill>
            <a:schemeClr val="lt1"/>
          </a:solidFill>
          <a:ln cap="flat" cmpd="sng" w="28575">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342900" lvl="0" marL="342900" marR="0" rtl="0" algn="l">
              <a:lnSpc>
                <a:spcPct val="100000"/>
              </a:lnSpc>
              <a:spcBef>
                <a:spcPts val="0"/>
              </a:spcBef>
              <a:spcAft>
                <a:spcPts val="0"/>
              </a:spcAft>
              <a:buClr>
                <a:schemeClr val="dk1"/>
              </a:buClr>
              <a:buSzPts val="1050"/>
              <a:buFont typeface="Century Gothic"/>
              <a:buAutoNum type="arabicPeriod"/>
            </a:pPr>
            <a:r>
              <a:rPr b="0" i="0" lang="es-CO" sz="1050" u="none" cap="none" strike="noStrike">
                <a:solidFill>
                  <a:schemeClr val="dk1"/>
                </a:solidFill>
                <a:latin typeface="Century Gothic"/>
                <a:ea typeface="Century Gothic"/>
                <a:cs typeface="Century Gothic"/>
                <a:sym typeface="Century Gothic"/>
              </a:rPr>
              <a:t>Las secuencias genéticas sean conocidas y publicadas en bancos de genes como Genbank.</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1050"/>
              <a:buFont typeface="Century Gothic"/>
              <a:buAutoNum type="arabicPeriod"/>
            </a:pPr>
            <a:r>
              <a:rPr b="0" i="0" lang="es-CO" sz="1050" u="none" cap="none" strike="noStrike">
                <a:solidFill>
                  <a:schemeClr val="dk1"/>
                </a:solidFill>
                <a:latin typeface="Century Gothic"/>
                <a:ea typeface="Century Gothic"/>
                <a:cs typeface="Century Gothic"/>
                <a:sym typeface="Century Gothic"/>
              </a:rPr>
              <a:t>Que la sumatoria de los nucleótidos de las 3 no supere los 38kb que permite de inserción el modelo Adenoviral.</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1050"/>
              <a:buFont typeface="Century Gothic"/>
              <a:buAutoNum type="arabicPeriod"/>
            </a:pPr>
            <a:r>
              <a:rPr b="0" i="0" lang="es-CO" sz="1050" u="none" cap="none" strike="noStrike">
                <a:solidFill>
                  <a:schemeClr val="dk1"/>
                </a:solidFill>
                <a:latin typeface="Century Gothic"/>
                <a:ea typeface="Century Gothic"/>
                <a:cs typeface="Century Gothic"/>
                <a:sym typeface="Century Gothic"/>
              </a:rPr>
              <a:t>Que el mecanismo de acción de los compuestos que incidan sobre los blancos sean altamente específicos y que tengan baja o nula toxicidad en las células sanas.</a:t>
            </a:r>
            <a:endParaRPr b="0" i="0" sz="1400" u="none" cap="none" strike="noStrike">
              <a:solidFill>
                <a:srgbClr val="000000"/>
              </a:solidFill>
              <a:latin typeface="Arial"/>
              <a:ea typeface="Arial"/>
              <a:cs typeface="Arial"/>
              <a:sym typeface="Arial"/>
            </a:endParaRPr>
          </a:p>
        </p:txBody>
      </p:sp>
      <p:sp>
        <p:nvSpPr>
          <p:cNvPr id="439" name="Google Shape;439;p19"/>
          <p:cNvSpPr/>
          <p:nvPr/>
        </p:nvSpPr>
        <p:spPr>
          <a:xfrm>
            <a:off x="424229" y="3180070"/>
            <a:ext cx="952500" cy="330200"/>
          </a:xfrm>
          <a:prstGeom prst="rect">
            <a:avLst/>
          </a:prstGeom>
          <a:solidFill>
            <a:schemeClr val="lt1"/>
          </a:solidFill>
          <a:ln cap="flat" cmpd="sng" w="12700">
            <a:solidFill>
              <a:schemeClr val="accent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50"/>
              <a:buFont typeface="Arial"/>
              <a:buNone/>
            </a:pPr>
            <a:r>
              <a:rPr b="1" i="0" lang="es-CO" sz="1050" u="none" cap="none" strike="noStrike">
                <a:solidFill>
                  <a:schemeClr val="dk1"/>
                </a:solidFill>
                <a:latin typeface="Century Gothic"/>
                <a:ea typeface="Century Gothic"/>
                <a:cs typeface="Century Gothic"/>
                <a:sym typeface="Century Gothic"/>
              </a:rPr>
              <a:t>Hsp27</a:t>
            </a:r>
            <a:r>
              <a:rPr b="0" i="0" lang="es-CO" sz="1050" u="none" cap="none" strike="noStrike">
                <a:solidFill>
                  <a:schemeClr val="dk1"/>
                </a:solidFill>
                <a:latin typeface="Century Gothic"/>
                <a:ea typeface="Century Gothic"/>
                <a:cs typeface="Century Gothic"/>
                <a:sym typeface="Century Gothic"/>
              </a:rPr>
              <a:t> </a:t>
            </a:r>
            <a:endParaRPr b="0" i="0" sz="1400" u="none" cap="none" strike="noStrike">
              <a:solidFill>
                <a:srgbClr val="000000"/>
              </a:solidFill>
              <a:latin typeface="Arial"/>
              <a:ea typeface="Arial"/>
              <a:cs typeface="Arial"/>
              <a:sym typeface="Arial"/>
            </a:endParaRPr>
          </a:p>
        </p:txBody>
      </p:sp>
      <p:sp>
        <p:nvSpPr>
          <p:cNvPr id="440" name="Google Shape;440;p19"/>
          <p:cNvSpPr/>
          <p:nvPr/>
        </p:nvSpPr>
        <p:spPr>
          <a:xfrm>
            <a:off x="229839" y="4088094"/>
            <a:ext cx="3412816" cy="825501"/>
          </a:xfrm>
          <a:prstGeom prst="roundRect">
            <a:avLst>
              <a:gd fmla="val 16667" name="adj"/>
            </a:avLst>
          </a:prstGeom>
          <a:solidFill>
            <a:schemeClr val="lt1"/>
          </a:solidFill>
          <a:ln cap="flat" cmpd="sng" w="12700">
            <a:solidFill>
              <a:schemeClr val="accent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50"/>
              <a:buFont typeface="Arial"/>
              <a:buNone/>
            </a:pPr>
            <a:r>
              <a:rPr b="0" i="0" lang="es-CO" sz="1050" u="none" cap="none" strike="noStrike">
                <a:solidFill>
                  <a:schemeClr val="dk1"/>
                </a:solidFill>
                <a:latin typeface="Century Gothic"/>
                <a:ea typeface="Century Gothic"/>
                <a:cs typeface="Century Gothic"/>
                <a:sym typeface="Century Gothic"/>
              </a:rPr>
              <a:t>Mecanismo de sensibilización del ligando inductor de apoptosis relacionada con el factor de necrosis tumoral (TRAIL)</a:t>
            </a:r>
            <a:endParaRPr b="0" i="0" sz="1400" u="none" cap="none" strike="noStrike">
              <a:solidFill>
                <a:srgbClr val="000000"/>
              </a:solidFill>
              <a:latin typeface="Arial"/>
              <a:ea typeface="Arial"/>
              <a:cs typeface="Arial"/>
              <a:sym typeface="Arial"/>
            </a:endParaRPr>
          </a:p>
        </p:txBody>
      </p:sp>
      <p:sp>
        <p:nvSpPr>
          <p:cNvPr id="441" name="Google Shape;441;p19"/>
          <p:cNvSpPr/>
          <p:nvPr/>
        </p:nvSpPr>
        <p:spPr>
          <a:xfrm>
            <a:off x="1859002" y="2837638"/>
            <a:ext cx="1615283" cy="1206785"/>
          </a:xfrm>
          <a:prstGeom prst="irregularSeal1">
            <a:avLst/>
          </a:prstGeom>
          <a:solidFill>
            <a:schemeClr val="l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Arial"/>
              <a:buNone/>
            </a:pPr>
            <a:r>
              <a:rPr b="1" i="0" lang="es-CO" sz="1200" u="none" cap="none" strike="noStrike">
                <a:solidFill>
                  <a:schemeClr val="dk1"/>
                </a:solidFill>
                <a:latin typeface="Century Gothic"/>
                <a:ea typeface="Century Gothic"/>
                <a:cs typeface="Century Gothic"/>
                <a:sym typeface="Century Gothic"/>
              </a:rPr>
              <a:t>Ly303511</a:t>
            </a:r>
            <a:endParaRPr b="1" i="0" sz="1200" u="none" cap="none" strike="noStrike">
              <a:solidFill>
                <a:schemeClr val="dk1"/>
              </a:solidFill>
              <a:latin typeface="Century Gothic"/>
              <a:ea typeface="Century Gothic"/>
              <a:cs typeface="Century Gothic"/>
              <a:sym typeface="Century Gothic"/>
            </a:endParaRPr>
          </a:p>
        </p:txBody>
      </p:sp>
      <p:sp>
        <p:nvSpPr>
          <p:cNvPr id="442" name="Google Shape;442;p19"/>
          <p:cNvSpPr/>
          <p:nvPr/>
        </p:nvSpPr>
        <p:spPr>
          <a:xfrm rot="10535912">
            <a:off x="1037133" y="2765024"/>
            <a:ext cx="1662463" cy="308036"/>
          </a:xfrm>
          <a:prstGeom prst="curvedUpArrow">
            <a:avLst>
              <a:gd fmla="val 25000" name="adj1"/>
              <a:gd fmla="val 78365" name="adj2"/>
              <a:gd fmla="val 25000" name="adj3"/>
            </a:avLst>
          </a:prstGeom>
          <a:solidFill>
            <a:schemeClr val="accen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entury Gothic"/>
              <a:ea typeface="Century Gothic"/>
              <a:cs typeface="Century Gothic"/>
              <a:sym typeface="Century Gothic"/>
            </a:endParaRPr>
          </a:p>
        </p:txBody>
      </p:sp>
      <p:pic>
        <p:nvPicPr>
          <p:cNvPr descr="ADN (Ácido Desoxirribonucleico) | NHGRI" id="443" name="Google Shape;443;p19"/>
          <p:cNvPicPr preferRelativeResize="0"/>
          <p:nvPr/>
        </p:nvPicPr>
        <p:blipFill rotWithShape="1">
          <a:blip r:embed="rId5">
            <a:alphaModFix/>
          </a:blip>
          <a:srcRect b="55406" l="31324" r="18450" t="0"/>
          <a:stretch/>
        </p:blipFill>
        <p:spPr>
          <a:xfrm rot="9898091">
            <a:off x="6588947" y="2863015"/>
            <a:ext cx="1167738" cy="759796"/>
          </a:xfrm>
          <a:prstGeom prst="rect">
            <a:avLst/>
          </a:prstGeom>
          <a:noFill/>
          <a:ln>
            <a:noFill/>
          </a:ln>
        </p:spPr>
      </p:pic>
      <p:pic>
        <p:nvPicPr>
          <p:cNvPr id="444" name="Google Shape;444;p19"/>
          <p:cNvPicPr preferRelativeResize="0"/>
          <p:nvPr/>
        </p:nvPicPr>
        <p:blipFill rotWithShape="1">
          <a:blip r:embed="rId6">
            <a:alphaModFix/>
          </a:blip>
          <a:srcRect b="9776" l="0" r="16640" t="18803"/>
          <a:stretch/>
        </p:blipFill>
        <p:spPr>
          <a:xfrm>
            <a:off x="5199845" y="2469792"/>
            <a:ext cx="1380368" cy="1282078"/>
          </a:xfrm>
          <a:prstGeom prst="rect">
            <a:avLst/>
          </a:prstGeom>
          <a:noFill/>
          <a:ln>
            <a:noFill/>
          </a:ln>
        </p:spPr>
      </p:pic>
      <p:sp>
        <p:nvSpPr>
          <p:cNvPr id="445" name="Google Shape;445;p19"/>
          <p:cNvSpPr/>
          <p:nvPr/>
        </p:nvSpPr>
        <p:spPr>
          <a:xfrm>
            <a:off x="9023139" y="4044423"/>
            <a:ext cx="352945" cy="358048"/>
          </a:xfrm>
          <a:prstGeom prst="irregularSeal1">
            <a:avLst/>
          </a:prstGeom>
          <a:solidFill>
            <a:schemeClr val="l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Arial"/>
              <a:buNone/>
            </a:pPr>
            <a:r>
              <a:t/>
            </a:r>
            <a:endParaRPr b="1" i="0" sz="1200" u="none" cap="none" strike="noStrike">
              <a:solidFill>
                <a:schemeClr val="dk1"/>
              </a:solidFill>
              <a:latin typeface="Century Gothic"/>
              <a:ea typeface="Century Gothic"/>
              <a:cs typeface="Century Gothic"/>
              <a:sym typeface="Century Gothic"/>
            </a:endParaRPr>
          </a:p>
        </p:txBody>
      </p:sp>
      <p:pic>
        <p:nvPicPr>
          <p:cNvPr descr="El código genético (artículo) | Khan Academy" id="446" name="Google Shape;446;p19"/>
          <p:cNvPicPr preferRelativeResize="0"/>
          <p:nvPr/>
        </p:nvPicPr>
        <p:blipFill rotWithShape="1">
          <a:blip r:embed="rId7">
            <a:alphaModFix/>
          </a:blip>
          <a:srcRect b="0" l="25266" r="28021" t="0"/>
          <a:stretch/>
        </p:blipFill>
        <p:spPr>
          <a:xfrm>
            <a:off x="7597955" y="2970083"/>
            <a:ext cx="3138839" cy="1429154"/>
          </a:xfrm>
          <a:prstGeom prst="rect">
            <a:avLst/>
          </a:prstGeom>
          <a:noFill/>
          <a:ln>
            <a:noFill/>
          </a:ln>
        </p:spPr>
      </p:pic>
      <p:sp>
        <p:nvSpPr>
          <p:cNvPr id="447" name="Google Shape;447;p19"/>
          <p:cNvSpPr/>
          <p:nvPr/>
        </p:nvSpPr>
        <p:spPr>
          <a:xfrm rot="-5400000">
            <a:off x="4047863" y="3611225"/>
            <a:ext cx="1869718" cy="322544"/>
          </a:xfrm>
          <a:prstGeom prst="rect">
            <a:avLst/>
          </a:prstGeom>
          <a:solidFill>
            <a:schemeClr val="lt1"/>
          </a:solidFill>
          <a:ln cap="flat" cmpd="sng" w="1905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Arial"/>
              <a:buNone/>
            </a:pPr>
            <a:r>
              <a:rPr b="1" i="0" lang="es-CO" sz="1200" u="none" cap="none" strike="noStrike">
                <a:solidFill>
                  <a:schemeClr val="dk1"/>
                </a:solidFill>
                <a:latin typeface="Century Gothic"/>
                <a:ea typeface="Century Gothic"/>
                <a:cs typeface="Century Gothic"/>
                <a:sym typeface="Century Gothic"/>
              </a:rPr>
              <a:t>Citosol</a:t>
            </a:r>
            <a:endParaRPr b="0" i="0" sz="1400" u="none" cap="none" strike="noStrike">
              <a:solidFill>
                <a:srgbClr val="000000"/>
              </a:solidFill>
              <a:latin typeface="Arial"/>
              <a:ea typeface="Arial"/>
              <a:cs typeface="Arial"/>
              <a:sym typeface="Arial"/>
            </a:endParaRPr>
          </a:p>
        </p:txBody>
      </p:sp>
      <p:cxnSp>
        <p:nvCxnSpPr>
          <p:cNvPr id="448" name="Google Shape;448;p19"/>
          <p:cNvCxnSpPr/>
          <p:nvPr/>
        </p:nvCxnSpPr>
        <p:spPr>
          <a:xfrm>
            <a:off x="4821450" y="5163611"/>
            <a:ext cx="5567150" cy="0"/>
          </a:xfrm>
          <a:prstGeom prst="straightConnector1">
            <a:avLst/>
          </a:prstGeom>
          <a:noFill/>
          <a:ln cap="flat" cmpd="sng" w="38100">
            <a:solidFill>
              <a:schemeClr val="accent2"/>
            </a:solidFill>
            <a:prstDash val="solid"/>
            <a:round/>
            <a:headEnd len="sm" w="sm" type="none"/>
            <a:tailEnd len="sm" w="sm" type="none"/>
          </a:ln>
        </p:spPr>
      </p:cxnSp>
      <p:sp>
        <p:nvSpPr>
          <p:cNvPr id="449" name="Google Shape;449;p19"/>
          <p:cNvSpPr/>
          <p:nvPr/>
        </p:nvSpPr>
        <p:spPr>
          <a:xfrm rot="-5400000">
            <a:off x="4265520" y="5865226"/>
            <a:ext cx="1434404" cy="322544"/>
          </a:xfrm>
          <a:prstGeom prst="rect">
            <a:avLst/>
          </a:prstGeom>
          <a:solidFill>
            <a:schemeClr val="lt1"/>
          </a:solidFill>
          <a:ln cap="flat" cmpd="sng" w="1905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Arial"/>
              <a:buNone/>
            </a:pPr>
            <a:r>
              <a:rPr b="1" i="0" lang="es-CO" sz="1200" u="none" cap="none" strike="noStrike">
                <a:solidFill>
                  <a:schemeClr val="dk1"/>
                </a:solidFill>
                <a:latin typeface="Century Gothic"/>
                <a:ea typeface="Century Gothic"/>
                <a:cs typeface="Century Gothic"/>
                <a:sym typeface="Century Gothic"/>
              </a:rPr>
              <a:t>Núcleo</a:t>
            </a:r>
            <a:endParaRPr b="0" i="0" sz="1400" u="none" cap="none" strike="noStrike">
              <a:solidFill>
                <a:srgbClr val="000000"/>
              </a:solidFill>
              <a:latin typeface="Arial"/>
              <a:ea typeface="Arial"/>
              <a:cs typeface="Arial"/>
              <a:sym typeface="Arial"/>
            </a:endParaRPr>
          </a:p>
        </p:txBody>
      </p:sp>
      <p:sp>
        <p:nvSpPr>
          <p:cNvPr id="450" name="Google Shape;450;p19"/>
          <p:cNvSpPr/>
          <p:nvPr/>
        </p:nvSpPr>
        <p:spPr>
          <a:xfrm>
            <a:off x="187351" y="5163611"/>
            <a:ext cx="3546449" cy="1273983"/>
          </a:xfrm>
          <a:prstGeom prst="rect">
            <a:avLst/>
          </a:prstGeom>
          <a:solidFill>
            <a:schemeClr val="accen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Arial"/>
              <a:buNone/>
            </a:pPr>
            <a:r>
              <a:rPr b="1" i="0" lang="es-CO" sz="1200" u="none" cap="none" strike="noStrike">
                <a:solidFill>
                  <a:schemeClr val="lt1"/>
                </a:solidFill>
                <a:latin typeface="Century Gothic"/>
                <a:ea typeface="Century Gothic"/>
                <a:cs typeface="Century Gothic"/>
                <a:sym typeface="Century Gothic"/>
              </a:rPr>
              <a:t>Esto fue materia de estudio en  la investigación realiza por Mellier G y colaboradores titulada La sensibilización de moléculas pequeñas asociadas a TRAIL esta mediada por la localización nuclear, la fosforilación y la inhibición de la actividad chaperona de Hsp27</a:t>
            </a:r>
            <a:endParaRPr b="1" i="0" sz="1800" u="none" cap="none" strike="noStrike">
              <a:solidFill>
                <a:schemeClr val="lt1"/>
              </a:solidFill>
              <a:latin typeface="Century Gothic"/>
              <a:ea typeface="Century Gothic"/>
              <a:cs typeface="Century Gothic"/>
              <a:sym typeface="Century Gothic"/>
            </a:endParaRPr>
          </a:p>
        </p:txBody>
      </p:sp>
      <p:sp>
        <p:nvSpPr>
          <p:cNvPr id="451" name="Google Shape;451;p19"/>
          <p:cNvSpPr txBox="1"/>
          <p:nvPr/>
        </p:nvSpPr>
        <p:spPr>
          <a:xfrm>
            <a:off x="398829" y="469900"/>
            <a:ext cx="10575245" cy="593843"/>
          </a:xfrm>
          <a:prstGeom prst="rect">
            <a:avLst/>
          </a:prstGeom>
          <a:noFill/>
          <a:ln>
            <a:noFill/>
          </a:ln>
        </p:spPr>
        <p:txBody>
          <a:bodyPr anchorCtr="0" anchor="b" bIns="45700" lIns="91425" spcFirstLastPara="1" rIns="91425" wrap="square" tIns="45700">
            <a:normAutofit fontScale="97500" lnSpcReduction="10000"/>
          </a:bodyPr>
          <a:lstStyle/>
          <a:p>
            <a:pPr indent="0" lvl="0" marL="0" marR="0" rtl="0" algn="ctr">
              <a:lnSpc>
                <a:spcPct val="90000"/>
              </a:lnSpc>
              <a:spcBef>
                <a:spcPts val="0"/>
              </a:spcBef>
              <a:spcAft>
                <a:spcPts val="0"/>
              </a:spcAft>
              <a:buClr>
                <a:schemeClr val="dk1"/>
              </a:buClr>
              <a:buSzPct val="100000"/>
              <a:buFont typeface="Century Gothic"/>
              <a:buNone/>
            </a:pPr>
            <a:r>
              <a:rPr b="1" i="0" lang="es-CO" sz="2000" u="none" cap="none" strike="noStrike">
                <a:solidFill>
                  <a:schemeClr val="dk1"/>
                </a:solidFill>
                <a:latin typeface="Century Gothic"/>
                <a:ea typeface="Century Gothic"/>
                <a:cs typeface="Century Gothic"/>
                <a:sym typeface="Century Gothic"/>
              </a:rPr>
              <a:t>CARACTERÍSTICAS DE LAS SECUENCIAS KNOCKIN PARA ESCINDIR SOBRE HSP27, GATA-1 Y ADAR1</a:t>
            </a:r>
            <a:endParaRPr b="1" i="0" sz="2000" u="none" cap="none" strike="noStrike">
              <a:solidFill>
                <a:schemeClr val="dk1"/>
              </a:solidFill>
              <a:latin typeface="Century Gothic"/>
              <a:ea typeface="Century Gothic"/>
              <a:cs typeface="Century Gothic"/>
              <a:sym typeface="Century Gothic"/>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6" name="Shape 456"/>
        <p:cNvGrpSpPr/>
        <p:nvPr/>
      </p:nvGrpSpPr>
      <p:grpSpPr>
        <a:xfrm>
          <a:off x="0" y="0"/>
          <a:ext cx="0" cy="0"/>
          <a:chOff x="0" y="0"/>
          <a:chExt cx="0" cy="0"/>
        </a:xfrm>
      </p:grpSpPr>
      <p:sp>
        <p:nvSpPr>
          <p:cNvPr id="457" name="Google Shape;457;p20"/>
          <p:cNvSpPr/>
          <p:nvPr/>
        </p:nvSpPr>
        <p:spPr>
          <a:xfrm>
            <a:off x="0" y="0"/>
            <a:ext cx="12192000" cy="685800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pic>
        <p:nvPicPr>
          <p:cNvPr id="458" name="Google Shape;458;p20"/>
          <p:cNvPicPr preferRelativeResize="0"/>
          <p:nvPr/>
        </p:nvPicPr>
        <p:blipFill rotWithShape="1">
          <a:blip r:embed="rId4">
            <a:alphaModFix/>
          </a:blip>
          <a:srcRect b="0" l="0" r="0" t="-534"/>
          <a:stretch/>
        </p:blipFill>
        <p:spPr>
          <a:xfrm rot="-5400000">
            <a:off x="7545075" y="2187578"/>
            <a:ext cx="6857999" cy="2482850"/>
          </a:xfrm>
          <a:prstGeom prst="rect">
            <a:avLst/>
          </a:prstGeom>
          <a:noFill/>
          <a:ln>
            <a:noFill/>
          </a:ln>
        </p:spPr>
      </p:pic>
      <p:sp>
        <p:nvSpPr>
          <p:cNvPr id="459" name="Google Shape;459;p20"/>
          <p:cNvSpPr/>
          <p:nvPr/>
        </p:nvSpPr>
        <p:spPr>
          <a:xfrm>
            <a:off x="876300" y="1355558"/>
            <a:ext cx="9029700" cy="825658"/>
          </a:xfrm>
          <a:prstGeom prst="rect">
            <a:avLst/>
          </a:prstGeom>
          <a:solidFill>
            <a:schemeClr val="lt1"/>
          </a:solidFill>
          <a:ln cap="flat" cmpd="sng" w="28575">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342900" lvl="0" marL="342900" marR="0" rtl="0" algn="l">
              <a:lnSpc>
                <a:spcPct val="100000"/>
              </a:lnSpc>
              <a:spcBef>
                <a:spcPts val="0"/>
              </a:spcBef>
              <a:spcAft>
                <a:spcPts val="0"/>
              </a:spcAft>
              <a:buClr>
                <a:schemeClr val="dk1"/>
              </a:buClr>
              <a:buSzPts val="1050"/>
              <a:buFont typeface="Century Gothic"/>
              <a:buAutoNum type="arabicPeriod"/>
            </a:pPr>
            <a:r>
              <a:rPr b="0" i="0" lang="es-CO" sz="1050" u="none" cap="none" strike="noStrike">
                <a:solidFill>
                  <a:schemeClr val="dk1"/>
                </a:solidFill>
                <a:latin typeface="Century Gothic"/>
                <a:ea typeface="Century Gothic"/>
                <a:cs typeface="Century Gothic"/>
                <a:sym typeface="Century Gothic"/>
              </a:rPr>
              <a:t>Las secuencias genéticas sean conocidas y publicadas en bancos de genes como Genbank.</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1050"/>
              <a:buFont typeface="Century Gothic"/>
              <a:buAutoNum type="arabicPeriod"/>
            </a:pPr>
            <a:r>
              <a:rPr b="0" i="0" lang="es-CO" sz="1050" u="none" cap="none" strike="noStrike">
                <a:solidFill>
                  <a:schemeClr val="dk1"/>
                </a:solidFill>
                <a:latin typeface="Century Gothic"/>
                <a:ea typeface="Century Gothic"/>
                <a:cs typeface="Century Gothic"/>
                <a:sym typeface="Century Gothic"/>
              </a:rPr>
              <a:t>Que la sumatoria de los nucleótidos de las 3 no supere los 38kb que permite de inserción el modelo Adenoviral.</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1050"/>
              <a:buFont typeface="Century Gothic"/>
              <a:buAutoNum type="arabicPeriod"/>
            </a:pPr>
            <a:r>
              <a:rPr b="0" i="0" lang="es-CO" sz="1050" u="none" cap="none" strike="noStrike">
                <a:solidFill>
                  <a:schemeClr val="dk1"/>
                </a:solidFill>
                <a:latin typeface="Century Gothic"/>
                <a:ea typeface="Century Gothic"/>
                <a:cs typeface="Century Gothic"/>
                <a:sym typeface="Century Gothic"/>
              </a:rPr>
              <a:t>Que el mecanismo de acción de los compuestos que incidan sobre los blancos sean altamente específicos y que tengan baja o nula toxicidad en las células sanas.</a:t>
            </a:r>
            <a:endParaRPr b="0" i="0" sz="1400" u="none" cap="none" strike="noStrike">
              <a:solidFill>
                <a:srgbClr val="000000"/>
              </a:solidFill>
              <a:latin typeface="Arial"/>
              <a:ea typeface="Arial"/>
              <a:cs typeface="Arial"/>
              <a:sym typeface="Arial"/>
            </a:endParaRPr>
          </a:p>
        </p:txBody>
      </p:sp>
      <p:sp>
        <p:nvSpPr>
          <p:cNvPr id="460" name="Google Shape;460;p20"/>
          <p:cNvSpPr/>
          <p:nvPr/>
        </p:nvSpPr>
        <p:spPr>
          <a:xfrm>
            <a:off x="424229" y="3180070"/>
            <a:ext cx="952500" cy="330200"/>
          </a:xfrm>
          <a:prstGeom prst="rect">
            <a:avLst/>
          </a:prstGeom>
          <a:solidFill>
            <a:schemeClr val="lt1"/>
          </a:solidFill>
          <a:ln cap="flat" cmpd="sng" w="12700">
            <a:solidFill>
              <a:schemeClr val="accent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50"/>
              <a:buFont typeface="Arial"/>
              <a:buNone/>
            </a:pPr>
            <a:r>
              <a:rPr b="1" i="0" lang="es-CO" sz="1050" u="none" cap="none" strike="noStrike">
                <a:solidFill>
                  <a:schemeClr val="dk1"/>
                </a:solidFill>
                <a:latin typeface="Century Gothic"/>
                <a:ea typeface="Century Gothic"/>
                <a:cs typeface="Century Gothic"/>
                <a:sym typeface="Century Gothic"/>
              </a:rPr>
              <a:t>Hsp27</a:t>
            </a:r>
            <a:r>
              <a:rPr b="0" i="0" lang="es-CO" sz="1050" u="none" cap="none" strike="noStrike">
                <a:solidFill>
                  <a:schemeClr val="dk1"/>
                </a:solidFill>
                <a:latin typeface="Century Gothic"/>
                <a:ea typeface="Century Gothic"/>
                <a:cs typeface="Century Gothic"/>
                <a:sym typeface="Century Gothic"/>
              </a:rPr>
              <a:t> </a:t>
            </a:r>
            <a:endParaRPr b="0" i="0" sz="1400" u="none" cap="none" strike="noStrike">
              <a:solidFill>
                <a:srgbClr val="000000"/>
              </a:solidFill>
              <a:latin typeface="Arial"/>
              <a:ea typeface="Arial"/>
              <a:cs typeface="Arial"/>
              <a:sym typeface="Arial"/>
            </a:endParaRPr>
          </a:p>
        </p:txBody>
      </p:sp>
      <p:sp>
        <p:nvSpPr>
          <p:cNvPr id="461" name="Google Shape;461;p20"/>
          <p:cNvSpPr/>
          <p:nvPr/>
        </p:nvSpPr>
        <p:spPr>
          <a:xfrm>
            <a:off x="229839" y="4088094"/>
            <a:ext cx="3412816" cy="825501"/>
          </a:xfrm>
          <a:prstGeom prst="roundRect">
            <a:avLst>
              <a:gd fmla="val 16667" name="adj"/>
            </a:avLst>
          </a:prstGeom>
          <a:solidFill>
            <a:schemeClr val="lt1"/>
          </a:solidFill>
          <a:ln cap="flat" cmpd="sng" w="12700">
            <a:solidFill>
              <a:schemeClr val="accent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50"/>
              <a:buFont typeface="Arial"/>
              <a:buNone/>
            </a:pPr>
            <a:r>
              <a:rPr b="0" i="0" lang="es-CO" sz="1050" u="none" cap="none" strike="noStrike">
                <a:solidFill>
                  <a:schemeClr val="dk1"/>
                </a:solidFill>
                <a:latin typeface="Century Gothic"/>
                <a:ea typeface="Century Gothic"/>
                <a:cs typeface="Century Gothic"/>
                <a:sym typeface="Century Gothic"/>
              </a:rPr>
              <a:t>Mecanismo de sensibilización del ligando inductor de apoptosis relacionada con el factor de necrosis tumoral (TRAIL)</a:t>
            </a:r>
            <a:endParaRPr b="0" i="0" sz="1400" u="none" cap="none" strike="noStrike">
              <a:solidFill>
                <a:srgbClr val="000000"/>
              </a:solidFill>
              <a:latin typeface="Arial"/>
              <a:ea typeface="Arial"/>
              <a:cs typeface="Arial"/>
              <a:sym typeface="Arial"/>
            </a:endParaRPr>
          </a:p>
        </p:txBody>
      </p:sp>
      <p:sp>
        <p:nvSpPr>
          <p:cNvPr id="462" name="Google Shape;462;p20"/>
          <p:cNvSpPr/>
          <p:nvPr/>
        </p:nvSpPr>
        <p:spPr>
          <a:xfrm>
            <a:off x="1859002" y="2837638"/>
            <a:ext cx="1615283" cy="1206785"/>
          </a:xfrm>
          <a:prstGeom prst="irregularSeal1">
            <a:avLst/>
          </a:prstGeom>
          <a:solidFill>
            <a:schemeClr val="l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Arial"/>
              <a:buNone/>
            </a:pPr>
            <a:r>
              <a:rPr b="1" i="0" lang="es-CO" sz="1200" u="none" cap="none" strike="noStrike">
                <a:solidFill>
                  <a:schemeClr val="dk1"/>
                </a:solidFill>
                <a:latin typeface="Century Gothic"/>
                <a:ea typeface="Century Gothic"/>
                <a:cs typeface="Century Gothic"/>
                <a:sym typeface="Century Gothic"/>
              </a:rPr>
              <a:t>Ly303511</a:t>
            </a:r>
            <a:endParaRPr b="1" i="0" sz="1200" u="none" cap="none" strike="noStrike">
              <a:solidFill>
                <a:schemeClr val="dk1"/>
              </a:solidFill>
              <a:latin typeface="Century Gothic"/>
              <a:ea typeface="Century Gothic"/>
              <a:cs typeface="Century Gothic"/>
              <a:sym typeface="Century Gothic"/>
            </a:endParaRPr>
          </a:p>
        </p:txBody>
      </p:sp>
      <p:sp>
        <p:nvSpPr>
          <p:cNvPr id="463" name="Google Shape;463;p20"/>
          <p:cNvSpPr/>
          <p:nvPr/>
        </p:nvSpPr>
        <p:spPr>
          <a:xfrm rot="10535912">
            <a:off x="1037133" y="2765024"/>
            <a:ext cx="1662463" cy="308036"/>
          </a:xfrm>
          <a:prstGeom prst="curvedUpArrow">
            <a:avLst>
              <a:gd fmla="val 25000" name="adj1"/>
              <a:gd fmla="val 78365" name="adj2"/>
              <a:gd fmla="val 25000" name="adj3"/>
            </a:avLst>
          </a:prstGeom>
          <a:solidFill>
            <a:schemeClr val="accen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entury Gothic"/>
              <a:ea typeface="Century Gothic"/>
              <a:cs typeface="Century Gothic"/>
              <a:sym typeface="Century Gothic"/>
            </a:endParaRPr>
          </a:p>
        </p:txBody>
      </p:sp>
      <p:pic>
        <p:nvPicPr>
          <p:cNvPr descr="ADN (Ácido Desoxirribonucleico) | NHGRI" id="464" name="Google Shape;464;p20"/>
          <p:cNvPicPr preferRelativeResize="0"/>
          <p:nvPr/>
        </p:nvPicPr>
        <p:blipFill rotWithShape="1">
          <a:blip r:embed="rId5">
            <a:alphaModFix/>
          </a:blip>
          <a:srcRect b="55406" l="31324" r="18450" t="0"/>
          <a:stretch/>
        </p:blipFill>
        <p:spPr>
          <a:xfrm rot="9898091">
            <a:off x="6588947" y="2863015"/>
            <a:ext cx="1167738" cy="759796"/>
          </a:xfrm>
          <a:prstGeom prst="rect">
            <a:avLst/>
          </a:prstGeom>
          <a:noFill/>
          <a:ln>
            <a:noFill/>
          </a:ln>
        </p:spPr>
      </p:pic>
      <p:pic>
        <p:nvPicPr>
          <p:cNvPr id="465" name="Google Shape;465;p20"/>
          <p:cNvPicPr preferRelativeResize="0"/>
          <p:nvPr/>
        </p:nvPicPr>
        <p:blipFill rotWithShape="1">
          <a:blip r:embed="rId6">
            <a:alphaModFix/>
          </a:blip>
          <a:srcRect b="9776" l="0" r="16640" t="18803"/>
          <a:stretch/>
        </p:blipFill>
        <p:spPr>
          <a:xfrm>
            <a:off x="5199845" y="2469792"/>
            <a:ext cx="1380368" cy="1282078"/>
          </a:xfrm>
          <a:prstGeom prst="rect">
            <a:avLst/>
          </a:prstGeom>
          <a:noFill/>
          <a:ln>
            <a:noFill/>
          </a:ln>
        </p:spPr>
      </p:pic>
      <p:sp>
        <p:nvSpPr>
          <p:cNvPr id="466" name="Google Shape;466;p20"/>
          <p:cNvSpPr/>
          <p:nvPr/>
        </p:nvSpPr>
        <p:spPr>
          <a:xfrm>
            <a:off x="9023139" y="4044423"/>
            <a:ext cx="352945" cy="358048"/>
          </a:xfrm>
          <a:prstGeom prst="irregularSeal1">
            <a:avLst/>
          </a:prstGeom>
          <a:solidFill>
            <a:schemeClr val="l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Arial"/>
              <a:buNone/>
            </a:pPr>
            <a:r>
              <a:t/>
            </a:r>
            <a:endParaRPr b="1" i="0" sz="1200" u="none" cap="none" strike="noStrike">
              <a:solidFill>
                <a:schemeClr val="dk1"/>
              </a:solidFill>
              <a:latin typeface="Century Gothic"/>
              <a:ea typeface="Century Gothic"/>
              <a:cs typeface="Century Gothic"/>
              <a:sym typeface="Century Gothic"/>
            </a:endParaRPr>
          </a:p>
        </p:txBody>
      </p:sp>
      <p:pic>
        <p:nvPicPr>
          <p:cNvPr descr="El código genético (artículo) | Khan Academy" id="467" name="Google Shape;467;p20"/>
          <p:cNvPicPr preferRelativeResize="0"/>
          <p:nvPr/>
        </p:nvPicPr>
        <p:blipFill rotWithShape="1">
          <a:blip r:embed="rId7">
            <a:alphaModFix/>
          </a:blip>
          <a:srcRect b="0" l="25266" r="28021" t="0"/>
          <a:stretch/>
        </p:blipFill>
        <p:spPr>
          <a:xfrm>
            <a:off x="7597955" y="2970083"/>
            <a:ext cx="3138839" cy="1429154"/>
          </a:xfrm>
          <a:prstGeom prst="rect">
            <a:avLst/>
          </a:prstGeom>
          <a:noFill/>
          <a:ln>
            <a:noFill/>
          </a:ln>
        </p:spPr>
      </p:pic>
      <p:sp>
        <p:nvSpPr>
          <p:cNvPr id="468" name="Google Shape;468;p20"/>
          <p:cNvSpPr/>
          <p:nvPr/>
        </p:nvSpPr>
        <p:spPr>
          <a:xfrm>
            <a:off x="8671832" y="4163603"/>
            <a:ext cx="269722" cy="194722"/>
          </a:xfrm>
          <a:prstGeom prst="ellipse">
            <a:avLst/>
          </a:prstGeom>
          <a:solidFill>
            <a:schemeClr val="accent2"/>
          </a:solidFill>
          <a:ln cap="flat" cmpd="sng" w="1270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es-CO" sz="1800" u="none" cap="none" strike="noStrike">
                <a:solidFill>
                  <a:schemeClr val="dk1"/>
                </a:solidFill>
                <a:latin typeface="Century Gothic"/>
                <a:ea typeface="Century Gothic"/>
                <a:cs typeface="Century Gothic"/>
                <a:sym typeface="Century Gothic"/>
              </a:rPr>
              <a:t>P</a:t>
            </a:r>
            <a:endParaRPr b="0" i="0" sz="1400" u="none" cap="none" strike="noStrike">
              <a:solidFill>
                <a:srgbClr val="000000"/>
              </a:solidFill>
              <a:latin typeface="Arial"/>
              <a:ea typeface="Arial"/>
              <a:cs typeface="Arial"/>
              <a:sym typeface="Arial"/>
            </a:endParaRPr>
          </a:p>
        </p:txBody>
      </p:sp>
      <p:sp>
        <p:nvSpPr>
          <p:cNvPr id="469" name="Google Shape;469;p20"/>
          <p:cNvSpPr/>
          <p:nvPr/>
        </p:nvSpPr>
        <p:spPr>
          <a:xfrm>
            <a:off x="8753714" y="2809954"/>
            <a:ext cx="445898" cy="3302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Arial"/>
              <a:buNone/>
            </a:pPr>
            <a:r>
              <a:rPr b="1" i="0" lang="es-CO" sz="1200" u="none" cap="none" strike="noStrike">
                <a:solidFill>
                  <a:schemeClr val="dk1"/>
                </a:solidFill>
                <a:latin typeface="Century Gothic"/>
                <a:ea typeface="Century Gothic"/>
                <a:cs typeface="Century Gothic"/>
                <a:sym typeface="Century Gothic"/>
              </a:rPr>
              <a:t>82</a:t>
            </a:r>
            <a:endParaRPr b="0" i="0" sz="1400" u="none" cap="none" strike="noStrike">
              <a:solidFill>
                <a:srgbClr val="000000"/>
              </a:solidFill>
              <a:latin typeface="Arial"/>
              <a:ea typeface="Arial"/>
              <a:cs typeface="Arial"/>
              <a:sym typeface="Arial"/>
            </a:endParaRPr>
          </a:p>
        </p:txBody>
      </p:sp>
      <p:sp>
        <p:nvSpPr>
          <p:cNvPr id="470" name="Google Shape;470;p20"/>
          <p:cNvSpPr/>
          <p:nvPr/>
        </p:nvSpPr>
        <p:spPr>
          <a:xfrm rot="-5400000">
            <a:off x="4047863" y="3611225"/>
            <a:ext cx="1869718" cy="322544"/>
          </a:xfrm>
          <a:prstGeom prst="rect">
            <a:avLst/>
          </a:prstGeom>
          <a:solidFill>
            <a:schemeClr val="lt1"/>
          </a:solidFill>
          <a:ln cap="flat" cmpd="sng" w="1905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Arial"/>
              <a:buNone/>
            </a:pPr>
            <a:r>
              <a:rPr b="1" i="0" lang="es-CO" sz="1200" u="none" cap="none" strike="noStrike">
                <a:solidFill>
                  <a:schemeClr val="dk1"/>
                </a:solidFill>
                <a:latin typeface="Century Gothic"/>
                <a:ea typeface="Century Gothic"/>
                <a:cs typeface="Century Gothic"/>
                <a:sym typeface="Century Gothic"/>
              </a:rPr>
              <a:t>Citosol</a:t>
            </a:r>
            <a:endParaRPr b="0" i="0" sz="1400" u="none" cap="none" strike="noStrike">
              <a:solidFill>
                <a:srgbClr val="000000"/>
              </a:solidFill>
              <a:latin typeface="Arial"/>
              <a:ea typeface="Arial"/>
              <a:cs typeface="Arial"/>
              <a:sym typeface="Arial"/>
            </a:endParaRPr>
          </a:p>
        </p:txBody>
      </p:sp>
      <p:cxnSp>
        <p:nvCxnSpPr>
          <p:cNvPr id="471" name="Google Shape;471;p20"/>
          <p:cNvCxnSpPr/>
          <p:nvPr/>
        </p:nvCxnSpPr>
        <p:spPr>
          <a:xfrm>
            <a:off x="4821450" y="5163611"/>
            <a:ext cx="5567150" cy="0"/>
          </a:xfrm>
          <a:prstGeom prst="straightConnector1">
            <a:avLst/>
          </a:prstGeom>
          <a:noFill/>
          <a:ln cap="flat" cmpd="sng" w="38100">
            <a:solidFill>
              <a:schemeClr val="accent2"/>
            </a:solidFill>
            <a:prstDash val="solid"/>
            <a:round/>
            <a:headEnd len="sm" w="sm" type="none"/>
            <a:tailEnd len="sm" w="sm" type="none"/>
          </a:ln>
        </p:spPr>
      </p:cxnSp>
      <p:sp>
        <p:nvSpPr>
          <p:cNvPr id="472" name="Google Shape;472;p20"/>
          <p:cNvSpPr/>
          <p:nvPr/>
        </p:nvSpPr>
        <p:spPr>
          <a:xfrm rot="-5400000">
            <a:off x="4265520" y="5865226"/>
            <a:ext cx="1434404" cy="322544"/>
          </a:xfrm>
          <a:prstGeom prst="rect">
            <a:avLst/>
          </a:prstGeom>
          <a:solidFill>
            <a:schemeClr val="lt1"/>
          </a:solidFill>
          <a:ln cap="flat" cmpd="sng" w="1905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Arial"/>
              <a:buNone/>
            </a:pPr>
            <a:r>
              <a:rPr b="1" i="0" lang="es-CO" sz="1200" u="none" cap="none" strike="noStrike">
                <a:solidFill>
                  <a:schemeClr val="dk1"/>
                </a:solidFill>
                <a:latin typeface="Century Gothic"/>
                <a:ea typeface="Century Gothic"/>
                <a:cs typeface="Century Gothic"/>
                <a:sym typeface="Century Gothic"/>
              </a:rPr>
              <a:t>Núcleo</a:t>
            </a:r>
            <a:endParaRPr b="0" i="0" sz="1400" u="none" cap="none" strike="noStrike">
              <a:solidFill>
                <a:srgbClr val="000000"/>
              </a:solidFill>
              <a:latin typeface="Arial"/>
              <a:ea typeface="Arial"/>
              <a:cs typeface="Arial"/>
              <a:sym typeface="Arial"/>
            </a:endParaRPr>
          </a:p>
        </p:txBody>
      </p:sp>
      <p:sp>
        <p:nvSpPr>
          <p:cNvPr id="473" name="Google Shape;473;p20"/>
          <p:cNvSpPr/>
          <p:nvPr/>
        </p:nvSpPr>
        <p:spPr>
          <a:xfrm>
            <a:off x="187351" y="5163611"/>
            <a:ext cx="3546449" cy="1273983"/>
          </a:xfrm>
          <a:prstGeom prst="rect">
            <a:avLst/>
          </a:prstGeom>
          <a:solidFill>
            <a:schemeClr val="accen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Arial"/>
              <a:buNone/>
            </a:pPr>
            <a:r>
              <a:rPr b="1" i="0" lang="es-CO" sz="1200" u="none" cap="none" strike="noStrike">
                <a:solidFill>
                  <a:schemeClr val="lt1"/>
                </a:solidFill>
                <a:latin typeface="Century Gothic"/>
                <a:ea typeface="Century Gothic"/>
                <a:cs typeface="Century Gothic"/>
                <a:sym typeface="Century Gothic"/>
              </a:rPr>
              <a:t>Esto fue materia de estudio en  la investigación realiza por Mellier G y colaboradores titulada La sensibilización de moléculas pequeñas asociadas a TRAIL esta mediada por la localización nuclear, la fosforilación y la inhibición de la actividad chaperona de Hsp27</a:t>
            </a:r>
            <a:endParaRPr b="1" i="0" sz="1800" u="none" cap="none" strike="noStrike">
              <a:solidFill>
                <a:schemeClr val="lt1"/>
              </a:solidFill>
              <a:latin typeface="Century Gothic"/>
              <a:ea typeface="Century Gothic"/>
              <a:cs typeface="Century Gothic"/>
              <a:sym typeface="Century Gothic"/>
            </a:endParaRPr>
          </a:p>
        </p:txBody>
      </p:sp>
      <p:sp>
        <p:nvSpPr>
          <p:cNvPr id="474" name="Google Shape;474;p20"/>
          <p:cNvSpPr txBox="1"/>
          <p:nvPr/>
        </p:nvSpPr>
        <p:spPr>
          <a:xfrm>
            <a:off x="398829" y="469900"/>
            <a:ext cx="10575245" cy="593843"/>
          </a:xfrm>
          <a:prstGeom prst="rect">
            <a:avLst/>
          </a:prstGeom>
          <a:noFill/>
          <a:ln>
            <a:noFill/>
          </a:ln>
        </p:spPr>
        <p:txBody>
          <a:bodyPr anchorCtr="0" anchor="b" bIns="45700" lIns="91425" spcFirstLastPara="1" rIns="91425" wrap="square" tIns="45700">
            <a:normAutofit fontScale="97500" lnSpcReduction="10000"/>
          </a:bodyPr>
          <a:lstStyle/>
          <a:p>
            <a:pPr indent="0" lvl="0" marL="0" marR="0" rtl="0" algn="ctr">
              <a:lnSpc>
                <a:spcPct val="90000"/>
              </a:lnSpc>
              <a:spcBef>
                <a:spcPts val="0"/>
              </a:spcBef>
              <a:spcAft>
                <a:spcPts val="0"/>
              </a:spcAft>
              <a:buClr>
                <a:schemeClr val="dk1"/>
              </a:buClr>
              <a:buSzPct val="100000"/>
              <a:buFont typeface="Century Gothic"/>
              <a:buNone/>
            </a:pPr>
            <a:r>
              <a:rPr b="1" i="0" lang="es-CO" sz="2000" u="none" cap="none" strike="noStrike">
                <a:solidFill>
                  <a:schemeClr val="dk1"/>
                </a:solidFill>
                <a:latin typeface="Century Gothic"/>
                <a:ea typeface="Century Gothic"/>
                <a:cs typeface="Century Gothic"/>
                <a:sym typeface="Century Gothic"/>
              </a:rPr>
              <a:t>CARACTERÍSTICAS DE LAS SECUENCIAS KNOCKIN PARA ESCINDIR SOBRE HSP27, GATA-1 Y ADAR1</a:t>
            </a:r>
            <a:endParaRPr b="1" i="0" sz="2000" u="none" cap="none" strike="noStrike">
              <a:solidFill>
                <a:schemeClr val="dk1"/>
              </a:solidFill>
              <a:latin typeface="Century Gothic"/>
              <a:ea typeface="Century Gothic"/>
              <a:cs typeface="Century Gothic"/>
              <a:sym typeface="Century Gothic"/>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9" name="Shape 479"/>
        <p:cNvGrpSpPr/>
        <p:nvPr/>
      </p:nvGrpSpPr>
      <p:grpSpPr>
        <a:xfrm>
          <a:off x="0" y="0"/>
          <a:ext cx="0" cy="0"/>
          <a:chOff x="0" y="0"/>
          <a:chExt cx="0" cy="0"/>
        </a:xfrm>
      </p:grpSpPr>
      <p:sp>
        <p:nvSpPr>
          <p:cNvPr id="480" name="Google Shape;480;p21"/>
          <p:cNvSpPr/>
          <p:nvPr/>
        </p:nvSpPr>
        <p:spPr>
          <a:xfrm>
            <a:off x="0" y="0"/>
            <a:ext cx="12192000" cy="685800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cxnSp>
        <p:nvCxnSpPr>
          <p:cNvPr id="481" name="Google Shape;481;p21"/>
          <p:cNvCxnSpPr/>
          <p:nvPr/>
        </p:nvCxnSpPr>
        <p:spPr>
          <a:xfrm>
            <a:off x="7397108" y="1923563"/>
            <a:ext cx="0" cy="3017520"/>
          </a:xfrm>
          <a:prstGeom prst="straightConnector1">
            <a:avLst/>
          </a:prstGeom>
          <a:noFill/>
          <a:ln cap="flat" cmpd="sng" w="15875">
            <a:solidFill>
              <a:schemeClr val="dk1"/>
            </a:solidFill>
            <a:prstDash val="solid"/>
            <a:round/>
            <a:headEnd len="sm" w="sm" type="none"/>
            <a:tailEnd len="sm" w="sm" type="none"/>
          </a:ln>
        </p:spPr>
      </p:cxnSp>
      <p:pic>
        <p:nvPicPr>
          <p:cNvPr id="482" name="Google Shape;482;p21"/>
          <p:cNvPicPr preferRelativeResize="0"/>
          <p:nvPr/>
        </p:nvPicPr>
        <p:blipFill rotWithShape="1">
          <a:blip r:embed="rId4">
            <a:alphaModFix/>
          </a:blip>
          <a:srcRect b="0" l="0" r="0" t="-534"/>
          <a:stretch/>
        </p:blipFill>
        <p:spPr>
          <a:xfrm rot="-5400000">
            <a:off x="7545075" y="2187578"/>
            <a:ext cx="6857999" cy="2482850"/>
          </a:xfrm>
          <a:prstGeom prst="rect">
            <a:avLst/>
          </a:prstGeom>
          <a:noFill/>
          <a:ln>
            <a:noFill/>
          </a:ln>
        </p:spPr>
      </p:pic>
      <p:sp>
        <p:nvSpPr>
          <p:cNvPr id="483" name="Google Shape;483;p21"/>
          <p:cNvSpPr/>
          <p:nvPr/>
        </p:nvSpPr>
        <p:spPr>
          <a:xfrm>
            <a:off x="820350" y="1244644"/>
            <a:ext cx="8758990" cy="4555958"/>
          </a:xfrm>
          <a:prstGeom prst="roundRect">
            <a:avLst>
              <a:gd fmla="val 16667" name="adj"/>
            </a:avLst>
          </a:prstGeom>
          <a:solidFill>
            <a:schemeClr val="lt1"/>
          </a:solid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484" name="Google Shape;484;p21"/>
          <p:cNvSpPr/>
          <p:nvPr/>
        </p:nvSpPr>
        <p:spPr>
          <a:xfrm>
            <a:off x="876300" y="1355558"/>
            <a:ext cx="9029700" cy="825658"/>
          </a:xfrm>
          <a:prstGeom prst="rect">
            <a:avLst/>
          </a:prstGeom>
          <a:solidFill>
            <a:schemeClr val="lt1"/>
          </a:solidFill>
          <a:ln cap="flat" cmpd="sng" w="28575">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342900" lvl="0" marL="342900" marR="0" rtl="0" algn="l">
              <a:lnSpc>
                <a:spcPct val="100000"/>
              </a:lnSpc>
              <a:spcBef>
                <a:spcPts val="0"/>
              </a:spcBef>
              <a:spcAft>
                <a:spcPts val="0"/>
              </a:spcAft>
              <a:buClr>
                <a:schemeClr val="dk1"/>
              </a:buClr>
              <a:buSzPts val="1050"/>
              <a:buFont typeface="Century Gothic"/>
              <a:buAutoNum type="arabicPeriod"/>
            </a:pPr>
            <a:r>
              <a:rPr b="0" i="0" lang="es-CO" sz="1050" u="none" cap="none" strike="noStrike">
                <a:solidFill>
                  <a:schemeClr val="dk1"/>
                </a:solidFill>
                <a:latin typeface="Century Gothic"/>
                <a:ea typeface="Century Gothic"/>
                <a:cs typeface="Century Gothic"/>
                <a:sym typeface="Century Gothic"/>
              </a:rPr>
              <a:t>Las secuencias genéticas sean conocidas y publicadas en bancos de genes como Genbank.</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1050"/>
              <a:buFont typeface="Century Gothic"/>
              <a:buAutoNum type="arabicPeriod"/>
            </a:pPr>
            <a:r>
              <a:rPr b="0" i="0" lang="es-CO" sz="1050" u="none" cap="none" strike="noStrike">
                <a:solidFill>
                  <a:schemeClr val="dk1"/>
                </a:solidFill>
                <a:latin typeface="Century Gothic"/>
                <a:ea typeface="Century Gothic"/>
                <a:cs typeface="Century Gothic"/>
                <a:sym typeface="Century Gothic"/>
              </a:rPr>
              <a:t>Que la sumatoria de los nucleótidos de las 3 no supere los 38kb que permite de inserción el modelo Adenoviral.</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1050"/>
              <a:buFont typeface="Century Gothic"/>
              <a:buAutoNum type="arabicPeriod"/>
            </a:pPr>
            <a:r>
              <a:rPr b="0" i="0" lang="es-CO" sz="1050" u="none" cap="none" strike="noStrike">
                <a:solidFill>
                  <a:schemeClr val="dk1"/>
                </a:solidFill>
                <a:latin typeface="Century Gothic"/>
                <a:ea typeface="Century Gothic"/>
                <a:cs typeface="Century Gothic"/>
                <a:sym typeface="Century Gothic"/>
              </a:rPr>
              <a:t>Que el mecanismo de acción de los compuestos que incidan sobre los blancos sean altamente específicos y que tengan baja o nula toxicidad en las células sanas.</a:t>
            </a:r>
            <a:endParaRPr b="0" i="0" sz="1400" u="none" cap="none" strike="noStrike">
              <a:solidFill>
                <a:srgbClr val="000000"/>
              </a:solidFill>
              <a:latin typeface="Arial"/>
              <a:ea typeface="Arial"/>
              <a:cs typeface="Arial"/>
              <a:sym typeface="Arial"/>
            </a:endParaRPr>
          </a:p>
        </p:txBody>
      </p:sp>
      <p:sp>
        <p:nvSpPr>
          <p:cNvPr id="485" name="Google Shape;485;p21"/>
          <p:cNvSpPr/>
          <p:nvPr/>
        </p:nvSpPr>
        <p:spPr>
          <a:xfrm>
            <a:off x="424229" y="3180070"/>
            <a:ext cx="952500" cy="330200"/>
          </a:xfrm>
          <a:prstGeom prst="rect">
            <a:avLst/>
          </a:prstGeom>
          <a:solidFill>
            <a:schemeClr val="lt1"/>
          </a:solidFill>
          <a:ln cap="flat" cmpd="sng" w="12700">
            <a:solidFill>
              <a:schemeClr val="accent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50"/>
              <a:buFont typeface="Arial"/>
              <a:buNone/>
            </a:pPr>
            <a:r>
              <a:rPr b="1" i="0" lang="es-CO" sz="1050" u="none" cap="none" strike="noStrike">
                <a:solidFill>
                  <a:schemeClr val="dk1"/>
                </a:solidFill>
                <a:latin typeface="Century Gothic"/>
                <a:ea typeface="Century Gothic"/>
                <a:cs typeface="Century Gothic"/>
                <a:sym typeface="Century Gothic"/>
              </a:rPr>
              <a:t>Hsp27</a:t>
            </a:r>
            <a:r>
              <a:rPr b="0" i="0" lang="es-CO" sz="1050" u="none" cap="none" strike="noStrike">
                <a:solidFill>
                  <a:schemeClr val="dk1"/>
                </a:solidFill>
                <a:latin typeface="Century Gothic"/>
                <a:ea typeface="Century Gothic"/>
                <a:cs typeface="Century Gothic"/>
                <a:sym typeface="Century Gothic"/>
              </a:rPr>
              <a:t> </a:t>
            </a:r>
            <a:endParaRPr b="0" i="0" sz="1400" u="none" cap="none" strike="noStrike">
              <a:solidFill>
                <a:srgbClr val="000000"/>
              </a:solidFill>
              <a:latin typeface="Arial"/>
              <a:ea typeface="Arial"/>
              <a:cs typeface="Arial"/>
              <a:sym typeface="Arial"/>
            </a:endParaRPr>
          </a:p>
        </p:txBody>
      </p:sp>
      <p:sp>
        <p:nvSpPr>
          <p:cNvPr id="486" name="Google Shape;486;p21"/>
          <p:cNvSpPr/>
          <p:nvPr/>
        </p:nvSpPr>
        <p:spPr>
          <a:xfrm>
            <a:off x="229839" y="4088094"/>
            <a:ext cx="3412816" cy="825501"/>
          </a:xfrm>
          <a:prstGeom prst="roundRect">
            <a:avLst>
              <a:gd fmla="val 16667" name="adj"/>
            </a:avLst>
          </a:prstGeom>
          <a:solidFill>
            <a:schemeClr val="lt1"/>
          </a:solidFill>
          <a:ln cap="flat" cmpd="sng" w="12700">
            <a:solidFill>
              <a:schemeClr val="accent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50"/>
              <a:buFont typeface="Arial"/>
              <a:buNone/>
            </a:pPr>
            <a:r>
              <a:rPr b="0" i="0" lang="es-CO" sz="1050" u="none" cap="none" strike="noStrike">
                <a:solidFill>
                  <a:schemeClr val="dk1"/>
                </a:solidFill>
                <a:latin typeface="Century Gothic"/>
                <a:ea typeface="Century Gothic"/>
                <a:cs typeface="Century Gothic"/>
                <a:sym typeface="Century Gothic"/>
              </a:rPr>
              <a:t>Mecanismo de sensibilización del ligando inductor de apoptosis relacionada con el factor de necrosis tumoral (TRAIL)</a:t>
            </a:r>
            <a:endParaRPr b="0" i="0" sz="1400" u="none" cap="none" strike="noStrike">
              <a:solidFill>
                <a:srgbClr val="000000"/>
              </a:solidFill>
              <a:latin typeface="Arial"/>
              <a:ea typeface="Arial"/>
              <a:cs typeface="Arial"/>
              <a:sym typeface="Arial"/>
            </a:endParaRPr>
          </a:p>
        </p:txBody>
      </p:sp>
      <p:sp>
        <p:nvSpPr>
          <p:cNvPr id="487" name="Google Shape;487;p21"/>
          <p:cNvSpPr/>
          <p:nvPr/>
        </p:nvSpPr>
        <p:spPr>
          <a:xfrm>
            <a:off x="1859002" y="2837638"/>
            <a:ext cx="1615283" cy="1206785"/>
          </a:xfrm>
          <a:prstGeom prst="irregularSeal1">
            <a:avLst/>
          </a:prstGeom>
          <a:solidFill>
            <a:schemeClr val="l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Arial"/>
              <a:buNone/>
            </a:pPr>
            <a:r>
              <a:rPr b="1" i="0" lang="es-CO" sz="1200" u="none" cap="none" strike="noStrike">
                <a:solidFill>
                  <a:schemeClr val="dk1"/>
                </a:solidFill>
                <a:latin typeface="Century Gothic"/>
                <a:ea typeface="Century Gothic"/>
                <a:cs typeface="Century Gothic"/>
                <a:sym typeface="Century Gothic"/>
              </a:rPr>
              <a:t>Ly303511</a:t>
            </a:r>
            <a:endParaRPr b="1" i="0" sz="1200" u="none" cap="none" strike="noStrike">
              <a:solidFill>
                <a:schemeClr val="dk1"/>
              </a:solidFill>
              <a:latin typeface="Century Gothic"/>
              <a:ea typeface="Century Gothic"/>
              <a:cs typeface="Century Gothic"/>
              <a:sym typeface="Century Gothic"/>
            </a:endParaRPr>
          </a:p>
        </p:txBody>
      </p:sp>
      <p:sp>
        <p:nvSpPr>
          <p:cNvPr id="488" name="Google Shape;488;p21"/>
          <p:cNvSpPr/>
          <p:nvPr/>
        </p:nvSpPr>
        <p:spPr>
          <a:xfrm rot="10535912">
            <a:off x="1037133" y="2765024"/>
            <a:ext cx="1662463" cy="308036"/>
          </a:xfrm>
          <a:prstGeom prst="curvedUpArrow">
            <a:avLst>
              <a:gd fmla="val 25000" name="adj1"/>
              <a:gd fmla="val 78365" name="adj2"/>
              <a:gd fmla="val 25000" name="adj3"/>
            </a:avLst>
          </a:prstGeom>
          <a:solidFill>
            <a:schemeClr val="accen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entury Gothic"/>
              <a:ea typeface="Century Gothic"/>
              <a:cs typeface="Century Gothic"/>
              <a:sym typeface="Century Gothic"/>
            </a:endParaRPr>
          </a:p>
        </p:txBody>
      </p:sp>
      <p:pic>
        <p:nvPicPr>
          <p:cNvPr descr="ADN (Ácido Desoxirribonucleico) | NHGRI" id="489" name="Google Shape;489;p21"/>
          <p:cNvPicPr preferRelativeResize="0"/>
          <p:nvPr/>
        </p:nvPicPr>
        <p:blipFill rotWithShape="1">
          <a:blip r:embed="rId5">
            <a:alphaModFix/>
          </a:blip>
          <a:srcRect b="55406" l="31324" r="18450" t="0"/>
          <a:stretch/>
        </p:blipFill>
        <p:spPr>
          <a:xfrm rot="9898091">
            <a:off x="6588947" y="2863015"/>
            <a:ext cx="1167738" cy="759796"/>
          </a:xfrm>
          <a:prstGeom prst="rect">
            <a:avLst/>
          </a:prstGeom>
          <a:noFill/>
          <a:ln>
            <a:noFill/>
          </a:ln>
        </p:spPr>
      </p:pic>
      <p:pic>
        <p:nvPicPr>
          <p:cNvPr id="490" name="Google Shape;490;p21"/>
          <p:cNvPicPr preferRelativeResize="0"/>
          <p:nvPr/>
        </p:nvPicPr>
        <p:blipFill rotWithShape="1">
          <a:blip r:embed="rId6">
            <a:alphaModFix/>
          </a:blip>
          <a:srcRect b="9776" l="0" r="16640" t="18803"/>
          <a:stretch/>
        </p:blipFill>
        <p:spPr>
          <a:xfrm>
            <a:off x="5199845" y="2469792"/>
            <a:ext cx="1380368" cy="1282078"/>
          </a:xfrm>
          <a:prstGeom prst="rect">
            <a:avLst/>
          </a:prstGeom>
          <a:noFill/>
          <a:ln>
            <a:noFill/>
          </a:ln>
        </p:spPr>
      </p:pic>
      <p:sp>
        <p:nvSpPr>
          <p:cNvPr id="491" name="Google Shape;491;p21"/>
          <p:cNvSpPr/>
          <p:nvPr/>
        </p:nvSpPr>
        <p:spPr>
          <a:xfrm>
            <a:off x="9023139" y="4044423"/>
            <a:ext cx="352945" cy="358048"/>
          </a:xfrm>
          <a:prstGeom prst="irregularSeal1">
            <a:avLst/>
          </a:prstGeom>
          <a:solidFill>
            <a:schemeClr val="l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Arial"/>
              <a:buNone/>
            </a:pPr>
            <a:r>
              <a:t/>
            </a:r>
            <a:endParaRPr b="1" i="0" sz="1200" u="none" cap="none" strike="noStrike">
              <a:solidFill>
                <a:schemeClr val="dk1"/>
              </a:solidFill>
              <a:latin typeface="Century Gothic"/>
              <a:ea typeface="Century Gothic"/>
              <a:cs typeface="Century Gothic"/>
              <a:sym typeface="Century Gothic"/>
            </a:endParaRPr>
          </a:p>
        </p:txBody>
      </p:sp>
      <p:pic>
        <p:nvPicPr>
          <p:cNvPr descr="El código genético (artículo) | Khan Academy" id="492" name="Google Shape;492;p21"/>
          <p:cNvPicPr preferRelativeResize="0"/>
          <p:nvPr/>
        </p:nvPicPr>
        <p:blipFill rotWithShape="1">
          <a:blip r:embed="rId7">
            <a:alphaModFix/>
          </a:blip>
          <a:srcRect b="0" l="25266" r="28021" t="0"/>
          <a:stretch/>
        </p:blipFill>
        <p:spPr>
          <a:xfrm>
            <a:off x="7597955" y="2970083"/>
            <a:ext cx="3138839" cy="1429154"/>
          </a:xfrm>
          <a:prstGeom prst="rect">
            <a:avLst/>
          </a:prstGeom>
          <a:noFill/>
          <a:ln>
            <a:noFill/>
          </a:ln>
        </p:spPr>
      </p:pic>
      <p:sp>
        <p:nvSpPr>
          <p:cNvPr id="493" name="Google Shape;493;p21"/>
          <p:cNvSpPr/>
          <p:nvPr/>
        </p:nvSpPr>
        <p:spPr>
          <a:xfrm>
            <a:off x="8671832" y="4163603"/>
            <a:ext cx="269722" cy="194722"/>
          </a:xfrm>
          <a:prstGeom prst="ellipse">
            <a:avLst/>
          </a:prstGeom>
          <a:solidFill>
            <a:schemeClr val="accent2"/>
          </a:solidFill>
          <a:ln cap="flat" cmpd="sng" w="1270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es-CO" sz="1800" u="none" cap="none" strike="noStrike">
                <a:solidFill>
                  <a:schemeClr val="dk1"/>
                </a:solidFill>
                <a:latin typeface="Century Gothic"/>
                <a:ea typeface="Century Gothic"/>
                <a:cs typeface="Century Gothic"/>
                <a:sym typeface="Century Gothic"/>
              </a:rPr>
              <a:t>P</a:t>
            </a:r>
            <a:endParaRPr b="0" i="0" sz="1400" u="none" cap="none" strike="noStrike">
              <a:solidFill>
                <a:srgbClr val="000000"/>
              </a:solidFill>
              <a:latin typeface="Arial"/>
              <a:ea typeface="Arial"/>
              <a:cs typeface="Arial"/>
              <a:sym typeface="Arial"/>
            </a:endParaRPr>
          </a:p>
        </p:txBody>
      </p:sp>
      <p:sp>
        <p:nvSpPr>
          <p:cNvPr id="494" name="Google Shape;494;p21"/>
          <p:cNvSpPr/>
          <p:nvPr/>
        </p:nvSpPr>
        <p:spPr>
          <a:xfrm>
            <a:off x="8753714" y="2809954"/>
            <a:ext cx="445898" cy="3302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Arial"/>
              <a:buNone/>
            </a:pPr>
            <a:r>
              <a:rPr b="1" i="0" lang="es-CO" sz="1200" u="none" cap="none" strike="noStrike">
                <a:solidFill>
                  <a:schemeClr val="dk1"/>
                </a:solidFill>
                <a:latin typeface="Century Gothic"/>
                <a:ea typeface="Century Gothic"/>
                <a:cs typeface="Century Gothic"/>
                <a:sym typeface="Century Gothic"/>
              </a:rPr>
              <a:t>82</a:t>
            </a:r>
            <a:endParaRPr b="0" i="0" sz="1400" u="none" cap="none" strike="noStrike">
              <a:solidFill>
                <a:srgbClr val="000000"/>
              </a:solidFill>
              <a:latin typeface="Arial"/>
              <a:ea typeface="Arial"/>
              <a:cs typeface="Arial"/>
              <a:sym typeface="Arial"/>
            </a:endParaRPr>
          </a:p>
        </p:txBody>
      </p:sp>
      <p:sp>
        <p:nvSpPr>
          <p:cNvPr id="495" name="Google Shape;495;p21"/>
          <p:cNvSpPr/>
          <p:nvPr/>
        </p:nvSpPr>
        <p:spPr>
          <a:xfrm rot="-5400000">
            <a:off x="4047863" y="3611225"/>
            <a:ext cx="1869718" cy="322544"/>
          </a:xfrm>
          <a:prstGeom prst="rect">
            <a:avLst/>
          </a:prstGeom>
          <a:solidFill>
            <a:schemeClr val="lt1"/>
          </a:solidFill>
          <a:ln cap="flat" cmpd="sng" w="1905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Arial"/>
              <a:buNone/>
            </a:pPr>
            <a:r>
              <a:rPr b="1" i="0" lang="es-CO" sz="1200" u="none" cap="none" strike="noStrike">
                <a:solidFill>
                  <a:schemeClr val="dk1"/>
                </a:solidFill>
                <a:latin typeface="Century Gothic"/>
                <a:ea typeface="Century Gothic"/>
                <a:cs typeface="Century Gothic"/>
                <a:sym typeface="Century Gothic"/>
              </a:rPr>
              <a:t>Citosol</a:t>
            </a:r>
            <a:endParaRPr b="0" i="0" sz="1400" u="none" cap="none" strike="noStrike">
              <a:solidFill>
                <a:srgbClr val="000000"/>
              </a:solidFill>
              <a:latin typeface="Arial"/>
              <a:ea typeface="Arial"/>
              <a:cs typeface="Arial"/>
              <a:sym typeface="Arial"/>
            </a:endParaRPr>
          </a:p>
        </p:txBody>
      </p:sp>
      <p:cxnSp>
        <p:nvCxnSpPr>
          <p:cNvPr id="496" name="Google Shape;496;p21"/>
          <p:cNvCxnSpPr/>
          <p:nvPr/>
        </p:nvCxnSpPr>
        <p:spPr>
          <a:xfrm>
            <a:off x="4821450" y="5163611"/>
            <a:ext cx="5567150" cy="0"/>
          </a:xfrm>
          <a:prstGeom prst="straightConnector1">
            <a:avLst/>
          </a:prstGeom>
          <a:noFill/>
          <a:ln cap="flat" cmpd="sng" w="38100">
            <a:solidFill>
              <a:schemeClr val="accent2"/>
            </a:solidFill>
            <a:prstDash val="solid"/>
            <a:round/>
            <a:headEnd len="sm" w="sm" type="none"/>
            <a:tailEnd len="sm" w="sm" type="none"/>
          </a:ln>
        </p:spPr>
      </p:cxnSp>
      <p:pic>
        <p:nvPicPr>
          <p:cNvPr id="497" name="Google Shape;497;p21"/>
          <p:cNvPicPr preferRelativeResize="0"/>
          <p:nvPr/>
        </p:nvPicPr>
        <p:blipFill rotWithShape="1">
          <a:blip r:embed="rId6">
            <a:alphaModFix/>
          </a:blip>
          <a:srcRect b="57285" l="0" r="16640" t="18803"/>
          <a:stretch/>
        </p:blipFill>
        <p:spPr>
          <a:xfrm rot="1151938">
            <a:off x="5696195" y="4399237"/>
            <a:ext cx="884018" cy="274907"/>
          </a:xfrm>
          <a:prstGeom prst="rect">
            <a:avLst/>
          </a:prstGeom>
          <a:noFill/>
          <a:ln>
            <a:noFill/>
          </a:ln>
        </p:spPr>
      </p:pic>
      <p:pic>
        <p:nvPicPr>
          <p:cNvPr id="498" name="Google Shape;498;p21"/>
          <p:cNvPicPr preferRelativeResize="0"/>
          <p:nvPr/>
        </p:nvPicPr>
        <p:blipFill rotWithShape="1">
          <a:blip r:embed="rId6">
            <a:alphaModFix/>
          </a:blip>
          <a:srcRect b="42410" l="23084" r="24599" t="47447"/>
          <a:stretch/>
        </p:blipFill>
        <p:spPr>
          <a:xfrm>
            <a:off x="6915031" y="4879083"/>
            <a:ext cx="866327" cy="182030"/>
          </a:xfrm>
          <a:prstGeom prst="rect">
            <a:avLst/>
          </a:prstGeom>
          <a:noFill/>
          <a:ln>
            <a:noFill/>
          </a:ln>
        </p:spPr>
      </p:pic>
      <p:pic>
        <p:nvPicPr>
          <p:cNvPr id="499" name="Google Shape;499;p21"/>
          <p:cNvPicPr preferRelativeResize="0"/>
          <p:nvPr/>
        </p:nvPicPr>
        <p:blipFill rotWithShape="1">
          <a:blip r:embed="rId6">
            <a:alphaModFix/>
          </a:blip>
          <a:srcRect b="40215" l="21088" r="22916" t="42730"/>
          <a:stretch/>
        </p:blipFill>
        <p:spPr>
          <a:xfrm rot="1929119">
            <a:off x="6328548" y="4813020"/>
            <a:ext cx="515396" cy="170172"/>
          </a:xfrm>
          <a:prstGeom prst="rect">
            <a:avLst/>
          </a:prstGeom>
          <a:noFill/>
          <a:ln>
            <a:noFill/>
          </a:ln>
        </p:spPr>
      </p:pic>
      <p:pic>
        <p:nvPicPr>
          <p:cNvPr id="500" name="Google Shape;500;p21"/>
          <p:cNvPicPr preferRelativeResize="0"/>
          <p:nvPr/>
        </p:nvPicPr>
        <p:blipFill rotWithShape="1">
          <a:blip r:embed="rId6">
            <a:alphaModFix/>
          </a:blip>
          <a:srcRect b="23969" l="51533" r="8590" t="57660"/>
          <a:stretch/>
        </p:blipFill>
        <p:spPr>
          <a:xfrm>
            <a:off x="6903668" y="4605560"/>
            <a:ext cx="525914" cy="262623"/>
          </a:xfrm>
          <a:prstGeom prst="rect">
            <a:avLst/>
          </a:prstGeom>
          <a:noFill/>
          <a:ln>
            <a:noFill/>
          </a:ln>
        </p:spPr>
      </p:pic>
      <p:sp>
        <p:nvSpPr>
          <p:cNvPr id="501" name="Google Shape;501;p21"/>
          <p:cNvSpPr/>
          <p:nvPr/>
        </p:nvSpPr>
        <p:spPr>
          <a:xfrm rot="5400000">
            <a:off x="6399520" y="3944744"/>
            <a:ext cx="565793" cy="269985"/>
          </a:xfrm>
          <a:prstGeom prst="notchedRightArrow">
            <a:avLst>
              <a:gd fmla="val 50000" name="adj1"/>
              <a:gd fmla="val 50000" name="adj2"/>
            </a:avLst>
          </a:prstGeom>
          <a:solidFill>
            <a:schemeClr val="accen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502" name="Google Shape;502;p21"/>
          <p:cNvSpPr/>
          <p:nvPr/>
        </p:nvSpPr>
        <p:spPr>
          <a:xfrm>
            <a:off x="7986274" y="4783942"/>
            <a:ext cx="2362200" cy="335523"/>
          </a:xfrm>
          <a:prstGeom prst="rect">
            <a:avLst/>
          </a:prstGeom>
          <a:solidFill>
            <a:schemeClr val="lt1"/>
          </a:solid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50"/>
              <a:buFont typeface="Arial"/>
              <a:buNone/>
            </a:pPr>
            <a:r>
              <a:rPr b="0" i="0" lang="es-CO" sz="1050" u="none" cap="none" strike="noStrike">
                <a:solidFill>
                  <a:schemeClr val="dk1"/>
                </a:solidFill>
                <a:latin typeface="Century Gothic"/>
                <a:ea typeface="Century Gothic"/>
                <a:cs typeface="Century Gothic"/>
                <a:sym typeface="Century Gothic"/>
              </a:rPr>
              <a:t>disociación de los oligómeros de la proteína</a:t>
            </a:r>
            <a:endParaRPr b="0" i="0" sz="1400" u="none" cap="none" strike="noStrike">
              <a:solidFill>
                <a:srgbClr val="000000"/>
              </a:solidFill>
              <a:latin typeface="Arial"/>
              <a:ea typeface="Arial"/>
              <a:cs typeface="Arial"/>
              <a:sym typeface="Arial"/>
            </a:endParaRPr>
          </a:p>
        </p:txBody>
      </p:sp>
      <p:sp>
        <p:nvSpPr>
          <p:cNvPr id="503" name="Google Shape;503;p21"/>
          <p:cNvSpPr/>
          <p:nvPr/>
        </p:nvSpPr>
        <p:spPr>
          <a:xfrm rot="-5400000">
            <a:off x="4265520" y="5865226"/>
            <a:ext cx="1434404" cy="322544"/>
          </a:xfrm>
          <a:prstGeom prst="rect">
            <a:avLst/>
          </a:prstGeom>
          <a:solidFill>
            <a:schemeClr val="lt1"/>
          </a:solidFill>
          <a:ln cap="flat" cmpd="sng" w="1905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Arial"/>
              <a:buNone/>
            </a:pPr>
            <a:r>
              <a:rPr b="1" i="0" lang="es-CO" sz="1200" u="none" cap="none" strike="noStrike">
                <a:solidFill>
                  <a:schemeClr val="dk1"/>
                </a:solidFill>
                <a:latin typeface="Century Gothic"/>
                <a:ea typeface="Century Gothic"/>
                <a:cs typeface="Century Gothic"/>
                <a:sym typeface="Century Gothic"/>
              </a:rPr>
              <a:t>Núcleo</a:t>
            </a:r>
            <a:endParaRPr b="0" i="0" sz="1400" u="none" cap="none" strike="noStrike">
              <a:solidFill>
                <a:srgbClr val="000000"/>
              </a:solidFill>
              <a:latin typeface="Arial"/>
              <a:ea typeface="Arial"/>
              <a:cs typeface="Arial"/>
              <a:sym typeface="Arial"/>
            </a:endParaRPr>
          </a:p>
        </p:txBody>
      </p:sp>
      <p:sp>
        <p:nvSpPr>
          <p:cNvPr id="504" name="Google Shape;504;p21"/>
          <p:cNvSpPr/>
          <p:nvPr/>
        </p:nvSpPr>
        <p:spPr>
          <a:xfrm>
            <a:off x="187351" y="5163611"/>
            <a:ext cx="3546449" cy="1273983"/>
          </a:xfrm>
          <a:prstGeom prst="rect">
            <a:avLst/>
          </a:prstGeom>
          <a:solidFill>
            <a:schemeClr val="accen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Arial"/>
              <a:buNone/>
            </a:pPr>
            <a:r>
              <a:rPr b="1" i="0" lang="es-CO" sz="1200" u="none" cap="none" strike="noStrike">
                <a:solidFill>
                  <a:schemeClr val="lt1"/>
                </a:solidFill>
                <a:latin typeface="Century Gothic"/>
                <a:ea typeface="Century Gothic"/>
                <a:cs typeface="Century Gothic"/>
                <a:sym typeface="Century Gothic"/>
              </a:rPr>
              <a:t>Esto fue materia de estudio en  la investigación realiza por Mellier G y colaboradores titulada La sensibilización de moléculas pequeñas asociadas a TRAIL esta mediada por la localización nuclear, la fosforilación y la inhibición de la actividad chaperona de Hsp27</a:t>
            </a:r>
            <a:endParaRPr b="1" i="0" sz="1800" u="none" cap="none" strike="noStrike">
              <a:solidFill>
                <a:schemeClr val="lt1"/>
              </a:solidFill>
              <a:latin typeface="Century Gothic"/>
              <a:ea typeface="Century Gothic"/>
              <a:cs typeface="Century Gothic"/>
              <a:sym typeface="Century Gothic"/>
            </a:endParaRPr>
          </a:p>
        </p:txBody>
      </p:sp>
      <p:sp>
        <p:nvSpPr>
          <p:cNvPr id="505" name="Google Shape;505;p21"/>
          <p:cNvSpPr txBox="1"/>
          <p:nvPr/>
        </p:nvSpPr>
        <p:spPr>
          <a:xfrm>
            <a:off x="398829" y="469900"/>
            <a:ext cx="10575245" cy="593843"/>
          </a:xfrm>
          <a:prstGeom prst="rect">
            <a:avLst/>
          </a:prstGeom>
          <a:noFill/>
          <a:ln>
            <a:noFill/>
          </a:ln>
        </p:spPr>
        <p:txBody>
          <a:bodyPr anchorCtr="0" anchor="b" bIns="45700" lIns="91425" spcFirstLastPara="1" rIns="91425" wrap="square" tIns="45700">
            <a:normAutofit fontScale="97500" lnSpcReduction="10000"/>
          </a:bodyPr>
          <a:lstStyle/>
          <a:p>
            <a:pPr indent="0" lvl="0" marL="0" marR="0" rtl="0" algn="ctr">
              <a:lnSpc>
                <a:spcPct val="90000"/>
              </a:lnSpc>
              <a:spcBef>
                <a:spcPts val="0"/>
              </a:spcBef>
              <a:spcAft>
                <a:spcPts val="0"/>
              </a:spcAft>
              <a:buClr>
                <a:schemeClr val="dk1"/>
              </a:buClr>
              <a:buSzPct val="100000"/>
              <a:buFont typeface="Century Gothic"/>
              <a:buNone/>
            </a:pPr>
            <a:r>
              <a:rPr b="1" i="0" lang="es-CO" sz="2000" u="none" cap="none" strike="noStrike">
                <a:solidFill>
                  <a:schemeClr val="dk1"/>
                </a:solidFill>
                <a:latin typeface="Century Gothic"/>
                <a:ea typeface="Century Gothic"/>
                <a:cs typeface="Century Gothic"/>
                <a:sym typeface="Century Gothic"/>
              </a:rPr>
              <a:t>CARACTERÍSTICAS DE LAS SECUENCIAS KNOCKIN PARA ESCINDIR SOBRE HSP27, GATA-1 Y ADAR1</a:t>
            </a:r>
            <a:endParaRPr b="1" i="0" sz="2000" u="none" cap="none" strike="noStrike">
              <a:solidFill>
                <a:schemeClr val="dk1"/>
              </a:solidFill>
              <a:latin typeface="Century Gothic"/>
              <a:ea typeface="Century Gothic"/>
              <a:cs typeface="Century Gothic"/>
              <a:sym typeface="Century Gothic"/>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100000">
              <a:schemeClr val="lt1"/>
            </a:gs>
          </a:gsLst>
          <a:lin ang="13500000" scaled="0"/>
        </a:gradFill>
      </p:bgPr>
    </p:bg>
    <p:spTree>
      <p:nvGrpSpPr>
        <p:cNvPr id="40" name="Shape 40"/>
        <p:cNvGrpSpPr/>
        <p:nvPr/>
      </p:nvGrpSpPr>
      <p:grpSpPr>
        <a:xfrm>
          <a:off x="0" y="0"/>
          <a:ext cx="0" cy="0"/>
          <a:chOff x="0" y="0"/>
          <a:chExt cx="0" cy="0"/>
        </a:xfrm>
      </p:grpSpPr>
      <p:sp>
        <p:nvSpPr>
          <p:cNvPr id="41" name="Google Shape;41;p13"/>
          <p:cNvSpPr/>
          <p:nvPr/>
        </p:nvSpPr>
        <p:spPr>
          <a:xfrm>
            <a:off x="0" y="0"/>
            <a:ext cx="12192000" cy="6858002"/>
          </a:xfrm>
          <a:prstGeom prst="rect">
            <a:avLst/>
          </a:prstGeom>
          <a:gradFill>
            <a:gsLst>
              <a:gs pos="0">
                <a:schemeClr val="lt1"/>
              </a:gs>
              <a:gs pos="100000">
                <a:schemeClr val="lt1"/>
              </a:gs>
            </a:gsLst>
            <a:lin ang="135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cxnSp>
        <p:nvCxnSpPr>
          <p:cNvPr id="42" name="Google Shape;42;p13"/>
          <p:cNvCxnSpPr/>
          <p:nvPr/>
        </p:nvCxnSpPr>
        <p:spPr>
          <a:xfrm>
            <a:off x="7397108" y="1923563"/>
            <a:ext cx="0" cy="3017520"/>
          </a:xfrm>
          <a:prstGeom prst="straightConnector1">
            <a:avLst/>
          </a:prstGeom>
          <a:noFill/>
          <a:ln cap="flat" cmpd="sng" w="15875">
            <a:solidFill>
              <a:schemeClr val="dk1"/>
            </a:solidFill>
            <a:prstDash val="solid"/>
            <a:round/>
            <a:headEnd len="sm" w="sm" type="none"/>
            <a:tailEnd len="sm" w="sm" type="none"/>
          </a:ln>
        </p:spPr>
      </p:cxnSp>
      <p:pic>
        <p:nvPicPr>
          <p:cNvPr id="43" name="Google Shape;43;p13"/>
          <p:cNvPicPr preferRelativeResize="0"/>
          <p:nvPr/>
        </p:nvPicPr>
        <p:blipFill rotWithShape="1">
          <a:blip r:embed="rId3">
            <a:alphaModFix/>
          </a:blip>
          <a:srcRect b="0" l="0" r="0" t="-534"/>
          <a:stretch/>
        </p:blipFill>
        <p:spPr>
          <a:xfrm rot="-5400000">
            <a:off x="7545075" y="2187578"/>
            <a:ext cx="6857999" cy="2482850"/>
          </a:xfrm>
          <a:prstGeom prst="rect">
            <a:avLst/>
          </a:prstGeom>
          <a:noFill/>
          <a:ln>
            <a:noFill/>
          </a:ln>
        </p:spPr>
      </p:pic>
      <p:sp>
        <p:nvSpPr>
          <p:cNvPr id="44" name="Google Shape;44;p13"/>
          <p:cNvSpPr txBox="1"/>
          <p:nvPr>
            <p:ph type="ctrTitle"/>
          </p:nvPr>
        </p:nvSpPr>
        <p:spPr>
          <a:xfrm>
            <a:off x="-23500" y="168023"/>
            <a:ext cx="12161795" cy="713644"/>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chemeClr val="dk1"/>
              </a:buClr>
              <a:buSzPts val="2000"/>
              <a:buFont typeface="Century Gothic"/>
              <a:buNone/>
            </a:pPr>
            <a:r>
              <a:rPr b="1" lang="es-CO" sz="2000"/>
              <a:t>RESUMEN</a:t>
            </a:r>
            <a:endParaRPr/>
          </a:p>
        </p:txBody>
      </p:sp>
      <p:pic>
        <p:nvPicPr>
          <p:cNvPr id="45" name="Google Shape;45;p13"/>
          <p:cNvPicPr preferRelativeResize="0"/>
          <p:nvPr/>
        </p:nvPicPr>
        <p:blipFill rotWithShape="1">
          <a:blip r:embed="rId4">
            <a:alphaModFix/>
          </a:blip>
          <a:srcRect b="3482" l="50414" r="1441" t="13174"/>
          <a:stretch/>
        </p:blipFill>
        <p:spPr>
          <a:xfrm>
            <a:off x="8105297" y="2894156"/>
            <a:ext cx="1627352" cy="1592297"/>
          </a:xfrm>
          <a:prstGeom prst="rect">
            <a:avLst/>
          </a:prstGeom>
          <a:noFill/>
          <a:ln>
            <a:noFill/>
          </a:ln>
        </p:spPr>
      </p:pic>
      <p:sp>
        <p:nvSpPr>
          <p:cNvPr id="46" name="Google Shape;46;p13"/>
          <p:cNvSpPr txBox="1"/>
          <p:nvPr/>
        </p:nvSpPr>
        <p:spPr>
          <a:xfrm>
            <a:off x="2949271" y="4867475"/>
            <a:ext cx="6783378" cy="4431430"/>
          </a:xfrm>
          <a:prstGeom prst="rect">
            <a:avLst/>
          </a:prstGeom>
          <a:noFill/>
          <a:ln>
            <a:noFill/>
          </a:ln>
        </p:spPr>
        <p:txBody>
          <a:bodyPr anchorCtr="0" anchor="t" bIns="45700" lIns="91425" spcFirstLastPara="1" rIns="91425" wrap="square" tIns="45700">
            <a:normAutofit/>
          </a:bodyPr>
          <a:lstStyle/>
          <a:p>
            <a:pPr indent="0" lvl="0" marL="0" marR="0" rtl="0" algn="l">
              <a:lnSpc>
                <a:spcPct val="90000"/>
              </a:lnSpc>
              <a:spcBef>
                <a:spcPts val="0"/>
              </a:spcBef>
              <a:spcAft>
                <a:spcPts val="0"/>
              </a:spcAft>
              <a:buClr>
                <a:schemeClr val="dk1"/>
              </a:buClr>
              <a:buSzPts val="2000"/>
              <a:buFont typeface="Arial"/>
              <a:buNone/>
            </a:pPr>
            <a:br>
              <a:rPr b="0" i="0" lang="es-CO" sz="2000" u="none" cap="none" strike="noStrike">
                <a:solidFill>
                  <a:schemeClr val="dk1"/>
                </a:solidFill>
                <a:latin typeface="Century Gothic"/>
                <a:ea typeface="Century Gothic"/>
                <a:cs typeface="Century Gothic"/>
                <a:sym typeface="Century Gothic"/>
              </a:rPr>
            </a:br>
            <a:endParaRPr b="0" i="0" sz="2000" u="none" cap="none" strike="noStrike">
              <a:solidFill>
                <a:schemeClr val="dk1"/>
              </a:solidFill>
              <a:latin typeface="Century Gothic"/>
              <a:ea typeface="Century Gothic"/>
              <a:cs typeface="Century Gothic"/>
              <a:sym typeface="Century Gothic"/>
            </a:endParaRPr>
          </a:p>
        </p:txBody>
      </p:sp>
      <p:sp>
        <p:nvSpPr>
          <p:cNvPr id="47" name="Google Shape;47;p13"/>
          <p:cNvSpPr/>
          <p:nvPr/>
        </p:nvSpPr>
        <p:spPr>
          <a:xfrm>
            <a:off x="5035625" y="1153162"/>
            <a:ext cx="2043544" cy="495634"/>
          </a:xfrm>
          <a:prstGeom prst="rect">
            <a:avLst/>
          </a:prstGeom>
          <a:solidFill>
            <a:schemeClr val="lt1"/>
          </a:solidFill>
          <a:ln cap="flat" cmpd="sng" w="127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es-CO" sz="1400" u="none" cap="none" strike="noStrike">
                <a:solidFill>
                  <a:schemeClr val="dk1"/>
                </a:solidFill>
                <a:latin typeface="Century Gothic"/>
                <a:ea typeface="Century Gothic"/>
                <a:cs typeface="Century Gothic"/>
                <a:sym typeface="Century Gothic"/>
              </a:rPr>
              <a:t>Leucemia mieloide crónica </a:t>
            </a:r>
            <a:endParaRPr b="0" i="0" sz="1400" u="none" cap="none" strike="noStrike">
              <a:solidFill>
                <a:srgbClr val="000000"/>
              </a:solidFill>
              <a:latin typeface="Arial"/>
              <a:ea typeface="Arial"/>
              <a:cs typeface="Arial"/>
              <a:sym typeface="Arial"/>
            </a:endParaRPr>
          </a:p>
        </p:txBody>
      </p:sp>
      <p:sp>
        <p:nvSpPr>
          <p:cNvPr id="48" name="Google Shape;48;p13"/>
          <p:cNvSpPr/>
          <p:nvPr/>
        </p:nvSpPr>
        <p:spPr>
          <a:xfrm>
            <a:off x="7963208" y="1205143"/>
            <a:ext cx="1769441" cy="391672"/>
          </a:xfrm>
          <a:prstGeom prst="rect">
            <a:avLst/>
          </a:prstGeom>
          <a:solidFill>
            <a:schemeClr val="lt1"/>
          </a:solidFill>
          <a:ln cap="flat" cmpd="sng" w="127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Arial"/>
              <a:buNone/>
            </a:pPr>
            <a:r>
              <a:rPr b="0" i="0" lang="es-CO" sz="1000" u="none" cap="none" strike="noStrike">
                <a:solidFill>
                  <a:schemeClr val="dk1"/>
                </a:solidFill>
                <a:latin typeface="Century Gothic"/>
                <a:ea typeface="Century Gothic"/>
                <a:cs typeface="Century Gothic"/>
                <a:sym typeface="Century Gothic"/>
              </a:rPr>
              <a:t>Trastorno mieloproliferativo</a:t>
            </a:r>
            <a:endParaRPr b="0" i="0" sz="1400" u="none" cap="none" strike="noStrike">
              <a:solidFill>
                <a:srgbClr val="000000"/>
              </a:solidFill>
              <a:latin typeface="Arial"/>
              <a:ea typeface="Arial"/>
              <a:cs typeface="Arial"/>
              <a:sym typeface="Arial"/>
            </a:endParaRPr>
          </a:p>
        </p:txBody>
      </p:sp>
      <p:sp>
        <p:nvSpPr>
          <p:cNvPr id="49" name="Google Shape;49;p13"/>
          <p:cNvSpPr/>
          <p:nvPr/>
        </p:nvSpPr>
        <p:spPr>
          <a:xfrm>
            <a:off x="7303758" y="1295399"/>
            <a:ext cx="431800" cy="240441"/>
          </a:xfrm>
          <a:prstGeom prst="mathEqual">
            <a:avLst>
              <a:gd fmla="val 23520" name="adj1"/>
              <a:gd fmla="val 11760" name="adj2"/>
            </a:avLst>
          </a:prstGeom>
          <a:solidFill>
            <a:schemeClr val="accen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entury Gothic"/>
              <a:ea typeface="Century Gothic"/>
              <a:cs typeface="Century Gothic"/>
              <a:sym typeface="Century Gothic"/>
            </a:endParaRPr>
          </a:p>
        </p:txBody>
      </p:sp>
      <p:sp>
        <p:nvSpPr>
          <p:cNvPr id="50" name="Google Shape;50;p13"/>
          <p:cNvSpPr/>
          <p:nvPr/>
        </p:nvSpPr>
        <p:spPr>
          <a:xfrm>
            <a:off x="8169193" y="2204751"/>
            <a:ext cx="1357469" cy="391672"/>
          </a:xfrm>
          <a:prstGeom prst="rect">
            <a:avLst/>
          </a:prstGeom>
          <a:solidFill>
            <a:schemeClr val="lt1"/>
          </a:solidFill>
          <a:ln cap="flat" cmpd="sng" w="127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Arial"/>
              <a:buNone/>
            </a:pPr>
            <a:r>
              <a:rPr b="0" i="0" lang="es-CO" sz="1000" u="none" cap="none" strike="noStrike">
                <a:solidFill>
                  <a:schemeClr val="dk1"/>
                </a:solidFill>
                <a:latin typeface="Century Gothic"/>
                <a:ea typeface="Century Gothic"/>
                <a:cs typeface="Century Gothic"/>
                <a:sym typeface="Century Gothic"/>
              </a:rPr>
              <a:t>500.000/uL</a:t>
            </a:r>
            <a:endParaRPr b="0" i="0" sz="1000" u="none" cap="none" strike="noStrike">
              <a:solidFill>
                <a:schemeClr val="dk1"/>
              </a:solidFill>
              <a:latin typeface="Century Gothic"/>
              <a:ea typeface="Century Gothic"/>
              <a:cs typeface="Century Gothic"/>
              <a:sym typeface="Century Gothic"/>
            </a:endParaRPr>
          </a:p>
        </p:txBody>
      </p:sp>
      <p:cxnSp>
        <p:nvCxnSpPr>
          <p:cNvPr id="51" name="Google Shape;51;p13"/>
          <p:cNvCxnSpPr>
            <a:stCxn id="48" idx="2"/>
            <a:endCxn id="50" idx="0"/>
          </p:cNvCxnSpPr>
          <p:nvPr/>
        </p:nvCxnSpPr>
        <p:spPr>
          <a:xfrm>
            <a:off x="8847928" y="1596815"/>
            <a:ext cx="0" cy="607800"/>
          </a:xfrm>
          <a:prstGeom prst="straightConnector1">
            <a:avLst/>
          </a:prstGeom>
          <a:noFill/>
          <a:ln cap="flat" cmpd="sng" w="12700">
            <a:solidFill>
              <a:schemeClr val="accent1"/>
            </a:solidFill>
            <a:prstDash val="solid"/>
            <a:round/>
            <a:headEnd len="sm" w="sm" type="none"/>
            <a:tailEnd len="med" w="med" type="triangle"/>
          </a:ln>
        </p:spPr>
      </p:cxnSp>
      <p:sp>
        <p:nvSpPr>
          <p:cNvPr id="52" name="Google Shape;52;p13"/>
          <p:cNvSpPr/>
          <p:nvPr/>
        </p:nvSpPr>
        <p:spPr>
          <a:xfrm>
            <a:off x="2308610" y="1205143"/>
            <a:ext cx="1769441" cy="404756"/>
          </a:xfrm>
          <a:prstGeom prst="rect">
            <a:avLst/>
          </a:prstGeom>
          <a:solidFill>
            <a:schemeClr val="lt1"/>
          </a:solidFill>
          <a:ln cap="flat" cmpd="sng" w="127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Arial"/>
              <a:buNone/>
            </a:pPr>
            <a:r>
              <a:rPr b="0" i="0" lang="es-CO" sz="1000" u="none" cap="none" strike="noStrike">
                <a:solidFill>
                  <a:schemeClr val="dk1"/>
                </a:solidFill>
                <a:latin typeface="Century Gothic"/>
                <a:ea typeface="Century Gothic"/>
                <a:cs typeface="Century Gothic"/>
                <a:sym typeface="Century Gothic"/>
              </a:rPr>
              <a:t>Translocación del protooncogen ABL</a:t>
            </a:r>
            <a:endParaRPr b="0" i="0" sz="1400" u="none" cap="none" strike="noStrike">
              <a:solidFill>
                <a:srgbClr val="000000"/>
              </a:solidFill>
              <a:latin typeface="Arial"/>
              <a:ea typeface="Arial"/>
              <a:cs typeface="Arial"/>
              <a:sym typeface="Arial"/>
            </a:endParaRPr>
          </a:p>
        </p:txBody>
      </p:sp>
      <p:cxnSp>
        <p:nvCxnSpPr>
          <p:cNvPr id="53" name="Google Shape;53;p13"/>
          <p:cNvCxnSpPr>
            <a:stCxn id="47" idx="1"/>
            <a:endCxn id="52" idx="3"/>
          </p:cNvCxnSpPr>
          <p:nvPr/>
        </p:nvCxnSpPr>
        <p:spPr>
          <a:xfrm flipH="1">
            <a:off x="4078025" y="1400979"/>
            <a:ext cx="957600" cy="6600"/>
          </a:xfrm>
          <a:prstGeom prst="straightConnector1">
            <a:avLst/>
          </a:prstGeom>
          <a:noFill/>
          <a:ln cap="flat" cmpd="sng" w="12700">
            <a:solidFill>
              <a:schemeClr val="accent1"/>
            </a:solidFill>
            <a:prstDash val="solid"/>
            <a:round/>
            <a:headEnd len="sm" w="sm" type="none"/>
            <a:tailEnd len="med" w="med" type="triangle"/>
          </a:ln>
        </p:spPr>
      </p:cxnSp>
      <p:sp>
        <p:nvSpPr>
          <p:cNvPr id="54" name="Google Shape;54;p13"/>
          <p:cNvSpPr/>
          <p:nvPr/>
        </p:nvSpPr>
        <p:spPr>
          <a:xfrm>
            <a:off x="33952" y="1857716"/>
            <a:ext cx="7669292" cy="3374684"/>
          </a:xfrm>
          <a:prstGeom prst="rect">
            <a:avLst/>
          </a:prstGeom>
          <a:solidFill>
            <a:schemeClr val="lt1"/>
          </a:solid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pic>
        <p:nvPicPr>
          <p:cNvPr id="55" name="Google Shape;55;p13"/>
          <p:cNvPicPr preferRelativeResize="0"/>
          <p:nvPr/>
        </p:nvPicPr>
        <p:blipFill rotWithShape="1">
          <a:blip r:embed="rId5">
            <a:alphaModFix/>
          </a:blip>
          <a:srcRect b="0" l="33636" r="0" t="0"/>
          <a:stretch/>
        </p:blipFill>
        <p:spPr>
          <a:xfrm>
            <a:off x="149783" y="1067950"/>
            <a:ext cx="1952840" cy="2026527"/>
          </a:xfrm>
          <a:prstGeom prst="rect">
            <a:avLst/>
          </a:prstGeom>
          <a:noFill/>
          <a:ln>
            <a:noFill/>
          </a:ln>
        </p:spPr>
      </p:pic>
      <p:cxnSp>
        <p:nvCxnSpPr>
          <p:cNvPr id="56" name="Google Shape;56;p13"/>
          <p:cNvCxnSpPr>
            <a:stCxn id="52" idx="2"/>
            <a:endCxn id="57" idx="0"/>
          </p:cNvCxnSpPr>
          <p:nvPr/>
        </p:nvCxnSpPr>
        <p:spPr>
          <a:xfrm>
            <a:off x="3193330" y="1609899"/>
            <a:ext cx="0" cy="677100"/>
          </a:xfrm>
          <a:prstGeom prst="straightConnector1">
            <a:avLst/>
          </a:prstGeom>
          <a:noFill/>
          <a:ln cap="flat" cmpd="sng" w="12700">
            <a:solidFill>
              <a:schemeClr val="accent1"/>
            </a:solidFill>
            <a:prstDash val="solid"/>
            <a:round/>
            <a:headEnd len="sm" w="sm" type="none"/>
            <a:tailEnd len="med" w="med" type="triangle"/>
          </a:ln>
        </p:spPr>
      </p:cxnSp>
      <p:sp>
        <p:nvSpPr>
          <p:cNvPr id="57" name="Google Shape;57;p13"/>
          <p:cNvSpPr/>
          <p:nvPr/>
        </p:nvSpPr>
        <p:spPr>
          <a:xfrm>
            <a:off x="2514595" y="2287063"/>
            <a:ext cx="1357469" cy="391672"/>
          </a:xfrm>
          <a:prstGeom prst="rect">
            <a:avLst/>
          </a:prstGeom>
          <a:solidFill>
            <a:schemeClr val="lt1"/>
          </a:solidFill>
          <a:ln cap="flat" cmpd="sng" w="127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Arial"/>
              <a:buNone/>
            </a:pPr>
            <a:r>
              <a:rPr b="0" i="0" lang="es-CO" sz="1000" u="none" cap="none" strike="noStrike">
                <a:solidFill>
                  <a:schemeClr val="dk1"/>
                </a:solidFill>
                <a:latin typeface="Century Gothic"/>
                <a:ea typeface="Century Gothic"/>
                <a:cs typeface="Century Gothic"/>
                <a:sym typeface="Century Gothic"/>
              </a:rPr>
              <a:t>Región M-bcr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0" name="Shape 510"/>
        <p:cNvGrpSpPr/>
        <p:nvPr/>
      </p:nvGrpSpPr>
      <p:grpSpPr>
        <a:xfrm>
          <a:off x="0" y="0"/>
          <a:ext cx="0" cy="0"/>
          <a:chOff x="0" y="0"/>
          <a:chExt cx="0" cy="0"/>
        </a:xfrm>
      </p:grpSpPr>
      <p:sp>
        <p:nvSpPr>
          <p:cNvPr id="511" name="Google Shape;511;p22"/>
          <p:cNvSpPr/>
          <p:nvPr/>
        </p:nvSpPr>
        <p:spPr>
          <a:xfrm>
            <a:off x="0" y="0"/>
            <a:ext cx="12192000" cy="685800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cxnSp>
        <p:nvCxnSpPr>
          <p:cNvPr id="512" name="Google Shape;512;p22"/>
          <p:cNvCxnSpPr/>
          <p:nvPr/>
        </p:nvCxnSpPr>
        <p:spPr>
          <a:xfrm>
            <a:off x="7397108" y="1923563"/>
            <a:ext cx="0" cy="3017520"/>
          </a:xfrm>
          <a:prstGeom prst="straightConnector1">
            <a:avLst/>
          </a:prstGeom>
          <a:noFill/>
          <a:ln cap="flat" cmpd="sng" w="15875">
            <a:solidFill>
              <a:schemeClr val="dk1"/>
            </a:solidFill>
            <a:prstDash val="solid"/>
            <a:round/>
            <a:headEnd len="sm" w="sm" type="none"/>
            <a:tailEnd len="sm" w="sm" type="none"/>
          </a:ln>
        </p:spPr>
      </p:cxnSp>
      <p:pic>
        <p:nvPicPr>
          <p:cNvPr id="513" name="Google Shape;513;p22"/>
          <p:cNvPicPr preferRelativeResize="0"/>
          <p:nvPr/>
        </p:nvPicPr>
        <p:blipFill rotWithShape="1">
          <a:blip r:embed="rId4">
            <a:alphaModFix/>
          </a:blip>
          <a:srcRect b="0" l="0" r="0" t="-534"/>
          <a:stretch/>
        </p:blipFill>
        <p:spPr>
          <a:xfrm rot="-5400000">
            <a:off x="7545075" y="2187578"/>
            <a:ext cx="6857999" cy="2482850"/>
          </a:xfrm>
          <a:prstGeom prst="rect">
            <a:avLst/>
          </a:prstGeom>
          <a:noFill/>
          <a:ln>
            <a:noFill/>
          </a:ln>
        </p:spPr>
      </p:pic>
      <p:sp>
        <p:nvSpPr>
          <p:cNvPr id="514" name="Google Shape;514;p22"/>
          <p:cNvSpPr/>
          <p:nvPr/>
        </p:nvSpPr>
        <p:spPr>
          <a:xfrm>
            <a:off x="820350" y="1244644"/>
            <a:ext cx="8758990" cy="4555958"/>
          </a:xfrm>
          <a:prstGeom prst="roundRect">
            <a:avLst>
              <a:gd fmla="val 16667" name="adj"/>
            </a:avLst>
          </a:prstGeom>
          <a:solidFill>
            <a:schemeClr val="lt1"/>
          </a:solid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515" name="Google Shape;515;p22"/>
          <p:cNvSpPr/>
          <p:nvPr/>
        </p:nvSpPr>
        <p:spPr>
          <a:xfrm>
            <a:off x="876300" y="1355558"/>
            <a:ext cx="9029700" cy="825658"/>
          </a:xfrm>
          <a:prstGeom prst="rect">
            <a:avLst/>
          </a:prstGeom>
          <a:solidFill>
            <a:schemeClr val="lt1"/>
          </a:solidFill>
          <a:ln cap="flat" cmpd="sng" w="28575">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342900" lvl="0" marL="342900" marR="0" rtl="0" algn="l">
              <a:lnSpc>
                <a:spcPct val="100000"/>
              </a:lnSpc>
              <a:spcBef>
                <a:spcPts val="0"/>
              </a:spcBef>
              <a:spcAft>
                <a:spcPts val="0"/>
              </a:spcAft>
              <a:buClr>
                <a:schemeClr val="dk1"/>
              </a:buClr>
              <a:buSzPts val="1050"/>
              <a:buFont typeface="Century Gothic"/>
              <a:buAutoNum type="arabicPeriod"/>
            </a:pPr>
            <a:r>
              <a:rPr b="0" i="0" lang="es-CO" sz="1050" u="none" cap="none" strike="noStrike">
                <a:solidFill>
                  <a:schemeClr val="dk1"/>
                </a:solidFill>
                <a:latin typeface="Century Gothic"/>
                <a:ea typeface="Century Gothic"/>
                <a:cs typeface="Century Gothic"/>
                <a:sym typeface="Century Gothic"/>
              </a:rPr>
              <a:t>Las secuencias genéticas sean conocidas y publicadas en bancos de genes como Genbank.</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1050"/>
              <a:buFont typeface="Century Gothic"/>
              <a:buAutoNum type="arabicPeriod"/>
            </a:pPr>
            <a:r>
              <a:rPr b="0" i="0" lang="es-CO" sz="1050" u="none" cap="none" strike="noStrike">
                <a:solidFill>
                  <a:schemeClr val="dk1"/>
                </a:solidFill>
                <a:latin typeface="Century Gothic"/>
                <a:ea typeface="Century Gothic"/>
                <a:cs typeface="Century Gothic"/>
                <a:sym typeface="Century Gothic"/>
              </a:rPr>
              <a:t>Que la sumatoria de los nucleótidos de las 3 no supere los 38kb que permite de inserción el modelo Adenoviral.</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1050"/>
              <a:buFont typeface="Century Gothic"/>
              <a:buAutoNum type="arabicPeriod"/>
            </a:pPr>
            <a:r>
              <a:rPr b="0" i="0" lang="es-CO" sz="1050" u="none" cap="none" strike="noStrike">
                <a:solidFill>
                  <a:schemeClr val="dk1"/>
                </a:solidFill>
                <a:latin typeface="Century Gothic"/>
                <a:ea typeface="Century Gothic"/>
                <a:cs typeface="Century Gothic"/>
                <a:sym typeface="Century Gothic"/>
              </a:rPr>
              <a:t>Que el mecanismo de acción de los compuestos que incidan sobre los blancos sean altamente específicos y que tengan baja o nula toxicidad en las células sanas.</a:t>
            </a:r>
            <a:endParaRPr b="0" i="0" sz="1400" u="none" cap="none" strike="noStrike">
              <a:solidFill>
                <a:srgbClr val="000000"/>
              </a:solidFill>
              <a:latin typeface="Arial"/>
              <a:ea typeface="Arial"/>
              <a:cs typeface="Arial"/>
              <a:sym typeface="Arial"/>
            </a:endParaRPr>
          </a:p>
        </p:txBody>
      </p:sp>
      <p:sp>
        <p:nvSpPr>
          <p:cNvPr id="516" name="Google Shape;516;p22"/>
          <p:cNvSpPr/>
          <p:nvPr/>
        </p:nvSpPr>
        <p:spPr>
          <a:xfrm>
            <a:off x="424229" y="3180070"/>
            <a:ext cx="952500" cy="330200"/>
          </a:xfrm>
          <a:prstGeom prst="rect">
            <a:avLst/>
          </a:prstGeom>
          <a:solidFill>
            <a:schemeClr val="lt1"/>
          </a:solidFill>
          <a:ln cap="flat" cmpd="sng" w="12700">
            <a:solidFill>
              <a:schemeClr val="accent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50"/>
              <a:buFont typeface="Arial"/>
              <a:buNone/>
            </a:pPr>
            <a:r>
              <a:rPr b="1" i="0" lang="es-CO" sz="1050" u="none" cap="none" strike="noStrike">
                <a:solidFill>
                  <a:schemeClr val="dk1"/>
                </a:solidFill>
                <a:latin typeface="Century Gothic"/>
                <a:ea typeface="Century Gothic"/>
                <a:cs typeface="Century Gothic"/>
                <a:sym typeface="Century Gothic"/>
              </a:rPr>
              <a:t>Hsp27</a:t>
            </a:r>
            <a:r>
              <a:rPr b="0" i="0" lang="es-CO" sz="1050" u="none" cap="none" strike="noStrike">
                <a:solidFill>
                  <a:schemeClr val="dk1"/>
                </a:solidFill>
                <a:latin typeface="Century Gothic"/>
                <a:ea typeface="Century Gothic"/>
                <a:cs typeface="Century Gothic"/>
                <a:sym typeface="Century Gothic"/>
              </a:rPr>
              <a:t> </a:t>
            </a:r>
            <a:endParaRPr b="0" i="0" sz="1400" u="none" cap="none" strike="noStrike">
              <a:solidFill>
                <a:srgbClr val="000000"/>
              </a:solidFill>
              <a:latin typeface="Arial"/>
              <a:ea typeface="Arial"/>
              <a:cs typeface="Arial"/>
              <a:sym typeface="Arial"/>
            </a:endParaRPr>
          </a:p>
        </p:txBody>
      </p:sp>
      <p:sp>
        <p:nvSpPr>
          <p:cNvPr id="517" name="Google Shape;517;p22"/>
          <p:cNvSpPr/>
          <p:nvPr/>
        </p:nvSpPr>
        <p:spPr>
          <a:xfrm>
            <a:off x="229839" y="4088094"/>
            <a:ext cx="3412816" cy="825501"/>
          </a:xfrm>
          <a:prstGeom prst="roundRect">
            <a:avLst>
              <a:gd fmla="val 16667" name="adj"/>
            </a:avLst>
          </a:prstGeom>
          <a:solidFill>
            <a:schemeClr val="lt1"/>
          </a:solidFill>
          <a:ln cap="flat" cmpd="sng" w="12700">
            <a:solidFill>
              <a:schemeClr val="accent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50"/>
              <a:buFont typeface="Arial"/>
              <a:buNone/>
            </a:pPr>
            <a:r>
              <a:rPr b="0" i="0" lang="es-CO" sz="1050" u="none" cap="none" strike="noStrike">
                <a:solidFill>
                  <a:schemeClr val="dk1"/>
                </a:solidFill>
                <a:latin typeface="Century Gothic"/>
                <a:ea typeface="Century Gothic"/>
                <a:cs typeface="Century Gothic"/>
                <a:sym typeface="Century Gothic"/>
              </a:rPr>
              <a:t>Mecanismo de sensibilización del ligando inductor de apoptosis relacionada con el factor de necrosis tumoral (TRAIL)</a:t>
            </a:r>
            <a:endParaRPr b="0" i="0" sz="1400" u="none" cap="none" strike="noStrike">
              <a:solidFill>
                <a:srgbClr val="000000"/>
              </a:solidFill>
              <a:latin typeface="Arial"/>
              <a:ea typeface="Arial"/>
              <a:cs typeface="Arial"/>
              <a:sym typeface="Arial"/>
            </a:endParaRPr>
          </a:p>
        </p:txBody>
      </p:sp>
      <p:sp>
        <p:nvSpPr>
          <p:cNvPr id="518" name="Google Shape;518;p22"/>
          <p:cNvSpPr/>
          <p:nvPr/>
        </p:nvSpPr>
        <p:spPr>
          <a:xfrm>
            <a:off x="1859002" y="2837638"/>
            <a:ext cx="1615283" cy="1206785"/>
          </a:xfrm>
          <a:prstGeom prst="irregularSeal1">
            <a:avLst/>
          </a:prstGeom>
          <a:solidFill>
            <a:schemeClr val="l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Arial"/>
              <a:buNone/>
            </a:pPr>
            <a:r>
              <a:rPr b="1" i="0" lang="es-CO" sz="1200" u="none" cap="none" strike="noStrike">
                <a:solidFill>
                  <a:schemeClr val="dk1"/>
                </a:solidFill>
                <a:latin typeface="Century Gothic"/>
                <a:ea typeface="Century Gothic"/>
                <a:cs typeface="Century Gothic"/>
                <a:sym typeface="Century Gothic"/>
              </a:rPr>
              <a:t>Ly303511</a:t>
            </a:r>
            <a:endParaRPr b="1" i="0" sz="1200" u="none" cap="none" strike="noStrike">
              <a:solidFill>
                <a:schemeClr val="dk1"/>
              </a:solidFill>
              <a:latin typeface="Century Gothic"/>
              <a:ea typeface="Century Gothic"/>
              <a:cs typeface="Century Gothic"/>
              <a:sym typeface="Century Gothic"/>
            </a:endParaRPr>
          </a:p>
        </p:txBody>
      </p:sp>
      <p:sp>
        <p:nvSpPr>
          <p:cNvPr id="519" name="Google Shape;519;p22"/>
          <p:cNvSpPr/>
          <p:nvPr/>
        </p:nvSpPr>
        <p:spPr>
          <a:xfrm rot="10535912">
            <a:off x="1037133" y="2765024"/>
            <a:ext cx="1662463" cy="308036"/>
          </a:xfrm>
          <a:prstGeom prst="curvedUpArrow">
            <a:avLst>
              <a:gd fmla="val 25000" name="adj1"/>
              <a:gd fmla="val 78365" name="adj2"/>
              <a:gd fmla="val 25000" name="adj3"/>
            </a:avLst>
          </a:prstGeom>
          <a:solidFill>
            <a:schemeClr val="accen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entury Gothic"/>
              <a:ea typeface="Century Gothic"/>
              <a:cs typeface="Century Gothic"/>
              <a:sym typeface="Century Gothic"/>
            </a:endParaRPr>
          </a:p>
        </p:txBody>
      </p:sp>
      <p:pic>
        <p:nvPicPr>
          <p:cNvPr descr="ADN (Ácido Desoxirribonucleico) | NHGRI" id="520" name="Google Shape;520;p22"/>
          <p:cNvPicPr preferRelativeResize="0"/>
          <p:nvPr/>
        </p:nvPicPr>
        <p:blipFill rotWithShape="1">
          <a:blip r:embed="rId5">
            <a:alphaModFix/>
          </a:blip>
          <a:srcRect b="55406" l="31324" r="18450" t="0"/>
          <a:stretch/>
        </p:blipFill>
        <p:spPr>
          <a:xfrm rot="9898091">
            <a:off x="6588947" y="2863015"/>
            <a:ext cx="1167738" cy="759796"/>
          </a:xfrm>
          <a:prstGeom prst="rect">
            <a:avLst/>
          </a:prstGeom>
          <a:noFill/>
          <a:ln>
            <a:noFill/>
          </a:ln>
        </p:spPr>
      </p:pic>
      <p:pic>
        <p:nvPicPr>
          <p:cNvPr id="521" name="Google Shape;521;p22"/>
          <p:cNvPicPr preferRelativeResize="0"/>
          <p:nvPr/>
        </p:nvPicPr>
        <p:blipFill rotWithShape="1">
          <a:blip r:embed="rId6">
            <a:alphaModFix/>
          </a:blip>
          <a:srcRect b="9776" l="0" r="16640" t="18803"/>
          <a:stretch/>
        </p:blipFill>
        <p:spPr>
          <a:xfrm>
            <a:off x="5199845" y="2469792"/>
            <a:ext cx="1380368" cy="1282078"/>
          </a:xfrm>
          <a:prstGeom prst="rect">
            <a:avLst/>
          </a:prstGeom>
          <a:noFill/>
          <a:ln>
            <a:noFill/>
          </a:ln>
        </p:spPr>
      </p:pic>
      <p:sp>
        <p:nvSpPr>
          <p:cNvPr id="522" name="Google Shape;522;p22"/>
          <p:cNvSpPr/>
          <p:nvPr/>
        </p:nvSpPr>
        <p:spPr>
          <a:xfrm>
            <a:off x="9023139" y="4044423"/>
            <a:ext cx="352945" cy="358048"/>
          </a:xfrm>
          <a:prstGeom prst="irregularSeal1">
            <a:avLst/>
          </a:prstGeom>
          <a:solidFill>
            <a:schemeClr val="l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Arial"/>
              <a:buNone/>
            </a:pPr>
            <a:r>
              <a:t/>
            </a:r>
            <a:endParaRPr b="1" i="0" sz="1200" u="none" cap="none" strike="noStrike">
              <a:solidFill>
                <a:schemeClr val="dk1"/>
              </a:solidFill>
              <a:latin typeface="Century Gothic"/>
              <a:ea typeface="Century Gothic"/>
              <a:cs typeface="Century Gothic"/>
              <a:sym typeface="Century Gothic"/>
            </a:endParaRPr>
          </a:p>
        </p:txBody>
      </p:sp>
      <p:pic>
        <p:nvPicPr>
          <p:cNvPr descr="El código genético (artículo) | Khan Academy" id="523" name="Google Shape;523;p22"/>
          <p:cNvPicPr preferRelativeResize="0"/>
          <p:nvPr/>
        </p:nvPicPr>
        <p:blipFill rotWithShape="1">
          <a:blip r:embed="rId7">
            <a:alphaModFix/>
          </a:blip>
          <a:srcRect b="0" l="25266" r="28021" t="0"/>
          <a:stretch/>
        </p:blipFill>
        <p:spPr>
          <a:xfrm>
            <a:off x="7597955" y="2970083"/>
            <a:ext cx="3138839" cy="1429154"/>
          </a:xfrm>
          <a:prstGeom prst="rect">
            <a:avLst/>
          </a:prstGeom>
          <a:noFill/>
          <a:ln>
            <a:noFill/>
          </a:ln>
        </p:spPr>
      </p:pic>
      <p:sp>
        <p:nvSpPr>
          <p:cNvPr id="524" name="Google Shape;524;p22"/>
          <p:cNvSpPr/>
          <p:nvPr/>
        </p:nvSpPr>
        <p:spPr>
          <a:xfrm>
            <a:off x="8671832" y="4163603"/>
            <a:ext cx="269722" cy="194722"/>
          </a:xfrm>
          <a:prstGeom prst="ellipse">
            <a:avLst/>
          </a:prstGeom>
          <a:solidFill>
            <a:schemeClr val="accent2"/>
          </a:solidFill>
          <a:ln cap="flat" cmpd="sng" w="1270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es-CO" sz="1800" u="none" cap="none" strike="noStrike">
                <a:solidFill>
                  <a:schemeClr val="dk1"/>
                </a:solidFill>
                <a:latin typeface="Century Gothic"/>
                <a:ea typeface="Century Gothic"/>
                <a:cs typeface="Century Gothic"/>
                <a:sym typeface="Century Gothic"/>
              </a:rPr>
              <a:t>P</a:t>
            </a:r>
            <a:endParaRPr b="0" i="0" sz="1400" u="none" cap="none" strike="noStrike">
              <a:solidFill>
                <a:srgbClr val="000000"/>
              </a:solidFill>
              <a:latin typeface="Arial"/>
              <a:ea typeface="Arial"/>
              <a:cs typeface="Arial"/>
              <a:sym typeface="Arial"/>
            </a:endParaRPr>
          </a:p>
        </p:txBody>
      </p:sp>
      <p:sp>
        <p:nvSpPr>
          <p:cNvPr id="525" name="Google Shape;525;p22"/>
          <p:cNvSpPr/>
          <p:nvPr/>
        </p:nvSpPr>
        <p:spPr>
          <a:xfrm>
            <a:off x="8753714" y="2809954"/>
            <a:ext cx="445898" cy="3302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Arial"/>
              <a:buNone/>
            </a:pPr>
            <a:r>
              <a:rPr b="1" i="0" lang="es-CO" sz="1200" u="none" cap="none" strike="noStrike">
                <a:solidFill>
                  <a:schemeClr val="dk1"/>
                </a:solidFill>
                <a:latin typeface="Century Gothic"/>
                <a:ea typeface="Century Gothic"/>
                <a:cs typeface="Century Gothic"/>
                <a:sym typeface="Century Gothic"/>
              </a:rPr>
              <a:t>82</a:t>
            </a:r>
            <a:endParaRPr b="0" i="0" sz="1400" u="none" cap="none" strike="noStrike">
              <a:solidFill>
                <a:srgbClr val="000000"/>
              </a:solidFill>
              <a:latin typeface="Arial"/>
              <a:ea typeface="Arial"/>
              <a:cs typeface="Arial"/>
              <a:sym typeface="Arial"/>
            </a:endParaRPr>
          </a:p>
        </p:txBody>
      </p:sp>
      <p:sp>
        <p:nvSpPr>
          <p:cNvPr id="526" name="Google Shape;526;p22"/>
          <p:cNvSpPr/>
          <p:nvPr/>
        </p:nvSpPr>
        <p:spPr>
          <a:xfrm rot="-5400000">
            <a:off x="4047863" y="3611225"/>
            <a:ext cx="1869718" cy="322544"/>
          </a:xfrm>
          <a:prstGeom prst="rect">
            <a:avLst/>
          </a:prstGeom>
          <a:solidFill>
            <a:schemeClr val="lt1"/>
          </a:solidFill>
          <a:ln cap="flat" cmpd="sng" w="1905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Arial"/>
              <a:buNone/>
            </a:pPr>
            <a:r>
              <a:rPr b="1" i="0" lang="es-CO" sz="1200" u="none" cap="none" strike="noStrike">
                <a:solidFill>
                  <a:schemeClr val="dk1"/>
                </a:solidFill>
                <a:latin typeface="Century Gothic"/>
                <a:ea typeface="Century Gothic"/>
                <a:cs typeface="Century Gothic"/>
                <a:sym typeface="Century Gothic"/>
              </a:rPr>
              <a:t>Citosol</a:t>
            </a:r>
            <a:endParaRPr b="0" i="0" sz="1400" u="none" cap="none" strike="noStrike">
              <a:solidFill>
                <a:srgbClr val="000000"/>
              </a:solidFill>
              <a:latin typeface="Arial"/>
              <a:ea typeface="Arial"/>
              <a:cs typeface="Arial"/>
              <a:sym typeface="Arial"/>
            </a:endParaRPr>
          </a:p>
        </p:txBody>
      </p:sp>
      <p:cxnSp>
        <p:nvCxnSpPr>
          <p:cNvPr id="527" name="Google Shape;527;p22"/>
          <p:cNvCxnSpPr/>
          <p:nvPr/>
        </p:nvCxnSpPr>
        <p:spPr>
          <a:xfrm>
            <a:off x="4821450" y="5163611"/>
            <a:ext cx="5567150" cy="0"/>
          </a:xfrm>
          <a:prstGeom prst="straightConnector1">
            <a:avLst/>
          </a:prstGeom>
          <a:noFill/>
          <a:ln cap="flat" cmpd="sng" w="38100">
            <a:solidFill>
              <a:schemeClr val="accent2"/>
            </a:solidFill>
            <a:prstDash val="solid"/>
            <a:round/>
            <a:headEnd len="sm" w="sm" type="none"/>
            <a:tailEnd len="sm" w="sm" type="none"/>
          </a:ln>
        </p:spPr>
      </p:cxnSp>
      <p:pic>
        <p:nvPicPr>
          <p:cNvPr id="528" name="Google Shape;528;p22"/>
          <p:cNvPicPr preferRelativeResize="0"/>
          <p:nvPr/>
        </p:nvPicPr>
        <p:blipFill rotWithShape="1">
          <a:blip r:embed="rId6">
            <a:alphaModFix/>
          </a:blip>
          <a:srcRect b="57285" l="0" r="16640" t="18803"/>
          <a:stretch/>
        </p:blipFill>
        <p:spPr>
          <a:xfrm rot="1151938">
            <a:off x="5696195" y="4399237"/>
            <a:ext cx="884018" cy="274907"/>
          </a:xfrm>
          <a:prstGeom prst="rect">
            <a:avLst/>
          </a:prstGeom>
          <a:noFill/>
          <a:ln>
            <a:noFill/>
          </a:ln>
        </p:spPr>
      </p:pic>
      <p:pic>
        <p:nvPicPr>
          <p:cNvPr id="529" name="Google Shape;529;p22"/>
          <p:cNvPicPr preferRelativeResize="0"/>
          <p:nvPr/>
        </p:nvPicPr>
        <p:blipFill rotWithShape="1">
          <a:blip r:embed="rId6">
            <a:alphaModFix/>
          </a:blip>
          <a:srcRect b="42410" l="23084" r="24599" t="47447"/>
          <a:stretch/>
        </p:blipFill>
        <p:spPr>
          <a:xfrm>
            <a:off x="6849704" y="5576567"/>
            <a:ext cx="866327" cy="182030"/>
          </a:xfrm>
          <a:prstGeom prst="rect">
            <a:avLst/>
          </a:prstGeom>
          <a:noFill/>
          <a:ln>
            <a:noFill/>
          </a:ln>
        </p:spPr>
      </p:pic>
      <p:pic>
        <p:nvPicPr>
          <p:cNvPr id="530" name="Google Shape;530;p22"/>
          <p:cNvPicPr preferRelativeResize="0"/>
          <p:nvPr/>
        </p:nvPicPr>
        <p:blipFill rotWithShape="1">
          <a:blip r:embed="rId6">
            <a:alphaModFix/>
          </a:blip>
          <a:srcRect b="40215" l="21088" r="22916" t="42730"/>
          <a:stretch/>
        </p:blipFill>
        <p:spPr>
          <a:xfrm rot="1929119">
            <a:off x="6086601" y="5370007"/>
            <a:ext cx="515396" cy="170172"/>
          </a:xfrm>
          <a:prstGeom prst="rect">
            <a:avLst/>
          </a:prstGeom>
          <a:noFill/>
          <a:ln>
            <a:noFill/>
          </a:ln>
        </p:spPr>
      </p:pic>
      <p:pic>
        <p:nvPicPr>
          <p:cNvPr id="531" name="Google Shape;531;p22"/>
          <p:cNvPicPr preferRelativeResize="0"/>
          <p:nvPr/>
        </p:nvPicPr>
        <p:blipFill rotWithShape="1">
          <a:blip r:embed="rId6">
            <a:alphaModFix/>
          </a:blip>
          <a:srcRect b="23969" l="51533" r="8590" t="57660"/>
          <a:stretch/>
        </p:blipFill>
        <p:spPr>
          <a:xfrm>
            <a:off x="6903668" y="4605560"/>
            <a:ext cx="525914" cy="262623"/>
          </a:xfrm>
          <a:prstGeom prst="rect">
            <a:avLst/>
          </a:prstGeom>
          <a:noFill/>
          <a:ln>
            <a:noFill/>
          </a:ln>
        </p:spPr>
      </p:pic>
      <p:sp>
        <p:nvSpPr>
          <p:cNvPr id="532" name="Google Shape;532;p22"/>
          <p:cNvSpPr/>
          <p:nvPr/>
        </p:nvSpPr>
        <p:spPr>
          <a:xfrm rot="5400000">
            <a:off x="6399520" y="3944744"/>
            <a:ext cx="565793" cy="269985"/>
          </a:xfrm>
          <a:prstGeom prst="notchedRightArrow">
            <a:avLst>
              <a:gd fmla="val 50000" name="adj1"/>
              <a:gd fmla="val 50000" name="adj2"/>
            </a:avLst>
          </a:prstGeom>
          <a:solidFill>
            <a:schemeClr val="accen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533" name="Google Shape;533;p22"/>
          <p:cNvSpPr/>
          <p:nvPr/>
        </p:nvSpPr>
        <p:spPr>
          <a:xfrm>
            <a:off x="6080841" y="5995808"/>
            <a:ext cx="1485900" cy="671833"/>
          </a:xfrm>
          <a:prstGeom prst="rect">
            <a:avLst/>
          </a:prstGeom>
          <a:solidFill>
            <a:schemeClr val="lt1"/>
          </a:solid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100"/>
              <a:buFont typeface="Arial"/>
              <a:buNone/>
            </a:pPr>
            <a:r>
              <a:rPr b="1" i="0" lang="es-CO" sz="1100" u="none" cap="none" strike="noStrike">
                <a:solidFill>
                  <a:schemeClr val="dk1"/>
                </a:solidFill>
                <a:latin typeface="Century Gothic"/>
                <a:ea typeface="Century Gothic"/>
                <a:cs typeface="Century Gothic"/>
                <a:sym typeface="Century Gothic"/>
              </a:rPr>
              <a:t>Actividad chaperona</a:t>
            </a:r>
            <a:endParaRPr b="0" i="0" sz="1400" u="none" cap="none" strike="noStrike">
              <a:solidFill>
                <a:srgbClr val="000000"/>
              </a:solidFill>
              <a:latin typeface="Arial"/>
              <a:ea typeface="Arial"/>
              <a:cs typeface="Arial"/>
              <a:sym typeface="Arial"/>
            </a:endParaRPr>
          </a:p>
        </p:txBody>
      </p:sp>
      <p:sp>
        <p:nvSpPr>
          <p:cNvPr id="534" name="Google Shape;534;p22"/>
          <p:cNvSpPr/>
          <p:nvPr/>
        </p:nvSpPr>
        <p:spPr>
          <a:xfrm>
            <a:off x="6285959" y="5957307"/>
            <a:ext cx="1075664" cy="773325"/>
          </a:xfrm>
          <a:prstGeom prst="noSmoking">
            <a:avLst>
              <a:gd fmla="val 3285" name="adj"/>
            </a:avLst>
          </a:prstGeom>
          <a:solidFill>
            <a:schemeClr val="accen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entury Gothic"/>
              <a:ea typeface="Century Gothic"/>
              <a:cs typeface="Century Gothic"/>
              <a:sym typeface="Century Gothic"/>
            </a:endParaRPr>
          </a:p>
        </p:txBody>
      </p:sp>
      <p:sp>
        <p:nvSpPr>
          <p:cNvPr id="535" name="Google Shape;535;p22"/>
          <p:cNvSpPr/>
          <p:nvPr/>
        </p:nvSpPr>
        <p:spPr>
          <a:xfrm>
            <a:off x="7986274" y="4783942"/>
            <a:ext cx="2362200" cy="335523"/>
          </a:xfrm>
          <a:prstGeom prst="rect">
            <a:avLst/>
          </a:prstGeom>
          <a:solidFill>
            <a:schemeClr val="lt1"/>
          </a:solid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50"/>
              <a:buFont typeface="Arial"/>
              <a:buNone/>
            </a:pPr>
            <a:r>
              <a:rPr b="0" i="0" lang="es-CO" sz="1050" u="none" cap="none" strike="noStrike">
                <a:solidFill>
                  <a:schemeClr val="dk1"/>
                </a:solidFill>
                <a:latin typeface="Century Gothic"/>
                <a:ea typeface="Century Gothic"/>
                <a:cs typeface="Century Gothic"/>
                <a:sym typeface="Century Gothic"/>
              </a:rPr>
              <a:t>disociación de los oligómeros de la proteína</a:t>
            </a:r>
            <a:endParaRPr b="0" i="0" sz="1400" u="none" cap="none" strike="noStrike">
              <a:solidFill>
                <a:srgbClr val="000000"/>
              </a:solidFill>
              <a:latin typeface="Arial"/>
              <a:ea typeface="Arial"/>
              <a:cs typeface="Arial"/>
              <a:sym typeface="Arial"/>
            </a:endParaRPr>
          </a:p>
        </p:txBody>
      </p:sp>
      <p:sp>
        <p:nvSpPr>
          <p:cNvPr id="536" name="Google Shape;536;p22"/>
          <p:cNvSpPr/>
          <p:nvPr/>
        </p:nvSpPr>
        <p:spPr>
          <a:xfrm rot="-5400000">
            <a:off x="4265520" y="5865226"/>
            <a:ext cx="1434404" cy="322544"/>
          </a:xfrm>
          <a:prstGeom prst="rect">
            <a:avLst/>
          </a:prstGeom>
          <a:solidFill>
            <a:schemeClr val="lt1"/>
          </a:solidFill>
          <a:ln cap="flat" cmpd="sng" w="1905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Arial"/>
              <a:buNone/>
            </a:pPr>
            <a:r>
              <a:rPr b="1" i="0" lang="es-CO" sz="1200" u="none" cap="none" strike="noStrike">
                <a:solidFill>
                  <a:schemeClr val="dk1"/>
                </a:solidFill>
                <a:latin typeface="Century Gothic"/>
                <a:ea typeface="Century Gothic"/>
                <a:cs typeface="Century Gothic"/>
                <a:sym typeface="Century Gothic"/>
              </a:rPr>
              <a:t>Núcleo</a:t>
            </a:r>
            <a:endParaRPr b="0" i="0" sz="1400" u="none" cap="none" strike="noStrike">
              <a:solidFill>
                <a:srgbClr val="000000"/>
              </a:solidFill>
              <a:latin typeface="Arial"/>
              <a:ea typeface="Arial"/>
              <a:cs typeface="Arial"/>
              <a:sym typeface="Arial"/>
            </a:endParaRPr>
          </a:p>
        </p:txBody>
      </p:sp>
      <p:sp>
        <p:nvSpPr>
          <p:cNvPr id="537" name="Google Shape;537;p22"/>
          <p:cNvSpPr/>
          <p:nvPr/>
        </p:nvSpPr>
        <p:spPr>
          <a:xfrm>
            <a:off x="187351" y="5163611"/>
            <a:ext cx="3546449" cy="1273983"/>
          </a:xfrm>
          <a:prstGeom prst="rect">
            <a:avLst/>
          </a:prstGeom>
          <a:solidFill>
            <a:schemeClr val="accen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Arial"/>
              <a:buNone/>
            </a:pPr>
            <a:r>
              <a:rPr b="1" i="0" lang="es-CO" sz="1200" u="none" cap="none" strike="noStrike">
                <a:solidFill>
                  <a:schemeClr val="lt1"/>
                </a:solidFill>
                <a:latin typeface="Century Gothic"/>
                <a:ea typeface="Century Gothic"/>
                <a:cs typeface="Century Gothic"/>
                <a:sym typeface="Century Gothic"/>
              </a:rPr>
              <a:t>Esto fue materia de estudio en  la investigación realiza por Mellier G y colaboradores titulada La sensibilización de moléculas pequeñas asociadas a TRAIL esta mediada por la localización nuclear, la fosforilación y la inhibición de la actividad chaperona de Hsp27</a:t>
            </a:r>
            <a:endParaRPr b="1" i="0" sz="1800" u="none" cap="none" strike="noStrike">
              <a:solidFill>
                <a:schemeClr val="lt1"/>
              </a:solidFill>
              <a:latin typeface="Century Gothic"/>
              <a:ea typeface="Century Gothic"/>
              <a:cs typeface="Century Gothic"/>
              <a:sym typeface="Century Gothic"/>
            </a:endParaRPr>
          </a:p>
        </p:txBody>
      </p:sp>
      <p:sp>
        <p:nvSpPr>
          <p:cNvPr id="538" name="Google Shape;538;p22"/>
          <p:cNvSpPr txBox="1"/>
          <p:nvPr/>
        </p:nvSpPr>
        <p:spPr>
          <a:xfrm>
            <a:off x="398829" y="469900"/>
            <a:ext cx="10575245" cy="593843"/>
          </a:xfrm>
          <a:prstGeom prst="rect">
            <a:avLst/>
          </a:prstGeom>
          <a:noFill/>
          <a:ln>
            <a:noFill/>
          </a:ln>
        </p:spPr>
        <p:txBody>
          <a:bodyPr anchorCtr="0" anchor="b" bIns="45700" lIns="91425" spcFirstLastPara="1" rIns="91425" wrap="square" tIns="45700">
            <a:normAutofit fontScale="97500" lnSpcReduction="10000"/>
          </a:bodyPr>
          <a:lstStyle/>
          <a:p>
            <a:pPr indent="0" lvl="0" marL="0" marR="0" rtl="0" algn="ctr">
              <a:lnSpc>
                <a:spcPct val="90000"/>
              </a:lnSpc>
              <a:spcBef>
                <a:spcPts val="0"/>
              </a:spcBef>
              <a:spcAft>
                <a:spcPts val="0"/>
              </a:spcAft>
              <a:buClr>
                <a:schemeClr val="dk1"/>
              </a:buClr>
              <a:buSzPct val="100000"/>
              <a:buFont typeface="Century Gothic"/>
              <a:buNone/>
            </a:pPr>
            <a:r>
              <a:rPr b="1" i="0" lang="es-CO" sz="2000" u="none" cap="none" strike="noStrike">
                <a:solidFill>
                  <a:schemeClr val="dk1"/>
                </a:solidFill>
                <a:latin typeface="Century Gothic"/>
                <a:ea typeface="Century Gothic"/>
                <a:cs typeface="Century Gothic"/>
                <a:sym typeface="Century Gothic"/>
              </a:rPr>
              <a:t>CARACTERÍSTICAS DE LAS SECUENCIAS KNOCKIN PARA ESCINDIR SOBRE HSP27, GATA-1 Y ADAR1</a:t>
            </a:r>
            <a:endParaRPr b="1" i="0" sz="2000" u="none" cap="none" strike="noStrike">
              <a:solidFill>
                <a:schemeClr val="dk1"/>
              </a:solidFill>
              <a:latin typeface="Century Gothic"/>
              <a:ea typeface="Century Gothic"/>
              <a:cs typeface="Century Gothic"/>
              <a:sym typeface="Century Gothic"/>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3" name="Shape 543"/>
        <p:cNvGrpSpPr/>
        <p:nvPr/>
      </p:nvGrpSpPr>
      <p:grpSpPr>
        <a:xfrm>
          <a:off x="0" y="0"/>
          <a:ext cx="0" cy="0"/>
          <a:chOff x="0" y="0"/>
          <a:chExt cx="0" cy="0"/>
        </a:xfrm>
      </p:grpSpPr>
      <p:sp>
        <p:nvSpPr>
          <p:cNvPr id="544" name="Google Shape;544;p23"/>
          <p:cNvSpPr/>
          <p:nvPr/>
        </p:nvSpPr>
        <p:spPr>
          <a:xfrm>
            <a:off x="0" y="0"/>
            <a:ext cx="12192000" cy="685800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cxnSp>
        <p:nvCxnSpPr>
          <p:cNvPr id="545" name="Google Shape;545;p23"/>
          <p:cNvCxnSpPr/>
          <p:nvPr/>
        </p:nvCxnSpPr>
        <p:spPr>
          <a:xfrm>
            <a:off x="7397108" y="1923563"/>
            <a:ext cx="0" cy="3017520"/>
          </a:xfrm>
          <a:prstGeom prst="straightConnector1">
            <a:avLst/>
          </a:prstGeom>
          <a:noFill/>
          <a:ln cap="flat" cmpd="sng" w="15875">
            <a:solidFill>
              <a:schemeClr val="dk1"/>
            </a:solidFill>
            <a:prstDash val="solid"/>
            <a:round/>
            <a:headEnd len="sm" w="sm" type="none"/>
            <a:tailEnd len="sm" w="sm" type="none"/>
          </a:ln>
        </p:spPr>
      </p:cxnSp>
      <p:sp>
        <p:nvSpPr>
          <p:cNvPr id="546" name="Google Shape;546;p23"/>
          <p:cNvSpPr/>
          <p:nvPr/>
        </p:nvSpPr>
        <p:spPr>
          <a:xfrm>
            <a:off x="820350" y="1244644"/>
            <a:ext cx="8758990" cy="4555958"/>
          </a:xfrm>
          <a:prstGeom prst="roundRect">
            <a:avLst>
              <a:gd fmla="val 16667" name="adj"/>
            </a:avLst>
          </a:prstGeom>
          <a:solidFill>
            <a:schemeClr val="lt1"/>
          </a:solid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547" name="Google Shape;547;p23"/>
          <p:cNvSpPr/>
          <p:nvPr/>
        </p:nvSpPr>
        <p:spPr>
          <a:xfrm>
            <a:off x="876300" y="1355558"/>
            <a:ext cx="9029700" cy="825658"/>
          </a:xfrm>
          <a:prstGeom prst="rect">
            <a:avLst/>
          </a:prstGeom>
          <a:solidFill>
            <a:schemeClr val="lt1"/>
          </a:solidFill>
          <a:ln cap="flat" cmpd="sng" w="28575">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342900" lvl="0" marL="342900" marR="0" rtl="0" algn="l">
              <a:lnSpc>
                <a:spcPct val="100000"/>
              </a:lnSpc>
              <a:spcBef>
                <a:spcPts val="0"/>
              </a:spcBef>
              <a:spcAft>
                <a:spcPts val="0"/>
              </a:spcAft>
              <a:buClr>
                <a:schemeClr val="dk1"/>
              </a:buClr>
              <a:buSzPts val="1050"/>
              <a:buFont typeface="Century Gothic"/>
              <a:buAutoNum type="arabicPeriod"/>
            </a:pPr>
            <a:r>
              <a:rPr b="0" i="0" lang="es-CO" sz="1050" u="none" cap="none" strike="noStrike">
                <a:solidFill>
                  <a:schemeClr val="dk1"/>
                </a:solidFill>
                <a:latin typeface="Century Gothic"/>
                <a:ea typeface="Century Gothic"/>
                <a:cs typeface="Century Gothic"/>
                <a:sym typeface="Century Gothic"/>
              </a:rPr>
              <a:t>Las secuencias genéticas sean conocidas y publicadas en bancos de genes como Genbank.</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1050"/>
              <a:buFont typeface="Century Gothic"/>
              <a:buAutoNum type="arabicPeriod"/>
            </a:pPr>
            <a:r>
              <a:rPr b="0" i="0" lang="es-CO" sz="1050" u="none" cap="none" strike="noStrike">
                <a:solidFill>
                  <a:schemeClr val="dk1"/>
                </a:solidFill>
                <a:latin typeface="Century Gothic"/>
                <a:ea typeface="Century Gothic"/>
                <a:cs typeface="Century Gothic"/>
                <a:sym typeface="Century Gothic"/>
              </a:rPr>
              <a:t>Que la sumatoria de los nucleótidos de las 3 no supere los 38kb que permite de inserción el modelo Adenoviral.</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1050"/>
              <a:buFont typeface="Century Gothic"/>
              <a:buAutoNum type="arabicPeriod"/>
            </a:pPr>
            <a:r>
              <a:rPr b="0" i="0" lang="es-CO" sz="1050" u="none" cap="none" strike="noStrike">
                <a:solidFill>
                  <a:schemeClr val="dk1"/>
                </a:solidFill>
                <a:latin typeface="Century Gothic"/>
                <a:ea typeface="Century Gothic"/>
                <a:cs typeface="Century Gothic"/>
                <a:sym typeface="Century Gothic"/>
              </a:rPr>
              <a:t>Que el mecanismo de acción de los compuestos que incidan sobre los blancos sean altamente específicos y que tengan baja o nula toxicidad en las células sanas.</a:t>
            </a:r>
            <a:endParaRPr b="0" i="0" sz="1400" u="none" cap="none" strike="noStrike">
              <a:solidFill>
                <a:srgbClr val="000000"/>
              </a:solidFill>
              <a:latin typeface="Arial"/>
              <a:ea typeface="Arial"/>
              <a:cs typeface="Arial"/>
              <a:sym typeface="Arial"/>
            </a:endParaRPr>
          </a:p>
        </p:txBody>
      </p:sp>
      <p:sp>
        <p:nvSpPr>
          <p:cNvPr id="548" name="Google Shape;548;p23"/>
          <p:cNvSpPr/>
          <p:nvPr/>
        </p:nvSpPr>
        <p:spPr>
          <a:xfrm>
            <a:off x="424229" y="3180070"/>
            <a:ext cx="952500" cy="330200"/>
          </a:xfrm>
          <a:prstGeom prst="rect">
            <a:avLst/>
          </a:prstGeom>
          <a:solidFill>
            <a:schemeClr val="lt1"/>
          </a:solidFill>
          <a:ln cap="flat" cmpd="sng" w="12700">
            <a:solidFill>
              <a:schemeClr val="accent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50"/>
              <a:buFont typeface="Arial"/>
              <a:buNone/>
            </a:pPr>
            <a:r>
              <a:rPr b="1" i="0" lang="es-CO" sz="1050" u="none" cap="none" strike="noStrike">
                <a:solidFill>
                  <a:schemeClr val="dk1"/>
                </a:solidFill>
                <a:latin typeface="Century Gothic"/>
                <a:ea typeface="Century Gothic"/>
                <a:cs typeface="Century Gothic"/>
                <a:sym typeface="Century Gothic"/>
              </a:rPr>
              <a:t>Hsp27</a:t>
            </a:r>
            <a:r>
              <a:rPr b="0" i="0" lang="es-CO" sz="1050" u="none" cap="none" strike="noStrike">
                <a:solidFill>
                  <a:schemeClr val="dk1"/>
                </a:solidFill>
                <a:latin typeface="Century Gothic"/>
                <a:ea typeface="Century Gothic"/>
                <a:cs typeface="Century Gothic"/>
                <a:sym typeface="Century Gothic"/>
              </a:rPr>
              <a:t> </a:t>
            </a:r>
            <a:endParaRPr b="0" i="0" sz="1400" u="none" cap="none" strike="noStrike">
              <a:solidFill>
                <a:srgbClr val="000000"/>
              </a:solidFill>
              <a:latin typeface="Arial"/>
              <a:ea typeface="Arial"/>
              <a:cs typeface="Arial"/>
              <a:sym typeface="Arial"/>
            </a:endParaRPr>
          </a:p>
        </p:txBody>
      </p:sp>
      <p:sp>
        <p:nvSpPr>
          <p:cNvPr id="549" name="Google Shape;549;p23"/>
          <p:cNvSpPr/>
          <p:nvPr/>
        </p:nvSpPr>
        <p:spPr>
          <a:xfrm>
            <a:off x="229839" y="4088094"/>
            <a:ext cx="3412816" cy="825501"/>
          </a:xfrm>
          <a:prstGeom prst="roundRect">
            <a:avLst>
              <a:gd fmla="val 16667" name="adj"/>
            </a:avLst>
          </a:prstGeom>
          <a:solidFill>
            <a:schemeClr val="lt1"/>
          </a:solidFill>
          <a:ln cap="flat" cmpd="sng" w="12700">
            <a:solidFill>
              <a:schemeClr val="accent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50"/>
              <a:buFont typeface="Arial"/>
              <a:buNone/>
            </a:pPr>
            <a:r>
              <a:rPr b="0" i="0" lang="es-CO" sz="1050" u="none" cap="none" strike="noStrike">
                <a:solidFill>
                  <a:schemeClr val="dk1"/>
                </a:solidFill>
                <a:latin typeface="Century Gothic"/>
                <a:ea typeface="Century Gothic"/>
                <a:cs typeface="Century Gothic"/>
                <a:sym typeface="Century Gothic"/>
              </a:rPr>
              <a:t>Mecanismo de sensibilización del ligando inductor de apoptosis relacionada con el factor de necrosis tumoral (TRAIL)</a:t>
            </a:r>
            <a:endParaRPr b="0" i="0" sz="1400" u="none" cap="none" strike="noStrike">
              <a:solidFill>
                <a:srgbClr val="000000"/>
              </a:solidFill>
              <a:latin typeface="Arial"/>
              <a:ea typeface="Arial"/>
              <a:cs typeface="Arial"/>
              <a:sym typeface="Arial"/>
            </a:endParaRPr>
          </a:p>
        </p:txBody>
      </p:sp>
      <p:sp>
        <p:nvSpPr>
          <p:cNvPr id="550" name="Google Shape;550;p23"/>
          <p:cNvSpPr/>
          <p:nvPr/>
        </p:nvSpPr>
        <p:spPr>
          <a:xfrm>
            <a:off x="1859002" y="2837638"/>
            <a:ext cx="1615283" cy="1206785"/>
          </a:xfrm>
          <a:prstGeom prst="irregularSeal1">
            <a:avLst/>
          </a:prstGeom>
          <a:solidFill>
            <a:schemeClr val="l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Arial"/>
              <a:buNone/>
            </a:pPr>
            <a:r>
              <a:rPr b="1" i="0" lang="es-CO" sz="1200" u="none" cap="none" strike="noStrike">
                <a:solidFill>
                  <a:schemeClr val="dk1"/>
                </a:solidFill>
                <a:latin typeface="Century Gothic"/>
                <a:ea typeface="Century Gothic"/>
                <a:cs typeface="Century Gothic"/>
                <a:sym typeface="Century Gothic"/>
              </a:rPr>
              <a:t>Ly303511</a:t>
            </a:r>
            <a:endParaRPr b="1" i="0" sz="1200" u="none" cap="none" strike="noStrike">
              <a:solidFill>
                <a:schemeClr val="dk1"/>
              </a:solidFill>
              <a:latin typeface="Century Gothic"/>
              <a:ea typeface="Century Gothic"/>
              <a:cs typeface="Century Gothic"/>
              <a:sym typeface="Century Gothic"/>
            </a:endParaRPr>
          </a:p>
        </p:txBody>
      </p:sp>
      <p:sp>
        <p:nvSpPr>
          <p:cNvPr id="551" name="Google Shape;551;p23"/>
          <p:cNvSpPr/>
          <p:nvPr/>
        </p:nvSpPr>
        <p:spPr>
          <a:xfrm rot="10535912">
            <a:off x="1037133" y="2765024"/>
            <a:ext cx="1662463" cy="308036"/>
          </a:xfrm>
          <a:prstGeom prst="curvedUpArrow">
            <a:avLst>
              <a:gd fmla="val 25000" name="adj1"/>
              <a:gd fmla="val 78365" name="adj2"/>
              <a:gd fmla="val 25000" name="adj3"/>
            </a:avLst>
          </a:prstGeom>
          <a:solidFill>
            <a:schemeClr val="accen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entury Gothic"/>
              <a:ea typeface="Century Gothic"/>
              <a:cs typeface="Century Gothic"/>
              <a:sym typeface="Century Gothic"/>
            </a:endParaRPr>
          </a:p>
        </p:txBody>
      </p:sp>
      <p:pic>
        <p:nvPicPr>
          <p:cNvPr descr="ADN (Ácido Desoxirribonucleico) | NHGRI" id="552" name="Google Shape;552;p23"/>
          <p:cNvPicPr preferRelativeResize="0"/>
          <p:nvPr/>
        </p:nvPicPr>
        <p:blipFill rotWithShape="1">
          <a:blip r:embed="rId4">
            <a:alphaModFix/>
          </a:blip>
          <a:srcRect b="55406" l="31324" r="18450" t="0"/>
          <a:stretch/>
        </p:blipFill>
        <p:spPr>
          <a:xfrm rot="9898091">
            <a:off x="6588947" y="2863015"/>
            <a:ext cx="1167738" cy="759796"/>
          </a:xfrm>
          <a:prstGeom prst="rect">
            <a:avLst/>
          </a:prstGeom>
          <a:noFill/>
          <a:ln>
            <a:noFill/>
          </a:ln>
        </p:spPr>
      </p:pic>
      <p:pic>
        <p:nvPicPr>
          <p:cNvPr id="553" name="Google Shape;553;p23"/>
          <p:cNvPicPr preferRelativeResize="0"/>
          <p:nvPr/>
        </p:nvPicPr>
        <p:blipFill rotWithShape="1">
          <a:blip r:embed="rId5">
            <a:alphaModFix/>
          </a:blip>
          <a:srcRect b="9776" l="0" r="16640" t="18803"/>
          <a:stretch/>
        </p:blipFill>
        <p:spPr>
          <a:xfrm>
            <a:off x="5199845" y="2469792"/>
            <a:ext cx="1380368" cy="1282078"/>
          </a:xfrm>
          <a:prstGeom prst="rect">
            <a:avLst/>
          </a:prstGeom>
          <a:noFill/>
          <a:ln>
            <a:noFill/>
          </a:ln>
        </p:spPr>
      </p:pic>
      <p:sp>
        <p:nvSpPr>
          <p:cNvPr id="554" name="Google Shape;554;p23"/>
          <p:cNvSpPr/>
          <p:nvPr/>
        </p:nvSpPr>
        <p:spPr>
          <a:xfrm>
            <a:off x="9023139" y="4044423"/>
            <a:ext cx="352945" cy="358048"/>
          </a:xfrm>
          <a:prstGeom prst="irregularSeal1">
            <a:avLst/>
          </a:prstGeom>
          <a:solidFill>
            <a:schemeClr val="l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Arial"/>
              <a:buNone/>
            </a:pPr>
            <a:r>
              <a:t/>
            </a:r>
            <a:endParaRPr b="1" i="0" sz="1200" u="none" cap="none" strike="noStrike">
              <a:solidFill>
                <a:schemeClr val="dk1"/>
              </a:solidFill>
              <a:latin typeface="Century Gothic"/>
              <a:ea typeface="Century Gothic"/>
              <a:cs typeface="Century Gothic"/>
              <a:sym typeface="Century Gothic"/>
            </a:endParaRPr>
          </a:p>
        </p:txBody>
      </p:sp>
      <p:pic>
        <p:nvPicPr>
          <p:cNvPr descr="El código genético (artículo) | Khan Academy" id="555" name="Google Shape;555;p23"/>
          <p:cNvPicPr preferRelativeResize="0"/>
          <p:nvPr/>
        </p:nvPicPr>
        <p:blipFill rotWithShape="1">
          <a:blip r:embed="rId6">
            <a:alphaModFix/>
          </a:blip>
          <a:srcRect b="0" l="25266" r="28021" t="0"/>
          <a:stretch/>
        </p:blipFill>
        <p:spPr>
          <a:xfrm>
            <a:off x="7597955" y="2970083"/>
            <a:ext cx="3138839" cy="1429154"/>
          </a:xfrm>
          <a:prstGeom prst="rect">
            <a:avLst/>
          </a:prstGeom>
          <a:noFill/>
          <a:ln>
            <a:noFill/>
          </a:ln>
        </p:spPr>
      </p:pic>
      <p:sp>
        <p:nvSpPr>
          <p:cNvPr id="556" name="Google Shape;556;p23"/>
          <p:cNvSpPr/>
          <p:nvPr/>
        </p:nvSpPr>
        <p:spPr>
          <a:xfrm>
            <a:off x="8671832" y="4163603"/>
            <a:ext cx="269722" cy="194722"/>
          </a:xfrm>
          <a:prstGeom prst="ellipse">
            <a:avLst/>
          </a:prstGeom>
          <a:solidFill>
            <a:schemeClr val="accent2"/>
          </a:solidFill>
          <a:ln cap="flat" cmpd="sng" w="1270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es-CO" sz="1800" u="none" cap="none" strike="noStrike">
                <a:solidFill>
                  <a:schemeClr val="dk1"/>
                </a:solidFill>
                <a:latin typeface="Century Gothic"/>
                <a:ea typeface="Century Gothic"/>
                <a:cs typeface="Century Gothic"/>
                <a:sym typeface="Century Gothic"/>
              </a:rPr>
              <a:t>P</a:t>
            </a:r>
            <a:endParaRPr b="0" i="0" sz="1400" u="none" cap="none" strike="noStrike">
              <a:solidFill>
                <a:srgbClr val="000000"/>
              </a:solidFill>
              <a:latin typeface="Arial"/>
              <a:ea typeface="Arial"/>
              <a:cs typeface="Arial"/>
              <a:sym typeface="Arial"/>
            </a:endParaRPr>
          </a:p>
        </p:txBody>
      </p:sp>
      <p:sp>
        <p:nvSpPr>
          <p:cNvPr id="557" name="Google Shape;557;p23"/>
          <p:cNvSpPr/>
          <p:nvPr/>
        </p:nvSpPr>
        <p:spPr>
          <a:xfrm>
            <a:off x="8753714" y="2809954"/>
            <a:ext cx="445898" cy="3302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Arial"/>
              <a:buNone/>
            </a:pPr>
            <a:r>
              <a:rPr b="1" i="0" lang="es-CO" sz="1200" u="none" cap="none" strike="noStrike">
                <a:solidFill>
                  <a:schemeClr val="dk1"/>
                </a:solidFill>
                <a:latin typeface="Century Gothic"/>
                <a:ea typeface="Century Gothic"/>
                <a:cs typeface="Century Gothic"/>
                <a:sym typeface="Century Gothic"/>
              </a:rPr>
              <a:t>82</a:t>
            </a:r>
            <a:endParaRPr b="0" i="0" sz="1400" u="none" cap="none" strike="noStrike">
              <a:solidFill>
                <a:srgbClr val="000000"/>
              </a:solidFill>
              <a:latin typeface="Arial"/>
              <a:ea typeface="Arial"/>
              <a:cs typeface="Arial"/>
              <a:sym typeface="Arial"/>
            </a:endParaRPr>
          </a:p>
        </p:txBody>
      </p:sp>
      <p:sp>
        <p:nvSpPr>
          <p:cNvPr id="558" name="Google Shape;558;p23"/>
          <p:cNvSpPr/>
          <p:nvPr/>
        </p:nvSpPr>
        <p:spPr>
          <a:xfrm rot="-5400000">
            <a:off x="4047863" y="3611225"/>
            <a:ext cx="1869718" cy="322544"/>
          </a:xfrm>
          <a:prstGeom prst="rect">
            <a:avLst/>
          </a:prstGeom>
          <a:solidFill>
            <a:schemeClr val="lt1"/>
          </a:solidFill>
          <a:ln cap="flat" cmpd="sng" w="1905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Arial"/>
              <a:buNone/>
            </a:pPr>
            <a:r>
              <a:rPr b="1" i="0" lang="es-CO" sz="1200" u="none" cap="none" strike="noStrike">
                <a:solidFill>
                  <a:schemeClr val="dk1"/>
                </a:solidFill>
                <a:latin typeface="Century Gothic"/>
                <a:ea typeface="Century Gothic"/>
                <a:cs typeface="Century Gothic"/>
                <a:sym typeface="Century Gothic"/>
              </a:rPr>
              <a:t>Citosol</a:t>
            </a:r>
            <a:endParaRPr b="0" i="0" sz="1400" u="none" cap="none" strike="noStrike">
              <a:solidFill>
                <a:srgbClr val="000000"/>
              </a:solidFill>
              <a:latin typeface="Arial"/>
              <a:ea typeface="Arial"/>
              <a:cs typeface="Arial"/>
              <a:sym typeface="Arial"/>
            </a:endParaRPr>
          </a:p>
        </p:txBody>
      </p:sp>
      <p:cxnSp>
        <p:nvCxnSpPr>
          <p:cNvPr id="559" name="Google Shape;559;p23"/>
          <p:cNvCxnSpPr/>
          <p:nvPr/>
        </p:nvCxnSpPr>
        <p:spPr>
          <a:xfrm>
            <a:off x="4821450" y="5163611"/>
            <a:ext cx="5567150" cy="0"/>
          </a:xfrm>
          <a:prstGeom prst="straightConnector1">
            <a:avLst/>
          </a:prstGeom>
          <a:noFill/>
          <a:ln cap="flat" cmpd="sng" w="38100">
            <a:solidFill>
              <a:schemeClr val="accent2"/>
            </a:solidFill>
            <a:prstDash val="solid"/>
            <a:round/>
            <a:headEnd len="sm" w="sm" type="none"/>
            <a:tailEnd len="sm" w="sm" type="none"/>
          </a:ln>
        </p:spPr>
      </p:cxnSp>
      <p:pic>
        <p:nvPicPr>
          <p:cNvPr id="560" name="Google Shape;560;p23"/>
          <p:cNvPicPr preferRelativeResize="0"/>
          <p:nvPr/>
        </p:nvPicPr>
        <p:blipFill rotWithShape="1">
          <a:blip r:embed="rId5">
            <a:alphaModFix/>
          </a:blip>
          <a:srcRect b="57285" l="0" r="16640" t="18803"/>
          <a:stretch/>
        </p:blipFill>
        <p:spPr>
          <a:xfrm rot="1151938">
            <a:off x="5696195" y="4399237"/>
            <a:ext cx="884018" cy="274907"/>
          </a:xfrm>
          <a:prstGeom prst="rect">
            <a:avLst/>
          </a:prstGeom>
          <a:noFill/>
          <a:ln>
            <a:noFill/>
          </a:ln>
        </p:spPr>
      </p:pic>
      <p:pic>
        <p:nvPicPr>
          <p:cNvPr id="561" name="Google Shape;561;p23"/>
          <p:cNvPicPr preferRelativeResize="0"/>
          <p:nvPr/>
        </p:nvPicPr>
        <p:blipFill rotWithShape="1">
          <a:blip r:embed="rId5">
            <a:alphaModFix/>
          </a:blip>
          <a:srcRect b="42410" l="23084" r="24599" t="47447"/>
          <a:stretch/>
        </p:blipFill>
        <p:spPr>
          <a:xfrm>
            <a:off x="6849704" y="5576567"/>
            <a:ext cx="866327" cy="182030"/>
          </a:xfrm>
          <a:prstGeom prst="rect">
            <a:avLst/>
          </a:prstGeom>
          <a:noFill/>
          <a:ln>
            <a:noFill/>
          </a:ln>
        </p:spPr>
      </p:pic>
      <p:pic>
        <p:nvPicPr>
          <p:cNvPr id="562" name="Google Shape;562;p23"/>
          <p:cNvPicPr preferRelativeResize="0"/>
          <p:nvPr/>
        </p:nvPicPr>
        <p:blipFill rotWithShape="1">
          <a:blip r:embed="rId5">
            <a:alphaModFix/>
          </a:blip>
          <a:srcRect b="40215" l="21088" r="22916" t="42730"/>
          <a:stretch/>
        </p:blipFill>
        <p:spPr>
          <a:xfrm rot="1929119">
            <a:off x="6086601" y="5370007"/>
            <a:ext cx="515396" cy="170172"/>
          </a:xfrm>
          <a:prstGeom prst="rect">
            <a:avLst/>
          </a:prstGeom>
          <a:noFill/>
          <a:ln>
            <a:noFill/>
          </a:ln>
        </p:spPr>
      </p:pic>
      <p:pic>
        <p:nvPicPr>
          <p:cNvPr id="563" name="Google Shape;563;p23"/>
          <p:cNvPicPr preferRelativeResize="0"/>
          <p:nvPr/>
        </p:nvPicPr>
        <p:blipFill rotWithShape="1">
          <a:blip r:embed="rId5">
            <a:alphaModFix/>
          </a:blip>
          <a:srcRect b="23969" l="51533" r="8590" t="57660"/>
          <a:stretch/>
        </p:blipFill>
        <p:spPr>
          <a:xfrm>
            <a:off x="6903668" y="4605560"/>
            <a:ext cx="525914" cy="262623"/>
          </a:xfrm>
          <a:prstGeom prst="rect">
            <a:avLst/>
          </a:prstGeom>
          <a:noFill/>
          <a:ln>
            <a:noFill/>
          </a:ln>
        </p:spPr>
      </p:pic>
      <p:sp>
        <p:nvSpPr>
          <p:cNvPr id="564" name="Google Shape;564;p23"/>
          <p:cNvSpPr/>
          <p:nvPr/>
        </p:nvSpPr>
        <p:spPr>
          <a:xfrm rot="5400000">
            <a:off x="6399520" y="3944744"/>
            <a:ext cx="565793" cy="269985"/>
          </a:xfrm>
          <a:prstGeom prst="notchedRightArrow">
            <a:avLst>
              <a:gd fmla="val 50000" name="adj1"/>
              <a:gd fmla="val 50000" name="adj2"/>
            </a:avLst>
          </a:prstGeom>
          <a:solidFill>
            <a:schemeClr val="accen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565" name="Google Shape;565;p23"/>
          <p:cNvSpPr/>
          <p:nvPr/>
        </p:nvSpPr>
        <p:spPr>
          <a:xfrm>
            <a:off x="6080841" y="5995808"/>
            <a:ext cx="1485900" cy="671833"/>
          </a:xfrm>
          <a:prstGeom prst="rect">
            <a:avLst/>
          </a:prstGeom>
          <a:solidFill>
            <a:schemeClr val="lt1"/>
          </a:solid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100"/>
              <a:buFont typeface="Arial"/>
              <a:buNone/>
            </a:pPr>
            <a:r>
              <a:rPr b="1" i="0" lang="es-CO" sz="1100" u="none" cap="none" strike="noStrike">
                <a:solidFill>
                  <a:schemeClr val="dk1"/>
                </a:solidFill>
                <a:latin typeface="Century Gothic"/>
                <a:ea typeface="Century Gothic"/>
                <a:cs typeface="Century Gothic"/>
                <a:sym typeface="Century Gothic"/>
              </a:rPr>
              <a:t>Actividad chaperona</a:t>
            </a:r>
            <a:endParaRPr b="0" i="0" sz="1400" u="none" cap="none" strike="noStrike">
              <a:solidFill>
                <a:srgbClr val="000000"/>
              </a:solidFill>
              <a:latin typeface="Arial"/>
              <a:ea typeface="Arial"/>
              <a:cs typeface="Arial"/>
              <a:sym typeface="Arial"/>
            </a:endParaRPr>
          </a:p>
        </p:txBody>
      </p:sp>
      <p:sp>
        <p:nvSpPr>
          <p:cNvPr id="566" name="Google Shape;566;p23"/>
          <p:cNvSpPr/>
          <p:nvPr/>
        </p:nvSpPr>
        <p:spPr>
          <a:xfrm>
            <a:off x="6285959" y="5957307"/>
            <a:ext cx="1075664" cy="773325"/>
          </a:xfrm>
          <a:prstGeom prst="noSmoking">
            <a:avLst>
              <a:gd fmla="val 3285" name="adj"/>
            </a:avLst>
          </a:prstGeom>
          <a:solidFill>
            <a:schemeClr val="accen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entury Gothic"/>
              <a:ea typeface="Century Gothic"/>
              <a:cs typeface="Century Gothic"/>
              <a:sym typeface="Century Gothic"/>
            </a:endParaRPr>
          </a:p>
        </p:txBody>
      </p:sp>
      <p:sp>
        <p:nvSpPr>
          <p:cNvPr id="567" name="Google Shape;567;p23"/>
          <p:cNvSpPr/>
          <p:nvPr/>
        </p:nvSpPr>
        <p:spPr>
          <a:xfrm>
            <a:off x="8253878" y="5845507"/>
            <a:ext cx="1683889" cy="909044"/>
          </a:xfrm>
          <a:prstGeom prst="roundRect">
            <a:avLst>
              <a:gd fmla="val 16667" name="adj"/>
            </a:avLst>
          </a:prstGeom>
          <a:solidFill>
            <a:schemeClr val="lt1"/>
          </a:solid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50"/>
              <a:buFont typeface="Arial"/>
              <a:buNone/>
            </a:pPr>
            <a:r>
              <a:rPr b="1" i="0" lang="es-CO" sz="1050" u="none" cap="none" strike="noStrike">
                <a:solidFill>
                  <a:schemeClr val="dk1"/>
                </a:solidFill>
                <a:latin typeface="Century Gothic"/>
                <a:ea typeface="Century Gothic"/>
                <a:cs typeface="Century Gothic"/>
                <a:sym typeface="Century Gothic"/>
              </a:rPr>
              <a:t>Aumento de apoptosis extrínseca mediada por TRAIL</a:t>
            </a:r>
            <a:endParaRPr b="0" i="0" sz="1400" u="none" cap="none" strike="noStrike">
              <a:solidFill>
                <a:srgbClr val="000000"/>
              </a:solidFill>
              <a:latin typeface="Arial"/>
              <a:ea typeface="Arial"/>
              <a:cs typeface="Arial"/>
              <a:sym typeface="Arial"/>
            </a:endParaRPr>
          </a:p>
        </p:txBody>
      </p:sp>
      <p:sp>
        <p:nvSpPr>
          <p:cNvPr id="568" name="Google Shape;568;p23"/>
          <p:cNvSpPr/>
          <p:nvPr/>
        </p:nvSpPr>
        <p:spPr>
          <a:xfrm>
            <a:off x="7429582" y="5944862"/>
            <a:ext cx="855712" cy="710334"/>
          </a:xfrm>
          <a:prstGeom prst="mathPlus">
            <a:avLst>
              <a:gd fmla="val 12793" name="adj1"/>
            </a:avLst>
          </a:prstGeom>
          <a:solidFill>
            <a:schemeClr val="accen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569" name="Google Shape;569;p23"/>
          <p:cNvSpPr/>
          <p:nvPr/>
        </p:nvSpPr>
        <p:spPr>
          <a:xfrm>
            <a:off x="7986274" y="4783942"/>
            <a:ext cx="2362200" cy="335523"/>
          </a:xfrm>
          <a:prstGeom prst="rect">
            <a:avLst/>
          </a:prstGeom>
          <a:solidFill>
            <a:schemeClr val="lt1"/>
          </a:solid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50"/>
              <a:buFont typeface="Arial"/>
              <a:buNone/>
            </a:pPr>
            <a:r>
              <a:rPr b="0" i="0" lang="es-CO" sz="1050" u="none" cap="none" strike="noStrike">
                <a:solidFill>
                  <a:schemeClr val="dk1"/>
                </a:solidFill>
                <a:latin typeface="Century Gothic"/>
                <a:ea typeface="Century Gothic"/>
                <a:cs typeface="Century Gothic"/>
                <a:sym typeface="Century Gothic"/>
              </a:rPr>
              <a:t>disociación de los oligómeros de la proteína</a:t>
            </a:r>
            <a:endParaRPr b="0" i="0" sz="1400" u="none" cap="none" strike="noStrike">
              <a:solidFill>
                <a:srgbClr val="000000"/>
              </a:solidFill>
              <a:latin typeface="Arial"/>
              <a:ea typeface="Arial"/>
              <a:cs typeface="Arial"/>
              <a:sym typeface="Arial"/>
            </a:endParaRPr>
          </a:p>
        </p:txBody>
      </p:sp>
      <p:sp>
        <p:nvSpPr>
          <p:cNvPr id="570" name="Google Shape;570;p23"/>
          <p:cNvSpPr/>
          <p:nvPr/>
        </p:nvSpPr>
        <p:spPr>
          <a:xfrm rot="-5400000">
            <a:off x="4265520" y="5865226"/>
            <a:ext cx="1434404" cy="322544"/>
          </a:xfrm>
          <a:prstGeom prst="rect">
            <a:avLst/>
          </a:prstGeom>
          <a:solidFill>
            <a:schemeClr val="lt1"/>
          </a:solidFill>
          <a:ln cap="flat" cmpd="sng" w="1905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Arial"/>
              <a:buNone/>
            </a:pPr>
            <a:r>
              <a:rPr b="1" i="0" lang="es-CO" sz="1200" u="none" cap="none" strike="noStrike">
                <a:solidFill>
                  <a:schemeClr val="dk1"/>
                </a:solidFill>
                <a:latin typeface="Century Gothic"/>
                <a:ea typeface="Century Gothic"/>
                <a:cs typeface="Century Gothic"/>
                <a:sym typeface="Century Gothic"/>
              </a:rPr>
              <a:t>Núcleo</a:t>
            </a:r>
            <a:endParaRPr b="0" i="0" sz="1400" u="none" cap="none" strike="noStrike">
              <a:solidFill>
                <a:srgbClr val="000000"/>
              </a:solidFill>
              <a:latin typeface="Arial"/>
              <a:ea typeface="Arial"/>
              <a:cs typeface="Arial"/>
              <a:sym typeface="Arial"/>
            </a:endParaRPr>
          </a:p>
        </p:txBody>
      </p:sp>
      <p:sp>
        <p:nvSpPr>
          <p:cNvPr id="571" name="Google Shape;571;p23"/>
          <p:cNvSpPr/>
          <p:nvPr/>
        </p:nvSpPr>
        <p:spPr>
          <a:xfrm>
            <a:off x="187351" y="5163611"/>
            <a:ext cx="3546449" cy="1273983"/>
          </a:xfrm>
          <a:prstGeom prst="rect">
            <a:avLst/>
          </a:prstGeom>
          <a:solidFill>
            <a:schemeClr val="accen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Arial"/>
              <a:buNone/>
            </a:pPr>
            <a:r>
              <a:rPr b="1" i="0" lang="es-CO" sz="1200" u="none" cap="none" strike="noStrike">
                <a:solidFill>
                  <a:schemeClr val="lt1"/>
                </a:solidFill>
                <a:latin typeface="Century Gothic"/>
                <a:ea typeface="Century Gothic"/>
                <a:cs typeface="Century Gothic"/>
                <a:sym typeface="Century Gothic"/>
              </a:rPr>
              <a:t>Esto fue materia de estudio en  la investigación realiza por Mellier G y colaboradores titulada La sensibilización de moléculas pequeñas asociadas a TRAIL esta mediada por la localización nuclear, la fosforilación y la inhibición de la actividad chaperona de Hsp27</a:t>
            </a:r>
            <a:endParaRPr b="1" i="0" sz="1800" u="none" cap="none" strike="noStrike">
              <a:solidFill>
                <a:schemeClr val="lt1"/>
              </a:solidFill>
              <a:latin typeface="Century Gothic"/>
              <a:ea typeface="Century Gothic"/>
              <a:cs typeface="Century Gothic"/>
              <a:sym typeface="Century Gothic"/>
            </a:endParaRPr>
          </a:p>
        </p:txBody>
      </p:sp>
      <p:sp>
        <p:nvSpPr>
          <p:cNvPr id="572" name="Google Shape;572;p23"/>
          <p:cNvSpPr txBox="1"/>
          <p:nvPr/>
        </p:nvSpPr>
        <p:spPr>
          <a:xfrm>
            <a:off x="398829" y="469900"/>
            <a:ext cx="10575245" cy="593843"/>
          </a:xfrm>
          <a:prstGeom prst="rect">
            <a:avLst/>
          </a:prstGeom>
          <a:noFill/>
          <a:ln>
            <a:noFill/>
          </a:ln>
        </p:spPr>
        <p:txBody>
          <a:bodyPr anchorCtr="0" anchor="b" bIns="45700" lIns="91425" spcFirstLastPara="1" rIns="91425" wrap="square" tIns="45700">
            <a:normAutofit fontScale="97500" lnSpcReduction="10000"/>
          </a:bodyPr>
          <a:lstStyle/>
          <a:p>
            <a:pPr indent="0" lvl="0" marL="0" marR="0" rtl="0" algn="ctr">
              <a:lnSpc>
                <a:spcPct val="90000"/>
              </a:lnSpc>
              <a:spcBef>
                <a:spcPts val="0"/>
              </a:spcBef>
              <a:spcAft>
                <a:spcPts val="0"/>
              </a:spcAft>
              <a:buClr>
                <a:schemeClr val="dk1"/>
              </a:buClr>
              <a:buSzPct val="100000"/>
              <a:buFont typeface="Century Gothic"/>
              <a:buNone/>
            </a:pPr>
            <a:r>
              <a:rPr b="1" i="0" lang="es-CO" sz="2000" u="none" cap="none" strike="noStrike">
                <a:solidFill>
                  <a:schemeClr val="dk1"/>
                </a:solidFill>
                <a:latin typeface="Century Gothic"/>
                <a:ea typeface="Century Gothic"/>
                <a:cs typeface="Century Gothic"/>
                <a:sym typeface="Century Gothic"/>
              </a:rPr>
              <a:t>CARACTERÍSTICAS DE LAS SECUENCIAS KNOCKIN PARA ESCINDIR SOBRE HSP27, GATA-1 Y ADAR1</a:t>
            </a:r>
            <a:endParaRPr b="1" i="0" sz="2000" u="none" cap="none" strike="noStrike">
              <a:solidFill>
                <a:schemeClr val="dk1"/>
              </a:solidFill>
              <a:latin typeface="Century Gothic"/>
              <a:ea typeface="Century Gothic"/>
              <a:cs typeface="Century Gothic"/>
              <a:sym typeface="Century Gothic"/>
            </a:endParaRPr>
          </a:p>
        </p:txBody>
      </p:sp>
      <p:pic>
        <p:nvPicPr>
          <p:cNvPr id="573" name="Google Shape;573;p23"/>
          <p:cNvPicPr preferRelativeResize="0"/>
          <p:nvPr/>
        </p:nvPicPr>
        <p:blipFill rotWithShape="1">
          <a:blip r:embed="rId7">
            <a:alphaModFix/>
          </a:blip>
          <a:srcRect b="0" l="0" r="0" t="-534"/>
          <a:stretch/>
        </p:blipFill>
        <p:spPr>
          <a:xfrm rot="-5400000">
            <a:off x="7545075" y="2187578"/>
            <a:ext cx="6857999" cy="248285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8" name="Shape 578"/>
        <p:cNvGrpSpPr/>
        <p:nvPr/>
      </p:nvGrpSpPr>
      <p:grpSpPr>
        <a:xfrm>
          <a:off x="0" y="0"/>
          <a:ext cx="0" cy="0"/>
          <a:chOff x="0" y="0"/>
          <a:chExt cx="0" cy="0"/>
        </a:xfrm>
      </p:grpSpPr>
      <p:sp>
        <p:nvSpPr>
          <p:cNvPr id="579" name="Google Shape;579;p24"/>
          <p:cNvSpPr/>
          <p:nvPr/>
        </p:nvSpPr>
        <p:spPr>
          <a:xfrm>
            <a:off x="0" y="0"/>
            <a:ext cx="12192000" cy="685800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cxnSp>
        <p:nvCxnSpPr>
          <p:cNvPr id="580" name="Google Shape;580;p24"/>
          <p:cNvCxnSpPr/>
          <p:nvPr/>
        </p:nvCxnSpPr>
        <p:spPr>
          <a:xfrm>
            <a:off x="7397108" y="1923563"/>
            <a:ext cx="0" cy="3017520"/>
          </a:xfrm>
          <a:prstGeom prst="straightConnector1">
            <a:avLst/>
          </a:prstGeom>
          <a:noFill/>
          <a:ln cap="flat" cmpd="sng" w="15875">
            <a:solidFill>
              <a:schemeClr val="dk1"/>
            </a:solidFill>
            <a:prstDash val="solid"/>
            <a:round/>
            <a:headEnd len="sm" w="sm" type="none"/>
            <a:tailEnd len="sm" w="sm" type="none"/>
          </a:ln>
        </p:spPr>
      </p:cxnSp>
      <p:pic>
        <p:nvPicPr>
          <p:cNvPr id="581" name="Google Shape;581;p24"/>
          <p:cNvPicPr preferRelativeResize="0"/>
          <p:nvPr/>
        </p:nvPicPr>
        <p:blipFill rotWithShape="1">
          <a:blip r:embed="rId4">
            <a:alphaModFix/>
          </a:blip>
          <a:srcRect b="0" l="0" r="0" t="-534"/>
          <a:stretch/>
        </p:blipFill>
        <p:spPr>
          <a:xfrm rot="-5400000">
            <a:off x="7545075" y="2187578"/>
            <a:ext cx="6857999" cy="2482850"/>
          </a:xfrm>
          <a:prstGeom prst="rect">
            <a:avLst/>
          </a:prstGeom>
          <a:noFill/>
          <a:ln>
            <a:noFill/>
          </a:ln>
        </p:spPr>
      </p:pic>
      <p:sp>
        <p:nvSpPr>
          <p:cNvPr id="582" name="Google Shape;582;p24"/>
          <p:cNvSpPr/>
          <p:nvPr/>
        </p:nvSpPr>
        <p:spPr>
          <a:xfrm>
            <a:off x="820350" y="1244644"/>
            <a:ext cx="8758990" cy="4555958"/>
          </a:xfrm>
          <a:prstGeom prst="roundRect">
            <a:avLst>
              <a:gd fmla="val 16667" name="adj"/>
            </a:avLst>
          </a:prstGeom>
          <a:solidFill>
            <a:schemeClr val="lt1"/>
          </a:solid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583" name="Google Shape;583;p24"/>
          <p:cNvSpPr/>
          <p:nvPr/>
        </p:nvSpPr>
        <p:spPr>
          <a:xfrm>
            <a:off x="513129" y="3189953"/>
            <a:ext cx="952500" cy="330200"/>
          </a:xfrm>
          <a:prstGeom prst="rect">
            <a:avLst/>
          </a:prstGeom>
          <a:solidFill>
            <a:schemeClr val="lt1"/>
          </a:solidFill>
          <a:ln cap="flat" cmpd="sng" w="12700">
            <a:solidFill>
              <a:schemeClr val="accent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50"/>
              <a:buFont typeface="Arial"/>
              <a:buNone/>
            </a:pPr>
            <a:r>
              <a:rPr b="1" i="0" lang="es-CO" sz="1050" u="none" cap="none" strike="noStrike">
                <a:solidFill>
                  <a:schemeClr val="dk1"/>
                </a:solidFill>
                <a:latin typeface="Century Gothic"/>
                <a:ea typeface="Century Gothic"/>
                <a:cs typeface="Century Gothic"/>
                <a:sym typeface="Century Gothic"/>
              </a:rPr>
              <a:t>GATA-1</a:t>
            </a:r>
            <a:endParaRPr b="0" i="0" sz="1050" u="none" cap="none" strike="noStrike">
              <a:solidFill>
                <a:schemeClr val="dk1"/>
              </a:solidFill>
              <a:latin typeface="Century Gothic"/>
              <a:ea typeface="Century Gothic"/>
              <a:cs typeface="Century Gothic"/>
              <a:sym typeface="Century Gothic"/>
            </a:endParaRPr>
          </a:p>
        </p:txBody>
      </p:sp>
      <p:sp>
        <p:nvSpPr>
          <p:cNvPr id="584" name="Google Shape;584;p24"/>
          <p:cNvSpPr/>
          <p:nvPr/>
        </p:nvSpPr>
        <p:spPr>
          <a:xfrm>
            <a:off x="876300" y="1355558"/>
            <a:ext cx="9029700" cy="825658"/>
          </a:xfrm>
          <a:prstGeom prst="rect">
            <a:avLst/>
          </a:prstGeom>
          <a:solidFill>
            <a:schemeClr val="lt1"/>
          </a:solidFill>
          <a:ln cap="flat" cmpd="sng" w="28575">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342900" lvl="0" marL="342900" marR="0" rtl="0" algn="l">
              <a:lnSpc>
                <a:spcPct val="100000"/>
              </a:lnSpc>
              <a:spcBef>
                <a:spcPts val="0"/>
              </a:spcBef>
              <a:spcAft>
                <a:spcPts val="0"/>
              </a:spcAft>
              <a:buClr>
                <a:schemeClr val="dk1"/>
              </a:buClr>
              <a:buSzPts val="1050"/>
              <a:buFont typeface="Century Gothic"/>
              <a:buAutoNum type="arabicPeriod"/>
            </a:pPr>
            <a:r>
              <a:rPr b="0" i="0" lang="es-CO" sz="1050" u="none" cap="none" strike="noStrike">
                <a:solidFill>
                  <a:schemeClr val="dk1"/>
                </a:solidFill>
                <a:latin typeface="Century Gothic"/>
                <a:ea typeface="Century Gothic"/>
                <a:cs typeface="Century Gothic"/>
                <a:sym typeface="Century Gothic"/>
              </a:rPr>
              <a:t>Las secuencias genéticas sean conocidas y publicadas en bancos de genes como Genbank.</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1050"/>
              <a:buFont typeface="Century Gothic"/>
              <a:buAutoNum type="arabicPeriod"/>
            </a:pPr>
            <a:r>
              <a:rPr b="0" i="0" lang="es-CO" sz="1050" u="none" cap="none" strike="noStrike">
                <a:solidFill>
                  <a:schemeClr val="dk1"/>
                </a:solidFill>
                <a:latin typeface="Century Gothic"/>
                <a:ea typeface="Century Gothic"/>
                <a:cs typeface="Century Gothic"/>
                <a:sym typeface="Century Gothic"/>
              </a:rPr>
              <a:t>Que la sumatoria de los nucleótidos de las 3 no supere los 38kb que permite de inserción el modelo Adenoviral.</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1050"/>
              <a:buFont typeface="Century Gothic"/>
              <a:buAutoNum type="arabicPeriod"/>
            </a:pPr>
            <a:r>
              <a:rPr b="0" i="0" lang="es-CO" sz="1050" u="none" cap="none" strike="noStrike">
                <a:solidFill>
                  <a:schemeClr val="dk1"/>
                </a:solidFill>
                <a:latin typeface="Century Gothic"/>
                <a:ea typeface="Century Gothic"/>
                <a:cs typeface="Century Gothic"/>
                <a:sym typeface="Century Gothic"/>
              </a:rPr>
              <a:t>Que el mecanismo de acción de los compuestos que incidan sobre los blancos sean altamente específicos y que tengan baja o nula toxicidad en las células sanas.</a:t>
            </a:r>
            <a:endParaRPr b="0" i="0" sz="1400" u="none" cap="none" strike="noStrike">
              <a:solidFill>
                <a:srgbClr val="000000"/>
              </a:solidFill>
              <a:latin typeface="Arial"/>
              <a:ea typeface="Arial"/>
              <a:cs typeface="Arial"/>
              <a:sym typeface="Arial"/>
            </a:endParaRPr>
          </a:p>
        </p:txBody>
      </p:sp>
      <p:sp>
        <p:nvSpPr>
          <p:cNvPr id="585" name="Google Shape;585;p24"/>
          <p:cNvSpPr/>
          <p:nvPr/>
        </p:nvSpPr>
        <p:spPr>
          <a:xfrm rot="10535912">
            <a:off x="1037133" y="2765024"/>
            <a:ext cx="1662463" cy="308036"/>
          </a:xfrm>
          <a:prstGeom prst="curvedUpArrow">
            <a:avLst>
              <a:gd fmla="val 25000" name="adj1"/>
              <a:gd fmla="val 78365" name="adj2"/>
              <a:gd fmla="val 25000" name="adj3"/>
            </a:avLst>
          </a:prstGeom>
          <a:solidFill>
            <a:schemeClr val="accen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entury Gothic"/>
              <a:ea typeface="Century Gothic"/>
              <a:cs typeface="Century Gothic"/>
              <a:sym typeface="Century Gothic"/>
            </a:endParaRPr>
          </a:p>
        </p:txBody>
      </p:sp>
      <p:sp>
        <p:nvSpPr>
          <p:cNvPr id="586" name="Google Shape;586;p24"/>
          <p:cNvSpPr/>
          <p:nvPr/>
        </p:nvSpPr>
        <p:spPr>
          <a:xfrm>
            <a:off x="398829" y="4239558"/>
            <a:ext cx="3474671" cy="731702"/>
          </a:xfrm>
          <a:prstGeom prst="rect">
            <a:avLst/>
          </a:prstGeom>
          <a:solidFill>
            <a:schemeClr val="accen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Arial"/>
              <a:buNone/>
            </a:pPr>
            <a:r>
              <a:rPr b="1" i="0" lang="es-CO" sz="1200" u="none" cap="none" strike="noStrike">
                <a:solidFill>
                  <a:schemeClr val="lt1"/>
                </a:solidFill>
                <a:latin typeface="Century Gothic"/>
                <a:ea typeface="Century Gothic"/>
                <a:cs typeface="Century Gothic"/>
                <a:sym typeface="Century Gothic"/>
              </a:rPr>
              <a:t>Investigación de Boyes J titulada Regulation of activity of the transcription factor GATA-1 by acetylation</a:t>
            </a:r>
            <a:endParaRPr b="1" i="0" sz="1000" u="none" cap="none" strike="noStrike">
              <a:solidFill>
                <a:schemeClr val="lt1"/>
              </a:solidFill>
              <a:latin typeface="Century Gothic"/>
              <a:ea typeface="Century Gothic"/>
              <a:cs typeface="Century Gothic"/>
              <a:sym typeface="Century Gothic"/>
            </a:endParaRPr>
          </a:p>
        </p:txBody>
      </p:sp>
      <p:sp>
        <p:nvSpPr>
          <p:cNvPr id="587" name="Google Shape;587;p24"/>
          <p:cNvSpPr txBox="1"/>
          <p:nvPr/>
        </p:nvSpPr>
        <p:spPr>
          <a:xfrm>
            <a:off x="398829" y="469900"/>
            <a:ext cx="10575245" cy="593843"/>
          </a:xfrm>
          <a:prstGeom prst="rect">
            <a:avLst/>
          </a:prstGeom>
          <a:noFill/>
          <a:ln>
            <a:noFill/>
          </a:ln>
        </p:spPr>
        <p:txBody>
          <a:bodyPr anchorCtr="0" anchor="b" bIns="45700" lIns="91425" spcFirstLastPara="1" rIns="91425" wrap="square" tIns="45700">
            <a:normAutofit fontScale="97500" lnSpcReduction="10000"/>
          </a:bodyPr>
          <a:lstStyle/>
          <a:p>
            <a:pPr indent="0" lvl="0" marL="0" marR="0" rtl="0" algn="ctr">
              <a:lnSpc>
                <a:spcPct val="90000"/>
              </a:lnSpc>
              <a:spcBef>
                <a:spcPts val="0"/>
              </a:spcBef>
              <a:spcAft>
                <a:spcPts val="0"/>
              </a:spcAft>
              <a:buClr>
                <a:schemeClr val="dk1"/>
              </a:buClr>
              <a:buSzPct val="100000"/>
              <a:buFont typeface="Century Gothic"/>
              <a:buNone/>
            </a:pPr>
            <a:r>
              <a:rPr b="1" i="0" lang="es-CO" sz="2000" u="none" cap="none" strike="noStrike">
                <a:solidFill>
                  <a:schemeClr val="dk1"/>
                </a:solidFill>
                <a:latin typeface="Century Gothic"/>
                <a:ea typeface="Century Gothic"/>
                <a:cs typeface="Century Gothic"/>
                <a:sym typeface="Century Gothic"/>
              </a:rPr>
              <a:t>CARACTERÍSTICAS DE LAS SECUENCIAS KNOCKIN PARA ESCINDIR SOBRE HSP27, GATA-1 Y ADAR1</a:t>
            </a:r>
            <a:endParaRPr b="1" i="0" sz="2000" u="none" cap="none" strike="noStrike">
              <a:solidFill>
                <a:schemeClr val="dk1"/>
              </a:solidFill>
              <a:latin typeface="Century Gothic"/>
              <a:ea typeface="Century Gothic"/>
              <a:cs typeface="Century Gothic"/>
              <a:sym typeface="Century Gothic"/>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2" name="Shape 592"/>
        <p:cNvGrpSpPr/>
        <p:nvPr/>
      </p:nvGrpSpPr>
      <p:grpSpPr>
        <a:xfrm>
          <a:off x="0" y="0"/>
          <a:ext cx="0" cy="0"/>
          <a:chOff x="0" y="0"/>
          <a:chExt cx="0" cy="0"/>
        </a:xfrm>
      </p:grpSpPr>
      <p:sp>
        <p:nvSpPr>
          <p:cNvPr id="593" name="Google Shape;593;p25"/>
          <p:cNvSpPr/>
          <p:nvPr/>
        </p:nvSpPr>
        <p:spPr>
          <a:xfrm>
            <a:off x="0" y="0"/>
            <a:ext cx="12192000" cy="685800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cxnSp>
        <p:nvCxnSpPr>
          <p:cNvPr id="594" name="Google Shape;594;p25"/>
          <p:cNvCxnSpPr/>
          <p:nvPr/>
        </p:nvCxnSpPr>
        <p:spPr>
          <a:xfrm>
            <a:off x="7397108" y="1923563"/>
            <a:ext cx="0" cy="3017520"/>
          </a:xfrm>
          <a:prstGeom prst="straightConnector1">
            <a:avLst/>
          </a:prstGeom>
          <a:noFill/>
          <a:ln cap="flat" cmpd="sng" w="15875">
            <a:solidFill>
              <a:schemeClr val="dk1"/>
            </a:solidFill>
            <a:prstDash val="solid"/>
            <a:round/>
            <a:headEnd len="sm" w="sm" type="none"/>
            <a:tailEnd len="sm" w="sm" type="none"/>
          </a:ln>
        </p:spPr>
      </p:cxnSp>
      <p:pic>
        <p:nvPicPr>
          <p:cNvPr id="595" name="Google Shape;595;p25"/>
          <p:cNvPicPr preferRelativeResize="0"/>
          <p:nvPr/>
        </p:nvPicPr>
        <p:blipFill rotWithShape="1">
          <a:blip r:embed="rId4">
            <a:alphaModFix/>
          </a:blip>
          <a:srcRect b="0" l="0" r="0" t="-534"/>
          <a:stretch/>
        </p:blipFill>
        <p:spPr>
          <a:xfrm rot="-5400000">
            <a:off x="7545075" y="2187578"/>
            <a:ext cx="6857999" cy="2482850"/>
          </a:xfrm>
          <a:prstGeom prst="rect">
            <a:avLst/>
          </a:prstGeom>
          <a:noFill/>
          <a:ln>
            <a:noFill/>
          </a:ln>
        </p:spPr>
      </p:pic>
      <p:sp>
        <p:nvSpPr>
          <p:cNvPr id="596" name="Google Shape;596;p25"/>
          <p:cNvSpPr/>
          <p:nvPr/>
        </p:nvSpPr>
        <p:spPr>
          <a:xfrm>
            <a:off x="820350" y="1244644"/>
            <a:ext cx="8758990" cy="4555958"/>
          </a:xfrm>
          <a:prstGeom prst="roundRect">
            <a:avLst>
              <a:gd fmla="val 16667" name="adj"/>
            </a:avLst>
          </a:prstGeom>
          <a:solidFill>
            <a:schemeClr val="lt1"/>
          </a:solid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597" name="Google Shape;597;p25"/>
          <p:cNvSpPr/>
          <p:nvPr/>
        </p:nvSpPr>
        <p:spPr>
          <a:xfrm>
            <a:off x="513129" y="3189953"/>
            <a:ext cx="952500" cy="330200"/>
          </a:xfrm>
          <a:prstGeom prst="rect">
            <a:avLst/>
          </a:prstGeom>
          <a:solidFill>
            <a:schemeClr val="lt1"/>
          </a:solidFill>
          <a:ln cap="flat" cmpd="sng" w="12700">
            <a:solidFill>
              <a:schemeClr val="accent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50"/>
              <a:buFont typeface="Arial"/>
              <a:buNone/>
            </a:pPr>
            <a:r>
              <a:rPr b="1" i="0" lang="es-CO" sz="1050" u="none" cap="none" strike="noStrike">
                <a:solidFill>
                  <a:schemeClr val="dk1"/>
                </a:solidFill>
                <a:latin typeface="Century Gothic"/>
                <a:ea typeface="Century Gothic"/>
                <a:cs typeface="Century Gothic"/>
                <a:sym typeface="Century Gothic"/>
              </a:rPr>
              <a:t>GATA-1</a:t>
            </a:r>
            <a:endParaRPr b="0" i="0" sz="1050" u="none" cap="none" strike="noStrike">
              <a:solidFill>
                <a:schemeClr val="dk1"/>
              </a:solidFill>
              <a:latin typeface="Century Gothic"/>
              <a:ea typeface="Century Gothic"/>
              <a:cs typeface="Century Gothic"/>
              <a:sym typeface="Century Gothic"/>
            </a:endParaRPr>
          </a:p>
        </p:txBody>
      </p:sp>
      <p:sp>
        <p:nvSpPr>
          <p:cNvPr id="598" name="Google Shape;598;p25"/>
          <p:cNvSpPr/>
          <p:nvPr/>
        </p:nvSpPr>
        <p:spPr>
          <a:xfrm>
            <a:off x="398829" y="4239558"/>
            <a:ext cx="3474671" cy="731702"/>
          </a:xfrm>
          <a:prstGeom prst="rect">
            <a:avLst/>
          </a:prstGeom>
          <a:solidFill>
            <a:schemeClr val="accen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Arial"/>
              <a:buNone/>
            </a:pPr>
            <a:r>
              <a:rPr b="1" i="0" lang="es-CO" sz="1200" u="none" cap="none" strike="noStrike">
                <a:solidFill>
                  <a:schemeClr val="lt1"/>
                </a:solidFill>
                <a:latin typeface="Century Gothic"/>
                <a:ea typeface="Century Gothic"/>
                <a:cs typeface="Century Gothic"/>
                <a:sym typeface="Century Gothic"/>
              </a:rPr>
              <a:t>Investigación de Boyes J titulada Regulation of activity of the transcription factor GATA-1 by acetylation</a:t>
            </a:r>
            <a:endParaRPr b="1" i="0" sz="1000" u="none" cap="none" strike="noStrike">
              <a:solidFill>
                <a:schemeClr val="lt1"/>
              </a:solidFill>
              <a:latin typeface="Century Gothic"/>
              <a:ea typeface="Century Gothic"/>
              <a:cs typeface="Century Gothic"/>
              <a:sym typeface="Century Gothic"/>
            </a:endParaRPr>
          </a:p>
        </p:txBody>
      </p:sp>
      <p:sp>
        <p:nvSpPr>
          <p:cNvPr id="599" name="Google Shape;599;p25"/>
          <p:cNvSpPr/>
          <p:nvPr/>
        </p:nvSpPr>
        <p:spPr>
          <a:xfrm>
            <a:off x="876300" y="1355558"/>
            <a:ext cx="9029700" cy="825658"/>
          </a:xfrm>
          <a:prstGeom prst="rect">
            <a:avLst/>
          </a:prstGeom>
          <a:solidFill>
            <a:schemeClr val="lt1"/>
          </a:solidFill>
          <a:ln cap="flat" cmpd="sng" w="28575">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342900" lvl="0" marL="342900" marR="0" rtl="0" algn="l">
              <a:lnSpc>
                <a:spcPct val="100000"/>
              </a:lnSpc>
              <a:spcBef>
                <a:spcPts val="0"/>
              </a:spcBef>
              <a:spcAft>
                <a:spcPts val="0"/>
              </a:spcAft>
              <a:buClr>
                <a:schemeClr val="dk1"/>
              </a:buClr>
              <a:buSzPts val="1050"/>
              <a:buFont typeface="Century Gothic"/>
              <a:buAutoNum type="arabicPeriod"/>
            </a:pPr>
            <a:r>
              <a:rPr b="0" i="0" lang="es-CO" sz="1050" u="none" cap="none" strike="noStrike">
                <a:solidFill>
                  <a:schemeClr val="dk1"/>
                </a:solidFill>
                <a:latin typeface="Century Gothic"/>
                <a:ea typeface="Century Gothic"/>
                <a:cs typeface="Century Gothic"/>
                <a:sym typeface="Century Gothic"/>
              </a:rPr>
              <a:t>Las secuencias genéticas sean conocidas y publicadas en bancos de genes como Genbank.</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1050"/>
              <a:buFont typeface="Century Gothic"/>
              <a:buAutoNum type="arabicPeriod"/>
            </a:pPr>
            <a:r>
              <a:rPr b="0" i="0" lang="es-CO" sz="1050" u="none" cap="none" strike="noStrike">
                <a:solidFill>
                  <a:schemeClr val="dk1"/>
                </a:solidFill>
                <a:latin typeface="Century Gothic"/>
                <a:ea typeface="Century Gothic"/>
                <a:cs typeface="Century Gothic"/>
                <a:sym typeface="Century Gothic"/>
              </a:rPr>
              <a:t>Que la sumatoria de los nucleótidos de las 3 no supere los 38kb que permite de inserción el modelo Adenoviral.</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1050"/>
              <a:buFont typeface="Century Gothic"/>
              <a:buAutoNum type="arabicPeriod"/>
            </a:pPr>
            <a:r>
              <a:rPr b="0" i="0" lang="es-CO" sz="1050" u="none" cap="none" strike="noStrike">
                <a:solidFill>
                  <a:schemeClr val="dk1"/>
                </a:solidFill>
                <a:latin typeface="Century Gothic"/>
                <a:ea typeface="Century Gothic"/>
                <a:cs typeface="Century Gothic"/>
                <a:sym typeface="Century Gothic"/>
              </a:rPr>
              <a:t>Que el mecanismo de acción de los compuestos que incidan sobre los blancos sean altamente específicos y que tengan baja o nula toxicidad en las células sanas.</a:t>
            </a:r>
            <a:endParaRPr b="0" i="0" sz="1400" u="none" cap="none" strike="noStrike">
              <a:solidFill>
                <a:srgbClr val="000000"/>
              </a:solidFill>
              <a:latin typeface="Arial"/>
              <a:ea typeface="Arial"/>
              <a:cs typeface="Arial"/>
              <a:sym typeface="Arial"/>
            </a:endParaRPr>
          </a:p>
        </p:txBody>
      </p:sp>
      <p:sp>
        <p:nvSpPr>
          <p:cNvPr id="600" name="Google Shape;600;p25"/>
          <p:cNvSpPr/>
          <p:nvPr/>
        </p:nvSpPr>
        <p:spPr>
          <a:xfrm>
            <a:off x="1859002" y="2837638"/>
            <a:ext cx="1615283" cy="1206785"/>
          </a:xfrm>
          <a:prstGeom prst="irregularSeal1">
            <a:avLst/>
          </a:prstGeom>
          <a:solidFill>
            <a:schemeClr val="l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Arial"/>
              <a:buNone/>
            </a:pPr>
            <a:r>
              <a:rPr b="1" i="0" lang="es-CO" sz="1200" u="none" cap="none" strike="noStrike">
                <a:solidFill>
                  <a:schemeClr val="dk1"/>
                </a:solidFill>
                <a:latin typeface="Century Gothic"/>
                <a:ea typeface="Century Gothic"/>
                <a:cs typeface="Century Gothic"/>
                <a:sym typeface="Century Gothic"/>
              </a:rPr>
              <a:t>P300</a:t>
            </a:r>
            <a:endParaRPr b="0" i="0" sz="1400" u="none" cap="none" strike="noStrike">
              <a:solidFill>
                <a:srgbClr val="000000"/>
              </a:solidFill>
              <a:latin typeface="Arial"/>
              <a:ea typeface="Arial"/>
              <a:cs typeface="Arial"/>
              <a:sym typeface="Arial"/>
            </a:endParaRPr>
          </a:p>
        </p:txBody>
      </p:sp>
      <p:sp>
        <p:nvSpPr>
          <p:cNvPr id="601" name="Google Shape;601;p25"/>
          <p:cNvSpPr/>
          <p:nvPr/>
        </p:nvSpPr>
        <p:spPr>
          <a:xfrm rot="10535912">
            <a:off x="1037133" y="2765024"/>
            <a:ext cx="1662463" cy="308036"/>
          </a:xfrm>
          <a:prstGeom prst="curvedUpArrow">
            <a:avLst>
              <a:gd fmla="val 25000" name="adj1"/>
              <a:gd fmla="val 78365" name="adj2"/>
              <a:gd fmla="val 25000" name="adj3"/>
            </a:avLst>
          </a:prstGeom>
          <a:solidFill>
            <a:schemeClr val="accen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entury Gothic"/>
              <a:ea typeface="Century Gothic"/>
              <a:cs typeface="Century Gothic"/>
              <a:sym typeface="Century Gothic"/>
            </a:endParaRPr>
          </a:p>
        </p:txBody>
      </p:sp>
      <p:sp>
        <p:nvSpPr>
          <p:cNvPr id="602" name="Google Shape;602;p25"/>
          <p:cNvSpPr/>
          <p:nvPr/>
        </p:nvSpPr>
        <p:spPr>
          <a:xfrm rot="5400000">
            <a:off x="1720460" y="5356744"/>
            <a:ext cx="565793" cy="269985"/>
          </a:xfrm>
          <a:prstGeom prst="notchedRightArrow">
            <a:avLst>
              <a:gd fmla="val 50000" name="adj1"/>
              <a:gd fmla="val 50000" name="adj2"/>
            </a:avLst>
          </a:prstGeom>
          <a:solidFill>
            <a:schemeClr val="accen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603" name="Google Shape;603;p25"/>
          <p:cNvSpPr/>
          <p:nvPr/>
        </p:nvSpPr>
        <p:spPr>
          <a:xfrm>
            <a:off x="989379" y="6012213"/>
            <a:ext cx="1926887" cy="396922"/>
          </a:xfrm>
          <a:prstGeom prst="roundRect">
            <a:avLst>
              <a:gd fmla="val 16667" name="adj"/>
            </a:avLst>
          </a:prstGeom>
          <a:solidFill>
            <a:schemeClr val="lt1"/>
          </a:solid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50"/>
              <a:buFont typeface="Arial"/>
              <a:buNone/>
            </a:pPr>
            <a:r>
              <a:rPr b="1" i="0" lang="es-CO" sz="1050" u="none" cap="none" strike="noStrike">
                <a:solidFill>
                  <a:schemeClr val="dk1"/>
                </a:solidFill>
                <a:latin typeface="Century Gothic"/>
                <a:ea typeface="Century Gothic"/>
                <a:cs typeface="Century Gothic"/>
                <a:sym typeface="Century Gothic"/>
              </a:rPr>
              <a:t>Aumento de la expresión de la proteína</a:t>
            </a:r>
            <a:endParaRPr b="0" i="0" sz="1400" u="none" cap="none" strike="noStrike">
              <a:solidFill>
                <a:srgbClr val="000000"/>
              </a:solidFill>
              <a:latin typeface="Arial"/>
              <a:ea typeface="Arial"/>
              <a:cs typeface="Arial"/>
              <a:sym typeface="Arial"/>
            </a:endParaRPr>
          </a:p>
        </p:txBody>
      </p:sp>
      <p:sp>
        <p:nvSpPr>
          <p:cNvPr id="604" name="Google Shape;604;p25"/>
          <p:cNvSpPr txBox="1"/>
          <p:nvPr/>
        </p:nvSpPr>
        <p:spPr>
          <a:xfrm>
            <a:off x="398829" y="469900"/>
            <a:ext cx="10575245" cy="593843"/>
          </a:xfrm>
          <a:prstGeom prst="rect">
            <a:avLst/>
          </a:prstGeom>
          <a:noFill/>
          <a:ln>
            <a:noFill/>
          </a:ln>
        </p:spPr>
        <p:txBody>
          <a:bodyPr anchorCtr="0" anchor="b" bIns="45700" lIns="91425" spcFirstLastPara="1" rIns="91425" wrap="square" tIns="45700">
            <a:normAutofit fontScale="97500" lnSpcReduction="10000"/>
          </a:bodyPr>
          <a:lstStyle/>
          <a:p>
            <a:pPr indent="0" lvl="0" marL="0" marR="0" rtl="0" algn="ctr">
              <a:lnSpc>
                <a:spcPct val="90000"/>
              </a:lnSpc>
              <a:spcBef>
                <a:spcPts val="0"/>
              </a:spcBef>
              <a:spcAft>
                <a:spcPts val="0"/>
              </a:spcAft>
              <a:buClr>
                <a:schemeClr val="dk1"/>
              </a:buClr>
              <a:buSzPct val="100000"/>
              <a:buFont typeface="Century Gothic"/>
              <a:buNone/>
            </a:pPr>
            <a:r>
              <a:rPr b="1" i="0" lang="es-CO" sz="2000" u="none" cap="none" strike="noStrike">
                <a:solidFill>
                  <a:schemeClr val="dk1"/>
                </a:solidFill>
                <a:latin typeface="Century Gothic"/>
                <a:ea typeface="Century Gothic"/>
                <a:cs typeface="Century Gothic"/>
                <a:sym typeface="Century Gothic"/>
              </a:rPr>
              <a:t>CARACTERÍSTICAS DE LAS SECUENCIAS KNOCKIN PARA ESCINDIR SOBRE HSP27, GATA-1 Y ADAR1</a:t>
            </a:r>
            <a:endParaRPr b="1" i="0" sz="2000" u="none" cap="none" strike="noStrike">
              <a:solidFill>
                <a:schemeClr val="dk1"/>
              </a:solidFill>
              <a:latin typeface="Century Gothic"/>
              <a:ea typeface="Century Gothic"/>
              <a:cs typeface="Century Gothic"/>
              <a:sym typeface="Century Gothic"/>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9" name="Shape 609"/>
        <p:cNvGrpSpPr/>
        <p:nvPr/>
      </p:nvGrpSpPr>
      <p:grpSpPr>
        <a:xfrm>
          <a:off x="0" y="0"/>
          <a:ext cx="0" cy="0"/>
          <a:chOff x="0" y="0"/>
          <a:chExt cx="0" cy="0"/>
        </a:xfrm>
      </p:grpSpPr>
      <p:sp>
        <p:nvSpPr>
          <p:cNvPr id="610" name="Google Shape;610;p26"/>
          <p:cNvSpPr/>
          <p:nvPr/>
        </p:nvSpPr>
        <p:spPr>
          <a:xfrm>
            <a:off x="0" y="0"/>
            <a:ext cx="12192000" cy="685800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cxnSp>
        <p:nvCxnSpPr>
          <p:cNvPr id="611" name="Google Shape;611;p26"/>
          <p:cNvCxnSpPr/>
          <p:nvPr/>
        </p:nvCxnSpPr>
        <p:spPr>
          <a:xfrm>
            <a:off x="7397108" y="1923563"/>
            <a:ext cx="0" cy="3017520"/>
          </a:xfrm>
          <a:prstGeom prst="straightConnector1">
            <a:avLst/>
          </a:prstGeom>
          <a:noFill/>
          <a:ln cap="flat" cmpd="sng" w="15875">
            <a:solidFill>
              <a:schemeClr val="dk1"/>
            </a:solidFill>
            <a:prstDash val="solid"/>
            <a:round/>
            <a:headEnd len="sm" w="sm" type="none"/>
            <a:tailEnd len="sm" w="sm" type="none"/>
          </a:ln>
        </p:spPr>
      </p:cxnSp>
      <p:pic>
        <p:nvPicPr>
          <p:cNvPr id="612" name="Google Shape;612;p26"/>
          <p:cNvPicPr preferRelativeResize="0"/>
          <p:nvPr/>
        </p:nvPicPr>
        <p:blipFill rotWithShape="1">
          <a:blip r:embed="rId4">
            <a:alphaModFix/>
          </a:blip>
          <a:srcRect b="0" l="0" r="0" t="-534"/>
          <a:stretch/>
        </p:blipFill>
        <p:spPr>
          <a:xfrm rot="-5400000">
            <a:off x="7545075" y="2187578"/>
            <a:ext cx="6857999" cy="2482850"/>
          </a:xfrm>
          <a:prstGeom prst="rect">
            <a:avLst/>
          </a:prstGeom>
          <a:noFill/>
          <a:ln>
            <a:noFill/>
          </a:ln>
        </p:spPr>
      </p:pic>
      <p:sp>
        <p:nvSpPr>
          <p:cNvPr id="613" name="Google Shape;613;p26"/>
          <p:cNvSpPr/>
          <p:nvPr/>
        </p:nvSpPr>
        <p:spPr>
          <a:xfrm>
            <a:off x="820350" y="1244644"/>
            <a:ext cx="8758990" cy="4555958"/>
          </a:xfrm>
          <a:prstGeom prst="roundRect">
            <a:avLst>
              <a:gd fmla="val 16667" name="adj"/>
            </a:avLst>
          </a:prstGeom>
          <a:solidFill>
            <a:schemeClr val="lt1"/>
          </a:solid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614" name="Google Shape;614;p26"/>
          <p:cNvSpPr/>
          <p:nvPr/>
        </p:nvSpPr>
        <p:spPr>
          <a:xfrm>
            <a:off x="513129" y="3189953"/>
            <a:ext cx="952500" cy="330200"/>
          </a:xfrm>
          <a:prstGeom prst="rect">
            <a:avLst/>
          </a:prstGeom>
          <a:solidFill>
            <a:schemeClr val="lt1"/>
          </a:solidFill>
          <a:ln cap="flat" cmpd="sng" w="12700">
            <a:solidFill>
              <a:schemeClr val="accent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50"/>
              <a:buFont typeface="Arial"/>
              <a:buNone/>
            </a:pPr>
            <a:r>
              <a:rPr b="1" i="0" lang="es-CO" sz="1050" u="none" cap="none" strike="noStrike">
                <a:solidFill>
                  <a:schemeClr val="dk1"/>
                </a:solidFill>
                <a:latin typeface="Century Gothic"/>
                <a:ea typeface="Century Gothic"/>
                <a:cs typeface="Century Gothic"/>
                <a:sym typeface="Century Gothic"/>
              </a:rPr>
              <a:t>GATA-1</a:t>
            </a:r>
            <a:endParaRPr b="0" i="0" sz="1050" u="none" cap="none" strike="noStrike">
              <a:solidFill>
                <a:schemeClr val="dk1"/>
              </a:solidFill>
              <a:latin typeface="Century Gothic"/>
              <a:ea typeface="Century Gothic"/>
              <a:cs typeface="Century Gothic"/>
              <a:sym typeface="Century Gothic"/>
            </a:endParaRPr>
          </a:p>
        </p:txBody>
      </p:sp>
      <p:sp>
        <p:nvSpPr>
          <p:cNvPr id="615" name="Google Shape;615;p26"/>
          <p:cNvSpPr/>
          <p:nvPr/>
        </p:nvSpPr>
        <p:spPr>
          <a:xfrm>
            <a:off x="398829" y="4239558"/>
            <a:ext cx="3474671" cy="731702"/>
          </a:xfrm>
          <a:prstGeom prst="rect">
            <a:avLst/>
          </a:prstGeom>
          <a:solidFill>
            <a:schemeClr val="accen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Arial"/>
              <a:buNone/>
            </a:pPr>
            <a:r>
              <a:rPr b="1" i="0" lang="es-CO" sz="1200" u="none" cap="none" strike="noStrike">
                <a:solidFill>
                  <a:schemeClr val="lt1"/>
                </a:solidFill>
                <a:latin typeface="Century Gothic"/>
                <a:ea typeface="Century Gothic"/>
                <a:cs typeface="Century Gothic"/>
                <a:sym typeface="Century Gothic"/>
              </a:rPr>
              <a:t>Investigación de Boyes J titulada Regulation of activity of the transcription factor GATA-1 by acetylation</a:t>
            </a:r>
            <a:endParaRPr b="1" i="0" sz="1000" u="none" cap="none" strike="noStrike">
              <a:solidFill>
                <a:schemeClr val="lt1"/>
              </a:solidFill>
              <a:latin typeface="Century Gothic"/>
              <a:ea typeface="Century Gothic"/>
              <a:cs typeface="Century Gothic"/>
              <a:sym typeface="Century Gothic"/>
            </a:endParaRPr>
          </a:p>
        </p:txBody>
      </p:sp>
      <p:sp>
        <p:nvSpPr>
          <p:cNvPr id="616" name="Google Shape;616;p26"/>
          <p:cNvSpPr/>
          <p:nvPr/>
        </p:nvSpPr>
        <p:spPr>
          <a:xfrm>
            <a:off x="876300" y="1355558"/>
            <a:ext cx="9029700" cy="825658"/>
          </a:xfrm>
          <a:prstGeom prst="rect">
            <a:avLst/>
          </a:prstGeom>
          <a:solidFill>
            <a:schemeClr val="lt1"/>
          </a:solidFill>
          <a:ln cap="flat" cmpd="sng" w="28575">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342900" lvl="0" marL="342900" marR="0" rtl="0" algn="l">
              <a:lnSpc>
                <a:spcPct val="100000"/>
              </a:lnSpc>
              <a:spcBef>
                <a:spcPts val="0"/>
              </a:spcBef>
              <a:spcAft>
                <a:spcPts val="0"/>
              </a:spcAft>
              <a:buClr>
                <a:schemeClr val="dk1"/>
              </a:buClr>
              <a:buSzPts val="1050"/>
              <a:buFont typeface="Century Gothic"/>
              <a:buAutoNum type="arabicPeriod"/>
            </a:pPr>
            <a:r>
              <a:rPr b="0" i="0" lang="es-CO" sz="1050" u="none" cap="none" strike="noStrike">
                <a:solidFill>
                  <a:schemeClr val="dk1"/>
                </a:solidFill>
                <a:latin typeface="Century Gothic"/>
                <a:ea typeface="Century Gothic"/>
                <a:cs typeface="Century Gothic"/>
                <a:sym typeface="Century Gothic"/>
              </a:rPr>
              <a:t>Las secuencias genéticas sean conocidas y publicadas en bancos de genes como Genbank.</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1050"/>
              <a:buFont typeface="Century Gothic"/>
              <a:buAutoNum type="arabicPeriod"/>
            </a:pPr>
            <a:r>
              <a:rPr b="0" i="0" lang="es-CO" sz="1050" u="none" cap="none" strike="noStrike">
                <a:solidFill>
                  <a:schemeClr val="dk1"/>
                </a:solidFill>
                <a:latin typeface="Century Gothic"/>
                <a:ea typeface="Century Gothic"/>
                <a:cs typeface="Century Gothic"/>
                <a:sym typeface="Century Gothic"/>
              </a:rPr>
              <a:t>Que la sumatoria de los nucleótidos de las 3 no supere los 38kb que permite de inserción el modelo Adenoviral.</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1050"/>
              <a:buFont typeface="Century Gothic"/>
              <a:buAutoNum type="arabicPeriod"/>
            </a:pPr>
            <a:r>
              <a:rPr b="0" i="0" lang="es-CO" sz="1050" u="none" cap="none" strike="noStrike">
                <a:solidFill>
                  <a:schemeClr val="dk1"/>
                </a:solidFill>
                <a:latin typeface="Century Gothic"/>
                <a:ea typeface="Century Gothic"/>
                <a:cs typeface="Century Gothic"/>
                <a:sym typeface="Century Gothic"/>
              </a:rPr>
              <a:t>Que el mecanismo de acción de los compuestos que incidan sobre los blancos sean altamente específicos y que tengan baja o nula toxicidad en las células sanas.</a:t>
            </a:r>
            <a:endParaRPr b="0" i="0" sz="1400" u="none" cap="none" strike="noStrike">
              <a:solidFill>
                <a:srgbClr val="000000"/>
              </a:solidFill>
              <a:latin typeface="Arial"/>
              <a:ea typeface="Arial"/>
              <a:cs typeface="Arial"/>
              <a:sym typeface="Arial"/>
            </a:endParaRPr>
          </a:p>
        </p:txBody>
      </p:sp>
      <p:sp>
        <p:nvSpPr>
          <p:cNvPr id="617" name="Google Shape;617;p26"/>
          <p:cNvSpPr/>
          <p:nvPr/>
        </p:nvSpPr>
        <p:spPr>
          <a:xfrm>
            <a:off x="1859002" y="2837638"/>
            <a:ext cx="1615283" cy="1206785"/>
          </a:xfrm>
          <a:prstGeom prst="irregularSeal1">
            <a:avLst/>
          </a:prstGeom>
          <a:solidFill>
            <a:schemeClr val="l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Arial"/>
              <a:buNone/>
            </a:pPr>
            <a:r>
              <a:rPr b="1" i="0" lang="es-CO" sz="1200" u="none" cap="none" strike="noStrike">
                <a:solidFill>
                  <a:schemeClr val="dk1"/>
                </a:solidFill>
                <a:latin typeface="Century Gothic"/>
                <a:ea typeface="Century Gothic"/>
                <a:cs typeface="Century Gothic"/>
                <a:sym typeface="Century Gothic"/>
              </a:rPr>
              <a:t>P300</a:t>
            </a:r>
            <a:endParaRPr b="0" i="0" sz="1400" u="none" cap="none" strike="noStrike">
              <a:solidFill>
                <a:srgbClr val="000000"/>
              </a:solidFill>
              <a:latin typeface="Arial"/>
              <a:ea typeface="Arial"/>
              <a:cs typeface="Arial"/>
              <a:sym typeface="Arial"/>
            </a:endParaRPr>
          </a:p>
        </p:txBody>
      </p:sp>
      <p:sp>
        <p:nvSpPr>
          <p:cNvPr id="618" name="Google Shape;618;p26"/>
          <p:cNvSpPr/>
          <p:nvPr/>
        </p:nvSpPr>
        <p:spPr>
          <a:xfrm rot="10535912">
            <a:off x="1037133" y="2765024"/>
            <a:ext cx="1662463" cy="308036"/>
          </a:xfrm>
          <a:prstGeom prst="curvedUpArrow">
            <a:avLst>
              <a:gd fmla="val 25000" name="adj1"/>
              <a:gd fmla="val 78365" name="adj2"/>
              <a:gd fmla="val 25000" name="adj3"/>
            </a:avLst>
          </a:prstGeom>
          <a:solidFill>
            <a:schemeClr val="accen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entury Gothic"/>
              <a:ea typeface="Century Gothic"/>
              <a:cs typeface="Century Gothic"/>
              <a:sym typeface="Century Gothic"/>
            </a:endParaRPr>
          </a:p>
        </p:txBody>
      </p:sp>
      <p:sp>
        <p:nvSpPr>
          <p:cNvPr id="619" name="Google Shape;619;p26"/>
          <p:cNvSpPr/>
          <p:nvPr/>
        </p:nvSpPr>
        <p:spPr>
          <a:xfrm rot="5400000">
            <a:off x="1720460" y="5356744"/>
            <a:ext cx="565793" cy="269985"/>
          </a:xfrm>
          <a:prstGeom prst="notchedRightArrow">
            <a:avLst>
              <a:gd fmla="val 50000" name="adj1"/>
              <a:gd fmla="val 50000" name="adj2"/>
            </a:avLst>
          </a:prstGeom>
          <a:solidFill>
            <a:schemeClr val="accen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620" name="Google Shape;620;p26"/>
          <p:cNvSpPr/>
          <p:nvPr/>
        </p:nvSpPr>
        <p:spPr>
          <a:xfrm>
            <a:off x="989379" y="6012213"/>
            <a:ext cx="1926887" cy="396922"/>
          </a:xfrm>
          <a:prstGeom prst="roundRect">
            <a:avLst>
              <a:gd fmla="val 16667" name="adj"/>
            </a:avLst>
          </a:prstGeom>
          <a:solidFill>
            <a:schemeClr val="lt1"/>
          </a:solid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50"/>
              <a:buFont typeface="Arial"/>
              <a:buNone/>
            </a:pPr>
            <a:r>
              <a:rPr b="1" i="0" lang="es-CO" sz="1050" u="none" cap="none" strike="noStrike">
                <a:solidFill>
                  <a:schemeClr val="dk1"/>
                </a:solidFill>
                <a:latin typeface="Century Gothic"/>
                <a:ea typeface="Century Gothic"/>
                <a:cs typeface="Century Gothic"/>
                <a:sym typeface="Century Gothic"/>
              </a:rPr>
              <a:t>Aumento de la expresión de la proteína</a:t>
            </a:r>
            <a:endParaRPr b="0" i="0" sz="1400" u="none" cap="none" strike="noStrike">
              <a:solidFill>
                <a:srgbClr val="000000"/>
              </a:solidFill>
              <a:latin typeface="Arial"/>
              <a:ea typeface="Arial"/>
              <a:cs typeface="Arial"/>
              <a:sym typeface="Arial"/>
            </a:endParaRPr>
          </a:p>
        </p:txBody>
      </p:sp>
      <p:sp>
        <p:nvSpPr>
          <p:cNvPr id="621" name="Google Shape;621;p26"/>
          <p:cNvSpPr/>
          <p:nvPr/>
        </p:nvSpPr>
        <p:spPr>
          <a:xfrm>
            <a:off x="5007066" y="3136399"/>
            <a:ext cx="952500" cy="330200"/>
          </a:xfrm>
          <a:prstGeom prst="rect">
            <a:avLst/>
          </a:prstGeom>
          <a:solidFill>
            <a:schemeClr val="lt1"/>
          </a:solidFill>
          <a:ln cap="flat" cmpd="sng" w="12700">
            <a:solidFill>
              <a:schemeClr val="accent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50"/>
              <a:buFont typeface="Arial"/>
              <a:buNone/>
            </a:pPr>
            <a:r>
              <a:rPr b="1" i="0" lang="es-CO" sz="1050" u="none" cap="none" strike="noStrike">
                <a:solidFill>
                  <a:schemeClr val="dk1"/>
                </a:solidFill>
                <a:latin typeface="Century Gothic"/>
                <a:ea typeface="Century Gothic"/>
                <a:cs typeface="Century Gothic"/>
                <a:sym typeface="Century Gothic"/>
              </a:rPr>
              <a:t>ADAR1</a:t>
            </a:r>
            <a:endParaRPr b="1" i="0" sz="1050" u="none" cap="none" strike="noStrike">
              <a:solidFill>
                <a:schemeClr val="dk1"/>
              </a:solidFill>
              <a:latin typeface="Century Gothic"/>
              <a:ea typeface="Century Gothic"/>
              <a:cs typeface="Century Gothic"/>
              <a:sym typeface="Century Gothic"/>
            </a:endParaRPr>
          </a:p>
        </p:txBody>
      </p:sp>
      <p:sp>
        <p:nvSpPr>
          <p:cNvPr id="622" name="Google Shape;622;p26"/>
          <p:cNvSpPr/>
          <p:nvPr/>
        </p:nvSpPr>
        <p:spPr>
          <a:xfrm rot="10535912">
            <a:off x="5573432" y="2719417"/>
            <a:ext cx="1662463" cy="308036"/>
          </a:xfrm>
          <a:prstGeom prst="curvedUpArrow">
            <a:avLst>
              <a:gd fmla="val 25000" name="adj1"/>
              <a:gd fmla="val 78365" name="adj2"/>
              <a:gd fmla="val 25000" name="adj3"/>
            </a:avLst>
          </a:prstGeom>
          <a:solidFill>
            <a:schemeClr val="accen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entury Gothic"/>
              <a:ea typeface="Century Gothic"/>
              <a:cs typeface="Century Gothic"/>
              <a:sym typeface="Century Gothic"/>
            </a:endParaRPr>
          </a:p>
        </p:txBody>
      </p:sp>
      <p:sp>
        <p:nvSpPr>
          <p:cNvPr id="623" name="Google Shape;623;p26"/>
          <p:cNvSpPr/>
          <p:nvPr/>
        </p:nvSpPr>
        <p:spPr>
          <a:xfrm>
            <a:off x="6150824" y="2837638"/>
            <a:ext cx="2683045" cy="1206785"/>
          </a:xfrm>
          <a:prstGeom prst="irregularSeal1">
            <a:avLst/>
          </a:prstGeom>
          <a:solidFill>
            <a:schemeClr val="l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Arial"/>
              <a:buNone/>
            </a:pPr>
            <a:r>
              <a:rPr b="1" i="0" lang="es-CO" sz="1200" u="none" cap="none" strike="noStrike">
                <a:solidFill>
                  <a:schemeClr val="dk1"/>
                </a:solidFill>
                <a:latin typeface="Century Gothic"/>
                <a:ea typeface="Century Gothic"/>
                <a:cs typeface="Century Gothic"/>
                <a:sym typeface="Century Gothic"/>
              </a:rPr>
              <a:t>8-azaadenosina</a:t>
            </a:r>
            <a:endParaRPr b="0" i="0" sz="1400" u="none" cap="none" strike="noStrike">
              <a:solidFill>
                <a:srgbClr val="000000"/>
              </a:solidFill>
              <a:latin typeface="Arial"/>
              <a:ea typeface="Arial"/>
              <a:cs typeface="Arial"/>
              <a:sym typeface="Arial"/>
            </a:endParaRPr>
          </a:p>
        </p:txBody>
      </p:sp>
      <p:sp>
        <p:nvSpPr>
          <p:cNvPr id="624" name="Google Shape;624;p26"/>
          <p:cNvSpPr txBox="1"/>
          <p:nvPr/>
        </p:nvSpPr>
        <p:spPr>
          <a:xfrm>
            <a:off x="398829" y="469900"/>
            <a:ext cx="10575245" cy="593843"/>
          </a:xfrm>
          <a:prstGeom prst="rect">
            <a:avLst/>
          </a:prstGeom>
          <a:noFill/>
          <a:ln>
            <a:noFill/>
          </a:ln>
        </p:spPr>
        <p:txBody>
          <a:bodyPr anchorCtr="0" anchor="b" bIns="45700" lIns="91425" spcFirstLastPara="1" rIns="91425" wrap="square" tIns="45700">
            <a:normAutofit fontScale="97500" lnSpcReduction="10000"/>
          </a:bodyPr>
          <a:lstStyle/>
          <a:p>
            <a:pPr indent="0" lvl="0" marL="0" marR="0" rtl="0" algn="ctr">
              <a:lnSpc>
                <a:spcPct val="90000"/>
              </a:lnSpc>
              <a:spcBef>
                <a:spcPts val="0"/>
              </a:spcBef>
              <a:spcAft>
                <a:spcPts val="0"/>
              </a:spcAft>
              <a:buClr>
                <a:schemeClr val="dk1"/>
              </a:buClr>
              <a:buSzPct val="100000"/>
              <a:buFont typeface="Century Gothic"/>
              <a:buNone/>
            </a:pPr>
            <a:r>
              <a:rPr b="1" i="0" lang="es-CO" sz="2000" u="none" cap="none" strike="noStrike">
                <a:solidFill>
                  <a:schemeClr val="dk1"/>
                </a:solidFill>
                <a:latin typeface="Century Gothic"/>
                <a:ea typeface="Century Gothic"/>
                <a:cs typeface="Century Gothic"/>
                <a:sym typeface="Century Gothic"/>
              </a:rPr>
              <a:t>CARACTERÍSTICAS DE LAS SECUENCIAS KNOCKIN PARA ESCINDIR SOBRE HSP27, GATA-1 Y ADAR1</a:t>
            </a:r>
            <a:endParaRPr b="1" i="0" sz="2000" u="none" cap="none" strike="noStrike">
              <a:solidFill>
                <a:schemeClr val="dk1"/>
              </a:solidFill>
              <a:latin typeface="Century Gothic"/>
              <a:ea typeface="Century Gothic"/>
              <a:cs typeface="Century Gothic"/>
              <a:sym typeface="Century Gothic"/>
            </a:endParaRPr>
          </a:p>
        </p:txBody>
      </p:sp>
      <p:sp>
        <p:nvSpPr>
          <p:cNvPr id="625" name="Google Shape;625;p26"/>
          <p:cNvSpPr/>
          <p:nvPr/>
        </p:nvSpPr>
        <p:spPr>
          <a:xfrm rot="5400000">
            <a:off x="5217414" y="3844290"/>
            <a:ext cx="565793" cy="269985"/>
          </a:xfrm>
          <a:prstGeom prst="notchedRightArrow">
            <a:avLst>
              <a:gd fmla="val 50000" name="adj1"/>
              <a:gd fmla="val 50000" name="adj2"/>
            </a:avLst>
          </a:prstGeom>
          <a:solidFill>
            <a:schemeClr val="accen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626" name="Google Shape;626;p26"/>
          <p:cNvSpPr/>
          <p:nvPr/>
        </p:nvSpPr>
        <p:spPr>
          <a:xfrm>
            <a:off x="4531217" y="4330072"/>
            <a:ext cx="1926887" cy="396922"/>
          </a:xfrm>
          <a:prstGeom prst="roundRect">
            <a:avLst>
              <a:gd fmla="val 16667" name="adj"/>
            </a:avLst>
          </a:prstGeom>
          <a:solidFill>
            <a:schemeClr val="lt1"/>
          </a:solid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50"/>
              <a:buFont typeface="Arial"/>
              <a:buNone/>
            </a:pPr>
            <a:r>
              <a:rPr b="0" i="0" lang="es-CO" sz="1050" u="none" cap="none" strike="noStrike">
                <a:solidFill>
                  <a:srgbClr val="000000"/>
                </a:solidFill>
                <a:latin typeface="Century Gothic"/>
                <a:ea typeface="Century Gothic"/>
                <a:cs typeface="Century Gothic"/>
                <a:sym typeface="Century Gothic"/>
              </a:rPr>
              <a:t>Inhibe la función de ADAR1</a:t>
            </a:r>
            <a:endParaRPr b="0" i="0" sz="1050" u="none" cap="none" strike="noStrike">
              <a:solidFill>
                <a:srgbClr val="000000"/>
              </a:solidFill>
              <a:latin typeface="Century Gothic"/>
              <a:ea typeface="Century Gothic"/>
              <a:cs typeface="Century Gothic"/>
              <a:sym typeface="Century Gothic"/>
            </a:endParaRPr>
          </a:p>
        </p:txBody>
      </p:sp>
      <p:pic>
        <p:nvPicPr>
          <p:cNvPr id="627" name="Google Shape;627;p26"/>
          <p:cNvPicPr preferRelativeResize="0"/>
          <p:nvPr/>
        </p:nvPicPr>
        <p:blipFill rotWithShape="1">
          <a:blip r:embed="rId5">
            <a:alphaModFix/>
          </a:blip>
          <a:srcRect b="0" l="0" r="0" t="0"/>
          <a:stretch/>
        </p:blipFill>
        <p:spPr>
          <a:xfrm>
            <a:off x="5198758" y="5027791"/>
            <a:ext cx="591803" cy="591803"/>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2" name="Shape 632"/>
        <p:cNvGrpSpPr/>
        <p:nvPr/>
      </p:nvGrpSpPr>
      <p:grpSpPr>
        <a:xfrm>
          <a:off x="0" y="0"/>
          <a:ext cx="0" cy="0"/>
          <a:chOff x="0" y="0"/>
          <a:chExt cx="0" cy="0"/>
        </a:xfrm>
      </p:grpSpPr>
      <p:sp>
        <p:nvSpPr>
          <p:cNvPr id="633" name="Google Shape;633;p14"/>
          <p:cNvSpPr/>
          <p:nvPr/>
        </p:nvSpPr>
        <p:spPr>
          <a:xfrm>
            <a:off x="0" y="0"/>
            <a:ext cx="12192000" cy="6858002"/>
          </a:xfrm>
          <a:prstGeom prst="rect">
            <a:avLst/>
          </a:prstGeom>
          <a:gradFill>
            <a:gsLst>
              <a:gs pos="0">
                <a:schemeClr val="lt1"/>
              </a:gs>
              <a:gs pos="100000">
                <a:schemeClr val="lt1"/>
              </a:gs>
            </a:gsLst>
            <a:lin ang="135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cxnSp>
        <p:nvCxnSpPr>
          <p:cNvPr id="634" name="Google Shape;634;p14"/>
          <p:cNvCxnSpPr/>
          <p:nvPr/>
        </p:nvCxnSpPr>
        <p:spPr>
          <a:xfrm>
            <a:off x="7397108" y="1923563"/>
            <a:ext cx="0" cy="3017520"/>
          </a:xfrm>
          <a:prstGeom prst="straightConnector1">
            <a:avLst/>
          </a:prstGeom>
          <a:noFill/>
          <a:ln cap="flat" cmpd="sng" w="15875">
            <a:solidFill>
              <a:schemeClr val="dk1"/>
            </a:solidFill>
            <a:prstDash val="solid"/>
            <a:round/>
            <a:headEnd len="sm" w="sm" type="none"/>
            <a:tailEnd len="sm" w="sm" type="none"/>
          </a:ln>
        </p:spPr>
      </p:cxnSp>
      <p:sp>
        <p:nvSpPr>
          <p:cNvPr id="635" name="Google Shape;635;p14"/>
          <p:cNvSpPr txBox="1"/>
          <p:nvPr>
            <p:ph type="ctrTitle"/>
          </p:nvPr>
        </p:nvSpPr>
        <p:spPr>
          <a:xfrm>
            <a:off x="398829" y="469900"/>
            <a:ext cx="10575245" cy="593843"/>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chemeClr val="dk1"/>
              </a:buClr>
              <a:buSzPts val="2000"/>
              <a:buFont typeface="Century Gothic"/>
              <a:buNone/>
            </a:pPr>
            <a:r>
              <a:rPr b="1" lang="es-CO" sz="2000"/>
              <a:t>LOS MARCADORES CONOCIDOS DE LA LMC DESDE 2010 HASTA LA ACTUALIDAD </a:t>
            </a:r>
            <a:endParaRPr/>
          </a:p>
        </p:txBody>
      </p:sp>
      <p:sp>
        <p:nvSpPr>
          <p:cNvPr id="636" name="Google Shape;636;p14"/>
          <p:cNvSpPr/>
          <p:nvPr/>
        </p:nvSpPr>
        <p:spPr>
          <a:xfrm>
            <a:off x="7289800" y="1791370"/>
            <a:ext cx="107308" cy="3149713"/>
          </a:xfrm>
          <a:prstGeom prst="rect">
            <a:avLst/>
          </a:prstGeom>
          <a:solidFill>
            <a:schemeClr val="lt1"/>
          </a:solid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637" name="Google Shape;637;p14"/>
          <p:cNvSpPr/>
          <p:nvPr/>
        </p:nvSpPr>
        <p:spPr>
          <a:xfrm rot="-2852004">
            <a:off x="1525975" y="1923000"/>
            <a:ext cx="838200" cy="439080"/>
          </a:xfrm>
          <a:prstGeom prst="rect">
            <a:avLst/>
          </a:prstGeom>
          <a:solidFill>
            <a:schemeClr val="lt1"/>
          </a:solid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638" name="Google Shape;638;p14"/>
          <p:cNvSpPr/>
          <p:nvPr/>
        </p:nvSpPr>
        <p:spPr>
          <a:xfrm rot="-2852004">
            <a:off x="6169047" y="1947056"/>
            <a:ext cx="838200" cy="439080"/>
          </a:xfrm>
          <a:prstGeom prst="rect">
            <a:avLst/>
          </a:prstGeom>
          <a:solidFill>
            <a:schemeClr val="lt1"/>
          </a:solid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639" name="Google Shape;639;p14"/>
          <p:cNvSpPr/>
          <p:nvPr/>
        </p:nvSpPr>
        <p:spPr>
          <a:xfrm rot="-2271156">
            <a:off x="8094812" y="4278868"/>
            <a:ext cx="838200" cy="439080"/>
          </a:xfrm>
          <a:prstGeom prst="rect">
            <a:avLst/>
          </a:prstGeom>
          <a:solidFill>
            <a:schemeClr val="lt1"/>
          </a:solid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640" name="Google Shape;640;p14"/>
          <p:cNvSpPr/>
          <p:nvPr/>
        </p:nvSpPr>
        <p:spPr>
          <a:xfrm rot="-2271156">
            <a:off x="3687531" y="4110606"/>
            <a:ext cx="838200" cy="439080"/>
          </a:xfrm>
          <a:prstGeom prst="rect">
            <a:avLst/>
          </a:prstGeom>
          <a:solidFill>
            <a:schemeClr val="lt1"/>
          </a:solid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641" name="Google Shape;641;p14"/>
          <p:cNvSpPr/>
          <p:nvPr/>
        </p:nvSpPr>
        <p:spPr>
          <a:xfrm flipH="1">
            <a:off x="1774526" y="3720309"/>
            <a:ext cx="96981" cy="721802"/>
          </a:xfrm>
          <a:prstGeom prst="rect">
            <a:avLst/>
          </a:prstGeom>
          <a:solidFill>
            <a:schemeClr val="lt1"/>
          </a:solid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642" name="Google Shape;642;p14"/>
          <p:cNvSpPr/>
          <p:nvPr/>
        </p:nvSpPr>
        <p:spPr>
          <a:xfrm>
            <a:off x="3922011" y="4941083"/>
            <a:ext cx="147934" cy="819405"/>
          </a:xfrm>
          <a:prstGeom prst="rect">
            <a:avLst/>
          </a:prstGeom>
          <a:solidFill>
            <a:schemeClr val="lt1"/>
          </a:solid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643" name="Google Shape;643;p14"/>
          <p:cNvSpPr/>
          <p:nvPr/>
        </p:nvSpPr>
        <p:spPr>
          <a:xfrm flipH="1">
            <a:off x="6371993" y="3609053"/>
            <a:ext cx="174792" cy="833057"/>
          </a:xfrm>
          <a:prstGeom prst="rect">
            <a:avLst/>
          </a:prstGeom>
          <a:solidFill>
            <a:schemeClr val="lt1"/>
          </a:solid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644" name="Google Shape;644;p14"/>
          <p:cNvSpPr txBox="1"/>
          <p:nvPr/>
        </p:nvSpPr>
        <p:spPr>
          <a:xfrm>
            <a:off x="4326881" y="2043932"/>
            <a:ext cx="675368" cy="234737"/>
          </a:xfrm>
          <a:prstGeom prst="rect">
            <a:avLst/>
          </a:prstGeom>
          <a:noFill/>
          <a:ln>
            <a:noFill/>
          </a:ln>
        </p:spPr>
        <p:txBody>
          <a:bodyPr anchorCtr="0" anchor="b" bIns="45700" lIns="91425" spcFirstLastPara="1" rIns="91425" wrap="square" tIns="45700">
            <a:normAutofit lnSpcReduction="10000"/>
          </a:bodyPr>
          <a:lstStyle/>
          <a:p>
            <a:pPr indent="0" lvl="0" marL="0" marR="0" rtl="0" algn="ctr">
              <a:lnSpc>
                <a:spcPct val="90000"/>
              </a:lnSpc>
              <a:spcBef>
                <a:spcPts val="0"/>
              </a:spcBef>
              <a:spcAft>
                <a:spcPts val="0"/>
              </a:spcAft>
              <a:buClr>
                <a:schemeClr val="dk1"/>
              </a:buClr>
              <a:buSzPts val="1100"/>
              <a:buFont typeface="Century Gothic"/>
              <a:buNone/>
            </a:pPr>
            <a:r>
              <a:rPr b="1" i="0" lang="es-CO" sz="1100" u="none" cap="none" strike="noStrike">
                <a:solidFill>
                  <a:schemeClr val="dk1"/>
                </a:solidFill>
                <a:latin typeface="Century Gothic"/>
                <a:ea typeface="Century Gothic"/>
                <a:cs typeface="Century Gothic"/>
                <a:sym typeface="Century Gothic"/>
              </a:rPr>
              <a:t>CD34</a:t>
            </a:r>
            <a:endParaRPr b="0" i="0" sz="1400" u="none" cap="none" strike="noStrike">
              <a:solidFill>
                <a:srgbClr val="000000"/>
              </a:solidFill>
              <a:latin typeface="Arial"/>
              <a:ea typeface="Arial"/>
              <a:cs typeface="Arial"/>
              <a:sym typeface="Arial"/>
            </a:endParaRPr>
          </a:p>
        </p:txBody>
      </p:sp>
      <p:sp>
        <p:nvSpPr>
          <p:cNvPr id="645" name="Google Shape;645;p14"/>
          <p:cNvSpPr txBox="1"/>
          <p:nvPr/>
        </p:nvSpPr>
        <p:spPr>
          <a:xfrm>
            <a:off x="8985924" y="2053450"/>
            <a:ext cx="593400" cy="234600"/>
          </a:xfrm>
          <a:prstGeom prst="rect">
            <a:avLst/>
          </a:prstGeom>
          <a:noFill/>
          <a:ln>
            <a:noFill/>
          </a:ln>
        </p:spPr>
        <p:txBody>
          <a:bodyPr anchorCtr="0" anchor="b" bIns="45700" lIns="91425" spcFirstLastPara="1" rIns="91425" wrap="square" tIns="45700">
            <a:normAutofit lnSpcReduction="10000"/>
          </a:bodyPr>
          <a:lstStyle/>
          <a:p>
            <a:pPr indent="0" lvl="0" marL="0" marR="0" rtl="0" algn="ctr">
              <a:lnSpc>
                <a:spcPct val="90000"/>
              </a:lnSpc>
              <a:spcBef>
                <a:spcPts val="0"/>
              </a:spcBef>
              <a:spcAft>
                <a:spcPts val="0"/>
              </a:spcAft>
              <a:buClr>
                <a:schemeClr val="dk1"/>
              </a:buClr>
              <a:buSzPts val="1100"/>
              <a:buFont typeface="Century Gothic"/>
              <a:buNone/>
            </a:pPr>
            <a:r>
              <a:rPr b="1" i="0" lang="es-CO" sz="1100" u="none" cap="none" strike="noStrike">
                <a:solidFill>
                  <a:schemeClr val="dk1"/>
                </a:solidFill>
                <a:latin typeface="Century Gothic"/>
                <a:ea typeface="Century Gothic"/>
                <a:cs typeface="Century Gothic"/>
                <a:sym typeface="Century Gothic"/>
              </a:rPr>
              <a:t>CD34</a:t>
            </a:r>
            <a:endParaRPr b="0" i="0" sz="1400" u="none" cap="none" strike="noStrike">
              <a:solidFill>
                <a:srgbClr val="000000"/>
              </a:solidFill>
              <a:latin typeface="Arial"/>
              <a:ea typeface="Arial"/>
              <a:cs typeface="Arial"/>
              <a:sym typeface="Arial"/>
            </a:endParaRPr>
          </a:p>
        </p:txBody>
      </p:sp>
      <p:sp>
        <p:nvSpPr>
          <p:cNvPr id="646" name="Google Shape;646;p14"/>
          <p:cNvSpPr txBox="1"/>
          <p:nvPr/>
        </p:nvSpPr>
        <p:spPr>
          <a:xfrm>
            <a:off x="2160103" y="1305835"/>
            <a:ext cx="1706929" cy="434791"/>
          </a:xfrm>
          <a:prstGeom prst="rect">
            <a:avLst/>
          </a:prstGeom>
          <a:noFill/>
          <a:ln>
            <a:noFill/>
          </a:ln>
        </p:spPr>
        <p:txBody>
          <a:bodyPr anchorCtr="0" anchor="b" bIns="45700" lIns="91425" spcFirstLastPara="1" rIns="91425" wrap="square" tIns="45700">
            <a:normAutofit/>
          </a:bodyPr>
          <a:lstStyle/>
          <a:p>
            <a:pPr indent="0" lvl="0" marL="0" marR="0" rtl="0" algn="ctr">
              <a:lnSpc>
                <a:spcPct val="90000"/>
              </a:lnSpc>
              <a:spcBef>
                <a:spcPts val="0"/>
              </a:spcBef>
              <a:spcAft>
                <a:spcPts val="0"/>
              </a:spcAft>
              <a:buClr>
                <a:schemeClr val="dk1"/>
              </a:buClr>
              <a:buSzPts val="1100"/>
              <a:buFont typeface="Century Gothic"/>
              <a:buNone/>
            </a:pPr>
            <a:r>
              <a:rPr b="1" i="0" lang="es-CO" sz="1100" u="none" cap="none" strike="noStrike">
                <a:solidFill>
                  <a:schemeClr val="dk1"/>
                </a:solidFill>
                <a:latin typeface="Century Gothic"/>
                <a:ea typeface="Century Gothic"/>
                <a:cs typeface="Century Gothic"/>
                <a:sym typeface="Century Gothic"/>
              </a:rPr>
              <a:t>CÉLULA MADRE DE LA LMC</a:t>
            </a:r>
            <a:endParaRPr b="0" i="0" sz="1400" u="none" cap="none" strike="noStrike">
              <a:solidFill>
                <a:srgbClr val="000000"/>
              </a:solidFill>
              <a:latin typeface="Arial"/>
              <a:ea typeface="Arial"/>
              <a:cs typeface="Arial"/>
              <a:sym typeface="Arial"/>
            </a:endParaRPr>
          </a:p>
        </p:txBody>
      </p:sp>
      <p:sp>
        <p:nvSpPr>
          <p:cNvPr id="647" name="Google Shape;647;p14"/>
          <p:cNvSpPr txBox="1"/>
          <p:nvPr/>
        </p:nvSpPr>
        <p:spPr>
          <a:xfrm>
            <a:off x="6831841" y="1301794"/>
            <a:ext cx="1706929" cy="434791"/>
          </a:xfrm>
          <a:prstGeom prst="rect">
            <a:avLst/>
          </a:prstGeom>
          <a:noFill/>
          <a:ln>
            <a:noFill/>
          </a:ln>
        </p:spPr>
        <p:txBody>
          <a:bodyPr anchorCtr="0" anchor="b" bIns="45700" lIns="91425" spcFirstLastPara="1" rIns="91425" wrap="square" tIns="45700">
            <a:normAutofit/>
          </a:bodyPr>
          <a:lstStyle/>
          <a:p>
            <a:pPr indent="0" lvl="0" marL="0" marR="0" rtl="0" algn="ctr">
              <a:lnSpc>
                <a:spcPct val="90000"/>
              </a:lnSpc>
              <a:spcBef>
                <a:spcPts val="0"/>
              </a:spcBef>
              <a:spcAft>
                <a:spcPts val="0"/>
              </a:spcAft>
              <a:buClr>
                <a:schemeClr val="dk1"/>
              </a:buClr>
              <a:buSzPts val="1100"/>
              <a:buFont typeface="Century Gothic"/>
              <a:buNone/>
            </a:pPr>
            <a:r>
              <a:rPr b="1" i="0" lang="es-CO" sz="1100" u="none" cap="none" strike="noStrike">
                <a:solidFill>
                  <a:schemeClr val="dk1"/>
                </a:solidFill>
                <a:latin typeface="Century Gothic"/>
                <a:ea typeface="Century Gothic"/>
                <a:cs typeface="Century Gothic"/>
                <a:sym typeface="Century Gothic"/>
              </a:rPr>
              <a:t>CÉLULA MADRE SANA</a:t>
            </a:r>
            <a:endParaRPr b="0" i="0" sz="1400" u="none" cap="none" strike="noStrike">
              <a:solidFill>
                <a:srgbClr val="000000"/>
              </a:solidFill>
              <a:latin typeface="Arial"/>
              <a:ea typeface="Arial"/>
              <a:cs typeface="Arial"/>
              <a:sym typeface="Arial"/>
            </a:endParaRPr>
          </a:p>
        </p:txBody>
      </p:sp>
      <p:sp>
        <p:nvSpPr>
          <p:cNvPr id="648" name="Google Shape;648;p14"/>
          <p:cNvSpPr txBox="1"/>
          <p:nvPr/>
        </p:nvSpPr>
        <p:spPr>
          <a:xfrm>
            <a:off x="4509149" y="2824793"/>
            <a:ext cx="675300" cy="234600"/>
          </a:xfrm>
          <a:prstGeom prst="rect">
            <a:avLst/>
          </a:prstGeom>
          <a:noFill/>
          <a:ln>
            <a:noFill/>
          </a:ln>
        </p:spPr>
        <p:txBody>
          <a:bodyPr anchorCtr="0" anchor="b" bIns="45700" lIns="91425" spcFirstLastPara="1" rIns="91425" wrap="square" tIns="45700">
            <a:normAutofit lnSpcReduction="10000"/>
          </a:bodyPr>
          <a:lstStyle/>
          <a:p>
            <a:pPr indent="0" lvl="0" marL="0" marR="0" rtl="0" algn="ctr">
              <a:lnSpc>
                <a:spcPct val="90000"/>
              </a:lnSpc>
              <a:spcBef>
                <a:spcPts val="0"/>
              </a:spcBef>
              <a:spcAft>
                <a:spcPts val="0"/>
              </a:spcAft>
              <a:buClr>
                <a:schemeClr val="dk1"/>
              </a:buClr>
              <a:buSzPts val="1100"/>
              <a:buFont typeface="Century Gothic"/>
              <a:buNone/>
            </a:pPr>
            <a:r>
              <a:rPr b="1" i="0" lang="es-CO" sz="1100" u="none" cap="none" strike="noStrike">
                <a:solidFill>
                  <a:schemeClr val="dk1"/>
                </a:solidFill>
                <a:latin typeface="Century Gothic"/>
                <a:ea typeface="Century Gothic"/>
                <a:cs typeface="Century Gothic"/>
                <a:sym typeface="Century Gothic"/>
              </a:rPr>
              <a:t>CD90</a:t>
            </a:r>
            <a:endParaRPr b="0" i="0" sz="1400" u="none" cap="none" strike="noStrike">
              <a:solidFill>
                <a:srgbClr val="000000"/>
              </a:solidFill>
              <a:latin typeface="Arial"/>
              <a:ea typeface="Arial"/>
              <a:cs typeface="Arial"/>
              <a:sym typeface="Arial"/>
            </a:endParaRPr>
          </a:p>
        </p:txBody>
      </p:sp>
      <p:sp>
        <p:nvSpPr>
          <p:cNvPr id="649" name="Google Shape;649;p14"/>
          <p:cNvSpPr txBox="1"/>
          <p:nvPr/>
        </p:nvSpPr>
        <p:spPr>
          <a:xfrm>
            <a:off x="9183622" y="2785871"/>
            <a:ext cx="675368" cy="234737"/>
          </a:xfrm>
          <a:prstGeom prst="rect">
            <a:avLst/>
          </a:prstGeom>
          <a:noFill/>
          <a:ln>
            <a:noFill/>
          </a:ln>
        </p:spPr>
        <p:txBody>
          <a:bodyPr anchorCtr="0" anchor="b" bIns="45700" lIns="91425" spcFirstLastPara="1" rIns="91425" wrap="square" tIns="45700">
            <a:normAutofit lnSpcReduction="10000"/>
          </a:bodyPr>
          <a:lstStyle/>
          <a:p>
            <a:pPr indent="0" lvl="0" marL="0" marR="0" rtl="0" algn="ctr">
              <a:lnSpc>
                <a:spcPct val="90000"/>
              </a:lnSpc>
              <a:spcBef>
                <a:spcPts val="0"/>
              </a:spcBef>
              <a:spcAft>
                <a:spcPts val="0"/>
              </a:spcAft>
              <a:buClr>
                <a:schemeClr val="dk1"/>
              </a:buClr>
              <a:buSzPts val="1100"/>
              <a:buFont typeface="Century Gothic"/>
              <a:buNone/>
            </a:pPr>
            <a:r>
              <a:rPr b="1" i="0" lang="es-CO" sz="1100" u="none" cap="none" strike="noStrike">
                <a:solidFill>
                  <a:schemeClr val="dk1"/>
                </a:solidFill>
                <a:latin typeface="Century Gothic"/>
                <a:ea typeface="Century Gothic"/>
                <a:cs typeface="Century Gothic"/>
                <a:sym typeface="Century Gothic"/>
              </a:rPr>
              <a:t>CD90</a:t>
            </a:r>
            <a:endParaRPr b="0" i="0" sz="1400" u="none" cap="none" strike="noStrike">
              <a:solidFill>
                <a:srgbClr val="000000"/>
              </a:solidFill>
              <a:latin typeface="Arial"/>
              <a:ea typeface="Arial"/>
              <a:cs typeface="Arial"/>
              <a:sym typeface="Arial"/>
            </a:endParaRPr>
          </a:p>
        </p:txBody>
      </p:sp>
      <p:sp>
        <p:nvSpPr>
          <p:cNvPr id="650" name="Google Shape;650;p14"/>
          <p:cNvSpPr txBox="1"/>
          <p:nvPr/>
        </p:nvSpPr>
        <p:spPr>
          <a:xfrm>
            <a:off x="4487833" y="3505416"/>
            <a:ext cx="573600" cy="237600"/>
          </a:xfrm>
          <a:prstGeom prst="rect">
            <a:avLst/>
          </a:prstGeom>
          <a:noFill/>
          <a:ln>
            <a:noFill/>
          </a:ln>
        </p:spPr>
        <p:txBody>
          <a:bodyPr anchorCtr="0" anchor="b" bIns="45700" lIns="91425" spcFirstLastPara="1" rIns="91425" wrap="square" tIns="45700">
            <a:normAutofit lnSpcReduction="10000"/>
          </a:bodyPr>
          <a:lstStyle/>
          <a:p>
            <a:pPr indent="0" lvl="0" marL="0" marR="0" rtl="0" algn="ctr">
              <a:lnSpc>
                <a:spcPct val="90000"/>
              </a:lnSpc>
              <a:spcBef>
                <a:spcPts val="0"/>
              </a:spcBef>
              <a:spcAft>
                <a:spcPts val="0"/>
              </a:spcAft>
              <a:buClr>
                <a:schemeClr val="dk1"/>
              </a:buClr>
              <a:buSzPts val="1100"/>
              <a:buFont typeface="Century Gothic"/>
              <a:buNone/>
            </a:pPr>
            <a:r>
              <a:rPr b="1" i="0" lang="es-CO" sz="1100" u="none" cap="none" strike="noStrike">
                <a:solidFill>
                  <a:schemeClr val="dk1"/>
                </a:solidFill>
                <a:latin typeface="Century Gothic"/>
                <a:ea typeface="Century Gothic"/>
                <a:cs typeface="Century Gothic"/>
                <a:sym typeface="Century Gothic"/>
              </a:rPr>
              <a:t>CD38</a:t>
            </a:r>
            <a:endParaRPr b="0" i="0" sz="1400" u="none" cap="none" strike="noStrike">
              <a:solidFill>
                <a:srgbClr val="000000"/>
              </a:solidFill>
              <a:latin typeface="Arial"/>
              <a:ea typeface="Arial"/>
              <a:cs typeface="Arial"/>
              <a:sym typeface="Arial"/>
            </a:endParaRPr>
          </a:p>
        </p:txBody>
      </p:sp>
      <p:sp>
        <p:nvSpPr>
          <p:cNvPr id="651" name="Google Shape;651;p14"/>
          <p:cNvSpPr txBox="1"/>
          <p:nvPr/>
        </p:nvSpPr>
        <p:spPr>
          <a:xfrm>
            <a:off x="9348103" y="3546594"/>
            <a:ext cx="573709" cy="237561"/>
          </a:xfrm>
          <a:prstGeom prst="rect">
            <a:avLst/>
          </a:prstGeom>
          <a:noFill/>
          <a:ln>
            <a:noFill/>
          </a:ln>
        </p:spPr>
        <p:txBody>
          <a:bodyPr anchorCtr="0" anchor="b" bIns="45700" lIns="91425" spcFirstLastPara="1" rIns="91425" wrap="square" tIns="45700">
            <a:normAutofit lnSpcReduction="10000"/>
          </a:bodyPr>
          <a:lstStyle/>
          <a:p>
            <a:pPr indent="0" lvl="0" marL="0" marR="0" rtl="0" algn="ctr">
              <a:lnSpc>
                <a:spcPct val="90000"/>
              </a:lnSpc>
              <a:spcBef>
                <a:spcPts val="0"/>
              </a:spcBef>
              <a:spcAft>
                <a:spcPts val="0"/>
              </a:spcAft>
              <a:buClr>
                <a:schemeClr val="dk1"/>
              </a:buClr>
              <a:buSzPts val="1100"/>
              <a:buFont typeface="Century Gothic"/>
              <a:buNone/>
            </a:pPr>
            <a:r>
              <a:rPr b="1" i="0" lang="es-CO" sz="1100" u="none" cap="none" strike="noStrike">
                <a:solidFill>
                  <a:schemeClr val="dk1"/>
                </a:solidFill>
                <a:latin typeface="Century Gothic"/>
                <a:ea typeface="Century Gothic"/>
                <a:cs typeface="Century Gothic"/>
                <a:sym typeface="Century Gothic"/>
              </a:rPr>
              <a:t>CD38</a:t>
            </a:r>
            <a:endParaRPr b="0" i="0" sz="1400" u="none" cap="none" strike="noStrike">
              <a:solidFill>
                <a:srgbClr val="000000"/>
              </a:solidFill>
              <a:latin typeface="Arial"/>
              <a:ea typeface="Arial"/>
              <a:cs typeface="Arial"/>
              <a:sym typeface="Arial"/>
            </a:endParaRPr>
          </a:p>
        </p:txBody>
      </p:sp>
      <p:sp>
        <p:nvSpPr>
          <p:cNvPr id="652" name="Google Shape;652;p14"/>
          <p:cNvSpPr txBox="1"/>
          <p:nvPr/>
        </p:nvSpPr>
        <p:spPr>
          <a:xfrm>
            <a:off x="4311382" y="4034255"/>
            <a:ext cx="783000" cy="277800"/>
          </a:xfrm>
          <a:prstGeom prst="rect">
            <a:avLst/>
          </a:prstGeom>
          <a:noFill/>
          <a:ln>
            <a:noFill/>
          </a:ln>
        </p:spPr>
        <p:txBody>
          <a:bodyPr anchorCtr="0" anchor="b" bIns="45700" lIns="91425" spcFirstLastPara="1" rIns="91425" wrap="square" tIns="45700">
            <a:normAutofit/>
          </a:bodyPr>
          <a:lstStyle/>
          <a:p>
            <a:pPr indent="0" lvl="0" marL="0" marR="0" rtl="0" algn="ctr">
              <a:lnSpc>
                <a:spcPct val="90000"/>
              </a:lnSpc>
              <a:spcBef>
                <a:spcPts val="0"/>
              </a:spcBef>
              <a:spcAft>
                <a:spcPts val="0"/>
              </a:spcAft>
              <a:buClr>
                <a:schemeClr val="dk1"/>
              </a:buClr>
              <a:buSzPts val="1100"/>
              <a:buFont typeface="Century Gothic"/>
              <a:buNone/>
            </a:pPr>
            <a:r>
              <a:rPr b="1" i="0" lang="es-CO" sz="1100" u="none" cap="none" strike="noStrike">
                <a:solidFill>
                  <a:schemeClr val="dk1"/>
                </a:solidFill>
                <a:latin typeface="Century Gothic"/>
                <a:ea typeface="Century Gothic"/>
                <a:cs typeface="Century Gothic"/>
                <a:sym typeface="Century Gothic"/>
              </a:rPr>
              <a:t>CD45RA</a:t>
            </a:r>
            <a:endParaRPr b="0" i="0" sz="1400" u="none" cap="none" strike="noStrike">
              <a:solidFill>
                <a:srgbClr val="000000"/>
              </a:solidFill>
              <a:latin typeface="Arial"/>
              <a:ea typeface="Arial"/>
              <a:cs typeface="Arial"/>
              <a:sym typeface="Arial"/>
            </a:endParaRPr>
          </a:p>
        </p:txBody>
      </p:sp>
      <p:sp>
        <p:nvSpPr>
          <p:cNvPr id="653" name="Google Shape;653;p14"/>
          <p:cNvSpPr txBox="1"/>
          <p:nvPr/>
        </p:nvSpPr>
        <p:spPr>
          <a:xfrm>
            <a:off x="9155083" y="4194140"/>
            <a:ext cx="783000" cy="277800"/>
          </a:xfrm>
          <a:prstGeom prst="rect">
            <a:avLst/>
          </a:prstGeom>
          <a:noFill/>
          <a:ln>
            <a:noFill/>
          </a:ln>
        </p:spPr>
        <p:txBody>
          <a:bodyPr anchorCtr="0" anchor="b" bIns="45700" lIns="91425" spcFirstLastPara="1" rIns="91425" wrap="square" tIns="45700">
            <a:normAutofit/>
          </a:bodyPr>
          <a:lstStyle/>
          <a:p>
            <a:pPr indent="0" lvl="0" marL="0" marR="0" rtl="0" algn="ctr">
              <a:lnSpc>
                <a:spcPct val="90000"/>
              </a:lnSpc>
              <a:spcBef>
                <a:spcPts val="0"/>
              </a:spcBef>
              <a:spcAft>
                <a:spcPts val="0"/>
              </a:spcAft>
              <a:buClr>
                <a:schemeClr val="dk1"/>
              </a:buClr>
              <a:buSzPts val="1100"/>
              <a:buFont typeface="Century Gothic"/>
              <a:buNone/>
            </a:pPr>
            <a:r>
              <a:rPr b="1" i="0" lang="es-CO" sz="1100" u="none" cap="none" strike="noStrike">
                <a:solidFill>
                  <a:schemeClr val="dk1"/>
                </a:solidFill>
                <a:latin typeface="Century Gothic"/>
                <a:ea typeface="Century Gothic"/>
                <a:cs typeface="Century Gothic"/>
                <a:sym typeface="Century Gothic"/>
              </a:rPr>
              <a:t>CD45RA</a:t>
            </a:r>
            <a:endParaRPr b="0" i="0" sz="1400" u="none" cap="none" strike="noStrike">
              <a:solidFill>
                <a:srgbClr val="000000"/>
              </a:solidFill>
              <a:latin typeface="Arial"/>
              <a:ea typeface="Arial"/>
              <a:cs typeface="Arial"/>
              <a:sym typeface="Arial"/>
            </a:endParaRPr>
          </a:p>
        </p:txBody>
      </p:sp>
      <p:sp>
        <p:nvSpPr>
          <p:cNvPr id="654" name="Google Shape;654;p14"/>
          <p:cNvSpPr txBox="1"/>
          <p:nvPr/>
        </p:nvSpPr>
        <p:spPr>
          <a:xfrm>
            <a:off x="821897" y="1985893"/>
            <a:ext cx="675300" cy="234600"/>
          </a:xfrm>
          <a:prstGeom prst="rect">
            <a:avLst/>
          </a:prstGeom>
          <a:noFill/>
          <a:ln>
            <a:noFill/>
          </a:ln>
        </p:spPr>
        <p:txBody>
          <a:bodyPr anchorCtr="0" anchor="b" bIns="45700" lIns="91425" spcFirstLastPara="1" rIns="91425" wrap="square" tIns="45700">
            <a:normAutofit lnSpcReduction="10000"/>
          </a:bodyPr>
          <a:lstStyle/>
          <a:p>
            <a:pPr indent="0" lvl="0" marL="0" marR="0" rtl="0" algn="ctr">
              <a:lnSpc>
                <a:spcPct val="90000"/>
              </a:lnSpc>
              <a:spcBef>
                <a:spcPts val="0"/>
              </a:spcBef>
              <a:spcAft>
                <a:spcPts val="0"/>
              </a:spcAft>
              <a:buClr>
                <a:schemeClr val="dk1"/>
              </a:buClr>
              <a:buSzPts val="1100"/>
              <a:buFont typeface="Century Gothic"/>
              <a:buNone/>
            </a:pPr>
            <a:r>
              <a:rPr b="1" i="0" lang="es-CO" sz="1100" u="none" cap="none" strike="noStrike">
                <a:solidFill>
                  <a:schemeClr val="dk1"/>
                </a:solidFill>
                <a:latin typeface="Century Gothic"/>
                <a:ea typeface="Century Gothic"/>
                <a:cs typeface="Century Gothic"/>
                <a:sym typeface="Century Gothic"/>
              </a:rPr>
              <a:t>CD150</a:t>
            </a:r>
            <a:endParaRPr b="1" i="0" sz="1100" u="none" cap="none" strike="noStrike">
              <a:solidFill>
                <a:schemeClr val="dk1"/>
              </a:solidFill>
              <a:latin typeface="Century Gothic"/>
              <a:ea typeface="Century Gothic"/>
              <a:cs typeface="Century Gothic"/>
              <a:sym typeface="Century Gothic"/>
            </a:endParaRPr>
          </a:p>
        </p:txBody>
      </p:sp>
      <p:sp>
        <p:nvSpPr>
          <p:cNvPr id="655" name="Google Shape;655;p14"/>
          <p:cNvSpPr txBox="1"/>
          <p:nvPr/>
        </p:nvSpPr>
        <p:spPr>
          <a:xfrm>
            <a:off x="652755" y="2549280"/>
            <a:ext cx="675368" cy="234737"/>
          </a:xfrm>
          <a:prstGeom prst="rect">
            <a:avLst/>
          </a:prstGeom>
          <a:noFill/>
          <a:ln>
            <a:noFill/>
          </a:ln>
        </p:spPr>
        <p:txBody>
          <a:bodyPr anchorCtr="0" anchor="b" bIns="45700" lIns="91425" spcFirstLastPara="1" rIns="91425" wrap="square" tIns="45700">
            <a:normAutofit lnSpcReduction="10000"/>
          </a:bodyPr>
          <a:lstStyle/>
          <a:p>
            <a:pPr indent="0" lvl="0" marL="0" marR="0" rtl="0" algn="ctr">
              <a:lnSpc>
                <a:spcPct val="90000"/>
              </a:lnSpc>
              <a:spcBef>
                <a:spcPts val="0"/>
              </a:spcBef>
              <a:spcAft>
                <a:spcPts val="0"/>
              </a:spcAft>
              <a:buClr>
                <a:schemeClr val="dk1"/>
              </a:buClr>
              <a:buSzPts val="1100"/>
              <a:buFont typeface="Century Gothic"/>
              <a:buNone/>
            </a:pPr>
            <a:r>
              <a:rPr b="1" i="0" lang="es-CO" sz="1100" u="none" cap="none" strike="noStrike">
                <a:solidFill>
                  <a:schemeClr val="dk1"/>
                </a:solidFill>
                <a:latin typeface="Century Gothic"/>
                <a:ea typeface="Century Gothic"/>
                <a:cs typeface="Century Gothic"/>
                <a:sym typeface="Century Gothic"/>
              </a:rPr>
              <a:t>CD48</a:t>
            </a:r>
            <a:endParaRPr b="1" i="0" sz="1100" u="none" cap="none" strike="noStrike">
              <a:solidFill>
                <a:schemeClr val="dk1"/>
              </a:solidFill>
              <a:latin typeface="Century Gothic"/>
              <a:ea typeface="Century Gothic"/>
              <a:cs typeface="Century Gothic"/>
              <a:sym typeface="Century Gothic"/>
            </a:endParaRPr>
          </a:p>
        </p:txBody>
      </p:sp>
      <p:sp>
        <p:nvSpPr>
          <p:cNvPr id="656" name="Google Shape;656;p14"/>
          <p:cNvSpPr txBox="1"/>
          <p:nvPr/>
        </p:nvSpPr>
        <p:spPr>
          <a:xfrm>
            <a:off x="574548" y="3151311"/>
            <a:ext cx="675300" cy="234600"/>
          </a:xfrm>
          <a:prstGeom prst="rect">
            <a:avLst/>
          </a:prstGeom>
          <a:noFill/>
          <a:ln>
            <a:noFill/>
          </a:ln>
        </p:spPr>
        <p:txBody>
          <a:bodyPr anchorCtr="0" anchor="b" bIns="45700" lIns="91425" spcFirstLastPara="1" rIns="91425" wrap="square" tIns="45700">
            <a:normAutofit lnSpcReduction="10000"/>
          </a:bodyPr>
          <a:lstStyle/>
          <a:p>
            <a:pPr indent="0" lvl="0" marL="0" marR="0" rtl="0" algn="ctr">
              <a:lnSpc>
                <a:spcPct val="90000"/>
              </a:lnSpc>
              <a:spcBef>
                <a:spcPts val="0"/>
              </a:spcBef>
              <a:spcAft>
                <a:spcPts val="0"/>
              </a:spcAft>
              <a:buClr>
                <a:schemeClr val="dk1"/>
              </a:buClr>
              <a:buSzPts val="1100"/>
              <a:buFont typeface="Century Gothic"/>
              <a:buNone/>
            </a:pPr>
            <a:r>
              <a:rPr b="1" i="0" lang="es-CO" sz="1100" u="none" cap="none" strike="noStrike">
                <a:solidFill>
                  <a:schemeClr val="dk1"/>
                </a:solidFill>
                <a:latin typeface="Century Gothic"/>
                <a:ea typeface="Century Gothic"/>
                <a:cs typeface="Century Gothic"/>
                <a:sym typeface="Century Gothic"/>
              </a:rPr>
              <a:t>CD135</a:t>
            </a:r>
            <a:endParaRPr b="1" i="0" sz="1100" u="none" cap="none" strike="noStrike">
              <a:solidFill>
                <a:schemeClr val="dk1"/>
              </a:solidFill>
              <a:latin typeface="Century Gothic"/>
              <a:ea typeface="Century Gothic"/>
              <a:cs typeface="Century Gothic"/>
              <a:sym typeface="Century Gothic"/>
            </a:endParaRPr>
          </a:p>
        </p:txBody>
      </p:sp>
      <p:sp>
        <p:nvSpPr>
          <p:cNvPr id="657" name="Google Shape;657;p14"/>
          <p:cNvSpPr txBox="1"/>
          <p:nvPr/>
        </p:nvSpPr>
        <p:spPr>
          <a:xfrm>
            <a:off x="912190" y="3917707"/>
            <a:ext cx="494700" cy="235500"/>
          </a:xfrm>
          <a:prstGeom prst="rect">
            <a:avLst/>
          </a:prstGeom>
          <a:noFill/>
          <a:ln>
            <a:noFill/>
          </a:ln>
        </p:spPr>
        <p:txBody>
          <a:bodyPr anchorCtr="0" anchor="b" bIns="45700" lIns="91425" spcFirstLastPara="1" rIns="91425" wrap="square" tIns="45700">
            <a:normAutofit lnSpcReduction="10000"/>
          </a:bodyPr>
          <a:lstStyle/>
          <a:p>
            <a:pPr indent="0" lvl="0" marL="0" marR="0" rtl="0" algn="ctr">
              <a:lnSpc>
                <a:spcPct val="90000"/>
              </a:lnSpc>
              <a:spcBef>
                <a:spcPts val="0"/>
              </a:spcBef>
              <a:spcAft>
                <a:spcPts val="0"/>
              </a:spcAft>
              <a:buClr>
                <a:schemeClr val="dk1"/>
              </a:buClr>
              <a:buSzPts val="1100"/>
              <a:buFont typeface="Century Gothic"/>
              <a:buNone/>
            </a:pPr>
            <a:r>
              <a:rPr b="1" i="0" lang="es-CO" sz="1100" u="none" cap="none" strike="noStrike">
                <a:solidFill>
                  <a:schemeClr val="dk1"/>
                </a:solidFill>
                <a:latin typeface="Century Gothic"/>
                <a:ea typeface="Century Gothic"/>
                <a:cs typeface="Century Gothic"/>
                <a:sym typeface="Century Gothic"/>
              </a:rPr>
              <a:t>TSI</a:t>
            </a:r>
            <a:endParaRPr b="1" i="0" sz="1100" u="none" cap="none" strike="noStrike">
              <a:solidFill>
                <a:schemeClr val="dk1"/>
              </a:solidFill>
              <a:latin typeface="Century Gothic"/>
              <a:ea typeface="Century Gothic"/>
              <a:cs typeface="Century Gothic"/>
              <a:sym typeface="Century Gothic"/>
            </a:endParaRPr>
          </a:p>
        </p:txBody>
      </p:sp>
      <p:sp>
        <p:nvSpPr>
          <p:cNvPr id="658" name="Google Shape;658;p14"/>
          <p:cNvSpPr/>
          <p:nvPr/>
        </p:nvSpPr>
        <p:spPr>
          <a:xfrm>
            <a:off x="366990" y="5221132"/>
            <a:ext cx="9492000" cy="1149600"/>
          </a:xfrm>
          <a:prstGeom prst="roundRect">
            <a:avLst>
              <a:gd fmla="val 16667" name="adj"/>
            </a:avLst>
          </a:prstGeom>
          <a:solidFill>
            <a:schemeClr val="lt1"/>
          </a:solid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1200"/>
              <a:buFont typeface="Arial"/>
              <a:buNone/>
            </a:pPr>
            <a:r>
              <a:rPr b="0" i="0" lang="es-CO" sz="1200" u="none" cap="none" strike="noStrike">
                <a:solidFill>
                  <a:schemeClr val="dk1"/>
                </a:solidFill>
                <a:latin typeface="Century Gothic"/>
                <a:ea typeface="Century Gothic"/>
                <a:cs typeface="Century Gothic"/>
                <a:sym typeface="Century Gothic"/>
              </a:rPr>
              <a:t>cualquiera de los marcadores descritos podrían ser objetivos específicos de la partícula viral y por ende ser clave en la apoptosis dirigida únicamente a células madre de la LMC debido a que es bien conocido que para los virus oncolíticos, las células que proporcionan mejor andamio intracelular son las neoplásicas lo que facilita su replicación y apoptosis mientras que la internalización de la partícula viral en células sanas no conduciría a la apoptosis debido a que logran controlar y degradar al patógeno, así lo afirma </a:t>
            </a:r>
            <a:r>
              <a:rPr b="1" i="0" lang="es-CO" sz="1200" u="none" cap="none" strike="noStrike">
                <a:solidFill>
                  <a:schemeClr val="dk1"/>
                </a:solidFill>
                <a:latin typeface="Century Gothic"/>
                <a:ea typeface="Century Gothic"/>
                <a:cs typeface="Century Gothic"/>
                <a:sym typeface="Century Gothic"/>
              </a:rPr>
              <a:t>Guerrero R en su tesis doctoral titulada Caracterización del potencial oncolítico del aislamiento rotaviral Wt1-5 en cultivos primarios de leucemia linfoblástica aguda de precursores B</a:t>
            </a:r>
            <a:endParaRPr b="1" i="0" sz="1800" u="none" cap="none" strike="noStrike">
              <a:solidFill>
                <a:schemeClr val="dk1"/>
              </a:solidFill>
              <a:latin typeface="Century Gothic"/>
              <a:ea typeface="Century Gothic"/>
              <a:cs typeface="Century Gothic"/>
              <a:sym typeface="Century Gothic"/>
            </a:endParaRPr>
          </a:p>
        </p:txBody>
      </p:sp>
      <p:pic>
        <p:nvPicPr>
          <p:cNvPr id="659" name="Google Shape;659;p14"/>
          <p:cNvPicPr preferRelativeResize="0"/>
          <p:nvPr/>
        </p:nvPicPr>
        <p:blipFill rotWithShape="1">
          <a:blip r:embed="rId3">
            <a:alphaModFix/>
          </a:blip>
          <a:srcRect b="21220" l="12534" r="63793" t="36322"/>
          <a:stretch/>
        </p:blipFill>
        <p:spPr>
          <a:xfrm>
            <a:off x="6297850" y="2135675"/>
            <a:ext cx="2727976" cy="2752110"/>
          </a:xfrm>
          <a:prstGeom prst="rect">
            <a:avLst/>
          </a:prstGeom>
          <a:noFill/>
          <a:ln>
            <a:noFill/>
          </a:ln>
        </p:spPr>
      </p:pic>
      <p:pic>
        <p:nvPicPr>
          <p:cNvPr id="660" name="Google Shape;660;p14"/>
          <p:cNvPicPr preferRelativeResize="0"/>
          <p:nvPr/>
        </p:nvPicPr>
        <p:blipFill rotWithShape="1">
          <a:blip r:embed="rId4">
            <a:alphaModFix/>
          </a:blip>
          <a:srcRect b="36194" l="0" r="0" t="13468"/>
          <a:stretch/>
        </p:blipFill>
        <p:spPr>
          <a:xfrm rot="-3013380">
            <a:off x="8547535" y="2329889"/>
            <a:ext cx="619854" cy="121284"/>
          </a:xfrm>
          <a:prstGeom prst="rect">
            <a:avLst/>
          </a:prstGeom>
          <a:noFill/>
          <a:ln>
            <a:noFill/>
          </a:ln>
        </p:spPr>
      </p:pic>
      <p:pic>
        <p:nvPicPr>
          <p:cNvPr descr="Mouse anti-Human/Cow CD90 Antibody [188-10712]" id="661" name="Google Shape;661;p14"/>
          <p:cNvPicPr preferRelativeResize="0"/>
          <p:nvPr/>
        </p:nvPicPr>
        <p:blipFill rotWithShape="1">
          <a:blip r:embed="rId5">
            <a:alphaModFix/>
          </a:blip>
          <a:srcRect b="23346" l="10002" r="9941" t="19665"/>
          <a:stretch/>
        </p:blipFill>
        <p:spPr>
          <a:xfrm rot="4755520">
            <a:off x="8878605" y="2713103"/>
            <a:ext cx="459018" cy="408457"/>
          </a:xfrm>
          <a:prstGeom prst="rect">
            <a:avLst/>
          </a:prstGeom>
          <a:noFill/>
          <a:ln>
            <a:noFill/>
          </a:ln>
        </p:spPr>
      </p:pic>
      <p:pic>
        <p:nvPicPr>
          <p:cNvPr id="662" name="Google Shape;662;p14"/>
          <p:cNvPicPr preferRelativeResize="0"/>
          <p:nvPr/>
        </p:nvPicPr>
        <p:blipFill rotWithShape="1">
          <a:blip r:embed="rId6">
            <a:alphaModFix/>
          </a:blip>
          <a:srcRect b="37450" l="44244" r="47276" t="40141"/>
          <a:stretch/>
        </p:blipFill>
        <p:spPr>
          <a:xfrm rot="5823010">
            <a:off x="8967934" y="3389151"/>
            <a:ext cx="247164" cy="436450"/>
          </a:xfrm>
          <a:prstGeom prst="rect">
            <a:avLst/>
          </a:prstGeom>
          <a:noFill/>
          <a:ln>
            <a:noFill/>
          </a:ln>
        </p:spPr>
      </p:pic>
      <p:sp>
        <p:nvSpPr>
          <p:cNvPr id="663" name="Google Shape;663;p14"/>
          <p:cNvSpPr/>
          <p:nvPr/>
        </p:nvSpPr>
        <p:spPr>
          <a:xfrm>
            <a:off x="8963058" y="3458695"/>
            <a:ext cx="256909" cy="326526"/>
          </a:xfrm>
          <a:prstGeom prst="mathMultiply">
            <a:avLst>
              <a:gd fmla="val 23520" name="adj1"/>
            </a:avLst>
          </a:prstGeom>
          <a:solidFill>
            <a:schemeClr val="accen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pic>
        <p:nvPicPr>
          <p:cNvPr id="664" name="Google Shape;664;p14"/>
          <p:cNvPicPr preferRelativeResize="0"/>
          <p:nvPr/>
        </p:nvPicPr>
        <p:blipFill rotWithShape="1">
          <a:blip r:embed="rId7">
            <a:alphaModFix/>
          </a:blip>
          <a:srcRect b="26769" l="35830" r="4253" t="31075"/>
          <a:stretch/>
        </p:blipFill>
        <p:spPr>
          <a:xfrm rot="-9235119">
            <a:off x="8606465" y="4064597"/>
            <a:ext cx="576501" cy="304547"/>
          </a:xfrm>
          <a:prstGeom prst="rect">
            <a:avLst/>
          </a:prstGeom>
          <a:noFill/>
          <a:ln>
            <a:noFill/>
          </a:ln>
        </p:spPr>
      </p:pic>
      <p:pic>
        <p:nvPicPr>
          <p:cNvPr id="665" name="Google Shape;665;p14"/>
          <p:cNvPicPr preferRelativeResize="0"/>
          <p:nvPr/>
        </p:nvPicPr>
        <p:blipFill rotWithShape="1">
          <a:blip r:embed="rId8">
            <a:alphaModFix/>
          </a:blip>
          <a:srcRect b="21220" l="12534" r="63793" t="36322"/>
          <a:stretch/>
        </p:blipFill>
        <p:spPr>
          <a:xfrm>
            <a:off x="1548050" y="1964788"/>
            <a:ext cx="2727976" cy="2752110"/>
          </a:xfrm>
          <a:prstGeom prst="rect">
            <a:avLst/>
          </a:prstGeom>
          <a:noFill/>
          <a:ln>
            <a:noFill/>
          </a:ln>
        </p:spPr>
      </p:pic>
      <p:sp>
        <p:nvSpPr>
          <p:cNvPr id="666" name="Google Shape;666;p14"/>
          <p:cNvSpPr/>
          <p:nvPr/>
        </p:nvSpPr>
        <p:spPr>
          <a:xfrm>
            <a:off x="8729007" y="3988632"/>
            <a:ext cx="256909" cy="326526"/>
          </a:xfrm>
          <a:prstGeom prst="mathMultiply">
            <a:avLst>
              <a:gd fmla="val 23520" name="adj1"/>
            </a:avLst>
          </a:prstGeom>
          <a:solidFill>
            <a:schemeClr val="accen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pic>
        <p:nvPicPr>
          <p:cNvPr id="667" name="Google Shape;667;p14"/>
          <p:cNvPicPr preferRelativeResize="0"/>
          <p:nvPr/>
        </p:nvPicPr>
        <p:blipFill rotWithShape="1">
          <a:blip r:embed="rId9">
            <a:alphaModFix/>
          </a:blip>
          <a:srcRect b="36194" l="0" r="0" t="13468"/>
          <a:stretch/>
        </p:blipFill>
        <p:spPr>
          <a:xfrm rot="-2563962">
            <a:off x="3956677" y="2329894"/>
            <a:ext cx="619854" cy="121284"/>
          </a:xfrm>
          <a:prstGeom prst="rect">
            <a:avLst/>
          </a:prstGeom>
          <a:noFill/>
          <a:ln>
            <a:noFill/>
          </a:ln>
        </p:spPr>
      </p:pic>
      <p:pic>
        <p:nvPicPr>
          <p:cNvPr descr="Mouse anti-Human/Cow CD90 Antibody [188-10712]" id="668" name="Google Shape;668;p14"/>
          <p:cNvPicPr preferRelativeResize="0"/>
          <p:nvPr/>
        </p:nvPicPr>
        <p:blipFill rotWithShape="1">
          <a:blip r:embed="rId10">
            <a:alphaModFix/>
          </a:blip>
          <a:srcRect b="23346" l="10002" r="9941" t="19665"/>
          <a:stretch/>
        </p:blipFill>
        <p:spPr>
          <a:xfrm rot="5400000">
            <a:off x="4141017" y="2780401"/>
            <a:ext cx="459018" cy="408457"/>
          </a:xfrm>
          <a:prstGeom prst="rect">
            <a:avLst/>
          </a:prstGeom>
          <a:noFill/>
          <a:ln>
            <a:noFill/>
          </a:ln>
        </p:spPr>
      </p:pic>
      <p:pic>
        <p:nvPicPr>
          <p:cNvPr id="669" name="Google Shape;669;p14"/>
          <p:cNvPicPr preferRelativeResize="0"/>
          <p:nvPr/>
        </p:nvPicPr>
        <p:blipFill rotWithShape="1">
          <a:blip r:embed="rId11">
            <a:alphaModFix/>
          </a:blip>
          <a:srcRect b="26769" l="35830" r="4253" t="31075"/>
          <a:stretch/>
        </p:blipFill>
        <p:spPr>
          <a:xfrm rot="-9235119">
            <a:off x="3818384" y="3925337"/>
            <a:ext cx="576501" cy="304547"/>
          </a:xfrm>
          <a:prstGeom prst="rect">
            <a:avLst/>
          </a:prstGeom>
          <a:noFill/>
          <a:ln>
            <a:noFill/>
          </a:ln>
        </p:spPr>
      </p:pic>
      <p:sp>
        <p:nvSpPr>
          <p:cNvPr id="670" name="Google Shape;670;p14"/>
          <p:cNvSpPr/>
          <p:nvPr/>
        </p:nvSpPr>
        <p:spPr>
          <a:xfrm>
            <a:off x="3956266" y="3914407"/>
            <a:ext cx="256800" cy="326400"/>
          </a:xfrm>
          <a:prstGeom prst="mathMultiply">
            <a:avLst>
              <a:gd fmla="val 23520" name="adj1"/>
            </a:avLst>
          </a:prstGeom>
          <a:solidFill>
            <a:schemeClr val="accen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pic>
        <p:nvPicPr>
          <p:cNvPr descr="Mouse anti-Human/Cow CD90 Antibody [188-10712]" id="671" name="Google Shape;671;p14"/>
          <p:cNvPicPr preferRelativeResize="0"/>
          <p:nvPr/>
        </p:nvPicPr>
        <p:blipFill rotWithShape="1">
          <a:blip r:embed="rId10">
            <a:alphaModFix/>
          </a:blip>
          <a:srcRect b="23346" l="10002" r="9941" t="19665"/>
          <a:stretch/>
        </p:blipFill>
        <p:spPr>
          <a:xfrm rot="-8100000">
            <a:off x="1715568" y="4164576"/>
            <a:ext cx="459018" cy="408457"/>
          </a:xfrm>
          <a:prstGeom prst="rect">
            <a:avLst/>
          </a:prstGeom>
          <a:noFill/>
          <a:ln>
            <a:noFill/>
          </a:ln>
        </p:spPr>
      </p:pic>
      <p:pic>
        <p:nvPicPr>
          <p:cNvPr descr="Mouse anti-Human/Cow CD90 Antibody [188-10712]" id="672" name="Google Shape;672;p14"/>
          <p:cNvPicPr preferRelativeResize="0"/>
          <p:nvPr/>
        </p:nvPicPr>
        <p:blipFill rotWithShape="1">
          <a:blip r:embed="rId10">
            <a:alphaModFix/>
          </a:blip>
          <a:srcRect b="23346" l="10002" r="9941" t="19665"/>
          <a:stretch/>
        </p:blipFill>
        <p:spPr>
          <a:xfrm rot="-7100437">
            <a:off x="1305927" y="3690585"/>
            <a:ext cx="459018" cy="408457"/>
          </a:xfrm>
          <a:prstGeom prst="rect">
            <a:avLst/>
          </a:prstGeom>
          <a:noFill/>
          <a:ln>
            <a:noFill/>
          </a:ln>
        </p:spPr>
      </p:pic>
      <p:pic>
        <p:nvPicPr>
          <p:cNvPr id="673" name="Google Shape;673;p14"/>
          <p:cNvPicPr preferRelativeResize="0"/>
          <p:nvPr/>
        </p:nvPicPr>
        <p:blipFill rotWithShape="1">
          <a:blip r:embed="rId12">
            <a:alphaModFix/>
          </a:blip>
          <a:srcRect b="24482" l="54403" r="4612" t="0"/>
          <a:stretch/>
        </p:blipFill>
        <p:spPr>
          <a:xfrm rot="-5148938">
            <a:off x="1236562" y="3019087"/>
            <a:ext cx="521249" cy="499030"/>
          </a:xfrm>
          <a:prstGeom prst="rect">
            <a:avLst/>
          </a:prstGeom>
          <a:noFill/>
          <a:ln>
            <a:noFill/>
          </a:ln>
        </p:spPr>
      </p:pic>
      <p:sp>
        <p:nvSpPr>
          <p:cNvPr id="674" name="Google Shape;674;p14"/>
          <p:cNvSpPr/>
          <p:nvPr/>
        </p:nvSpPr>
        <p:spPr>
          <a:xfrm>
            <a:off x="1389845" y="3124311"/>
            <a:ext cx="256800" cy="326400"/>
          </a:xfrm>
          <a:prstGeom prst="mathMultiply">
            <a:avLst>
              <a:gd fmla="val 23520" name="adj1"/>
            </a:avLst>
          </a:prstGeom>
          <a:solidFill>
            <a:schemeClr val="accen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pic>
        <p:nvPicPr>
          <p:cNvPr id="675" name="Google Shape;675;p14"/>
          <p:cNvPicPr preferRelativeResize="0"/>
          <p:nvPr/>
        </p:nvPicPr>
        <p:blipFill rotWithShape="1">
          <a:blip r:embed="rId13">
            <a:alphaModFix/>
          </a:blip>
          <a:srcRect b="53400" l="14213" r="74314" t="14043"/>
          <a:stretch/>
        </p:blipFill>
        <p:spPr>
          <a:xfrm rot="-5136830">
            <a:off x="1397226" y="2426059"/>
            <a:ext cx="242042" cy="511047"/>
          </a:xfrm>
          <a:prstGeom prst="rect">
            <a:avLst/>
          </a:prstGeom>
          <a:noFill/>
          <a:ln>
            <a:noFill/>
          </a:ln>
        </p:spPr>
      </p:pic>
      <p:sp>
        <p:nvSpPr>
          <p:cNvPr id="676" name="Google Shape;676;p14"/>
          <p:cNvSpPr/>
          <p:nvPr/>
        </p:nvSpPr>
        <p:spPr>
          <a:xfrm>
            <a:off x="1389802" y="2512280"/>
            <a:ext cx="256909" cy="326526"/>
          </a:xfrm>
          <a:prstGeom prst="mathMultiply">
            <a:avLst>
              <a:gd fmla="val 23520" name="adj1"/>
            </a:avLst>
          </a:prstGeom>
          <a:solidFill>
            <a:schemeClr val="accen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pic>
        <p:nvPicPr>
          <p:cNvPr id="677" name="Google Shape;677;p14"/>
          <p:cNvPicPr preferRelativeResize="0"/>
          <p:nvPr/>
        </p:nvPicPr>
        <p:blipFill rotWithShape="1">
          <a:blip r:embed="rId14">
            <a:alphaModFix/>
          </a:blip>
          <a:srcRect b="70189" l="20091" r="69850" t="0"/>
          <a:stretch/>
        </p:blipFill>
        <p:spPr>
          <a:xfrm rot="-3593170">
            <a:off x="1547551" y="1937609"/>
            <a:ext cx="360444" cy="647269"/>
          </a:xfrm>
          <a:prstGeom prst="rect">
            <a:avLst/>
          </a:prstGeom>
          <a:noFill/>
          <a:ln>
            <a:noFill/>
          </a:ln>
        </p:spPr>
      </p:pic>
      <p:pic>
        <p:nvPicPr>
          <p:cNvPr id="678" name="Google Shape;678;p14"/>
          <p:cNvPicPr preferRelativeResize="0"/>
          <p:nvPr/>
        </p:nvPicPr>
        <p:blipFill rotWithShape="1">
          <a:blip r:embed="rId15">
            <a:alphaModFix/>
          </a:blip>
          <a:srcRect b="37450" l="44244" r="47276" t="40141"/>
          <a:stretch/>
        </p:blipFill>
        <p:spPr>
          <a:xfrm rot="6212260">
            <a:off x="4187467" y="3346051"/>
            <a:ext cx="247164" cy="436449"/>
          </a:xfrm>
          <a:prstGeom prst="rect">
            <a:avLst/>
          </a:prstGeom>
          <a:noFill/>
          <a:ln>
            <a:noFill/>
          </a:ln>
        </p:spPr>
      </p:pic>
      <p:sp>
        <p:nvSpPr>
          <p:cNvPr id="679" name="Google Shape;679;p14"/>
          <p:cNvSpPr/>
          <p:nvPr/>
        </p:nvSpPr>
        <p:spPr>
          <a:xfrm>
            <a:off x="4182648" y="3401086"/>
            <a:ext cx="256800" cy="326400"/>
          </a:xfrm>
          <a:prstGeom prst="mathMultiply">
            <a:avLst>
              <a:gd fmla="val 23520" name="adj1"/>
            </a:avLst>
          </a:prstGeom>
          <a:solidFill>
            <a:schemeClr val="accen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680" name="Google Shape;680;p14"/>
          <p:cNvSpPr txBox="1"/>
          <p:nvPr/>
        </p:nvSpPr>
        <p:spPr>
          <a:xfrm>
            <a:off x="1420718" y="4442108"/>
            <a:ext cx="494700" cy="235500"/>
          </a:xfrm>
          <a:prstGeom prst="rect">
            <a:avLst/>
          </a:prstGeom>
          <a:noFill/>
          <a:ln>
            <a:noFill/>
          </a:ln>
        </p:spPr>
        <p:txBody>
          <a:bodyPr anchorCtr="0" anchor="b" bIns="45700" lIns="91425" spcFirstLastPara="1" rIns="91425" wrap="square" tIns="45700">
            <a:normAutofit lnSpcReduction="10000"/>
          </a:bodyPr>
          <a:lstStyle/>
          <a:p>
            <a:pPr indent="0" lvl="0" marL="0" marR="0" rtl="0" algn="ctr">
              <a:lnSpc>
                <a:spcPct val="90000"/>
              </a:lnSpc>
              <a:spcBef>
                <a:spcPts val="0"/>
              </a:spcBef>
              <a:spcAft>
                <a:spcPts val="0"/>
              </a:spcAft>
              <a:buClr>
                <a:schemeClr val="dk1"/>
              </a:buClr>
              <a:buSzPts val="1100"/>
              <a:buFont typeface="Century Gothic"/>
              <a:buNone/>
            </a:pPr>
            <a:r>
              <a:rPr b="1" i="0" lang="es-CO" sz="1100" u="none" cap="none" strike="noStrike">
                <a:solidFill>
                  <a:schemeClr val="dk1"/>
                </a:solidFill>
                <a:latin typeface="Century Gothic"/>
                <a:ea typeface="Century Gothic"/>
                <a:cs typeface="Century Gothic"/>
                <a:sym typeface="Century Gothic"/>
              </a:rPr>
              <a:t>KLS</a:t>
            </a:r>
            <a:endParaRPr b="1" i="0" sz="1100" u="none" cap="none" strike="noStrike">
              <a:solidFill>
                <a:schemeClr val="dk1"/>
              </a:solidFill>
              <a:latin typeface="Century Gothic"/>
              <a:ea typeface="Century Gothic"/>
              <a:cs typeface="Century Gothic"/>
              <a:sym typeface="Century Gothic"/>
            </a:endParaRPr>
          </a:p>
        </p:txBody>
      </p:sp>
      <p:sp>
        <p:nvSpPr>
          <p:cNvPr id="681" name="Google Shape;681;p14"/>
          <p:cNvSpPr txBox="1"/>
          <p:nvPr/>
        </p:nvSpPr>
        <p:spPr>
          <a:xfrm>
            <a:off x="1662550" y="6460775"/>
            <a:ext cx="8047800" cy="600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s-CO" sz="1300" u="none" cap="none" strike="noStrike">
                <a:solidFill>
                  <a:srgbClr val="000000"/>
                </a:solidFill>
                <a:latin typeface="Century Gothic"/>
                <a:ea typeface="Century Gothic"/>
                <a:cs typeface="Century Gothic"/>
                <a:sym typeface="Century Gothic"/>
              </a:rPr>
              <a:t>Taru Hays, MD, Bette Jamieson, MA, Atlas of Pediatric Peripheral Blood Smears</a:t>
            </a:r>
            <a:endParaRPr b="1" i="0" sz="1300" u="none" cap="none" strike="noStrike">
              <a:solidFill>
                <a:srgbClr val="000000"/>
              </a:solidFill>
              <a:latin typeface="Century Gothic"/>
              <a:ea typeface="Century Gothic"/>
              <a:cs typeface="Century Gothic"/>
              <a:sym typeface="Century Gothic"/>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entury Gothic"/>
              <a:ea typeface="Century Gothic"/>
              <a:cs typeface="Century Gothic"/>
              <a:sym typeface="Century Gothic"/>
            </a:endParaRPr>
          </a:p>
        </p:txBody>
      </p:sp>
      <p:pic>
        <p:nvPicPr>
          <p:cNvPr id="682" name="Google Shape;682;p14"/>
          <p:cNvPicPr preferRelativeResize="0"/>
          <p:nvPr/>
        </p:nvPicPr>
        <p:blipFill rotWithShape="1">
          <a:blip r:embed="rId16">
            <a:alphaModFix/>
          </a:blip>
          <a:srcRect b="17879" l="7066" r="75389" t="25265"/>
          <a:stretch/>
        </p:blipFill>
        <p:spPr>
          <a:xfrm rot="2424008">
            <a:off x="3769125" y="1951925"/>
            <a:ext cx="256799" cy="418744"/>
          </a:xfrm>
          <a:prstGeom prst="rect">
            <a:avLst/>
          </a:prstGeom>
          <a:noFill/>
          <a:ln>
            <a:noFill/>
          </a:ln>
        </p:spPr>
      </p:pic>
      <p:pic>
        <p:nvPicPr>
          <p:cNvPr id="683" name="Google Shape;683;p14"/>
          <p:cNvPicPr preferRelativeResize="0"/>
          <p:nvPr/>
        </p:nvPicPr>
        <p:blipFill rotWithShape="1">
          <a:blip r:embed="rId17">
            <a:alphaModFix/>
          </a:blip>
          <a:srcRect b="17879" l="7066" r="75389" t="25265"/>
          <a:stretch/>
        </p:blipFill>
        <p:spPr>
          <a:xfrm rot="1848545">
            <a:off x="8207000" y="1951924"/>
            <a:ext cx="256799" cy="418744"/>
          </a:xfrm>
          <a:prstGeom prst="rect">
            <a:avLst/>
          </a:prstGeom>
          <a:noFill/>
          <a:ln>
            <a:noFill/>
          </a:ln>
        </p:spPr>
      </p:pic>
      <p:sp>
        <p:nvSpPr>
          <p:cNvPr id="684" name="Google Shape;684;p14"/>
          <p:cNvSpPr txBox="1"/>
          <p:nvPr/>
        </p:nvSpPr>
        <p:spPr>
          <a:xfrm>
            <a:off x="3979168" y="1792138"/>
            <a:ext cx="1536900" cy="234600"/>
          </a:xfrm>
          <a:prstGeom prst="rect">
            <a:avLst/>
          </a:prstGeom>
          <a:noFill/>
          <a:ln>
            <a:noFill/>
          </a:ln>
        </p:spPr>
        <p:txBody>
          <a:bodyPr anchorCtr="0" anchor="b" bIns="45700" lIns="91425" spcFirstLastPara="1" rIns="91425" wrap="square" tIns="45700">
            <a:normAutofit lnSpcReduction="10000"/>
          </a:bodyPr>
          <a:lstStyle/>
          <a:p>
            <a:pPr indent="0" lvl="0" marL="0" marR="0" rtl="0" algn="l">
              <a:lnSpc>
                <a:spcPct val="90000"/>
              </a:lnSpc>
              <a:spcBef>
                <a:spcPts val="0"/>
              </a:spcBef>
              <a:spcAft>
                <a:spcPts val="0"/>
              </a:spcAft>
              <a:buClr>
                <a:schemeClr val="dk1"/>
              </a:buClr>
              <a:buSzPts val="1100"/>
              <a:buFont typeface="Century Gothic"/>
              <a:buNone/>
            </a:pPr>
            <a:r>
              <a:rPr b="1" i="0" lang="es-CO" sz="1100" u="none" cap="none" strike="noStrike">
                <a:solidFill>
                  <a:schemeClr val="dk1"/>
                </a:solidFill>
                <a:latin typeface="Century Gothic"/>
                <a:ea typeface="Century Gothic"/>
                <a:cs typeface="Century Gothic"/>
                <a:sym typeface="Century Gothic"/>
              </a:rPr>
              <a:t>ÁCIDO SIÁLICO</a:t>
            </a:r>
            <a:endParaRPr b="0" i="0" sz="1400" u="none" cap="none" strike="noStrike">
              <a:solidFill>
                <a:srgbClr val="000000"/>
              </a:solidFill>
              <a:latin typeface="Arial"/>
              <a:ea typeface="Arial"/>
              <a:cs typeface="Arial"/>
              <a:sym typeface="Arial"/>
            </a:endParaRPr>
          </a:p>
        </p:txBody>
      </p:sp>
      <p:sp>
        <p:nvSpPr>
          <p:cNvPr id="685" name="Google Shape;685;p14"/>
          <p:cNvSpPr txBox="1"/>
          <p:nvPr/>
        </p:nvSpPr>
        <p:spPr>
          <a:xfrm>
            <a:off x="8339668" y="1743100"/>
            <a:ext cx="1536900" cy="234600"/>
          </a:xfrm>
          <a:prstGeom prst="rect">
            <a:avLst/>
          </a:prstGeom>
          <a:noFill/>
          <a:ln>
            <a:noFill/>
          </a:ln>
        </p:spPr>
        <p:txBody>
          <a:bodyPr anchorCtr="0" anchor="b" bIns="45700" lIns="91425" spcFirstLastPara="1" rIns="91425" wrap="square" tIns="45700">
            <a:normAutofit lnSpcReduction="10000"/>
          </a:bodyPr>
          <a:lstStyle/>
          <a:p>
            <a:pPr indent="0" lvl="0" marL="0" marR="0" rtl="0" algn="l">
              <a:lnSpc>
                <a:spcPct val="90000"/>
              </a:lnSpc>
              <a:spcBef>
                <a:spcPts val="0"/>
              </a:spcBef>
              <a:spcAft>
                <a:spcPts val="0"/>
              </a:spcAft>
              <a:buClr>
                <a:schemeClr val="dk1"/>
              </a:buClr>
              <a:buSzPts val="1100"/>
              <a:buFont typeface="Century Gothic"/>
              <a:buNone/>
            </a:pPr>
            <a:r>
              <a:rPr b="1" i="0" lang="es-CO" sz="1100" u="none" cap="none" strike="noStrike">
                <a:solidFill>
                  <a:schemeClr val="dk1"/>
                </a:solidFill>
                <a:latin typeface="Century Gothic"/>
                <a:ea typeface="Century Gothic"/>
                <a:cs typeface="Century Gothic"/>
                <a:sym typeface="Century Gothic"/>
              </a:rPr>
              <a:t>ÁCIDO SIÁLICO</a:t>
            </a:r>
            <a:endParaRPr b="0" i="0" sz="1400" u="none" cap="none" strike="noStrike">
              <a:solidFill>
                <a:srgbClr val="000000"/>
              </a:solidFill>
              <a:latin typeface="Arial"/>
              <a:ea typeface="Arial"/>
              <a:cs typeface="Arial"/>
              <a:sym typeface="Arial"/>
            </a:endParaRPr>
          </a:p>
        </p:txBody>
      </p:sp>
      <p:sp>
        <p:nvSpPr>
          <p:cNvPr id="686" name="Google Shape;686;p14"/>
          <p:cNvSpPr/>
          <p:nvPr/>
        </p:nvSpPr>
        <p:spPr>
          <a:xfrm rot="-2700000">
            <a:off x="3653985" y="2003594"/>
            <a:ext cx="487055" cy="277893"/>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7" name="Google Shape;687;p14"/>
          <p:cNvSpPr/>
          <p:nvPr/>
        </p:nvSpPr>
        <p:spPr>
          <a:xfrm rot="-3405609">
            <a:off x="8091847" y="2003544"/>
            <a:ext cx="487097" cy="277996"/>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688" name="Google Shape;688;p14"/>
          <p:cNvPicPr preferRelativeResize="0"/>
          <p:nvPr/>
        </p:nvPicPr>
        <p:blipFill rotWithShape="1">
          <a:blip r:embed="rId18">
            <a:alphaModFix/>
          </a:blip>
          <a:srcRect b="6736" l="3384" r="5938" t="5694"/>
          <a:stretch/>
        </p:blipFill>
        <p:spPr>
          <a:xfrm rot="-7977111">
            <a:off x="1873027" y="1697147"/>
            <a:ext cx="495407" cy="368155"/>
          </a:xfrm>
          <a:prstGeom prst="rect">
            <a:avLst/>
          </a:prstGeom>
          <a:noFill/>
          <a:ln>
            <a:noFill/>
          </a:ln>
        </p:spPr>
      </p:pic>
      <p:sp>
        <p:nvSpPr>
          <p:cNvPr id="689" name="Google Shape;689;p14"/>
          <p:cNvSpPr txBox="1"/>
          <p:nvPr/>
        </p:nvSpPr>
        <p:spPr>
          <a:xfrm>
            <a:off x="1290217" y="1555195"/>
            <a:ext cx="675300" cy="235611"/>
          </a:xfrm>
          <a:prstGeom prst="rect">
            <a:avLst/>
          </a:prstGeom>
          <a:noFill/>
          <a:ln>
            <a:noFill/>
          </a:ln>
        </p:spPr>
        <p:txBody>
          <a:bodyPr anchorCtr="0" anchor="b" bIns="45700" lIns="91425" spcFirstLastPara="1" rIns="91425" wrap="square" tIns="45700">
            <a:normAutofit lnSpcReduction="10000"/>
          </a:bodyPr>
          <a:lstStyle/>
          <a:p>
            <a:pPr indent="0" lvl="0" marL="0" marR="0" rtl="0" algn="ctr">
              <a:lnSpc>
                <a:spcPct val="90000"/>
              </a:lnSpc>
              <a:spcBef>
                <a:spcPts val="0"/>
              </a:spcBef>
              <a:spcAft>
                <a:spcPts val="0"/>
              </a:spcAft>
              <a:buClr>
                <a:schemeClr val="dk1"/>
              </a:buClr>
              <a:buSzPts val="1100"/>
              <a:buFont typeface="Century Gothic"/>
              <a:buNone/>
            </a:pPr>
            <a:r>
              <a:rPr b="1" i="0" lang="es-CO" sz="1100" u="none" cap="none" strike="noStrike">
                <a:solidFill>
                  <a:schemeClr val="dk1"/>
                </a:solidFill>
                <a:latin typeface="Century Gothic"/>
                <a:ea typeface="Century Gothic"/>
                <a:cs typeface="Century Gothic"/>
                <a:sym typeface="Century Gothic"/>
              </a:rPr>
              <a:t>CAR</a:t>
            </a:r>
            <a:endParaRPr b="1" i="0" sz="1100" u="none" cap="none" strike="noStrike">
              <a:solidFill>
                <a:schemeClr val="dk1"/>
              </a:solidFill>
              <a:latin typeface="Century Gothic"/>
              <a:ea typeface="Century Gothic"/>
              <a:cs typeface="Century Gothic"/>
              <a:sym typeface="Century Gothic"/>
            </a:endParaRPr>
          </a:p>
        </p:txBody>
      </p:sp>
      <p:sp>
        <p:nvSpPr>
          <p:cNvPr id="690" name="Google Shape;690;p14"/>
          <p:cNvSpPr/>
          <p:nvPr/>
        </p:nvSpPr>
        <p:spPr>
          <a:xfrm rot="-7759359">
            <a:off x="1854207" y="1671227"/>
            <a:ext cx="487055" cy="401956"/>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691" name="Google Shape;691;p14"/>
          <p:cNvPicPr preferRelativeResize="0"/>
          <p:nvPr/>
        </p:nvPicPr>
        <p:blipFill rotWithShape="1">
          <a:blip r:embed="rId19">
            <a:alphaModFix/>
          </a:blip>
          <a:srcRect b="6736" l="3384" r="5938" t="5694"/>
          <a:stretch/>
        </p:blipFill>
        <p:spPr>
          <a:xfrm rot="-7977111">
            <a:off x="6488726" y="1958462"/>
            <a:ext cx="495407" cy="368155"/>
          </a:xfrm>
          <a:prstGeom prst="rect">
            <a:avLst/>
          </a:prstGeom>
          <a:noFill/>
          <a:ln>
            <a:noFill/>
          </a:ln>
        </p:spPr>
      </p:pic>
      <p:sp>
        <p:nvSpPr>
          <p:cNvPr id="692" name="Google Shape;692;p14"/>
          <p:cNvSpPr/>
          <p:nvPr/>
        </p:nvSpPr>
        <p:spPr>
          <a:xfrm rot="-7759359">
            <a:off x="6473478" y="1942115"/>
            <a:ext cx="487055" cy="401956"/>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3" name="Google Shape;693;p14"/>
          <p:cNvSpPr txBox="1"/>
          <p:nvPr/>
        </p:nvSpPr>
        <p:spPr>
          <a:xfrm>
            <a:off x="5988265" y="1732646"/>
            <a:ext cx="675300" cy="235611"/>
          </a:xfrm>
          <a:prstGeom prst="rect">
            <a:avLst/>
          </a:prstGeom>
          <a:noFill/>
          <a:ln>
            <a:noFill/>
          </a:ln>
        </p:spPr>
        <p:txBody>
          <a:bodyPr anchorCtr="0" anchor="b" bIns="45700" lIns="91425" spcFirstLastPara="1" rIns="91425" wrap="square" tIns="45700">
            <a:normAutofit lnSpcReduction="10000"/>
          </a:bodyPr>
          <a:lstStyle/>
          <a:p>
            <a:pPr indent="0" lvl="0" marL="0" marR="0" rtl="0" algn="ctr">
              <a:lnSpc>
                <a:spcPct val="90000"/>
              </a:lnSpc>
              <a:spcBef>
                <a:spcPts val="0"/>
              </a:spcBef>
              <a:spcAft>
                <a:spcPts val="0"/>
              </a:spcAft>
              <a:buClr>
                <a:schemeClr val="dk1"/>
              </a:buClr>
              <a:buSzPts val="1100"/>
              <a:buFont typeface="Century Gothic"/>
              <a:buNone/>
            </a:pPr>
            <a:r>
              <a:rPr b="1" i="0" lang="es-CO" sz="1100" u="none" cap="none" strike="noStrike">
                <a:solidFill>
                  <a:schemeClr val="dk1"/>
                </a:solidFill>
                <a:latin typeface="Century Gothic"/>
                <a:ea typeface="Century Gothic"/>
                <a:cs typeface="Century Gothic"/>
                <a:sym typeface="Century Gothic"/>
              </a:rPr>
              <a:t>CAR</a:t>
            </a:r>
            <a:endParaRPr b="1" i="0" sz="1100" u="none" cap="none" strike="noStrike">
              <a:solidFill>
                <a:schemeClr val="dk1"/>
              </a:solidFill>
              <a:latin typeface="Century Gothic"/>
              <a:ea typeface="Century Gothic"/>
              <a:cs typeface="Century Gothic"/>
              <a:sym typeface="Century Gothic"/>
            </a:endParaRPr>
          </a:p>
        </p:txBody>
      </p:sp>
      <p:pic>
        <p:nvPicPr>
          <p:cNvPr id="694" name="Google Shape;694;p14"/>
          <p:cNvPicPr preferRelativeResize="0"/>
          <p:nvPr/>
        </p:nvPicPr>
        <p:blipFill rotWithShape="1">
          <a:blip r:embed="rId20">
            <a:alphaModFix/>
          </a:blip>
          <a:srcRect b="0" l="0" r="0" t="-534"/>
          <a:stretch/>
        </p:blipFill>
        <p:spPr>
          <a:xfrm rot="-5400000">
            <a:off x="7545075" y="2187578"/>
            <a:ext cx="6857999" cy="2482850"/>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9" name="Shape 699"/>
        <p:cNvGrpSpPr/>
        <p:nvPr/>
      </p:nvGrpSpPr>
      <p:grpSpPr>
        <a:xfrm>
          <a:off x="0" y="0"/>
          <a:ext cx="0" cy="0"/>
          <a:chOff x="0" y="0"/>
          <a:chExt cx="0" cy="0"/>
        </a:xfrm>
      </p:grpSpPr>
      <p:sp>
        <p:nvSpPr>
          <p:cNvPr id="700" name="Google Shape;700;p27"/>
          <p:cNvSpPr/>
          <p:nvPr/>
        </p:nvSpPr>
        <p:spPr>
          <a:xfrm>
            <a:off x="0" y="0"/>
            <a:ext cx="12192000" cy="685800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pic>
        <p:nvPicPr>
          <p:cNvPr id="701" name="Google Shape;701;p27"/>
          <p:cNvPicPr preferRelativeResize="0"/>
          <p:nvPr/>
        </p:nvPicPr>
        <p:blipFill rotWithShape="1">
          <a:blip r:embed="rId3">
            <a:alphaModFix/>
          </a:blip>
          <a:srcRect b="0" l="0" r="0" t="-534"/>
          <a:stretch/>
        </p:blipFill>
        <p:spPr>
          <a:xfrm rot="-5400000">
            <a:off x="7545075" y="2187578"/>
            <a:ext cx="6857999" cy="2482850"/>
          </a:xfrm>
          <a:prstGeom prst="rect">
            <a:avLst/>
          </a:prstGeom>
          <a:noFill/>
          <a:ln>
            <a:noFill/>
          </a:ln>
        </p:spPr>
      </p:pic>
      <p:sp>
        <p:nvSpPr>
          <p:cNvPr id="702" name="Google Shape;702;p27"/>
          <p:cNvSpPr txBox="1"/>
          <p:nvPr>
            <p:ph type="ctrTitle"/>
          </p:nvPr>
        </p:nvSpPr>
        <p:spPr>
          <a:xfrm>
            <a:off x="398829" y="469900"/>
            <a:ext cx="10575245" cy="593843"/>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chemeClr val="dk1"/>
              </a:buClr>
              <a:buSzPts val="2000"/>
              <a:buFont typeface="Century Gothic"/>
              <a:buNone/>
            </a:pPr>
            <a:r>
              <a:rPr b="1" i="1" lang="es-CO" sz="2000"/>
              <a:t>ADENOVIRUS</a:t>
            </a:r>
            <a:r>
              <a:rPr b="1" lang="es-CO" sz="2000"/>
              <a:t>: LIGANDOS ASOCIADOS A LA PARTÍCULA VIRAL</a:t>
            </a:r>
            <a:endParaRPr/>
          </a:p>
        </p:txBody>
      </p:sp>
      <p:pic>
        <p:nvPicPr>
          <p:cNvPr descr="https://lh4.googleusercontent.com/cRVb0nwd7LSNTahR87Qf81tlsu3UA7kayRPDfgNHRl5Q8nFvZfMsuYV9-qphIIStaKZTKeYH6hGVE359VrOk-baBOpiY68xz-jScPz2C_C4bkkz71MSHBecYwytAznNPMR7TChlj" id="703" name="Google Shape;703;p27"/>
          <p:cNvPicPr preferRelativeResize="0"/>
          <p:nvPr/>
        </p:nvPicPr>
        <p:blipFill rotWithShape="1">
          <a:blip r:embed="rId4">
            <a:alphaModFix/>
          </a:blip>
          <a:srcRect b="8554" l="25599" r="8846" t="28112"/>
          <a:stretch/>
        </p:blipFill>
        <p:spPr>
          <a:xfrm>
            <a:off x="341793" y="1507957"/>
            <a:ext cx="4271645" cy="2691624"/>
          </a:xfrm>
          <a:prstGeom prst="rect">
            <a:avLst/>
          </a:prstGeom>
          <a:noFill/>
          <a:ln>
            <a:noFill/>
          </a:ln>
        </p:spPr>
      </p:pic>
      <p:sp>
        <p:nvSpPr>
          <p:cNvPr id="704" name="Google Shape;704;p27"/>
          <p:cNvSpPr/>
          <p:nvPr/>
        </p:nvSpPr>
        <p:spPr>
          <a:xfrm rot="-2852004">
            <a:off x="6361447" y="1881774"/>
            <a:ext cx="838200" cy="439080"/>
          </a:xfrm>
          <a:prstGeom prst="rect">
            <a:avLst/>
          </a:prstGeom>
          <a:solidFill>
            <a:schemeClr val="lt1"/>
          </a:solid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705" name="Google Shape;705;p27"/>
          <p:cNvSpPr/>
          <p:nvPr/>
        </p:nvSpPr>
        <p:spPr>
          <a:xfrm rot="-2271156">
            <a:off x="8523003" y="4069380"/>
            <a:ext cx="838200" cy="439080"/>
          </a:xfrm>
          <a:prstGeom prst="rect">
            <a:avLst/>
          </a:prstGeom>
          <a:solidFill>
            <a:schemeClr val="lt1"/>
          </a:solid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706" name="Google Shape;706;p27"/>
          <p:cNvSpPr/>
          <p:nvPr/>
        </p:nvSpPr>
        <p:spPr>
          <a:xfrm flipH="1">
            <a:off x="6609998" y="3679083"/>
            <a:ext cx="96981" cy="721802"/>
          </a:xfrm>
          <a:prstGeom prst="rect">
            <a:avLst/>
          </a:prstGeom>
          <a:solidFill>
            <a:schemeClr val="lt1"/>
          </a:solid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707" name="Google Shape;707;p27"/>
          <p:cNvSpPr txBox="1"/>
          <p:nvPr/>
        </p:nvSpPr>
        <p:spPr>
          <a:xfrm>
            <a:off x="8722988" y="2041829"/>
            <a:ext cx="675368" cy="234737"/>
          </a:xfrm>
          <a:prstGeom prst="rect">
            <a:avLst/>
          </a:prstGeom>
          <a:noFill/>
          <a:ln>
            <a:noFill/>
          </a:ln>
        </p:spPr>
        <p:txBody>
          <a:bodyPr anchorCtr="0" anchor="b" bIns="45700" lIns="91425" spcFirstLastPara="1" rIns="91425" wrap="square" tIns="45700">
            <a:normAutofit lnSpcReduction="10000"/>
          </a:bodyPr>
          <a:lstStyle/>
          <a:p>
            <a:pPr indent="0" lvl="0" marL="0" marR="0" rtl="0" algn="ctr">
              <a:lnSpc>
                <a:spcPct val="90000"/>
              </a:lnSpc>
              <a:spcBef>
                <a:spcPts val="0"/>
              </a:spcBef>
              <a:spcAft>
                <a:spcPts val="0"/>
              </a:spcAft>
              <a:buClr>
                <a:schemeClr val="dk1"/>
              </a:buClr>
              <a:buSzPts val="1100"/>
              <a:buFont typeface="Century Gothic"/>
              <a:buNone/>
            </a:pPr>
            <a:r>
              <a:rPr b="1" i="0" lang="es-CO" sz="1100" u="none" cap="none" strike="noStrike">
                <a:solidFill>
                  <a:schemeClr val="dk1"/>
                </a:solidFill>
                <a:latin typeface="Century Gothic"/>
                <a:ea typeface="Century Gothic"/>
                <a:cs typeface="Century Gothic"/>
                <a:sym typeface="Century Gothic"/>
              </a:rPr>
              <a:t>CD34</a:t>
            </a:r>
            <a:endParaRPr b="0" i="0" sz="1400" u="none" cap="none" strike="noStrike">
              <a:solidFill>
                <a:srgbClr val="000000"/>
              </a:solidFill>
              <a:latin typeface="Arial"/>
              <a:ea typeface="Arial"/>
              <a:cs typeface="Arial"/>
              <a:sym typeface="Arial"/>
            </a:endParaRPr>
          </a:p>
        </p:txBody>
      </p:sp>
      <p:sp>
        <p:nvSpPr>
          <p:cNvPr id="708" name="Google Shape;708;p27"/>
          <p:cNvSpPr txBox="1"/>
          <p:nvPr/>
        </p:nvSpPr>
        <p:spPr>
          <a:xfrm>
            <a:off x="6634673" y="1212136"/>
            <a:ext cx="1706929" cy="434791"/>
          </a:xfrm>
          <a:prstGeom prst="rect">
            <a:avLst/>
          </a:prstGeom>
          <a:noFill/>
          <a:ln>
            <a:noFill/>
          </a:ln>
        </p:spPr>
        <p:txBody>
          <a:bodyPr anchorCtr="0" anchor="b" bIns="45700" lIns="91425" spcFirstLastPara="1" rIns="91425" wrap="square" tIns="45700">
            <a:normAutofit/>
          </a:bodyPr>
          <a:lstStyle/>
          <a:p>
            <a:pPr indent="0" lvl="0" marL="0" marR="0" rtl="0" algn="ctr">
              <a:lnSpc>
                <a:spcPct val="90000"/>
              </a:lnSpc>
              <a:spcBef>
                <a:spcPts val="0"/>
              </a:spcBef>
              <a:spcAft>
                <a:spcPts val="0"/>
              </a:spcAft>
              <a:buClr>
                <a:schemeClr val="dk1"/>
              </a:buClr>
              <a:buSzPts val="1100"/>
              <a:buFont typeface="Century Gothic"/>
              <a:buNone/>
            </a:pPr>
            <a:r>
              <a:rPr b="1" i="0" lang="es-CO" sz="1100" u="none" cap="none" strike="noStrike">
                <a:solidFill>
                  <a:schemeClr val="dk1"/>
                </a:solidFill>
                <a:latin typeface="Century Gothic"/>
                <a:ea typeface="Century Gothic"/>
                <a:cs typeface="Century Gothic"/>
                <a:sym typeface="Century Gothic"/>
              </a:rPr>
              <a:t>CÉLULA MADRE DE LA LMC</a:t>
            </a:r>
            <a:endParaRPr b="0" i="0" sz="1400" u="none" cap="none" strike="noStrike">
              <a:solidFill>
                <a:srgbClr val="000000"/>
              </a:solidFill>
              <a:latin typeface="Arial"/>
              <a:ea typeface="Arial"/>
              <a:cs typeface="Arial"/>
              <a:sym typeface="Arial"/>
            </a:endParaRPr>
          </a:p>
        </p:txBody>
      </p:sp>
      <p:sp>
        <p:nvSpPr>
          <p:cNvPr id="709" name="Google Shape;709;p27"/>
          <p:cNvSpPr txBox="1"/>
          <p:nvPr/>
        </p:nvSpPr>
        <p:spPr>
          <a:xfrm>
            <a:off x="8710888" y="2673735"/>
            <a:ext cx="675300" cy="234600"/>
          </a:xfrm>
          <a:prstGeom prst="rect">
            <a:avLst/>
          </a:prstGeom>
          <a:noFill/>
          <a:ln>
            <a:noFill/>
          </a:ln>
        </p:spPr>
        <p:txBody>
          <a:bodyPr anchorCtr="0" anchor="b" bIns="45700" lIns="91425" spcFirstLastPara="1" rIns="91425" wrap="square" tIns="45700">
            <a:normAutofit lnSpcReduction="10000"/>
          </a:bodyPr>
          <a:lstStyle/>
          <a:p>
            <a:pPr indent="0" lvl="0" marL="0" marR="0" rtl="0" algn="ctr">
              <a:lnSpc>
                <a:spcPct val="90000"/>
              </a:lnSpc>
              <a:spcBef>
                <a:spcPts val="0"/>
              </a:spcBef>
              <a:spcAft>
                <a:spcPts val="0"/>
              </a:spcAft>
              <a:buClr>
                <a:schemeClr val="dk1"/>
              </a:buClr>
              <a:buSzPts val="1100"/>
              <a:buFont typeface="Century Gothic"/>
              <a:buNone/>
            </a:pPr>
            <a:r>
              <a:rPr b="1" i="0" lang="es-CO" sz="1100" u="none" cap="none" strike="noStrike">
                <a:solidFill>
                  <a:schemeClr val="dk1"/>
                </a:solidFill>
                <a:latin typeface="Century Gothic"/>
                <a:ea typeface="Century Gothic"/>
                <a:cs typeface="Century Gothic"/>
                <a:sym typeface="Century Gothic"/>
              </a:rPr>
              <a:t>CD90</a:t>
            </a:r>
            <a:endParaRPr b="0" i="0" sz="1400" u="none" cap="none" strike="noStrike">
              <a:solidFill>
                <a:srgbClr val="000000"/>
              </a:solidFill>
              <a:latin typeface="Arial"/>
              <a:ea typeface="Arial"/>
              <a:cs typeface="Arial"/>
              <a:sym typeface="Arial"/>
            </a:endParaRPr>
          </a:p>
        </p:txBody>
      </p:sp>
      <p:sp>
        <p:nvSpPr>
          <p:cNvPr id="710" name="Google Shape;710;p27"/>
          <p:cNvSpPr txBox="1"/>
          <p:nvPr/>
        </p:nvSpPr>
        <p:spPr>
          <a:xfrm>
            <a:off x="8741552" y="3252033"/>
            <a:ext cx="573600" cy="237600"/>
          </a:xfrm>
          <a:prstGeom prst="rect">
            <a:avLst/>
          </a:prstGeom>
          <a:noFill/>
          <a:ln>
            <a:noFill/>
          </a:ln>
        </p:spPr>
        <p:txBody>
          <a:bodyPr anchorCtr="0" anchor="b" bIns="45700" lIns="91425" spcFirstLastPara="1" rIns="91425" wrap="square" tIns="45700">
            <a:normAutofit lnSpcReduction="10000"/>
          </a:bodyPr>
          <a:lstStyle/>
          <a:p>
            <a:pPr indent="0" lvl="0" marL="0" marR="0" rtl="0" algn="ctr">
              <a:lnSpc>
                <a:spcPct val="90000"/>
              </a:lnSpc>
              <a:spcBef>
                <a:spcPts val="0"/>
              </a:spcBef>
              <a:spcAft>
                <a:spcPts val="0"/>
              </a:spcAft>
              <a:buClr>
                <a:schemeClr val="dk1"/>
              </a:buClr>
              <a:buSzPts val="1100"/>
              <a:buFont typeface="Century Gothic"/>
              <a:buNone/>
            </a:pPr>
            <a:r>
              <a:rPr b="1" i="0" lang="es-CO" sz="1100" u="none" cap="none" strike="noStrike">
                <a:solidFill>
                  <a:schemeClr val="dk1"/>
                </a:solidFill>
                <a:latin typeface="Century Gothic"/>
                <a:ea typeface="Century Gothic"/>
                <a:cs typeface="Century Gothic"/>
                <a:sym typeface="Century Gothic"/>
              </a:rPr>
              <a:t>CD38</a:t>
            </a:r>
            <a:endParaRPr b="0" i="0" sz="1400" u="none" cap="none" strike="noStrike">
              <a:solidFill>
                <a:srgbClr val="000000"/>
              </a:solidFill>
              <a:latin typeface="Arial"/>
              <a:ea typeface="Arial"/>
              <a:cs typeface="Arial"/>
              <a:sym typeface="Arial"/>
            </a:endParaRPr>
          </a:p>
        </p:txBody>
      </p:sp>
      <p:sp>
        <p:nvSpPr>
          <p:cNvPr id="711" name="Google Shape;711;p27"/>
          <p:cNvSpPr txBox="1"/>
          <p:nvPr/>
        </p:nvSpPr>
        <p:spPr>
          <a:xfrm>
            <a:off x="8524704" y="3751919"/>
            <a:ext cx="783000" cy="277800"/>
          </a:xfrm>
          <a:prstGeom prst="rect">
            <a:avLst/>
          </a:prstGeom>
          <a:noFill/>
          <a:ln>
            <a:noFill/>
          </a:ln>
        </p:spPr>
        <p:txBody>
          <a:bodyPr anchorCtr="0" anchor="b" bIns="45700" lIns="91425" spcFirstLastPara="1" rIns="91425" wrap="square" tIns="45700">
            <a:normAutofit/>
          </a:bodyPr>
          <a:lstStyle/>
          <a:p>
            <a:pPr indent="0" lvl="0" marL="0" marR="0" rtl="0" algn="ctr">
              <a:lnSpc>
                <a:spcPct val="90000"/>
              </a:lnSpc>
              <a:spcBef>
                <a:spcPts val="0"/>
              </a:spcBef>
              <a:spcAft>
                <a:spcPts val="0"/>
              </a:spcAft>
              <a:buClr>
                <a:schemeClr val="dk1"/>
              </a:buClr>
              <a:buSzPts val="1100"/>
              <a:buFont typeface="Century Gothic"/>
              <a:buNone/>
            </a:pPr>
            <a:r>
              <a:rPr b="1" i="0" lang="es-CO" sz="1100" u="none" cap="none" strike="noStrike">
                <a:solidFill>
                  <a:schemeClr val="dk1"/>
                </a:solidFill>
                <a:latin typeface="Century Gothic"/>
                <a:ea typeface="Century Gothic"/>
                <a:cs typeface="Century Gothic"/>
                <a:sym typeface="Century Gothic"/>
              </a:rPr>
              <a:t>CD45RA</a:t>
            </a:r>
            <a:endParaRPr b="0" i="0" sz="1400" u="none" cap="none" strike="noStrike">
              <a:solidFill>
                <a:srgbClr val="000000"/>
              </a:solidFill>
              <a:latin typeface="Arial"/>
              <a:ea typeface="Arial"/>
              <a:cs typeface="Arial"/>
              <a:sym typeface="Arial"/>
            </a:endParaRPr>
          </a:p>
        </p:txBody>
      </p:sp>
      <p:sp>
        <p:nvSpPr>
          <p:cNvPr id="712" name="Google Shape;712;p27"/>
          <p:cNvSpPr txBox="1"/>
          <p:nvPr/>
        </p:nvSpPr>
        <p:spPr>
          <a:xfrm>
            <a:off x="5497871" y="1775484"/>
            <a:ext cx="675300" cy="234600"/>
          </a:xfrm>
          <a:prstGeom prst="rect">
            <a:avLst/>
          </a:prstGeom>
          <a:noFill/>
          <a:ln>
            <a:noFill/>
          </a:ln>
        </p:spPr>
        <p:txBody>
          <a:bodyPr anchorCtr="0" anchor="b" bIns="45700" lIns="91425" spcFirstLastPara="1" rIns="91425" wrap="square" tIns="45700">
            <a:normAutofit lnSpcReduction="10000"/>
          </a:bodyPr>
          <a:lstStyle/>
          <a:p>
            <a:pPr indent="0" lvl="0" marL="0" marR="0" rtl="0" algn="ctr">
              <a:lnSpc>
                <a:spcPct val="90000"/>
              </a:lnSpc>
              <a:spcBef>
                <a:spcPts val="0"/>
              </a:spcBef>
              <a:spcAft>
                <a:spcPts val="0"/>
              </a:spcAft>
              <a:buClr>
                <a:schemeClr val="dk1"/>
              </a:buClr>
              <a:buSzPts val="1100"/>
              <a:buFont typeface="Century Gothic"/>
              <a:buNone/>
            </a:pPr>
            <a:r>
              <a:rPr b="1" i="0" lang="es-CO" sz="1100" u="none" cap="none" strike="noStrike">
                <a:solidFill>
                  <a:schemeClr val="dk1"/>
                </a:solidFill>
                <a:latin typeface="Century Gothic"/>
                <a:ea typeface="Century Gothic"/>
                <a:cs typeface="Century Gothic"/>
                <a:sym typeface="Century Gothic"/>
              </a:rPr>
              <a:t>CD150</a:t>
            </a:r>
            <a:endParaRPr b="1" i="0" sz="1100" u="none" cap="none" strike="noStrike">
              <a:solidFill>
                <a:schemeClr val="dk1"/>
              </a:solidFill>
              <a:latin typeface="Century Gothic"/>
              <a:ea typeface="Century Gothic"/>
              <a:cs typeface="Century Gothic"/>
              <a:sym typeface="Century Gothic"/>
            </a:endParaRPr>
          </a:p>
        </p:txBody>
      </p:sp>
      <p:sp>
        <p:nvSpPr>
          <p:cNvPr id="713" name="Google Shape;713;p27"/>
          <p:cNvSpPr txBox="1"/>
          <p:nvPr/>
        </p:nvSpPr>
        <p:spPr>
          <a:xfrm>
            <a:off x="5394452" y="2323175"/>
            <a:ext cx="675368" cy="234737"/>
          </a:xfrm>
          <a:prstGeom prst="rect">
            <a:avLst/>
          </a:prstGeom>
          <a:noFill/>
          <a:ln>
            <a:noFill/>
          </a:ln>
        </p:spPr>
        <p:txBody>
          <a:bodyPr anchorCtr="0" anchor="b" bIns="45700" lIns="91425" spcFirstLastPara="1" rIns="91425" wrap="square" tIns="45700">
            <a:normAutofit lnSpcReduction="10000"/>
          </a:bodyPr>
          <a:lstStyle/>
          <a:p>
            <a:pPr indent="0" lvl="0" marL="0" marR="0" rtl="0" algn="ctr">
              <a:lnSpc>
                <a:spcPct val="90000"/>
              </a:lnSpc>
              <a:spcBef>
                <a:spcPts val="0"/>
              </a:spcBef>
              <a:spcAft>
                <a:spcPts val="0"/>
              </a:spcAft>
              <a:buClr>
                <a:schemeClr val="dk1"/>
              </a:buClr>
              <a:buSzPts val="1100"/>
              <a:buFont typeface="Century Gothic"/>
              <a:buNone/>
            </a:pPr>
            <a:r>
              <a:rPr b="1" i="0" lang="es-CO" sz="1100" u="none" cap="none" strike="noStrike">
                <a:solidFill>
                  <a:schemeClr val="dk1"/>
                </a:solidFill>
                <a:latin typeface="Century Gothic"/>
                <a:ea typeface="Century Gothic"/>
                <a:cs typeface="Century Gothic"/>
                <a:sym typeface="Century Gothic"/>
              </a:rPr>
              <a:t>CD48</a:t>
            </a:r>
            <a:endParaRPr b="1" i="0" sz="1100" u="none" cap="none" strike="noStrike">
              <a:solidFill>
                <a:schemeClr val="dk1"/>
              </a:solidFill>
              <a:latin typeface="Century Gothic"/>
              <a:ea typeface="Century Gothic"/>
              <a:cs typeface="Century Gothic"/>
              <a:sym typeface="Century Gothic"/>
            </a:endParaRPr>
          </a:p>
        </p:txBody>
      </p:sp>
      <p:sp>
        <p:nvSpPr>
          <p:cNvPr id="714" name="Google Shape;714;p27"/>
          <p:cNvSpPr txBox="1"/>
          <p:nvPr/>
        </p:nvSpPr>
        <p:spPr>
          <a:xfrm>
            <a:off x="5421693" y="2844716"/>
            <a:ext cx="675300" cy="234600"/>
          </a:xfrm>
          <a:prstGeom prst="rect">
            <a:avLst/>
          </a:prstGeom>
          <a:noFill/>
          <a:ln>
            <a:noFill/>
          </a:ln>
        </p:spPr>
        <p:txBody>
          <a:bodyPr anchorCtr="0" anchor="b" bIns="45700" lIns="91425" spcFirstLastPara="1" rIns="91425" wrap="square" tIns="45700">
            <a:normAutofit lnSpcReduction="10000"/>
          </a:bodyPr>
          <a:lstStyle/>
          <a:p>
            <a:pPr indent="0" lvl="0" marL="0" marR="0" rtl="0" algn="ctr">
              <a:lnSpc>
                <a:spcPct val="90000"/>
              </a:lnSpc>
              <a:spcBef>
                <a:spcPts val="0"/>
              </a:spcBef>
              <a:spcAft>
                <a:spcPts val="0"/>
              </a:spcAft>
              <a:buClr>
                <a:schemeClr val="dk1"/>
              </a:buClr>
              <a:buSzPts val="1100"/>
              <a:buFont typeface="Century Gothic"/>
              <a:buNone/>
            </a:pPr>
            <a:r>
              <a:rPr b="1" i="0" lang="es-CO" sz="1100" u="none" cap="none" strike="noStrike">
                <a:solidFill>
                  <a:schemeClr val="dk1"/>
                </a:solidFill>
                <a:latin typeface="Century Gothic"/>
                <a:ea typeface="Century Gothic"/>
                <a:cs typeface="Century Gothic"/>
                <a:sym typeface="Century Gothic"/>
              </a:rPr>
              <a:t>CD135</a:t>
            </a:r>
            <a:endParaRPr b="1" i="0" sz="1100" u="none" cap="none" strike="noStrike">
              <a:solidFill>
                <a:schemeClr val="dk1"/>
              </a:solidFill>
              <a:latin typeface="Century Gothic"/>
              <a:ea typeface="Century Gothic"/>
              <a:cs typeface="Century Gothic"/>
              <a:sym typeface="Century Gothic"/>
            </a:endParaRPr>
          </a:p>
        </p:txBody>
      </p:sp>
      <p:sp>
        <p:nvSpPr>
          <p:cNvPr id="715" name="Google Shape;715;p27"/>
          <p:cNvSpPr txBox="1"/>
          <p:nvPr/>
        </p:nvSpPr>
        <p:spPr>
          <a:xfrm>
            <a:off x="5814089" y="3489633"/>
            <a:ext cx="494700" cy="235500"/>
          </a:xfrm>
          <a:prstGeom prst="rect">
            <a:avLst/>
          </a:prstGeom>
          <a:noFill/>
          <a:ln>
            <a:noFill/>
          </a:ln>
        </p:spPr>
        <p:txBody>
          <a:bodyPr anchorCtr="0" anchor="b" bIns="45700" lIns="91425" spcFirstLastPara="1" rIns="91425" wrap="square" tIns="45700">
            <a:normAutofit lnSpcReduction="10000"/>
          </a:bodyPr>
          <a:lstStyle/>
          <a:p>
            <a:pPr indent="0" lvl="0" marL="0" marR="0" rtl="0" algn="ctr">
              <a:lnSpc>
                <a:spcPct val="90000"/>
              </a:lnSpc>
              <a:spcBef>
                <a:spcPts val="0"/>
              </a:spcBef>
              <a:spcAft>
                <a:spcPts val="0"/>
              </a:spcAft>
              <a:buClr>
                <a:schemeClr val="dk1"/>
              </a:buClr>
              <a:buSzPts val="1100"/>
              <a:buFont typeface="Century Gothic"/>
              <a:buNone/>
            </a:pPr>
            <a:r>
              <a:rPr b="1" i="0" lang="es-CO" sz="1100" u="none" cap="none" strike="noStrike">
                <a:solidFill>
                  <a:schemeClr val="dk1"/>
                </a:solidFill>
                <a:latin typeface="Century Gothic"/>
                <a:ea typeface="Century Gothic"/>
                <a:cs typeface="Century Gothic"/>
                <a:sym typeface="Century Gothic"/>
              </a:rPr>
              <a:t>TSI</a:t>
            </a:r>
            <a:endParaRPr b="1" i="0" sz="1100" u="none" cap="none" strike="noStrike">
              <a:solidFill>
                <a:schemeClr val="dk1"/>
              </a:solidFill>
              <a:latin typeface="Century Gothic"/>
              <a:ea typeface="Century Gothic"/>
              <a:cs typeface="Century Gothic"/>
              <a:sym typeface="Century Gothic"/>
            </a:endParaRPr>
          </a:p>
        </p:txBody>
      </p:sp>
      <p:pic>
        <p:nvPicPr>
          <p:cNvPr id="716" name="Google Shape;716;p27"/>
          <p:cNvPicPr preferRelativeResize="0"/>
          <p:nvPr/>
        </p:nvPicPr>
        <p:blipFill rotWithShape="1">
          <a:blip r:embed="rId5">
            <a:alphaModFix/>
          </a:blip>
          <a:srcRect b="21220" l="12534" r="63793" t="36322"/>
          <a:stretch/>
        </p:blipFill>
        <p:spPr>
          <a:xfrm>
            <a:off x="6383522" y="1923562"/>
            <a:ext cx="2115185" cy="2076909"/>
          </a:xfrm>
          <a:prstGeom prst="rect">
            <a:avLst/>
          </a:prstGeom>
          <a:noFill/>
          <a:ln>
            <a:noFill/>
          </a:ln>
        </p:spPr>
      </p:pic>
      <p:pic>
        <p:nvPicPr>
          <p:cNvPr id="717" name="Google Shape;717;p27"/>
          <p:cNvPicPr preferRelativeResize="0"/>
          <p:nvPr/>
        </p:nvPicPr>
        <p:blipFill rotWithShape="1">
          <a:blip r:embed="rId6">
            <a:alphaModFix/>
          </a:blip>
          <a:srcRect b="36194" l="0" r="0" t="13468"/>
          <a:stretch/>
        </p:blipFill>
        <p:spPr>
          <a:xfrm rot="-2563962">
            <a:off x="8287806" y="2274140"/>
            <a:ext cx="619854" cy="121284"/>
          </a:xfrm>
          <a:prstGeom prst="rect">
            <a:avLst/>
          </a:prstGeom>
          <a:noFill/>
          <a:ln>
            <a:noFill/>
          </a:ln>
        </p:spPr>
      </p:pic>
      <p:pic>
        <p:nvPicPr>
          <p:cNvPr descr="Mouse anti-Human/Cow CD90 Antibody [188-10712]" id="718" name="Google Shape;718;p27"/>
          <p:cNvPicPr preferRelativeResize="0"/>
          <p:nvPr/>
        </p:nvPicPr>
        <p:blipFill rotWithShape="1">
          <a:blip r:embed="rId7">
            <a:alphaModFix/>
          </a:blip>
          <a:srcRect b="23346" l="10002" r="9941" t="19665"/>
          <a:stretch/>
        </p:blipFill>
        <p:spPr>
          <a:xfrm rot="5400000">
            <a:off x="8416694" y="2580863"/>
            <a:ext cx="459018" cy="408457"/>
          </a:xfrm>
          <a:prstGeom prst="rect">
            <a:avLst/>
          </a:prstGeom>
          <a:noFill/>
          <a:ln>
            <a:noFill/>
          </a:ln>
        </p:spPr>
      </p:pic>
      <p:pic>
        <p:nvPicPr>
          <p:cNvPr id="719" name="Google Shape;719;p27"/>
          <p:cNvPicPr preferRelativeResize="0"/>
          <p:nvPr/>
        </p:nvPicPr>
        <p:blipFill rotWithShape="1">
          <a:blip r:embed="rId8">
            <a:alphaModFix/>
          </a:blip>
          <a:srcRect b="26769" l="35830" r="4253" t="31075"/>
          <a:stretch/>
        </p:blipFill>
        <p:spPr>
          <a:xfrm rot="-9235119">
            <a:off x="8068525" y="3593114"/>
            <a:ext cx="576501" cy="304547"/>
          </a:xfrm>
          <a:prstGeom prst="rect">
            <a:avLst/>
          </a:prstGeom>
          <a:noFill/>
          <a:ln>
            <a:noFill/>
          </a:ln>
        </p:spPr>
      </p:pic>
      <p:sp>
        <p:nvSpPr>
          <p:cNvPr id="720" name="Google Shape;720;p27"/>
          <p:cNvSpPr/>
          <p:nvPr/>
        </p:nvSpPr>
        <p:spPr>
          <a:xfrm>
            <a:off x="8160737" y="3554637"/>
            <a:ext cx="256800" cy="326400"/>
          </a:xfrm>
          <a:prstGeom prst="mathMultiply">
            <a:avLst>
              <a:gd fmla="val 23520" name="adj1"/>
            </a:avLst>
          </a:prstGeom>
          <a:solidFill>
            <a:schemeClr val="accen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pic>
        <p:nvPicPr>
          <p:cNvPr descr="Mouse anti-Human/Cow CD90 Antibody [188-10712]" id="721" name="Google Shape;721;p27"/>
          <p:cNvPicPr preferRelativeResize="0"/>
          <p:nvPr/>
        </p:nvPicPr>
        <p:blipFill rotWithShape="1">
          <a:blip r:embed="rId7">
            <a:alphaModFix/>
          </a:blip>
          <a:srcRect b="23346" l="10002" r="9941" t="19665"/>
          <a:stretch/>
        </p:blipFill>
        <p:spPr>
          <a:xfrm rot="-8100000">
            <a:off x="6444311" y="3660715"/>
            <a:ext cx="459018" cy="408457"/>
          </a:xfrm>
          <a:prstGeom prst="rect">
            <a:avLst/>
          </a:prstGeom>
          <a:noFill/>
          <a:ln>
            <a:noFill/>
          </a:ln>
        </p:spPr>
      </p:pic>
      <p:pic>
        <p:nvPicPr>
          <p:cNvPr descr="Mouse anti-Human/Cow CD90 Antibody [188-10712]" id="722" name="Google Shape;722;p27"/>
          <p:cNvPicPr preferRelativeResize="0"/>
          <p:nvPr/>
        </p:nvPicPr>
        <p:blipFill rotWithShape="1">
          <a:blip r:embed="rId7">
            <a:alphaModFix/>
          </a:blip>
          <a:srcRect b="23346" l="10002" r="9941" t="19665"/>
          <a:stretch/>
        </p:blipFill>
        <p:spPr>
          <a:xfrm rot="-7100437">
            <a:off x="6128015" y="3291385"/>
            <a:ext cx="459018" cy="408457"/>
          </a:xfrm>
          <a:prstGeom prst="rect">
            <a:avLst/>
          </a:prstGeom>
          <a:noFill/>
          <a:ln>
            <a:noFill/>
          </a:ln>
        </p:spPr>
      </p:pic>
      <p:pic>
        <p:nvPicPr>
          <p:cNvPr id="723" name="Google Shape;723;p27"/>
          <p:cNvPicPr preferRelativeResize="0"/>
          <p:nvPr/>
        </p:nvPicPr>
        <p:blipFill rotWithShape="1">
          <a:blip r:embed="rId9">
            <a:alphaModFix/>
          </a:blip>
          <a:srcRect b="24482" l="54403" r="4612" t="0"/>
          <a:stretch/>
        </p:blipFill>
        <p:spPr>
          <a:xfrm rot="-5148938">
            <a:off x="5964692" y="2727601"/>
            <a:ext cx="521249" cy="499030"/>
          </a:xfrm>
          <a:prstGeom prst="rect">
            <a:avLst/>
          </a:prstGeom>
          <a:noFill/>
          <a:ln>
            <a:noFill/>
          </a:ln>
        </p:spPr>
      </p:pic>
      <p:sp>
        <p:nvSpPr>
          <p:cNvPr id="724" name="Google Shape;724;p27"/>
          <p:cNvSpPr/>
          <p:nvPr/>
        </p:nvSpPr>
        <p:spPr>
          <a:xfrm>
            <a:off x="6146842" y="2791035"/>
            <a:ext cx="256800" cy="326400"/>
          </a:xfrm>
          <a:prstGeom prst="mathMultiply">
            <a:avLst>
              <a:gd fmla="val 23520" name="adj1"/>
            </a:avLst>
          </a:prstGeom>
          <a:solidFill>
            <a:schemeClr val="accen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pic>
        <p:nvPicPr>
          <p:cNvPr id="725" name="Google Shape;725;p27"/>
          <p:cNvPicPr preferRelativeResize="0"/>
          <p:nvPr/>
        </p:nvPicPr>
        <p:blipFill rotWithShape="1">
          <a:blip r:embed="rId10">
            <a:alphaModFix/>
          </a:blip>
          <a:srcRect b="53400" l="14213" r="74314" t="14043"/>
          <a:stretch/>
        </p:blipFill>
        <p:spPr>
          <a:xfrm rot="-5136830">
            <a:off x="6167281" y="2278002"/>
            <a:ext cx="242042" cy="511047"/>
          </a:xfrm>
          <a:prstGeom prst="rect">
            <a:avLst/>
          </a:prstGeom>
          <a:noFill/>
          <a:ln>
            <a:noFill/>
          </a:ln>
        </p:spPr>
      </p:pic>
      <p:sp>
        <p:nvSpPr>
          <p:cNvPr id="726" name="Google Shape;726;p27"/>
          <p:cNvSpPr/>
          <p:nvPr/>
        </p:nvSpPr>
        <p:spPr>
          <a:xfrm>
            <a:off x="6159241" y="2337616"/>
            <a:ext cx="256909" cy="326526"/>
          </a:xfrm>
          <a:prstGeom prst="mathMultiply">
            <a:avLst>
              <a:gd fmla="val 23520" name="adj1"/>
            </a:avLst>
          </a:prstGeom>
          <a:solidFill>
            <a:schemeClr val="accen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pic>
        <p:nvPicPr>
          <p:cNvPr id="727" name="Google Shape;727;p27"/>
          <p:cNvPicPr preferRelativeResize="0"/>
          <p:nvPr/>
        </p:nvPicPr>
        <p:blipFill rotWithShape="1">
          <a:blip r:embed="rId11">
            <a:alphaModFix/>
          </a:blip>
          <a:srcRect b="70189" l="20091" r="69850" t="0"/>
          <a:stretch/>
        </p:blipFill>
        <p:spPr>
          <a:xfrm rot="-3593170">
            <a:off x="6239107" y="1788592"/>
            <a:ext cx="360444" cy="647269"/>
          </a:xfrm>
          <a:prstGeom prst="rect">
            <a:avLst/>
          </a:prstGeom>
          <a:noFill/>
          <a:ln>
            <a:noFill/>
          </a:ln>
        </p:spPr>
      </p:pic>
      <p:pic>
        <p:nvPicPr>
          <p:cNvPr id="728" name="Google Shape;728;p27"/>
          <p:cNvPicPr preferRelativeResize="0"/>
          <p:nvPr/>
        </p:nvPicPr>
        <p:blipFill rotWithShape="1">
          <a:blip r:embed="rId12">
            <a:alphaModFix/>
          </a:blip>
          <a:srcRect b="37450" l="44244" r="47276" t="40141"/>
          <a:stretch/>
        </p:blipFill>
        <p:spPr>
          <a:xfrm rot="6212260">
            <a:off x="8399319" y="3092435"/>
            <a:ext cx="247164" cy="436449"/>
          </a:xfrm>
          <a:prstGeom prst="rect">
            <a:avLst/>
          </a:prstGeom>
          <a:noFill/>
          <a:ln>
            <a:noFill/>
          </a:ln>
        </p:spPr>
      </p:pic>
      <p:sp>
        <p:nvSpPr>
          <p:cNvPr id="729" name="Google Shape;729;p27"/>
          <p:cNvSpPr/>
          <p:nvPr/>
        </p:nvSpPr>
        <p:spPr>
          <a:xfrm>
            <a:off x="8368088" y="3134656"/>
            <a:ext cx="256800" cy="326400"/>
          </a:xfrm>
          <a:prstGeom prst="mathMultiply">
            <a:avLst>
              <a:gd fmla="val 23520" name="adj1"/>
            </a:avLst>
          </a:prstGeom>
          <a:solidFill>
            <a:schemeClr val="accen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730" name="Google Shape;730;p27"/>
          <p:cNvSpPr txBox="1"/>
          <p:nvPr/>
        </p:nvSpPr>
        <p:spPr>
          <a:xfrm>
            <a:off x="6163547" y="3952862"/>
            <a:ext cx="494700" cy="235500"/>
          </a:xfrm>
          <a:prstGeom prst="rect">
            <a:avLst/>
          </a:prstGeom>
          <a:noFill/>
          <a:ln>
            <a:noFill/>
          </a:ln>
        </p:spPr>
        <p:txBody>
          <a:bodyPr anchorCtr="0" anchor="b" bIns="45700" lIns="91425" spcFirstLastPara="1" rIns="91425" wrap="square" tIns="45700">
            <a:normAutofit lnSpcReduction="10000"/>
          </a:bodyPr>
          <a:lstStyle/>
          <a:p>
            <a:pPr indent="0" lvl="0" marL="0" marR="0" rtl="0" algn="ctr">
              <a:lnSpc>
                <a:spcPct val="90000"/>
              </a:lnSpc>
              <a:spcBef>
                <a:spcPts val="0"/>
              </a:spcBef>
              <a:spcAft>
                <a:spcPts val="0"/>
              </a:spcAft>
              <a:buClr>
                <a:schemeClr val="dk1"/>
              </a:buClr>
              <a:buSzPts val="1100"/>
              <a:buFont typeface="Century Gothic"/>
              <a:buNone/>
            </a:pPr>
            <a:r>
              <a:rPr b="1" i="0" lang="es-CO" sz="1100" u="none" cap="none" strike="noStrike">
                <a:solidFill>
                  <a:schemeClr val="dk1"/>
                </a:solidFill>
                <a:latin typeface="Century Gothic"/>
                <a:ea typeface="Century Gothic"/>
                <a:cs typeface="Century Gothic"/>
                <a:sym typeface="Century Gothic"/>
              </a:rPr>
              <a:t>KLS</a:t>
            </a:r>
            <a:endParaRPr b="1" i="0" sz="1100" u="none" cap="none" strike="noStrike">
              <a:solidFill>
                <a:schemeClr val="dk1"/>
              </a:solidFill>
              <a:latin typeface="Century Gothic"/>
              <a:ea typeface="Century Gothic"/>
              <a:cs typeface="Century Gothic"/>
              <a:sym typeface="Century Gothic"/>
            </a:endParaRPr>
          </a:p>
        </p:txBody>
      </p:sp>
      <p:pic>
        <p:nvPicPr>
          <p:cNvPr id="731" name="Google Shape;731;p27"/>
          <p:cNvPicPr preferRelativeResize="0"/>
          <p:nvPr/>
        </p:nvPicPr>
        <p:blipFill rotWithShape="1">
          <a:blip r:embed="rId13">
            <a:alphaModFix/>
          </a:blip>
          <a:srcRect b="17879" l="7066" r="75389" t="25265"/>
          <a:stretch/>
        </p:blipFill>
        <p:spPr>
          <a:xfrm rot="2424008">
            <a:off x="8097518" y="1827247"/>
            <a:ext cx="256799" cy="418744"/>
          </a:xfrm>
          <a:prstGeom prst="rect">
            <a:avLst/>
          </a:prstGeom>
          <a:noFill/>
          <a:ln>
            <a:noFill/>
          </a:ln>
        </p:spPr>
      </p:pic>
      <p:sp>
        <p:nvSpPr>
          <p:cNvPr id="732" name="Google Shape;732;p27"/>
          <p:cNvSpPr txBox="1"/>
          <p:nvPr/>
        </p:nvSpPr>
        <p:spPr>
          <a:xfrm>
            <a:off x="8335814" y="1711122"/>
            <a:ext cx="1536900" cy="234600"/>
          </a:xfrm>
          <a:prstGeom prst="rect">
            <a:avLst/>
          </a:prstGeom>
          <a:noFill/>
          <a:ln>
            <a:noFill/>
          </a:ln>
        </p:spPr>
        <p:txBody>
          <a:bodyPr anchorCtr="0" anchor="b" bIns="45700" lIns="91425" spcFirstLastPara="1" rIns="91425" wrap="square" tIns="45700">
            <a:normAutofit lnSpcReduction="10000"/>
          </a:bodyPr>
          <a:lstStyle/>
          <a:p>
            <a:pPr indent="0" lvl="0" marL="0" marR="0" rtl="0" algn="l">
              <a:lnSpc>
                <a:spcPct val="90000"/>
              </a:lnSpc>
              <a:spcBef>
                <a:spcPts val="0"/>
              </a:spcBef>
              <a:spcAft>
                <a:spcPts val="0"/>
              </a:spcAft>
              <a:buClr>
                <a:schemeClr val="dk1"/>
              </a:buClr>
              <a:buSzPts val="1100"/>
              <a:buFont typeface="Century Gothic"/>
              <a:buNone/>
            </a:pPr>
            <a:r>
              <a:rPr b="1" i="0" lang="es-CO" sz="1100" u="none" cap="none" strike="noStrike">
                <a:solidFill>
                  <a:schemeClr val="dk1"/>
                </a:solidFill>
                <a:latin typeface="Century Gothic"/>
                <a:ea typeface="Century Gothic"/>
                <a:cs typeface="Century Gothic"/>
                <a:sym typeface="Century Gothic"/>
              </a:rPr>
              <a:t>ÁCIDO SIÁLICO</a:t>
            </a:r>
            <a:endParaRPr b="0" i="0" sz="1400" u="none" cap="none" strike="noStrike">
              <a:solidFill>
                <a:srgbClr val="000000"/>
              </a:solidFill>
              <a:latin typeface="Arial"/>
              <a:ea typeface="Arial"/>
              <a:cs typeface="Arial"/>
              <a:sym typeface="Arial"/>
            </a:endParaRPr>
          </a:p>
        </p:txBody>
      </p:sp>
      <p:pic>
        <p:nvPicPr>
          <p:cNvPr id="733" name="Google Shape;733;p27"/>
          <p:cNvPicPr preferRelativeResize="0"/>
          <p:nvPr/>
        </p:nvPicPr>
        <p:blipFill rotWithShape="1">
          <a:blip r:embed="rId14">
            <a:alphaModFix/>
          </a:blip>
          <a:srcRect b="6736" l="3384" r="5938" t="5694"/>
          <a:stretch/>
        </p:blipFill>
        <p:spPr>
          <a:xfrm rot="-7977111">
            <a:off x="6616377" y="1562600"/>
            <a:ext cx="495407" cy="368155"/>
          </a:xfrm>
          <a:prstGeom prst="rect">
            <a:avLst/>
          </a:prstGeom>
          <a:noFill/>
          <a:ln>
            <a:noFill/>
          </a:ln>
        </p:spPr>
      </p:pic>
      <p:sp>
        <p:nvSpPr>
          <p:cNvPr id="734" name="Google Shape;734;p27"/>
          <p:cNvSpPr txBox="1"/>
          <p:nvPr/>
        </p:nvSpPr>
        <p:spPr>
          <a:xfrm>
            <a:off x="6111527" y="1434428"/>
            <a:ext cx="675300" cy="235611"/>
          </a:xfrm>
          <a:prstGeom prst="rect">
            <a:avLst/>
          </a:prstGeom>
          <a:noFill/>
          <a:ln>
            <a:noFill/>
          </a:ln>
        </p:spPr>
        <p:txBody>
          <a:bodyPr anchorCtr="0" anchor="b" bIns="45700" lIns="91425" spcFirstLastPara="1" rIns="91425" wrap="square" tIns="45700">
            <a:normAutofit lnSpcReduction="10000"/>
          </a:bodyPr>
          <a:lstStyle/>
          <a:p>
            <a:pPr indent="0" lvl="0" marL="0" marR="0" rtl="0" algn="ctr">
              <a:lnSpc>
                <a:spcPct val="90000"/>
              </a:lnSpc>
              <a:spcBef>
                <a:spcPts val="0"/>
              </a:spcBef>
              <a:spcAft>
                <a:spcPts val="0"/>
              </a:spcAft>
              <a:buClr>
                <a:schemeClr val="dk1"/>
              </a:buClr>
              <a:buSzPts val="1100"/>
              <a:buFont typeface="Century Gothic"/>
              <a:buNone/>
            </a:pPr>
            <a:r>
              <a:rPr b="1" i="0" lang="es-CO" sz="1100" u="none" cap="none" strike="noStrike">
                <a:solidFill>
                  <a:schemeClr val="dk1"/>
                </a:solidFill>
                <a:latin typeface="Century Gothic"/>
                <a:ea typeface="Century Gothic"/>
                <a:cs typeface="Century Gothic"/>
                <a:sym typeface="Century Gothic"/>
              </a:rPr>
              <a:t>CAR</a:t>
            </a:r>
            <a:endParaRPr b="1" i="0" sz="1100" u="none" cap="none" strike="noStrike">
              <a:solidFill>
                <a:schemeClr val="dk1"/>
              </a:solidFill>
              <a:latin typeface="Century Gothic"/>
              <a:ea typeface="Century Gothic"/>
              <a:cs typeface="Century Gothic"/>
              <a:sym typeface="Century Gothic"/>
            </a:endParaRPr>
          </a:p>
        </p:txBody>
      </p:sp>
      <p:sp>
        <p:nvSpPr>
          <p:cNvPr id="735" name="Google Shape;735;p27"/>
          <p:cNvSpPr txBox="1"/>
          <p:nvPr/>
        </p:nvSpPr>
        <p:spPr>
          <a:xfrm>
            <a:off x="1653692" y="1165121"/>
            <a:ext cx="1706929" cy="434791"/>
          </a:xfrm>
          <a:prstGeom prst="rect">
            <a:avLst/>
          </a:prstGeom>
          <a:noFill/>
          <a:ln>
            <a:noFill/>
          </a:ln>
        </p:spPr>
        <p:txBody>
          <a:bodyPr anchorCtr="0" anchor="b" bIns="45700" lIns="91425" spcFirstLastPara="1" rIns="91425" wrap="square" tIns="45700">
            <a:normAutofit/>
          </a:bodyPr>
          <a:lstStyle/>
          <a:p>
            <a:pPr indent="0" lvl="0" marL="0" marR="0" rtl="0" algn="ctr">
              <a:lnSpc>
                <a:spcPct val="90000"/>
              </a:lnSpc>
              <a:spcBef>
                <a:spcPts val="0"/>
              </a:spcBef>
              <a:spcAft>
                <a:spcPts val="0"/>
              </a:spcAft>
              <a:buClr>
                <a:schemeClr val="dk1"/>
              </a:buClr>
              <a:buSzPts val="1100"/>
              <a:buFont typeface="Century Gothic"/>
              <a:buNone/>
            </a:pPr>
            <a:r>
              <a:rPr b="1" i="0" lang="es-CO" sz="1400" u="none" cap="none" strike="noStrike">
                <a:solidFill>
                  <a:srgbClr val="000000"/>
                </a:solidFill>
                <a:latin typeface="Arial"/>
                <a:ea typeface="Arial"/>
                <a:cs typeface="Arial"/>
                <a:sym typeface="Arial"/>
              </a:rPr>
              <a:t>Ad5</a:t>
            </a:r>
            <a:endParaRPr b="1" i="0" sz="1400" u="none" cap="none" strike="noStrike">
              <a:solidFill>
                <a:srgbClr val="000000"/>
              </a:solidFill>
              <a:latin typeface="Arial"/>
              <a:ea typeface="Arial"/>
              <a:cs typeface="Arial"/>
              <a:sym typeface="Arial"/>
            </a:endParaRPr>
          </a:p>
        </p:txBody>
      </p:sp>
      <p:sp>
        <p:nvSpPr>
          <p:cNvPr id="736" name="Google Shape;736;p27"/>
          <p:cNvSpPr/>
          <p:nvPr/>
        </p:nvSpPr>
        <p:spPr>
          <a:xfrm flipH="1" rot="-7386492">
            <a:off x="1400235" y="1782513"/>
            <a:ext cx="1050422" cy="282097"/>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7" name="Google Shape;737;p27"/>
          <p:cNvSpPr/>
          <p:nvPr/>
        </p:nvSpPr>
        <p:spPr>
          <a:xfrm flipH="1" rot="-7386492">
            <a:off x="6575687" y="1629776"/>
            <a:ext cx="557704" cy="321909"/>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2" name="Shape 742"/>
        <p:cNvGrpSpPr/>
        <p:nvPr/>
      </p:nvGrpSpPr>
      <p:grpSpPr>
        <a:xfrm>
          <a:off x="0" y="0"/>
          <a:ext cx="0" cy="0"/>
          <a:chOff x="0" y="0"/>
          <a:chExt cx="0" cy="0"/>
        </a:xfrm>
      </p:grpSpPr>
      <p:sp>
        <p:nvSpPr>
          <p:cNvPr id="743" name="Google Shape;743;p41"/>
          <p:cNvSpPr/>
          <p:nvPr/>
        </p:nvSpPr>
        <p:spPr>
          <a:xfrm>
            <a:off x="0" y="0"/>
            <a:ext cx="12192000" cy="685800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pic>
        <p:nvPicPr>
          <p:cNvPr id="744" name="Google Shape;744;p41"/>
          <p:cNvPicPr preferRelativeResize="0"/>
          <p:nvPr/>
        </p:nvPicPr>
        <p:blipFill rotWithShape="1">
          <a:blip r:embed="rId3">
            <a:alphaModFix/>
          </a:blip>
          <a:srcRect b="0" l="0" r="0" t="-534"/>
          <a:stretch/>
        </p:blipFill>
        <p:spPr>
          <a:xfrm rot="-5400000">
            <a:off x="7545075" y="2187578"/>
            <a:ext cx="6857999" cy="2482850"/>
          </a:xfrm>
          <a:prstGeom prst="rect">
            <a:avLst/>
          </a:prstGeom>
          <a:noFill/>
          <a:ln>
            <a:noFill/>
          </a:ln>
        </p:spPr>
      </p:pic>
      <p:sp>
        <p:nvSpPr>
          <p:cNvPr id="745" name="Google Shape;745;p41"/>
          <p:cNvSpPr txBox="1"/>
          <p:nvPr>
            <p:ph type="ctrTitle"/>
          </p:nvPr>
        </p:nvSpPr>
        <p:spPr>
          <a:xfrm>
            <a:off x="398829" y="469900"/>
            <a:ext cx="10575245" cy="593843"/>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chemeClr val="dk1"/>
              </a:buClr>
              <a:buSzPts val="2000"/>
              <a:buFont typeface="Century Gothic"/>
              <a:buNone/>
            </a:pPr>
            <a:r>
              <a:rPr b="1" i="1" lang="es-CO" sz="2000"/>
              <a:t>ADENOVIRUS</a:t>
            </a:r>
            <a:r>
              <a:rPr b="1" lang="es-CO" sz="2000"/>
              <a:t>: LIGANDOS ASOCIADOS A LA PARTÍCULA VIRAL</a:t>
            </a:r>
            <a:endParaRPr/>
          </a:p>
        </p:txBody>
      </p:sp>
      <p:pic>
        <p:nvPicPr>
          <p:cNvPr id="746" name="Google Shape;746;p41"/>
          <p:cNvPicPr preferRelativeResize="0"/>
          <p:nvPr/>
        </p:nvPicPr>
        <p:blipFill rotWithShape="1">
          <a:blip r:embed="rId4">
            <a:alphaModFix/>
          </a:blip>
          <a:srcRect b="0" l="0" r="0" t="0"/>
          <a:stretch/>
        </p:blipFill>
        <p:spPr>
          <a:xfrm>
            <a:off x="4612493" y="1645995"/>
            <a:ext cx="591803" cy="591803"/>
          </a:xfrm>
          <a:prstGeom prst="rect">
            <a:avLst/>
          </a:prstGeom>
          <a:noFill/>
          <a:ln>
            <a:noFill/>
          </a:ln>
        </p:spPr>
      </p:pic>
      <p:pic>
        <p:nvPicPr>
          <p:cNvPr descr="https://lh4.googleusercontent.com/cRVb0nwd7LSNTahR87Qf81tlsu3UA7kayRPDfgNHRl5Q8nFvZfMsuYV9-qphIIStaKZTKeYH6hGVE359VrOk-baBOpiY68xz-jScPz2C_C4bkkz71MSHBecYwytAznNPMR7TChlj" id="747" name="Google Shape;747;p41"/>
          <p:cNvPicPr preferRelativeResize="0"/>
          <p:nvPr/>
        </p:nvPicPr>
        <p:blipFill rotWithShape="1">
          <a:blip r:embed="rId5">
            <a:alphaModFix/>
          </a:blip>
          <a:srcRect b="8554" l="25599" r="8846" t="28112"/>
          <a:stretch/>
        </p:blipFill>
        <p:spPr>
          <a:xfrm>
            <a:off x="341793" y="1507957"/>
            <a:ext cx="4271645" cy="2691624"/>
          </a:xfrm>
          <a:prstGeom prst="rect">
            <a:avLst/>
          </a:prstGeom>
          <a:noFill/>
          <a:ln>
            <a:noFill/>
          </a:ln>
        </p:spPr>
      </p:pic>
      <p:sp>
        <p:nvSpPr>
          <p:cNvPr id="748" name="Google Shape;748;p41"/>
          <p:cNvSpPr/>
          <p:nvPr/>
        </p:nvSpPr>
        <p:spPr>
          <a:xfrm rot="-2852004">
            <a:off x="6361447" y="1881774"/>
            <a:ext cx="838200" cy="439080"/>
          </a:xfrm>
          <a:prstGeom prst="rect">
            <a:avLst/>
          </a:prstGeom>
          <a:solidFill>
            <a:schemeClr val="lt1"/>
          </a:solid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749" name="Google Shape;749;p41"/>
          <p:cNvSpPr txBox="1"/>
          <p:nvPr/>
        </p:nvSpPr>
        <p:spPr>
          <a:xfrm>
            <a:off x="8722988" y="2041829"/>
            <a:ext cx="675368" cy="234737"/>
          </a:xfrm>
          <a:prstGeom prst="rect">
            <a:avLst/>
          </a:prstGeom>
          <a:noFill/>
          <a:ln>
            <a:noFill/>
          </a:ln>
        </p:spPr>
        <p:txBody>
          <a:bodyPr anchorCtr="0" anchor="b" bIns="45700" lIns="91425" spcFirstLastPara="1" rIns="91425" wrap="square" tIns="45700">
            <a:normAutofit lnSpcReduction="10000"/>
          </a:bodyPr>
          <a:lstStyle/>
          <a:p>
            <a:pPr indent="0" lvl="0" marL="0" marR="0" rtl="0" algn="ctr">
              <a:lnSpc>
                <a:spcPct val="90000"/>
              </a:lnSpc>
              <a:spcBef>
                <a:spcPts val="0"/>
              </a:spcBef>
              <a:spcAft>
                <a:spcPts val="0"/>
              </a:spcAft>
              <a:buClr>
                <a:schemeClr val="dk1"/>
              </a:buClr>
              <a:buSzPts val="1100"/>
              <a:buFont typeface="Century Gothic"/>
              <a:buNone/>
            </a:pPr>
            <a:r>
              <a:rPr b="1" i="0" lang="es-CO" sz="1100" u="none" cap="none" strike="noStrike">
                <a:solidFill>
                  <a:schemeClr val="dk1"/>
                </a:solidFill>
                <a:latin typeface="Century Gothic"/>
                <a:ea typeface="Century Gothic"/>
                <a:cs typeface="Century Gothic"/>
                <a:sym typeface="Century Gothic"/>
              </a:rPr>
              <a:t>CD34</a:t>
            </a:r>
            <a:endParaRPr b="0" i="0" sz="1400" u="none" cap="none" strike="noStrike">
              <a:solidFill>
                <a:srgbClr val="000000"/>
              </a:solidFill>
              <a:latin typeface="Arial"/>
              <a:ea typeface="Arial"/>
              <a:cs typeface="Arial"/>
              <a:sym typeface="Arial"/>
            </a:endParaRPr>
          </a:p>
        </p:txBody>
      </p:sp>
      <p:sp>
        <p:nvSpPr>
          <p:cNvPr id="750" name="Google Shape;750;p41"/>
          <p:cNvSpPr txBox="1"/>
          <p:nvPr/>
        </p:nvSpPr>
        <p:spPr>
          <a:xfrm>
            <a:off x="8710888" y="2673735"/>
            <a:ext cx="675300" cy="234600"/>
          </a:xfrm>
          <a:prstGeom prst="rect">
            <a:avLst/>
          </a:prstGeom>
          <a:noFill/>
          <a:ln>
            <a:noFill/>
          </a:ln>
        </p:spPr>
        <p:txBody>
          <a:bodyPr anchorCtr="0" anchor="b" bIns="45700" lIns="91425" spcFirstLastPara="1" rIns="91425" wrap="square" tIns="45700">
            <a:normAutofit lnSpcReduction="10000"/>
          </a:bodyPr>
          <a:lstStyle/>
          <a:p>
            <a:pPr indent="0" lvl="0" marL="0" marR="0" rtl="0" algn="ctr">
              <a:lnSpc>
                <a:spcPct val="90000"/>
              </a:lnSpc>
              <a:spcBef>
                <a:spcPts val="0"/>
              </a:spcBef>
              <a:spcAft>
                <a:spcPts val="0"/>
              </a:spcAft>
              <a:buClr>
                <a:schemeClr val="dk1"/>
              </a:buClr>
              <a:buSzPts val="1100"/>
              <a:buFont typeface="Century Gothic"/>
              <a:buNone/>
            </a:pPr>
            <a:r>
              <a:rPr b="1" i="0" lang="es-CO" sz="1100" u="none" cap="none" strike="noStrike">
                <a:solidFill>
                  <a:schemeClr val="dk1"/>
                </a:solidFill>
                <a:latin typeface="Century Gothic"/>
                <a:ea typeface="Century Gothic"/>
                <a:cs typeface="Century Gothic"/>
                <a:sym typeface="Century Gothic"/>
              </a:rPr>
              <a:t>CD90</a:t>
            </a:r>
            <a:endParaRPr b="0" i="0" sz="1400" u="none" cap="none" strike="noStrike">
              <a:solidFill>
                <a:srgbClr val="000000"/>
              </a:solidFill>
              <a:latin typeface="Arial"/>
              <a:ea typeface="Arial"/>
              <a:cs typeface="Arial"/>
              <a:sym typeface="Arial"/>
            </a:endParaRPr>
          </a:p>
        </p:txBody>
      </p:sp>
      <p:sp>
        <p:nvSpPr>
          <p:cNvPr id="751" name="Google Shape;751;p41"/>
          <p:cNvSpPr txBox="1"/>
          <p:nvPr/>
        </p:nvSpPr>
        <p:spPr>
          <a:xfrm>
            <a:off x="8741552" y="3252033"/>
            <a:ext cx="573600" cy="237600"/>
          </a:xfrm>
          <a:prstGeom prst="rect">
            <a:avLst/>
          </a:prstGeom>
          <a:noFill/>
          <a:ln>
            <a:noFill/>
          </a:ln>
        </p:spPr>
        <p:txBody>
          <a:bodyPr anchorCtr="0" anchor="b" bIns="45700" lIns="91425" spcFirstLastPara="1" rIns="91425" wrap="square" tIns="45700">
            <a:normAutofit lnSpcReduction="10000"/>
          </a:bodyPr>
          <a:lstStyle/>
          <a:p>
            <a:pPr indent="0" lvl="0" marL="0" marR="0" rtl="0" algn="ctr">
              <a:lnSpc>
                <a:spcPct val="90000"/>
              </a:lnSpc>
              <a:spcBef>
                <a:spcPts val="0"/>
              </a:spcBef>
              <a:spcAft>
                <a:spcPts val="0"/>
              </a:spcAft>
              <a:buClr>
                <a:schemeClr val="dk1"/>
              </a:buClr>
              <a:buSzPts val="1100"/>
              <a:buFont typeface="Century Gothic"/>
              <a:buNone/>
            </a:pPr>
            <a:r>
              <a:rPr b="1" i="0" lang="es-CO" sz="1100" u="none" cap="none" strike="noStrike">
                <a:solidFill>
                  <a:schemeClr val="dk1"/>
                </a:solidFill>
                <a:latin typeface="Century Gothic"/>
                <a:ea typeface="Century Gothic"/>
                <a:cs typeface="Century Gothic"/>
                <a:sym typeface="Century Gothic"/>
              </a:rPr>
              <a:t>CD38</a:t>
            </a:r>
            <a:endParaRPr b="0" i="0" sz="1400" u="none" cap="none" strike="noStrike">
              <a:solidFill>
                <a:srgbClr val="000000"/>
              </a:solidFill>
              <a:latin typeface="Arial"/>
              <a:ea typeface="Arial"/>
              <a:cs typeface="Arial"/>
              <a:sym typeface="Arial"/>
            </a:endParaRPr>
          </a:p>
        </p:txBody>
      </p:sp>
      <p:sp>
        <p:nvSpPr>
          <p:cNvPr id="752" name="Google Shape;752;p41"/>
          <p:cNvSpPr txBox="1"/>
          <p:nvPr/>
        </p:nvSpPr>
        <p:spPr>
          <a:xfrm>
            <a:off x="8524704" y="3751919"/>
            <a:ext cx="783000" cy="277800"/>
          </a:xfrm>
          <a:prstGeom prst="rect">
            <a:avLst/>
          </a:prstGeom>
          <a:noFill/>
          <a:ln>
            <a:noFill/>
          </a:ln>
        </p:spPr>
        <p:txBody>
          <a:bodyPr anchorCtr="0" anchor="b" bIns="45700" lIns="91425" spcFirstLastPara="1" rIns="91425" wrap="square" tIns="45700">
            <a:normAutofit/>
          </a:bodyPr>
          <a:lstStyle/>
          <a:p>
            <a:pPr indent="0" lvl="0" marL="0" marR="0" rtl="0" algn="ctr">
              <a:lnSpc>
                <a:spcPct val="90000"/>
              </a:lnSpc>
              <a:spcBef>
                <a:spcPts val="0"/>
              </a:spcBef>
              <a:spcAft>
                <a:spcPts val="0"/>
              </a:spcAft>
              <a:buClr>
                <a:schemeClr val="dk1"/>
              </a:buClr>
              <a:buSzPts val="1100"/>
              <a:buFont typeface="Century Gothic"/>
              <a:buNone/>
            </a:pPr>
            <a:r>
              <a:rPr b="1" i="0" lang="es-CO" sz="1100" u="none" cap="none" strike="noStrike">
                <a:solidFill>
                  <a:schemeClr val="dk1"/>
                </a:solidFill>
                <a:latin typeface="Century Gothic"/>
                <a:ea typeface="Century Gothic"/>
                <a:cs typeface="Century Gothic"/>
                <a:sym typeface="Century Gothic"/>
              </a:rPr>
              <a:t>CD45RA</a:t>
            </a:r>
            <a:endParaRPr b="0" i="0" sz="1400" u="none" cap="none" strike="noStrike">
              <a:solidFill>
                <a:srgbClr val="000000"/>
              </a:solidFill>
              <a:latin typeface="Arial"/>
              <a:ea typeface="Arial"/>
              <a:cs typeface="Arial"/>
              <a:sym typeface="Arial"/>
            </a:endParaRPr>
          </a:p>
        </p:txBody>
      </p:sp>
      <p:sp>
        <p:nvSpPr>
          <p:cNvPr id="753" name="Google Shape;753;p41"/>
          <p:cNvSpPr txBox="1"/>
          <p:nvPr/>
        </p:nvSpPr>
        <p:spPr>
          <a:xfrm>
            <a:off x="5497871" y="1775484"/>
            <a:ext cx="675300" cy="234600"/>
          </a:xfrm>
          <a:prstGeom prst="rect">
            <a:avLst/>
          </a:prstGeom>
          <a:noFill/>
          <a:ln>
            <a:noFill/>
          </a:ln>
        </p:spPr>
        <p:txBody>
          <a:bodyPr anchorCtr="0" anchor="b" bIns="45700" lIns="91425" spcFirstLastPara="1" rIns="91425" wrap="square" tIns="45700">
            <a:normAutofit lnSpcReduction="10000"/>
          </a:bodyPr>
          <a:lstStyle/>
          <a:p>
            <a:pPr indent="0" lvl="0" marL="0" marR="0" rtl="0" algn="ctr">
              <a:lnSpc>
                <a:spcPct val="90000"/>
              </a:lnSpc>
              <a:spcBef>
                <a:spcPts val="0"/>
              </a:spcBef>
              <a:spcAft>
                <a:spcPts val="0"/>
              </a:spcAft>
              <a:buClr>
                <a:schemeClr val="dk1"/>
              </a:buClr>
              <a:buSzPts val="1100"/>
              <a:buFont typeface="Century Gothic"/>
              <a:buNone/>
            </a:pPr>
            <a:r>
              <a:rPr b="1" i="0" lang="es-CO" sz="1100" u="none" cap="none" strike="noStrike">
                <a:solidFill>
                  <a:schemeClr val="dk1"/>
                </a:solidFill>
                <a:latin typeface="Century Gothic"/>
                <a:ea typeface="Century Gothic"/>
                <a:cs typeface="Century Gothic"/>
                <a:sym typeface="Century Gothic"/>
              </a:rPr>
              <a:t>CD150</a:t>
            </a:r>
            <a:endParaRPr b="1" i="0" sz="1100" u="none" cap="none" strike="noStrike">
              <a:solidFill>
                <a:schemeClr val="dk1"/>
              </a:solidFill>
              <a:latin typeface="Century Gothic"/>
              <a:ea typeface="Century Gothic"/>
              <a:cs typeface="Century Gothic"/>
              <a:sym typeface="Century Gothic"/>
            </a:endParaRPr>
          </a:p>
        </p:txBody>
      </p:sp>
      <p:sp>
        <p:nvSpPr>
          <p:cNvPr id="754" name="Google Shape;754;p41"/>
          <p:cNvSpPr txBox="1"/>
          <p:nvPr/>
        </p:nvSpPr>
        <p:spPr>
          <a:xfrm>
            <a:off x="5394452" y="2323175"/>
            <a:ext cx="675368" cy="234737"/>
          </a:xfrm>
          <a:prstGeom prst="rect">
            <a:avLst/>
          </a:prstGeom>
          <a:noFill/>
          <a:ln>
            <a:noFill/>
          </a:ln>
        </p:spPr>
        <p:txBody>
          <a:bodyPr anchorCtr="0" anchor="b" bIns="45700" lIns="91425" spcFirstLastPara="1" rIns="91425" wrap="square" tIns="45700">
            <a:normAutofit lnSpcReduction="10000"/>
          </a:bodyPr>
          <a:lstStyle/>
          <a:p>
            <a:pPr indent="0" lvl="0" marL="0" marR="0" rtl="0" algn="ctr">
              <a:lnSpc>
                <a:spcPct val="90000"/>
              </a:lnSpc>
              <a:spcBef>
                <a:spcPts val="0"/>
              </a:spcBef>
              <a:spcAft>
                <a:spcPts val="0"/>
              </a:spcAft>
              <a:buClr>
                <a:schemeClr val="dk1"/>
              </a:buClr>
              <a:buSzPts val="1100"/>
              <a:buFont typeface="Century Gothic"/>
              <a:buNone/>
            </a:pPr>
            <a:r>
              <a:rPr b="1" i="0" lang="es-CO" sz="1100" u="none" cap="none" strike="noStrike">
                <a:solidFill>
                  <a:schemeClr val="dk1"/>
                </a:solidFill>
                <a:latin typeface="Century Gothic"/>
                <a:ea typeface="Century Gothic"/>
                <a:cs typeface="Century Gothic"/>
                <a:sym typeface="Century Gothic"/>
              </a:rPr>
              <a:t>CD48</a:t>
            </a:r>
            <a:endParaRPr b="1" i="0" sz="1100" u="none" cap="none" strike="noStrike">
              <a:solidFill>
                <a:schemeClr val="dk1"/>
              </a:solidFill>
              <a:latin typeface="Century Gothic"/>
              <a:ea typeface="Century Gothic"/>
              <a:cs typeface="Century Gothic"/>
              <a:sym typeface="Century Gothic"/>
            </a:endParaRPr>
          </a:p>
        </p:txBody>
      </p:sp>
      <p:sp>
        <p:nvSpPr>
          <p:cNvPr id="755" name="Google Shape;755;p41"/>
          <p:cNvSpPr txBox="1"/>
          <p:nvPr/>
        </p:nvSpPr>
        <p:spPr>
          <a:xfrm>
            <a:off x="5421693" y="2844716"/>
            <a:ext cx="675300" cy="234600"/>
          </a:xfrm>
          <a:prstGeom prst="rect">
            <a:avLst/>
          </a:prstGeom>
          <a:noFill/>
          <a:ln>
            <a:noFill/>
          </a:ln>
        </p:spPr>
        <p:txBody>
          <a:bodyPr anchorCtr="0" anchor="b" bIns="45700" lIns="91425" spcFirstLastPara="1" rIns="91425" wrap="square" tIns="45700">
            <a:normAutofit lnSpcReduction="10000"/>
          </a:bodyPr>
          <a:lstStyle/>
          <a:p>
            <a:pPr indent="0" lvl="0" marL="0" marR="0" rtl="0" algn="ctr">
              <a:lnSpc>
                <a:spcPct val="90000"/>
              </a:lnSpc>
              <a:spcBef>
                <a:spcPts val="0"/>
              </a:spcBef>
              <a:spcAft>
                <a:spcPts val="0"/>
              </a:spcAft>
              <a:buClr>
                <a:schemeClr val="dk1"/>
              </a:buClr>
              <a:buSzPts val="1100"/>
              <a:buFont typeface="Century Gothic"/>
              <a:buNone/>
            </a:pPr>
            <a:r>
              <a:rPr b="1" i="0" lang="es-CO" sz="1100" u="none" cap="none" strike="noStrike">
                <a:solidFill>
                  <a:schemeClr val="dk1"/>
                </a:solidFill>
                <a:latin typeface="Century Gothic"/>
                <a:ea typeface="Century Gothic"/>
                <a:cs typeface="Century Gothic"/>
                <a:sym typeface="Century Gothic"/>
              </a:rPr>
              <a:t>CD135</a:t>
            </a:r>
            <a:endParaRPr b="1" i="0" sz="1100" u="none" cap="none" strike="noStrike">
              <a:solidFill>
                <a:schemeClr val="dk1"/>
              </a:solidFill>
              <a:latin typeface="Century Gothic"/>
              <a:ea typeface="Century Gothic"/>
              <a:cs typeface="Century Gothic"/>
              <a:sym typeface="Century Gothic"/>
            </a:endParaRPr>
          </a:p>
        </p:txBody>
      </p:sp>
      <p:sp>
        <p:nvSpPr>
          <p:cNvPr id="756" name="Google Shape;756;p41"/>
          <p:cNvSpPr txBox="1"/>
          <p:nvPr/>
        </p:nvSpPr>
        <p:spPr>
          <a:xfrm>
            <a:off x="5814089" y="3489633"/>
            <a:ext cx="494700" cy="235500"/>
          </a:xfrm>
          <a:prstGeom prst="rect">
            <a:avLst/>
          </a:prstGeom>
          <a:noFill/>
          <a:ln>
            <a:noFill/>
          </a:ln>
        </p:spPr>
        <p:txBody>
          <a:bodyPr anchorCtr="0" anchor="b" bIns="45700" lIns="91425" spcFirstLastPara="1" rIns="91425" wrap="square" tIns="45700">
            <a:normAutofit lnSpcReduction="10000"/>
          </a:bodyPr>
          <a:lstStyle/>
          <a:p>
            <a:pPr indent="0" lvl="0" marL="0" marR="0" rtl="0" algn="ctr">
              <a:lnSpc>
                <a:spcPct val="90000"/>
              </a:lnSpc>
              <a:spcBef>
                <a:spcPts val="0"/>
              </a:spcBef>
              <a:spcAft>
                <a:spcPts val="0"/>
              </a:spcAft>
              <a:buClr>
                <a:schemeClr val="dk1"/>
              </a:buClr>
              <a:buSzPts val="1100"/>
              <a:buFont typeface="Century Gothic"/>
              <a:buNone/>
            </a:pPr>
            <a:r>
              <a:rPr b="1" i="0" lang="es-CO" sz="1100" u="none" cap="none" strike="noStrike">
                <a:solidFill>
                  <a:schemeClr val="dk1"/>
                </a:solidFill>
                <a:latin typeface="Century Gothic"/>
                <a:ea typeface="Century Gothic"/>
                <a:cs typeface="Century Gothic"/>
                <a:sym typeface="Century Gothic"/>
              </a:rPr>
              <a:t>TSI</a:t>
            </a:r>
            <a:endParaRPr b="1" i="0" sz="1100" u="none" cap="none" strike="noStrike">
              <a:solidFill>
                <a:schemeClr val="dk1"/>
              </a:solidFill>
              <a:latin typeface="Century Gothic"/>
              <a:ea typeface="Century Gothic"/>
              <a:cs typeface="Century Gothic"/>
              <a:sym typeface="Century Gothic"/>
            </a:endParaRPr>
          </a:p>
        </p:txBody>
      </p:sp>
      <p:pic>
        <p:nvPicPr>
          <p:cNvPr id="757" name="Google Shape;757;p41"/>
          <p:cNvPicPr preferRelativeResize="0"/>
          <p:nvPr/>
        </p:nvPicPr>
        <p:blipFill rotWithShape="1">
          <a:blip r:embed="rId6">
            <a:alphaModFix/>
          </a:blip>
          <a:srcRect b="21220" l="12534" r="63793" t="36322"/>
          <a:stretch/>
        </p:blipFill>
        <p:spPr>
          <a:xfrm>
            <a:off x="6383522" y="1923562"/>
            <a:ext cx="2115185" cy="2076909"/>
          </a:xfrm>
          <a:prstGeom prst="rect">
            <a:avLst/>
          </a:prstGeom>
          <a:noFill/>
          <a:ln>
            <a:noFill/>
          </a:ln>
        </p:spPr>
      </p:pic>
      <p:pic>
        <p:nvPicPr>
          <p:cNvPr id="758" name="Google Shape;758;p41"/>
          <p:cNvPicPr preferRelativeResize="0"/>
          <p:nvPr/>
        </p:nvPicPr>
        <p:blipFill rotWithShape="1">
          <a:blip r:embed="rId7">
            <a:alphaModFix/>
          </a:blip>
          <a:srcRect b="36194" l="0" r="0" t="13468"/>
          <a:stretch/>
        </p:blipFill>
        <p:spPr>
          <a:xfrm rot="-2563962">
            <a:off x="8287806" y="2274140"/>
            <a:ext cx="619854" cy="121284"/>
          </a:xfrm>
          <a:prstGeom prst="rect">
            <a:avLst/>
          </a:prstGeom>
          <a:noFill/>
          <a:ln>
            <a:noFill/>
          </a:ln>
        </p:spPr>
      </p:pic>
      <p:pic>
        <p:nvPicPr>
          <p:cNvPr descr="Mouse anti-Human/Cow CD90 Antibody [188-10712]" id="759" name="Google Shape;759;p41"/>
          <p:cNvPicPr preferRelativeResize="0"/>
          <p:nvPr/>
        </p:nvPicPr>
        <p:blipFill rotWithShape="1">
          <a:blip r:embed="rId8">
            <a:alphaModFix/>
          </a:blip>
          <a:srcRect b="23346" l="10002" r="9941" t="19665"/>
          <a:stretch/>
        </p:blipFill>
        <p:spPr>
          <a:xfrm rot="5400000">
            <a:off x="8416694" y="2580863"/>
            <a:ext cx="459018" cy="408457"/>
          </a:xfrm>
          <a:prstGeom prst="rect">
            <a:avLst/>
          </a:prstGeom>
          <a:noFill/>
          <a:ln>
            <a:noFill/>
          </a:ln>
        </p:spPr>
      </p:pic>
      <p:pic>
        <p:nvPicPr>
          <p:cNvPr id="760" name="Google Shape;760;p41"/>
          <p:cNvPicPr preferRelativeResize="0"/>
          <p:nvPr/>
        </p:nvPicPr>
        <p:blipFill rotWithShape="1">
          <a:blip r:embed="rId9">
            <a:alphaModFix/>
          </a:blip>
          <a:srcRect b="26769" l="35830" r="4253" t="31075"/>
          <a:stretch/>
        </p:blipFill>
        <p:spPr>
          <a:xfrm rot="-9235119">
            <a:off x="8068525" y="3593114"/>
            <a:ext cx="576501" cy="304547"/>
          </a:xfrm>
          <a:prstGeom prst="rect">
            <a:avLst/>
          </a:prstGeom>
          <a:noFill/>
          <a:ln>
            <a:noFill/>
          </a:ln>
        </p:spPr>
      </p:pic>
      <p:sp>
        <p:nvSpPr>
          <p:cNvPr id="761" name="Google Shape;761;p41"/>
          <p:cNvSpPr/>
          <p:nvPr/>
        </p:nvSpPr>
        <p:spPr>
          <a:xfrm>
            <a:off x="8160737" y="3554637"/>
            <a:ext cx="256800" cy="326400"/>
          </a:xfrm>
          <a:prstGeom prst="mathMultiply">
            <a:avLst>
              <a:gd fmla="val 23520" name="adj1"/>
            </a:avLst>
          </a:prstGeom>
          <a:solidFill>
            <a:schemeClr val="accen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pic>
        <p:nvPicPr>
          <p:cNvPr descr="Mouse anti-Human/Cow CD90 Antibody [188-10712]" id="762" name="Google Shape;762;p41"/>
          <p:cNvPicPr preferRelativeResize="0"/>
          <p:nvPr/>
        </p:nvPicPr>
        <p:blipFill rotWithShape="1">
          <a:blip r:embed="rId8">
            <a:alphaModFix/>
          </a:blip>
          <a:srcRect b="23346" l="10002" r="9941" t="19665"/>
          <a:stretch/>
        </p:blipFill>
        <p:spPr>
          <a:xfrm rot="-8100000">
            <a:off x="6444311" y="3660715"/>
            <a:ext cx="459018" cy="408457"/>
          </a:xfrm>
          <a:prstGeom prst="rect">
            <a:avLst/>
          </a:prstGeom>
          <a:noFill/>
          <a:ln>
            <a:noFill/>
          </a:ln>
        </p:spPr>
      </p:pic>
      <p:pic>
        <p:nvPicPr>
          <p:cNvPr descr="Mouse anti-Human/Cow CD90 Antibody [188-10712]" id="763" name="Google Shape;763;p41"/>
          <p:cNvPicPr preferRelativeResize="0"/>
          <p:nvPr/>
        </p:nvPicPr>
        <p:blipFill rotWithShape="1">
          <a:blip r:embed="rId8">
            <a:alphaModFix/>
          </a:blip>
          <a:srcRect b="23346" l="10002" r="9941" t="19665"/>
          <a:stretch/>
        </p:blipFill>
        <p:spPr>
          <a:xfrm rot="-7100437">
            <a:off x="6128015" y="3291385"/>
            <a:ext cx="459018" cy="408457"/>
          </a:xfrm>
          <a:prstGeom prst="rect">
            <a:avLst/>
          </a:prstGeom>
          <a:noFill/>
          <a:ln>
            <a:noFill/>
          </a:ln>
        </p:spPr>
      </p:pic>
      <p:pic>
        <p:nvPicPr>
          <p:cNvPr id="764" name="Google Shape;764;p41"/>
          <p:cNvPicPr preferRelativeResize="0"/>
          <p:nvPr/>
        </p:nvPicPr>
        <p:blipFill rotWithShape="1">
          <a:blip r:embed="rId10">
            <a:alphaModFix/>
          </a:blip>
          <a:srcRect b="24482" l="54403" r="4612" t="0"/>
          <a:stretch/>
        </p:blipFill>
        <p:spPr>
          <a:xfrm rot="-5148938">
            <a:off x="5964692" y="2727601"/>
            <a:ext cx="521249" cy="499030"/>
          </a:xfrm>
          <a:prstGeom prst="rect">
            <a:avLst/>
          </a:prstGeom>
          <a:noFill/>
          <a:ln>
            <a:noFill/>
          </a:ln>
        </p:spPr>
      </p:pic>
      <p:sp>
        <p:nvSpPr>
          <p:cNvPr id="765" name="Google Shape;765;p41"/>
          <p:cNvSpPr/>
          <p:nvPr/>
        </p:nvSpPr>
        <p:spPr>
          <a:xfrm>
            <a:off x="6146842" y="2791035"/>
            <a:ext cx="256800" cy="326400"/>
          </a:xfrm>
          <a:prstGeom prst="mathMultiply">
            <a:avLst>
              <a:gd fmla="val 23520" name="adj1"/>
            </a:avLst>
          </a:prstGeom>
          <a:solidFill>
            <a:schemeClr val="accen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pic>
        <p:nvPicPr>
          <p:cNvPr id="766" name="Google Shape;766;p41"/>
          <p:cNvPicPr preferRelativeResize="0"/>
          <p:nvPr/>
        </p:nvPicPr>
        <p:blipFill rotWithShape="1">
          <a:blip r:embed="rId11">
            <a:alphaModFix/>
          </a:blip>
          <a:srcRect b="53400" l="14213" r="74314" t="14043"/>
          <a:stretch/>
        </p:blipFill>
        <p:spPr>
          <a:xfrm rot="-5136830">
            <a:off x="6167281" y="2278002"/>
            <a:ext cx="242042" cy="511047"/>
          </a:xfrm>
          <a:prstGeom prst="rect">
            <a:avLst/>
          </a:prstGeom>
          <a:noFill/>
          <a:ln>
            <a:noFill/>
          </a:ln>
        </p:spPr>
      </p:pic>
      <p:sp>
        <p:nvSpPr>
          <p:cNvPr id="767" name="Google Shape;767;p41"/>
          <p:cNvSpPr/>
          <p:nvPr/>
        </p:nvSpPr>
        <p:spPr>
          <a:xfrm>
            <a:off x="6159241" y="2337616"/>
            <a:ext cx="256909" cy="326526"/>
          </a:xfrm>
          <a:prstGeom prst="mathMultiply">
            <a:avLst>
              <a:gd fmla="val 23520" name="adj1"/>
            </a:avLst>
          </a:prstGeom>
          <a:solidFill>
            <a:schemeClr val="accen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pic>
        <p:nvPicPr>
          <p:cNvPr id="768" name="Google Shape;768;p41"/>
          <p:cNvPicPr preferRelativeResize="0"/>
          <p:nvPr/>
        </p:nvPicPr>
        <p:blipFill rotWithShape="1">
          <a:blip r:embed="rId12">
            <a:alphaModFix/>
          </a:blip>
          <a:srcRect b="70189" l="20091" r="69850" t="0"/>
          <a:stretch/>
        </p:blipFill>
        <p:spPr>
          <a:xfrm rot="-3593170">
            <a:off x="6239107" y="1788592"/>
            <a:ext cx="360444" cy="647269"/>
          </a:xfrm>
          <a:prstGeom prst="rect">
            <a:avLst/>
          </a:prstGeom>
          <a:noFill/>
          <a:ln>
            <a:noFill/>
          </a:ln>
        </p:spPr>
      </p:pic>
      <p:pic>
        <p:nvPicPr>
          <p:cNvPr id="769" name="Google Shape;769;p41"/>
          <p:cNvPicPr preferRelativeResize="0"/>
          <p:nvPr/>
        </p:nvPicPr>
        <p:blipFill rotWithShape="1">
          <a:blip r:embed="rId13">
            <a:alphaModFix/>
          </a:blip>
          <a:srcRect b="37450" l="44244" r="47276" t="40141"/>
          <a:stretch/>
        </p:blipFill>
        <p:spPr>
          <a:xfrm rot="6212260">
            <a:off x="8399319" y="3092435"/>
            <a:ext cx="247164" cy="436449"/>
          </a:xfrm>
          <a:prstGeom prst="rect">
            <a:avLst/>
          </a:prstGeom>
          <a:noFill/>
          <a:ln>
            <a:noFill/>
          </a:ln>
        </p:spPr>
      </p:pic>
      <p:sp>
        <p:nvSpPr>
          <p:cNvPr id="770" name="Google Shape;770;p41"/>
          <p:cNvSpPr/>
          <p:nvPr/>
        </p:nvSpPr>
        <p:spPr>
          <a:xfrm>
            <a:off x="8368088" y="3134656"/>
            <a:ext cx="256800" cy="326400"/>
          </a:xfrm>
          <a:prstGeom prst="mathMultiply">
            <a:avLst>
              <a:gd fmla="val 23520" name="adj1"/>
            </a:avLst>
          </a:prstGeom>
          <a:solidFill>
            <a:schemeClr val="accen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771" name="Google Shape;771;p41"/>
          <p:cNvSpPr txBox="1"/>
          <p:nvPr/>
        </p:nvSpPr>
        <p:spPr>
          <a:xfrm>
            <a:off x="6163547" y="3952862"/>
            <a:ext cx="494700" cy="235500"/>
          </a:xfrm>
          <a:prstGeom prst="rect">
            <a:avLst/>
          </a:prstGeom>
          <a:noFill/>
          <a:ln>
            <a:noFill/>
          </a:ln>
        </p:spPr>
        <p:txBody>
          <a:bodyPr anchorCtr="0" anchor="b" bIns="45700" lIns="91425" spcFirstLastPara="1" rIns="91425" wrap="square" tIns="45700">
            <a:normAutofit lnSpcReduction="10000"/>
          </a:bodyPr>
          <a:lstStyle/>
          <a:p>
            <a:pPr indent="0" lvl="0" marL="0" marR="0" rtl="0" algn="ctr">
              <a:lnSpc>
                <a:spcPct val="90000"/>
              </a:lnSpc>
              <a:spcBef>
                <a:spcPts val="0"/>
              </a:spcBef>
              <a:spcAft>
                <a:spcPts val="0"/>
              </a:spcAft>
              <a:buClr>
                <a:schemeClr val="dk1"/>
              </a:buClr>
              <a:buSzPts val="1100"/>
              <a:buFont typeface="Century Gothic"/>
              <a:buNone/>
            </a:pPr>
            <a:r>
              <a:rPr b="1" i="0" lang="es-CO" sz="1100" u="none" cap="none" strike="noStrike">
                <a:solidFill>
                  <a:schemeClr val="dk1"/>
                </a:solidFill>
                <a:latin typeface="Century Gothic"/>
                <a:ea typeface="Century Gothic"/>
                <a:cs typeface="Century Gothic"/>
                <a:sym typeface="Century Gothic"/>
              </a:rPr>
              <a:t>KLS</a:t>
            </a:r>
            <a:endParaRPr b="1" i="0" sz="1100" u="none" cap="none" strike="noStrike">
              <a:solidFill>
                <a:schemeClr val="dk1"/>
              </a:solidFill>
              <a:latin typeface="Century Gothic"/>
              <a:ea typeface="Century Gothic"/>
              <a:cs typeface="Century Gothic"/>
              <a:sym typeface="Century Gothic"/>
            </a:endParaRPr>
          </a:p>
        </p:txBody>
      </p:sp>
      <p:pic>
        <p:nvPicPr>
          <p:cNvPr id="772" name="Google Shape;772;p41"/>
          <p:cNvPicPr preferRelativeResize="0"/>
          <p:nvPr/>
        </p:nvPicPr>
        <p:blipFill rotWithShape="1">
          <a:blip r:embed="rId14">
            <a:alphaModFix/>
          </a:blip>
          <a:srcRect b="17879" l="7066" r="75389" t="25265"/>
          <a:stretch/>
        </p:blipFill>
        <p:spPr>
          <a:xfrm rot="2424008">
            <a:off x="8097518" y="1827247"/>
            <a:ext cx="256799" cy="418744"/>
          </a:xfrm>
          <a:prstGeom prst="rect">
            <a:avLst/>
          </a:prstGeom>
          <a:noFill/>
          <a:ln>
            <a:noFill/>
          </a:ln>
        </p:spPr>
      </p:pic>
      <p:pic>
        <p:nvPicPr>
          <p:cNvPr id="773" name="Google Shape;773;p41"/>
          <p:cNvPicPr preferRelativeResize="0"/>
          <p:nvPr/>
        </p:nvPicPr>
        <p:blipFill rotWithShape="1">
          <a:blip r:embed="rId15">
            <a:alphaModFix/>
          </a:blip>
          <a:srcRect b="6736" l="3384" r="5938" t="5694"/>
          <a:stretch/>
        </p:blipFill>
        <p:spPr>
          <a:xfrm rot="-7977111">
            <a:off x="6616377" y="1562600"/>
            <a:ext cx="495407" cy="368155"/>
          </a:xfrm>
          <a:prstGeom prst="rect">
            <a:avLst/>
          </a:prstGeom>
          <a:noFill/>
          <a:ln>
            <a:noFill/>
          </a:ln>
        </p:spPr>
      </p:pic>
      <p:sp>
        <p:nvSpPr>
          <p:cNvPr id="774" name="Google Shape;774;p41"/>
          <p:cNvSpPr txBox="1"/>
          <p:nvPr/>
        </p:nvSpPr>
        <p:spPr>
          <a:xfrm>
            <a:off x="6111527" y="1434428"/>
            <a:ext cx="675300" cy="235611"/>
          </a:xfrm>
          <a:prstGeom prst="rect">
            <a:avLst/>
          </a:prstGeom>
          <a:noFill/>
          <a:ln>
            <a:noFill/>
          </a:ln>
        </p:spPr>
        <p:txBody>
          <a:bodyPr anchorCtr="0" anchor="b" bIns="45700" lIns="91425" spcFirstLastPara="1" rIns="91425" wrap="square" tIns="45700">
            <a:normAutofit lnSpcReduction="10000"/>
          </a:bodyPr>
          <a:lstStyle/>
          <a:p>
            <a:pPr indent="0" lvl="0" marL="0" marR="0" rtl="0" algn="ctr">
              <a:lnSpc>
                <a:spcPct val="90000"/>
              </a:lnSpc>
              <a:spcBef>
                <a:spcPts val="0"/>
              </a:spcBef>
              <a:spcAft>
                <a:spcPts val="0"/>
              </a:spcAft>
              <a:buClr>
                <a:schemeClr val="dk1"/>
              </a:buClr>
              <a:buSzPts val="1100"/>
              <a:buFont typeface="Century Gothic"/>
              <a:buNone/>
            </a:pPr>
            <a:r>
              <a:rPr b="1" i="0" lang="es-CO" sz="1100" u="none" cap="none" strike="noStrike">
                <a:solidFill>
                  <a:schemeClr val="dk1"/>
                </a:solidFill>
                <a:latin typeface="Century Gothic"/>
                <a:ea typeface="Century Gothic"/>
                <a:cs typeface="Century Gothic"/>
                <a:sym typeface="Century Gothic"/>
              </a:rPr>
              <a:t>CAR</a:t>
            </a:r>
            <a:endParaRPr b="1" i="0" sz="1100" u="none" cap="none" strike="noStrike">
              <a:solidFill>
                <a:schemeClr val="dk1"/>
              </a:solidFill>
              <a:latin typeface="Century Gothic"/>
              <a:ea typeface="Century Gothic"/>
              <a:cs typeface="Century Gothic"/>
              <a:sym typeface="Century Gothic"/>
            </a:endParaRPr>
          </a:p>
        </p:txBody>
      </p:sp>
      <p:sp>
        <p:nvSpPr>
          <p:cNvPr id="775" name="Google Shape;775;p41"/>
          <p:cNvSpPr txBox="1"/>
          <p:nvPr/>
        </p:nvSpPr>
        <p:spPr>
          <a:xfrm>
            <a:off x="1653692" y="1165121"/>
            <a:ext cx="1706929" cy="434791"/>
          </a:xfrm>
          <a:prstGeom prst="rect">
            <a:avLst/>
          </a:prstGeom>
          <a:noFill/>
          <a:ln>
            <a:noFill/>
          </a:ln>
        </p:spPr>
        <p:txBody>
          <a:bodyPr anchorCtr="0" anchor="b" bIns="45700" lIns="91425" spcFirstLastPara="1" rIns="91425" wrap="square" tIns="45700">
            <a:normAutofit/>
          </a:bodyPr>
          <a:lstStyle/>
          <a:p>
            <a:pPr indent="0" lvl="0" marL="0" marR="0" rtl="0" algn="ctr">
              <a:lnSpc>
                <a:spcPct val="90000"/>
              </a:lnSpc>
              <a:spcBef>
                <a:spcPts val="0"/>
              </a:spcBef>
              <a:spcAft>
                <a:spcPts val="0"/>
              </a:spcAft>
              <a:buClr>
                <a:schemeClr val="dk1"/>
              </a:buClr>
              <a:buSzPts val="1100"/>
              <a:buFont typeface="Century Gothic"/>
              <a:buNone/>
            </a:pPr>
            <a:r>
              <a:rPr b="1" i="0" lang="es-CO" sz="1400" u="none" cap="none" strike="noStrike">
                <a:solidFill>
                  <a:srgbClr val="000000"/>
                </a:solidFill>
                <a:latin typeface="Arial"/>
                <a:ea typeface="Arial"/>
                <a:cs typeface="Arial"/>
                <a:sym typeface="Arial"/>
              </a:rPr>
              <a:t>Ad5</a:t>
            </a:r>
            <a:endParaRPr b="1" i="0" sz="1400" u="none" cap="none" strike="noStrike">
              <a:solidFill>
                <a:srgbClr val="000000"/>
              </a:solidFill>
              <a:latin typeface="Arial"/>
              <a:ea typeface="Arial"/>
              <a:cs typeface="Arial"/>
              <a:sym typeface="Arial"/>
            </a:endParaRPr>
          </a:p>
        </p:txBody>
      </p:sp>
      <p:sp>
        <p:nvSpPr>
          <p:cNvPr id="776" name="Google Shape;776;p41"/>
          <p:cNvSpPr txBox="1"/>
          <p:nvPr/>
        </p:nvSpPr>
        <p:spPr>
          <a:xfrm>
            <a:off x="6634673" y="1212136"/>
            <a:ext cx="1706929" cy="434791"/>
          </a:xfrm>
          <a:prstGeom prst="rect">
            <a:avLst/>
          </a:prstGeom>
          <a:noFill/>
          <a:ln>
            <a:noFill/>
          </a:ln>
        </p:spPr>
        <p:txBody>
          <a:bodyPr anchorCtr="0" anchor="b" bIns="45700" lIns="91425" spcFirstLastPara="1" rIns="91425" wrap="square" tIns="45700">
            <a:normAutofit/>
          </a:bodyPr>
          <a:lstStyle/>
          <a:p>
            <a:pPr indent="0" lvl="0" marL="0" marR="0" rtl="0" algn="ctr">
              <a:lnSpc>
                <a:spcPct val="90000"/>
              </a:lnSpc>
              <a:spcBef>
                <a:spcPts val="0"/>
              </a:spcBef>
              <a:spcAft>
                <a:spcPts val="0"/>
              </a:spcAft>
              <a:buClr>
                <a:schemeClr val="dk1"/>
              </a:buClr>
              <a:buSzPts val="1100"/>
              <a:buFont typeface="Century Gothic"/>
              <a:buNone/>
            </a:pPr>
            <a:r>
              <a:rPr b="1" i="0" lang="es-CO" sz="1100" u="none" cap="none" strike="noStrike">
                <a:solidFill>
                  <a:schemeClr val="dk1"/>
                </a:solidFill>
                <a:latin typeface="Century Gothic"/>
                <a:ea typeface="Century Gothic"/>
                <a:cs typeface="Century Gothic"/>
                <a:sym typeface="Century Gothic"/>
              </a:rPr>
              <a:t>CÉLULA MADRE DE LA LMC</a:t>
            </a:r>
            <a:endParaRPr b="0" i="0" sz="1400" u="none" cap="none" strike="noStrike">
              <a:solidFill>
                <a:srgbClr val="000000"/>
              </a:solidFill>
              <a:latin typeface="Arial"/>
              <a:ea typeface="Arial"/>
              <a:cs typeface="Arial"/>
              <a:sym typeface="Arial"/>
            </a:endParaRPr>
          </a:p>
        </p:txBody>
      </p:sp>
      <p:sp>
        <p:nvSpPr>
          <p:cNvPr id="777" name="Google Shape;777;p41"/>
          <p:cNvSpPr/>
          <p:nvPr/>
        </p:nvSpPr>
        <p:spPr>
          <a:xfrm flipH="1" rot="-2733987">
            <a:off x="7978833" y="1828552"/>
            <a:ext cx="484855" cy="321909"/>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8" name="Google Shape;778;p41"/>
          <p:cNvSpPr txBox="1"/>
          <p:nvPr/>
        </p:nvSpPr>
        <p:spPr>
          <a:xfrm>
            <a:off x="8335814" y="1711122"/>
            <a:ext cx="1536900" cy="234600"/>
          </a:xfrm>
          <a:prstGeom prst="rect">
            <a:avLst/>
          </a:prstGeom>
          <a:noFill/>
          <a:ln>
            <a:noFill/>
          </a:ln>
        </p:spPr>
        <p:txBody>
          <a:bodyPr anchorCtr="0" anchor="b" bIns="45700" lIns="91425" spcFirstLastPara="1" rIns="91425" wrap="square" tIns="45700">
            <a:normAutofit lnSpcReduction="10000"/>
          </a:bodyPr>
          <a:lstStyle/>
          <a:p>
            <a:pPr indent="0" lvl="0" marL="0" marR="0" rtl="0" algn="l">
              <a:lnSpc>
                <a:spcPct val="90000"/>
              </a:lnSpc>
              <a:spcBef>
                <a:spcPts val="0"/>
              </a:spcBef>
              <a:spcAft>
                <a:spcPts val="0"/>
              </a:spcAft>
              <a:buClr>
                <a:schemeClr val="dk1"/>
              </a:buClr>
              <a:buSzPts val="1100"/>
              <a:buFont typeface="Century Gothic"/>
              <a:buNone/>
            </a:pPr>
            <a:r>
              <a:rPr b="1" i="0" lang="es-CO" sz="1100" u="none" cap="none" strike="noStrike">
                <a:solidFill>
                  <a:schemeClr val="dk1"/>
                </a:solidFill>
                <a:latin typeface="Century Gothic"/>
                <a:ea typeface="Century Gothic"/>
                <a:cs typeface="Century Gothic"/>
                <a:sym typeface="Century Gothic"/>
              </a:rPr>
              <a:t>ÁCIDO SIÁLICO</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3" name="Shape 783"/>
        <p:cNvGrpSpPr/>
        <p:nvPr/>
      </p:nvGrpSpPr>
      <p:grpSpPr>
        <a:xfrm>
          <a:off x="0" y="0"/>
          <a:ext cx="0" cy="0"/>
          <a:chOff x="0" y="0"/>
          <a:chExt cx="0" cy="0"/>
        </a:xfrm>
      </p:grpSpPr>
      <p:sp>
        <p:nvSpPr>
          <p:cNvPr id="784" name="Google Shape;784;p43"/>
          <p:cNvSpPr/>
          <p:nvPr/>
        </p:nvSpPr>
        <p:spPr>
          <a:xfrm>
            <a:off x="0" y="0"/>
            <a:ext cx="12192000" cy="685800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pic>
        <p:nvPicPr>
          <p:cNvPr id="785" name="Google Shape;785;p43"/>
          <p:cNvPicPr preferRelativeResize="0"/>
          <p:nvPr/>
        </p:nvPicPr>
        <p:blipFill rotWithShape="1">
          <a:blip r:embed="rId3">
            <a:alphaModFix/>
          </a:blip>
          <a:srcRect b="0" l="0" r="0" t="-534"/>
          <a:stretch/>
        </p:blipFill>
        <p:spPr>
          <a:xfrm rot="-5400000">
            <a:off x="7545075" y="2187578"/>
            <a:ext cx="6857999" cy="2482850"/>
          </a:xfrm>
          <a:prstGeom prst="rect">
            <a:avLst/>
          </a:prstGeom>
          <a:noFill/>
          <a:ln>
            <a:noFill/>
          </a:ln>
        </p:spPr>
      </p:pic>
      <p:sp>
        <p:nvSpPr>
          <p:cNvPr id="786" name="Google Shape;786;p43"/>
          <p:cNvSpPr txBox="1"/>
          <p:nvPr>
            <p:ph type="ctrTitle"/>
          </p:nvPr>
        </p:nvSpPr>
        <p:spPr>
          <a:xfrm>
            <a:off x="398829" y="469900"/>
            <a:ext cx="10575245" cy="593843"/>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chemeClr val="dk1"/>
              </a:buClr>
              <a:buSzPts val="2000"/>
              <a:buFont typeface="Century Gothic"/>
              <a:buNone/>
            </a:pPr>
            <a:r>
              <a:rPr b="1" i="1" lang="es-CO" sz="2000"/>
              <a:t>ADENOVIRUS</a:t>
            </a:r>
            <a:r>
              <a:rPr b="1" lang="es-CO" sz="2000"/>
              <a:t>: LIGANDOS ASOCIADOS A LA PARTÍCULA VIRAL</a:t>
            </a:r>
            <a:endParaRPr/>
          </a:p>
        </p:txBody>
      </p:sp>
      <p:pic>
        <p:nvPicPr>
          <p:cNvPr id="787" name="Google Shape;787;p43"/>
          <p:cNvPicPr preferRelativeResize="0"/>
          <p:nvPr/>
        </p:nvPicPr>
        <p:blipFill rotWithShape="1">
          <a:blip r:embed="rId4">
            <a:alphaModFix/>
          </a:blip>
          <a:srcRect b="0" l="0" r="0" t="0"/>
          <a:stretch/>
        </p:blipFill>
        <p:spPr>
          <a:xfrm>
            <a:off x="4612493" y="1645995"/>
            <a:ext cx="591803" cy="591803"/>
          </a:xfrm>
          <a:prstGeom prst="rect">
            <a:avLst/>
          </a:prstGeom>
          <a:noFill/>
          <a:ln>
            <a:noFill/>
          </a:ln>
        </p:spPr>
      </p:pic>
      <p:pic>
        <p:nvPicPr>
          <p:cNvPr descr="https://lh4.googleusercontent.com/cRVb0nwd7LSNTahR87Qf81tlsu3UA7kayRPDfgNHRl5Q8nFvZfMsuYV9-qphIIStaKZTKeYH6hGVE359VrOk-baBOpiY68xz-jScPz2C_C4bkkz71MSHBecYwytAznNPMR7TChlj" id="788" name="Google Shape;788;p43"/>
          <p:cNvPicPr preferRelativeResize="0"/>
          <p:nvPr/>
        </p:nvPicPr>
        <p:blipFill rotWithShape="1">
          <a:blip r:embed="rId5">
            <a:alphaModFix/>
          </a:blip>
          <a:srcRect b="8554" l="25599" r="8846" t="28112"/>
          <a:stretch/>
        </p:blipFill>
        <p:spPr>
          <a:xfrm>
            <a:off x="341793" y="1507957"/>
            <a:ext cx="4271645" cy="2691624"/>
          </a:xfrm>
          <a:prstGeom prst="rect">
            <a:avLst/>
          </a:prstGeom>
          <a:noFill/>
          <a:ln>
            <a:noFill/>
          </a:ln>
        </p:spPr>
      </p:pic>
      <p:sp>
        <p:nvSpPr>
          <p:cNvPr id="789" name="Google Shape;789;p43"/>
          <p:cNvSpPr/>
          <p:nvPr/>
        </p:nvSpPr>
        <p:spPr>
          <a:xfrm rot="-2852004">
            <a:off x="6361447" y="1881774"/>
            <a:ext cx="838200" cy="439080"/>
          </a:xfrm>
          <a:prstGeom prst="rect">
            <a:avLst/>
          </a:prstGeom>
          <a:solidFill>
            <a:schemeClr val="lt1"/>
          </a:solid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790" name="Google Shape;790;p43"/>
          <p:cNvSpPr txBox="1"/>
          <p:nvPr/>
        </p:nvSpPr>
        <p:spPr>
          <a:xfrm>
            <a:off x="8722988" y="2041829"/>
            <a:ext cx="675368" cy="234737"/>
          </a:xfrm>
          <a:prstGeom prst="rect">
            <a:avLst/>
          </a:prstGeom>
          <a:noFill/>
          <a:ln>
            <a:noFill/>
          </a:ln>
        </p:spPr>
        <p:txBody>
          <a:bodyPr anchorCtr="0" anchor="b" bIns="45700" lIns="91425" spcFirstLastPara="1" rIns="91425" wrap="square" tIns="45700">
            <a:normAutofit lnSpcReduction="10000"/>
          </a:bodyPr>
          <a:lstStyle/>
          <a:p>
            <a:pPr indent="0" lvl="0" marL="0" marR="0" rtl="0" algn="ctr">
              <a:lnSpc>
                <a:spcPct val="90000"/>
              </a:lnSpc>
              <a:spcBef>
                <a:spcPts val="0"/>
              </a:spcBef>
              <a:spcAft>
                <a:spcPts val="0"/>
              </a:spcAft>
              <a:buClr>
                <a:schemeClr val="dk1"/>
              </a:buClr>
              <a:buSzPts val="1100"/>
              <a:buFont typeface="Century Gothic"/>
              <a:buNone/>
            </a:pPr>
            <a:r>
              <a:rPr b="1" i="0" lang="es-CO" sz="1100" u="none" cap="none" strike="noStrike">
                <a:solidFill>
                  <a:schemeClr val="dk1"/>
                </a:solidFill>
                <a:latin typeface="Century Gothic"/>
                <a:ea typeface="Century Gothic"/>
                <a:cs typeface="Century Gothic"/>
                <a:sym typeface="Century Gothic"/>
              </a:rPr>
              <a:t>CD34</a:t>
            </a:r>
            <a:endParaRPr b="0" i="0" sz="1400" u="none" cap="none" strike="noStrike">
              <a:solidFill>
                <a:srgbClr val="000000"/>
              </a:solidFill>
              <a:latin typeface="Arial"/>
              <a:ea typeface="Arial"/>
              <a:cs typeface="Arial"/>
              <a:sym typeface="Arial"/>
            </a:endParaRPr>
          </a:p>
        </p:txBody>
      </p:sp>
      <p:sp>
        <p:nvSpPr>
          <p:cNvPr id="791" name="Google Shape;791;p43"/>
          <p:cNvSpPr txBox="1"/>
          <p:nvPr/>
        </p:nvSpPr>
        <p:spPr>
          <a:xfrm>
            <a:off x="8710888" y="2673735"/>
            <a:ext cx="675300" cy="234600"/>
          </a:xfrm>
          <a:prstGeom prst="rect">
            <a:avLst/>
          </a:prstGeom>
          <a:noFill/>
          <a:ln>
            <a:noFill/>
          </a:ln>
        </p:spPr>
        <p:txBody>
          <a:bodyPr anchorCtr="0" anchor="b" bIns="45700" lIns="91425" spcFirstLastPara="1" rIns="91425" wrap="square" tIns="45700">
            <a:normAutofit lnSpcReduction="10000"/>
          </a:bodyPr>
          <a:lstStyle/>
          <a:p>
            <a:pPr indent="0" lvl="0" marL="0" marR="0" rtl="0" algn="ctr">
              <a:lnSpc>
                <a:spcPct val="90000"/>
              </a:lnSpc>
              <a:spcBef>
                <a:spcPts val="0"/>
              </a:spcBef>
              <a:spcAft>
                <a:spcPts val="0"/>
              </a:spcAft>
              <a:buClr>
                <a:schemeClr val="dk1"/>
              </a:buClr>
              <a:buSzPts val="1100"/>
              <a:buFont typeface="Century Gothic"/>
              <a:buNone/>
            </a:pPr>
            <a:r>
              <a:rPr b="1" i="0" lang="es-CO" sz="1100" u="none" cap="none" strike="noStrike">
                <a:solidFill>
                  <a:schemeClr val="dk1"/>
                </a:solidFill>
                <a:latin typeface="Century Gothic"/>
                <a:ea typeface="Century Gothic"/>
                <a:cs typeface="Century Gothic"/>
                <a:sym typeface="Century Gothic"/>
              </a:rPr>
              <a:t>CD90</a:t>
            </a:r>
            <a:endParaRPr b="0" i="0" sz="1400" u="none" cap="none" strike="noStrike">
              <a:solidFill>
                <a:srgbClr val="000000"/>
              </a:solidFill>
              <a:latin typeface="Arial"/>
              <a:ea typeface="Arial"/>
              <a:cs typeface="Arial"/>
              <a:sym typeface="Arial"/>
            </a:endParaRPr>
          </a:p>
        </p:txBody>
      </p:sp>
      <p:sp>
        <p:nvSpPr>
          <p:cNvPr id="792" name="Google Shape;792;p43"/>
          <p:cNvSpPr txBox="1"/>
          <p:nvPr/>
        </p:nvSpPr>
        <p:spPr>
          <a:xfrm>
            <a:off x="8741552" y="3252033"/>
            <a:ext cx="573600" cy="237600"/>
          </a:xfrm>
          <a:prstGeom prst="rect">
            <a:avLst/>
          </a:prstGeom>
          <a:noFill/>
          <a:ln>
            <a:noFill/>
          </a:ln>
        </p:spPr>
        <p:txBody>
          <a:bodyPr anchorCtr="0" anchor="b" bIns="45700" lIns="91425" spcFirstLastPara="1" rIns="91425" wrap="square" tIns="45700">
            <a:normAutofit lnSpcReduction="10000"/>
          </a:bodyPr>
          <a:lstStyle/>
          <a:p>
            <a:pPr indent="0" lvl="0" marL="0" marR="0" rtl="0" algn="ctr">
              <a:lnSpc>
                <a:spcPct val="90000"/>
              </a:lnSpc>
              <a:spcBef>
                <a:spcPts val="0"/>
              </a:spcBef>
              <a:spcAft>
                <a:spcPts val="0"/>
              </a:spcAft>
              <a:buClr>
                <a:schemeClr val="dk1"/>
              </a:buClr>
              <a:buSzPts val="1100"/>
              <a:buFont typeface="Century Gothic"/>
              <a:buNone/>
            </a:pPr>
            <a:r>
              <a:rPr b="1" i="0" lang="es-CO" sz="1100" u="none" cap="none" strike="noStrike">
                <a:solidFill>
                  <a:schemeClr val="dk1"/>
                </a:solidFill>
                <a:latin typeface="Century Gothic"/>
                <a:ea typeface="Century Gothic"/>
                <a:cs typeface="Century Gothic"/>
                <a:sym typeface="Century Gothic"/>
              </a:rPr>
              <a:t>CD38</a:t>
            </a:r>
            <a:endParaRPr b="0" i="0" sz="1400" u="none" cap="none" strike="noStrike">
              <a:solidFill>
                <a:srgbClr val="000000"/>
              </a:solidFill>
              <a:latin typeface="Arial"/>
              <a:ea typeface="Arial"/>
              <a:cs typeface="Arial"/>
              <a:sym typeface="Arial"/>
            </a:endParaRPr>
          </a:p>
        </p:txBody>
      </p:sp>
      <p:sp>
        <p:nvSpPr>
          <p:cNvPr id="793" name="Google Shape;793;p43"/>
          <p:cNvSpPr txBox="1"/>
          <p:nvPr/>
        </p:nvSpPr>
        <p:spPr>
          <a:xfrm>
            <a:off x="8524704" y="3751919"/>
            <a:ext cx="783000" cy="277800"/>
          </a:xfrm>
          <a:prstGeom prst="rect">
            <a:avLst/>
          </a:prstGeom>
          <a:noFill/>
          <a:ln>
            <a:noFill/>
          </a:ln>
        </p:spPr>
        <p:txBody>
          <a:bodyPr anchorCtr="0" anchor="b" bIns="45700" lIns="91425" spcFirstLastPara="1" rIns="91425" wrap="square" tIns="45700">
            <a:normAutofit/>
          </a:bodyPr>
          <a:lstStyle/>
          <a:p>
            <a:pPr indent="0" lvl="0" marL="0" marR="0" rtl="0" algn="ctr">
              <a:lnSpc>
                <a:spcPct val="90000"/>
              </a:lnSpc>
              <a:spcBef>
                <a:spcPts val="0"/>
              </a:spcBef>
              <a:spcAft>
                <a:spcPts val="0"/>
              </a:spcAft>
              <a:buClr>
                <a:schemeClr val="dk1"/>
              </a:buClr>
              <a:buSzPts val="1100"/>
              <a:buFont typeface="Century Gothic"/>
              <a:buNone/>
            </a:pPr>
            <a:r>
              <a:rPr b="1" i="0" lang="es-CO" sz="1100" u="none" cap="none" strike="noStrike">
                <a:solidFill>
                  <a:schemeClr val="dk1"/>
                </a:solidFill>
                <a:latin typeface="Century Gothic"/>
                <a:ea typeface="Century Gothic"/>
                <a:cs typeface="Century Gothic"/>
                <a:sym typeface="Century Gothic"/>
              </a:rPr>
              <a:t>CD45RA</a:t>
            </a:r>
            <a:endParaRPr b="0" i="0" sz="1400" u="none" cap="none" strike="noStrike">
              <a:solidFill>
                <a:srgbClr val="000000"/>
              </a:solidFill>
              <a:latin typeface="Arial"/>
              <a:ea typeface="Arial"/>
              <a:cs typeface="Arial"/>
              <a:sym typeface="Arial"/>
            </a:endParaRPr>
          </a:p>
        </p:txBody>
      </p:sp>
      <p:sp>
        <p:nvSpPr>
          <p:cNvPr id="794" name="Google Shape;794;p43"/>
          <p:cNvSpPr txBox="1"/>
          <p:nvPr/>
        </p:nvSpPr>
        <p:spPr>
          <a:xfrm>
            <a:off x="5497871" y="1775484"/>
            <a:ext cx="675300" cy="234600"/>
          </a:xfrm>
          <a:prstGeom prst="rect">
            <a:avLst/>
          </a:prstGeom>
          <a:noFill/>
          <a:ln>
            <a:noFill/>
          </a:ln>
        </p:spPr>
        <p:txBody>
          <a:bodyPr anchorCtr="0" anchor="b" bIns="45700" lIns="91425" spcFirstLastPara="1" rIns="91425" wrap="square" tIns="45700">
            <a:normAutofit lnSpcReduction="10000"/>
          </a:bodyPr>
          <a:lstStyle/>
          <a:p>
            <a:pPr indent="0" lvl="0" marL="0" marR="0" rtl="0" algn="ctr">
              <a:lnSpc>
                <a:spcPct val="90000"/>
              </a:lnSpc>
              <a:spcBef>
                <a:spcPts val="0"/>
              </a:spcBef>
              <a:spcAft>
                <a:spcPts val="0"/>
              </a:spcAft>
              <a:buClr>
                <a:schemeClr val="dk1"/>
              </a:buClr>
              <a:buSzPts val="1100"/>
              <a:buFont typeface="Century Gothic"/>
              <a:buNone/>
            </a:pPr>
            <a:r>
              <a:rPr b="1" i="0" lang="es-CO" sz="1100" u="none" cap="none" strike="noStrike">
                <a:solidFill>
                  <a:schemeClr val="dk1"/>
                </a:solidFill>
                <a:latin typeface="Century Gothic"/>
                <a:ea typeface="Century Gothic"/>
                <a:cs typeface="Century Gothic"/>
                <a:sym typeface="Century Gothic"/>
              </a:rPr>
              <a:t>CD150</a:t>
            </a:r>
            <a:endParaRPr b="1" i="0" sz="1100" u="none" cap="none" strike="noStrike">
              <a:solidFill>
                <a:schemeClr val="dk1"/>
              </a:solidFill>
              <a:latin typeface="Century Gothic"/>
              <a:ea typeface="Century Gothic"/>
              <a:cs typeface="Century Gothic"/>
              <a:sym typeface="Century Gothic"/>
            </a:endParaRPr>
          </a:p>
        </p:txBody>
      </p:sp>
      <p:sp>
        <p:nvSpPr>
          <p:cNvPr id="795" name="Google Shape;795;p43"/>
          <p:cNvSpPr txBox="1"/>
          <p:nvPr/>
        </p:nvSpPr>
        <p:spPr>
          <a:xfrm>
            <a:off x="5394452" y="2323175"/>
            <a:ext cx="675368" cy="234737"/>
          </a:xfrm>
          <a:prstGeom prst="rect">
            <a:avLst/>
          </a:prstGeom>
          <a:noFill/>
          <a:ln>
            <a:noFill/>
          </a:ln>
        </p:spPr>
        <p:txBody>
          <a:bodyPr anchorCtr="0" anchor="b" bIns="45700" lIns="91425" spcFirstLastPara="1" rIns="91425" wrap="square" tIns="45700">
            <a:normAutofit lnSpcReduction="10000"/>
          </a:bodyPr>
          <a:lstStyle/>
          <a:p>
            <a:pPr indent="0" lvl="0" marL="0" marR="0" rtl="0" algn="ctr">
              <a:lnSpc>
                <a:spcPct val="90000"/>
              </a:lnSpc>
              <a:spcBef>
                <a:spcPts val="0"/>
              </a:spcBef>
              <a:spcAft>
                <a:spcPts val="0"/>
              </a:spcAft>
              <a:buClr>
                <a:schemeClr val="dk1"/>
              </a:buClr>
              <a:buSzPts val="1100"/>
              <a:buFont typeface="Century Gothic"/>
              <a:buNone/>
            </a:pPr>
            <a:r>
              <a:rPr b="1" i="0" lang="es-CO" sz="1100" u="none" cap="none" strike="noStrike">
                <a:solidFill>
                  <a:schemeClr val="dk1"/>
                </a:solidFill>
                <a:latin typeface="Century Gothic"/>
                <a:ea typeface="Century Gothic"/>
                <a:cs typeface="Century Gothic"/>
                <a:sym typeface="Century Gothic"/>
              </a:rPr>
              <a:t>CD48</a:t>
            </a:r>
            <a:endParaRPr b="1" i="0" sz="1100" u="none" cap="none" strike="noStrike">
              <a:solidFill>
                <a:schemeClr val="dk1"/>
              </a:solidFill>
              <a:latin typeface="Century Gothic"/>
              <a:ea typeface="Century Gothic"/>
              <a:cs typeface="Century Gothic"/>
              <a:sym typeface="Century Gothic"/>
            </a:endParaRPr>
          </a:p>
        </p:txBody>
      </p:sp>
      <p:sp>
        <p:nvSpPr>
          <p:cNvPr id="796" name="Google Shape;796;p43"/>
          <p:cNvSpPr txBox="1"/>
          <p:nvPr/>
        </p:nvSpPr>
        <p:spPr>
          <a:xfrm>
            <a:off x="5421693" y="2844716"/>
            <a:ext cx="675300" cy="234600"/>
          </a:xfrm>
          <a:prstGeom prst="rect">
            <a:avLst/>
          </a:prstGeom>
          <a:noFill/>
          <a:ln>
            <a:noFill/>
          </a:ln>
        </p:spPr>
        <p:txBody>
          <a:bodyPr anchorCtr="0" anchor="b" bIns="45700" lIns="91425" spcFirstLastPara="1" rIns="91425" wrap="square" tIns="45700">
            <a:normAutofit lnSpcReduction="10000"/>
          </a:bodyPr>
          <a:lstStyle/>
          <a:p>
            <a:pPr indent="0" lvl="0" marL="0" marR="0" rtl="0" algn="ctr">
              <a:lnSpc>
                <a:spcPct val="90000"/>
              </a:lnSpc>
              <a:spcBef>
                <a:spcPts val="0"/>
              </a:spcBef>
              <a:spcAft>
                <a:spcPts val="0"/>
              </a:spcAft>
              <a:buClr>
                <a:schemeClr val="dk1"/>
              </a:buClr>
              <a:buSzPts val="1100"/>
              <a:buFont typeface="Century Gothic"/>
              <a:buNone/>
            </a:pPr>
            <a:r>
              <a:rPr b="1" i="0" lang="es-CO" sz="1100" u="none" cap="none" strike="noStrike">
                <a:solidFill>
                  <a:schemeClr val="dk1"/>
                </a:solidFill>
                <a:latin typeface="Century Gothic"/>
                <a:ea typeface="Century Gothic"/>
                <a:cs typeface="Century Gothic"/>
                <a:sym typeface="Century Gothic"/>
              </a:rPr>
              <a:t>CD135</a:t>
            </a:r>
            <a:endParaRPr b="1" i="0" sz="1100" u="none" cap="none" strike="noStrike">
              <a:solidFill>
                <a:schemeClr val="dk1"/>
              </a:solidFill>
              <a:latin typeface="Century Gothic"/>
              <a:ea typeface="Century Gothic"/>
              <a:cs typeface="Century Gothic"/>
              <a:sym typeface="Century Gothic"/>
            </a:endParaRPr>
          </a:p>
        </p:txBody>
      </p:sp>
      <p:sp>
        <p:nvSpPr>
          <p:cNvPr id="797" name="Google Shape;797;p43"/>
          <p:cNvSpPr txBox="1"/>
          <p:nvPr/>
        </p:nvSpPr>
        <p:spPr>
          <a:xfrm>
            <a:off x="5814089" y="3489633"/>
            <a:ext cx="494700" cy="235500"/>
          </a:xfrm>
          <a:prstGeom prst="rect">
            <a:avLst/>
          </a:prstGeom>
          <a:noFill/>
          <a:ln>
            <a:noFill/>
          </a:ln>
        </p:spPr>
        <p:txBody>
          <a:bodyPr anchorCtr="0" anchor="b" bIns="45700" lIns="91425" spcFirstLastPara="1" rIns="91425" wrap="square" tIns="45700">
            <a:normAutofit lnSpcReduction="10000"/>
          </a:bodyPr>
          <a:lstStyle/>
          <a:p>
            <a:pPr indent="0" lvl="0" marL="0" marR="0" rtl="0" algn="ctr">
              <a:lnSpc>
                <a:spcPct val="90000"/>
              </a:lnSpc>
              <a:spcBef>
                <a:spcPts val="0"/>
              </a:spcBef>
              <a:spcAft>
                <a:spcPts val="0"/>
              </a:spcAft>
              <a:buClr>
                <a:schemeClr val="dk1"/>
              </a:buClr>
              <a:buSzPts val="1100"/>
              <a:buFont typeface="Century Gothic"/>
              <a:buNone/>
            </a:pPr>
            <a:r>
              <a:rPr b="1" i="0" lang="es-CO" sz="1100" u="none" cap="none" strike="noStrike">
                <a:solidFill>
                  <a:schemeClr val="dk1"/>
                </a:solidFill>
                <a:latin typeface="Century Gothic"/>
                <a:ea typeface="Century Gothic"/>
                <a:cs typeface="Century Gothic"/>
                <a:sym typeface="Century Gothic"/>
              </a:rPr>
              <a:t>TSI</a:t>
            </a:r>
            <a:endParaRPr b="1" i="0" sz="1100" u="none" cap="none" strike="noStrike">
              <a:solidFill>
                <a:schemeClr val="dk1"/>
              </a:solidFill>
              <a:latin typeface="Century Gothic"/>
              <a:ea typeface="Century Gothic"/>
              <a:cs typeface="Century Gothic"/>
              <a:sym typeface="Century Gothic"/>
            </a:endParaRPr>
          </a:p>
        </p:txBody>
      </p:sp>
      <p:pic>
        <p:nvPicPr>
          <p:cNvPr id="798" name="Google Shape;798;p43"/>
          <p:cNvPicPr preferRelativeResize="0"/>
          <p:nvPr/>
        </p:nvPicPr>
        <p:blipFill rotWithShape="1">
          <a:blip r:embed="rId6">
            <a:alphaModFix/>
          </a:blip>
          <a:srcRect b="21220" l="12534" r="63793" t="36322"/>
          <a:stretch/>
        </p:blipFill>
        <p:spPr>
          <a:xfrm>
            <a:off x="6383522" y="1923562"/>
            <a:ext cx="2115185" cy="2076909"/>
          </a:xfrm>
          <a:prstGeom prst="rect">
            <a:avLst/>
          </a:prstGeom>
          <a:noFill/>
          <a:ln>
            <a:noFill/>
          </a:ln>
        </p:spPr>
      </p:pic>
      <p:pic>
        <p:nvPicPr>
          <p:cNvPr id="799" name="Google Shape;799;p43"/>
          <p:cNvPicPr preferRelativeResize="0"/>
          <p:nvPr/>
        </p:nvPicPr>
        <p:blipFill rotWithShape="1">
          <a:blip r:embed="rId7">
            <a:alphaModFix/>
          </a:blip>
          <a:srcRect b="36194" l="0" r="0" t="13468"/>
          <a:stretch/>
        </p:blipFill>
        <p:spPr>
          <a:xfrm rot="-2563962">
            <a:off x="8287806" y="2274140"/>
            <a:ext cx="619854" cy="121284"/>
          </a:xfrm>
          <a:prstGeom prst="rect">
            <a:avLst/>
          </a:prstGeom>
          <a:noFill/>
          <a:ln>
            <a:noFill/>
          </a:ln>
        </p:spPr>
      </p:pic>
      <p:pic>
        <p:nvPicPr>
          <p:cNvPr descr="Mouse anti-Human/Cow CD90 Antibody [188-10712]" id="800" name="Google Shape;800;p43"/>
          <p:cNvPicPr preferRelativeResize="0"/>
          <p:nvPr/>
        </p:nvPicPr>
        <p:blipFill rotWithShape="1">
          <a:blip r:embed="rId8">
            <a:alphaModFix/>
          </a:blip>
          <a:srcRect b="23346" l="10002" r="9941" t="19665"/>
          <a:stretch/>
        </p:blipFill>
        <p:spPr>
          <a:xfrm rot="5400000">
            <a:off x="8416694" y="2580863"/>
            <a:ext cx="459018" cy="408457"/>
          </a:xfrm>
          <a:prstGeom prst="rect">
            <a:avLst/>
          </a:prstGeom>
          <a:noFill/>
          <a:ln>
            <a:noFill/>
          </a:ln>
        </p:spPr>
      </p:pic>
      <p:pic>
        <p:nvPicPr>
          <p:cNvPr id="801" name="Google Shape;801;p43"/>
          <p:cNvPicPr preferRelativeResize="0"/>
          <p:nvPr/>
        </p:nvPicPr>
        <p:blipFill rotWithShape="1">
          <a:blip r:embed="rId9">
            <a:alphaModFix/>
          </a:blip>
          <a:srcRect b="26769" l="35830" r="4253" t="31075"/>
          <a:stretch/>
        </p:blipFill>
        <p:spPr>
          <a:xfrm rot="-9235119">
            <a:off x="8068525" y="3593114"/>
            <a:ext cx="576501" cy="304547"/>
          </a:xfrm>
          <a:prstGeom prst="rect">
            <a:avLst/>
          </a:prstGeom>
          <a:noFill/>
          <a:ln>
            <a:noFill/>
          </a:ln>
        </p:spPr>
      </p:pic>
      <p:sp>
        <p:nvSpPr>
          <p:cNvPr id="802" name="Google Shape;802;p43"/>
          <p:cNvSpPr/>
          <p:nvPr/>
        </p:nvSpPr>
        <p:spPr>
          <a:xfrm>
            <a:off x="8160737" y="3554637"/>
            <a:ext cx="256800" cy="326400"/>
          </a:xfrm>
          <a:prstGeom prst="mathMultiply">
            <a:avLst>
              <a:gd fmla="val 23520" name="adj1"/>
            </a:avLst>
          </a:prstGeom>
          <a:solidFill>
            <a:schemeClr val="accen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pic>
        <p:nvPicPr>
          <p:cNvPr descr="Mouse anti-Human/Cow CD90 Antibody [188-10712]" id="803" name="Google Shape;803;p43"/>
          <p:cNvPicPr preferRelativeResize="0"/>
          <p:nvPr/>
        </p:nvPicPr>
        <p:blipFill rotWithShape="1">
          <a:blip r:embed="rId8">
            <a:alphaModFix/>
          </a:blip>
          <a:srcRect b="23346" l="10002" r="9941" t="19665"/>
          <a:stretch/>
        </p:blipFill>
        <p:spPr>
          <a:xfrm rot="-8100000">
            <a:off x="6444311" y="3660715"/>
            <a:ext cx="459018" cy="408457"/>
          </a:xfrm>
          <a:prstGeom prst="rect">
            <a:avLst/>
          </a:prstGeom>
          <a:noFill/>
          <a:ln>
            <a:noFill/>
          </a:ln>
        </p:spPr>
      </p:pic>
      <p:pic>
        <p:nvPicPr>
          <p:cNvPr descr="Mouse anti-Human/Cow CD90 Antibody [188-10712]" id="804" name="Google Shape;804;p43"/>
          <p:cNvPicPr preferRelativeResize="0"/>
          <p:nvPr/>
        </p:nvPicPr>
        <p:blipFill rotWithShape="1">
          <a:blip r:embed="rId8">
            <a:alphaModFix/>
          </a:blip>
          <a:srcRect b="23346" l="10002" r="9941" t="19665"/>
          <a:stretch/>
        </p:blipFill>
        <p:spPr>
          <a:xfrm rot="-7100437">
            <a:off x="6128015" y="3291385"/>
            <a:ext cx="459018" cy="408457"/>
          </a:xfrm>
          <a:prstGeom prst="rect">
            <a:avLst/>
          </a:prstGeom>
          <a:noFill/>
          <a:ln>
            <a:noFill/>
          </a:ln>
        </p:spPr>
      </p:pic>
      <p:pic>
        <p:nvPicPr>
          <p:cNvPr id="805" name="Google Shape;805;p43"/>
          <p:cNvPicPr preferRelativeResize="0"/>
          <p:nvPr/>
        </p:nvPicPr>
        <p:blipFill rotWithShape="1">
          <a:blip r:embed="rId10">
            <a:alphaModFix/>
          </a:blip>
          <a:srcRect b="24482" l="54403" r="4612" t="0"/>
          <a:stretch/>
        </p:blipFill>
        <p:spPr>
          <a:xfrm rot="-5148938">
            <a:off x="5964692" y="2727601"/>
            <a:ext cx="521249" cy="499030"/>
          </a:xfrm>
          <a:prstGeom prst="rect">
            <a:avLst/>
          </a:prstGeom>
          <a:noFill/>
          <a:ln>
            <a:noFill/>
          </a:ln>
        </p:spPr>
      </p:pic>
      <p:sp>
        <p:nvSpPr>
          <p:cNvPr id="806" name="Google Shape;806;p43"/>
          <p:cNvSpPr/>
          <p:nvPr/>
        </p:nvSpPr>
        <p:spPr>
          <a:xfrm>
            <a:off x="6146842" y="2791035"/>
            <a:ext cx="256800" cy="326400"/>
          </a:xfrm>
          <a:prstGeom prst="mathMultiply">
            <a:avLst>
              <a:gd fmla="val 23520" name="adj1"/>
            </a:avLst>
          </a:prstGeom>
          <a:solidFill>
            <a:schemeClr val="accen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pic>
        <p:nvPicPr>
          <p:cNvPr id="807" name="Google Shape;807;p43"/>
          <p:cNvPicPr preferRelativeResize="0"/>
          <p:nvPr/>
        </p:nvPicPr>
        <p:blipFill rotWithShape="1">
          <a:blip r:embed="rId11">
            <a:alphaModFix/>
          </a:blip>
          <a:srcRect b="53400" l="14213" r="74314" t="14043"/>
          <a:stretch/>
        </p:blipFill>
        <p:spPr>
          <a:xfrm rot="-5136830">
            <a:off x="6167281" y="2278002"/>
            <a:ext cx="242042" cy="511047"/>
          </a:xfrm>
          <a:prstGeom prst="rect">
            <a:avLst/>
          </a:prstGeom>
          <a:noFill/>
          <a:ln>
            <a:noFill/>
          </a:ln>
        </p:spPr>
      </p:pic>
      <p:sp>
        <p:nvSpPr>
          <p:cNvPr id="808" name="Google Shape;808;p43"/>
          <p:cNvSpPr/>
          <p:nvPr/>
        </p:nvSpPr>
        <p:spPr>
          <a:xfrm>
            <a:off x="6159241" y="2337616"/>
            <a:ext cx="256909" cy="326526"/>
          </a:xfrm>
          <a:prstGeom prst="mathMultiply">
            <a:avLst>
              <a:gd fmla="val 23520" name="adj1"/>
            </a:avLst>
          </a:prstGeom>
          <a:solidFill>
            <a:schemeClr val="accen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pic>
        <p:nvPicPr>
          <p:cNvPr id="809" name="Google Shape;809;p43"/>
          <p:cNvPicPr preferRelativeResize="0"/>
          <p:nvPr/>
        </p:nvPicPr>
        <p:blipFill rotWithShape="1">
          <a:blip r:embed="rId12">
            <a:alphaModFix/>
          </a:blip>
          <a:srcRect b="70189" l="20091" r="69850" t="0"/>
          <a:stretch/>
        </p:blipFill>
        <p:spPr>
          <a:xfrm rot="-3593170">
            <a:off x="6239107" y="1788592"/>
            <a:ext cx="360444" cy="647269"/>
          </a:xfrm>
          <a:prstGeom prst="rect">
            <a:avLst/>
          </a:prstGeom>
          <a:noFill/>
          <a:ln>
            <a:noFill/>
          </a:ln>
        </p:spPr>
      </p:pic>
      <p:pic>
        <p:nvPicPr>
          <p:cNvPr id="810" name="Google Shape;810;p43"/>
          <p:cNvPicPr preferRelativeResize="0"/>
          <p:nvPr/>
        </p:nvPicPr>
        <p:blipFill rotWithShape="1">
          <a:blip r:embed="rId13">
            <a:alphaModFix/>
          </a:blip>
          <a:srcRect b="37450" l="44244" r="47276" t="40141"/>
          <a:stretch/>
        </p:blipFill>
        <p:spPr>
          <a:xfrm rot="6212260">
            <a:off x="8399319" y="3092435"/>
            <a:ext cx="247164" cy="436449"/>
          </a:xfrm>
          <a:prstGeom prst="rect">
            <a:avLst/>
          </a:prstGeom>
          <a:noFill/>
          <a:ln>
            <a:noFill/>
          </a:ln>
        </p:spPr>
      </p:pic>
      <p:sp>
        <p:nvSpPr>
          <p:cNvPr id="811" name="Google Shape;811;p43"/>
          <p:cNvSpPr/>
          <p:nvPr/>
        </p:nvSpPr>
        <p:spPr>
          <a:xfrm>
            <a:off x="8368088" y="3134656"/>
            <a:ext cx="256800" cy="326400"/>
          </a:xfrm>
          <a:prstGeom prst="mathMultiply">
            <a:avLst>
              <a:gd fmla="val 23520" name="adj1"/>
            </a:avLst>
          </a:prstGeom>
          <a:solidFill>
            <a:schemeClr val="accen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812" name="Google Shape;812;p43"/>
          <p:cNvSpPr txBox="1"/>
          <p:nvPr/>
        </p:nvSpPr>
        <p:spPr>
          <a:xfrm>
            <a:off x="6163547" y="3952862"/>
            <a:ext cx="494700" cy="235500"/>
          </a:xfrm>
          <a:prstGeom prst="rect">
            <a:avLst/>
          </a:prstGeom>
          <a:noFill/>
          <a:ln>
            <a:noFill/>
          </a:ln>
        </p:spPr>
        <p:txBody>
          <a:bodyPr anchorCtr="0" anchor="b" bIns="45700" lIns="91425" spcFirstLastPara="1" rIns="91425" wrap="square" tIns="45700">
            <a:normAutofit lnSpcReduction="10000"/>
          </a:bodyPr>
          <a:lstStyle/>
          <a:p>
            <a:pPr indent="0" lvl="0" marL="0" marR="0" rtl="0" algn="ctr">
              <a:lnSpc>
                <a:spcPct val="90000"/>
              </a:lnSpc>
              <a:spcBef>
                <a:spcPts val="0"/>
              </a:spcBef>
              <a:spcAft>
                <a:spcPts val="0"/>
              </a:spcAft>
              <a:buClr>
                <a:schemeClr val="dk1"/>
              </a:buClr>
              <a:buSzPts val="1100"/>
              <a:buFont typeface="Century Gothic"/>
              <a:buNone/>
            </a:pPr>
            <a:r>
              <a:rPr b="1" i="0" lang="es-CO" sz="1100" u="none" cap="none" strike="noStrike">
                <a:solidFill>
                  <a:schemeClr val="dk1"/>
                </a:solidFill>
                <a:latin typeface="Century Gothic"/>
                <a:ea typeface="Century Gothic"/>
                <a:cs typeface="Century Gothic"/>
                <a:sym typeface="Century Gothic"/>
              </a:rPr>
              <a:t>KLS</a:t>
            </a:r>
            <a:endParaRPr b="1" i="0" sz="1100" u="none" cap="none" strike="noStrike">
              <a:solidFill>
                <a:schemeClr val="dk1"/>
              </a:solidFill>
              <a:latin typeface="Century Gothic"/>
              <a:ea typeface="Century Gothic"/>
              <a:cs typeface="Century Gothic"/>
              <a:sym typeface="Century Gothic"/>
            </a:endParaRPr>
          </a:p>
        </p:txBody>
      </p:sp>
      <p:pic>
        <p:nvPicPr>
          <p:cNvPr id="813" name="Google Shape;813;p43"/>
          <p:cNvPicPr preferRelativeResize="0"/>
          <p:nvPr/>
        </p:nvPicPr>
        <p:blipFill rotWithShape="1">
          <a:blip r:embed="rId14">
            <a:alphaModFix/>
          </a:blip>
          <a:srcRect b="17879" l="7066" r="75389" t="25265"/>
          <a:stretch/>
        </p:blipFill>
        <p:spPr>
          <a:xfrm rot="2424008">
            <a:off x="8097518" y="1827247"/>
            <a:ext cx="256799" cy="418744"/>
          </a:xfrm>
          <a:prstGeom prst="rect">
            <a:avLst/>
          </a:prstGeom>
          <a:noFill/>
          <a:ln>
            <a:noFill/>
          </a:ln>
        </p:spPr>
      </p:pic>
      <p:pic>
        <p:nvPicPr>
          <p:cNvPr id="814" name="Google Shape;814;p43"/>
          <p:cNvPicPr preferRelativeResize="0"/>
          <p:nvPr/>
        </p:nvPicPr>
        <p:blipFill rotWithShape="1">
          <a:blip r:embed="rId15">
            <a:alphaModFix/>
          </a:blip>
          <a:srcRect b="6736" l="3384" r="5938" t="5694"/>
          <a:stretch/>
        </p:blipFill>
        <p:spPr>
          <a:xfrm rot="-7977111">
            <a:off x="6616377" y="1562600"/>
            <a:ext cx="495407" cy="368155"/>
          </a:xfrm>
          <a:prstGeom prst="rect">
            <a:avLst/>
          </a:prstGeom>
          <a:noFill/>
          <a:ln>
            <a:noFill/>
          </a:ln>
        </p:spPr>
      </p:pic>
      <p:sp>
        <p:nvSpPr>
          <p:cNvPr id="815" name="Google Shape;815;p43"/>
          <p:cNvSpPr txBox="1"/>
          <p:nvPr/>
        </p:nvSpPr>
        <p:spPr>
          <a:xfrm>
            <a:off x="6111527" y="1434428"/>
            <a:ext cx="675300" cy="235611"/>
          </a:xfrm>
          <a:prstGeom prst="rect">
            <a:avLst/>
          </a:prstGeom>
          <a:noFill/>
          <a:ln>
            <a:noFill/>
          </a:ln>
        </p:spPr>
        <p:txBody>
          <a:bodyPr anchorCtr="0" anchor="b" bIns="45700" lIns="91425" spcFirstLastPara="1" rIns="91425" wrap="square" tIns="45700">
            <a:normAutofit lnSpcReduction="10000"/>
          </a:bodyPr>
          <a:lstStyle/>
          <a:p>
            <a:pPr indent="0" lvl="0" marL="0" marR="0" rtl="0" algn="ctr">
              <a:lnSpc>
                <a:spcPct val="90000"/>
              </a:lnSpc>
              <a:spcBef>
                <a:spcPts val="0"/>
              </a:spcBef>
              <a:spcAft>
                <a:spcPts val="0"/>
              </a:spcAft>
              <a:buClr>
                <a:schemeClr val="dk1"/>
              </a:buClr>
              <a:buSzPts val="1100"/>
              <a:buFont typeface="Century Gothic"/>
              <a:buNone/>
            </a:pPr>
            <a:r>
              <a:rPr b="1" i="0" lang="es-CO" sz="1100" u="none" cap="none" strike="noStrike">
                <a:solidFill>
                  <a:schemeClr val="dk1"/>
                </a:solidFill>
                <a:latin typeface="Century Gothic"/>
                <a:ea typeface="Century Gothic"/>
                <a:cs typeface="Century Gothic"/>
                <a:sym typeface="Century Gothic"/>
              </a:rPr>
              <a:t>CAR</a:t>
            </a:r>
            <a:endParaRPr b="1" i="0" sz="1100" u="none" cap="none" strike="noStrike">
              <a:solidFill>
                <a:schemeClr val="dk1"/>
              </a:solidFill>
              <a:latin typeface="Century Gothic"/>
              <a:ea typeface="Century Gothic"/>
              <a:cs typeface="Century Gothic"/>
              <a:sym typeface="Century Gothic"/>
            </a:endParaRPr>
          </a:p>
        </p:txBody>
      </p:sp>
      <p:sp>
        <p:nvSpPr>
          <p:cNvPr id="816" name="Google Shape;816;p43"/>
          <p:cNvSpPr txBox="1"/>
          <p:nvPr/>
        </p:nvSpPr>
        <p:spPr>
          <a:xfrm>
            <a:off x="1653692" y="1165121"/>
            <a:ext cx="1706929" cy="434791"/>
          </a:xfrm>
          <a:prstGeom prst="rect">
            <a:avLst/>
          </a:prstGeom>
          <a:noFill/>
          <a:ln>
            <a:noFill/>
          </a:ln>
        </p:spPr>
        <p:txBody>
          <a:bodyPr anchorCtr="0" anchor="b" bIns="45700" lIns="91425" spcFirstLastPara="1" rIns="91425" wrap="square" tIns="45700">
            <a:normAutofit/>
          </a:bodyPr>
          <a:lstStyle/>
          <a:p>
            <a:pPr indent="0" lvl="0" marL="0" marR="0" rtl="0" algn="ctr">
              <a:lnSpc>
                <a:spcPct val="90000"/>
              </a:lnSpc>
              <a:spcBef>
                <a:spcPts val="0"/>
              </a:spcBef>
              <a:spcAft>
                <a:spcPts val="0"/>
              </a:spcAft>
              <a:buClr>
                <a:schemeClr val="dk1"/>
              </a:buClr>
              <a:buSzPts val="1100"/>
              <a:buFont typeface="Century Gothic"/>
              <a:buNone/>
            </a:pPr>
            <a:r>
              <a:rPr b="1" i="0" lang="es-CO" sz="1400" u="none" cap="none" strike="noStrike">
                <a:solidFill>
                  <a:srgbClr val="000000"/>
                </a:solidFill>
                <a:latin typeface="Arial"/>
                <a:ea typeface="Arial"/>
                <a:cs typeface="Arial"/>
                <a:sym typeface="Arial"/>
              </a:rPr>
              <a:t>Ad5</a:t>
            </a:r>
            <a:endParaRPr b="1" i="0" sz="1400" u="none" cap="none" strike="noStrike">
              <a:solidFill>
                <a:srgbClr val="000000"/>
              </a:solidFill>
              <a:latin typeface="Arial"/>
              <a:ea typeface="Arial"/>
              <a:cs typeface="Arial"/>
              <a:sym typeface="Arial"/>
            </a:endParaRPr>
          </a:p>
        </p:txBody>
      </p:sp>
      <p:sp>
        <p:nvSpPr>
          <p:cNvPr id="817" name="Google Shape;817;p43"/>
          <p:cNvSpPr txBox="1"/>
          <p:nvPr/>
        </p:nvSpPr>
        <p:spPr>
          <a:xfrm>
            <a:off x="6634673" y="1212136"/>
            <a:ext cx="1706929" cy="434791"/>
          </a:xfrm>
          <a:prstGeom prst="rect">
            <a:avLst/>
          </a:prstGeom>
          <a:noFill/>
          <a:ln>
            <a:noFill/>
          </a:ln>
        </p:spPr>
        <p:txBody>
          <a:bodyPr anchorCtr="0" anchor="b" bIns="45700" lIns="91425" spcFirstLastPara="1" rIns="91425" wrap="square" tIns="45700">
            <a:normAutofit/>
          </a:bodyPr>
          <a:lstStyle/>
          <a:p>
            <a:pPr indent="0" lvl="0" marL="0" marR="0" rtl="0" algn="ctr">
              <a:lnSpc>
                <a:spcPct val="90000"/>
              </a:lnSpc>
              <a:spcBef>
                <a:spcPts val="0"/>
              </a:spcBef>
              <a:spcAft>
                <a:spcPts val="0"/>
              </a:spcAft>
              <a:buClr>
                <a:schemeClr val="dk1"/>
              </a:buClr>
              <a:buSzPts val="1100"/>
              <a:buFont typeface="Century Gothic"/>
              <a:buNone/>
            </a:pPr>
            <a:r>
              <a:rPr b="1" i="0" lang="es-CO" sz="1100" u="none" cap="none" strike="noStrike">
                <a:solidFill>
                  <a:schemeClr val="dk1"/>
                </a:solidFill>
                <a:latin typeface="Century Gothic"/>
                <a:ea typeface="Century Gothic"/>
                <a:cs typeface="Century Gothic"/>
                <a:sym typeface="Century Gothic"/>
              </a:rPr>
              <a:t>CÉLULA MADRE DE LA LMC</a:t>
            </a:r>
            <a:endParaRPr b="0" i="0" sz="1400" u="none" cap="none" strike="noStrike">
              <a:solidFill>
                <a:srgbClr val="000000"/>
              </a:solidFill>
              <a:latin typeface="Arial"/>
              <a:ea typeface="Arial"/>
              <a:cs typeface="Arial"/>
              <a:sym typeface="Arial"/>
            </a:endParaRPr>
          </a:p>
        </p:txBody>
      </p:sp>
      <p:sp>
        <p:nvSpPr>
          <p:cNvPr id="818" name="Google Shape;818;p43"/>
          <p:cNvSpPr/>
          <p:nvPr/>
        </p:nvSpPr>
        <p:spPr>
          <a:xfrm flipH="1" rot="-2733987">
            <a:off x="7978833" y="1828552"/>
            <a:ext cx="484855" cy="321909"/>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9" name="Google Shape;819;p43"/>
          <p:cNvSpPr txBox="1"/>
          <p:nvPr/>
        </p:nvSpPr>
        <p:spPr>
          <a:xfrm>
            <a:off x="8335814" y="1711122"/>
            <a:ext cx="1536900" cy="234600"/>
          </a:xfrm>
          <a:prstGeom prst="rect">
            <a:avLst/>
          </a:prstGeom>
          <a:noFill/>
          <a:ln>
            <a:noFill/>
          </a:ln>
        </p:spPr>
        <p:txBody>
          <a:bodyPr anchorCtr="0" anchor="b" bIns="45700" lIns="91425" spcFirstLastPara="1" rIns="91425" wrap="square" tIns="45700">
            <a:normAutofit lnSpcReduction="10000"/>
          </a:bodyPr>
          <a:lstStyle/>
          <a:p>
            <a:pPr indent="0" lvl="0" marL="0" marR="0" rtl="0" algn="l">
              <a:lnSpc>
                <a:spcPct val="90000"/>
              </a:lnSpc>
              <a:spcBef>
                <a:spcPts val="0"/>
              </a:spcBef>
              <a:spcAft>
                <a:spcPts val="0"/>
              </a:spcAft>
              <a:buClr>
                <a:schemeClr val="dk1"/>
              </a:buClr>
              <a:buSzPts val="1100"/>
              <a:buFont typeface="Century Gothic"/>
              <a:buNone/>
            </a:pPr>
            <a:r>
              <a:rPr b="1" i="0" lang="es-CO" sz="1100" u="none" cap="none" strike="noStrike">
                <a:solidFill>
                  <a:schemeClr val="dk1"/>
                </a:solidFill>
                <a:latin typeface="Century Gothic"/>
                <a:ea typeface="Century Gothic"/>
                <a:cs typeface="Century Gothic"/>
                <a:sym typeface="Century Gothic"/>
              </a:rPr>
              <a:t>ÁCIDO SIÁLICO</a:t>
            </a:r>
            <a:endParaRPr b="0" i="0" sz="1400" u="none" cap="none" strike="noStrike">
              <a:solidFill>
                <a:srgbClr val="000000"/>
              </a:solidFill>
              <a:latin typeface="Arial"/>
              <a:ea typeface="Arial"/>
              <a:cs typeface="Arial"/>
              <a:sym typeface="Arial"/>
            </a:endParaRPr>
          </a:p>
        </p:txBody>
      </p:sp>
      <p:pic>
        <p:nvPicPr>
          <p:cNvPr id="820" name="Google Shape;820;p43"/>
          <p:cNvPicPr preferRelativeResize="0"/>
          <p:nvPr/>
        </p:nvPicPr>
        <p:blipFill rotWithShape="1">
          <a:blip r:embed="rId16">
            <a:alphaModFix/>
          </a:blip>
          <a:srcRect b="0" l="43689" r="1085" t="0"/>
          <a:stretch/>
        </p:blipFill>
        <p:spPr>
          <a:xfrm>
            <a:off x="870380" y="4632696"/>
            <a:ext cx="3214470" cy="2215088"/>
          </a:xfrm>
          <a:prstGeom prst="rect">
            <a:avLst/>
          </a:prstGeom>
          <a:noFill/>
          <a:ln>
            <a:noFill/>
          </a:ln>
        </p:spPr>
      </p:pic>
      <p:sp>
        <p:nvSpPr>
          <p:cNvPr id="821" name="Google Shape;821;p43"/>
          <p:cNvSpPr/>
          <p:nvPr/>
        </p:nvSpPr>
        <p:spPr>
          <a:xfrm>
            <a:off x="2086676" y="3794564"/>
            <a:ext cx="722785" cy="747853"/>
          </a:xfrm>
          <a:prstGeom prst="downArrow">
            <a:avLst>
              <a:gd fmla="val 50000" name="adj1"/>
              <a:gd fmla="val 50000" name="adj2"/>
            </a:avLst>
          </a:prstGeom>
          <a:solidFill>
            <a:schemeClr val="lt1"/>
          </a:solid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822" name="Google Shape;822;p43"/>
          <p:cNvSpPr txBox="1"/>
          <p:nvPr/>
        </p:nvSpPr>
        <p:spPr>
          <a:xfrm>
            <a:off x="1594603" y="4325021"/>
            <a:ext cx="1706929" cy="434791"/>
          </a:xfrm>
          <a:prstGeom prst="rect">
            <a:avLst/>
          </a:prstGeom>
          <a:noFill/>
          <a:ln>
            <a:noFill/>
          </a:ln>
        </p:spPr>
        <p:txBody>
          <a:bodyPr anchorCtr="0" anchor="b" bIns="45700" lIns="91425" spcFirstLastPara="1" rIns="91425" wrap="square" tIns="45700">
            <a:normAutofit/>
          </a:bodyPr>
          <a:lstStyle/>
          <a:p>
            <a:pPr indent="0" lvl="0" marL="0" marR="0" rtl="0" algn="ctr">
              <a:lnSpc>
                <a:spcPct val="90000"/>
              </a:lnSpc>
              <a:spcBef>
                <a:spcPts val="0"/>
              </a:spcBef>
              <a:spcAft>
                <a:spcPts val="0"/>
              </a:spcAft>
              <a:buClr>
                <a:schemeClr val="dk1"/>
              </a:buClr>
              <a:buSzPts val="1100"/>
              <a:buFont typeface="Century Gothic"/>
              <a:buNone/>
            </a:pPr>
            <a:r>
              <a:rPr b="1" i="0" lang="es-CO" sz="1200" u="none" cap="none" strike="noStrike">
                <a:solidFill>
                  <a:srgbClr val="000000"/>
                </a:solidFill>
                <a:latin typeface="Century Gothic"/>
                <a:ea typeface="Century Gothic"/>
                <a:cs typeface="Century Gothic"/>
                <a:sym typeface="Century Gothic"/>
              </a:rPr>
              <a:t>Virus quimérico</a:t>
            </a:r>
            <a:endParaRPr b="1" i="0" sz="1200" u="none" cap="none" strike="noStrike">
              <a:solidFill>
                <a:srgbClr val="000000"/>
              </a:solidFill>
              <a:latin typeface="Century Gothic"/>
              <a:ea typeface="Century Gothic"/>
              <a:cs typeface="Century Gothic"/>
              <a:sym typeface="Century Gothic"/>
            </a:endParaRPr>
          </a:p>
        </p:txBody>
      </p:sp>
      <p:sp>
        <p:nvSpPr>
          <p:cNvPr id="823" name="Google Shape;823;p43"/>
          <p:cNvSpPr/>
          <p:nvPr/>
        </p:nvSpPr>
        <p:spPr>
          <a:xfrm flipH="1" rot="1907578">
            <a:off x="3118193" y="6140611"/>
            <a:ext cx="484855" cy="208939"/>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descr="Tropismo vírico | NIH" id="824" name="Google Shape;824;p43"/>
          <p:cNvPicPr preferRelativeResize="0"/>
          <p:nvPr/>
        </p:nvPicPr>
        <p:blipFill rotWithShape="1">
          <a:blip r:embed="rId17">
            <a:alphaModFix/>
          </a:blip>
          <a:srcRect b="24123" l="35190" r="36722" t="30212"/>
          <a:stretch/>
        </p:blipFill>
        <p:spPr>
          <a:xfrm>
            <a:off x="5479421" y="4829024"/>
            <a:ext cx="2457188" cy="2037338"/>
          </a:xfrm>
          <a:prstGeom prst="rect">
            <a:avLst/>
          </a:prstGeom>
          <a:noFill/>
          <a:ln>
            <a:noFill/>
          </a:ln>
        </p:spPr>
      </p:pic>
      <p:sp>
        <p:nvSpPr>
          <p:cNvPr id="825" name="Google Shape;825;p43"/>
          <p:cNvSpPr/>
          <p:nvPr/>
        </p:nvSpPr>
        <p:spPr>
          <a:xfrm rot="-5400000">
            <a:off x="4831218" y="5284883"/>
            <a:ext cx="722785" cy="747853"/>
          </a:xfrm>
          <a:prstGeom prst="downArrow">
            <a:avLst>
              <a:gd fmla="val 50000" name="adj1"/>
              <a:gd fmla="val 50000" name="adj2"/>
            </a:avLst>
          </a:prstGeom>
          <a:solidFill>
            <a:schemeClr val="lt1"/>
          </a:solid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826" name="Google Shape;826;p43"/>
          <p:cNvSpPr/>
          <p:nvPr/>
        </p:nvSpPr>
        <p:spPr>
          <a:xfrm>
            <a:off x="5204296" y="6028562"/>
            <a:ext cx="1021020" cy="433037"/>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827" name="Google Shape;827;p43"/>
          <p:cNvSpPr txBox="1"/>
          <p:nvPr/>
        </p:nvSpPr>
        <p:spPr>
          <a:xfrm>
            <a:off x="7626110" y="5441413"/>
            <a:ext cx="1706929" cy="434791"/>
          </a:xfrm>
          <a:prstGeom prst="rect">
            <a:avLst/>
          </a:prstGeom>
          <a:noFill/>
          <a:ln>
            <a:noFill/>
          </a:ln>
        </p:spPr>
        <p:txBody>
          <a:bodyPr anchorCtr="0" anchor="b" bIns="45700" lIns="91425" spcFirstLastPara="1" rIns="91425" wrap="square" tIns="45700">
            <a:normAutofit/>
          </a:bodyPr>
          <a:lstStyle/>
          <a:p>
            <a:pPr indent="0" lvl="0" marL="0" marR="0" rtl="0" algn="ctr">
              <a:lnSpc>
                <a:spcPct val="90000"/>
              </a:lnSpc>
              <a:spcBef>
                <a:spcPts val="0"/>
              </a:spcBef>
              <a:spcAft>
                <a:spcPts val="0"/>
              </a:spcAft>
              <a:buClr>
                <a:schemeClr val="dk1"/>
              </a:buClr>
              <a:buSzPts val="1100"/>
              <a:buFont typeface="Century Gothic"/>
              <a:buNone/>
            </a:pPr>
            <a:r>
              <a:rPr b="1" i="0" lang="es-CO" sz="1200" u="none" cap="none" strike="noStrike">
                <a:solidFill>
                  <a:srgbClr val="000000"/>
                </a:solidFill>
                <a:latin typeface="Arial"/>
                <a:ea typeface="Arial"/>
                <a:cs typeface="Arial"/>
                <a:sym typeface="Arial"/>
              </a:rPr>
              <a:t>Virus con doble tropismo </a:t>
            </a:r>
            <a:endParaRPr b="1" i="0" sz="1200" u="none" cap="none" strike="noStrike">
              <a:solidFill>
                <a:srgbClr val="000000"/>
              </a:solidFill>
              <a:latin typeface="Arial"/>
              <a:ea typeface="Arial"/>
              <a:cs typeface="Arial"/>
              <a:sym typeface="Arial"/>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2" name="Shape 832"/>
        <p:cNvGrpSpPr/>
        <p:nvPr/>
      </p:nvGrpSpPr>
      <p:grpSpPr>
        <a:xfrm>
          <a:off x="0" y="0"/>
          <a:ext cx="0" cy="0"/>
          <a:chOff x="0" y="0"/>
          <a:chExt cx="0" cy="0"/>
        </a:xfrm>
      </p:grpSpPr>
      <p:sp>
        <p:nvSpPr>
          <p:cNvPr id="833" name="Google Shape;833;p29"/>
          <p:cNvSpPr/>
          <p:nvPr/>
        </p:nvSpPr>
        <p:spPr>
          <a:xfrm rot="5400000">
            <a:off x="6761845" y="3492276"/>
            <a:ext cx="2996723" cy="1842052"/>
          </a:xfrm>
          <a:prstGeom prst="homePlate">
            <a:avLst>
              <a:gd fmla="val 50000" name="adj"/>
            </a:avLst>
          </a:prstGeom>
          <a:solidFill>
            <a:schemeClr val="lt1"/>
          </a:solidFill>
          <a:ln cap="flat" cmpd="sng" w="28575">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entury Gothic"/>
              <a:ea typeface="Century Gothic"/>
              <a:cs typeface="Century Gothic"/>
              <a:sym typeface="Century Gothic"/>
            </a:endParaRPr>
          </a:p>
        </p:txBody>
      </p:sp>
      <p:sp>
        <p:nvSpPr>
          <p:cNvPr id="834" name="Google Shape;834;p29"/>
          <p:cNvSpPr/>
          <p:nvPr/>
        </p:nvSpPr>
        <p:spPr>
          <a:xfrm>
            <a:off x="0" y="0"/>
            <a:ext cx="12192000" cy="685800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cxnSp>
        <p:nvCxnSpPr>
          <p:cNvPr id="835" name="Google Shape;835;p29"/>
          <p:cNvCxnSpPr/>
          <p:nvPr/>
        </p:nvCxnSpPr>
        <p:spPr>
          <a:xfrm>
            <a:off x="7397108" y="1923563"/>
            <a:ext cx="0" cy="3017520"/>
          </a:xfrm>
          <a:prstGeom prst="straightConnector1">
            <a:avLst/>
          </a:prstGeom>
          <a:noFill/>
          <a:ln cap="flat" cmpd="sng" w="15875">
            <a:solidFill>
              <a:schemeClr val="dk1"/>
            </a:solidFill>
            <a:prstDash val="solid"/>
            <a:round/>
            <a:headEnd len="sm" w="sm" type="none"/>
            <a:tailEnd len="sm" w="sm" type="none"/>
          </a:ln>
        </p:spPr>
      </p:cxnSp>
      <p:pic>
        <p:nvPicPr>
          <p:cNvPr id="836" name="Google Shape;836;p29"/>
          <p:cNvPicPr preferRelativeResize="0"/>
          <p:nvPr/>
        </p:nvPicPr>
        <p:blipFill rotWithShape="1">
          <a:blip r:embed="rId3">
            <a:alphaModFix/>
          </a:blip>
          <a:srcRect b="0" l="0" r="0" t="-534"/>
          <a:stretch/>
        </p:blipFill>
        <p:spPr>
          <a:xfrm rot="-5400000">
            <a:off x="7545075" y="2187578"/>
            <a:ext cx="6857999" cy="2482850"/>
          </a:xfrm>
          <a:prstGeom prst="rect">
            <a:avLst/>
          </a:prstGeom>
          <a:noFill/>
          <a:ln>
            <a:noFill/>
          </a:ln>
        </p:spPr>
      </p:pic>
      <p:sp>
        <p:nvSpPr>
          <p:cNvPr id="837" name="Google Shape;837;p29"/>
          <p:cNvSpPr txBox="1"/>
          <p:nvPr>
            <p:ph type="ctrTitle"/>
          </p:nvPr>
        </p:nvSpPr>
        <p:spPr>
          <a:xfrm>
            <a:off x="398829" y="469900"/>
            <a:ext cx="10575245" cy="593843"/>
          </a:xfrm>
          <a:prstGeom prst="rect">
            <a:avLst/>
          </a:prstGeom>
          <a:noFill/>
          <a:ln>
            <a:noFill/>
          </a:ln>
        </p:spPr>
        <p:txBody>
          <a:bodyPr anchorCtr="0" anchor="b" bIns="45700" lIns="91425" spcFirstLastPara="1" rIns="91425" wrap="square" tIns="45700">
            <a:normAutofit fontScale="90000"/>
          </a:bodyPr>
          <a:lstStyle/>
          <a:p>
            <a:pPr indent="0" lvl="0" marL="0" rtl="0" algn="ctr">
              <a:lnSpc>
                <a:spcPct val="90000"/>
              </a:lnSpc>
              <a:spcBef>
                <a:spcPts val="0"/>
              </a:spcBef>
              <a:spcAft>
                <a:spcPts val="0"/>
              </a:spcAft>
              <a:buClr>
                <a:schemeClr val="dk1"/>
              </a:buClr>
              <a:buSzPct val="100000"/>
              <a:buFont typeface="Century Gothic"/>
              <a:buNone/>
            </a:pPr>
            <a:r>
              <a:rPr b="1" i="1" lang="es-CO" sz="2000"/>
              <a:t>ADENOVIRUS</a:t>
            </a:r>
            <a:r>
              <a:rPr b="1" lang="es-CO" sz="2000"/>
              <a:t>: BENEFICIOS Y VENTAJAS DE ESTE MODELO EN MATERIA DE TERAPIA VIRAL ONCOLÍTICA </a:t>
            </a:r>
            <a:endParaRPr/>
          </a:p>
        </p:txBody>
      </p:sp>
      <p:sp>
        <p:nvSpPr>
          <p:cNvPr id="838" name="Google Shape;838;p29"/>
          <p:cNvSpPr/>
          <p:nvPr/>
        </p:nvSpPr>
        <p:spPr>
          <a:xfrm>
            <a:off x="657726" y="1507958"/>
            <a:ext cx="8758990" cy="4555958"/>
          </a:xfrm>
          <a:prstGeom prst="roundRect">
            <a:avLst>
              <a:gd fmla="val 16667" name="adj"/>
            </a:avLst>
          </a:prstGeom>
          <a:solidFill>
            <a:schemeClr val="lt1"/>
          </a:solid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es-CO" sz="1800" u="none" cap="none" strike="noStrike">
                <a:solidFill>
                  <a:schemeClr val="lt1"/>
                </a:solidFill>
                <a:latin typeface="Century Gothic"/>
                <a:ea typeface="Century Gothic"/>
                <a:cs typeface="Century Gothic"/>
                <a:sym typeface="Century Gothic"/>
              </a:rPr>
              <a:t>son capaces de infectar y expresar genes funcionales exógenos sin células diana</a:t>
            </a:r>
            <a:endParaRPr b="0" i="0" sz="1400" u="none" cap="none" strike="noStrike">
              <a:solidFill>
                <a:srgbClr val="000000"/>
              </a:solidFill>
              <a:latin typeface="Arial"/>
              <a:ea typeface="Arial"/>
              <a:cs typeface="Arial"/>
              <a:sym typeface="Arial"/>
            </a:endParaRPr>
          </a:p>
        </p:txBody>
      </p:sp>
      <p:grpSp>
        <p:nvGrpSpPr>
          <p:cNvPr id="839" name="Google Shape;839;p29"/>
          <p:cNvGrpSpPr/>
          <p:nvPr/>
        </p:nvGrpSpPr>
        <p:grpSpPr>
          <a:xfrm>
            <a:off x="-6389078" y="281828"/>
            <a:ext cx="14528385" cy="7545886"/>
            <a:chOff x="-6389078" y="-969711"/>
            <a:chExt cx="14528385" cy="7545886"/>
          </a:xfrm>
        </p:grpSpPr>
        <p:sp>
          <p:nvSpPr>
            <p:cNvPr id="840" name="Google Shape;840;p29"/>
            <p:cNvSpPr/>
            <p:nvPr/>
          </p:nvSpPr>
          <p:spPr>
            <a:xfrm>
              <a:off x="-6389078" y="-969711"/>
              <a:ext cx="7545886" cy="7545886"/>
            </a:xfrm>
            <a:prstGeom prst="blockArc">
              <a:avLst>
                <a:gd fmla="val 18900000" name="adj1"/>
                <a:gd fmla="val 2700000" name="adj2"/>
                <a:gd fmla="val 286" name="adj3"/>
              </a:avLst>
            </a:prstGeom>
            <a:noFill/>
            <a:ln cap="flat" cmpd="sng" w="12700">
              <a:solidFill>
                <a:srgbClr val="30C6A7"/>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1" name="Google Shape;841;p29"/>
            <p:cNvSpPr/>
            <p:nvPr/>
          </p:nvSpPr>
          <p:spPr>
            <a:xfrm>
              <a:off x="341797" y="241459"/>
              <a:ext cx="7797510" cy="415595"/>
            </a:xfrm>
            <a:prstGeom prst="rect">
              <a:avLst/>
            </a:prstGeom>
            <a:solidFill>
              <a:srgbClr val="80BB41"/>
            </a:solidFill>
            <a:ln cap="flat" cmpd="sng" w="127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2" name="Google Shape;842;p29"/>
            <p:cNvSpPr txBox="1"/>
            <p:nvPr/>
          </p:nvSpPr>
          <p:spPr>
            <a:xfrm>
              <a:off x="341797" y="241459"/>
              <a:ext cx="7797510" cy="415595"/>
            </a:xfrm>
            <a:prstGeom prst="rect">
              <a:avLst/>
            </a:prstGeom>
            <a:noFill/>
            <a:ln>
              <a:noFill/>
            </a:ln>
          </p:spPr>
          <p:txBody>
            <a:bodyPr anchorCtr="0" anchor="ctr" bIns="30475" lIns="890025" spcFirstLastPara="1" rIns="30475" wrap="square" tIns="30475">
              <a:noAutofit/>
            </a:bodyPr>
            <a:lstStyle/>
            <a:p>
              <a:pPr indent="0" lvl="0" marL="0" marR="0" rtl="0" algn="l">
                <a:lnSpc>
                  <a:spcPct val="90000"/>
                </a:lnSpc>
                <a:spcBef>
                  <a:spcPts val="0"/>
                </a:spcBef>
                <a:spcAft>
                  <a:spcPts val="0"/>
                </a:spcAft>
                <a:buClr>
                  <a:schemeClr val="lt1"/>
                </a:buClr>
                <a:buSzPts val="1200"/>
                <a:buFont typeface="Century Gothic"/>
                <a:buNone/>
              </a:pPr>
              <a:r>
                <a:rPr b="0" i="0" lang="es-CO" sz="1200" u="none" cap="none" strike="noStrike">
                  <a:solidFill>
                    <a:schemeClr val="lt1"/>
                  </a:solidFill>
                  <a:latin typeface="Century Gothic"/>
                  <a:ea typeface="Century Gothic"/>
                  <a:cs typeface="Century Gothic"/>
                  <a:sym typeface="Century Gothic"/>
                </a:rPr>
                <a:t>Es capaz de infectar y expresar genes funcionales exógenos sin células diana.</a:t>
              </a:r>
              <a:endParaRPr b="0" i="0" sz="1200" u="none" cap="none" strike="noStrike">
                <a:solidFill>
                  <a:schemeClr val="lt1"/>
                </a:solidFill>
                <a:latin typeface="Century Gothic"/>
                <a:ea typeface="Century Gothic"/>
                <a:cs typeface="Century Gothic"/>
                <a:sym typeface="Century Gothic"/>
              </a:endParaRPr>
            </a:p>
          </p:txBody>
        </p:sp>
        <p:sp>
          <p:nvSpPr>
            <p:cNvPr id="843" name="Google Shape;843;p29"/>
            <p:cNvSpPr/>
            <p:nvPr/>
          </p:nvSpPr>
          <p:spPr>
            <a:xfrm>
              <a:off x="61905" y="220355"/>
              <a:ext cx="474923" cy="451670"/>
            </a:xfrm>
            <a:prstGeom prst="ellipse">
              <a:avLst/>
            </a:prstGeom>
            <a:solidFill>
              <a:schemeClr val="lt1"/>
            </a:solidFill>
            <a:ln cap="flat" cmpd="sng" w="12700">
              <a:solidFill>
                <a:srgbClr val="80BB4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4" name="Google Shape;844;p29"/>
            <p:cNvSpPr/>
            <p:nvPr/>
          </p:nvSpPr>
          <p:spPr>
            <a:xfrm>
              <a:off x="615781" y="856308"/>
              <a:ext cx="7521027" cy="379624"/>
            </a:xfrm>
            <a:prstGeom prst="rect">
              <a:avLst/>
            </a:prstGeom>
            <a:solidFill>
              <a:srgbClr val="38C04B"/>
            </a:solidFill>
            <a:ln cap="flat" cmpd="sng" w="127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5" name="Google Shape;845;p29"/>
            <p:cNvSpPr txBox="1"/>
            <p:nvPr/>
          </p:nvSpPr>
          <p:spPr>
            <a:xfrm>
              <a:off x="615781" y="856308"/>
              <a:ext cx="7521027" cy="379624"/>
            </a:xfrm>
            <a:prstGeom prst="rect">
              <a:avLst/>
            </a:prstGeom>
            <a:noFill/>
            <a:ln>
              <a:noFill/>
            </a:ln>
          </p:spPr>
          <p:txBody>
            <a:bodyPr anchorCtr="0" anchor="ctr" bIns="30475" lIns="890025" spcFirstLastPara="1" rIns="30475" wrap="square" tIns="30475">
              <a:noAutofit/>
            </a:bodyPr>
            <a:lstStyle/>
            <a:p>
              <a:pPr indent="0" lvl="0" marL="0" marR="0" rtl="0" algn="l">
                <a:lnSpc>
                  <a:spcPct val="90000"/>
                </a:lnSpc>
                <a:spcBef>
                  <a:spcPts val="0"/>
                </a:spcBef>
                <a:spcAft>
                  <a:spcPts val="0"/>
                </a:spcAft>
                <a:buClr>
                  <a:schemeClr val="lt1"/>
                </a:buClr>
                <a:buSzPts val="1200"/>
                <a:buFont typeface="Century Gothic"/>
                <a:buNone/>
              </a:pPr>
              <a:r>
                <a:rPr b="0" i="0" lang="es-CO" sz="1200" u="none" cap="none" strike="noStrike">
                  <a:solidFill>
                    <a:schemeClr val="lt1"/>
                  </a:solidFill>
                  <a:latin typeface="Century Gothic"/>
                  <a:ea typeface="Century Gothic"/>
                  <a:cs typeface="Century Gothic"/>
                  <a:sym typeface="Century Gothic"/>
                </a:rPr>
                <a:t>Tiene alta eficiencia en la apoptosis de células tumorales. </a:t>
              </a:r>
              <a:endParaRPr b="0" i="0" sz="1400" u="none" cap="none" strike="noStrike">
                <a:solidFill>
                  <a:srgbClr val="000000"/>
                </a:solidFill>
                <a:latin typeface="Arial"/>
                <a:ea typeface="Arial"/>
                <a:cs typeface="Arial"/>
                <a:sym typeface="Arial"/>
              </a:endParaRPr>
            </a:p>
          </p:txBody>
        </p:sp>
        <p:sp>
          <p:nvSpPr>
            <p:cNvPr id="846" name="Google Shape;846;p29"/>
            <p:cNvSpPr/>
            <p:nvPr/>
          </p:nvSpPr>
          <p:spPr>
            <a:xfrm>
              <a:off x="369196" y="832755"/>
              <a:ext cx="513355" cy="448096"/>
            </a:xfrm>
            <a:prstGeom prst="ellipse">
              <a:avLst/>
            </a:prstGeom>
            <a:blipFill rotWithShape="1">
              <a:blip r:embed="rId4">
                <a:alphaModFix/>
              </a:blip>
              <a:stretch>
                <a:fillRect b="0" l="0" r="0" t="0"/>
              </a:stretch>
            </a:blipFill>
            <a:ln cap="flat" cmpd="sng" w="12700">
              <a:solidFill>
                <a:srgbClr val="38C04B"/>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7" name="Google Shape;847;p29"/>
            <p:cNvSpPr/>
            <p:nvPr/>
          </p:nvSpPr>
          <p:spPr>
            <a:xfrm>
              <a:off x="896316" y="1402361"/>
              <a:ext cx="7240556" cy="380510"/>
            </a:xfrm>
            <a:prstGeom prst="rect">
              <a:avLst/>
            </a:prstGeom>
            <a:solidFill>
              <a:srgbClr val="30C6A7"/>
            </a:solidFill>
            <a:ln cap="flat" cmpd="sng" w="127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8" name="Google Shape;848;p29"/>
            <p:cNvSpPr txBox="1"/>
            <p:nvPr/>
          </p:nvSpPr>
          <p:spPr>
            <a:xfrm>
              <a:off x="896316" y="1402361"/>
              <a:ext cx="7240556" cy="380510"/>
            </a:xfrm>
            <a:prstGeom prst="rect">
              <a:avLst/>
            </a:prstGeom>
            <a:noFill/>
            <a:ln>
              <a:noFill/>
            </a:ln>
          </p:spPr>
          <p:txBody>
            <a:bodyPr anchorCtr="0" anchor="ctr" bIns="30475" lIns="890025" spcFirstLastPara="1" rIns="30475" wrap="square" tIns="30475">
              <a:noAutofit/>
            </a:bodyPr>
            <a:lstStyle/>
            <a:p>
              <a:pPr indent="0" lvl="0" marL="0" marR="0" rtl="0" algn="l">
                <a:lnSpc>
                  <a:spcPct val="90000"/>
                </a:lnSpc>
                <a:spcBef>
                  <a:spcPts val="0"/>
                </a:spcBef>
                <a:spcAft>
                  <a:spcPts val="0"/>
                </a:spcAft>
                <a:buClr>
                  <a:schemeClr val="lt1"/>
                </a:buClr>
                <a:buSzPts val="1200"/>
                <a:buFont typeface="Century Gothic"/>
                <a:buNone/>
              </a:pPr>
              <a:r>
                <a:rPr b="0" i="0" lang="es-CO" sz="1200" u="none" cap="none" strike="noStrike">
                  <a:solidFill>
                    <a:schemeClr val="lt1"/>
                  </a:solidFill>
                  <a:latin typeface="Century Gothic"/>
                  <a:ea typeface="Century Gothic"/>
                  <a:cs typeface="Century Gothic"/>
                  <a:sym typeface="Century Gothic"/>
                </a:rPr>
                <a:t>Posee baja toxicidad en células sanas.</a:t>
              </a:r>
              <a:endParaRPr b="0" i="0" sz="1400" u="none" cap="none" strike="noStrike">
                <a:solidFill>
                  <a:srgbClr val="000000"/>
                </a:solidFill>
                <a:latin typeface="Arial"/>
                <a:ea typeface="Arial"/>
                <a:cs typeface="Arial"/>
                <a:sym typeface="Arial"/>
              </a:endParaRPr>
            </a:p>
          </p:txBody>
        </p:sp>
        <p:sp>
          <p:nvSpPr>
            <p:cNvPr id="849" name="Google Shape;849;p29"/>
            <p:cNvSpPr/>
            <p:nvPr/>
          </p:nvSpPr>
          <p:spPr>
            <a:xfrm>
              <a:off x="662743" y="1388118"/>
              <a:ext cx="514491" cy="466149"/>
            </a:xfrm>
            <a:prstGeom prst="ellipse">
              <a:avLst/>
            </a:prstGeom>
            <a:solidFill>
              <a:schemeClr val="lt1"/>
            </a:solidFill>
            <a:ln cap="flat" cmpd="sng" w="12700">
              <a:solidFill>
                <a:srgbClr val="30C6A7"/>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850" name="Google Shape;850;p29"/>
          <p:cNvSpPr/>
          <p:nvPr/>
        </p:nvSpPr>
        <p:spPr>
          <a:xfrm>
            <a:off x="1329630" y="3337035"/>
            <a:ext cx="6807204" cy="389857"/>
          </a:xfrm>
          <a:prstGeom prst="rect">
            <a:avLst/>
          </a:prstGeom>
          <a:solidFill>
            <a:schemeClr val="accent6"/>
          </a:solidFill>
          <a:ln cap="flat" cmpd="sng" w="1270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s-CO" sz="1200" u="none" cap="none" strike="noStrike">
                <a:solidFill>
                  <a:schemeClr val="lt1"/>
                </a:solidFill>
                <a:latin typeface="Century Gothic"/>
                <a:ea typeface="Century Gothic"/>
                <a:cs typeface="Century Gothic"/>
                <a:sym typeface="Century Gothic"/>
              </a:rPr>
              <a:t>               Permite la edición génica de hasta 30-38 kb – modificación del Tropismo viral.</a:t>
            </a:r>
            <a:endParaRPr b="0" i="0" sz="1200" u="none" cap="none" strike="noStrike">
              <a:solidFill>
                <a:schemeClr val="lt1"/>
              </a:solidFill>
              <a:latin typeface="Century Gothic"/>
              <a:ea typeface="Century Gothic"/>
              <a:cs typeface="Century Gothic"/>
              <a:sym typeface="Century Gothic"/>
            </a:endParaRPr>
          </a:p>
        </p:txBody>
      </p:sp>
      <p:sp>
        <p:nvSpPr>
          <p:cNvPr id="851" name="Google Shape;851;p29"/>
          <p:cNvSpPr/>
          <p:nvPr/>
        </p:nvSpPr>
        <p:spPr>
          <a:xfrm>
            <a:off x="981636" y="3267743"/>
            <a:ext cx="510988" cy="518194"/>
          </a:xfrm>
          <a:prstGeom prst="ellipse">
            <a:avLst/>
          </a:prstGeom>
          <a:solidFill>
            <a:schemeClr val="lt1"/>
          </a:solidFill>
          <a:ln cap="flat" cmpd="sng" w="1270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852" name="Google Shape;852;p29"/>
          <p:cNvSpPr/>
          <p:nvPr/>
        </p:nvSpPr>
        <p:spPr>
          <a:xfrm>
            <a:off x="1329630" y="3973733"/>
            <a:ext cx="6807204" cy="389857"/>
          </a:xfrm>
          <a:prstGeom prst="rect">
            <a:avLst/>
          </a:prstGeom>
          <a:solidFill>
            <a:srgbClr val="0070C0"/>
          </a:solidFill>
          <a:ln cap="flat" cmpd="sng" w="1270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Arial"/>
              <a:buNone/>
            </a:pPr>
            <a:r>
              <a:rPr b="0" i="0" lang="es-CO" sz="1200" u="none" cap="none" strike="noStrike">
                <a:solidFill>
                  <a:schemeClr val="lt1"/>
                </a:solidFill>
                <a:latin typeface="Century Gothic"/>
                <a:ea typeface="Century Gothic"/>
                <a:cs typeface="Century Gothic"/>
                <a:sym typeface="Century Gothic"/>
              </a:rPr>
              <a:t>Responde satisfactoriamente a la concentración de partículas.</a:t>
            </a:r>
            <a:r>
              <a:rPr b="0" i="0" lang="es-CO" sz="1200" u="none" cap="none" strike="noStrike">
                <a:solidFill>
                  <a:schemeClr val="dk1"/>
                </a:solidFill>
                <a:latin typeface="Century Gothic"/>
                <a:ea typeface="Century Gothic"/>
                <a:cs typeface="Century Gothic"/>
                <a:sym typeface="Century Gothic"/>
              </a:rPr>
              <a:t>.</a:t>
            </a:r>
            <a:endParaRPr b="0" i="0" sz="1200" u="none" cap="none" strike="noStrike">
              <a:solidFill>
                <a:schemeClr val="lt1"/>
              </a:solidFill>
              <a:latin typeface="Century Gothic"/>
              <a:ea typeface="Century Gothic"/>
              <a:cs typeface="Century Gothic"/>
              <a:sym typeface="Century Gothic"/>
            </a:endParaRPr>
          </a:p>
        </p:txBody>
      </p:sp>
      <p:sp>
        <p:nvSpPr>
          <p:cNvPr id="853" name="Google Shape;853;p29"/>
          <p:cNvSpPr/>
          <p:nvPr/>
        </p:nvSpPr>
        <p:spPr>
          <a:xfrm>
            <a:off x="981636" y="3903787"/>
            <a:ext cx="510988" cy="518194"/>
          </a:xfrm>
          <a:prstGeom prst="ellipse">
            <a:avLst/>
          </a:prstGeom>
          <a:solidFill>
            <a:schemeClr val="lt1"/>
          </a:solidFill>
          <a:ln cap="flat" cmpd="sng" w="1270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854" name="Google Shape;854;p29"/>
          <p:cNvSpPr/>
          <p:nvPr/>
        </p:nvSpPr>
        <p:spPr>
          <a:xfrm>
            <a:off x="1329630" y="4609777"/>
            <a:ext cx="6807204" cy="389857"/>
          </a:xfrm>
          <a:prstGeom prst="rect">
            <a:avLst/>
          </a:prstGeom>
          <a:solidFill>
            <a:srgbClr val="174E7B"/>
          </a:solidFill>
          <a:ln cap="flat" cmpd="sng" w="1270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Arial"/>
              <a:buNone/>
            </a:pPr>
            <a:r>
              <a:rPr b="0" i="0" lang="es-CO" sz="1200" u="none" cap="none" strike="noStrike">
                <a:solidFill>
                  <a:schemeClr val="lt1"/>
                </a:solidFill>
                <a:latin typeface="Century Gothic"/>
                <a:ea typeface="Century Gothic"/>
                <a:cs typeface="Century Gothic"/>
                <a:sym typeface="Century Gothic"/>
              </a:rPr>
              <a:t>Permite la transmisión de genes a células de manera específica.</a:t>
            </a:r>
            <a:endParaRPr b="0" i="0" sz="1200" u="none" cap="none" strike="noStrike">
              <a:solidFill>
                <a:schemeClr val="lt1"/>
              </a:solidFill>
              <a:latin typeface="Century Gothic"/>
              <a:ea typeface="Century Gothic"/>
              <a:cs typeface="Century Gothic"/>
              <a:sym typeface="Century Gothic"/>
            </a:endParaRPr>
          </a:p>
        </p:txBody>
      </p:sp>
      <p:sp>
        <p:nvSpPr>
          <p:cNvPr id="855" name="Google Shape;855;p29"/>
          <p:cNvSpPr/>
          <p:nvPr/>
        </p:nvSpPr>
        <p:spPr>
          <a:xfrm>
            <a:off x="975525" y="4540485"/>
            <a:ext cx="510988" cy="518194"/>
          </a:xfrm>
          <a:prstGeom prst="ellipse">
            <a:avLst/>
          </a:prstGeom>
          <a:solidFill>
            <a:schemeClr val="lt1"/>
          </a:solidFill>
          <a:ln cap="flat" cmpd="sng" w="12700">
            <a:solidFill>
              <a:srgbClr val="174E7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856" name="Google Shape;856;p29"/>
          <p:cNvSpPr/>
          <p:nvPr/>
        </p:nvSpPr>
        <p:spPr>
          <a:xfrm>
            <a:off x="1216061" y="5223825"/>
            <a:ext cx="6920773" cy="389857"/>
          </a:xfrm>
          <a:prstGeom prst="rect">
            <a:avLst/>
          </a:prstGeom>
          <a:solidFill>
            <a:srgbClr val="7030A0"/>
          </a:solidFill>
          <a:ln cap="flat" cmpd="sng" w="12700">
            <a:solidFill>
              <a:srgbClr val="7030A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s-CO" sz="1200" u="none" cap="none" strike="noStrike">
                <a:solidFill>
                  <a:schemeClr val="lt1"/>
                </a:solidFill>
                <a:latin typeface="Century Gothic"/>
                <a:ea typeface="Century Gothic"/>
                <a:cs typeface="Century Gothic"/>
                <a:sym typeface="Century Gothic"/>
              </a:rPr>
              <a:t>                Incide sobre la maquinaria celular.</a:t>
            </a:r>
            <a:endParaRPr b="0" i="0" sz="1200" u="none" cap="none" strike="noStrike">
              <a:solidFill>
                <a:schemeClr val="lt1"/>
              </a:solidFill>
              <a:latin typeface="Century Gothic"/>
              <a:ea typeface="Century Gothic"/>
              <a:cs typeface="Century Gothic"/>
              <a:sym typeface="Century Gothic"/>
            </a:endParaRPr>
          </a:p>
        </p:txBody>
      </p:sp>
      <p:sp>
        <p:nvSpPr>
          <p:cNvPr id="857" name="Google Shape;857;p29"/>
          <p:cNvSpPr/>
          <p:nvPr/>
        </p:nvSpPr>
        <p:spPr>
          <a:xfrm>
            <a:off x="818642" y="5148355"/>
            <a:ext cx="510988" cy="518194"/>
          </a:xfrm>
          <a:prstGeom prst="ellipse">
            <a:avLst/>
          </a:prstGeom>
          <a:solidFill>
            <a:schemeClr val="lt1"/>
          </a:solidFill>
          <a:ln cap="flat" cmpd="sng" w="12700">
            <a:solidFill>
              <a:srgbClr val="7030A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858" name="Google Shape;858;p29"/>
          <p:cNvSpPr/>
          <p:nvPr/>
        </p:nvSpPr>
        <p:spPr>
          <a:xfrm>
            <a:off x="855845" y="5831695"/>
            <a:ext cx="7280990" cy="389857"/>
          </a:xfrm>
          <a:prstGeom prst="rect">
            <a:avLst/>
          </a:prstGeom>
          <a:solidFill>
            <a:srgbClr val="A31FB1"/>
          </a:solidFill>
          <a:ln cap="flat" cmpd="sng" w="12700">
            <a:solidFill>
              <a:srgbClr val="7030A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s-CO" sz="1200" u="none" cap="none" strike="noStrike">
                <a:solidFill>
                  <a:schemeClr val="lt1"/>
                </a:solidFill>
                <a:latin typeface="Century Gothic"/>
                <a:ea typeface="Century Gothic"/>
                <a:cs typeface="Century Gothic"/>
                <a:sym typeface="Century Gothic"/>
              </a:rPr>
              <a:t>              Puede ser editado genéticamente para reducir su inmunogenicidad-Buena tolerancia. </a:t>
            </a:r>
            <a:endParaRPr b="0" i="0" sz="1400" u="none" cap="none" strike="noStrike">
              <a:solidFill>
                <a:srgbClr val="000000"/>
              </a:solidFill>
              <a:latin typeface="Arial"/>
              <a:ea typeface="Arial"/>
              <a:cs typeface="Arial"/>
              <a:sym typeface="Arial"/>
            </a:endParaRPr>
          </a:p>
        </p:txBody>
      </p:sp>
      <p:sp>
        <p:nvSpPr>
          <p:cNvPr id="859" name="Google Shape;859;p29"/>
          <p:cNvSpPr/>
          <p:nvPr/>
        </p:nvSpPr>
        <p:spPr>
          <a:xfrm>
            <a:off x="483811" y="5756225"/>
            <a:ext cx="510988" cy="518194"/>
          </a:xfrm>
          <a:prstGeom prst="ellipse">
            <a:avLst/>
          </a:prstGeom>
          <a:solidFill>
            <a:schemeClr val="lt1"/>
          </a:solidFill>
          <a:ln cap="flat" cmpd="sng" w="12700">
            <a:solidFill>
              <a:srgbClr val="A31FB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860" name="Google Shape;860;p29"/>
          <p:cNvSpPr/>
          <p:nvPr/>
        </p:nvSpPr>
        <p:spPr>
          <a:xfrm>
            <a:off x="-94092" y="1492997"/>
            <a:ext cx="818642" cy="415605"/>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1" i="0" lang="es-CO" sz="2000" u="none" cap="none" strike="noStrike">
                <a:solidFill>
                  <a:schemeClr val="accent4"/>
                </a:solidFill>
                <a:latin typeface="Century Gothic"/>
                <a:ea typeface="Century Gothic"/>
                <a:cs typeface="Century Gothic"/>
                <a:sym typeface="Century Gothic"/>
              </a:rPr>
              <a:t>1</a:t>
            </a:r>
            <a:endParaRPr b="0" i="0" sz="1400" u="none" cap="none" strike="noStrike">
              <a:solidFill>
                <a:srgbClr val="000000"/>
              </a:solidFill>
              <a:latin typeface="Arial"/>
              <a:ea typeface="Arial"/>
              <a:cs typeface="Arial"/>
              <a:sym typeface="Arial"/>
            </a:endParaRPr>
          </a:p>
        </p:txBody>
      </p:sp>
      <p:sp>
        <p:nvSpPr>
          <p:cNvPr id="861" name="Google Shape;861;p29"/>
          <p:cNvSpPr/>
          <p:nvPr/>
        </p:nvSpPr>
        <p:spPr>
          <a:xfrm>
            <a:off x="224905" y="2106400"/>
            <a:ext cx="818642" cy="415605"/>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1" i="0" lang="es-CO" sz="2000" u="none" cap="none" strike="noStrike">
                <a:solidFill>
                  <a:srgbClr val="00B050"/>
                </a:solidFill>
                <a:latin typeface="Century Gothic"/>
                <a:ea typeface="Century Gothic"/>
                <a:cs typeface="Century Gothic"/>
                <a:sym typeface="Century Gothic"/>
              </a:rPr>
              <a:t>2</a:t>
            </a:r>
            <a:endParaRPr b="0" i="0" sz="1400" u="none" cap="none" strike="noStrike">
              <a:solidFill>
                <a:srgbClr val="000000"/>
              </a:solidFill>
              <a:latin typeface="Arial"/>
              <a:ea typeface="Arial"/>
              <a:cs typeface="Arial"/>
              <a:sym typeface="Arial"/>
            </a:endParaRPr>
          </a:p>
        </p:txBody>
      </p:sp>
      <p:sp>
        <p:nvSpPr>
          <p:cNvPr id="862" name="Google Shape;862;p29"/>
          <p:cNvSpPr/>
          <p:nvPr/>
        </p:nvSpPr>
        <p:spPr>
          <a:xfrm>
            <a:off x="534353" y="2671760"/>
            <a:ext cx="818642" cy="415605"/>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1" i="0" lang="es-CO" sz="2000" u="none" cap="none" strike="noStrike">
                <a:solidFill>
                  <a:schemeClr val="accent5"/>
                </a:solidFill>
                <a:latin typeface="Century Gothic"/>
                <a:ea typeface="Century Gothic"/>
                <a:cs typeface="Century Gothic"/>
                <a:sym typeface="Century Gothic"/>
              </a:rPr>
              <a:t>3</a:t>
            </a:r>
            <a:endParaRPr b="0" i="0" sz="1400" u="none" cap="none" strike="noStrike">
              <a:solidFill>
                <a:srgbClr val="000000"/>
              </a:solidFill>
              <a:latin typeface="Arial"/>
              <a:ea typeface="Arial"/>
              <a:cs typeface="Arial"/>
              <a:sym typeface="Arial"/>
            </a:endParaRPr>
          </a:p>
        </p:txBody>
      </p:sp>
      <p:sp>
        <p:nvSpPr>
          <p:cNvPr id="863" name="Google Shape;863;p29"/>
          <p:cNvSpPr/>
          <p:nvPr/>
        </p:nvSpPr>
        <p:spPr>
          <a:xfrm>
            <a:off x="833655" y="3319768"/>
            <a:ext cx="818642" cy="415605"/>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1" i="0" lang="es-CO" sz="2000" u="none" cap="none" strike="noStrike">
                <a:solidFill>
                  <a:srgbClr val="00B0F0"/>
                </a:solidFill>
                <a:latin typeface="Century Gothic"/>
                <a:ea typeface="Century Gothic"/>
                <a:cs typeface="Century Gothic"/>
                <a:sym typeface="Century Gothic"/>
              </a:rPr>
              <a:t>4</a:t>
            </a:r>
            <a:endParaRPr b="0" i="0" sz="1400" u="none" cap="none" strike="noStrike">
              <a:solidFill>
                <a:srgbClr val="000000"/>
              </a:solidFill>
              <a:latin typeface="Arial"/>
              <a:ea typeface="Arial"/>
              <a:cs typeface="Arial"/>
              <a:sym typeface="Arial"/>
            </a:endParaRPr>
          </a:p>
        </p:txBody>
      </p:sp>
      <p:sp>
        <p:nvSpPr>
          <p:cNvPr id="864" name="Google Shape;864;p29"/>
          <p:cNvSpPr/>
          <p:nvPr/>
        </p:nvSpPr>
        <p:spPr>
          <a:xfrm>
            <a:off x="667871" y="5207119"/>
            <a:ext cx="818642" cy="415605"/>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1" i="0" lang="es-CO" sz="2000" u="none" cap="none" strike="noStrike">
                <a:solidFill>
                  <a:srgbClr val="7030A0"/>
                </a:solidFill>
                <a:latin typeface="Century Gothic"/>
                <a:ea typeface="Century Gothic"/>
                <a:cs typeface="Century Gothic"/>
                <a:sym typeface="Century Gothic"/>
              </a:rPr>
              <a:t>7</a:t>
            </a:r>
            <a:endParaRPr b="0" i="0" sz="1400" u="none" cap="none" strike="noStrike">
              <a:solidFill>
                <a:srgbClr val="000000"/>
              </a:solidFill>
              <a:latin typeface="Arial"/>
              <a:ea typeface="Arial"/>
              <a:cs typeface="Arial"/>
              <a:sym typeface="Arial"/>
            </a:endParaRPr>
          </a:p>
        </p:txBody>
      </p:sp>
      <p:sp>
        <p:nvSpPr>
          <p:cNvPr id="865" name="Google Shape;865;p29"/>
          <p:cNvSpPr/>
          <p:nvPr/>
        </p:nvSpPr>
        <p:spPr>
          <a:xfrm>
            <a:off x="833352" y="3947985"/>
            <a:ext cx="818642" cy="415605"/>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1" i="0" lang="es-CO" sz="2000" u="none" cap="none" strike="noStrike">
                <a:solidFill>
                  <a:srgbClr val="0070C0"/>
                </a:solidFill>
                <a:latin typeface="Century Gothic"/>
                <a:ea typeface="Century Gothic"/>
                <a:cs typeface="Century Gothic"/>
                <a:sym typeface="Century Gothic"/>
              </a:rPr>
              <a:t>5</a:t>
            </a:r>
            <a:endParaRPr b="0" i="0" sz="1400" u="none" cap="none" strike="noStrike">
              <a:solidFill>
                <a:srgbClr val="000000"/>
              </a:solidFill>
              <a:latin typeface="Arial"/>
              <a:ea typeface="Arial"/>
              <a:cs typeface="Arial"/>
              <a:sym typeface="Arial"/>
            </a:endParaRPr>
          </a:p>
        </p:txBody>
      </p:sp>
      <p:sp>
        <p:nvSpPr>
          <p:cNvPr id="866" name="Google Shape;866;p29"/>
          <p:cNvSpPr/>
          <p:nvPr/>
        </p:nvSpPr>
        <p:spPr>
          <a:xfrm>
            <a:off x="826634" y="4597717"/>
            <a:ext cx="818642" cy="415605"/>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1" i="0" lang="es-CO" sz="2000" u="none" cap="none" strike="noStrike">
                <a:solidFill>
                  <a:srgbClr val="002060"/>
                </a:solidFill>
                <a:latin typeface="Century Gothic"/>
                <a:ea typeface="Century Gothic"/>
                <a:cs typeface="Century Gothic"/>
                <a:sym typeface="Century Gothic"/>
              </a:rPr>
              <a:t>6</a:t>
            </a:r>
            <a:endParaRPr b="0" i="0" sz="1400" u="none" cap="none" strike="noStrike">
              <a:solidFill>
                <a:srgbClr val="000000"/>
              </a:solidFill>
              <a:latin typeface="Arial"/>
              <a:ea typeface="Arial"/>
              <a:cs typeface="Arial"/>
              <a:sym typeface="Arial"/>
            </a:endParaRPr>
          </a:p>
        </p:txBody>
      </p:sp>
      <p:sp>
        <p:nvSpPr>
          <p:cNvPr id="867" name="Google Shape;867;p29"/>
          <p:cNvSpPr/>
          <p:nvPr/>
        </p:nvSpPr>
        <p:spPr>
          <a:xfrm>
            <a:off x="329984" y="5826626"/>
            <a:ext cx="818642" cy="415605"/>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1" i="0" lang="es-CO" sz="2000" u="none" cap="none" strike="noStrike">
                <a:solidFill>
                  <a:srgbClr val="A31FB1"/>
                </a:solidFill>
                <a:latin typeface="Century Gothic"/>
                <a:ea typeface="Century Gothic"/>
                <a:cs typeface="Century Gothic"/>
                <a:sym typeface="Century Gothic"/>
              </a:rPr>
              <a:t>8</a:t>
            </a:r>
            <a:endParaRPr b="0" i="0" sz="1400" u="none" cap="none" strike="noStrike">
              <a:solidFill>
                <a:srgbClr val="000000"/>
              </a:solidFill>
              <a:latin typeface="Arial"/>
              <a:ea typeface="Arial"/>
              <a:cs typeface="Arial"/>
              <a:sym typeface="Arial"/>
            </a:endParaRPr>
          </a:p>
        </p:txBody>
      </p:sp>
      <p:sp>
        <p:nvSpPr>
          <p:cNvPr id="868" name="Google Shape;868;p29"/>
          <p:cNvSpPr/>
          <p:nvPr/>
        </p:nvSpPr>
        <p:spPr>
          <a:xfrm rot="5400000">
            <a:off x="7854440" y="3379032"/>
            <a:ext cx="2996723" cy="1842052"/>
          </a:xfrm>
          <a:prstGeom prst="homePlate">
            <a:avLst>
              <a:gd fmla="val 50000" name="adj"/>
            </a:avLst>
          </a:prstGeom>
          <a:solidFill>
            <a:srgbClr val="721411"/>
          </a:solidFill>
          <a:ln cap="flat" cmpd="sng" w="28575">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entury Gothic"/>
              <a:ea typeface="Century Gothic"/>
              <a:cs typeface="Century Gothic"/>
              <a:sym typeface="Century Gothic"/>
            </a:endParaRPr>
          </a:p>
        </p:txBody>
      </p:sp>
      <p:sp>
        <p:nvSpPr>
          <p:cNvPr id="869" name="Google Shape;869;p29"/>
          <p:cNvSpPr/>
          <p:nvPr/>
        </p:nvSpPr>
        <p:spPr>
          <a:xfrm rot="5400000">
            <a:off x="7867920" y="2864911"/>
            <a:ext cx="2996723" cy="1842052"/>
          </a:xfrm>
          <a:prstGeom prst="homePlate">
            <a:avLst>
              <a:gd fmla="val 50000" name="adj"/>
            </a:avLst>
          </a:prstGeom>
          <a:solidFill>
            <a:srgbClr val="AB1E19"/>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entury Gothic"/>
              <a:ea typeface="Century Gothic"/>
              <a:cs typeface="Century Gothic"/>
              <a:sym typeface="Century Gothic"/>
            </a:endParaRPr>
          </a:p>
        </p:txBody>
      </p:sp>
      <p:sp>
        <p:nvSpPr>
          <p:cNvPr id="870" name="Google Shape;870;p29"/>
          <p:cNvSpPr/>
          <p:nvPr/>
        </p:nvSpPr>
        <p:spPr>
          <a:xfrm rot="5400000">
            <a:off x="7867919" y="2346717"/>
            <a:ext cx="2996723" cy="1842052"/>
          </a:xfrm>
          <a:prstGeom prst="homePlate">
            <a:avLst>
              <a:gd fmla="val 50000" name="adj"/>
            </a:avLst>
          </a:prstGeom>
          <a:solidFill>
            <a:schemeClr val="lt1"/>
          </a:solidFill>
          <a:ln cap="flat" cmpd="sng" w="28575">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entury Gothic"/>
              <a:ea typeface="Century Gothic"/>
              <a:cs typeface="Century Gothic"/>
              <a:sym typeface="Century Gothic"/>
            </a:endParaRPr>
          </a:p>
        </p:txBody>
      </p:sp>
      <p:sp>
        <p:nvSpPr>
          <p:cNvPr id="871" name="Google Shape;871;p29"/>
          <p:cNvSpPr/>
          <p:nvPr/>
        </p:nvSpPr>
        <p:spPr>
          <a:xfrm>
            <a:off x="8544108" y="2099539"/>
            <a:ext cx="1658280" cy="1620492"/>
          </a:xfrm>
          <a:prstGeom prst="rect">
            <a:avLst/>
          </a:prstGeom>
          <a:no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Arial"/>
              <a:buNone/>
            </a:pPr>
            <a:r>
              <a:rPr b="1" i="0" lang="es-CO" sz="1200" u="none" cap="none" strike="noStrike">
                <a:solidFill>
                  <a:schemeClr val="dk1"/>
                </a:solidFill>
                <a:latin typeface="Century Gothic"/>
                <a:ea typeface="Century Gothic"/>
                <a:cs typeface="Century Gothic"/>
                <a:sym typeface="Century Gothic"/>
              </a:rPr>
              <a:t>De todos los virus oncolítcos, </a:t>
            </a:r>
            <a:r>
              <a:rPr b="1" i="1" lang="es-CO" sz="1200" u="none" cap="none" strike="noStrike">
                <a:solidFill>
                  <a:schemeClr val="dk1"/>
                </a:solidFill>
                <a:latin typeface="Century Gothic"/>
                <a:ea typeface="Century Gothic"/>
                <a:cs typeface="Century Gothic"/>
                <a:sym typeface="Century Gothic"/>
              </a:rPr>
              <a:t>Adenovirus </a:t>
            </a:r>
            <a:r>
              <a:rPr b="1" i="0" lang="es-CO" sz="1200" u="none" cap="none" strike="noStrike">
                <a:solidFill>
                  <a:schemeClr val="dk1"/>
                </a:solidFill>
                <a:latin typeface="Century Gothic"/>
                <a:ea typeface="Century Gothic"/>
                <a:cs typeface="Century Gothic"/>
                <a:sym typeface="Century Gothic"/>
              </a:rPr>
              <a:t>es quien tiene  la mayor eficiencia de transducción.</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100000">
              <a:schemeClr val="lt1"/>
            </a:gs>
          </a:gsLst>
          <a:lin ang="13500000" scaled="0"/>
        </a:gradFill>
      </p:bgPr>
    </p:bg>
    <p:spTree>
      <p:nvGrpSpPr>
        <p:cNvPr id="62" name="Shape 62"/>
        <p:cNvGrpSpPr/>
        <p:nvPr/>
      </p:nvGrpSpPr>
      <p:grpSpPr>
        <a:xfrm>
          <a:off x="0" y="0"/>
          <a:ext cx="0" cy="0"/>
          <a:chOff x="0" y="0"/>
          <a:chExt cx="0" cy="0"/>
        </a:xfrm>
      </p:grpSpPr>
      <p:sp>
        <p:nvSpPr>
          <p:cNvPr id="63" name="Google Shape;63;p3"/>
          <p:cNvSpPr/>
          <p:nvPr/>
        </p:nvSpPr>
        <p:spPr>
          <a:xfrm>
            <a:off x="0" y="0"/>
            <a:ext cx="12192000" cy="6858002"/>
          </a:xfrm>
          <a:prstGeom prst="rect">
            <a:avLst/>
          </a:prstGeom>
          <a:gradFill>
            <a:gsLst>
              <a:gs pos="0">
                <a:schemeClr val="lt1"/>
              </a:gs>
              <a:gs pos="100000">
                <a:schemeClr val="lt1"/>
              </a:gs>
            </a:gsLst>
            <a:lin ang="135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cxnSp>
        <p:nvCxnSpPr>
          <p:cNvPr id="64" name="Google Shape;64;p3"/>
          <p:cNvCxnSpPr/>
          <p:nvPr/>
        </p:nvCxnSpPr>
        <p:spPr>
          <a:xfrm>
            <a:off x="7397108" y="1923563"/>
            <a:ext cx="0" cy="3017520"/>
          </a:xfrm>
          <a:prstGeom prst="straightConnector1">
            <a:avLst/>
          </a:prstGeom>
          <a:noFill/>
          <a:ln cap="flat" cmpd="sng" w="15875">
            <a:solidFill>
              <a:schemeClr val="dk1"/>
            </a:solidFill>
            <a:prstDash val="solid"/>
            <a:round/>
            <a:headEnd len="sm" w="sm" type="none"/>
            <a:tailEnd len="sm" w="sm" type="none"/>
          </a:ln>
        </p:spPr>
      </p:cxnSp>
      <p:pic>
        <p:nvPicPr>
          <p:cNvPr id="65" name="Google Shape;65;p3"/>
          <p:cNvPicPr preferRelativeResize="0"/>
          <p:nvPr/>
        </p:nvPicPr>
        <p:blipFill rotWithShape="1">
          <a:blip r:embed="rId3">
            <a:alphaModFix/>
          </a:blip>
          <a:srcRect b="0" l="0" r="0" t="-534"/>
          <a:stretch/>
        </p:blipFill>
        <p:spPr>
          <a:xfrm rot="-5400000">
            <a:off x="7545075" y="2187578"/>
            <a:ext cx="6857999" cy="2482850"/>
          </a:xfrm>
          <a:prstGeom prst="rect">
            <a:avLst/>
          </a:prstGeom>
          <a:noFill/>
          <a:ln>
            <a:noFill/>
          </a:ln>
        </p:spPr>
      </p:pic>
      <p:sp>
        <p:nvSpPr>
          <p:cNvPr id="66" name="Google Shape;66;p3"/>
          <p:cNvSpPr txBox="1"/>
          <p:nvPr>
            <p:ph type="ctrTitle"/>
          </p:nvPr>
        </p:nvSpPr>
        <p:spPr>
          <a:xfrm>
            <a:off x="-23500" y="168023"/>
            <a:ext cx="12161795" cy="713644"/>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chemeClr val="dk1"/>
              </a:buClr>
              <a:buSzPts val="2000"/>
              <a:buFont typeface="Century Gothic"/>
              <a:buNone/>
            </a:pPr>
            <a:r>
              <a:rPr b="1" lang="es-CO" sz="2000"/>
              <a:t>RESUMEN</a:t>
            </a:r>
            <a:endParaRPr/>
          </a:p>
        </p:txBody>
      </p:sp>
      <p:pic>
        <p:nvPicPr>
          <p:cNvPr id="67" name="Google Shape;67;p3"/>
          <p:cNvPicPr preferRelativeResize="0"/>
          <p:nvPr/>
        </p:nvPicPr>
        <p:blipFill rotWithShape="1">
          <a:blip r:embed="rId4">
            <a:alphaModFix/>
          </a:blip>
          <a:srcRect b="3482" l="50414" r="1441" t="13174"/>
          <a:stretch/>
        </p:blipFill>
        <p:spPr>
          <a:xfrm>
            <a:off x="8105297" y="2894156"/>
            <a:ext cx="1627352" cy="1592297"/>
          </a:xfrm>
          <a:prstGeom prst="rect">
            <a:avLst/>
          </a:prstGeom>
          <a:noFill/>
          <a:ln>
            <a:noFill/>
          </a:ln>
        </p:spPr>
      </p:pic>
      <p:sp>
        <p:nvSpPr>
          <p:cNvPr id="68" name="Google Shape;68;p3"/>
          <p:cNvSpPr txBox="1"/>
          <p:nvPr/>
        </p:nvSpPr>
        <p:spPr>
          <a:xfrm>
            <a:off x="2949271" y="4867475"/>
            <a:ext cx="6783378" cy="4431430"/>
          </a:xfrm>
          <a:prstGeom prst="rect">
            <a:avLst/>
          </a:prstGeom>
          <a:noFill/>
          <a:ln>
            <a:noFill/>
          </a:ln>
        </p:spPr>
        <p:txBody>
          <a:bodyPr anchorCtr="0" anchor="t" bIns="45700" lIns="91425" spcFirstLastPara="1" rIns="91425" wrap="square" tIns="45700">
            <a:normAutofit/>
          </a:bodyPr>
          <a:lstStyle/>
          <a:p>
            <a:pPr indent="0" lvl="0" marL="0" marR="0" rtl="0" algn="l">
              <a:lnSpc>
                <a:spcPct val="90000"/>
              </a:lnSpc>
              <a:spcBef>
                <a:spcPts val="0"/>
              </a:spcBef>
              <a:spcAft>
                <a:spcPts val="0"/>
              </a:spcAft>
              <a:buClr>
                <a:schemeClr val="dk1"/>
              </a:buClr>
              <a:buSzPts val="2000"/>
              <a:buFont typeface="Arial"/>
              <a:buNone/>
            </a:pPr>
            <a:br>
              <a:rPr b="0" i="0" lang="es-CO" sz="2000" u="none" cap="none" strike="noStrike">
                <a:solidFill>
                  <a:schemeClr val="dk1"/>
                </a:solidFill>
                <a:latin typeface="Century Gothic"/>
                <a:ea typeface="Century Gothic"/>
                <a:cs typeface="Century Gothic"/>
                <a:sym typeface="Century Gothic"/>
              </a:rPr>
            </a:br>
            <a:endParaRPr b="0" i="0" sz="2000" u="none" cap="none" strike="noStrike">
              <a:solidFill>
                <a:schemeClr val="dk1"/>
              </a:solidFill>
              <a:latin typeface="Century Gothic"/>
              <a:ea typeface="Century Gothic"/>
              <a:cs typeface="Century Gothic"/>
              <a:sym typeface="Century Gothic"/>
            </a:endParaRPr>
          </a:p>
        </p:txBody>
      </p:sp>
      <p:sp>
        <p:nvSpPr>
          <p:cNvPr id="69" name="Google Shape;69;p3"/>
          <p:cNvSpPr/>
          <p:nvPr/>
        </p:nvSpPr>
        <p:spPr>
          <a:xfrm>
            <a:off x="5035625" y="1153162"/>
            <a:ext cx="2043544" cy="495634"/>
          </a:xfrm>
          <a:prstGeom prst="rect">
            <a:avLst/>
          </a:prstGeom>
          <a:solidFill>
            <a:schemeClr val="lt1"/>
          </a:solidFill>
          <a:ln cap="flat" cmpd="sng" w="127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es-CO" sz="1400" u="none" cap="none" strike="noStrike">
                <a:solidFill>
                  <a:schemeClr val="dk1"/>
                </a:solidFill>
                <a:latin typeface="Century Gothic"/>
                <a:ea typeface="Century Gothic"/>
                <a:cs typeface="Century Gothic"/>
                <a:sym typeface="Century Gothic"/>
              </a:rPr>
              <a:t>Leucemia mieloide crónica </a:t>
            </a:r>
            <a:endParaRPr b="0" i="0" sz="1400" u="none" cap="none" strike="noStrike">
              <a:solidFill>
                <a:srgbClr val="000000"/>
              </a:solidFill>
              <a:latin typeface="Arial"/>
              <a:ea typeface="Arial"/>
              <a:cs typeface="Arial"/>
              <a:sym typeface="Arial"/>
            </a:endParaRPr>
          </a:p>
        </p:txBody>
      </p:sp>
      <p:sp>
        <p:nvSpPr>
          <p:cNvPr id="70" name="Google Shape;70;p3"/>
          <p:cNvSpPr/>
          <p:nvPr/>
        </p:nvSpPr>
        <p:spPr>
          <a:xfrm>
            <a:off x="7963208" y="1205143"/>
            <a:ext cx="1769441" cy="391672"/>
          </a:xfrm>
          <a:prstGeom prst="rect">
            <a:avLst/>
          </a:prstGeom>
          <a:solidFill>
            <a:schemeClr val="lt1"/>
          </a:solidFill>
          <a:ln cap="flat" cmpd="sng" w="127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Arial"/>
              <a:buNone/>
            </a:pPr>
            <a:r>
              <a:rPr b="0" i="0" lang="es-CO" sz="1000" u="none" cap="none" strike="noStrike">
                <a:solidFill>
                  <a:schemeClr val="dk1"/>
                </a:solidFill>
                <a:latin typeface="Century Gothic"/>
                <a:ea typeface="Century Gothic"/>
                <a:cs typeface="Century Gothic"/>
                <a:sym typeface="Century Gothic"/>
              </a:rPr>
              <a:t>Trastorno mieloproliferativo</a:t>
            </a:r>
            <a:endParaRPr b="0" i="0" sz="1400" u="none" cap="none" strike="noStrike">
              <a:solidFill>
                <a:srgbClr val="000000"/>
              </a:solidFill>
              <a:latin typeface="Arial"/>
              <a:ea typeface="Arial"/>
              <a:cs typeface="Arial"/>
              <a:sym typeface="Arial"/>
            </a:endParaRPr>
          </a:p>
        </p:txBody>
      </p:sp>
      <p:sp>
        <p:nvSpPr>
          <p:cNvPr id="71" name="Google Shape;71;p3"/>
          <p:cNvSpPr/>
          <p:nvPr/>
        </p:nvSpPr>
        <p:spPr>
          <a:xfrm>
            <a:off x="7303758" y="1295399"/>
            <a:ext cx="431800" cy="240441"/>
          </a:xfrm>
          <a:prstGeom prst="mathEqual">
            <a:avLst>
              <a:gd fmla="val 23520" name="adj1"/>
              <a:gd fmla="val 11760" name="adj2"/>
            </a:avLst>
          </a:prstGeom>
          <a:solidFill>
            <a:schemeClr val="accen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entury Gothic"/>
              <a:ea typeface="Century Gothic"/>
              <a:cs typeface="Century Gothic"/>
              <a:sym typeface="Century Gothic"/>
            </a:endParaRPr>
          </a:p>
        </p:txBody>
      </p:sp>
      <p:sp>
        <p:nvSpPr>
          <p:cNvPr id="72" name="Google Shape;72;p3"/>
          <p:cNvSpPr/>
          <p:nvPr/>
        </p:nvSpPr>
        <p:spPr>
          <a:xfrm>
            <a:off x="8169193" y="2204751"/>
            <a:ext cx="1357469" cy="391672"/>
          </a:xfrm>
          <a:prstGeom prst="rect">
            <a:avLst/>
          </a:prstGeom>
          <a:solidFill>
            <a:schemeClr val="lt1"/>
          </a:solidFill>
          <a:ln cap="flat" cmpd="sng" w="127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Arial"/>
              <a:buNone/>
            </a:pPr>
            <a:r>
              <a:rPr b="0" i="0" lang="es-CO" sz="1000" u="none" cap="none" strike="noStrike">
                <a:solidFill>
                  <a:schemeClr val="dk1"/>
                </a:solidFill>
                <a:latin typeface="Century Gothic"/>
                <a:ea typeface="Century Gothic"/>
                <a:cs typeface="Century Gothic"/>
                <a:sym typeface="Century Gothic"/>
              </a:rPr>
              <a:t>500.000/uL</a:t>
            </a:r>
            <a:endParaRPr b="0" i="0" sz="1000" u="none" cap="none" strike="noStrike">
              <a:solidFill>
                <a:schemeClr val="dk1"/>
              </a:solidFill>
              <a:latin typeface="Century Gothic"/>
              <a:ea typeface="Century Gothic"/>
              <a:cs typeface="Century Gothic"/>
              <a:sym typeface="Century Gothic"/>
            </a:endParaRPr>
          </a:p>
        </p:txBody>
      </p:sp>
      <p:cxnSp>
        <p:nvCxnSpPr>
          <p:cNvPr id="73" name="Google Shape;73;p3"/>
          <p:cNvCxnSpPr>
            <a:stCxn id="70" idx="2"/>
            <a:endCxn id="72" idx="0"/>
          </p:cNvCxnSpPr>
          <p:nvPr/>
        </p:nvCxnSpPr>
        <p:spPr>
          <a:xfrm>
            <a:off x="8847928" y="1596815"/>
            <a:ext cx="0" cy="607800"/>
          </a:xfrm>
          <a:prstGeom prst="straightConnector1">
            <a:avLst/>
          </a:prstGeom>
          <a:noFill/>
          <a:ln cap="flat" cmpd="sng" w="12700">
            <a:solidFill>
              <a:schemeClr val="accent1"/>
            </a:solidFill>
            <a:prstDash val="solid"/>
            <a:round/>
            <a:headEnd len="sm" w="sm" type="none"/>
            <a:tailEnd len="med" w="med" type="triangle"/>
          </a:ln>
        </p:spPr>
      </p:cxnSp>
      <p:sp>
        <p:nvSpPr>
          <p:cNvPr id="74" name="Google Shape;74;p3"/>
          <p:cNvSpPr/>
          <p:nvPr/>
        </p:nvSpPr>
        <p:spPr>
          <a:xfrm>
            <a:off x="2308610" y="1205143"/>
            <a:ext cx="1769441" cy="404756"/>
          </a:xfrm>
          <a:prstGeom prst="rect">
            <a:avLst/>
          </a:prstGeom>
          <a:solidFill>
            <a:schemeClr val="lt1"/>
          </a:solidFill>
          <a:ln cap="flat" cmpd="sng" w="127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Arial"/>
              <a:buNone/>
            </a:pPr>
            <a:r>
              <a:rPr b="0" i="0" lang="es-CO" sz="1000" u="none" cap="none" strike="noStrike">
                <a:solidFill>
                  <a:schemeClr val="dk1"/>
                </a:solidFill>
                <a:latin typeface="Century Gothic"/>
                <a:ea typeface="Century Gothic"/>
                <a:cs typeface="Century Gothic"/>
                <a:sym typeface="Century Gothic"/>
              </a:rPr>
              <a:t>Translocación del protooncogen ABL</a:t>
            </a:r>
            <a:endParaRPr b="0" i="0" sz="1400" u="none" cap="none" strike="noStrike">
              <a:solidFill>
                <a:srgbClr val="000000"/>
              </a:solidFill>
              <a:latin typeface="Arial"/>
              <a:ea typeface="Arial"/>
              <a:cs typeface="Arial"/>
              <a:sym typeface="Arial"/>
            </a:endParaRPr>
          </a:p>
        </p:txBody>
      </p:sp>
      <p:cxnSp>
        <p:nvCxnSpPr>
          <p:cNvPr id="75" name="Google Shape;75;p3"/>
          <p:cNvCxnSpPr>
            <a:stCxn id="69" idx="1"/>
            <a:endCxn id="74" idx="3"/>
          </p:cNvCxnSpPr>
          <p:nvPr/>
        </p:nvCxnSpPr>
        <p:spPr>
          <a:xfrm flipH="1">
            <a:off x="4078025" y="1400979"/>
            <a:ext cx="957600" cy="6600"/>
          </a:xfrm>
          <a:prstGeom prst="straightConnector1">
            <a:avLst/>
          </a:prstGeom>
          <a:noFill/>
          <a:ln cap="flat" cmpd="sng" w="12700">
            <a:solidFill>
              <a:schemeClr val="accent1"/>
            </a:solidFill>
            <a:prstDash val="solid"/>
            <a:round/>
            <a:headEnd len="sm" w="sm" type="none"/>
            <a:tailEnd len="med" w="med" type="triangle"/>
          </a:ln>
        </p:spPr>
      </p:cxnSp>
      <p:sp>
        <p:nvSpPr>
          <p:cNvPr id="76" name="Google Shape;76;p3"/>
          <p:cNvSpPr/>
          <p:nvPr/>
        </p:nvSpPr>
        <p:spPr>
          <a:xfrm>
            <a:off x="33952" y="1857716"/>
            <a:ext cx="7669292" cy="3374684"/>
          </a:xfrm>
          <a:prstGeom prst="rect">
            <a:avLst/>
          </a:prstGeom>
          <a:solidFill>
            <a:schemeClr val="lt1"/>
          </a:solid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pic>
        <p:nvPicPr>
          <p:cNvPr id="77" name="Google Shape;77;p3"/>
          <p:cNvPicPr preferRelativeResize="0"/>
          <p:nvPr/>
        </p:nvPicPr>
        <p:blipFill rotWithShape="1">
          <a:blip r:embed="rId5">
            <a:alphaModFix/>
          </a:blip>
          <a:srcRect b="0" l="33636" r="0" t="0"/>
          <a:stretch/>
        </p:blipFill>
        <p:spPr>
          <a:xfrm>
            <a:off x="149783" y="1067950"/>
            <a:ext cx="1952840" cy="2026527"/>
          </a:xfrm>
          <a:prstGeom prst="rect">
            <a:avLst/>
          </a:prstGeom>
          <a:noFill/>
          <a:ln>
            <a:noFill/>
          </a:ln>
        </p:spPr>
      </p:pic>
      <p:cxnSp>
        <p:nvCxnSpPr>
          <p:cNvPr id="78" name="Google Shape;78;p3"/>
          <p:cNvCxnSpPr>
            <a:stCxn id="74" idx="2"/>
            <a:endCxn id="79" idx="0"/>
          </p:cNvCxnSpPr>
          <p:nvPr/>
        </p:nvCxnSpPr>
        <p:spPr>
          <a:xfrm>
            <a:off x="3193330" y="1609899"/>
            <a:ext cx="0" cy="677100"/>
          </a:xfrm>
          <a:prstGeom prst="straightConnector1">
            <a:avLst/>
          </a:prstGeom>
          <a:noFill/>
          <a:ln cap="flat" cmpd="sng" w="12700">
            <a:solidFill>
              <a:schemeClr val="accent1"/>
            </a:solidFill>
            <a:prstDash val="solid"/>
            <a:round/>
            <a:headEnd len="sm" w="sm" type="none"/>
            <a:tailEnd len="med" w="med" type="triangle"/>
          </a:ln>
        </p:spPr>
      </p:cxnSp>
      <p:sp>
        <p:nvSpPr>
          <p:cNvPr id="79" name="Google Shape;79;p3"/>
          <p:cNvSpPr/>
          <p:nvPr/>
        </p:nvSpPr>
        <p:spPr>
          <a:xfrm>
            <a:off x="2514595" y="2287063"/>
            <a:ext cx="1357469" cy="391672"/>
          </a:xfrm>
          <a:prstGeom prst="rect">
            <a:avLst/>
          </a:prstGeom>
          <a:solidFill>
            <a:schemeClr val="lt1"/>
          </a:solidFill>
          <a:ln cap="flat" cmpd="sng" w="127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Arial"/>
              <a:buNone/>
            </a:pPr>
            <a:r>
              <a:rPr b="0" i="0" lang="es-CO" sz="1000" u="none" cap="none" strike="noStrike">
                <a:solidFill>
                  <a:schemeClr val="dk1"/>
                </a:solidFill>
                <a:latin typeface="Century Gothic"/>
                <a:ea typeface="Century Gothic"/>
                <a:cs typeface="Century Gothic"/>
                <a:sym typeface="Century Gothic"/>
              </a:rPr>
              <a:t>Región M-bcr </a:t>
            </a:r>
            <a:endParaRPr b="0" i="0" sz="1400" u="none" cap="none" strike="noStrike">
              <a:solidFill>
                <a:srgbClr val="000000"/>
              </a:solidFill>
              <a:latin typeface="Arial"/>
              <a:ea typeface="Arial"/>
              <a:cs typeface="Arial"/>
              <a:sym typeface="Arial"/>
            </a:endParaRPr>
          </a:p>
        </p:txBody>
      </p:sp>
      <p:sp>
        <p:nvSpPr>
          <p:cNvPr id="80" name="Google Shape;80;p3"/>
          <p:cNvSpPr/>
          <p:nvPr/>
        </p:nvSpPr>
        <p:spPr>
          <a:xfrm>
            <a:off x="2514595" y="3166760"/>
            <a:ext cx="1357469" cy="391672"/>
          </a:xfrm>
          <a:prstGeom prst="rect">
            <a:avLst/>
          </a:prstGeom>
          <a:solidFill>
            <a:schemeClr val="lt1"/>
          </a:solidFill>
          <a:ln cap="flat" cmpd="sng" w="127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Arial"/>
              <a:buNone/>
            </a:pPr>
            <a:r>
              <a:rPr b="0" i="0" lang="es-CO" sz="1000" u="none" cap="none" strike="noStrike">
                <a:solidFill>
                  <a:schemeClr val="dk1"/>
                </a:solidFill>
                <a:latin typeface="Century Gothic"/>
                <a:ea typeface="Century Gothic"/>
                <a:cs typeface="Century Gothic"/>
                <a:sym typeface="Century Gothic"/>
              </a:rPr>
              <a:t>Cromosoma filadelfia </a:t>
            </a:r>
            <a:endParaRPr b="0" i="0" sz="1400" u="none" cap="none" strike="noStrike">
              <a:solidFill>
                <a:srgbClr val="000000"/>
              </a:solidFill>
              <a:latin typeface="Arial"/>
              <a:ea typeface="Arial"/>
              <a:cs typeface="Arial"/>
              <a:sym typeface="Arial"/>
            </a:endParaRPr>
          </a:p>
        </p:txBody>
      </p:sp>
      <p:cxnSp>
        <p:nvCxnSpPr>
          <p:cNvPr id="81" name="Google Shape;81;p3"/>
          <p:cNvCxnSpPr>
            <a:stCxn id="79" idx="2"/>
            <a:endCxn id="80" idx="0"/>
          </p:cNvCxnSpPr>
          <p:nvPr/>
        </p:nvCxnSpPr>
        <p:spPr>
          <a:xfrm>
            <a:off x="3193329" y="2678735"/>
            <a:ext cx="0" cy="488100"/>
          </a:xfrm>
          <a:prstGeom prst="straightConnector1">
            <a:avLst/>
          </a:prstGeom>
          <a:noFill/>
          <a:ln cap="flat" cmpd="sng" w="12700">
            <a:solidFill>
              <a:schemeClr val="accent1"/>
            </a:solidFill>
            <a:prstDash val="solid"/>
            <a:round/>
            <a:headEnd len="sm" w="sm" type="none"/>
            <a:tailEnd len="med" w="med" type="triangle"/>
          </a:ln>
        </p:spPr>
      </p:cxnSp>
      <p:sp>
        <p:nvSpPr>
          <p:cNvPr id="82" name="Google Shape;82;p3"/>
          <p:cNvSpPr/>
          <p:nvPr/>
        </p:nvSpPr>
        <p:spPr>
          <a:xfrm>
            <a:off x="1485900" y="2002046"/>
            <a:ext cx="349962" cy="457200"/>
          </a:xfrm>
          <a:prstGeom prst="ellipse">
            <a:avLst/>
          </a:prstGeom>
          <a:noFill/>
          <a:ln cap="flat" cmpd="sng" w="28575">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6" name="Shape 876"/>
        <p:cNvGrpSpPr/>
        <p:nvPr/>
      </p:nvGrpSpPr>
      <p:grpSpPr>
        <a:xfrm>
          <a:off x="0" y="0"/>
          <a:ext cx="0" cy="0"/>
          <a:chOff x="0" y="0"/>
          <a:chExt cx="0" cy="0"/>
        </a:xfrm>
      </p:grpSpPr>
      <p:sp>
        <p:nvSpPr>
          <p:cNvPr id="877" name="Google Shape;877;p28"/>
          <p:cNvSpPr/>
          <p:nvPr/>
        </p:nvSpPr>
        <p:spPr>
          <a:xfrm>
            <a:off x="0" y="0"/>
            <a:ext cx="12192000" cy="685800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cxnSp>
        <p:nvCxnSpPr>
          <p:cNvPr id="878" name="Google Shape;878;p28"/>
          <p:cNvCxnSpPr/>
          <p:nvPr/>
        </p:nvCxnSpPr>
        <p:spPr>
          <a:xfrm>
            <a:off x="7397108" y="1923563"/>
            <a:ext cx="0" cy="3017520"/>
          </a:xfrm>
          <a:prstGeom prst="straightConnector1">
            <a:avLst/>
          </a:prstGeom>
          <a:noFill/>
          <a:ln cap="flat" cmpd="sng" w="15875">
            <a:solidFill>
              <a:schemeClr val="dk1"/>
            </a:solidFill>
            <a:prstDash val="solid"/>
            <a:round/>
            <a:headEnd len="sm" w="sm" type="none"/>
            <a:tailEnd len="sm" w="sm" type="none"/>
          </a:ln>
        </p:spPr>
      </p:cxnSp>
      <p:pic>
        <p:nvPicPr>
          <p:cNvPr id="879" name="Google Shape;879;p28"/>
          <p:cNvPicPr preferRelativeResize="0"/>
          <p:nvPr/>
        </p:nvPicPr>
        <p:blipFill rotWithShape="1">
          <a:blip r:embed="rId3">
            <a:alphaModFix/>
          </a:blip>
          <a:srcRect b="0" l="0" r="0" t="-534"/>
          <a:stretch/>
        </p:blipFill>
        <p:spPr>
          <a:xfrm rot="-5400000">
            <a:off x="7545075" y="2187578"/>
            <a:ext cx="6857999" cy="2482850"/>
          </a:xfrm>
          <a:prstGeom prst="rect">
            <a:avLst/>
          </a:prstGeom>
          <a:noFill/>
          <a:ln>
            <a:noFill/>
          </a:ln>
        </p:spPr>
      </p:pic>
      <p:sp>
        <p:nvSpPr>
          <p:cNvPr id="880" name="Google Shape;880;p28"/>
          <p:cNvSpPr txBox="1"/>
          <p:nvPr>
            <p:ph type="ctrTitle"/>
          </p:nvPr>
        </p:nvSpPr>
        <p:spPr>
          <a:xfrm>
            <a:off x="398829" y="469900"/>
            <a:ext cx="10575245" cy="593843"/>
          </a:xfrm>
          <a:prstGeom prst="rect">
            <a:avLst/>
          </a:prstGeom>
          <a:noFill/>
          <a:ln>
            <a:noFill/>
          </a:ln>
        </p:spPr>
        <p:txBody>
          <a:bodyPr anchorCtr="0" anchor="b" bIns="45700" lIns="91425" spcFirstLastPara="1" rIns="91425" wrap="square" tIns="45700">
            <a:normAutofit fontScale="90000"/>
          </a:bodyPr>
          <a:lstStyle/>
          <a:p>
            <a:pPr indent="0" lvl="0" marL="0" rtl="0" algn="ctr">
              <a:lnSpc>
                <a:spcPct val="90000"/>
              </a:lnSpc>
              <a:spcBef>
                <a:spcPts val="0"/>
              </a:spcBef>
              <a:spcAft>
                <a:spcPts val="0"/>
              </a:spcAft>
              <a:buClr>
                <a:schemeClr val="dk1"/>
              </a:buClr>
              <a:buSzPct val="100000"/>
              <a:buFont typeface="Century Gothic"/>
              <a:buNone/>
            </a:pPr>
            <a:r>
              <a:rPr b="1" i="1" lang="es-CO" sz="2000"/>
              <a:t>ADENOVIRUS</a:t>
            </a:r>
            <a:r>
              <a:rPr b="1" lang="es-CO" sz="2000"/>
              <a:t>: PATOGENICIDAD Y SU IMPLEMENTACIÓN COMO MODELO DE LA TERAPIA VIRAL ONCOLÍTICA</a:t>
            </a:r>
            <a:endParaRPr/>
          </a:p>
        </p:txBody>
      </p:sp>
      <p:sp>
        <p:nvSpPr>
          <p:cNvPr id="881" name="Google Shape;881;p28"/>
          <p:cNvSpPr/>
          <p:nvPr/>
        </p:nvSpPr>
        <p:spPr>
          <a:xfrm>
            <a:off x="296832" y="1494464"/>
            <a:ext cx="8758990" cy="4555958"/>
          </a:xfrm>
          <a:prstGeom prst="roundRect">
            <a:avLst>
              <a:gd fmla="val 16667" name="adj"/>
            </a:avLst>
          </a:prstGeom>
          <a:solidFill>
            <a:schemeClr val="lt1"/>
          </a:solid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grpSp>
        <p:nvGrpSpPr>
          <p:cNvPr id="882" name="Google Shape;882;p28"/>
          <p:cNvGrpSpPr/>
          <p:nvPr/>
        </p:nvGrpSpPr>
        <p:grpSpPr>
          <a:xfrm>
            <a:off x="-717313" y="1514546"/>
            <a:ext cx="4242573" cy="3356299"/>
            <a:chOff x="0" y="6589"/>
            <a:chExt cx="4242573" cy="3356299"/>
          </a:xfrm>
        </p:grpSpPr>
        <p:sp>
          <p:nvSpPr>
            <p:cNvPr id="883" name="Google Shape;883;p28"/>
            <p:cNvSpPr/>
            <p:nvPr/>
          </p:nvSpPr>
          <p:spPr>
            <a:xfrm rot="5400000">
              <a:off x="1794373" y="83191"/>
              <a:ext cx="1178492" cy="1025288"/>
            </a:xfrm>
            <a:prstGeom prst="hexagon">
              <a:avLst>
                <a:gd fmla="val 25000" name="adj"/>
                <a:gd fmla="val 115470" name="vf"/>
              </a:avLst>
            </a:prstGeom>
            <a:solidFill>
              <a:schemeClr val="lt1"/>
            </a:solidFill>
            <a:ln cap="flat" cmpd="sng" w="19050">
              <a:solidFill>
                <a:srgbClr val="C9262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4" name="Google Shape;884;p28"/>
            <p:cNvSpPr txBox="1"/>
            <p:nvPr/>
          </p:nvSpPr>
          <p:spPr>
            <a:xfrm>
              <a:off x="2030749" y="190237"/>
              <a:ext cx="705740" cy="811196"/>
            </a:xfrm>
            <a:prstGeom prst="rect">
              <a:avLst/>
            </a:prstGeom>
            <a:noFill/>
            <a:ln>
              <a:noFill/>
            </a:ln>
          </p:spPr>
          <p:txBody>
            <a:bodyPr anchorCtr="0" anchor="ctr" bIns="45700" lIns="45700" spcFirstLastPara="1" rIns="45700" wrap="square" tIns="45700">
              <a:noAutofit/>
            </a:bodyPr>
            <a:lstStyle/>
            <a:p>
              <a:pPr indent="0" lvl="0" marL="0" marR="0" rtl="0" algn="ctr">
                <a:lnSpc>
                  <a:spcPct val="90000"/>
                </a:lnSpc>
                <a:spcBef>
                  <a:spcPts val="0"/>
                </a:spcBef>
                <a:spcAft>
                  <a:spcPts val="0"/>
                </a:spcAft>
                <a:buClr>
                  <a:schemeClr val="lt1"/>
                </a:buClr>
                <a:buSzPts val="1200"/>
                <a:buFont typeface="Century Gothic"/>
                <a:buNone/>
              </a:pPr>
              <a:r>
                <a:rPr b="1" i="0" lang="es-CO" sz="1200" u="none" cap="none" strike="noStrike">
                  <a:solidFill>
                    <a:schemeClr val="dk1"/>
                  </a:solidFill>
                  <a:latin typeface="Century Gothic"/>
                  <a:ea typeface="Century Gothic"/>
                  <a:cs typeface="Century Gothic"/>
                  <a:sym typeface="Century Gothic"/>
                </a:rPr>
                <a:t>Gen E2</a:t>
              </a:r>
              <a:endParaRPr b="0" i="0" sz="1400" u="none" cap="none" strike="noStrike">
                <a:solidFill>
                  <a:schemeClr val="dk1"/>
                </a:solidFill>
                <a:latin typeface="Arial"/>
                <a:ea typeface="Arial"/>
                <a:cs typeface="Arial"/>
                <a:sym typeface="Arial"/>
              </a:endParaRPr>
            </a:p>
            <a:p>
              <a:pPr indent="0" lvl="0" marL="0" marR="0" rtl="0" algn="ctr">
                <a:lnSpc>
                  <a:spcPct val="90000"/>
                </a:lnSpc>
                <a:spcBef>
                  <a:spcPts val="420"/>
                </a:spcBef>
                <a:spcAft>
                  <a:spcPts val="0"/>
                </a:spcAft>
                <a:buClr>
                  <a:schemeClr val="lt1"/>
                </a:buClr>
                <a:buSzPts val="1100"/>
                <a:buFont typeface="Century Gothic"/>
                <a:buNone/>
              </a:pPr>
              <a:r>
                <a:rPr b="0" i="0" lang="es-CO" sz="1100" u="none" cap="none" strike="noStrike">
                  <a:solidFill>
                    <a:schemeClr val="dk1"/>
                  </a:solidFill>
                  <a:latin typeface="Century Gothic"/>
                  <a:ea typeface="Century Gothic"/>
                  <a:cs typeface="Century Gothic"/>
                  <a:sym typeface="Century Gothic"/>
                </a:rPr>
                <a:t>DNApol</a:t>
              </a:r>
              <a:endParaRPr b="0" i="0" sz="1400" u="none" cap="none" strike="noStrike">
                <a:solidFill>
                  <a:schemeClr val="dk1"/>
                </a:solidFill>
                <a:latin typeface="Arial"/>
                <a:ea typeface="Arial"/>
                <a:cs typeface="Arial"/>
                <a:sym typeface="Arial"/>
              </a:endParaRPr>
            </a:p>
          </p:txBody>
        </p:sp>
        <p:sp>
          <p:nvSpPr>
            <p:cNvPr id="885" name="Google Shape;885;p28"/>
            <p:cNvSpPr/>
            <p:nvPr/>
          </p:nvSpPr>
          <p:spPr>
            <a:xfrm>
              <a:off x="2927376" y="242287"/>
              <a:ext cx="1315197" cy="707095"/>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6" name="Google Shape;886;p28"/>
            <p:cNvSpPr/>
            <p:nvPr/>
          </p:nvSpPr>
          <p:spPr>
            <a:xfrm rot="5400000">
              <a:off x="687061" y="83191"/>
              <a:ext cx="1178492" cy="1025288"/>
            </a:xfrm>
            <a:prstGeom prst="hexagon">
              <a:avLst>
                <a:gd fmla="val 25000" name="adj"/>
                <a:gd fmla="val 115470" name="vf"/>
              </a:avLst>
            </a:prstGeom>
            <a:solidFill>
              <a:schemeClr val="lt1"/>
            </a:solidFill>
            <a:ln cap="flat" cmpd="sng" w="19050">
              <a:solidFill>
                <a:srgbClr val="C9262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7" name="Google Shape;887;p28"/>
            <p:cNvSpPr txBox="1"/>
            <p:nvPr/>
          </p:nvSpPr>
          <p:spPr>
            <a:xfrm>
              <a:off x="923437" y="190237"/>
              <a:ext cx="705740" cy="811196"/>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1200"/>
                <a:buFont typeface="Century Gothic"/>
                <a:buNone/>
              </a:pPr>
              <a:r>
                <a:rPr b="1" i="0" lang="es-CO" sz="1200" u="none" cap="none" strike="noStrike">
                  <a:solidFill>
                    <a:schemeClr val="dk1"/>
                  </a:solidFill>
                  <a:latin typeface="Century Gothic"/>
                  <a:ea typeface="Century Gothic"/>
                  <a:cs typeface="Century Gothic"/>
                  <a:sym typeface="Century Gothic"/>
                </a:rPr>
                <a:t>Gen E1</a:t>
              </a:r>
              <a:endParaRPr b="0" i="0" sz="1400" u="none" cap="none" strike="noStrike">
                <a:solidFill>
                  <a:schemeClr val="dk1"/>
                </a:solidFill>
                <a:latin typeface="Arial"/>
                <a:ea typeface="Arial"/>
                <a:cs typeface="Arial"/>
                <a:sym typeface="Arial"/>
              </a:endParaRPr>
            </a:p>
            <a:p>
              <a:pPr indent="0" lvl="0" marL="0" marR="0" rtl="0" algn="ctr">
                <a:lnSpc>
                  <a:spcPct val="90000"/>
                </a:lnSpc>
                <a:spcBef>
                  <a:spcPts val="420"/>
                </a:spcBef>
                <a:spcAft>
                  <a:spcPts val="0"/>
                </a:spcAft>
                <a:buClr>
                  <a:schemeClr val="lt1"/>
                </a:buClr>
                <a:buSzPts val="800"/>
                <a:buFont typeface="Century Gothic"/>
                <a:buNone/>
              </a:pPr>
              <a:r>
                <a:rPr b="0" i="0" lang="es-CO" sz="800" u="none" cap="none" strike="noStrike">
                  <a:solidFill>
                    <a:schemeClr val="dk1"/>
                  </a:solidFill>
                  <a:latin typeface="Century Gothic"/>
                  <a:ea typeface="Century Gothic"/>
                  <a:cs typeface="Century Gothic"/>
                  <a:sym typeface="Century Gothic"/>
                </a:rPr>
                <a:t>Act. transcripción</a:t>
              </a:r>
              <a:endParaRPr b="0" i="0" sz="1400" u="none" cap="none" strike="noStrike">
                <a:solidFill>
                  <a:schemeClr val="dk1"/>
                </a:solidFill>
                <a:latin typeface="Arial"/>
                <a:ea typeface="Arial"/>
                <a:cs typeface="Arial"/>
                <a:sym typeface="Arial"/>
              </a:endParaRPr>
            </a:p>
            <a:p>
              <a:pPr indent="0" lvl="0" marL="0" marR="0" rtl="0" algn="ctr">
                <a:lnSpc>
                  <a:spcPct val="90000"/>
                </a:lnSpc>
                <a:spcBef>
                  <a:spcPts val="280"/>
                </a:spcBef>
                <a:spcAft>
                  <a:spcPts val="0"/>
                </a:spcAft>
                <a:buClr>
                  <a:schemeClr val="lt1"/>
                </a:buClr>
                <a:buSzPts val="1100"/>
                <a:buFont typeface="Century Gothic"/>
                <a:buNone/>
              </a:pPr>
              <a:r>
                <a:rPr b="0" i="0" lang="es-CO" sz="1100" u="none" cap="none" strike="noStrike">
                  <a:solidFill>
                    <a:schemeClr val="dk1"/>
                  </a:solidFill>
                  <a:latin typeface="Century Gothic"/>
                  <a:ea typeface="Century Gothic"/>
                  <a:cs typeface="Century Gothic"/>
                  <a:sym typeface="Century Gothic"/>
                </a:rPr>
                <a:t>Neoplasia</a:t>
              </a:r>
              <a:endParaRPr b="0" i="0" sz="1400" u="none" cap="none" strike="noStrike">
                <a:solidFill>
                  <a:schemeClr val="dk1"/>
                </a:solidFill>
                <a:latin typeface="Arial"/>
                <a:ea typeface="Arial"/>
                <a:cs typeface="Arial"/>
                <a:sym typeface="Arial"/>
              </a:endParaRPr>
            </a:p>
          </p:txBody>
        </p:sp>
        <p:sp>
          <p:nvSpPr>
            <p:cNvPr id="888" name="Google Shape;888;p28"/>
            <p:cNvSpPr/>
            <p:nvPr/>
          </p:nvSpPr>
          <p:spPr>
            <a:xfrm rot="5400000">
              <a:off x="1238595" y="1172095"/>
              <a:ext cx="1178492" cy="1025288"/>
            </a:xfrm>
            <a:prstGeom prst="hexagon">
              <a:avLst>
                <a:gd fmla="val 25000" name="adj"/>
                <a:gd fmla="val 115470" name="vf"/>
              </a:avLst>
            </a:prstGeom>
            <a:solidFill>
              <a:schemeClr val="lt1"/>
            </a:solidFill>
            <a:ln cap="flat" cmpd="sng" w="19050">
              <a:solidFill>
                <a:srgbClr val="C9262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9" name="Google Shape;889;p28"/>
            <p:cNvSpPr txBox="1"/>
            <p:nvPr/>
          </p:nvSpPr>
          <p:spPr>
            <a:xfrm>
              <a:off x="1474971" y="1279141"/>
              <a:ext cx="705740" cy="811196"/>
            </a:xfrm>
            <a:prstGeom prst="rect">
              <a:avLst/>
            </a:prstGeom>
            <a:noFill/>
            <a:ln>
              <a:noFill/>
            </a:ln>
          </p:spPr>
          <p:txBody>
            <a:bodyPr anchorCtr="0" anchor="ctr" bIns="45700" lIns="45700" spcFirstLastPara="1" rIns="45700" wrap="square" tIns="45700">
              <a:noAutofit/>
            </a:bodyPr>
            <a:lstStyle/>
            <a:p>
              <a:pPr indent="0" lvl="0" marL="0" marR="0" rtl="0" algn="ctr">
                <a:lnSpc>
                  <a:spcPct val="90000"/>
                </a:lnSpc>
                <a:spcBef>
                  <a:spcPts val="0"/>
                </a:spcBef>
                <a:spcAft>
                  <a:spcPts val="0"/>
                </a:spcAft>
                <a:buClr>
                  <a:schemeClr val="lt1"/>
                </a:buClr>
                <a:buSzPts val="1200"/>
                <a:buFont typeface="Century Gothic"/>
                <a:buNone/>
              </a:pPr>
              <a:r>
                <a:rPr b="1" i="0" lang="es-CO" sz="1200" u="none" cap="none" strike="noStrike">
                  <a:solidFill>
                    <a:schemeClr val="dk1"/>
                  </a:solidFill>
                  <a:latin typeface="Century Gothic"/>
                  <a:ea typeface="Century Gothic"/>
                  <a:cs typeface="Century Gothic"/>
                  <a:sym typeface="Century Gothic"/>
                </a:rPr>
                <a:t>Gen E3</a:t>
              </a:r>
              <a:endParaRPr b="0" i="0" sz="1400" u="none" cap="none" strike="noStrike">
                <a:solidFill>
                  <a:schemeClr val="dk1"/>
                </a:solidFill>
                <a:latin typeface="Arial"/>
                <a:ea typeface="Arial"/>
                <a:cs typeface="Arial"/>
                <a:sym typeface="Arial"/>
              </a:endParaRPr>
            </a:p>
            <a:p>
              <a:pPr indent="0" lvl="0" marL="0" marR="0" rtl="0" algn="ctr">
                <a:lnSpc>
                  <a:spcPct val="90000"/>
                </a:lnSpc>
                <a:spcBef>
                  <a:spcPts val="420"/>
                </a:spcBef>
                <a:spcAft>
                  <a:spcPts val="0"/>
                </a:spcAft>
                <a:buClr>
                  <a:schemeClr val="lt1"/>
                </a:buClr>
                <a:buSzPts val="1100"/>
                <a:buFont typeface="Century Gothic"/>
                <a:buNone/>
              </a:pPr>
              <a:r>
                <a:rPr b="0" i="0" lang="es-CO" sz="1100" u="none" cap="none" strike="noStrike">
                  <a:solidFill>
                    <a:schemeClr val="dk1"/>
                  </a:solidFill>
                  <a:latin typeface="Century Gothic"/>
                  <a:ea typeface="Century Gothic"/>
                  <a:cs typeface="Century Gothic"/>
                  <a:sym typeface="Century Gothic"/>
                </a:rPr>
                <a:t>Evasión de la R.I</a:t>
              </a:r>
              <a:endParaRPr b="0" i="0" sz="1400" u="none" cap="none" strike="noStrike">
                <a:solidFill>
                  <a:schemeClr val="dk1"/>
                </a:solidFill>
                <a:latin typeface="Arial"/>
                <a:ea typeface="Arial"/>
                <a:cs typeface="Arial"/>
                <a:sym typeface="Arial"/>
              </a:endParaRPr>
            </a:p>
          </p:txBody>
        </p:sp>
        <p:sp>
          <p:nvSpPr>
            <p:cNvPr id="890" name="Google Shape;890;p28"/>
            <p:cNvSpPr/>
            <p:nvPr/>
          </p:nvSpPr>
          <p:spPr>
            <a:xfrm>
              <a:off x="0" y="1331191"/>
              <a:ext cx="1272772" cy="707095"/>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1" name="Google Shape;891;p28"/>
            <p:cNvSpPr/>
            <p:nvPr/>
          </p:nvSpPr>
          <p:spPr>
            <a:xfrm rot="5400000">
              <a:off x="2693835" y="957993"/>
              <a:ext cx="1355690" cy="1426504"/>
            </a:xfrm>
            <a:prstGeom prst="hexagon">
              <a:avLst>
                <a:gd fmla="val 25000" name="adj"/>
                <a:gd fmla="val 115470" name="vf"/>
              </a:avLst>
            </a:prstGeom>
            <a:solidFill>
              <a:schemeClr val="lt1"/>
            </a:solidFill>
            <a:ln cap="flat" cmpd="sng" w="19050">
              <a:solidFill>
                <a:srgbClr val="C9262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2" name="Google Shape;892;p28"/>
            <p:cNvSpPr txBox="1"/>
            <p:nvPr/>
          </p:nvSpPr>
          <p:spPr>
            <a:xfrm>
              <a:off x="2896179" y="1219348"/>
              <a:ext cx="951002" cy="903794"/>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600"/>
                <a:buFont typeface="Century Gothic"/>
                <a:buNone/>
              </a:pPr>
              <a:r>
                <a:t/>
              </a:r>
              <a:endParaRPr b="0" i="0" sz="3600" u="none" cap="none" strike="noStrike">
                <a:solidFill>
                  <a:schemeClr val="lt1"/>
                </a:solidFill>
                <a:latin typeface="Century Gothic"/>
                <a:ea typeface="Century Gothic"/>
                <a:cs typeface="Century Gothic"/>
                <a:sym typeface="Century Gothic"/>
              </a:endParaRPr>
            </a:p>
          </p:txBody>
        </p:sp>
        <p:sp>
          <p:nvSpPr>
            <p:cNvPr id="893" name="Google Shape;893;p28"/>
            <p:cNvSpPr/>
            <p:nvPr/>
          </p:nvSpPr>
          <p:spPr>
            <a:xfrm rot="5400000">
              <a:off x="1794373" y="2260998"/>
              <a:ext cx="1178492" cy="1025288"/>
            </a:xfrm>
            <a:prstGeom prst="hexagon">
              <a:avLst>
                <a:gd fmla="val 25000" name="adj"/>
                <a:gd fmla="val 115470" name="vf"/>
              </a:avLst>
            </a:prstGeom>
            <a:solidFill>
              <a:schemeClr val="lt1"/>
            </a:solidFill>
            <a:ln cap="flat" cmpd="sng" w="19050">
              <a:solidFill>
                <a:srgbClr val="C9262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4" name="Google Shape;894;p28"/>
            <p:cNvSpPr txBox="1"/>
            <p:nvPr/>
          </p:nvSpPr>
          <p:spPr>
            <a:xfrm>
              <a:off x="2030749" y="2368044"/>
              <a:ext cx="705740" cy="811196"/>
            </a:xfrm>
            <a:prstGeom prst="rect">
              <a:avLst/>
            </a:prstGeom>
            <a:noFill/>
            <a:ln>
              <a:noFill/>
            </a:ln>
          </p:spPr>
          <p:txBody>
            <a:bodyPr anchorCtr="0" anchor="ctr" bIns="34275" lIns="34275" spcFirstLastPara="1" rIns="34275" wrap="square" tIns="34275">
              <a:noAutofit/>
            </a:bodyPr>
            <a:lstStyle/>
            <a:p>
              <a:pPr indent="0" lvl="0" marL="0" marR="0" rtl="0" algn="ctr">
                <a:lnSpc>
                  <a:spcPct val="90000"/>
                </a:lnSpc>
                <a:spcBef>
                  <a:spcPts val="0"/>
                </a:spcBef>
                <a:spcAft>
                  <a:spcPts val="0"/>
                </a:spcAft>
                <a:buClr>
                  <a:schemeClr val="accent1"/>
                </a:buClr>
                <a:buSzPts val="900"/>
                <a:buFont typeface="Century Gothic"/>
                <a:buNone/>
              </a:pPr>
              <a:r>
                <a:rPr b="1" i="0" lang="es-CO" sz="900" u="none" cap="none" strike="noStrike">
                  <a:solidFill>
                    <a:schemeClr val="accent1"/>
                  </a:solidFill>
                  <a:latin typeface="Century Gothic"/>
                  <a:ea typeface="Century Gothic"/>
                  <a:cs typeface="Century Gothic"/>
                  <a:sym typeface="Century Gothic"/>
                </a:rPr>
                <a:t>Permitir la replicación</a:t>
              </a:r>
              <a:endParaRPr b="0" i="0" sz="1400" u="none" cap="none" strike="noStrike">
                <a:solidFill>
                  <a:srgbClr val="000000"/>
                </a:solidFill>
                <a:latin typeface="Arial"/>
                <a:ea typeface="Arial"/>
                <a:cs typeface="Arial"/>
                <a:sym typeface="Arial"/>
              </a:endParaRPr>
            </a:p>
          </p:txBody>
        </p:sp>
        <p:sp>
          <p:nvSpPr>
            <p:cNvPr id="895" name="Google Shape;895;p28"/>
            <p:cNvSpPr/>
            <p:nvPr/>
          </p:nvSpPr>
          <p:spPr>
            <a:xfrm>
              <a:off x="2927376" y="2420095"/>
              <a:ext cx="1315197" cy="707095"/>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6" name="Google Shape;896;p28"/>
            <p:cNvSpPr/>
            <p:nvPr/>
          </p:nvSpPr>
          <p:spPr>
            <a:xfrm rot="5400000">
              <a:off x="687061" y="2260998"/>
              <a:ext cx="1178492" cy="1025288"/>
            </a:xfrm>
            <a:prstGeom prst="hexagon">
              <a:avLst>
                <a:gd fmla="val 25000" name="adj"/>
                <a:gd fmla="val 115470" name="vf"/>
              </a:avLst>
            </a:prstGeom>
            <a:solidFill>
              <a:schemeClr val="lt1"/>
            </a:solidFill>
            <a:ln cap="flat" cmpd="sng" w="19050">
              <a:solidFill>
                <a:srgbClr val="C9262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7" name="Google Shape;897;p28"/>
            <p:cNvSpPr txBox="1"/>
            <p:nvPr/>
          </p:nvSpPr>
          <p:spPr>
            <a:xfrm>
              <a:off x="923437" y="2368044"/>
              <a:ext cx="705740" cy="811196"/>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1200"/>
                <a:buFont typeface="Century Gothic"/>
                <a:buNone/>
              </a:pPr>
              <a:r>
                <a:rPr b="1" i="0" lang="es-CO" sz="1200" u="none" cap="none" strike="noStrike">
                  <a:solidFill>
                    <a:schemeClr val="dk1"/>
                  </a:solidFill>
                  <a:latin typeface="Century Gothic"/>
                  <a:ea typeface="Century Gothic"/>
                  <a:cs typeface="Century Gothic"/>
                  <a:sym typeface="Century Gothic"/>
                </a:rPr>
                <a:t>Gen E4</a:t>
              </a:r>
              <a:endParaRPr b="0" i="0" sz="1400" u="none" cap="none" strike="noStrike">
                <a:solidFill>
                  <a:srgbClr val="000000"/>
                </a:solidFill>
                <a:latin typeface="Arial"/>
                <a:ea typeface="Arial"/>
                <a:cs typeface="Arial"/>
                <a:sym typeface="Arial"/>
              </a:endParaRPr>
            </a:p>
            <a:p>
              <a:pPr indent="0" lvl="0" marL="0" marR="0" rtl="0" algn="ctr">
                <a:lnSpc>
                  <a:spcPct val="90000"/>
                </a:lnSpc>
                <a:spcBef>
                  <a:spcPts val="420"/>
                </a:spcBef>
                <a:spcAft>
                  <a:spcPts val="0"/>
                </a:spcAft>
                <a:buClr>
                  <a:schemeClr val="dk1"/>
                </a:buClr>
                <a:buSzPts val="1000"/>
                <a:buFont typeface="Century Gothic"/>
                <a:buNone/>
              </a:pPr>
              <a:r>
                <a:rPr b="0" i="0" lang="es-CO" sz="1000" u="none" cap="none" strike="noStrike">
                  <a:solidFill>
                    <a:schemeClr val="dk1"/>
                  </a:solidFill>
                  <a:latin typeface="Century Gothic"/>
                  <a:ea typeface="Century Gothic"/>
                  <a:cs typeface="Century Gothic"/>
                  <a:sym typeface="Century Gothic"/>
                </a:rPr>
                <a:t>Regulación </a:t>
              </a:r>
              <a:r>
                <a:rPr b="0" i="0" lang="es-CO" sz="700" u="none" cap="none" strike="noStrike">
                  <a:solidFill>
                    <a:schemeClr val="dk1"/>
                  </a:solidFill>
                  <a:latin typeface="Century Gothic"/>
                  <a:ea typeface="Century Gothic"/>
                  <a:cs typeface="Century Gothic"/>
                  <a:sym typeface="Century Gothic"/>
                </a:rPr>
                <a:t>transcripcional</a:t>
              </a:r>
              <a:endParaRPr b="0" i="0" sz="1000" u="none" cap="none" strike="noStrike">
                <a:solidFill>
                  <a:schemeClr val="dk1"/>
                </a:solidFill>
                <a:latin typeface="Century Gothic"/>
                <a:ea typeface="Century Gothic"/>
                <a:cs typeface="Century Gothic"/>
                <a:sym typeface="Century Gothic"/>
              </a:endParaRPr>
            </a:p>
          </p:txBody>
        </p:sp>
      </p:grpSp>
      <p:grpSp>
        <p:nvGrpSpPr>
          <p:cNvPr id="898" name="Google Shape;898;p28"/>
          <p:cNvGrpSpPr/>
          <p:nvPr/>
        </p:nvGrpSpPr>
        <p:grpSpPr>
          <a:xfrm>
            <a:off x="2483749" y="1580099"/>
            <a:ext cx="4242573" cy="3179101"/>
            <a:chOff x="0" y="95188"/>
            <a:chExt cx="4242573" cy="3179101"/>
          </a:xfrm>
        </p:grpSpPr>
        <p:sp>
          <p:nvSpPr>
            <p:cNvPr id="899" name="Google Shape;899;p28"/>
            <p:cNvSpPr/>
            <p:nvPr/>
          </p:nvSpPr>
          <p:spPr>
            <a:xfrm rot="5400000">
              <a:off x="1794373" y="171790"/>
              <a:ext cx="1178492" cy="1025288"/>
            </a:xfrm>
            <a:prstGeom prst="hexagon">
              <a:avLst>
                <a:gd fmla="val 25000" name="adj"/>
                <a:gd fmla="val 115470" name="vf"/>
              </a:avLst>
            </a:prstGeom>
            <a:solidFill>
              <a:schemeClr val="lt1"/>
            </a:solidFill>
            <a:ln cap="flat" cmpd="sng" w="19050">
              <a:solidFill>
                <a:srgbClr val="C9262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0" name="Google Shape;900;p28"/>
            <p:cNvSpPr txBox="1"/>
            <p:nvPr/>
          </p:nvSpPr>
          <p:spPr>
            <a:xfrm>
              <a:off x="2030749" y="278836"/>
              <a:ext cx="705740" cy="811196"/>
            </a:xfrm>
            <a:prstGeom prst="rect">
              <a:avLst/>
            </a:prstGeom>
            <a:noFill/>
            <a:ln>
              <a:noFill/>
            </a:ln>
          </p:spPr>
          <p:txBody>
            <a:bodyPr anchorCtr="0" anchor="ctr" bIns="45700" lIns="45700" spcFirstLastPara="1" rIns="45700" wrap="square" tIns="45700">
              <a:noAutofit/>
            </a:bodyPr>
            <a:lstStyle/>
            <a:p>
              <a:pPr indent="0" lvl="0" marL="0" marR="0" rtl="0" algn="ctr">
                <a:lnSpc>
                  <a:spcPct val="90000"/>
                </a:lnSpc>
                <a:spcBef>
                  <a:spcPts val="0"/>
                </a:spcBef>
                <a:spcAft>
                  <a:spcPts val="0"/>
                </a:spcAft>
                <a:buClr>
                  <a:schemeClr val="lt1"/>
                </a:buClr>
                <a:buSzPts val="1200"/>
                <a:buFont typeface="Century Gothic"/>
                <a:buNone/>
              </a:pPr>
              <a:r>
                <a:rPr b="1" i="0" lang="es-CO" sz="1200" u="none" cap="none" strike="noStrike">
                  <a:solidFill>
                    <a:schemeClr val="dk1"/>
                  </a:solidFill>
                  <a:latin typeface="Century Gothic"/>
                  <a:ea typeface="Century Gothic"/>
                  <a:cs typeface="Century Gothic"/>
                  <a:sym typeface="Century Gothic"/>
                </a:rPr>
                <a:t>Gen L2</a:t>
              </a:r>
              <a:endParaRPr b="0" i="0" sz="1400" u="none" cap="none" strike="noStrike">
                <a:solidFill>
                  <a:schemeClr val="dk1"/>
                </a:solidFill>
                <a:latin typeface="Arial"/>
                <a:ea typeface="Arial"/>
                <a:cs typeface="Arial"/>
                <a:sym typeface="Arial"/>
              </a:endParaRPr>
            </a:p>
            <a:p>
              <a:pPr indent="0" lvl="0" marL="0" marR="0" rtl="0" algn="ctr">
                <a:lnSpc>
                  <a:spcPct val="90000"/>
                </a:lnSpc>
                <a:spcBef>
                  <a:spcPts val="420"/>
                </a:spcBef>
                <a:spcAft>
                  <a:spcPts val="0"/>
                </a:spcAft>
                <a:buClr>
                  <a:schemeClr val="lt1"/>
                </a:buClr>
                <a:buSzPts val="1100"/>
                <a:buFont typeface="Century Gothic"/>
                <a:buNone/>
              </a:pPr>
              <a:r>
                <a:rPr b="0" i="0" lang="es-CO" sz="1100" u="none" cap="none" strike="noStrike">
                  <a:solidFill>
                    <a:schemeClr val="dk1"/>
                  </a:solidFill>
                  <a:latin typeface="Century Gothic"/>
                  <a:ea typeface="Century Gothic"/>
                  <a:cs typeface="Century Gothic"/>
                  <a:sym typeface="Century Gothic"/>
                </a:rPr>
                <a:t>Cod. P.E III-V-Vll-X</a:t>
              </a:r>
              <a:endParaRPr b="0" i="0" sz="1400" u="none" cap="none" strike="noStrike">
                <a:solidFill>
                  <a:schemeClr val="dk1"/>
                </a:solidFill>
                <a:latin typeface="Arial"/>
                <a:ea typeface="Arial"/>
                <a:cs typeface="Arial"/>
                <a:sym typeface="Arial"/>
              </a:endParaRPr>
            </a:p>
          </p:txBody>
        </p:sp>
        <p:sp>
          <p:nvSpPr>
            <p:cNvPr id="901" name="Google Shape;901;p28"/>
            <p:cNvSpPr/>
            <p:nvPr/>
          </p:nvSpPr>
          <p:spPr>
            <a:xfrm>
              <a:off x="2927376" y="330886"/>
              <a:ext cx="1315197" cy="707095"/>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2" name="Google Shape;902;p28"/>
            <p:cNvSpPr/>
            <p:nvPr/>
          </p:nvSpPr>
          <p:spPr>
            <a:xfrm rot="5400000">
              <a:off x="687061" y="171790"/>
              <a:ext cx="1178492" cy="1025288"/>
            </a:xfrm>
            <a:prstGeom prst="hexagon">
              <a:avLst>
                <a:gd fmla="val 25000" name="adj"/>
                <a:gd fmla="val 115470" name="vf"/>
              </a:avLst>
            </a:prstGeom>
            <a:solidFill>
              <a:schemeClr val="lt1"/>
            </a:solidFill>
            <a:ln cap="flat" cmpd="sng" w="19050">
              <a:solidFill>
                <a:srgbClr val="C9262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3" name="Google Shape;903;p28"/>
            <p:cNvSpPr txBox="1"/>
            <p:nvPr/>
          </p:nvSpPr>
          <p:spPr>
            <a:xfrm>
              <a:off x="923437" y="278836"/>
              <a:ext cx="705740" cy="811196"/>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1200"/>
                <a:buFont typeface="Century Gothic"/>
                <a:buNone/>
              </a:pPr>
              <a:r>
                <a:rPr b="1" i="0" lang="es-CO" sz="1200" u="none" cap="none" strike="noStrike">
                  <a:solidFill>
                    <a:schemeClr val="dk1"/>
                  </a:solidFill>
                  <a:latin typeface="Century Gothic"/>
                  <a:ea typeface="Century Gothic"/>
                  <a:cs typeface="Century Gothic"/>
                  <a:sym typeface="Century Gothic"/>
                </a:rPr>
                <a:t>Gen L1</a:t>
              </a:r>
              <a:endParaRPr b="0" i="0" sz="1400" u="none" cap="none" strike="noStrike">
                <a:solidFill>
                  <a:schemeClr val="dk1"/>
                </a:solidFill>
                <a:latin typeface="Arial"/>
                <a:ea typeface="Arial"/>
                <a:cs typeface="Arial"/>
                <a:sym typeface="Arial"/>
              </a:endParaRPr>
            </a:p>
            <a:p>
              <a:pPr indent="0" lvl="0" marL="0" marR="0" rtl="0" algn="ctr">
                <a:lnSpc>
                  <a:spcPct val="90000"/>
                </a:lnSpc>
                <a:spcBef>
                  <a:spcPts val="420"/>
                </a:spcBef>
                <a:spcAft>
                  <a:spcPts val="0"/>
                </a:spcAft>
                <a:buClr>
                  <a:schemeClr val="lt1"/>
                </a:buClr>
                <a:buSzPts val="1100"/>
                <a:buFont typeface="Century Gothic"/>
                <a:buNone/>
              </a:pPr>
              <a:r>
                <a:rPr b="0" i="0" lang="es-CO" sz="1100" u="none" cap="none" strike="noStrike">
                  <a:solidFill>
                    <a:schemeClr val="dk1"/>
                  </a:solidFill>
                  <a:latin typeface="Century Gothic"/>
                  <a:ea typeface="Century Gothic"/>
                  <a:cs typeface="Century Gothic"/>
                  <a:sym typeface="Century Gothic"/>
                </a:rPr>
                <a:t>Cod. P.E IIIA</a:t>
              </a:r>
              <a:endParaRPr b="0" i="0" sz="1400" u="none" cap="none" strike="noStrike">
                <a:solidFill>
                  <a:schemeClr val="dk1"/>
                </a:solidFill>
                <a:latin typeface="Arial"/>
                <a:ea typeface="Arial"/>
                <a:cs typeface="Arial"/>
                <a:sym typeface="Arial"/>
              </a:endParaRPr>
            </a:p>
          </p:txBody>
        </p:sp>
        <p:sp>
          <p:nvSpPr>
            <p:cNvPr id="904" name="Google Shape;904;p28"/>
            <p:cNvSpPr/>
            <p:nvPr/>
          </p:nvSpPr>
          <p:spPr>
            <a:xfrm rot="5400000">
              <a:off x="1238595" y="1172095"/>
              <a:ext cx="1178492" cy="1025288"/>
            </a:xfrm>
            <a:prstGeom prst="hexagon">
              <a:avLst>
                <a:gd fmla="val 25000" name="adj"/>
                <a:gd fmla="val 115470" name="vf"/>
              </a:avLst>
            </a:prstGeom>
            <a:solidFill>
              <a:schemeClr val="lt1"/>
            </a:solidFill>
            <a:ln cap="flat" cmpd="sng" w="19050">
              <a:solidFill>
                <a:srgbClr val="C9262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5" name="Google Shape;905;p28"/>
            <p:cNvSpPr txBox="1"/>
            <p:nvPr/>
          </p:nvSpPr>
          <p:spPr>
            <a:xfrm>
              <a:off x="1474971" y="1279141"/>
              <a:ext cx="705740" cy="811196"/>
            </a:xfrm>
            <a:prstGeom prst="rect">
              <a:avLst/>
            </a:prstGeom>
            <a:noFill/>
            <a:ln>
              <a:noFill/>
            </a:ln>
          </p:spPr>
          <p:txBody>
            <a:bodyPr anchorCtr="0" anchor="ctr" bIns="45700" lIns="45700" spcFirstLastPara="1" rIns="45700" wrap="square" tIns="45700">
              <a:noAutofit/>
            </a:bodyPr>
            <a:lstStyle/>
            <a:p>
              <a:pPr indent="0" lvl="0" marL="0" marR="0" rtl="0" algn="ctr">
                <a:lnSpc>
                  <a:spcPct val="90000"/>
                </a:lnSpc>
                <a:spcBef>
                  <a:spcPts val="0"/>
                </a:spcBef>
                <a:spcAft>
                  <a:spcPts val="0"/>
                </a:spcAft>
                <a:buClr>
                  <a:schemeClr val="lt1"/>
                </a:buClr>
                <a:buSzPts val="1200"/>
                <a:buFont typeface="Century Gothic"/>
                <a:buNone/>
              </a:pPr>
              <a:r>
                <a:rPr b="1" i="0" lang="es-CO" sz="1200" u="none" cap="none" strike="noStrike">
                  <a:solidFill>
                    <a:schemeClr val="dk1"/>
                  </a:solidFill>
                  <a:latin typeface="Century Gothic"/>
                  <a:ea typeface="Century Gothic"/>
                  <a:cs typeface="Century Gothic"/>
                  <a:sym typeface="Century Gothic"/>
                </a:rPr>
                <a:t>Gen L3</a:t>
              </a:r>
              <a:endParaRPr b="0" i="0" sz="1400" u="none" cap="none" strike="noStrike">
                <a:solidFill>
                  <a:schemeClr val="dk1"/>
                </a:solidFill>
                <a:latin typeface="Arial"/>
                <a:ea typeface="Arial"/>
                <a:cs typeface="Arial"/>
                <a:sym typeface="Arial"/>
              </a:endParaRPr>
            </a:p>
            <a:p>
              <a:pPr indent="0" lvl="0" marL="0" marR="0" rtl="0" algn="ctr">
                <a:lnSpc>
                  <a:spcPct val="90000"/>
                </a:lnSpc>
                <a:spcBef>
                  <a:spcPts val="420"/>
                </a:spcBef>
                <a:spcAft>
                  <a:spcPts val="0"/>
                </a:spcAft>
                <a:buClr>
                  <a:schemeClr val="lt1"/>
                </a:buClr>
                <a:buSzPts val="1100"/>
                <a:buFont typeface="Century Gothic"/>
                <a:buNone/>
              </a:pPr>
              <a:r>
                <a:rPr b="0" i="0" lang="es-CO" sz="1100" u="none" cap="none" strike="noStrike">
                  <a:solidFill>
                    <a:schemeClr val="dk1"/>
                  </a:solidFill>
                  <a:latin typeface="Century Gothic"/>
                  <a:ea typeface="Century Gothic"/>
                  <a:cs typeface="Century Gothic"/>
                  <a:sym typeface="Century Gothic"/>
                </a:rPr>
                <a:t>Cod. P.E II-VI</a:t>
              </a:r>
              <a:endParaRPr b="0" i="0" sz="1400" u="none" cap="none" strike="noStrike">
                <a:solidFill>
                  <a:schemeClr val="dk1"/>
                </a:solidFill>
                <a:latin typeface="Arial"/>
                <a:ea typeface="Arial"/>
                <a:cs typeface="Arial"/>
                <a:sym typeface="Arial"/>
              </a:endParaRPr>
            </a:p>
          </p:txBody>
        </p:sp>
        <p:sp>
          <p:nvSpPr>
            <p:cNvPr id="906" name="Google Shape;906;p28"/>
            <p:cNvSpPr/>
            <p:nvPr/>
          </p:nvSpPr>
          <p:spPr>
            <a:xfrm>
              <a:off x="0" y="1294656"/>
              <a:ext cx="1127841" cy="707095"/>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7" name="Google Shape;907;p28"/>
            <p:cNvSpPr/>
            <p:nvPr/>
          </p:nvSpPr>
          <p:spPr>
            <a:xfrm rot="5400000">
              <a:off x="2345907" y="1172095"/>
              <a:ext cx="1178492" cy="1025288"/>
            </a:xfrm>
            <a:prstGeom prst="hexagon">
              <a:avLst>
                <a:gd fmla="val 25000" name="adj"/>
                <a:gd fmla="val 115470" name="vf"/>
              </a:avLst>
            </a:prstGeom>
            <a:solidFill>
              <a:schemeClr val="lt1"/>
            </a:solidFill>
            <a:ln cap="flat" cmpd="sng" w="19050">
              <a:solidFill>
                <a:srgbClr val="C9262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8" name="Google Shape;908;p28"/>
            <p:cNvSpPr txBox="1"/>
            <p:nvPr/>
          </p:nvSpPr>
          <p:spPr>
            <a:xfrm>
              <a:off x="2582283" y="1279141"/>
              <a:ext cx="705740" cy="811196"/>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1200"/>
                <a:buFont typeface="Century Gothic"/>
                <a:buNone/>
              </a:pPr>
              <a:r>
                <a:rPr b="1" i="0" lang="es-CO" sz="1200" u="none" cap="none" strike="noStrike">
                  <a:solidFill>
                    <a:schemeClr val="dk1"/>
                  </a:solidFill>
                  <a:latin typeface="Century Gothic"/>
                  <a:ea typeface="Century Gothic"/>
                  <a:cs typeface="Century Gothic"/>
                  <a:sym typeface="Century Gothic"/>
                </a:rPr>
                <a:t>Gen L4</a:t>
              </a:r>
              <a:endParaRPr b="0" i="0" sz="1400" u="none" cap="none" strike="noStrike">
                <a:solidFill>
                  <a:schemeClr val="dk1"/>
                </a:solidFill>
                <a:latin typeface="Arial"/>
                <a:ea typeface="Arial"/>
                <a:cs typeface="Arial"/>
                <a:sym typeface="Arial"/>
              </a:endParaRPr>
            </a:p>
            <a:p>
              <a:pPr indent="0" lvl="0" marL="0" marR="0" rtl="0" algn="ctr">
                <a:lnSpc>
                  <a:spcPct val="90000"/>
                </a:lnSpc>
                <a:spcBef>
                  <a:spcPts val="420"/>
                </a:spcBef>
                <a:spcAft>
                  <a:spcPts val="0"/>
                </a:spcAft>
                <a:buClr>
                  <a:schemeClr val="lt1"/>
                </a:buClr>
                <a:buSzPts val="1100"/>
                <a:buFont typeface="Century Gothic"/>
                <a:buNone/>
              </a:pPr>
              <a:r>
                <a:rPr b="0" i="0" lang="es-CO" sz="1100" u="none" cap="none" strike="noStrike">
                  <a:solidFill>
                    <a:schemeClr val="dk1"/>
                  </a:solidFill>
                  <a:latin typeface="Century Gothic"/>
                  <a:ea typeface="Century Gothic"/>
                  <a:cs typeface="Century Gothic"/>
                  <a:sym typeface="Century Gothic"/>
                </a:rPr>
                <a:t>Cod. P.E VIII</a:t>
              </a:r>
              <a:endParaRPr b="0" i="0" sz="1400" u="none" cap="none" strike="noStrike">
                <a:solidFill>
                  <a:schemeClr val="dk1"/>
                </a:solidFill>
                <a:latin typeface="Arial"/>
                <a:ea typeface="Arial"/>
                <a:cs typeface="Arial"/>
                <a:sym typeface="Arial"/>
              </a:endParaRPr>
            </a:p>
          </p:txBody>
        </p:sp>
        <p:sp>
          <p:nvSpPr>
            <p:cNvPr id="909" name="Google Shape;909;p28"/>
            <p:cNvSpPr/>
            <p:nvPr/>
          </p:nvSpPr>
          <p:spPr>
            <a:xfrm rot="5400000">
              <a:off x="1794373" y="2172399"/>
              <a:ext cx="1178492" cy="1025288"/>
            </a:xfrm>
            <a:prstGeom prst="hexagon">
              <a:avLst>
                <a:gd fmla="val 25000" name="adj"/>
                <a:gd fmla="val 115470" name="vf"/>
              </a:avLst>
            </a:prstGeom>
            <a:solidFill>
              <a:schemeClr val="lt1"/>
            </a:solidFill>
            <a:ln cap="flat" cmpd="sng" w="19050">
              <a:solidFill>
                <a:srgbClr val="C9262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0" name="Google Shape;910;p28"/>
            <p:cNvSpPr txBox="1"/>
            <p:nvPr/>
          </p:nvSpPr>
          <p:spPr>
            <a:xfrm>
              <a:off x="2030749" y="2279445"/>
              <a:ext cx="705740" cy="811196"/>
            </a:xfrm>
            <a:prstGeom prst="rect">
              <a:avLst/>
            </a:prstGeom>
            <a:noFill/>
            <a:ln>
              <a:noFill/>
            </a:ln>
          </p:spPr>
          <p:txBody>
            <a:bodyPr anchorCtr="0" anchor="ctr" bIns="45700" lIns="45700" spcFirstLastPara="1" rIns="45700" wrap="square" tIns="45700">
              <a:noAutofit/>
            </a:bodyPr>
            <a:lstStyle/>
            <a:p>
              <a:pPr indent="0" lvl="0" marL="0" marR="0" rtl="0" algn="ctr">
                <a:lnSpc>
                  <a:spcPct val="90000"/>
                </a:lnSpc>
                <a:spcBef>
                  <a:spcPts val="0"/>
                </a:spcBef>
                <a:spcAft>
                  <a:spcPts val="0"/>
                </a:spcAft>
                <a:buClr>
                  <a:schemeClr val="lt1"/>
                </a:buClr>
                <a:buSzPts val="1200"/>
                <a:buFont typeface="Century Gothic"/>
                <a:buNone/>
              </a:pPr>
              <a:r>
                <a:rPr b="1" i="0" lang="es-CO" sz="1200" u="none" cap="none" strike="noStrike">
                  <a:solidFill>
                    <a:schemeClr val="dk1"/>
                  </a:solidFill>
                  <a:latin typeface="Century Gothic"/>
                  <a:ea typeface="Century Gothic"/>
                  <a:cs typeface="Century Gothic"/>
                  <a:sym typeface="Century Gothic"/>
                </a:rPr>
                <a:t>Gen L5</a:t>
              </a:r>
              <a:endParaRPr b="0" i="0" sz="1400" u="none" cap="none" strike="noStrike">
                <a:solidFill>
                  <a:schemeClr val="dk1"/>
                </a:solidFill>
                <a:latin typeface="Arial"/>
                <a:ea typeface="Arial"/>
                <a:cs typeface="Arial"/>
                <a:sym typeface="Arial"/>
              </a:endParaRPr>
            </a:p>
            <a:p>
              <a:pPr indent="0" lvl="0" marL="0" marR="0" rtl="0" algn="ctr">
                <a:lnSpc>
                  <a:spcPct val="90000"/>
                </a:lnSpc>
                <a:spcBef>
                  <a:spcPts val="420"/>
                </a:spcBef>
                <a:spcAft>
                  <a:spcPts val="0"/>
                </a:spcAft>
                <a:buClr>
                  <a:schemeClr val="lt1"/>
                </a:buClr>
                <a:buSzPts val="1100"/>
                <a:buFont typeface="Century Gothic"/>
                <a:buNone/>
              </a:pPr>
              <a:r>
                <a:rPr b="0" i="0" lang="es-CO" sz="1100" u="none" cap="none" strike="noStrike">
                  <a:solidFill>
                    <a:schemeClr val="dk1"/>
                  </a:solidFill>
                  <a:latin typeface="Century Gothic"/>
                  <a:ea typeface="Century Gothic"/>
                  <a:cs typeface="Century Gothic"/>
                  <a:sym typeface="Century Gothic"/>
                </a:rPr>
                <a:t>Cod. P.E IV (Fiber)</a:t>
              </a:r>
              <a:endParaRPr b="0" i="0" sz="1400" u="none" cap="none" strike="noStrike">
                <a:solidFill>
                  <a:schemeClr val="dk1"/>
                </a:solidFill>
                <a:latin typeface="Arial"/>
                <a:ea typeface="Arial"/>
                <a:cs typeface="Arial"/>
                <a:sym typeface="Arial"/>
              </a:endParaRPr>
            </a:p>
          </p:txBody>
        </p:sp>
        <p:sp>
          <p:nvSpPr>
            <p:cNvPr id="911" name="Google Shape;911;p28"/>
            <p:cNvSpPr/>
            <p:nvPr/>
          </p:nvSpPr>
          <p:spPr>
            <a:xfrm>
              <a:off x="2927376" y="2331496"/>
              <a:ext cx="1315197" cy="707095"/>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2" name="Google Shape;912;p28"/>
            <p:cNvSpPr/>
            <p:nvPr/>
          </p:nvSpPr>
          <p:spPr>
            <a:xfrm rot="5400000">
              <a:off x="687061" y="2172399"/>
              <a:ext cx="1178492" cy="1025288"/>
            </a:xfrm>
            <a:prstGeom prst="hexagon">
              <a:avLst>
                <a:gd fmla="val 25000" name="adj"/>
                <a:gd fmla="val 115470" name="vf"/>
              </a:avLst>
            </a:prstGeom>
            <a:solidFill>
              <a:schemeClr val="lt1"/>
            </a:solidFill>
            <a:ln cap="flat" cmpd="sng" w="19050">
              <a:solidFill>
                <a:srgbClr val="C9262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3" name="Google Shape;913;p28"/>
            <p:cNvSpPr txBox="1"/>
            <p:nvPr/>
          </p:nvSpPr>
          <p:spPr>
            <a:xfrm>
              <a:off x="923437" y="2279445"/>
              <a:ext cx="705740" cy="811196"/>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accent1"/>
                </a:buClr>
                <a:buSzPts val="1000"/>
                <a:buFont typeface="Century Gothic"/>
                <a:buNone/>
              </a:pPr>
              <a:r>
                <a:rPr b="1" i="0" lang="es-CO" sz="1000" u="none" cap="none" strike="noStrike">
                  <a:solidFill>
                    <a:schemeClr val="accent1"/>
                  </a:solidFill>
                  <a:latin typeface="Century Gothic"/>
                  <a:ea typeface="Century Gothic"/>
                  <a:cs typeface="Century Gothic"/>
                  <a:sym typeface="Century Gothic"/>
                </a:rPr>
                <a:t>Conformar la cápside viral</a:t>
              </a:r>
              <a:endParaRPr b="0" i="0" sz="1400" u="none" cap="none" strike="noStrike">
                <a:solidFill>
                  <a:srgbClr val="000000"/>
                </a:solidFill>
                <a:latin typeface="Arial"/>
                <a:ea typeface="Arial"/>
                <a:cs typeface="Arial"/>
                <a:sym typeface="Arial"/>
              </a:endParaRPr>
            </a:p>
          </p:txBody>
        </p:sp>
      </p:grpSp>
      <p:grpSp>
        <p:nvGrpSpPr>
          <p:cNvPr id="914" name="Google Shape;914;p28"/>
          <p:cNvGrpSpPr/>
          <p:nvPr/>
        </p:nvGrpSpPr>
        <p:grpSpPr>
          <a:xfrm>
            <a:off x="5543304" y="1567832"/>
            <a:ext cx="4101707" cy="3367832"/>
            <a:chOff x="70433" y="823"/>
            <a:chExt cx="4101707" cy="3367832"/>
          </a:xfrm>
        </p:grpSpPr>
        <p:sp>
          <p:nvSpPr>
            <p:cNvPr id="915" name="Google Shape;915;p28"/>
            <p:cNvSpPr/>
            <p:nvPr/>
          </p:nvSpPr>
          <p:spPr>
            <a:xfrm rot="5400000">
              <a:off x="1805227" y="74882"/>
              <a:ext cx="1139363" cy="991245"/>
            </a:xfrm>
            <a:prstGeom prst="hexagon">
              <a:avLst>
                <a:gd fmla="val 25000" name="adj"/>
                <a:gd fmla="val 115470" name="vf"/>
              </a:avLst>
            </a:prstGeom>
            <a:solidFill>
              <a:schemeClr val="lt1"/>
            </a:solidFill>
            <a:ln cap="flat" cmpd="sng" w="19050">
              <a:solidFill>
                <a:srgbClr val="2AB397"/>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6" name="Google Shape;916;p28"/>
            <p:cNvSpPr txBox="1"/>
            <p:nvPr/>
          </p:nvSpPr>
          <p:spPr>
            <a:xfrm>
              <a:off x="2033755" y="178374"/>
              <a:ext cx="682307" cy="784261"/>
            </a:xfrm>
            <a:prstGeom prst="rect">
              <a:avLst/>
            </a:prstGeom>
            <a:noFill/>
            <a:ln>
              <a:noFill/>
            </a:ln>
          </p:spPr>
          <p:txBody>
            <a:bodyPr anchorCtr="0" anchor="ctr" bIns="30475" lIns="30475" spcFirstLastPara="1" rIns="30475" wrap="square" tIns="30475">
              <a:noAutofit/>
            </a:bodyPr>
            <a:lstStyle/>
            <a:p>
              <a:pPr indent="0" lvl="0" marL="0" marR="0" rtl="0" algn="ctr">
                <a:lnSpc>
                  <a:spcPct val="90000"/>
                </a:lnSpc>
                <a:spcBef>
                  <a:spcPts val="0"/>
                </a:spcBef>
                <a:spcAft>
                  <a:spcPts val="0"/>
                </a:spcAft>
                <a:buClr>
                  <a:schemeClr val="dk1"/>
                </a:buClr>
                <a:buSzPts val="800"/>
                <a:buFont typeface="Century Gothic"/>
                <a:buNone/>
              </a:pPr>
              <a:r>
                <a:t/>
              </a:r>
              <a:endParaRPr b="0" i="0" sz="800" u="none" cap="none" strike="noStrike">
                <a:solidFill>
                  <a:schemeClr val="lt1"/>
                </a:solidFill>
                <a:latin typeface="Century Gothic"/>
                <a:ea typeface="Century Gothic"/>
                <a:cs typeface="Century Gothic"/>
                <a:sym typeface="Century Gothic"/>
              </a:endParaRPr>
            </a:p>
          </p:txBody>
        </p:sp>
        <p:sp>
          <p:nvSpPr>
            <p:cNvPr id="917" name="Google Shape;917;p28"/>
            <p:cNvSpPr/>
            <p:nvPr/>
          </p:nvSpPr>
          <p:spPr>
            <a:xfrm>
              <a:off x="2900611" y="228696"/>
              <a:ext cx="1271529" cy="683617"/>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8" name="Google Shape;918;p28"/>
            <p:cNvSpPr/>
            <p:nvPr/>
          </p:nvSpPr>
          <p:spPr>
            <a:xfrm rot="5400000">
              <a:off x="734682" y="74882"/>
              <a:ext cx="1139363" cy="991245"/>
            </a:xfrm>
            <a:prstGeom prst="hexagon">
              <a:avLst>
                <a:gd fmla="val 25000" name="adj"/>
                <a:gd fmla="val 115470" name="vf"/>
              </a:avLst>
            </a:prstGeom>
            <a:solidFill>
              <a:schemeClr val="lt1"/>
            </a:solidFill>
            <a:ln cap="flat" cmpd="sng" w="19050">
              <a:solidFill>
                <a:srgbClr val="2AB397"/>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9" name="Google Shape;919;p28"/>
            <p:cNvSpPr txBox="1"/>
            <p:nvPr/>
          </p:nvSpPr>
          <p:spPr>
            <a:xfrm>
              <a:off x="963210" y="178374"/>
              <a:ext cx="682307" cy="78426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1100"/>
                <a:buFont typeface="Century Gothic"/>
                <a:buNone/>
              </a:pPr>
              <a:r>
                <a:rPr b="0" i="0" lang="es-CO" sz="1100" u="none" cap="none" strike="noStrike">
                  <a:solidFill>
                    <a:schemeClr val="dk1"/>
                  </a:solidFill>
                  <a:latin typeface="Century Gothic"/>
                  <a:ea typeface="Century Gothic"/>
                  <a:cs typeface="Century Gothic"/>
                  <a:sym typeface="Century Gothic"/>
                </a:rPr>
                <a:t>Cáncer de cabeza</a:t>
              </a:r>
              <a:r>
                <a:rPr b="0" i="0" lang="es-CO" sz="1100" u="none" cap="none" strike="noStrike">
                  <a:solidFill>
                    <a:schemeClr val="lt1"/>
                  </a:solidFill>
                  <a:latin typeface="Century Gothic"/>
                  <a:ea typeface="Century Gothic"/>
                  <a:cs typeface="Century Gothic"/>
                  <a:sym typeface="Century Gothic"/>
                </a:rPr>
                <a:t> </a:t>
              </a:r>
              <a:endParaRPr b="0" i="0" sz="1400" u="none" cap="none" strike="noStrike">
                <a:solidFill>
                  <a:srgbClr val="000000"/>
                </a:solidFill>
                <a:latin typeface="Arial"/>
                <a:ea typeface="Arial"/>
                <a:cs typeface="Arial"/>
                <a:sym typeface="Arial"/>
              </a:endParaRPr>
            </a:p>
          </p:txBody>
        </p:sp>
        <p:sp>
          <p:nvSpPr>
            <p:cNvPr id="920" name="Google Shape;920;p28"/>
            <p:cNvSpPr/>
            <p:nvPr/>
          </p:nvSpPr>
          <p:spPr>
            <a:xfrm rot="5400000">
              <a:off x="1267904" y="1189116"/>
              <a:ext cx="1139363" cy="991245"/>
            </a:xfrm>
            <a:prstGeom prst="hexagon">
              <a:avLst>
                <a:gd fmla="val 25000" name="adj"/>
                <a:gd fmla="val 115470" name="vf"/>
              </a:avLst>
            </a:prstGeom>
            <a:solidFill>
              <a:schemeClr val="lt1"/>
            </a:solidFill>
            <a:ln cap="flat" cmpd="sng" w="19050">
              <a:solidFill>
                <a:srgbClr val="2AB397"/>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1" name="Google Shape;921;p28"/>
            <p:cNvSpPr txBox="1"/>
            <p:nvPr/>
          </p:nvSpPr>
          <p:spPr>
            <a:xfrm>
              <a:off x="1496432" y="1292608"/>
              <a:ext cx="682307" cy="784261"/>
            </a:xfrm>
            <a:prstGeom prst="rect">
              <a:avLst/>
            </a:prstGeom>
            <a:noFill/>
            <a:ln>
              <a:noFill/>
            </a:ln>
          </p:spPr>
          <p:txBody>
            <a:bodyPr anchorCtr="0" anchor="ctr" bIns="41900" lIns="41900" spcFirstLastPara="1" rIns="41900" wrap="square" tIns="41900">
              <a:noAutofit/>
            </a:bodyPr>
            <a:lstStyle/>
            <a:p>
              <a:pPr indent="0" lvl="0" marL="0" marR="0" rtl="0" algn="ctr">
                <a:lnSpc>
                  <a:spcPct val="90000"/>
                </a:lnSpc>
                <a:spcBef>
                  <a:spcPts val="0"/>
                </a:spcBef>
                <a:spcAft>
                  <a:spcPts val="0"/>
                </a:spcAft>
                <a:buClr>
                  <a:schemeClr val="lt1"/>
                </a:buClr>
                <a:buSzPts val="1100"/>
                <a:buFont typeface="Century Gothic"/>
                <a:buNone/>
              </a:pPr>
              <a:r>
                <a:rPr b="0" i="0" lang="es-CO" sz="1100" u="none" cap="none" strike="noStrike">
                  <a:solidFill>
                    <a:schemeClr val="dk1"/>
                  </a:solidFill>
                  <a:latin typeface="Century Gothic"/>
                  <a:ea typeface="Century Gothic"/>
                  <a:cs typeface="Century Gothic"/>
                  <a:sym typeface="Century Gothic"/>
                </a:rPr>
                <a:t>Cáncer de cuello</a:t>
              </a:r>
              <a:endParaRPr b="0" i="0" sz="1400" u="none" cap="none" strike="noStrike">
                <a:solidFill>
                  <a:schemeClr val="dk1"/>
                </a:solidFill>
                <a:latin typeface="Arial"/>
                <a:ea typeface="Arial"/>
                <a:cs typeface="Arial"/>
                <a:sym typeface="Arial"/>
              </a:endParaRPr>
            </a:p>
          </p:txBody>
        </p:sp>
        <p:sp>
          <p:nvSpPr>
            <p:cNvPr id="922" name="Google Shape;922;p28"/>
            <p:cNvSpPr/>
            <p:nvPr/>
          </p:nvSpPr>
          <p:spPr>
            <a:xfrm>
              <a:off x="70433" y="1342930"/>
              <a:ext cx="1230512" cy="683617"/>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3" name="Google Shape;923;p28"/>
            <p:cNvSpPr/>
            <p:nvPr/>
          </p:nvSpPr>
          <p:spPr>
            <a:xfrm rot="5400000">
              <a:off x="2685829" y="916396"/>
              <a:ext cx="1433649" cy="1517567"/>
            </a:xfrm>
            <a:prstGeom prst="hexagon">
              <a:avLst>
                <a:gd fmla="val 25000" name="adj"/>
                <a:gd fmla="val 115470" name="vf"/>
              </a:avLst>
            </a:prstGeom>
            <a:solidFill>
              <a:schemeClr val="lt1"/>
            </a:solidFill>
            <a:ln cap="flat" cmpd="sng" w="19050">
              <a:solidFill>
                <a:srgbClr val="2AB397"/>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4" name="Google Shape;924;p28"/>
            <p:cNvSpPr txBox="1"/>
            <p:nvPr/>
          </p:nvSpPr>
          <p:spPr>
            <a:xfrm>
              <a:off x="2896799" y="1197297"/>
              <a:ext cx="1011711" cy="955766"/>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600"/>
                <a:buFont typeface="Century Gothic"/>
                <a:buNone/>
              </a:pPr>
              <a:r>
                <a:t/>
              </a:r>
              <a:endParaRPr b="0" i="0" sz="3600" u="none" cap="none" strike="noStrike">
                <a:solidFill>
                  <a:schemeClr val="lt1"/>
                </a:solidFill>
                <a:latin typeface="Century Gothic"/>
                <a:ea typeface="Century Gothic"/>
                <a:cs typeface="Century Gothic"/>
                <a:sym typeface="Century Gothic"/>
              </a:endParaRPr>
            </a:p>
          </p:txBody>
        </p:sp>
        <p:sp>
          <p:nvSpPr>
            <p:cNvPr id="925" name="Google Shape;925;p28"/>
            <p:cNvSpPr/>
            <p:nvPr/>
          </p:nvSpPr>
          <p:spPr>
            <a:xfrm rot="5400000">
              <a:off x="1805227" y="2303351"/>
              <a:ext cx="1139363" cy="991245"/>
            </a:xfrm>
            <a:prstGeom prst="hexagon">
              <a:avLst>
                <a:gd fmla="val 25000" name="adj"/>
                <a:gd fmla="val 115470" name="vf"/>
              </a:avLst>
            </a:prstGeom>
            <a:solidFill>
              <a:schemeClr val="lt1"/>
            </a:solidFill>
            <a:ln cap="flat" cmpd="sng" w="19050">
              <a:solidFill>
                <a:srgbClr val="2AB397"/>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6" name="Google Shape;926;p28"/>
            <p:cNvSpPr txBox="1"/>
            <p:nvPr/>
          </p:nvSpPr>
          <p:spPr>
            <a:xfrm>
              <a:off x="2033755" y="2406843"/>
              <a:ext cx="682200" cy="784200"/>
            </a:xfrm>
            <a:prstGeom prst="rect">
              <a:avLst/>
            </a:prstGeom>
            <a:noFill/>
            <a:ln>
              <a:noFill/>
            </a:ln>
          </p:spPr>
          <p:txBody>
            <a:bodyPr anchorCtr="0" anchor="ctr" bIns="41900" lIns="41900" spcFirstLastPara="1" rIns="41900" wrap="square" tIns="41900">
              <a:noAutofit/>
            </a:bodyPr>
            <a:lstStyle/>
            <a:p>
              <a:pPr indent="0" lvl="0" marL="0" marR="0" rtl="0" algn="ctr">
                <a:lnSpc>
                  <a:spcPct val="90000"/>
                </a:lnSpc>
                <a:spcBef>
                  <a:spcPts val="0"/>
                </a:spcBef>
                <a:spcAft>
                  <a:spcPts val="0"/>
                </a:spcAft>
                <a:buClr>
                  <a:schemeClr val="lt1"/>
                </a:buClr>
                <a:buSzPts val="1100"/>
                <a:buFont typeface="Century Gothic"/>
                <a:buNone/>
              </a:pPr>
              <a:r>
                <a:rPr b="0" i="0" lang="es-CO" sz="1100" u="none" cap="none" strike="noStrike">
                  <a:solidFill>
                    <a:schemeClr val="dk1"/>
                  </a:solidFill>
                  <a:latin typeface="Century Gothic"/>
                  <a:ea typeface="Century Gothic"/>
                  <a:cs typeface="Century Gothic"/>
                  <a:sym typeface="Century Gothic"/>
                </a:rPr>
                <a:t>Cáncer gástrico</a:t>
              </a:r>
              <a:endParaRPr b="0" i="0" sz="1400" u="none" cap="none" strike="noStrike">
                <a:solidFill>
                  <a:schemeClr val="dk1"/>
                </a:solidFill>
                <a:latin typeface="Arial"/>
                <a:ea typeface="Arial"/>
                <a:cs typeface="Arial"/>
                <a:sym typeface="Arial"/>
              </a:endParaRPr>
            </a:p>
          </p:txBody>
        </p:sp>
        <p:sp>
          <p:nvSpPr>
            <p:cNvPr id="927" name="Google Shape;927;p28"/>
            <p:cNvSpPr/>
            <p:nvPr/>
          </p:nvSpPr>
          <p:spPr>
            <a:xfrm>
              <a:off x="2900611" y="2457165"/>
              <a:ext cx="1271529" cy="683617"/>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8" name="Google Shape;928;p28"/>
            <p:cNvSpPr/>
            <p:nvPr/>
          </p:nvSpPr>
          <p:spPr>
            <a:xfrm rot="5400000">
              <a:off x="734682" y="2303351"/>
              <a:ext cx="1139363" cy="991245"/>
            </a:xfrm>
            <a:prstGeom prst="hexagon">
              <a:avLst>
                <a:gd fmla="val 25000" name="adj"/>
                <a:gd fmla="val 115470" name="vf"/>
              </a:avLst>
            </a:prstGeom>
            <a:solidFill>
              <a:schemeClr val="lt1"/>
            </a:solidFill>
            <a:ln cap="flat" cmpd="sng" w="19050">
              <a:solidFill>
                <a:srgbClr val="2AB397"/>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9" name="Google Shape;929;p28"/>
            <p:cNvSpPr txBox="1"/>
            <p:nvPr/>
          </p:nvSpPr>
          <p:spPr>
            <a:xfrm>
              <a:off x="963210" y="2406843"/>
              <a:ext cx="682307" cy="78426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1100"/>
                <a:buFont typeface="Century Gothic"/>
                <a:buNone/>
              </a:pPr>
              <a:r>
                <a:rPr b="0" i="0" lang="es-CO" sz="1100" u="none" cap="none" strike="noStrike">
                  <a:solidFill>
                    <a:schemeClr val="dk1"/>
                  </a:solidFill>
                  <a:latin typeface="Century Gothic"/>
                  <a:ea typeface="Century Gothic"/>
                  <a:cs typeface="Century Gothic"/>
                  <a:sym typeface="Century Gothic"/>
                </a:rPr>
                <a:t>Cáncer de pulmón</a:t>
              </a:r>
              <a:endParaRPr b="0" i="0" sz="1400" u="none" cap="none" strike="noStrike">
                <a:solidFill>
                  <a:schemeClr val="dk1"/>
                </a:solidFill>
                <a:latin typeface="Arial"/>
                <a:ea typeface="Arial"/>
                <a:cs typeface="Arial"/>
                <a:sym typeface="Arial"/>
              </a:endParaRPr>
            </a:p>
          </p:txBody>
        </p:sp>
      </p:grpSp>
      <p:grpSp>
        <p:nvGrpSpPr>
          <p:cNvPr id="930" name="Google Shape;930;p28"/>
          <p:cNvGrpSpPr/>
          <p:nvPr/>
        </p:nvGrpSpPr>
        <p:grpSpPr>
          <a:xfrm>
            <a:off x="8798140" y="1591491"/>
            <a:ext cx="4143418" cy="3179101"/>
            <a:chOff x="99155" y="95188"/>
            <a:chExt cx="4143418" cy="3179101"/>
          </a:xfrm>
        </p:grpSpPr>
        <p:sp>
          <p:nvSpPr>
            <p:cNvPr id="931" name="Google Shape;931;p28"/>
            <p:cNvSpPr/>
            <p:nvPr/>
          </p:nvSpPr>
          <p:spPr>
            <a:xfrm rot="5400000">
              <a:off x="1794373" y="171790"/>
              <a:ext cx="1178492" cy="1025288"/>
            </a:xfrm>
            <a:prstGeom prst="hexagon">
              <a:avLst>
                <a:gd fmla="val 25000" name="adj"/>
                <a:gd fmla="val 115470" name="vf"/>
              </a:avLst>
            </a:prstGeom>
            <a:solidFill>
              <a:schemeClr val="lt1"/>
            </a:solidFill>
            <a:ln cap="flat" cmpd="sng" w="19050">
              <a:solidFill>
                <a:srgbClr val="2AB397"/>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2" name="Google Shape;932;p28"/>
            <p:cNvSpPr txBox="1"/>
            <p:nvPr/>
          </p:nvSpPr>
          <p:spPr>
            <a:xfrm>
              <a:off x="2030749" y="278836"/>
              <a:ext cx="705740" cy="811196"/>
            </a:xfrm>
            <a:prstGeom prst="rect">
              <a:avLst/>
            </a:prstGeom>
            <a:noFill/>
            <a:ln>
              <a:noFill/>
            </a:ln>
          </p:spPr>
          <p:txBody>
            <a:bodyPr anchorCtr="0" anchor="ctr" bIns="41900" lIns="41900" spcFirstLastPara="1" rIns="41900" wrap="square" tIns="41900">
              <a:noAutofit/>
            </a:bodyPr>
            <a:lstStyle/>
            <a:p>
              <a:pPr indent="0" lvl="0" marL="0" marR="0" rtl="0" algn="ctr">
                <a:lnSpc>
                  <a:spcPct val="90000"/>
                </a:lnSpc>
                <a:spcBef>
                  <a:spcPts val="0"/>
                </a:spcBef>
                <a:spcAft>
                  <a:spcPts val="0"/>
                </a:spcAft>
                <a:buClr>
                  <a:schemeClr val="lt1"/>
                </a:buClr>
                <a:buSzPts val="1100"/>
                <a:buFont typeface="Century Gothic"/>
                <a:buNone/>
              </a:pPr>
              <a:r>
                <a:rPr b="0" i="0" lang="es-CO" sz="1100" u="none" cap="none" strike="noStrike">
                  <a:solidFill>
                    <a:schemeClr val="dk1"/>
                  </a:solidFill>
                  <a:latin typeface="Century Gothic"/>
                  <a:ea typeface="Century Gothic"/>
                  <a:cs typeface="Century Gothic"/>
                  <a:sym typeface="Century Gothic"/>
                </a:rPr>
                <a:t>Cáncer de mama </a:t>
              </a:r>
              <a:endParaRPr b="0" i="0" sz="1400" u="none" cap="none" strike="noStrike">
                <a:solidFill>
                  <a:schemeClr val="dk1"/>
                </a:solidFill>
                <a:latin typeface="Arial"/>
                <a:ea typeface="Arial"/>
                <a:cs typeface="Arial"/>
                <a:sym typeface="Arial"/>
              </a:endParaRPr>
            </a:p>
          </p:txBody>
        </p:sp>
        <p:sp>
          <p:nvSpPr>
            <p:cNvPr id="933" name="Google Shape;933;p28"/>
            <p:cNvSpPr/>
            <p:nvPr/>
          </p:nvSpPr>
          <p:spPr>
            <a:xfrm>
              <a:off x="2927376" y="330886"/>
              <a:ext cx="1315197" cy="707095"/>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4" name="Google Shape;934;p28"/>
            <p:cNvSpPr/>
            <p:nvPr/>
          </p:nvSpPr>
          <p:spPr>
            <a:xfrm rot="5400000">
              <a:off x="687061" y="171790"/>
              <a:ext cx="1178492" cy="1025288"/>
            </a:xfrm>
            <a:prstGeom prst="hexagon">
              <a:avLst>
                <a:gd fmla="val 25000" name="adj"/>
                <a:gd fmla="val 115470" name="vf"/>
              </a:avLst>
            </a:prstGeom>
            <a:solidFill>
              <a:schemeClr val="lt1"/>
            </a:solidFill>
            <a:ln cap="flat" cmpd="sng" w="19050">
              <a:solidFill>
                <a:srgbClr val="2AB397"/>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5" name="Google Shape;935;p28"/>
            <p:cNvSpPr txBox="1"/>
            <p:nvPr/>
          </p:nvSpPr>
          <p:spPr>
            <a:xfrm>
              <a:off x="923437" y="278836"/>
              <a:ext cx="705740" cy="811196"/>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1100"/>
                <a:buFont typeface="Century Gothic"/>
                <a:buNone/>
              </a:pPr>
              <a:r>
                <a:rPr b="0" i="0" lang="es-CO" sz="1100" u="none" cap="none" strike="noStrike">
                  <a:solidFill>
                    <a:schemeClr val="dk1"/>
                  </a:solidFill>
                  <a:latin typeface="Century Gothic"/>
                  <a:ea typeface="Century Gothic"/>
                  <a:cs typeface="Century Gothic"/>
                  <a:sym typeface="Century Gothic"/>
                </a:rPr>
                <a:t>Cáncer</a:t>
              </a:r>
              <a:r>
                <a:rPr b="0" i="0" lang="es-CO" sz="1000" u="none" cap="none" strike="noStrike">
                  <a:solidFill>
                    <a:schemeClr val="dk1"/>
                  </a:solidFill>
                  <a:latin typeface="Century Gothic"/>
                  <a:ea typeface="Century Gothic"/>
                  <a:cs typeface="Century Gothic"/>
                  <a:sym typeface="Century Gothic"/>
                </a:rPr>
                <a:t> colorrectal</a:t>
              </a:r>
              <a:endParaRPr b="0" i="0" sz="1400" u="none" cap="none" strike="noStrike">
                <a:solidFill>
                  <a:schemeClr val="dk1"/>
                </a:solidFill>
                <a:latin typeface="Arial"/>
                <a:ea typeface="Arial"/>
                <a:cs typeface="Arial"/>
                <a:sym typeface="Arial"/>
              </a:endParaRPr>
            </a:p>
          </p:txBody>
        </p:sp>
        <p:sp>
          <p:nvSpPr>
            <p:cNvPr id="936" name="Google Shape;936;p28"/>
            <p:cNvSpPr/>
            <p:nvPr/>
          </p:nvSpPr>
          <p:spPr>
            <a:xfrm rot="5400000">
              <a:off x="1238595" y="1172095"/>
              <a:ext cx="1178492" cy="1025288"/>
            </a:xfrm>
            <a:prstGeom prst="hexagon">
              <a:avLst>
                <a:gd fmla="val 25000" name="adj"/>
                <a:gd fmla="val 115470" name="vf"/>
              </a:avLst>
            </a:prstGeom>
            <a:solidFill>
              <a:schemeClr val="lt1"/>
            </a:solidFill>
            <a:ln cap="flat" cmpd="sng" w="19050">
              <a:solidFill>
                <a:srgbClr val="2AB397"/>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7" name="Google Shape;937;p28"/>
            <p:cNvSpPr txBox="1"/>
            <p:nvPr/>
          </p:nvSpPr>
          <p:spPr>
            <a:xfrm>
              <a:off x="1474971" y="1279141"/>
              <a:ext cx="705740" cy="811196"/>
            </a:xfrm>
            <a:prstGeom prst="rect">
              <a:avLst/>
            </a:prstGeom>
            <a:noFill/>
            <a:ln>
              <a:noFill/>
            </a:ln>
          </p:spPr>
          <p:txBody>
            <a:bodyPr anchorCtr="0" anchor="ctr" bIns="41900" lIns="41900" spcFirstLastPara="1" rIns="41900" wrap="square" tIns="41900">
              <a:noAutofit/>
            </a:bodyPr>
            <a:lstStyle/>
            <a:p>
              <a:pPr indent="0" lvl="0" marL="0" marR="0" rtl="0" algn="ctr">
                <a:lnSpc>
                  <a:spcPct val="90000"/>
                </a:lnSpc>
                <a:spcBef>
                  <a:spcPts val="0"/>
                </a:spcBef>
                <a:spcAft>
                  <a:spcPts val="0"/>
                </a:spcAft>
                <a:buClr>
                  <a:schemeClr val="lt1"/>
                </a:buClr>
                <a:buSzPts val="1100"/>
                <a:buFont typeface="Century Gothic"/>
                <a:buNone/>
              </a:pPr>
              <a:r>
                <a:rPr b="0" i="0" lang="es-CO" sz="1100" u="none" cap="none" strike="noStrike">
                  <a:solidFill>
                    <a:schemeClr val="dk1"/>
                  </a:solidFill>
                  <a:latin typeface="Century Gothic"/>
                  <a:ea typeface="Century Gothic"/>
                  <a:cs typeface="Century Gothic"/>
                  <a:sym typeface="Century Gothic"/>
                </a:rPr>
                <a:t>Cáncer de</a:t>
              </a:r>
              <a:r>
                <a:rPr b="0" i="0" lang="es-CO" sz="1000" u="none" cap="none" strike="noStrike">
                  <a:solidFill>
                    <a:schemeClr val="dk1"/>
                  </a:solidFill>
                  <a:latin typeface="Century Gothic"/>
                  <a:ea typeface="Century Gothic"/>
                  <a:cs typeface="Century Gothic"/>
                  <a:sym typeface="Century Gothic"/>
                </a:rPr>
                <a:t> </a:t>
              </a:r>
              <a:r>
                <a:rPr b="0" i="0" lang="es-CO" sz="1050" u="none" cap="none" strike="noStrike">
                  <a:solidFill>
                    <a:schemeClr val="dk1"/>
                  </a:solidFill>
                  <a:latin typeface="Century Gothic"/>
                  <a:ea typeface="Century Gothic"/>
                  <a:cs typeface="Century Gothic"/>
                  <a:sym typeface="Century Gothic"/>
                </a:rPr>
                <a:t>páncreas</a:t>
              </a:r>
              <a:r>
                <a:rPr b="0" i="0" lang="es-CO" sz="1050" u="none" cap="none" strike="noStrike">
                  <a:solidFill>
                    <a:schemeClr val="lt1"/>
                  </a:solidFill>
                  <a:latin typeface="Century Gothic"/>
                  <a:ea typeface="Century Gothic"/>
                  <a:cs typeface="Century Gothic"/>
                  <a:sym typeface="Century Gothic"/>
                </a:rPr>
                <a:t> </a:t>
              </a:r>
              <a:endParaRPr b="0" i="0" sz="1000" u="none" cap="none" strike="noStrike">
                <a:solidFill>
                  <a:schemeClr val="lt1"/>
                </a:solidFill>
                <a:latin typeface="Century Gothic"/>
                <a:ea typeface="Century Gothic"/>
                <a:cs typeface="Century Gothic"/>
                <a:sym typeface="Century Gothic"/>
              </a:endParaRPr>
            </a:p>
          </p:txBody>
        </p:sp>
        <p:sp>
          <p:nvSpPr>
            <p:cNvPr id="938" name="Google Shape;938;p28"/>
            <p:cNvSpPr/>
            <p:nvPr/>
          </p:nvSpPr>
          <p:spPr>
            <a:xfrm>
              <a:off x="99155" y="1340744"/>
              <a:ext cx="1122215" cy="707095"/>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9" name="Google Shape;939;p28"/>
            <p:cNvSpPr/>
            <p:nvPr/>
          </p:nvSpPr>
          <p:spPr>
            <a:xfrm rot="5400000">
              <a:off x="2345907" y="1172095"/>
              <a:ext cx="1178492" cy="1025288"/>
            </a:xfrm>
            <a:prstGeom prst="hexagon">
              <a:avLst>
                <a:gd fmla="val 25000" name="adj"/>
                <a:gd fmla="val 115470" name="vf"/>
              </a:avLst>
            </a:prstGeom>
            <a:solidFill>
              <a:schemeClr val="lt1"/>
            </a:solidFill>
            <a:ln cap="flat" cmpd="sng" w="19050">
              <a:solidFill>
                <a:srgbClr val="2AB397"/>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0" name="Google Shape;940;p28"/>
            <p:cNvSpPr txBox="1"/>
            <p:nvPr/>
          </p:nvSpPr>
          <p:spPr>
            <a:xfrm>
              <a:off x="2582283" y="1279141"/>
              <a:ext cx="705740" cy="811196"/>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600"/>
                <a:buFont typeface="Century Gothic"/>
                <a:buNone/>
              </a:pPr>
              <a:r>
                <a:t/>
              </a:r>
              <a:endParaRPr b="0" i="0" sz="3600" u="none" cap="none" strike="noStrike">
                <a:solidFill>
                  <a:schemeClr val="lt1"/>
                </a:solidFill>
                <a:latin typeface="Century Gothic"/>
                <a:ea typeface="Century Gothic"/>
                <a:cs typeface="Century Gothic"/>
                <a:sym typeface="Century Gothic"/>
              </a:endParaRPr>
            </a:p>
          </p:txBody>
        </p:sp>
        <p:sp>
          <p:nvSpPr>
            <p:cNvPr id="941" name="Google Shape;941;p28"/>
            <p:cNvSpPr/>
            <p:nvPr/>
          </p:nvSpPr>
          <p:spPr>
            <a:xfrm rot="5400000">
              <a:off x="1794373" y="2172399"/>
              <a:ext cx="1178492" cy="1025288"/>
            </a:xfrm>
            <a:prstGeom prst="hexagon">
              <a:avLst>
                <a:gd fmla="val 25000" name="adj"/>
                <a:gd fmla="val 115470" name="vf"/>
              </a:avLst>
            </a:prstGeom>
            <a:solidFill>
              <a:schemeClr val="lt1"/>
            </a:solidFill>
            <a:ln cap="flat" cmpd="sng" w="19050">
              <a:solidFill>
                <a:srgbClr val="2AB397"/>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2" name="Google Shape;942;p28"/>
            <p:cNvSpPr txBox="1"/>
            <p:nvPr/>
          </p:nvSpPr>
          <p:spPr>
            <a:xfrm>
              <a:off x="2030749" y="2279445"/>
              <a:ext cx="705740" cy="811196"/>
            </a:xfrm>
            <a:prstGeom prst="rect">
              <a:avLst/>
            </a:prstGeom>
            <a:noFill/>
            <a:ln>
              <a:noFill/>
            </a:ln>
          </p:spPr>
          <p:txBody>
            <a:bodyPr anchorCtr="0" anchor="ctr" bIns="45700" lIns="45700" spcFirstLastPara="1" rIns="45700" wrap="square" tIns="45700">
              <a:noAutofit/>
            </a:bodyPr>
            <a:lstStyle/>
            <a:p>
              <a:pPr indent="0" lvl="0" marL="0" marR="0" rtl="0" algn="ctr">
                <a:lnSpc>
                  <a:spcPct val="90000"/>
                </a:lnSpc>
                <a:spcBef>
                  <a:spcPts val="0"/>
                </a:spcBef>
                <a:spcAft>
                  <a:spcPts val="0"/>
                </a:spcAft>
                <a:buClr>
                  <a:schemeClr val="lt1"/>
                </a:buClr>
                <a:buSzPts val="1200"/>
                <a:buFont typeface="Century Gothic"/>
                <a:buNone/>
              </a:pPr>
              <a:r>
                <a:rPr b="0" i="0" lang="es-CO" sz="1200" u="none" cap="none" strike="noStrike">
                  <a:solidFill>
                    <a:schemeClr val="dk1"/>
                  </a:solidFill>
                  <a:latin typeface="Century Gothic"/>
                  <a:ea typeface="Century Gothic"/>
                  <a:cs typeface="Century Gothic"/>
                  <a:sym typeface="Century Gothic"/>
                </a:rPr>
                <a:t>Cáncer de ovario</a:t>
              </a:r>
              <a:endParaRPr b="0" i="0" sz="1400" u="none" cap="none" strike="noStrike">
                <a:solidFill>
                  <a:schemeClr val="dk1"/>
                </a:solidFill>
                <a:latin typeface="Arial"/>
                <a:ea typeface="Arial"/>
                <a:cs typeface="Arial"/>
                <a:sym typeface="Arial"/>
              </a:endParaRPr>
            </a:p>
          </p:txBody>
        </p:sp>
        <p:sp>
          <p:nvSpPr>
            <p:cNvPr id="943" name="Google Shape;943;p28"/>
            <p:cNvSpPr/>
            <p:nvPr/>
          </p:nvSpPr>
          <p:spPr>
            <a:xfrm>
              <a:off x="2927376" y="2331496"/>
              <a:ext cx="1315197" cy="707095"/>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4" name="Google Shape;944;p28"/>
            <p:cNvSpPr/>
            <p:nvPr/>
          </p:nvSpPr>
          <p:spPr>
            <a:xfrm rot="5400000">
              <a:off x="687061" y="2172399"/>
              <a:ext cx="1178492" cy="1025288"/>
            </a:xfrm>
            <a:prstGeom prst="hexagon">
              <a:avLst>
                <a:gd fmla="val 25000" name="adj"/>
                <a:gd fmla="val 115470" name="vf"/>
              </a:avLst>
            </a:prstGeom>
            <a:solidFill>
              <a:schemeClr val="lt1"/>
            </a:solidFill>
            <a:ln cap="flat" cmpd="sng" w="19050">
              <a:solidFill>
                <a:srgbClr val="2AB397"/>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5" name="Google Shape;945;p28"/>
            <p:cNvSpPr txBox="1"/>
            <p:nvPr/>
          </p:nvSpPr>
          <p:spPr>
            <a:xfrm>
              <a:off x="923437" y="2279445"/>
              <a:ext cx="705740" cy="811196"/>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3600"/>
                <a:buFont typeface="Century Gothic"/>
                <a:buNone/>
              </a:pPr>
              <a:r>
                <a:t/>
              </a:r>
              <a:endParaRPr b="0" i="0" sz="3600" u="none" cap="none" strike="noStrike">
                <a:solidFill>
                  <a:schemeClr val="lt1"/>
                </a:solidFill>
                <a:latin typeface="Century Gothic"/>
                <a:ea typeface="Century Gothic"/>
                <a:cs typeface="Century Gothic"/>
                <a:sym typeface="Century Gothic"/>
              </a:endParaRPr>
            </a:p>
          </p:txBody>
        </p:sp>
      </p:grpSp>
      <p:sp>
        <p:nvSpPr>
          <p:cNvPr id="946" name="Google Shape;946;p28"/>
          <p:cNvSpPr/>
          <p:nvPr/>
        </p:nvSpPr>
        <p:spPr>
          <a:xfrm>
            <a:off x="1973720" y="2754252"/>
            <a:ext cx="1404483" cy="830799"/>
          </a:xfrm>
          <a:prstGeom prst="roundRect">
            <a:avLst>
              <a:gd fmla="val 16667" name="adj"/>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947" name="Google Shape;947;p28"/>
          <p:cNvSpPr/>
          <p:nvPr/>
        </p:nvSpPr>
        <p:spPr>
          <a:xfrm>
            <a:off x="1585779" y="2840593"/>
            <a:ext cx="2134217" cy="692708"/>
          </a:xfrm>
          <a:prstGeom prst="roundRect">
            <a:avLst>
              <a:gd fmla="val 16667" name="adj"/>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es-CO" sz="1400" u="none" cap="none" strike="noStrike">
                <a:solidFill>
                  <a:schemeClr val="dk1"/>
                </a:solidFill>
                <a:latin typeface="Century Gothic"/>
                <a:ea typeface="Century Gothic"/>
                <a:cs typeface="Century Gothic"/>
                <a:sym typeface="Century Gothic"/>
              </a:rPr>
              <a:t>Patogenicidad</a:t>
            </a:r>
            <a:endParaRPr b="0" i="0" sz="1400" u="none" cap="none" strike="noStrike">
              <a:solidFill>
                <a:srgbClr val="000000"/>
              </a:solidFill>
              <a:latin typeface="Arial"/>
              <a:ea typeface="Arial"/>
              <a:cs typeface="Arial"/>
              <a:sym typeface="Arial"/>
            </a:endParaRPr>
          </a:p>
        </p:txBody>
      </p:sp>
      <p:sp>
        <p:nvSpPr>
          <p:cNvPr id="948" name="Google Shape;948;p28"/>
          <p:cNvSpPr/>
          <p:nvPr/>
        </p:nvSpPr>
        <p:spPr>
          <a:xfrm>
            <a:off x="8164211" y="2754252"/>
            <a:ext cx="1455778" cy="842235"/>
          </a:xfrm>
          <a:prstGeom prst="roundRect">
            <a:avLst>
              <a:gd fmla="val 16667" name="adj"/>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1" i="0" lang="es-CO" sz="1600" u="none" cap="none" strike="noStrike">
                <a:solidFill>
                  <a:schemeClr val="dk1"/>
                </a:solidFill>
                <a:latin typeface="Century Gothic"/>
                <a:ea typeface="Century Gothic"/>
                <a:cs typeface="Century Gothic"/>
                <a:sym typeface="Century Gothic"/>
              </a:rPr>
              <a:t>Uso terapéutico</a:t>
            </a:r>
            <a:endParaRPr b="0" i="0" sz="1400" u="none" cap="none" strike="noStrike">
              <a:solidFill>
                <a:srgbClr val="000000"/>
              </a:solidFill>
              <a:latin typeface="Arial"/>
              <a:ea typeface="Arial"/>
              <a:cs typeface="Arial"/>
              <a:sym typeface="Arial"/>
            </a:endParaRPr>
          </a:p>
        </p:txBody>
      </p:sp>
      <p:sp>
        <p:nvSpPr>
          <p:cNvPr id="949" name="Google Shape;949;p28"/>
          <p:cNvSpPr/>
          <p:nvPr/>
        </p:nvSpPr>
        <p:spPr>
          <a:xfrm>
            <a:off x="10974073" y="2840593"/>
            <a:ext cx="1351537" cy="692708"/>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100"/>
              <a:buFont typeface="Arial"/>
              <a:buNone/>
            </a:pPr>
            <a:r>
              <a:rPr b="0" i="0" lang="es-CO" sz="1100" u="none" cap="none" strike="noStrike">
                <a:solidFill>
                  <a:schemeClr val="dk1"/>
                </a:solidFill>
                <a:latin typeface="Century Gothic"/>
                <a:ea typeface="Century Gothic"/>
                <a:cs typeface="Century Gothic"/>
                <a:sym typeface="Century Gothic"/>
              </a:rPr>
              <a:t>Cáncer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100"/>
              <a:buFont typeface="Arial"/>
              <a:buNone/>
            </a:pPr>
            <a:r>
              <a:rPr b="0" i="0" lang="es-CO" sz="1100" u="none" cap="none" strike="noStrike">
                <a:solidFill>
                  <a:schemeClr val="dk1"/>
                </a:solidFill>
                <a:latin typeface="Century Gothic"/>
                <a:ea typeface="Century Gothic"/>
                <a:cs typeface="Century Gothic"/>
                <a:sym typeface="Century Gothic"/>
              </a:rPr>
              <a:t> de glioma </a:t>
            </a:r>
            <a:endParaRPr b="0" i="0" sz="1400" u="none" cap="none" strike="noStrike">
              <a:solidFill>
                <a:srgbClr val="000000"/>
              </a:solidFill>
              <a:latin typeface="Arial"/>
              <a:ea typeface="Arial"/>
              <a:cs typeface="Arial"/>
              <a:sym typeface="Arial"/>
            </a:endParaRPr>
          </a:p>
        </p:txBody>
      </p:sp>
      <p:sp>
        <p:nvSpPr>
          <p:cNvPr id="950" name="Google Shape;950;p28"/>
          <p:cNvSpPr/>
          <p:nvPr/>
        </p:nvSpPr>
        <p:spPr>
          <a:xfrm>
            <a:off x="7127310" y="1778696"/>
            <a:ext cx="1352811" cy="701457"/>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951" name="Google Shape;951;p28"/>
          <p:cNvSpPr/>
          <p:nvPr/>
        </p:nvSpPr>
        <p:spPr>
          <a:xfrm>
            <a:off x="7235888" y="1833474"/>
            <a:ext cx="1219024" cy="610668"/>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100"/>
              <a:buFont typeface="Arial"/>
              <a:buNone/>
            </a:pPr>
            <a:r>
              <a:rPr b="0" i="0" lang="es-CO" sz="1100" u="none" cap="none" strike="noStrike">
                <a:solidFill>
                  <a:schemeClr val="dk1"/>
                </a:solidFill>
                <a:latin typeface="Century Gothic"/>
                <a:ea typeface="Century Gothic"/>
                <a:cs typeface="Century Gothic"/>
                <a:sym typeface="Century Gothic"/>
              </a:rPr>
              <a:t>Carcinoma hepatocelular</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100"/>
              <a:buFont typeface="Arial"/>
              <a:buNone/>
            </a:pPr>
            <a:r>
              <a:rPr b="0" i="0" lang="es-CO" sz="1100" u="none" cap="none" strike="noStrike">
                <a:solidFill>
                  <a:schemeClr val="dk1"/>
                </a:solidFill>
                <a:latin typeface="Century Gothic"/>
                <a:ea typeface="Century Gothic"/>
                <a:cs typeface="Century Gothic"/>
                <a:sym typeface="Century Gothic"/>
              </a:rPr>
              <a:t>(HCC) </a:t>
            </a:r>
            <a:endParaRPr b="0" i="0" sz="1400" u="none" cap="none" strike="noStrike">
              <a:solidFill>
                <a:srgbClr val="000000"/>
              </a:solidFill>
              <a:latin typeface="Arial"/>
              <a:ea typeface="Arial"/>
              <a:cs typeface="Arial"/>
              <a:sym typeface="Arial"/>
            </a:endParaRPr>
          </a:p>
        </p:txBody>
      </p:sp>
      <p:sp>
        <p:nvSpPr>
          <p:cNvPr id="952" name="Google Shape;952;p28"/>
          <p:cNvSpPr/>
          <p:nvPr/>
        </p:nvSpPr>
        <p:spPr>
          <a:xfrm>
            <a:off x="9369771" y="3886040"/>
            <a:ext cx="1219024" cy="610668"/>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100"/>
              <a:buFont typeface="Arial"/>
              <a:buNone/>
            </a:pPr>
            <a:r>
              <a:rPr b="0" i="0" lang="es-CO" sz="1100" u="none" cap="none" strike="noStrike">
                <a:solidFill>
                  <a:schemeClr val="dk1"/>
                </a:solidFill>
                <a:latin typeface="Century Gothic"/>
                <a:ea typeface="Century Gothic"/>
                <a:cs typeface="Century Gothic"/>
                <a:sym typeface="Century Gothic"/>
              </a:rPr>
              <a:t>Cáncer de próstata</a:t>
            </a:r>
            <a:endParaRPr b="0" i="0" sz="1400" u="none" cap="none" strike="noStrike">
              <a:solidFill>
                <a:srgbClr val="000000"/>
              </a:solidFill>
              <a:latin typeface="Arial"/>
              <a:ea typeface="Arial"/>
              <a:cs typeface="Arial"/>
              <a:sym typeface="Arial"/>
            </a:endParaRPr>
          </a:p>
        </p:txBody>
      </p:sp>
      <p:sp>
        <p:nvSpPr>
          <p:cNvPr id="953" name="Google Shape;953;p28"/>
          <p:cNvSpPr/>
          <p:nvPr/>
        </p:nvSpPr>
        <p:spPr>
          <a:xfrm>
            <a:off x="2367130" y="5423384"/>
            <a:ext cx="6638641" cy="764088"/>
          </a:xfrm>
          <a:prstGeom prst="rect">
            <a:avLst/>
          </a:prstGeom>
          <a:solidFill>
            <a:schemeClr val="accen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Arial"/>
              <a:buNone/>
            </a:pPr>
            <a:r>
              <a:rPr b="1" i="0" lang="es-CO" sz="1200" u="none" cap="none" strike="noStrike">
                <a:solidFill>
                  <a:schemeClr val="lt1"/>
                </a:solidFill>
                <a:latin typeface="Century Gothic"/>
                <a:ea typeface="Century Gothic"/>
                <a:cs typeface="Century Gothic"/>
                <a:sym typeface="Century Gothic"/>
              </a:rPr>
              <a:t>La investigación realizada por Abudoureyimu y colaboradores titulada Oncolytic Adenovirus—A Nova for Gene-Targeted Oncolytic Viral Therapy in HCC</a:t>
            </a:r>
            <a:endParaRPr b="1" i="0" sz="1200" u="none" cap="none" strike="noStrike">
              <a:solidFill>
                <a:schemeClr val="lt1"/>
              </a:solidFill>
              <a:latin typeface="Century Gothic"/>
              <a:ea typeface="Century Gothic"/>
              <a:cs typeface="Century Gothic"/>
              <a:sym typeface="Century Gothic"/>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8" name="Shape 958"/>
        <p:cNvGrpSpPr/>
        <p:nvPr/>
      </p:nvGrpSpPr>
      <p:grpSpPr>
        <a:xfrm>
          <a:off x="0" y="0"/>
          <a:ext cx="0" cy="0"/>
          <a:chOff x="0" y="0"/>
          <a:chExt cx="0" cy="0"/>
        </a:xfrm>
      </p:grpSpPr>
      <p:sp>
        <p:nvSpPr>
          <p:cNvPr id="959" name="Google Shape;959;p15"/>
          <p:cNvSpPr/>
          <p:nvPr/>
        </p:nvSpPr>
        <p:spPr>
          <a:xfrm>
            <a:off x="0" y="0"/>
            <a:ext cx="12192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400" u="none" cap="none" strike="noStrike">
              <a:solidFill>
                <a:srgbClr val="000000"/>
              </a:solidFill>
              <a:latin typeface="Arial"/>
              <a:ea typeface="Arial"/>
              <a:cs typeface="Arial"/>
              <a:sym typeface="Arial"/>
            </a:endParaRPr>
          </a:p>
        </p:txBody>
      </p:sp>
      <p:pic>
        <p:nvPicPr>
          <p:cNvPr id="960" name="Google Shape;960;p15"/>
          <p:cNvPicPr preferRelativeResize="0"/>
          <p:nvPr/>
        </p:nvPicPr>
        <p:blipFill rotWithShape="1">
          <a:blip r:embed="rId3">
            <a:alphaModFix/>
          </a:blip>
          <a:srcRect b="0" l="0" r="0" t="-534"/>
          <a:stretch/>
        </p:blipFill>
        <p:spPr>
          <a:xfrm rot="-5400000">
            <a:off x="7545075" y="2187578"/>
            <a:ext cx="6857999" cy="2482850"/>
          </a:xfrm>
          <a:prstGeom prst="rect">
            <a:avLst/>
          </a:prstGeom>
          <a:noFill/>
          <a:ln>
            <a:noFill/>
          </a:ln>
        </p:spPr>
      </p:pic>
      <p:sp>
        <p:nvSpPr>
          <p:cNvPr id="961" name="Google Shape;961;p15"/>
          <p:cNvSpPr txBox="1"/>
          <p:nvPr>
            <p:ph type="ctrTitle"/>
          </p:nvPr>
        </p:nvSpPr>
        <p:spPr>
          <a:xfrm>
            <a:off x="398829" y="469900"/>
            <a:ext cx="10575245" cy="593843"/>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chemeClr val="dk1"/>
              </a:buClr>
              <a:buSzPts val="2000"/>
              <a:buFont typeface="Century Gothic"/>
              <a:buNone/>
            </a:pPr>
            <a:r>
              <a:rPr b="1" lang="es-CO" sz="2000"/>
              <a:t>TECNOLOGÍA CRISPR-CAS EN EL SIGLO DE LA EDICIÓN GÉNICA Y SUS BENEFICIOS </a:t>
            </a:r>
            <a:endParaRPr/>
          </a:p>
        </p:txBody>
      </p:sp>
      <p:sp>
        <p:nvSpPr>
          <p:cNvPr id="962" name="Google Shape;962;p15"/>
          <p:cNvSpPr/>
          <p:nvPr/>
        </p:nvSpPr>
        <p:spPr>
          <a:xfrm>
            <a:off x="3486050" y="1448757"/>
            <a:ext cx="2069432" cy="433137"/>
          </a:xfrm>
          <a:prstGeom prst="rect">
            <a:avLst/>
          </a:prstGeom>
          <a:solidFill>
            <a:schemeClr val="lt1"/>
          </a:solidFill>
          <a:ln cap="flat" cmpd="sng" w="127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Arial"/>
              <a:buNone/>
            </a:pPr>
            <a:r>
              <a:rPr b="1" i="0" lang="es-CO" sz="1200" u="none" cap="none" strike="noStrike">
                <a:solidFill>
                  <a:schemeClr val="dk1"/>
                </a:solidFill>
                <a:latin typeface="Century Gothic"/>
                <a:ea typeface="Century Gothic"/>
                <a:cs typeface="Century Gothic"/>
                <a:sym typeface="Century Gothic"/>
              </a:rPr>
              <a:t>Tecnología CRISPR-Cas</a:t>
            </a:r>
            <a:endParaRPr b="0" i="0" sz="1400" u="none" cap="none" strike="noStrike">
              <a:solidFill>
                <a:srgbClr val="000000"/>
              </a:solidFill>
              <a:latin typeface="Arial"/>
              <a:ea typeface="Arial"/>
              <a:cs typeface="Arial"/>
              <a:sym typeface="Arial"/>
            </a:endParaRPr>
          </a:p>
        </p:txBody>
      </p:sp>
      <p:sp>
        <p:nvSpPr>
          <p:cNvPr id="963" name="Google Shape;963;p15"/>
          <p:cNvSpPr/>
          <p:nvPr/>
        </p:nvSpPr>
        <p:spPr>
          <a:xfrm>
            <a:off x="6097606" y="3355376"/>
            <a:ext cx="1556933" cy="433137"/>
          </a:xfrm>
          <a:prstGeom prst="rect">
            <a:avLst/>
          </a:prstGeom>
          <a:solidFill>
            <a:schemeClr val="lt1"/>
          </a:solidFill>
          <a:ln cap="flat" cmpd="sng" w="127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Arial"/>
              <a:buNone/>
            </a:pPr>
            <a:r>
              <a:rPr b="0" i="0" lang="es-CO" sz="1000" u="none" cap="none" strike="noStrike">
                <a:solidFill>
                  <a:schemeClr val="dk1"/>
                </a:solidFill>
                <a:latin typeface="Century Gothic"/>
                <a:ea typeface="Century Gothic"/>
                <a:cs typeface="Century Gothic"/>
                <a:sym typeface="Century Gothic"/>
              </a:rPr>
              <a:t>Plásmidos invasores </a:t>
            </a:r>
            <a:endParaRPr b="0" i="0" sz="1400" u="none" cap="none" strike="noStrike">
              <a:solidFill>
                <a:srgbClr val="000000"/>
              </a:solidFill>
              <a:latin typeface="Arial"/>
              <a:ea typeface="Arial"/>
              <a:cs typeface="Arial"/>
              <a:sym typeface="Arial"/>
            </a:endParaRPr>
          </a:p>
        </p:txBody>
      </p:sp>
      <p:sp>
        <p:nvSpPr>
          <p:cNvPr id="964" name="Google Shape;964;p15"/>
          <p:cNvSpPr/>
          <p:nvPr/>
        </p:nvSpPr>
        <p:spPr>
          <a:xfrm>
            <a:off x="6497826" y="1376556"/>
            <a:ext cx="3432060" cy="599707"/>
          </a:xfrm>
          <a:prstGeom prst="rect">
            <a:avLst/>
          </a:prstGeom>
          <a:solidFill>
            <a:schemeClr val="lt1"/>
          </a:solid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100"/>
              <a:buFont typeface="Arial"/>
              <a:buNone/>
            </a:pPr>
            <a:r>
              <a:rPr b="0" i="0" lang="es-CO" sz="1100" u="none" cap="none" strike="noStrike">
                <a:solidFill>
                  <a:schemeClr val="dk1"/>
                </a:solidFill>
                <a:latin typeface="Century Gothic"/>
                <a:ea typeface="Century Gothic"/>
                <a:cs typeface="Century Gothic"/>
                <a:sym typeface="Century Gothic"/>
              </a:rPr>
              <a:t>Repeticiones palindrómicas cortas agrupadas, regularmente interespaciadas</a:t>
            </a:r>
            <a:endParaRPr b="0" i="0" sz="1400" u="none" cap="none" strike="noStrike">
              <a:solidFill>
                <a:srgbClr val="000000"/>
              </a:solidFill>
              <a:latin typeface="Arial"/>
              <a:ea typeface="Arial"/>
              <a:cs typeface="Arial"/>
              <a:sym typeface="Arial"/>
            </a:endParaRPr>
          </a:p>
        </p:txBody>
      </p:sp>
      <p:sp>
        <p:nvSpPr>
          <p:cNvPr id="965" name="Google Shape;965;p15"/>
          <p:cNvSpPr/>
          <p:nvPr/>
        </p:nvSpPr>
        <p:spPr>
          <a:xfrm>
            <a:off x="5649907" y="1486610"/>
            <a:ext cx="675941" cy="326302"/>
          </a:xfrm>
          <a:prstGeom prst="mathEqual">
            <a:avLst>
              <a:gd fmla="val 23520" name="adj1"/>
              <a:gd fmla="val 19438" name="adj2"/>
            </a:avLst>
          </a:prstGeom>
          <a:solidFill>
            <a:schemeClr val="accen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entury Gothic"/>
              <a:ea typeface="Century Gothic"/>
              <a:cs typeface="Century Gothic"/>
              <a:sym typeface="Century Gothic"/>
            </a:endParaRPr>
          </a:p>
        </p:txBody>
      </p:sp>
      <p:sp>
        <p:nvSpPr>
          <p:cNvPr id="966" name="Google Shape;966;p15"/>
          <p:cNvSpPr/>
          <p:nvPr/>
        </p:nvSpPr>
        <p:spPr>
          <a:xfrm>
            <a:off x="6819787" y="2556780"/>
            <a:ext cx="2662989" cy="385010"/>
          </a:xfrm>
          <a:prstGeom prst="roundRect">
            <a:avLst>
              <a:gd fmla="val 16667" name="adj"/>
            </a:avLst>
          </a:prstGeom>
          <a:solidFill>
            <a:schemeClr val="lt1"/>
          </a:solid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Arial"/>
              <a:buNone/>
            </a:pPr>
            <a:r>
              <a:rPr b="0" i="0" lang="es-CO" sz="1000" u="none" cap="none" strike="noStrike">
                <a:solidFill>
                  <a:schemeClr val="dk1"/>
                </a:solidFill>
                <a:latin typeface="Century Gothic"/>
                <a:ea typeface="Century Gothic"/>
                <a:cs typeface="Century Gothic"/>
                <a:sym typeface="Century Gothic"/>
              </a:rPr>
              <a:t>funciona como sistema inmunológico de las bacterias contra </a:t>
            </a:r>
            <a:endParaRPr b="0" i="0" sz="1400" u="none" cap="none" strike="noStrike">
              <a:solidFill>
                <a:srgbClr val="000000"/>
              </a:solidFill>
              <a:latin typeface="Arial"/>
              <a:ea typeface="Arial"/>
              <a:cs typeface="Arial"/>
              <a:sym typeface="Arial"/>
            </a:endParaRPr>
          </a:p>
        </p:txBody>
      </p:sp>
      <p:sp>
        <p:nvSpPr>
          <p:cNvPr id="967" name="Google Shape;967;p15"/>
          <p:cNvSpPr/>
          <p:nvPr/>
        </p:nvSpPr>
        <p:spPr>
          <a:xfrm>
            <a:off x="8866030" y="3337828"/>
            <a:ext cx="1233492" cy="433137"/>
          </a:xfrm>
          <a:prstGeom prst="rect">
            <a:avLst/>
          </a:prstGeom>
          <a:solidFill>
            <a:schemeClr val="lt1"/>
          </a:solidFill>
          <a:ln cap="flat" cmpd="sng" w="127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Arial"/>
              <a:buNone/>
            </a:pPr>
            <a:r>
              <a:rPr b="0" i="0" lang="es-CO" sz="1000" u="none" cap="none" strike="noStrike">
                <a:solidFill>
                  <a:schemeClr val="dk1"/>
                </a:solidFill>
                <a:latin typeface="Century Gothic"/>
                <a:ea typeface="Century Gothic"/>
                <a:cs typeface="Century Gothic"/>
                <a:sym typeface="Century Gothic"/>
              </a:rPr>
              <a:t>fagos</a:t>
            </a:r>
            <a:endParaRPr b="0" i="0" sz="1400" u="none" cap="none" strike="noStrike">
              <a:solidFill>
                <a:srgbClr val="000000"/>
              </a:solidFill>
              <a:latin typeface="Arial"/>
              <a:ea typeface="Arial"/>
              <a:cs typeface="Arial"/>
              <a:sym typeface="Arial"/>
            </a:endParaRPr>
          </a:p>
        </p:txBody>
      </p:sp>
      <p:cxnSp>
        <p:nvCxnSpPr>
          <p:cNvPr id="968" name="Google Shape;968;p15"/>
          <p:cNvCxnSpPr>
            <a:endCxn id="966" idx="0"/>
          </p:cNvCxnSpPr>
          <p:nvPr/>
        </p:nvCxnSpPr>
        <p:spPr>
          <a:xfrm flipH="1">
            <a:off x="8151281" y="1950480"/>
            <a:ext cx="15300" cy="606300"/>
          </a:xfrm>
          <a:prstGeom prst="straightConnector1">
            <a:avLst/>
          </a:prstGeom>
          <a:noFill/>
          <a:ln cap="flat" cmpd="sng" w="9525">
            <a:solidFill>
              <a:schemeClr val="accent1"/>
            </a:solidFill>
            <a:prstDash val="solid"/>
            <a:round/>
            <a:headEnd len="sm" w="sm" type="none"/>
            <a:tailEnd len="med" w="med" type="triangle"/>
          </a:ln>
        </p:spPr>
      </p:cxnSp>
      <p:cxnSp>
        <p:nvCxnSpPr>
          <p:cNvPr id="969" name="Google Shape;969;p15"/>
          <p:cNvCxnSpPr>
            <a:stCxn id="966" idx="2"/>
            <a:endCxn id="963" idx="0"/>
          </p:cNvCxnSpPr>
          <p:nvPr/>
        </p:nvCxnSpPr>
        <p:spPr>
          <a:xfrm flipH="1">
            <a:off x="6875981" y="2941790"/>
            <a:ext cx="1275300" cy="413700"/>
          </a:xfrm>
          <a:prstGeom prst="straightConnector1">
            <a:avLst/>
          </a:prstGeom>
          <a:noFill/>
          <a:ln cap="flat" cmpd="sng" w="9525">
            <a:solidFill>
              <a:schemeClr val="accent1"/>
            </a:solidFill>
            <a:prstDash val="solid"/>
            <a:round/>
            <a:headEnd len="sm" w="sm" type="none"/>
            <a:tailEnd len="med" w="med" type="triangle"/>
          </a:ln>
        </p:spPr>
      </p:cxnSp>
      <p:cxnSp>
        <p:nvCxnSpPr>
          <p:cNvPr id="970" name="Google Shape;970;p15"/>
          <p:cNvCxnSpPr>
            <a:stCxn id="966" idx="2"/>
            <a:endCxn id="967" idx="0"/>
          </p:cNvCxnSpPr>
          <p:nvPr/>
        </p:nvCxnSpPr>
        <p:spPr>
          <a:xfrm>
            <a:off x="8151281" y="2941790"/>
            <a:ext cx="1331400" cy="396000"/>
          </a:xfrm>
          <a:prstGeom prst="straightConnector1">
            <a:avLst/>
          </a:prstGeom>
          <a:noFill/>
          <a:ln cap="flat" cmpd="sng" w="9525">
            <a:solidFill>
              <a:schemeClr val="accent1"/>
            </a:solidFill>
            <a:prstDash val="solid"/>
            <a:round/>
            <a:headEnd len="sm" w="sm" type="none"/>
            <a:tailEnd len="med" w="med" type="triangle"/>
          </a:ln>
        </p:spPr>
      </p:cxnSp>
      <p:cxnSp>
        <p:nvCxnSpPr>
          <p:cNvPr id="971" name="Google Shape;971;p15"/>
          <p:cNvCxnSpPr>
            <a:stCxn id="962" idx="1"/>
          </p:cNvCxnSpPr>
          <p:nvPr/>
        </p:nvCxnSpPr>
        <p:spPr>
          <a:xfrm rot="10800000">
            <a:off x="1237550" y="1663826"/>
            <a:ext cx="2248500" cy="1500"/>
          </a:xfrm>
          <a:prstGeom prst="straightConnector1">
            <a:avLst/>
          </a:prstGeom>
          <a:noFill/>
          <a:ln cap="flat" cmpd="sng" w="28575">
            <a:solidFill>
              <a:srgbClr val="608C31"/>
            </a:solidFill>
            <a:prstDash val="solid"/>
            <a:round/>
            <a:headEnd len="sm" w="sm" type="none"/>
            <a:tailEnd len="sm" w="sm" type="none"/>
          </a:ln>
        </p:spPr>
      </p:cxnSp>
      <p:cxnSp>
        <p:nvCxnSpPr>
          <p:cNvPr id="972" name="Google Shape;972;p15"/>
          <p:cNvCxnSpPr/>
          <p:nvPr/>
        </p:nvCxnSpPr>
        <p:spPr>
          <a:xfrm>
            <a:off x="1237558" y="1665326"/>
            <a:ext cx="0" cy="1885642"/>
          </a:xfrm>
          <a:prstGeom prst="straightConnector1">
            <a:avLst/>
          </a:prstGeom>
          <a:noFill/>
          <a:ln cap="flat" cmpd="sng" w="28575">
            <a:solidFill>
              <a:srgbClr val="608C31"/>
            </a:solidFill>
            <a:prstDash val="solid"/>
            <a:round/>
            <a:headEnd len="sm" w="sm" type="none"/>
            <a:tailEnd len="med" w="med" type="triangle"/>
          </a:ln>
        </p:spPr>
      </p:cxnSp>
      <p:sp>
        <p:nvSpPr>
          <p:cNvPr id="973" name="Google Shape;973;p15"/>
          <p:cNvSpPr/>
          <p:nvPr/>
        </p:nvSpPr>
        <p:spPr>
          <a:xfrm>
            <a:off x="266353" y="3552392"/>
            <a:ext cx="1943318" cy="423946"/>
          </a:xfrm>
          <a:prstGeom prst="rect">
            <a:avLst/>
          </a:prstGeom>
          <a:solidFill>
            <a:schemeClr val="lt1"/>
          </a:solidFill>
          <a:ln cap="flat" cmpd="sng" w="12700">
            <a:solidFill>
              <a:srgbClr val="608C3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Arial"/>
              <a:buNone/>
            </a:pPr>
            <a:r>
              <a:rPr b="0" i="0" lang="es-CO" sz="1000" u="none" cap="none" strike="noStrike">
                <a:solidFill>
                  <a:schemeClr val="dk1"/>
                </a:solidFill>
                <a:latin typeface="Century Gothic"/>
                <a:ea typeface="Century Gothic"/>
                <a:cs typeface="Century Gothic"/>
                <a:sym typeface="Century Gothic"/>
              </a:rPr>
              <a:t>Permite hacer knockouts y knockins</a:t>
            </a:r>
            <a:endParaRPr b="0" i="0" sz="1000" u="none" cap="none" strike="noStrike">
              <a:solidFill>
                <a:schemeClr val="dk1"/>
              </a:solidFill>
              <a:latin typeface="Century Gothic"/>
              <a:ea typeface="Century Gothic"/>
              <a:cs typeface="Century Gothic"/>
              <a:sym typeface="Century Gothic"/>
            </a:endParaRPr>
          </a:p>
        </p:txBody>
      </p:sp>
      <p:cxnSp>
        <p:nvCxnSpPr>
          <p:cNvPr id="974" name="Google Shape;974;p15"/>
          <p:cNvCxnSpPr>
            <a:stCxn id="973" idx="1"/>
          </p:cNvCxnSpPr>
          <p:nvPr/>
        </p:nvCxnSpPr>
        <p:spPr>
          <a:xfrm flipH="1">
            <a:off x="50953" y="3764365"/>
            <a:ext cx="215400" cy="6600"/>
          </a:xfrm>
          <a:prstGeom prst="straightConnector1">
            <a:avLst/>
          </a:prstGeom>
          <a:noFill/>
          <a:ln cap="flat" cmpd="sng" w="9525">
            <a:solidFill>
              <a:srgbClr val="608C31"/>
            </a:solidFill>
            <a:prstDash val="solid"/>
            <a:round/>
            <a:headEnd len="sm" w="sm" type="none"/>
            <a:tailEnd len="sm" w="sm" type="none"/>
          </a:ln>
        </p:spPr>
      </p:cxnSp>
      <p:cxnSp>
        <p:nvCxnSpPr>
          <p:cNvPr id="975" name="Google Shape;975;p15"/>
          <p:cNvCxnSpPr/>
          <p:nvPr/>
        </p:nvCxnSpPr>
        <p:spPr>
          <a:xfrm flipH="1">
            <a:off x="48329" y="3762941"/>
            <a:ext cx="2113" cy="1250528"/>
          </a:xfrm>
          <a:prstGeom prst="straightConnector1">
            <a:avLst/>
          </a:prstGeom>
          <a:noFill/>
          <a:ln cap="flat" cmpd="sng" w="9525">
            <a:solidFill>
              <a:srgbClr val="608C31"/>
            </a:solidFill>
            <a:prstDash val="solid"/>
            <a:round/>
            <a:headEnd len="sm" w="sm" type="none"/>
            <a:tailEnd len="sm" w="sm" type="none"/>
          </a:ln>
        </p:spPr>
      </p:cxnSp>
      <p:cxnSp>
        <p:nvCxnSpPr>
          <p:cNvPr id="976" name="Google Shape;976;p15"/>
          <p:cNvCxnSpPr/>
          <p:nvPr/>
        </p:nvCxnSpPr>
        <p:spPr>
          <a:xfrm flipH="1">
            <a:off x="53896" y="4306660"/>
            <a:ext cx="215457" cy="6736"/>
          </a:xfrm>
          <a:prstGeom prst="straightConnector1">
            <a:avLst/>
          </a:prstGeom>
          <a:noFill/>
          <a:ln cap="flat" cmpd="sng" w="9525">
            <a:solidFill>
              <a:srgbClr val="608C31"/>
            </a:solidFill>
            <a:prstDash val="solid"/>
            <a:round/>
            <a:headEnd len="sm" w="sm" type="none"/>
            <a:tailEnd len="sm" w="sm" type="none"/>
          </a:ln>
        </p:spPr>
      </p:cxnSp>
      <p:cxnSp>
        <p:nvCxnSpPr>
          <p:cNvPr id="977" name="Google Shape;977;p15"/>
          <p:cNvCxnSpPr/>
          <p:nvPr/>
        </p:nvCxnSpPr>
        <p:spPr>
          <a:xfrm flipH="1">
            <a:off x="71051" y="4638406"/>
            <a:ext cx="215457" cy="6736"/>
          </a:xfrm>
          <a:prstGeom prst="straightConnector1">
            <a:avLst/>
          </a:prstGeom>
          <a:noFill/>
          <a:ln cap="flat" cmpd="sng" w="9525">
            <a:solidFill>
              <a:srgbClr val="608C31"/>
            </a:solidFill>
            <a:prstDash val="solid"/>
            <a:round/>
            <a:headEnd len="sm" w="sm" type="none"/>
            <a:tailEnd len="sm" w="sm" type="none"/>
          </a:ln>
        </p:spPr>
      </p:cxnSp>
      <p:sp>
        <p:nvSpPr>
          <p:cNvPr id="978" name="Google Shape;978;p15"/>
          <p:cNvSpPr/>
          <p:nvPr/>
        </p:nvSpPr>
        <p:spPr>
          <a:xfrm>
            <a:off x="265899" y="4087209"/>
            <a:ext cx="2078564" cy="368968"/>
          </a:xfrm>
          <a:prstGeom prst="rect">
            <a:avLst/>
          </a:prstGeom>
          <a:solidFill>
            <a:schemeClr val="lt1"/>
          </a:solid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050"/>
              <a:buFont typeface="Arial"/>
              <a:buNone/>
            </a:pPr>
            <a:r>
              <a:rPr b="0" i="0" lang="es-CO" sz="1050" u="none" cap="none" strike="noStrike">
                <a:solidFill>
                  <a:schemeClr val="dk1"/>
                </a:solidFill>
                <a:latin typeface="Century Gothic"/>
                <a:ea typeface="Century Gothic"/>
                <a:cs typeface="Century Gothic"/>
                <a:sym typeface="Century Gothic"/>
              </a:rPr>
              <a:t>PAM</a:t>
            </a:r>
            <a:endParaRPr b="0" i="0" sz="1050" u="none" cap="none" strike="noStrike">
              <a:solidFill>
                <a:schemeClr val="dk1"/>
              </a:solidFill>
              <a:latin typeface="Century Gothic"/>
              <a:ea typeface="Century Gothic"/>
              <a:cs typeface="Century Gothic"/>
              <a:sym typeface="Century Gothic"/>
            </a:endParaRPr>
          </a:p>
        </p:txBody>
      </p:sp>
      <p:sp>
        <p:nvSpPr>
          <p:cNvPr id="979" name="Google Shape;979;p15"/>
          <p:cNvSpPr/>
          <p:nvPr/>
        </p:nvSpPr>
        <p:spPr>
          <a:xfrm>
            <a:off x="274261" y="4430227"/>
            <a:ext cx="2078564" cy="368968"/>
          </a:xfrm>
          <a:prstGeom prst="rect">
            <a:avLst/>
          </a:prstGeom>
          <a:solidFill>
            <a:schemeClr val="lt1"/>
          </a:solid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000"/>
              <a:buFont typeface="Arial"/>
              <a:buNone/>
            </a:pPr>
            <a:r>
              <a:rPr b="0" i="0" lang="es-CO" sz="1000" u="none" cap="none" strike="noStrike">
                <a:solidFill>
                  <a:schemeClr val="dk1"/>
                </a:solidFill>
                <a:latin typeface="Century Gothic"/>
                <a:ea typeface="Century Gothic"/>
                <a:cs typeface="Century Gothic"/>
                <a:sym typeface="Century Gothic"/>
              </a:rPr>
              <a:t>TracrRNA</a:t>
            </a:r>
            <a:endParaRPr b="0" i="0" sz="500" u="none" cap="none" strike="noStrike">
              <a:solidFill>
                <a:schemeClr val="dk1"/>
              </a:solidFill>
              <a:latin typeface="Century Gothic"/>
              <a:ea typeface="Century Gothic"/>
              <a:cs typeface="Century Gothic"/>
              <a:sym typeface="Century Gothic"/>
            </a:endParaRPr>
          </a:p>
        </p:txBody>
      </p:sp>
      <p:sp>
        <p:nvSpPr>
          <p:cNvPr id="980" name="Google Shape;980;p15"/>
          <p:cNvSpPr/>
          <p:nvPr/>
        </p:nvSpPr>
        <p:spPr>
          <a:xfrm>
            <a:off x="265899" y="4776077"/>
            <a:ext cx="2078564" cy="368968"/>
          </a:xfrm>
          <a:prstGeom prst="rect">
            <a:avLst/>
          </a:prstGeom>
          <a:solidFill>
            <a:schemeClr val="lt1"/>
          </a:solid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000"/>
              <a:buFont typeface="Arial"/>
              <a:buNone/>
            </a:pPr>
            <a:r>
              <a:rPr b="0" i="0" lang="es-CO" sz="1000" u="none" cap="none" strike="noStrike">
                <a:solidFill>
                  <a:schemeClr val="dk1"/>
                </a:solidFill>
                <a:latin typeface="Century Gothic"/>
                <a:ea typeface="Century Gothic"/>
                <a:cs typeface="Century Gothic"/>
                <a:sym typeface="Century Gothic"/>
              </a:rPr>
              <a:t>crRNA</a:t>
            </a:r>
            <a:endParaRPr b="0" i="0" sz="500" u="none" cap="none" strike="noStrike">
              <a:solidFill>
                <a:schemeClr val="dk1"/>
              </a:solidFill>
              <a:latin typeface="Century Gothic"/>
              <a:ea typeface="Century Gothic"/>
              <a:cs typeface="Century Gothic"/>
              <a:sym typeface="Century Gothic"/>
            </a:endParaRPr>
          </a:p>
        </p:txBody>
      </p:sp>
      <p:cxnSp>
        <p:nvCxnSpPr>
          <p:cNvPr id="981" name="Google Shape;981;p15"/>
          <p:cNvCxnSpPr/>
          <p:nvPr/>
        </p:nvCxnSpPr>
        <p:spPr>
          <a:xfrm flipH="1">
            <a:off x="48329" y="5006733"/>
            <a:ext cx="215457" cy="6736"/>
          </a:xfrm>
          <a:prstGeom prst="straightConnector1">
            <a:avLst/>
          </a:prstGeom>
          <a:noFill/>
          <a:ln cap="flat" cmpd="sng" w="9525">
            <a:solidFill>
              <a:srgbClr val="608C31"/>
            </a:solidFill>
            <a:prstDash val="solid"/>
            <a:round/>
            <a:headEnd len="sm" w="sm" type="none"/>
            <a:tailEnd len="sm" w="sm" type="none"/>
          </a:ln>
        </p:spPr>
      </p:cxnSp>
      <p:sp>
        <p:nvSpPr>
          <p:cNvPr id="982" name="Google Shape;982;p15"/>
          <p:cNvSpPr/>
          <p:nvPr/>
        </p:nvSpPr>
        <p:spPr>
          <a:xfrm rot="5400000">
            <a:off x="923099" y="5046393"/>
            <a:ext cx="577368" cy="482472"/>
          </a:xfrm>
          <a:prstGeom prst="stripedRightArrow">
            <a:avLst>
              <a:gd fmla="val 50000" name="adj1"/>
              <a:gd fmla="val 50000" name="adj2"/>
            </a:avLst>
          </a:prstGeom>
          <a:solidFill>
            <a:schemeClr val="lt1"/>
          </a:solidFill>
          <a:ln cap="flat" cmpd="sng" w="12700">
            <a:solidFill>
              <a:schemeClr val="accent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pic>
        <p:nvPicPr>
          <p:cNvPr id="983" name="Google Shape;983;p15"/>
          <p:cNvPicPr preferRelativeResize="0"/>
          <p:nvPr/>
        </p:nvPicPr>
        <p:blipFill rotWithShape="1">
          <a:blip r:embed="rId4">
            <a:alphaModFix/>
          </a:blip>
          <a:srcRect b="48301" l="20726" r="57094" t="26934"/>
          <a:stretch/>
        </p:blipFill>
        <p:spPr>
          <a:xfrm>
            <a:off x="216637" y="5602260"/>
            <a:ext cx="1758241" cy="1227027"/>
          </a:xfrm>
          <a:prstGeom prst="rect">
            <a:avLst/>
          </a:prstGeom>
          <a:noFill/>
          <a:ln>
            <a:noFill/>
          </a:ln>
        </p:spPr>
      </p:pic>
      <p:cxnSp>
        <p:nvCxnSpPr>
          <p:cNvPr id="984" name="Google Shape;984;p15"/>
          <p:cNvCxnSpPr>
            <a:stCxn id="962" idx="2"/>
            <a:endCxn id="985" idx="0"/>
          </p:cNvCxnSpPr>
          <p:nvPr/>
        </p:nvCxnSpPr>
        <p:spPr>
          <a:xfrm>
            <a:off x="4520766" y="1881894"/>
            <a:ext cx="5100" cy="532500"/>
          </a:xfrm>
          <a:prstGeom prst="straightConnector1">
            <a:avLst/>
          </a:prstGeom>
          <a:noFill/>
          <a:ln cap="flat" cmpd="sng" w="28575">
            <a:solidFill>
              <a:srgbClr val="608C31"/>
            </a:solidFill>
            <a:prstDash val="solid"/>
            <a:round/>
            <a:headEnd len="sm" w="sm" type="none"/>
            <a:tailEnd len="med" w="med" type="triangle"/>
          </a:ln>
        </p:spPr>
      </p:cxnSp>
      <p:sp>
        <p:nvSpPr>
          <p:cNvPr id="985" name="Google Shape;985;p15"/>
          <p:cNvSpPr/>
          <p:nvPr/>
        </p:nvSpPr>
        <p:spPr>
          <a:xfrm>
            <a:off x="3858661" y="2414305"/>
            <a:ext cx="1334637" cy="423946"/>
          </a:xfrm>
          <a:prstGeom prst="rect">
            <a:avLst/>
          </a:prstGeom>
          <a:solidFill>
            <a:schemeClr val="lt1"/>
          </a:solidFill>
          <a:ln cap="flat" cmpd="sng" w="12700">
            <a:solidFill>
              <a:srgbClr val="608C3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Arial"/>
              <a:buNone/>
            </a:pPr>
            <a:r>
              <a:rPr b="1" i="0" lang="es-CO" sz="1000" u="none" cap="none" strike="noStrike">
                <a:solidFill>
                  <a:schemeClr val="dk1"/>
                </a:solidFill>
                <a:latin typeface="Century Gothic"/>
                <a:ea typeface="Century Gothic"/>
                <a:cs typeface="Century Gothic"/>
                <a:sym typeface="Century Gothic"/>
              </a:rPr>
              <a:t>Beneficios</a:t>
            </a:r>
            <a:endParaRPr b="0" i="0" sz="1400" u="none" cap="none" strike="noStrike">
              <a:solidFill>
                <a:srgbClr val="000000"/>
              </a:solidFill>
              <a:latin typeface="Arial"/>
              <a:ea typeface="Arial"/>
              <a:cs typeface="Arial"/>
              <a:sym typeface="Arial"/>
            </a:endParaRPr>
          </a:p>
        </p:txBody>
      </p:sp>
      <p:sp>
        <p:nvSpPr>
          <p:cNvPr id="986" name="Google Shape;986;p15"/>
          <p:cNvSpPr/>
          <p:nvPr/>
        </p:nvSpPr>
        <p:spPr>
          <a:xfrm>
            <a:off x="2474443" y="2941790"/>
            <a:ext cx="3022670" cy="779996"/>
          </a:xfrm>
          <a:prstGeom prst="roundRect">
            <a:avLst>
              <a:gd fmla="val 16667" name="adj"/>
            </a:avLst>
          </a:prstGeom>
          <a:solidFill>
            <a:schemeClr val="lt1"/>
          </a:solid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1000"/>
              <a:buFont typeface="Arial"/>
              <a:buNone/>
            </a:pPr>
            <a:r>
              <a:rPr b="0" i="0" lang="es-CO" sz="1000" u="none" cap="none" strike="noStrike">
                <a:solidFill>
                  <a:srgbClr val="000000"/>
                </a:solidFill>
                <a:latin typeface="Century Gothic"/>
                <a:ea typeface="Century Gothic"/>
                <a:cs typeface="Century Gothic"/>
                <a:sym typeface="Century Gothic"/>
              </a:rPr>
              <a:t>Representa la forma mas sencilla y estable de edición génica a nivel intracelular</a:t>
            </a:r>
            <a:endParaRPr b="0" i="0" sz="1000" u="none" cap="none" strike="noStrike">
              <a:solidFill>
                <a:srgbClr val="000000"/>
              </a:solidFill>
              <a:latin typeface="Century Gothic"/>
              <a:ea typeface="Century Gothic"/>
              <a:cs typeface="Century Gothic"/>
              <a:sym typeface="Century Gothic"/>
            </a:endParaRPr>
          </a:p>
        </p:txBody>
      </p:sp>
      <p:sp>
        <p:nvSpPr>
          <p:cNvPr id="987" name="Google Shape;987;p15"/>
          <p:cNvSpPr/>
          <p:nvPr/>
        </p:nvSpPr>
        <p:spPr>
          <a:xfrm>
            <a:off x="2433490" y="3690769"/>
            <a:ext cx="3022670" cy="1058575"/>
          </a:xfrm>
          <a:prstGeom prst="roundRect">
            <a:avLst>
              <a:gd fmla="val 16667" name="adj"/>
            </a:avLst>
          </a:prstGeom>
          <a:solidFill>
            <a:schemeClr val="lt1"/>
          </a:solid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1000"/>
              <a:buFont typeface="Arial"/>
              <a:buNone/>
            </a:pPr>
            <a:r>
              <a:rPr b="0" i="0" lang="es-CO" sz="1000" u="none" cap="none" strike="noStrike">
                <a:solidFill>
                  <a:srgbClr val="000000"/>
                </a:solidFill>
                <a:latin typeface="Century Gothic"/>
                <a:ea typeface="Century Gothic"/>
                <a:cs typeface="Century Gothic"/>
                <a:sym typeface="Century Gothic"/>
              </a:rPr>
              <a:t>Inactivar  y corregir genes</a:t>
            </a:r>
            <a:endParaRPr/>
          </a:p>
          <a:p>
            <a:pPr indent="0" lvl="0" marL="0" marR="0" rtl="0" algn="just">
              <a:lnSpc>
                <a:spcPct val="100000"/>
              </a:lnSpc>
              <a:spcBef>
                <a:spcPts val="0"/>
              </a:spcBef>
              <a:spcAft>
                <a:spcPts val="0"/>
              </a:spcAft>
              <a:buClr>
                <a:srgbClr val="000000"/>
              </a:buClr>
              <a:buSzPts val="1000"/>
              <a:buFont typeface="Arial"/>
              <a:buNone/>
            </a:pPr>
            <a:r>
              <a:t/>
            </a:r>
            <a:endParaRPr b="0" i="0" sz="1000" u="none" cap="none" strike="noStrike">
              <a:solidFill>
                <a:srgbClr val="000000"/>
              </a:solidFill>
              <a:latin typeface="Century Gothic"/>
              <a:ea typeface="Century Gothic"/>
              <a:cs typeface="Century Gothic"/>
              <a:sym typeface="Century Gothic"/>
            </a:endParaRPr>
          </a:p>
          <a:p>
            <a:pPr indent="0" lvl="0" marL="0" marR="0" rtl="0" algn="just">
              <a:lnSpc>
                <a:spcPct val="100000"/>
              </a:lnSpc>
              <a:spcBef>
                <a:spcPts val="0"/>
              </a:spcBef>
              <a:spcAft>
                <a:spcPts val="0"/>
              </a:spcAft>
              <a:buClr>
                <a:srgbClr val="000000"/>
              </a:buClr>
              <a:buSzPts val="1000"/>
              <a:buFont typeface="Arial"/>
              <a:buNone/>
            </a:pPr>
            <a:r>
              <a:rPr b="0" i="0" lang="es-CO" sz="1000" u="none" cap="none" strike="noStrike">
                <a:solidFill>
                  <a:srgbClr val="000000"/>
                </a:solidFill>
                <a:latin typeface="Century Gothic"/>
                <a:ea typeface="Century Gothic"/>
                <a:cs typeface="Century Gothic"/>
                <a:sym typeface="Century Gothic"/>
              </a:rPr>
              <a:t>Permite realizar edición de base única</a:t>
            </a:r>
            <a:endParaRPr/>
          </a:p>
          <a:p>
            <a:pPr indent="0" lvl="0" marL="0" marR="0" rtl="0" algn="just">
              <a:lnSpc>
                <a:spcPct val="100000"/>
              </a:lnSpc>
              <a:spcBef>
                <a:spcPts val="0"/>
              </a:spcBef>
              <a:spcAft>
                <a:spcPts val="0"/>
              </a:spcAft>
              <a:buClr>
                <a:srgbClr val="000000"/>
              </a:buClr>
              <a:buSzPts val="1000"/>
              <a:buFont typeface="Arial"/>
              <a:buNone/>
            </a:pPr>
            <a:r>
              <a:t/>
            </a:r>
            <a:endParaRPr b="0" i="0" sz="1000" u="none" cap="none" strike="noStrike">
              <a:solidFill>
                <a:srgbClr val="000000"/>
              </a:solidFill>
              <a:latin typeface="Century Gothic"/>
              <a:ea typeface="Century Gothic"/>
              <a:cs typeface="Century Gothic"/>
              <a:sym typeface="Century Gothic"/>
            </a:endParaRPr>
          </a:p>
          <a:p>
            <a:pPr indent="0" lvl="0" marL="0" marR="0" rtl="0" algn="just">
              <a:lnSpc>
                <a:spcPct val="100000"/>
              </a:lnSpc>
              <a:spcBef>
                <a:spcPts val="0"/>
              </a:spcBef>
              <a:spcAft>
                <a:spcPts val="0"/>
              </a:spcAft>
              <a:buClr>
                <a:srgbClr val="000000"/>
              </a:buClr>
              <a:buSzPts val="1000"/>
              <a:buFont typeface="Arial"/>
              <a:buNone/>
            </a:pPr>
            <a:r>
              <a:rPr b="0" i="0" lang="es-CO" sz="1000" u="none" cap="none" strike="noStrike">
                <a:solidFill>
                  <a:srgbClr val="000000"/>
                </a:solidFill>
                <a:latin typeface="Century Gothic"/>
                <a:ea typeface="Century Gothic"/>
                <a:cs typeface="Century Gothic"/>
                <a:sym typeface="Century Gothic"/>
              </a:rPr>
              <a:t>Posee reparación por homología de errores (menor riesgo de inserción de mutaciones) </a:t>
            </a:r>
            <a:endParaRPr/>
          </a:p>
          <a:p>
            <a:pPr indent="0" lvl="0" marL="0" marR="0" rtl="0" algn="just">
              <a:lnSpc>
                <a:spcPct val="100000"/>
              </a:lnSpc>
              <a:spcBef>
                <a:spcPts val="0"/>
              </a:spcBef>
              <a:spcAft>
                <a:spcPts val="0"/>
              </a:spcAft>
              <a:buClr>
                <a:srgbClr val="000000"/>
              </a:buClr>
              <a:buSzPts val="1000"/>
              <a:buFont typeface="Arial"/>
              <a:buNone/>
            </a:pPr>
            <a:r>
              <a:t/>
            </a:r>
            <a:endParaRPr b="0" i="0" sz="1000" u="none" cap="none" strike="noStrike">
              <a:solidFill>
                <a:srgbClr val="000000"/>
              </a:solidFill>
              <a:latin typeface="Century Gothic"/>
              <a:ea typeface="Century Gothic"/>
              <a:cs typeface="Century Gothic"/>
              <a:sym typeface="Century Gothic"/>
            </a:endParaRPr>
          </a:p>
          <a:p>
            <a:pPr indent="0" lvl="0" marL="0" marR="0" rtl="0" algn="just">
              <a:lnSpc>
                <a:spcPct val="100000"/>
              </a:lnSpc>
              <a:spcBef>
                <a:spcPts val="0"/>
              </a:spcBef>
              <a:spcAft>
                <a:spcPts val="0"/>
              </a:spcAft>
              <a:buClr>
                <a:srgbClr val="000000"/>
              </a:buClr>
              <a:buSzPts val="1000"/>
              <a:buFont typeface="Arial"/>
              <a:buNone/>
            </a:pPr>
            <a:r>
              <a:rPr b="0" i="0" lang="es-CO" sz="1000" u="none" cap="none" strike="noStrike">
                <a:solidFill>
                  <a:srgbClr val="000000"/>
                </a:solidFill>
                <a:latin typeface="Century Gothic"/>
                <a:ea typeface="Century Gothic"/>
                <a:cs typeface="Century Gothic"/>
                <a:sym typeface="Century Gothic"/>
              </a:rPr>
              <a:t> </a:t>
            </a:r>
            <a:endParaRPr b="0" i="0" sz="1000" u="none" cap="none" strike="noStrike">
              <a:solidFill>
                <a:srgbClr val="000000"/>
              </a:solidFill>
              <a:latin typeface="Century Gothic"/>
              <a:ea typeface="Century Gothic"/>
              <a:cs typeface="Century Gothic"/>
              <a:sym typeface="Century Gothic"/>
            </a:endParaRPr>
          </a:p>
        </p:txBody>
      </p:sp>
      <p:pic>
        <p:nvPicPr>
          <p:cNvPr descr="Proyecto Genoma Humano: ¿qué es y qué aplicaciones tiene? | Ciencia y  Biología" id="988" name="Google Shape;988;p15"/>
          <p:cNvPicPr preferRelativeResize="0"/>
          <p:nvPr/>
        </p:nvPicPr>
        <p:blipFill rotWithShape="1">
          <a:blip r:embed="rId5">
            <a:alphaModFix/>
          </a:blip>
          <a:srcRect b="0" l="0" r="0" t="56695"/>
          <a:stretch/>
        </p:blipFill>
        <p:spPr>
          <a:xfrm>
            <a:off x="5879848" y="4716941"/>
            <a:ext cx="4470780" cy="2087103"/>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3" name="Shape 993"/>
        <p:cNvGrpSpPr/>
        <p:nvPr/>
      </p:nvGrpSpPr>
      <p:grpSpPr>
        <a:xfrm>
          <a:off x="0" y="0"/>
          <a:ext cx="0" cy="0"/>
          <a:chOff x="0" y="0"/>
          <a:chExt cx="0" cy="0"/>
        </a:xfrm>
      </p:grpSpPr>
      <p:sp>
        <p:nvSpPr>
          <p:cNvPr id="994" name="Google Shape;994;gef0dc98d54_0_155"/>
          <p:cNvSpPr/>
          <p:nvPr/>
        </p:nvSpPr>
        <p:spPr>
          <a:xfrm>
            <a:off x="0" y="0"/>
            <a:ext cx="12192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400" u="none" cap="none" strike="noStrike">
              <a:solidFill>
                <a:srgbClr val="000000"/>
              </a:solidFill>
              <a:latin typeface="Arial"/>
              <a:ea typeface="Arial"/>
              <a:cs typeface="Arial"/>
              <a:sym typeface="Arial"/>
            </a:endParaRPr>
          </a:p>
        </p:txBody>
      </p:sp>
      <p:pic>
        <p:nvPicPr>
          <p:cNvPr id="995" name="Google Shape;995;gef0dc98d54_0_155"/>
          <p:cNvPicPr preferRelativeResize="0"/>
          <p:nvPr/>
        </p:nvPicPr>
        <p:blipFill rotWithShape="1">
          <a:blip r:embed="rId3">
            <a:alphaModFix/>
          </a:blip>
          <a:srcRect b="0" l="0" r="0" t="-532"/>
          <a:stretch/>
        </p:blipFill>
        <p:spPr>
          <a:xfrm rot="-5400000">
            <a:off x="7545074" y="2187577"/>
            <a:ext cx="6858000" cy="2482850"/>
          </a:xfrm>
          <a:prstGeom prst="rect">
            <a:avLst/>
          </a:prstGeom>
          <a:noFill/>
          <a:ln>
            <a:noFill/>
          </a:ln>
        </p:spPr>
      </p:pic>
      <p:pic>
        <p:nvPicPr>
          <p:cNvPr id="996" name="Google Shape;996;gef0dc98d54_0_155"/>
          <p:cNvPicPr preferRelativeResize="0"/>
          <p:nvPr/>
        </p:nvPicPr>
        <p:blipFill rotWithShape="1">
          <a:blip r:embed="rId4">
            <a:alphaModFix/>
          </a:blip>
          <a:srcRect b="17957" l="41326" r="5979" t="19594"/>
          <a:stretch/>
        </p:blipFill>
        <p:spPr>
          <a:xfrm>
            <a:off x="587800" y="1399575"/>
            <a:ext cx="7998676" cy="5332451"/>
          </a:xfrm>
          <a:prstGeom prst="rect">
            <a:avLst/>
          </a:prstGeom>
          <a:noFill/>
          <a:ln>
            <a:noFill/>
          </a:ln>
        </p:spPr>
      </p:pic>
      <p:sp>
        <p:nvSpPr>
          <p:cNvPr id="997" name="Google Shape;997;gef0dc98d54_0_155"/>
          <p:cNvSpPr txBox="1"/>
          <p:nvPr>
            <p:ph type="ctrTitle"/>
          </p:nvPr>
        </p:nvSpPr>
        <p:spPr>
          <a:xfrm>
            <a:off x="398829" y="469900"/>
            <a:ext cx="10575300" cy="5937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chemeClr val="dk1"/>
              </a:buClr>
              <a:buSzPts val="2000"/>
              <a:buFont typeface="Century Gothic"/>
              <a:buNone/>
            </a:pPr>
            <a:r>
              <a:rPr b="1" lang="es-CO" sz="2000"/>
              <a:t>CRISPR: SELECCIÓN DE LA ENDONUCLEASA </a:t>
            </a:r>
            <a:endParaRPr b="1" sz="2000"/>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2" name="Shape 1002"/>
        <p:cNvGrpSpPr/>
        <p:nvPr/>
      </p:nvGrpSpPr>
      <p:grpSpPr>
        <a:xfrm>
          <a:off x="0" y="0"/>
          <a:ext cx="0" cy="0"/>
          <a:chOff x="0" y="0"/>
          <a:chExt cx="0" cy="0"/>
        </a:xfrm>
      </p:grpSpPr>
      <p:sp>
        <p:nvSpPr>
          <p:cNvPr id="1003" name="Google Shape;1003;gef0dc98d54_0_184"/>
          <p:cNvSpPr/>
          <p:nvPr/>
        </p:nvSpPr>
        <p:spPr>
          <a:xfrm>
            <a:off x="0" y="0"/>
            <a:ext cx="12192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pic>
        <p:nvPicPr>
          <p:cNvPr id="1004" name="Google Shape;1004;gef0dc98d54_0_184"/>
          <p:cNvPicPr preferRelativeResize="0"/>
          <p:nvPr/>
        </p:nvPicPr>
        <p:blipFill rotWithShape="1">
          <a:blip r:embed="rId3">
            <a:alphaModFix/>
          </a:blip>
          <a:srcRect b="0" l="0" r="0" t="-532"/>
          <a:stretch/>
        </p:blipFill>
        <p:spPr>
          <a:xfrm rot="-5400000">
            <a:off x="7545074" y="2187577"/>
            <a:ext cx="6858000" cy="2482850"/>
          </a:xfrm>
          <a:prstGeom prst="rect">
            <a:avLst/>
          </a:prstGeom>
          <a:noFill/>
          <a:ln>
            <a:noFill/>
          </a:ln>
        </p:spPr>
      </p:pic>
      <p:pic>
        <p:nvPicPr>
          <p:cNvPr id="1005" name="Google Shape;1005;gef0dc98d54_0_184"/>
          <p:cNvPicPr preferRelativeResize="0"/>
          <p:nvPr/>
        </p:nvPicPr>
        <p:blipFill rotWithShape="1">
          <a:blip r:embed="rId4">
            <a:alphaModFix/>
          </a:blip>
          <a:srcRect b="17957" l="41326" r="5979" t="19594"/>
          <a:stretch/>
        </p:blipFill>
        <p:spPr>
          <a:xfrm>
            <a:off x="587800" y="1399575"/>
            <a:ext cx="7998676" cy="5332451"/>
          </a:xfrm>
          <a:prstGeom prst="rect">
            <a:avLst/>
          </a:prstGeom>
          <a:noFill/>
          <a:ln>
            <a:noFill/>
          </a:ln>
        </p:spPr>
      </p:pic>
      <p:sp>
        <p:nvSpPr>
          <p:cNvPr id="1006" name="Google Shape;1006;gef0dc98d54_0_184"/>
          <p:cNvSpPr/>
          <p:nvPr/>
        </p:nvSpPr>
        <p:spPr>
          <a:xfrm>
            <a:off x="979725" y="2197350"/>
            <a:ext cx="111900" cy="783900"/>
          </a:xfrm>
          <a:prstGeom prst="downArrow">
            <a:avLst>
              <a:gd fmla="val 50000" name="adj1"/>
              <a:gd fmla="val 50000" name="adj2"/>
            </a:avLst>
          </a:prstGeom>
          <a:solidFill>
            <a:srgbClr val="FF0000"/>
          </a:solid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7" name="Google Shape;1007;gef0dc98d54_0_184"/>
          <p:cNvSpPr/>
          <p:nvPr/>
        </p:nvSpPr>
        <p:spPr>
          <a:xfrm>
            <a:off x="5094525" y="2099400"/>
            <a:ext cx="69900" cy="447900"/>
          </a:xfrm>
          <a:prstGeom prst="rect">
            <a:avLst/>
          </a:prstGeom>
          <a:solidFill>
            <a:srgbClr val="FF0000"/>
          </a:solid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8" name="Google Shape;1008;gef0dc98d54_0_184"/>
          <p:cNvSpPr/>
          <p:nvPr/>
        </p:nvSpPr>
        <p:spPr>
          <a:xfrm rot="5400000">
            <a:off x="5255325" y="2400300"/>
            <a:ext cx="56100" cy="237900"/>
          </a:xfrm>
          <a:prstGeom prst="rect">
            <a:avLst/>
          </a:prstGeom>
          <a:solidFill>
            <a:srgbClr val="FF0000"/>
          </a:solid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9" name="Google Shape;1009;gef0dc98d54_0_184"/>
          <p:cNvSpPr/>
          <p:nvPr/>
        </p:nvSpPr>
        <p:spPr>
          <a:xfrm>
            <a:off x="5356175" y="2491200"/>
            <a:ext cx="111900" cy="447900"/>
          </a:xfrm>
          <a:prstGeom prst="downArrow">
            <a:avLst>
              <a:gd fmla="val 50000" name="adj1"/>
              <a:gd fmla="val 50000" name="adj2"/>
            </a:avLst>
          </a:prstGeom>
          <a:solidFill>
            <a:srgbClr val="FF0000"/>
          </a:solid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0" name="Google Shape;1010;gef0dc98d54_0_184"/>
          <p:cNvSpPr/>
          <p:nvPr/>
        </p:nvSpPr>
        <p:spPr>
          <a:xfrm>
            <a:off x="782225" y="5260925"/>
            <a:ext cx="69900" cy="447900"/>
          </a:xfrm>
          <a:prstGeom prst="rect">
            <a:avLst/>
          </a:prstGeom>
          <a:solidFill>
            <a:srgbClr val="FF0000"/>
          </a:solid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1" name="Google Shape;1011;gef0dc98d54_0_184"/>
          <p:cNvSpPr/>
          <p:nvPr/>
        </p:nvSpPr>
        <p:spPr>
          <a:xfrm rot="5400000">
            <a:off x="873125" y="5561825"/>
            <a:ext cx="56100" cy="237900"/>
          </a:xfrm>
          <a:prstGeom prst="rect">
            <a:avLst/>
          </a:prstGeom>
          <a:solidFill>
            <a:srgbClr val="FF0000"/>
          </a:solid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2" name="Google Shape;1012;gef0dc98d54_0_184"/>
          <p:cNvSpPr/>
          <p:nvPr/>
        </p:nvSpPr>
        <p:spPr>
          <a:xfrm>
            <a:off x="979725" y="5652725"/>
            <a:ext cx="111900" cy="447900"/>
          </a:xfrm>
          <a:prstGeom prst="downArrow">
            <a:avLst>
              <a:gd fmla="val 50000" name="adj1"/>
              <a:gd fmla="val 50000" name="adj2"/>
            </a:avLst>
          </a:prstGeom>
          <a:solidFill>
            <a:srgbClr val="FF0000"/>
          </a:solid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3" name="Google Shape;1013;gef0dc98d54_0_184"/>
          <p:cNvSpPr txBox="1"/>
          <p:nvPr>
            <p:ph type="ctrTitle"/>
          </p:nvPr>
        </p:nvSpPr>
        <p:spPr>
          <a:xfrm>
            <a:off x="398829" y="469900"/>
            <a:ext cx="10575300" cy="5937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chemeClr val="dk1"/>
              </a:buClr>
              <a:buSzPts val="2000"/>
              <a:buFont typeface="Century Gothic"/>
              <a:buNone/>
            </a:pPr>
            <a:r>
              <a:rPr b="1" lang="es-CO" sz="2000"/>
              <a:t>CRISPR: SELECCIÓN DE LA ENDONUCLEASA </a:t>
            </a:r>
            <a:endParaRPr b="1" sz="2000"/>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8" name="Shape 1018"/>
        <p:cNvGrpSpPr/>
        <p:nvPr/>
      </p:nvGrpSpPr>
      <p:grpSpPr>
        <a:xfrm>
          <a:off x="0" y="0"/>
          <a:ext cx="0" cy="0"/>
          <a:chOff x="0" y="0"/>
          <a:chExt cx="0" cy="0"/>
        </a:xfrm>
      </p:grpSpPr>
      <p:sp>
        <p:nvSpPr>
          <p:cNvPr id="1019" name="Google Shape;1019;p44"/>
          <p:cNvSpPr/>
          <p:nvPr/>
        </p:nvSpPr>
        <p:spPr>
          <a:xfrm>
            <a:off x="0" y="0"/>
            <a:ext cx="12192000" cy="685800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cxnSp>
        <p:nvCxnSpPr>
          <p:cNvPr id="1020" name="Google Shape;1020;p44"/>
          <p:cNvCxnSpPr/>
          <p:nvPr/>
        </p:nvCxnSpPr>
        <p:spPr>
          <a:xfrm>
            <a:off x="7397108" y="1923563"/>
            <a:ext cx="0" cy="3017520"/>
          </a:xfrm>
          <a:prstGeom prst="straightConnector1">
            <a:avLst/>
          </a:prstGeom>
          <a:noFill/>
          <a:ln cap="flat" cmpd="sng" w="15875">
            <a:solidFill>
              <a:schemeClr val="dk1"/>
            </a:solidFill>
            <a:prstDash val="solid"/>
            <a:round/>
            <a:headEnd len="sm" w="sm" type="none"/>
            <a:tailEnd len="sm" w="sm" type="none"/>
          </a:ln>
        </p:spPr>
      </p:cxnSp>
      <p:pic>
        <p:nvPicPr>
          <p:cNvPr id="1021" name="Google Shape;1021;p44"/>
          <p:cNvPicPr preferRelativeResize="0"/>
          <p:nvPr/>
        </p:nvPicPr>
        <p:blipFill rotWithShape="1">
          <a:blip r:embed="rId3">
            <a:alphaModFix/>
          </a:blip>
          <a:srcRect b="0" l="0" r="0" t="-534"/>
          <a:stretch/>
        </p:blipFill>
        <p:spPr>
          <a:xfrm rot="-5400000">
            <a:off x="7545075" y="2187578"/>
            <a:ext cx="6857999" cy="2482850"/>
          </a:xfrm>
          <a:prstGeom prst="rect">
            <a:avLst/>
          </a:prstGeom>
          <a:noFill/>
          <a:ln>
            <a:noFill/>
          </a:ln>
        </p:spPr>
      </p:pic>
      <p:sp>
        <p:nvSpPr>
          <p:cNvPr id="1022" name="Google Shape;1022;p44"/>
          <p:cNvSpPr/>
          <p:nvPr/>
        </p:nvSpPr>
        <p:spPr>
          <a:xfrm>
            <a:off x="7268705" y="1923562"/>
            <a:ext cx="263471" cy="3210589"/>
          </a:xfrm>
          <a:prstGeom prst="rect">
            <a:avLst/>
          </a:prstGeom>
          <a:solidFill>
            <a:schemeClr val="lt1"/>
          </a:solid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1023" name="Google Shape;1023;p44"/>
          <p:cNvSpPr/>
          <p:nvPr/>
        </p:nvSpPr>
        <p:spPr>
          <a:xfrm>
            <a:off x="749508" y="1379095"/>
            <a:ext cx="9698636" cy="3237875"/>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s-CO" sz="4800" u="none" cap="none" strike="noStrike">
                <a:solidFill>
                  <a:schemeClr val="accent1"/>
                </a:solidFill>
                <a:latin typeface="Corben"/>
                <a:ea typeface="Corben"/>
                <a:cs typeface="Corben"/>
                <a:sym typeface="Corben"/>
              </a:rPr>
              <a:t>Análisis documental    </a:t>
            </a:r>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8" name="Shape 1028"/>
        <p:cNvGrpSpPr/>
        <p:nvPr/>
      </p:nvGrpSpPr>
      <p:grpSpPr>
        <a:xfrm>
          <a:off x="0" y="0"/>
          <a:ext cx="0" cy="0"/>
          <a:chOff x="0" y="0"/>
          <a:chExt cx="0" cy="0"/>
        </a:xfrm>
      </p:grpSpPr>
      <p:sp>
        <p:nvSpPr>
          <p:cNvPr id="1029" name="Google Shape;1029;p31"/>
          <p:cNvSpPr/>
          <p:nvPr/>
        </p:nvSpPr>
        <p:spPr>
          <a:xfrm>
            <a:off x="0" y="0"/>
            <a:ext cx="12192000" cy="685800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1030" name="Google Shape;1030;p31"/>
          <p:cNvSpPr txBox="1"/>
          <p:nvPr>
            <p:ph type="ctrTitle"/>
          </p:nvPr>
        </p:nvSpPr>
        <p:spPr>
          <a:xfrm>
            <a:off x="398829" y="469900"/>
            <a:ext cx="10575245" cy="593843"/>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chemeClr val="dk1"/>
              </a:buClr>
              <a:buSzPts val="2000"/>
              <a:buFont typeface="Century Gothic"/>
              <a:buNone/>
            </a:pPr>
            <a:r>
              <a:rPr b="1" i="1" lang="es-CO" sz="2000"/>
              <a:t>ADENOVIRUS</a:t>
            </a:r>
            <a:r>
              <a:rPr b="1" lang="es-CO" sz="2000"/>
              <a:t>: SECUENCIAS KNOCKOUT OBJETIVOS</a:t>
            </a:r>
            <a:endParaRPr/>
          </a:p>
        </p:txBody>
      </p:sp>
      <p:pic>
        <p:nvPicPr>
          <p:cNvPr descr="https://lh5.googleusercontent.com/ABkNfPkgRlEp5xF1s3yTGKbNR2P9YAzmNqVSOgzpNp1_YWnsrpxcbbtQgudInrMFmDX-2X02BqrKjbAW14VW61pXjdsphNyoTt-MLU25Vb8XM-7Tz0nyNohJ8qc_8pIxX747Gy8i" id="1031" name="Google Shape;1031;p31"/>
          <p:cNvPicPr preferRelativeResize="0"/>
          <p:nvPr/>
        </p:nvPicPr>
        <p:blipFill rotWithShape="1">
          <a:blip r:embed="rId3">
            <a:alphaModFix/>
          </a:blip>
          <a:srcRect b="5968" l="13287" r="6873" t="5111"/>
          <a:stretch/>
        </p:blipFill>
        <p:spPr>
          <a:xfrm>
            <a:off x="4772287" y="1533640"/>
            <a:ext cx="5597839" cy="4409960"/>
          </a:xfrm>
          <a:prstGeom prst="rect">
            <a:avLst/>
          </a:prstGeom>
          <a:noFill/>
          <a:ln>
            <a:noFill/>
          </a:ln>
        </p:spPr>
      </p:pic>
      <p:pic>
        <p:nvPicPr>
          <p:cNvPr id="1032" name="Google Shape;1032;p31"/>
          <p:cNvPicPr preferRelativeResize="0"/>
          <p:nvPr/>
        </p:nvPicPr>
        <p:blipFill rotWithShape="1">
          <a:blip r:embed="rId4">
            <a:alphaModFix/>
          </a:blip>
          <a:srcRect b="22454" l="24885" r="38968" t="20061"/>
          <a:stretch/>
        </p:blipFill>
        <p:spPr>
          <a:xfrm>
            <a:off x="398829" y="1928389"/>
            <a:ext cx="3574473" cy="3552888"/>
          </a:xfrm>
          <a:prstGeom prst="rect">
            <a:avLst/>
          </a:prstGeom>
          <a:noFill/>
          <a:ln>
            <a:noFill/>
          </a:ln>
        </p:spPr>
      </p:pic>
      <p:sp>
        <p:nvSpPr>
          <p:cNvPr id="1033" name="Google Shape;1033;p31"/>
          <p:cNvSpPr/>
          <p:nvPr/>
        </p:nvSpPr>
        <p:spPr>
          <a:xfrm>
            <a:off x="3657600" y="1928389"/>
            <a:ext cx="315702" cy="1168102"/>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034" name="Google Shape;1034;p31"/>
          <p:cNvSpPr/>
          <p:nvPr/>
        </p:nvSpPr>
        <p:spPr>
          <a:xfrm>
            <a:off x="3669350" y="4242451"/>
            <a:ext cx="303952" cy="1170709"/>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035" name="Google Shape;1035;p31"/>
          <p:cNvSpPr/>
          <p:nvPr/>
        </p:nvSpPr>
        <p:spPr>
          <a:xfrm rot="8916989">
            <a:off x="7255833" y="4913726"/>
            <a:ext cx="465280" cy="481632"/>
          </a:xfrm>
          <a:prstGeom prst="wedgeEllipseCallout">
            <a:avLst>
              <a:gd fmla="val -20833" name="adj1"/>
              <a:gd fmla="val 62500" name="adj2"/>
            </a:avLst>
          </a:prstGeom>
          <a:noFill/>
          <a:ln cap="flat" cmpd="sng" w="254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036" name="Google Shape;1036;p31"/>
          <p:cNvSpPr txBox="1"/>
          <p:nvPr/>
        </p:nvSpPr>
        <p:spPr>
          <a:xfrm>
            <a:off x="6953235" y="5000175"/>
            <a:ext cx="1070476" cy="299773"/>
          </a:xfrm>
          <a:prstGeom prst="rect">
            <a:avLst/>
          </a:prstGeom>
          <a:noFill/>
          <a:ln>
            <a:noFill/>
          </a:ln>
        </p:spPr>
        <p:txBody>
          <a:bodyPr anchorCtr="0" anchor="b" bIns="45700" lIns="91425" spcFirstLastPara="1" rIns="91425" wrap="square" tIns="45700">
            <a:noAutofit/>
          </a:bodyPr>
          <a:lstStyle/>
          <a:p>
            <a:pPr indent="0" lvl="0" marL="0" marR="0" rtl="0" algn="ctr">
              <a:lnSpc>
                <a:spcPct val="90000"/>
              </a:lnSpc>
              <a:spcBef>
                <a:spcPts val="0"/>
              </a:spcBef>
              <a:spcAft>
                <a:spcPts val="0"/>
              </a:spcAft>
              <a:buClr>
                <a:schemeClr val="dk1"/>
              </a:buClr>
              <a:buSzPts val="2000"/>
              <a:buFont typeface="Century Gothic"/>
              <a:buNone/>
            </a:pPr>
            <a:r>
              <a:rPr b="1" i="0" lang="es-CO" sz="1100" u="none" cap="none" strike="noStrike">
                <a:solidFill>
                  <a:srgbClr val="FF0000"/>
                </a:solidFill>
                <a:latin typeface="Century Gothic"/>
                <a:ea typeface="Century Gothic"/>
                <a:cs typeface="Century Gothic"/>
                <a:sym typeface="Century Gothic"/>
              </a:rPr>
              <a:t>GGG</a:t>
            </a:r>
            <a:endParaRPr b="1" i="0" sz="1100" u="none" cap="none" strike="noStrike">
              <a:solidFill>
                <a:srgbClr val="FF0000"/>
              </a:solidFill>
              <a:latin typeface="Century Gothic"/>
              <a:ea typeface="Century Gothic"/>
              <a:cs typeface="Century Gothic"/>
              <a:sym typeface="Century Gothic"/>
            </a:endParaRPr>
          </a:p>
        </p:txBody>
      </p:sp>
      <p:pic>
        <p:nvPicPr>
          <p:cNvPr id="1037" name="Google Shape;1037;p31"/>
          <p:cNvPicPr preferRelativeResize="0"/>
          <p:nvPr/>
        </p:nvPicPr>
        <p:blipFill rotWithShape="1">
          <a:blip r:embed="rId5">
            <a:alphaModFix/>
          </a:blip>
          <a:srcRect b="0" l="0" r="0" t="0"/>
          <a:stretch/>
        </p:blipFill>
        <p:spPr>
          <a:xfrm>
            <a:off x="1065445" y="1517157"/>
            <a:ext cx="412023" cy="469896"/>
          </a:xfrm>
          <a:prstGeom prst="rect">
            <a:avLst/>
          </a:prstGeom>
          <a:noFill/>
          <a:ln>
            <a:noFill/>
          </a:ln>
        </p:spPr>
      </p:pic>
      <p:sp>
        <p:nvSpPr>
          <p:cNvPr id="1038" name="Google Shape;1038;p31"/>
          <p:cNvSpPr/>
          <p:nvPr/>
        </p:nvSpPr>
        <p:spPr>
          <a:xfrm>
            <a:off x="5999747" y="1987053"/>
            <a:ext cx="1164712" cy="306968"/>
          </a:xfrm>
          <a:prstGeom prst="rect">
            <a:avLst/>
          </a:prstGeom>
          <a:solidFill>
            <a:schemeClr val="accent1"/>
          </a:solid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0" i="0" lang="es-CO" sz="1400" u="none" cap="none" strike="noStrike">
                <a:solidFill>
                  <a:schemeClr val="lt1"/>
                </a:solidFill>
                <a:latin typeface="Arial"/>
                <a:ea typeface="Arial"/>
                <a:cs typeface="Arial"/>
                <a:sym typeface="Arial"/>
              </a:rPr>
              <a:t>NGG</a:t>
            </a:r>
            <a:endParaRPr b="0" i="0" sz="1400" u="none" cap="none" strike="noStrike">
              <a:solidFill>
                <a:schemeClr val="lt1"/>
              </a:solidFill>
              <a:latin typeface="Arial"/>
              <a:ea typeface="Arial"/>
              <a:cs typeface="Arial"/>
              <a:sym typeface="Arial"/>
            </a:endParaRPr>
          </a:p>
        </p:txBody>
      </p:sp>
      <p:pic>
        <p:nvPicPr>
          <p:cNvPr id="1039" name="Google Shape;1039;p31"/>
          <p:cNvPicPr preferRelativeResize="0"/>
          <p:nvPr/>
        </p:nvPicPr>
        <p:blipFill rotWithShape="1">
          <a:blip r:embed="rId6">
            <a:alphaModFix/>
          </a:blip>
          <a:srcRect b="0" l="0" r="0" t="-534"/>
          <a:stretch/>
        </p:blipFill>
        <p:spPr>
          <a:xfrm rot="-5400000">
            <a:off x="7545075" y="2187578"/>
            <a:ext cx="6857999" cy="2482850"/>
          </a:xfrm>
          <a:prstGeom prst="rect">
            <a:avLst/>
          </a:prstGeom>
          <a:noFill/>
          <a:ln>
            <a:noFill/>
          </a:ln>
        </p:spPr>
      </p:pic>
      <p:sp>
        <p:nvSpPr>
          <p:cNvPr id="1040" name="Google Shape;1040;p31"/>
          <p:cNvSpPr/>
          <p:nvPr/>
        </p:nvSpPr>
        <p:spPr>
          <a:xfrm>
            <a:off x="3815451" y="5913600"/>
            <a:ext cx="6096000" cy="477054"/>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Century Gothic"/>
                <a:ea typeface="Century Gothic"/>
                <a:cs typeface="Century Gothic"/>
                <a:sym typeface="Century Gothic"/>
              </a:rPr>
              <a:t>Ilustración 10. Construcción de la endonucleasa SpCas9 para el knockout del gen E1B.</a:t>
            </a:r>
            <a:br>
              <a:rPr b="0" i="0" lang="es-CO" sz="1400" u="none" cap="none" strike="noStrike">
                <a:solidFill>
                  <a:srgbClr val="000000"/>
                </a:solidFill>
                <a:latin typeface="Arial"/>
                <a:ea typeface="Arial"/>
                <a:cs typeface="Arial"/>
                <a:sym typeface="Arial"/>
              </a:rPr>
            </a:b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5" name="Shape 1045"/>
        <p:cNvGrpSpPr/>
        <p:nvPr/>
      </p:nvGrpSpPr>
      <p:grpSpPr>
        <a:xfrm>
          <a:off x="0" y="0"/>
          <a:ext cx="0" cy="0"/>
          <a:chOff x="0" y="0"/>
          <a:chExt cx="0" cy="0"/>
        </a:xfrm>
      </p:grpSpPr>
      <p:sp>
        <p:nvSpPr>
          <p:cNvPr id="1046" name="Google Shape;1046;p32"/>
          <p:cNvSpPr/>
          <p:nvPr/>
        </p:nvSpPr>
        <p:spPr>
          <a:xfrm>
            <a:off x="0" y="0"/>
            <a:ext cx="12192000" cy="685800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cxnSp>
        <p:nvCxnSpPr>
          <p:cNvPr id="1047" name="Google Shape;1047;p32"/>
          <p:cNvCxnSpPr/>
          <p:nvPr/>
        </p:nvCxnSpPr>
        <p:spPr>
          <a:xfrm>
            <a:off x="7397108" y="1923563"/>
            <a:ext cx="0" cy="3017520"/>
          </a:xfrm>
          <a:prstGeom prst="straightConnector1">
            <a:avLst/>
          </a:prstGeom>
          <a:noFill/>
          <a:ln cap="flat" cmpd="sng" w="15875">
            <a:solidFill>
              <a:schemeClr val="dk1"/>
            </a:solidFill>
            <a:prstDash val="solid"/>
            <a:round/>
            <a:headEnd len="sm" w="sm" type="none"/>
            <a:tailEnd len="sm" w="sm" type="none"/>
          </a:ln>
        </p:spPr>
      </p:cxnSp>
      <p:pic>
        <p:nvPicPr>
          <p:cNvPr id="1048" name="Google Shape;1048;p32"/>
          <p:cNvPicPr preferRelativeResize="0"/>
          <p:nvPr/>
        </p:nvPicPr>
        <p:blipFill rotWithShape="1">
          <a:blip r:embed="rId3">
            <a:alphaModFix/>
          </a:blip>
          <a:srcRect b="0" l="0" r="0" t="-534"/>
          <a:stretch/>
        </p:blipFill>
        <p:spPr>
          <a:xfrm rot="-5400000">
            <a:off x="7545075" y="2187578"/>
            <a:ext cx="6857999" cy="2482850"/>
          </a:xfrm>
          <a:prstGeom prst="rect">
            <a:avLst/>
          </a:prstGeom>
          <a:noFill/>
          <a:ln>
            <a:noFill/>
          </a:ln>
        </p:spPr>
      </p:pic>
      <p:sp>
        <p:nvSpPr>
          <p:cNvPr id="1049" name="Google Shape;1049;p32"/>
          <p:cNvSpPr txBox="1"/>
          <p:nvPr>
            <p:ph type="ctrTitle"/>
          </p:nvPr>
        </p:nvSpPr>
        <p:spPr>
          <a:xfrm>
            <a:off x="398829" y="469900"/>
            <a:ext cx="10575245" cy="593843"/>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chemeClr val="dk1"/>
              </a:buClr>
              <a:buSzPts val="2000"/>
              <a:buFont typeface="Century Gothic"/>
              <a:buNone/>
            </a:pPr>
            <a:r>
              <a:rPr b="1" i="1" lang="es-CO" sz="2000"/>
              <a:t>ADENOVIRUS</a:t>
            </a:r>
            <a:r>
              <a:rPr b="1" lang="es-CO" sz="2000"/>
              <a:t>: SECUENCIAS KNOCKOUT OBJETIVOS</a:t>
            </a:r>
            <a:endParaRPr/>
          </a:p>
        </p:txBody>
      </p:sp>
      <p:pic>
        <p:nvPicPr>
          <p:cNvPr descr="https://lh3.googleusercontent.com/9zoof9kwPFokYYI-ELmErRVMTD5XMo-qG_ktvohAvuzAyFxxJWyZykYy5vXXlB163WAemmOGVu4wgDz-fw7GGeFj1T_aOmjWIJBkWdtJUDm44W6O9JuQwO-XmoEQaPDt2ieNoY1b" id="1050" name="Google Shape;1050;p32"/>
          <p:cNvPicPr preferRelativeResize="0"/>
          <p:nvPr/>
        </p:nvPicPr>
        <p:blipFill rotWithShape="1">
          <a:blip r:embed="rId4">
            <a:alphaModFix/>
          </a:blip>
          <a:srcRect b="7400" l="13036" r="7748" t="7684"/>
          <a:stretch/>
        </p:blipFill>
        <p:spPr>
          <a:xfrm>
            <a:off x="4574116" y="1533639"/>
            <a:ext cx="5158533" cy="4493087"/>
          </a:xfrm>
          <a:prstGeom prst="rect">
            <a:avLst/>
          </a:prstGeom>
          <a:noFill/>
          <a:ln>
            <a:noFill/>
          </a:ln>
        </p:spPr>
      </p:pic>
      <p:pic>
        <p:nvPicPr>
          <p:cNvPr id="1051" name="Google Shape;1051;p32"/>
          <p:cNvPicPr preferRelativeResize="0"/>
          <p:nvPr/>
        </p:nvPicPr>
        <p:blipFill rotWithShape="1">
          <a:blip r:embed="rId5">
            <a:alphaModFix/>
          </a:blip>
          <a:srcRect b="22454" l="24885" r="38968" t="20061"/>
          <a:stretch/>
        </p:blipFill>
        <p:spPr>
          <a:xfrm>
            <a:off x="398829" y="1928389"/>
            <a:ext cx="3574473" cy="3552888"/>
          </a:xfrm>
          <a:prstGeom prst="rect">
            <a:avLst/>
          </a:prstGeom>
          <a:noFill/>
          <a:ln>
            <a:noFill/>
          </a:ln>
        </p:spPr>
      </p:pic>
      <p:sp>
        <p:nvSpPr>
          <p:cNvPr id="1052" name="Google Shape;1052;p32"/>
          <p:cNvSpPr/>
          <p:nvPr/>
        </p:nvSpPr>
        <p:spPr>
          <a:xfrm>
            <a:off x="3657600" y="1928389"/>
            <a:ext cx="315702" cy="1168102"/>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053" name="Google Shape;1053;p32"/>
          <p:cNvSpPr/>
          <p:nvPr/>
        </p:nvSpPr>
        <p:spPr>
          <a:xfrm>
            <a:off x="3669350" y="4156364"/>
            <a:ext cx="303952" cy="1170709"/>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054" name="Google Shape;1054;p32"/>
          <p:cNvSpPr txBox="1"/>
          <p:nvPr/>
        </p:nvSpPr>
        <p:spPr>
          <a:xfrm>
            <a:off x="6618144" y="5027300"/>
            <a:ext cx="1070476" cy="299773"/>
          </a:xfrm>
          <a:prstGeom prst="rect">
            <a:avLst/>
          </a:prstGeom>
          <a:noFill/>
          <a:ln>
            <a:noFill/>
          </a:ln>
        </p:spPr>
        <p:txBody>
          <a:bodyPr anchorCtr="0" anchor="b" bIns="45700" lIns="91425" spcFirstLastPara="1" rIns="91425" wrap="square" tIns="45700">
            <a:noAutofit/>
          </a:bodyPr>
          <a:lstStyle/>
          <a:p>
            <a:pPr indent="0" lvl="0" marL="0" marR="0" rtl="0" algn="ctr">
              <a:lnSpc>
                <a:spcPct val="90000"/>
              </a:lnSpc>
              <a:spcBef>
                <a:spcPts val="0"/>
              </a:spcBef>
              <a:spcAft>
                <a:spcPts val="0"/>
              </a:spcAft>
              <a:buClr>
                <a:schemeClr val="dk1"/>
              </a:buClr>
              <a:buSzPts val="2000"/>
              <a:buFont typeface="Century Gothic"/>
              <a:buNone/>
            </a:pPr>
            <a:r>
              <a:rPr b="1" i="0" lang="es-CO" sz="1100" u="none" cap="none" strike="noStrike">
                <a:solidFill>
                  <a:srgbClr val="FF0000"/>
                </a:solidFill>
                <a:latin typeface="Century Gothic"/>
                <a:ea typeface="Century Gothic"/>
                <a:cs typeface="Century Gothic"/>
                <a:sym typeface="Century Gothic"/>
              </a:rPr>
              <a:t>AAGC</a:t>
            </a:r>
            <a:endParaRPr b="1" i="0" sz="1100" u="none" cap="none" strike="noStrike">
              <a:solidFill>
                <a:srgbClr val="FF0000"/>
              </a:solidFill>
              <a:latin typeface="Century Gothic"/>
              <a:ea typeface="Century Gothic"/>
              <a:cs typeface="Century Gothic"/>
              <a:sym typeface="Century Gothic"/>
            </a:endParaRPr>
          </a:p>
        </p:txBody>
      </p:sp>
      <p:sp>
        <p:nvSpPr>
          <p:cNvPr id="1055" name="Google Shape;1055;p32"/>
          <p:cNvSpPr/>
          <p:nvPr/>
        </p:nvSpPr>
        <p:spPr>
          <a:xfrm rot="8916989">
            <a:off x="6931819" y="4977844"/>
            <a:ext cx="465280" cy="481632"/>
          </a:xfrm>
          <a:prstGeom prst="wedgeEllipseCallout">
            <a:avLst>
              <a:gd fmla="val -20833" name="adj1"/>
              <a:gd fmla="val 62500" name="adj2"/>
            </a:avLst>
          </a:prstGeom>
          <a:noFill/>
          <a:ln cap="flat" cmpd="sng" w="254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id="1056" name="Google Shape;1056;p32"/>
          <p:cNvPicPr preferRelativeResize="0"/>
          <p:nvPr/>
        </p:nvPicPr>
        <p:blipFill rotWithShape="1">
          <a:blip r:embed="rId6">
            <a:alphaModFix/>
          </a:blip>
          <a:srcRect b="0" l="0" r="0" t="0"/>
          <a:stretch/>
        </p:blipFill>
        <p:spPr>
          <a:xfrm>
            <a:off x="2040093" y="2992648"/>
            <a:ext cx="412023" cy="469896"/>
          </a:xfrm>
          <a:prstGeom prst="rect">
            <a:avLst/>
          </a:prstGeom>
          <a:noFill/>
          <a:ln>
            <a:noFill/>
          </a:ln>
        </p:spPr>
      </p:pic>
      <p:sp>
        <p:nvSpPr>
          <p:cNvPr id="1057" name="Google Shape;1057;p32"/>
          <p:cNvSpPr/>
          <p:nvPr/>
        </p:nvSpPr>
        <p:spPr>
          <a:xfrm>
            <a:off x="5999747" y="1987053"/>
            <a:ext cx="1164712" cy="306968"/>
          </a:xfrm>
          <a:prstGeom prst="rect">
            <a:avLst/>
          </a:prstGeom>
          <a:solidFill>
            <a:schemeClr val="accent1"/>
          </a:solid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0" i="0" lang="es-CO" sz="1400" u="none" cap="none" strike="noStrike">
                <a:solidFill>
                  <a:schemeClr val="lt1"/>
                </a:solidFill>
                <a:latin typeface="Arial"/>
                <a:ea typeface="Arial"/>
                <a:cs typeface="Arial"/>
                <a:sym typeface="Arial"/>
              </a:rPr>
              <a:t>NGAN</a:t>
            </a:r>
            <a:endParaRPr b="0" i="0" sz="1400" u="none" cap="none" strike="noStrike">
              <a:solidFill>
                <a:schemeClr val="lt1"/>
              </a:solidFill>
              <a:latin typeface="Arial"/>
              <a:ea typeface="Arial"/>
              <a:cs typeface="Arial"/>
              <a:sym typeface="Arial"/>
            </a:endParaRPr>
          </a:p>
        </p:txBody>
      </p:sp>
      <p:sp>
        <p:nvSpPr>
          <p:cNvPr id="1058" name="Google Shape;1058;p32"/>
          <p:cNvSpPr/>
          <p:nvPr/>
        </p:nvSpPr>
        <p:spPr>
          <a:xfrm>
            <a:off x="4449081" y="6065735"/>
            <a:ext cx="4782727" cy="430887"/>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Century Gothic"/>
                <a:ea typeface="Century Gothic"/>
                <a:cs typeface="Century Gothic"/>
                <a:sym typeface="Century Gothic"/>
              </a:rPr>
              <a:t>Ilustración 11. Construcción de la endonucleasa VQRSpCas9 para el knockout del gen E3.</a:t>
            </a:r>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3" name="Shape 1063"/>
        <p:cNvGrpSpPr/>
        <p:nvPr/>
      </p:nvGrpSpPr>
      <p:grpSpPr>
        <a:xfrm>
          <a:off x="0" y="0"/>
          <a:ext cx="0" cy="0"/>
          <a:chOff x="0" y="0"/>
          <a:chExt cx="0" cy="0"/>
        </a:xfrm>
      </p:grpSpPr>
      <p:sp>
        <p:nvSpPr>
          <p:cNvPr id="1064" name="Google Shape;1064;gef0dc98d54_0_173"/>
          <p:cNvSpPr/>
          <p:nvPr/>
        </p:nvSpPr>
        <p:spPr>
          <a:xfrm>
            <a:off x="0" y="0"/>
            <a:ext cx="12192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pic>
        <p:nvPicPr>
          <p:cNvPr id="1065" name="Google Shape;1065;gef0dc98d54_0_173"/>
          <p:cNvPicPr preferRelativeResize="0"/>
          <p:nvPr/>
        </p:nvPicPr>
        <p:blipFill rotWithShape="1">
          <a:blip r:embed="rId3">
            <a:alphaModFix/>
          </a:blip>
          <a:srcRect b="0" l="0" r="0" t="-532"/>
          <a:stretch/>
        </p:blipFill>
        <p:spPr>
          <a:xfrm rot="-5400000">
            <a:off x="7545074" y="2187577"/>
            <a:ext cx="6858000" cy="2482850"/>
          </a:xfrm>
          <a:prstGeom prst="rect">
            <a:avLst/>
          </a:prstGeom>
          <a:noFill/>
          <a:ln>
            <a:noFill/>
          </a:ln>
        </p:spPr>
      </p:pic>
      <p:pic>
        <p:nvPicPr>
          <p:cNvPr descr="https://lh5.googleusercontent.com/RbTaSekcACX-69STvZBJmoPtriWGjGpLVjKFQqOpXqvx2gSuAv5hP4-rdvIkzltGzQ5Lj10aAy9jqlxPyjno2Bmx-mrFa0ZSTPbESZr0iAPaUcBONG3PdZpBQwAYI0r2XHaMmeft" id="1066" name="Google Shape;1066;gef0dc98d54_0_173"/>
          <p:cNvPicPr preferRelativeResize="0"/>
          <p:nvPr/>
        </p:nvPicPr>
        <p:blipFill rotWithShape="1">
          <a:blip r:embed="rId4">
            <a:alphaModFix/>
          </a:blip>
          <a:srcRect b="14789" l="32500" r="24396" t="22291"/>
          <a:stretch/>
        </p:blipFill>
        <p:spPr>
          <a:xfrm>
            <a:off x="4774790" y="1411040"/>
            <a:ext cx="5283610" cy="4587586"/>
          </a:xfrm>
          <a:prstGeom prst="rect">
            <a:avLst/>
          </a:prstGeom>
          <a:noFill/>
          <a:ln>
            <a:noFill/>
          </a:ln>
        </p:spPr>
      </p:pic>
      <p:sp>
        <p:nvSpPr>
          <p:cNvPr id="1067" name="Google Shape;1067;gef0dc98d54_0_173"/>
          <p:cNvSpPr txBox="1"/>
          <p:nvPr>
            <p:ph type="ctrTitle"/>
          </p:nvPr>
        </p:nvSpPr>
        <p:spPr>
          <a:xfrm>
            <a:off x="398829" y="469900"/>
            <a:ext cx="10575300" cy="5937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chemeClr val="dk1"/>
              </a:buClr>
              <a:buSzPts val="2000"/>
              <a:buFont typeface="Century Gothic"/>
              <a:buNone/>
            </a:pPr>
            <a:r>
              <a:rPr b="1" i="1" lang="es-CO" sz="2000"/>
              <a:t>ADENOVIRUS</a:t>
            </a:r>
            <a:r>
              <a:rPr b="1" lang="es-CO" sz="2000"/>
              <a:t>: SECUENCIAS KNOCKOUT OBJETIVOS</a:t>
            </a:r>
            <a:endParaRPr/>
          </a:p>
        </p:txBody>
      </p:sp>
      <p:pic>
        <p:nvPicPr>
          <p:cNvPr id="1068" name="Google Shape;1068;gef0dc98d54_0_173"/>
          <p:cNvPicPr preferRelativeResize="0"/>
          <p:nvPr/>
        </p:nvPicPr>
        <p:blipFill rotWithShape="1">
          <a:blip r:embed="rId5">
            <a:alphaModFix/>
          </a:blip>
          <a:srcRect b="22454" l="24885" r="38968" t="20061"/>
          <a:stretch/>
        </p:blipFill>
        <p:spPr>
          <a:xfrm>
            <a:off x="398829" y="1928389"/>
            <a:ext cx="3574473" cy="3552888"/>
          </a:xfrm>
          <a:prstGeom prst="rect">
            <a:avLst/>
          </a:prstGeom>
          <a:noFill/>
          <a:ln>
            <a:noFill/>
          </a:ln>
        </p:spPr>
      </p:pic>
      <p:sp>
        <p:nvSpPr>
          <p:cNvPr id="1069" name="Google Shape;1069;gef0dc98d54_0_173"/>
          <p:cNvSpPr/>
          <p:nvPr/>
        </p:nvSpPr>
        <p:spPr>
          <a:xfrm>
            <a:off x="3657600" y="1928389"/>
            <a:ext cx="315702" cy="1168102"/>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070" name="Google Shape;1070;gef0dc98d54_0_173"/>
          <p:cNvSpPr/>
          <p:nvPr/>
        </p:nvSpPr>
        <p:spPr>
          <a:xfrm>
            <a:off x="3669350" y="4156364"/>
            <a:ext cx="303952" cy="1170709"/>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071" name="Google Shape;1071;gef0dc98d54_0_173"/>
          <p:cNvSpPr/>
          <p:nvPr/>
        </p:nvSpPr>
        <p:spPr>
          <a:xfrm>
            <a:off x="3821750" y="4308764"/>
            <a:ext cx="303952" cy="1170709"/>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072" name="Google Shape;1072;gef0dc98d54_0_173"/>
          <p:cNvSpPr/>
          <p:nvPr/>
        </p:nvSpPr>
        <p:spPr>
          <a:xfrm rot="8916989">
            <a:off x="7112614" y="5019205"/>
            <a:ext cx="465280" cy="481632"/>
          </a:xfrm>
          <a:prstGeom prst="wedgeEllipseCallout">
            <a:avLst>
              <a:gd fmla="val -20833" name="adj1"/>
              <a:gd fmla="val 62500" name="adj2"/>
            </a:avLst>
          </a:prstGeom>
          <a:noFill/>
          <a:ln cap="flat" cmpd="sng" w="254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073" name="Google Shape;1073;gef0dc98d54_0_173"/>
          <p:cNvSpPr/>
          <p:nvPr/>
        </p:nvSpPr>
        <p:spPr>
          <a:xfrm>
            <a:off x="3974150" y="4461164"/>
            <a:ext cx="303952" cy="1170709"/>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074" name="Google Shape;1074;gef0dc98d54_0_173"/>
          <p:cNvSpPr txBox="1"/>
          <p:nvPr/>
        </p:nvSpPr>
        <p:spPr>
          <a:xfrm>
            <a:off x="6835152" y="5065326"/>
            <a:ext cx="1070476" cy="299773"/>
          </a:xfrm>
          <a:prstGeom prst="rect">
            <a:avLst/>
          </a:prstGeom>
          <a:noFill/>
          <a:ln>
            <a:noFill/>
          </a:ln>
        </p:spPr>
        <p:txBody>
          <a:bodyPr anchorCtr="0" anchor="b" bIns="45700" lIns="91425" spcFirstLastPara="1" rIns="91425" wrap="square" tIns="45700">
            <a:noAutofit/>
          </a:bodyPr>
          <a:lstStyle/>
          <a:p>
            <a:pPr indent="0" lvl="0" marL="0" marR="0" rtl="0" algn="ctr">
              <a:lnSpc>
                <a:spcPct val="90000"/>
              </a:lnSpc>
              <a:spcBef>
                <a:spcPts val="0"/>
              </a:spcBef>
              <a:spcAft>
                <a:spcPts val="0"/>
              </a:spcAft>
              <a:buClr>
                <a:schemeClr val="dk1"/>
              </a:buClr>
              <a:buSzPts val="2000"/>
              <a:buFont typeface="Century Gothic"/>
              <a:buNone/>
            </a:pPr>
            <a:r>
              <a:rPr b="1" i="0" lang="es-CO" sz="1100" u="none" cap="none" strike="noStrike">
                <a:solidFill>
                  <a:srgbClr val="FF0000"/>
                </a:solidFill>
                <a:latin typeface="Century Gothic"/>
                <a:ea typeface="Century Gothic"/>
                <a:cs typeface="Century Gothic"/>
                <a:sym typeface="Century Gothic"/>
              </a:rPr>
              <a:t>AAC</a:t>
            </a:r>
            <a:endParaRPr/>
          </a:p>
        </p:txBody>
      </p:sp>
      <p:sp>
        <p:nvSpPr>
          <p:cNvPr id="1075" name="Google Shape;1075;gef0dc98d54_0_173"/>
          <p:cNvSpPr/>
          <p:nvPr/>
        </p:nvSpPr>
        <p:spPr>
          <a:xfrm>
            <a:off x="6036683" y="1928389"/>
            <a:ext cx="1164712" cy="306968"/>
          </a:xfrm>
          <a:prstGeom prst="rect">
            <a:avLst/>
          </a:prstGeom>
          <a:solidFill>
            <a:schemeClr val="accent1"/>
          </a:solid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0" i="0" lang="es-CO" sz="1400" u="none" cap="none" strike="noStrike">
                <a:solidFill>
                  <a:schemeClr val="lt1"/>
                </a:solidFill>
                <a:latin typeface="Arial"/>
                <a:ea typeface="Arial"/>
                <a:cs typeface="Arial"/>
                <a:sym typeface="Arial"/>
              </a:rPr>
              <a:t>CAA</a:t>
            </a:r>
            <a:endParaRPr b="0" i="0" sz="1400" u="none" cap="none" strike="noStrike">
              <a:solidFill>
                <a:schemeClr val="lt1"/>
              </a:solidFill>
              <a:latin typeface="Arial"/>
              <a:ea typeface="Arial"/>
              <a:cs typeface="Arial"/>
              <a:sym typeface="Arial"/>
            </a:endParaRPr>
          </a:p>
        </p:txBody>
      </p:sp>
      <p:pic>
        <p:nvPicPr>
          <p:cNvPr id="1076" name="Google Shape;1076;gef0dc98d54_0_173"/>
          <p:cNvPicPr preferRelativeResize="0"/>
          <p:nvPr/>
        </p:nvPicPr>
        <p:blipFill rotWithShape="1">
          <a:blip r:embed="rId6">
            <a:alphaModFix/>
          </a:blip>
          <a:srcRect b="0" l="0" r="0" t="0"/>
          <a:stretch/>
        </p:blipFill>
        <p:spPr>
          <a:xfrm>
            <a:off x="397981" y="3991268"/>
            <a:ext cx="412023" cy="469896"/>
          </a:xfrm>
          <a:prstGeom prst="rect">
            <a:avLst/>
          </a:prstGeom>
          <a:noFill/>
          <a:ln>
            <a:noFill/>
          </a:ln>
        </p:spPr>
      </p:pic>
      <p:sp>
        <p:nvSpPr>
          <p:cNvPr id="1077" name="Google Shape;1077;gef0dc98d54_0_173"/>
          <p:cNvSpPr/>
          <p:nvPr/>
        </p:nvSpPr>
        <p:spPr>
          <a:xfrm>
            <a:off x="5124697" y="5989117"/>
            <a:ext cx="4153395" cy="430887"/>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Century Gothic"/>
                <a:ea typeface="Century Gothic"/>
                <a:cs typeface="Century Gothic"/>
                <a:sym typeface="Century Gothic"/>
              </a:rPr>
              <a:t>Ilustración 12. Construcción de la endonucleasa xCas9-3.7 para el knockout del gen E4.</a:t>
            </a:r>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2" name="Shape 1082"/>
        <p:cNvGrpSpPr/>
        <p:nvPr/>
      </p:nvGrpSpPr>
      <p:grpSpPr>
        <a:xfrm>
          <a:off x="0" y="0"/>
          <a:ext cx="0" cy="0"/>
          <a:chOff x="0" y="0"/>
          <a:chExt cx="0" cy="0"/>
        </a:xfrm>
      </p:grpSpPr>
      <p:sp>
        <p:nvSpPr>
          <p:cNvPr id="1083" name="Google Shape;1083;p34"/>
          <p:cNvSpPr/>
          <p:nvPr/>
        </p:nvSpPr>
        <p:spPr>
          <a:xfrm>
            <a:off x="0" y="0"/>
            <a:ext cx="12192000" cy="685800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cxnSp>
        <p:nvCxnSpPr>
          <p:cNvPr id="1084" name="Google Shape;1084;p34"/>
          <p:cNvCxnSpPr/>
          <p:nvPr/>
        </p:nvCxnSpPr>
        <p:spPr>
          <a:xfrm>
            <a:off x="7397108" y="1923563"/>
            <a:ext cx="0" cy="3017520"/>
          </a:xfrm>
          <a:prstGeom prst="straightConnector1">
            <a:avLst/>
          </a:prstGeom>
          <a:noFill/>
          <a:ln cap="flat" cmpd="sng" w="15875">
            <a:solidFill>
              <a:schemeClr val="dk1"/>
            </a:solidFill>
            <a:prstDash val="solid"/>
            <a:round/>
            <a:headEnd len="sm" w="sm" type="none"/>
            <a:tailEnd len="sm" w="sm" type="none"/>
          </a:ln>
        </p:spPr>
      </p:cxnSp>
      <p:pic>
        <p:nvPicPr>
          <p:cNvPr id="1085" name="Google Shape;1085;p34"/>
          <p:cNvPicPr preferRelativeResize="0"/>
          <p:nvPr/>
        </p:nvPicPr>
        <p:blipFill rotWithShape="1">
          <a:blip r:embed="rId3">
            <a:alphaModFix/>
          </a:blip>
          <a:srcRect b="0" l="0" r="0" t="-534"/>
          <a:stretch/>
        </p:blipFill>
        <p:spPr>
          <a:xfrm rot="-5400000">
            <a:off x="7545075" y="2187578"/>
            <a:ext cx="6857999" cy="2482850"/>
          </a:xfrm>
          <a:prstGeom prst="rect">
            <a:avLst/>
          </a:prstGeom>
          <a:noFill/>
          <a:ln>
            <a:noFill/>
          </a:ln>
        </p:spPr>
      </p:pic>
      <p:sp>
        <p:nvSpPr>
          <p:cNvPr id="1086" name="Google Shape;1086;p34"/>
          <p:cNvSpPr txBox="1"/>
          <p:nvPr>
            <p:ph type="ctrTitle"/>
          </p:nvPr>
        </p:nvSpPr>
        <p:spPr>
          <a:xfrm>
            <a:off x="398829" y="469900"/>
            <a:ext cx="10575245" cy="593843"/>
          </a:xfrm>
          <a:prstGeom prst="rect">
            <a:avLst/>
          </a:prstGeom>
          <a:noFill/>
          <a:ln>
            <a:noFill/>
          </a:ln>
        </p:spPr>
        <p:txBody>
          <a:bodyPr anchorCtr="0" anchor="b" bIns="45700" lIns="91425" spcFirstLastPara="1" rIns="91425" wrap="square" tIns="45700">
            <a:noAutofit/>
          </a:bodyPr>
          <a:lstStyle/>
          <a:p>
            <a:pPr indent="0" lvl="0" marL="0" rtl="0" algn="ctr">
              <a:lnSpc>
                <a:spcPct val="90000"/>
              </a:lnSpc>
              <a:spcBef>
                <a:spcPts val="0"/>
              </a:spcBef>
              <a:spcAft>
                <a:spcPts val="0"/>
              </a:spcAft>
              <a:buClr>
                <a:schemeClr val="dk1"/>
              </a:buClr>
              <a:buSzPts val="2000"/>
              <a:buFont typeface="Century Gothic"/>
              <a:buNone/>
            </a:pPr>
            <a:r>
              <a:rPr b="1" i="1" lang="es-CO" sz="2000"/>
              <a:t>ADENOVIRUS</a:t>
            </a:r>
            <a:r>
              <a:rPr b="1" lang="es-CO" sz="2000"/>
              <a:t>: EDICIÓN GÉNICA NECESARIA PARA LA INDUCCIÓN DE APOPTOSIS CELULAR</a:t>
            </a:r>
            <a:endParaRPr/>
          </a:p>
        </p:txBody>
      </p:sp>
      <p:sp>
        <p:nvSpPr>
          <p:cNvPr descr="https://lh6.googleusercontent.com/7T0ucutgwU-P1QxrUDslKdlZJYcYz4ttd-CD9EUuY8n8aeqM0Cdwr7ojJokpXA6EipfEH85n4MviKhhjh9QbGNXlxbXwfLLuCl9Nnqiy7AW47x0fbgRadgEHokJ55UeYXWM-94b8" id="1087" name="Google Shape;1087;p34"/>
          <p:cNvSpPr/>
          <p:nvPr/>
        </p:nvSpPr>
        <p:spPr>
          <a:xfrm>
            <a:off x="130175" y="-1012825"/>
            <a:ext cx="5943600" cy="26003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entury Gothic"/>
              <a:ea typeface="Century Gothic"/>
              <a:cs typeface="Century Gothic"/>
              <a:sym typeface="Century Gothic"/>
            </a:endParaRPr>
          </a:p>
        </p:txBody>
      </p:sp>
      <p:pic>
        <p:nvPicPr>
          <p:cNvPr descr="https://lh4.googleusercontent.com/rU8MjYKpNtiJspBO0pRCa5WZzgezI6D4uc_04Aug2c2bjuTezD3z-WfQOUBmFreOjdL2-bgkEc3KLh__gHaIL84Pt-C3Zi_HPua81WdifcY6AbcANIhBpwmlE3YoyddSUFxR9eb8" id="1088" name="Google Shape;1088;p34"/>
          <p:cNvPicPr preferRelativeResize="0"/>
          <p:nvPr/>
        </p:nvPicPr>
        <p:blipFill rotWithShape="1">
          <a:blip r:embed="rId4">
            <a:alphaModFix/>
          </a:blip>
          <a:srcRect b="0" l="0" r="0" t="0"/>
          <a:stretch/>
        </p:blipFill>
        <p:spPr>
          <a:xfrm>
            <a:off x="536575" y="1063743"/>
            <a:ext cx="9709552" cy="5364191"/>
          </a:xfrm>
          <a:prstGeom prst="rect">
            <a:avLst/>
          </a:prstGeom>
          <a:noFill/>
          <a:ln>
            <a:noFill/>
          </a:ln>
        </p:spPr>
      </p:pic>
      <p:sp>
        <p:nvSpPr>
          <p:cNvPr id="1089" name="Google Shape;1089;p34"/>
          <p:cNvSpPr/>
          <p:nvPr/>
        </p:nvSpPr>
        <p:spPr>
          <a:xfrm>
            <a:off x="2638451" y="6381358"/>
            <a:ext cx="6096000" cy="2616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Century Gothic"/>
                <a:ea typeface="Century Gothic"/>
                <a:cs typeface="Century Gothic"/>
                <a:sym typeface="Century Gothic"/>
              </a:rPr>
              <a:t>Ilustración 13. Construcción teórica del plásmido para el knockin del gen LY303511.</a:t>
            </a:r>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4" name="Shape 1094"/>
        <p:cNvGrpSpPr/>
        <p:nvPr/>
      </p:nvGrpSpPr>
      <p:grpSpPr>
        <a:xfrm>
          <a:off x="0" y="0"/>
          <a:ext cx="0" cy="0"/>
          <a:chOff x="0" y="0"/>
          <a:chExt cx="0" cy="0"/>
        </a:xfrm>
      </p:grpSpPr>
      <p:sp>
        <p:nvSpPr>
          <p:cNvPr id="1095" name="Google Shape;1095;p33"/>
          <p:cNvSpPr/>
          <p:nvPr/>
        </p:nvSpPr>
        <p:spPr>
          <a:xfrm>
            <a:off x="0" y="0"/>
            <a:ext cx="12192000" cy="685800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cxnSp>
        <p:nvCxnSpPr>
          <p:cNvPr id="1096" name="Google Shape;1096;p33"/>
          <p:cNvCxnSpPr/>
          <p:nvPr/>
        </p:nvCxnSpPr>
        <p:spPr>
          <a:xfrm>
            <a:off x="7397108" y="1923563"/>
            <a:ext cx="0" cy="3017520"/>
          </a:xfrm>
          <a:prstGeom prst="straightConnector1">
            <a:avLst/>
          </a:prstGeom>
          <a:noFill/>
          <a:ln cap="flat" cmpd="sng" w="15875">
            <a:solidFill>
              <a:schemeClr val="dk1"/>
            </a:solidFill>
            <a:prstDash val="solid"/>
            <a:round/>
            <a:headEnd len="sm" w="sm" type="none"/>
            <a:tailEnd len="sm" w="sm" type="none"/>
          </a:ln>
        </p:spPr>
      </p:cxnSp>
      <p:sp>
        <p:nvSpPr>
          <p:cNvPr descr="https://lh6.googleusercontent.com/7T0ucutgwU-P1QxrUDslKdlZJYcYz4ttd-CD9EUuY8n8aeqM0Cdwr7ojJokpXA6EipfEH85n4MviKhhjh9QbGNXlxbXwfLLuCl9Nnqiy7AW47x0fbgRadgEHokJ55UeYXWM-94b8" id="1097" name="Google Shape;1097;p33"/>
          <p:cNvSpPr/>
          <p:nvPr/>
        </p:nvSpPr>
        <p:spPr>
          <a:xfrm>
            <a:off x="130175" y="-1012825"/>
            <a:ext cx="5943600" cy="26003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entury Gothic"/>
              <a:ea typeface="Century Gothic"/>
              <a:cs typeface="Century Gothic"/>
              <a:sym typeface="Century Gothic"/>
            </a:endParaRPr>
          </a:p>
        </p:txBody>
      </p:sp>
      <p:pic>
        <p:nvPicPr>
          <p:cNvPr descr="https://lh5.googleusercontent.com/J6GThJ490Zri1jtEceO2jGv6BAsQe_MOk_mioWKG28qBRP8QB3TUddvOPoc9WLz44ofMUEt9h81E9OrX7zyKvPuzpBggULLTr7-r2mf1wmI1BY4nHl6tx8bNq_PJFE9JwRaRTOCJ" id="1098" name="Google Shape;1098;p33"/>
          <p:cNvPicPr preferRelativeResize="0"/>
          <p:nvPr/>
        </p:nvPicPr>
        <p:blipFill rotWithShape="1">
          <a:blip r:embed="rId3">
            <a:alphaModFix/>
          </a:blip>
          <a:srcRect b="0" l="0" r="0" t="0"/>
          <a:stretch/>
        </p:blipFill>
        <p:spPr>
          <a:xfrm>
            <a:off x="504847" y="1063743"/>
            <a:ext cx="9678038" cy="5402790"/>
          </a:xfrm>
          <a:prstGeom prst="rect">
            <a:avLst/>
          </a:prstGeom>
          <a:noFill/>
          <a:ln>
            <a:noFill/>
          </a:ln>
        </p:spPr>
      </p:pic>
      <p:sp>
        <p:nvSpPr>
          <p:cNvPr id="1099" name="Google Shape;1099;p33"/>
          <p:cNvSpPr txBox="1"/>
          <p:nvPr/>
        </p:nvSpPr>
        <p:spPr>
          <a:xfrm>
            <a:off x="398829" y="469900"/>
            <a:ext cx="10575245" cy="593843"/>
          </a:xfrm>
          <a:prstGeom prst="rect">
            <a:avLst/>
          </a:prstGeom>
          <a:noFill/>
          <a:ln>
            <a:noFill/>
          </a:ln>
        </p:spPr>
        <p:txBody>
          <a:bodyPr anchorCtr="0" anchor="b" bIns="45700" lIns="91425" spcFirstLastPara="1" rIns="91425" wrap="square" tIns="45700">
            <a:normAutofit fontScale="97500" lnSpcReduction="10000"/>
          </a:bodyPr>
          <a:lstStyle/>
          <a:p>
            <a:pPr indent="0" lvl="0" marL="0" marR="0" rtl="0" algn="ctr">
              <a:lnSpc>
                <a:spcPct val="90000"/>
              </a:lnSpc>
              <a:spcBef>
                <a:spcPts val="0"/>
              </a:spcBef>
              <a:spcAft>
                <a:spcPts val="0"/>
              </a:spcAft>
              <a:buClr>
                <a:schemeClr val="dk1"/>
              </a:buClr>
              <a:buSzPct val="100000"/>
              <a:buFont typeface="Century Gothic"/>
              <a:buNone/>
            </a:pPr>
            <a:r>
              <a:rPr b="1" i="1" lang="es-CO" sz="2000" u="none" cap="none" strike="noStrike">
                <a:solidFill>
                  <a:schemeClr val="dk1"/>
                </a:solidFill>
                <a:latin typeface="Century Gothic"/>
                <a:ea typeface="Century Gothic"/>
                <a:cs typeface="Century Gothic"/>
                <a:sym typeface="Century Gothic"/>
              </a:rPr>
              <a:t>ADENOVIRUS</a:t>
            </a:r>
            <a:r>
              <a:rPr b="1" i="0" lang="es-CO" sz="2000" u="none" cap="none" strike="noStrike">
                <a:solidFill>
                  <a:schemeClr val="dk1"/>
                </a:solidFill>
                <a:latin typeface="Century Gothic"/>
                <a:ea typeface="Century Gothic"/>
                <a:cs typeface="Century Gothic"/>
                <a:sym typeface="Century Gothic"/>
              </a:rPr>
              <a:t>: EDICIÓN GÉNICA NECESARIA PARA LA INDUCCIÓN DE SENESCENCIA CELULAR</a:t>
            </a:r>
            <a:endParaRPr b="0" i="0" sz="1400" u="none" cap="none" strike="noStrike">
              <a:solidFill>
                <a:srgbClr val="000000"/>
              </a:solidFill>
              <a:latin typeface="Arial"/>
              <a:ea typeface="Arial"/>
              <a:cs typeface="Arial"/>
              <a:sym typeface="Arial"/>
            </a:endParaRPr>
          </a:p>
        </p:txBody>
      </p:sp>
      <p:pic>
        <p:nvPicPr>
          <p:cNvPr id="1100" name="Google Shape;1100;p33"/>
          <p:cNvPicPr preferRelativeResize="0"/>
          <p:nvPr/>
        </p:nvPicPr>
        <p:blipFill rotWithShape="1">
          <a:blip r:embed="rId4">
            <a:alphaModFix/>
          </a:blip>
          <a:srcRect b="0" l="0" r="0" t="-534"/>
          <a:stretch/>
        </p:blipFill>
        <p:spPr>
          <a:xfrm rot="-5400000">
            <a:off x="7545075" y="2187578"/>
            <a:ext cx="6857999" cy="2482850"/>
          </a:xfrm>
          <a:prstGeom prst="rect">
            <a:avLst/>
          </a:prstGeom>
          <a:noFill/>
          <a:ln>
            <a:noFill/>
          </a:ln>
        </p:spPr>
      </p:pic>
      <p:sp>
        <p:nvSpPr>
          <p:cNvPr id="1101" name="Google Shape;1101;p33"/>
          <p:cNvSpPr/>
          <p:nvPr/>
        </p:nvSpPr>
        <p:spPr>
          <a:xfrm>
            <a:off x="2898668" y="6400657"/>
            <a:ext cx="5575565" cy="2616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Century Gothic"/>
                <a:ea typeface="Century Gothic"/>
                <a:cs typeface="Century Gothic"/>
                <a:sym typeface="Century Gothic"/>
              </a:rPr>
              <a:t>Ilustración 14. Construcción teórica del plásmido para el knockin del gen p300.</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100000">
              <a:schemeClr val="lt1"/>
            </a:gs>
          </a:gsLst>
          <a:lin ang="13500000" scaled="0"/>
        </a:gradFill>
      </p:bgPr>
    </p:bg>
    <p:spTree>
      <p:nvGrpSpPr>
        <p:cNvPr id="87" name="Shape 87"/>
        <p:cNvGrpSpPr/>
        <p:nvPr/>
      </p:nvGrpSpPr>
      <p:grpSpPr>
        <a:xfrm>
          <a:off x="0" y="0"/>
          <a:ext cx="0" cy="0"/>
          <a:chOff x="0" y="0"/>
          <a:chExt cx="0" cy="0"/>
        </a:xfrm>
      </p:grpSpPr>
      <p:sp>
        <p:nvSpPr>
          <p:cNvPr id="88" name="Google Shape;88;p4"/>
          <p:cNvSpPr/>
          <p:nvPr/>
        </p:nvSpPr>
        <p:spPr>
          <a:xfrm>
            <a:off x="0" y="0"/>
            <a:ext cx="12192000" cy="6858000"/>
          </a:xfrm>
          <a:prstGeom prst="rect">
            <a:avLst/>
          </a:prstGeom>
          <a:gradFill>
            <a:gsLst>
              <a:gs pos="0">
                <a:schemeClr val="lt1"/>
              </a:gs>
              <a:gs pos="100000">
                <a:schemeClr val="lt1"/>
              </a:gs>
            </a:gsLst>
            <a:lin ang="135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89" name="Google Shape;89;p4"/>
          <p:cNvSpPr/>
          <p:nvPr/>
        </p:nvSpPr>
        <p:spPr>
          <a:xfrm>
            <a:off x="7271352" y="1857725"/>
            <a:ext cx="431700" cy="3374700"/>
          </a:xfrm>
          <a:prstGeom prst="rect">
            <a:avLst/>
          </a:prstGeom>
          <a:solidFill>
            <a:schemeClr val="lt1"/>
          </a:solid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es-CO" sz="1800" u="none" cap="none" strike="noStrike">
                <a:solidFill>
                  <a:schemeClr val="lt1"/>
                </a:solidFill>
                <a:latin typeface="Century Gothic"/>
                <a:ea typeface="Century Gothic"/>
                <a:cs typeface="Century Gothic"/>
                <a:sym typeface="Century Gothic"/>
              </a:rPr>
              <a:t>https://www.cancer.gov/espanol/publicaciones/diccionario/def/cromosoma-filadelfia</a:t>
            </a:r>
            <a:endParaRPr b="0" i="0" sz="1800" u="none" cap="none" strike="noStrike">
              <a:solidFill>
                <a:schemeClr val="lt1"/>
              </a:solidFill>
              <a:latin typeface="Century Gothic"/>
              <a:ea typeface="Century Gothic"/>
              <a:cs typeface="Century Gothic"/>
              <a:sym typeface="Century Gothic"/>
            </a:endParaRPr>
          </a:p>
        </p:txBody>
      </p:sp>
      <p:pic>
        <p:nvPicPr>
          <p:cNvPr id="90" name="Google Shape;90;p4"/>
          <p:cNvPicPr preferRelativeResize="0"/>
          <p:nvPr/>
        </p:nvPicPr>
        <p:blipFill rotWithShape="1">
          <a:blip r:embed="rId3">
            <a:alphaModFix/>
          </a:blip>
          <a:srcRect b="0" l="0" r="0" t="-534"/>
          <a:stretch/>
        </p:blipFill>
        <p:spPr>
          <a:xfrm rot="-5400000">
            <a:off x="7545075" y="2187578"/>
            <a:ext cx="6857999" cy="2482850"/>
          </a:xfrm>
          <a:prstGeom prst="rect">
            <a:avLst/>
          </a:prstGeom>
          <a:noFill/>
          <a:ln>
            <a:noFill/>
          </a:ln>
        </p:spPr>
      </p:pic>
      <p:sp>
        <p:nvSpPr>
          <p:cNvPr id="91" name="Google Shape;91;p4"/>
          <p:cNvSpPr txBox="1"/>
          <p:nvPr>
            <p:ph type="ctrTitle"/>
          </p:nvPr>
        </p:nvSpPr>
        <p:spPr>
          <a:xfrm>
            <a:off x="-23500" y="168023"/>
            <a:ext cx="12161795" cy="713644"/>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chemeClr val="dk1"/>
              </a:buClr>
              <a:buSzPts val="2000"/>
              <a:buFont typeface="Century Gothic"/>
              <a:buNone/>
            </a:pPr>
            <a:r>
              <a:rPr b="1" lang="es-CO" sz="2000"/>
              <a:t>RESUMEN</a:t>
            </a:r>
            <a:endParaRPr/>
          </a:p>
        </p:txBody>
      </p:sp>
      <p:pic>
        <p:nvPicPr>
          <p:cNvPr id="92" name="Google Shape;92;p4"/>
          <p:cNvPicPr preferRelativeResize="0"/>
          <p:nvPr/>
        </p:nvPicPr>
        <p:blipFill rotWithShape="1">
          <a:blip r:embed="rId4">
            <a:alphaModFix/>
          </a:blip>
          <a:srcRect b="3482" l="50414" r="1441" t="13174"/>
          <a:stretch/>
        </p:blipFill>
        <p:spPr>
          <a:xfrm>
            <a:off x="8105297" y="2894156"/>
            <a:ext cx="1627352" cy="1592297"/>
          </a:xfrm>
          <a:prstGeom prst="rect">
            <a:avLst/>
          </a:prstGeom>
          <a:noFill/>
          <a:ln>
            <a:noFill/>
          </a:ln>
        </p:spPr>
      </p:pic>
      <p:sp>
        <p:nvSpPr>
          <p:cNvPr id="93" name="Google Shape;93;p4"/>
          <p:cNvSpPr txBox="1"/>
          <p:nvPr/>
        </p:nvSpPr>
        <p:spPr>
          <a:xfrm>
            <a:off x="2949271" y="4867475"/>
            <a:ext cx="6783378" cy="4431430"/>
          </a:xfrm>
          <a:prstGeom prst="rect">
            <a:avLst/>
          </a:prstGeom>
          <a:noFill/>
          <a:ln>
            <a:noFill/>
          </a:ln>
        </p:spPr>
        <p:txBody>
          <a:bodyPr anchorCtr="0" anchor="t" bIns="45700" lIns="91425" spcFirstLastPara="1" rIns="91425" wrap="square" tIns="45700">
            <a:normAutofit/>
          </a:bodyPr>
          <a:lstStyle/>
          <a:p>
            <a:pPr indent="0" lvl="0" marL="0" marR="0" rtl="0" algn="l">
              <a:lnSpc>
                <a:spcPct val="90000"/>
              </a:lnSpc>
              <a:spcBef>
                <a:spcPts val="0"/>
              </a:spcBef>
              <a:spcAft>
                <a:spcPts val="0"/>
              </a:spcAft>
              <a:buClr>
                <a:schemeClr val="dk1"/>
              </a:buClr>
              <a:buSzPts val="2000"/>
              <a:buFont typeface="Arial"/>
              <a:buNone/>
            </a:pPr>
            <a:br>
              <a:rPr b="0" i="0" lang="es-CO" sz="2000" u="none" cap="none" strike="noStrike">
                <a:solidFill>
                  <a:schemeClr val="dk1"/>
                </a:solidFill>
                <a:latin typeface="Century Gothic"/>
                <a:ea typeface="Century Gothic"/>
                <a:cs typeface="Century Gothic"/>
                <a:sym typeface="Century Gothic"/>
              </a:rPr>
            </a:br>
            <a:endParaRPr b="0" i="0" sz="2000" u="none" cap="none" strike="noStrike">
              <a:solidFill>
                <a:schemeClr val="dk1"/>
              </a:solidFill>
              <a:latin typeface="Century Gothic"/>
              <a:ea typeface="Century Gothic"/>
              <a:cs typeface="Century Gothic"/>
              <a:sym typeface="Century Gothic"/>
            </a:endParaRPr>
          </a:p>
        </p:txBody>
      </p:sp>
      <p:sp>
        <p:nvSpPr>
          <p:cNvPr id="94" name="Google Shape;94;p4"/>
          <p:cNvSpPr/>
          <p:nvPr/>
        </p:nvSpPr>
        <p:spPr>
          <a:xfrm>
            <a:off x="5035625" y="1153162"/>
            <a:ext cx="2043544" cy="495634"/>
          </a:xfrm>
          <a:prstGeom prst="rect">
            <a:avLst/>
          </a:prstGeom>
          <a:solidFill>
            <a:schemeClr val="lt1"/>
          </a:solidFill>
          <a:ln cap="flat" cmpd="sng" w="127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es-CO" sz="1400" u="none" cap="none" strike="noStrike">
                <a:solidFill>
                  <a:schemeClr val="dk1"/>
                </a:solidFill>
                <a:latin typeface="Century Gothic"/>
                <a:ea typeface="Century Gothic"/>
                <a:cs typeface="Century Gothic"/>
                <a:sym typeface="Century Gothic"/>
              </a:rPr>
              <a:t>Leucemia mieloide crónica </a:t>
            </a:r>
            <a:endParaRPr b="0" i="0" sz="1400" u="none" cap="none" strike="noStrike">
              <a:solidFill>
                <a:srgbClr val="000000"/>
              </a:solidFill>
              <a:latin typeface="Arial"/>
              <a:ea typeface="Arial"/>
              <a:cs typeface="Arial"/>
              <a:sym typeface="Arial"/>
            </a:endParaRPr>
          </a:p>
        </p:txBody>
      </p:sp>
      <p:sp>
        <p:nvSpPr>
          <p:cNvPr id="95" name="Google Shape;95;p4"/>
          <p:cNvSpPr/>
          <p:nvPr/>
        </p:nvSpPr>
        <p:spPr>
          <a:xfrm>
            <a:off x="7963208" y="1205143"/>
            <a:ext cx="1769441" cy="391672"/>
          </a:xfrm>
          <a:prstGeom prst="rect">
            <a:avLst/>
          </a:prstGeom>
          <a:solidFill>
            <a:schemeClr val="lt1"/>
          </a:solidFill>
          <a:ln cap="flat" cmpd="sng" w="127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Arial"/>
              <a:buNone/>
            </a:pPr>
            <a:r>
              <a:rPr b="0" i="0" lang="es-CO" sz="1000" u="none" cap="none" strike="noStrike">
                <a:solidFill>
                  <a:schemeClr val="dk1"/>
                </a:solidFill>
                <a:latin typeface="Century Gothic"/>
                <a:ea typeface="Century Gothic"/>
                <a:cs typeface="Century Gothic"/>
                <a:sym typeface="Century Gothic"/>
              </a:rPr>
              <a:t>Trastorno mieloproliferativo</a:t>
            </a:r>
            <a:endParaRPr b="0" i="0" sz="1400" u="none" cap="none" strike="noStrike">
              <a:solidFill>
                <a:srgbClr val="000000"/>
              </a:solidFill>
              <a:latin typeface="Arial"/>
              <a:ea typeface="Arial"/>
              <a:cs typeface="Arial"/>
              <a:sym typeface="Arial"/>
            </a:endParaRPr>
          </a:p>
        </p:txBody>
      </p:sp>
      <p:sp>
        <p:nvSpPr>
          <p:cNvPr id="96" name="Google Shape;96;p4"/>
          <p:cNvSpPr/>
          <p:nvPr/>
        </p:nvSpPr>
        <p:spPr>
          <a:xfrm>
            <a:off x="7303758" y="1295399"/>
            <a:ext cx="431800" cy="240441"/>
          </a:xfrm>
          <a:prstGeom prst="mathEqual">
            <a:avLst>
              <a:gd fmla="val 23520" name="adj1"/>
              <a:gd fmla="val 11760" name="adj2"/>
            </a:avLst>
          </a:prstGeom>
          <a:solidFill>
            <a:schemeClr val="accen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entury Gothic"/>
              <a:ea typeface="Century Gothic"/>
              <a:cs typeface="Century Gothic"/>
              <a:sym typeface="Century Gothic"/>
            </a:endParaRPr>
          </a:p>
        </p:txBody>
      </p:sp>
      <p:sp>
        <p:nvSpPr>
          <p:cNvPr id="97" name="Google Shape;97;p4"/>
          <p:cNvSpPr/>
          <p:nvPr/>
        </p:nvSpPr>
        <p:spPr>
          <a:xfrm>
            <a:off x="8169193" y="2204751"/>
            <a:ext cx="1357469" cy="391672"/>
          </a:xfrm>
          <a:prstGeom prst="rect">
            <a:avLst/>
          </a:prstGeom>
          <a:solidFill>
            <a:schemeClr val="lt1"/>
          </a:solidFill>
          <a:ln cap="flat" cmpd="sng" w="127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Arial"/>
              <a:buNone/>
            </a:pPr>
            <a:r>
              <a:rPr b="0" i="0" lang="es-CO" sz="1000" u="none" cap="none" strike="noStrike">
                <a:solidFill>
                  <a:schemeClr val="dk1"/>
                </a:solidFill>
                <a:latin typeface="Century Gothic"/>
                <a:ea typeface="Century Gothic"/>
                <a:cs typeface="Century Gothic"/>
                <a:sym typeface="Century Gothic"/>
              </a:rPr>
              <a:t>500.000/uL</a:t>
            </a:r>
            <a:endParaRPr b="0" i="0" sz="1000" u="none" cap="none" strike="noStrike">
              <a:solidFill>
                <a:schemeClr val="dk1"/>
              </a:solidFill>
              <a:latin typeface="Century Gothic"/>
              <a:ea typeface="Century Gothic"/>
              <a:cs typeface="Century Gothic"/>
              <a:sym typeface="Century Gothic"/>
            </a:endParaRPr>
          </a:p>
        </p:txBody>
      </p:sp>
      <p:cxnSp>
        <p:nvCxnSpPr>
          <p:cNvPr id="98" name="Google Shape;98;p4"/>
          <p:cNvCxnSpPr>
            <a:stCxn id="95" idx="2"/>
            <a:endCxn id="97" idx="0"/>
          </p:cNvCxnSpPr>
          <p:nvPr/>
        </p:nvCxnSpPr>
        <p:spPr>
          <a:xfrm>
            <a:off x="8847928" y="1596815"/>
            <a:ext cx="0" cy="607800"/>
          </a:xfrm>
          <a:prstGeom prst="straightConnector1">
            <a:avLst/>
          </a:prstGeom>
          <a:noFill/>
          <a:ln cap="flat" cmpd="sng" w="12700">
            <a:solidFill>
              <a:schemeClr val="accent1"/>
            </a:solidFill>
            <a:prstDash val="solid"/>
            <a:round/>
            <a:headEnd len="sm" w="sm" type="none"/>
            <a:tailEnd len="med" w="med" type="triangle"/>
          </a:ln>
        </p:spPr>
      </p:cxnSp>
      <p:sp>
        <p:nvSpPr>
          <p:cNvPr id="99" name="Google Shape;99;p4"/>
          <p:cNvSpPr/>
          <p:nvPr/>
        </p:nvSpPr>
        <p:spPr>
          <a:xfrm>
            <a:off x="2308610" y="1205143"/>
            <a:ext cx="1769441" cy="404756"/>
          </a:xfrm>
          <a:prstGeom prst="rect">
            <a:avLst/>
          </a:prstGeom>
          <a:solidFill>
            <a:schemeClr val="lt1"/>
          </a:solidFill>
          <a:ln cap="flat" cmpd="sng" w="127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Arial"/>
              <a:buNone/>
            </a:pPr>
            <a:r>
              <a:rPr b="0" i="0" lang="es-CO" sz="1000" u="none" cap="none" strike="noStrike">
                <a:solidFill>
                  <a:schemeClr val="dk1"/>
                </a:solidFill>
                <a:latin typeface="Century Gothic"/>
                <a:ea typeface="Century Gothic"/>
                <a:cs typeface="Century Gothic"/>
                <a:sym typeface="Century Gothic"/>
              </a:rPr>
              <a:t>Translocación del protooncogen ABL</a:t>
            </a:r>
            <a:endParaRPr b="0" i="0" sz="1400" u="none" cap="none" strike="noStrike">
              <a:solidFill>
                <a:srgbClr val="000000"/>
              </a:solidFill>
              <a:latin typeface="Arial"/>
              <a:ea typeface="Arial"/>
              <a:cs typeface="Arial"/>
              <a:sym typeface="Arial"/>
            </a:endParaRPr>
          </a:p>
        </p:txBody>
      </p:sp>
      <p:cxnSp>
        <p:nvCxnSpPr>
          <p:cNvPr id="100" name="Google Shape;100;p4"/>
          <p:cNvCxnSpPr>
            <a:stCxn id="94" idx="1"/>
            <a:endCxn id="99" idx="3"/>
          </p:cNvCxnSpPr>
          <p:nvPr/>
        </p:nvCxnSpPr>
        <p:spPr>
          <a:xfrm flipH="1">
            <a:off x="4078025" y="1400979"/>
            <a:ext cx="957600" cy="6600"/>
          </a:xfrm>
          <a:prstGeom prst="straightConnector1">
            <a:avLst/>
          </a:prstGeom>
          <a:noFill/>
          <a:ln cap="flat" cmpd="sng" w="12700">
            <a:solidFill>
              <a:schemeClr val="accent1"/>
            </a:solidFill>
            <a:prstDash val="solid"/>
            <a:round/>
            <a:headEnd len="sm" w="sm" type="none"/>
            <a:tailEnd len="med" w="med" type="triangle"/>
          </a:ln>
        </p:spPr>
      </p:cxnSp>
      <p:pic>
        <p:nvPicPr>
          <p:cNvPr id="101" name="Google Shape;101;p4"/>
          <p:cNvPicPr preferRelativeResize="0"/>
          <p:nvPr/>
        </p:nvPicPr>
        <p:blipFill rotWithShape="1">
          <a:blip r:embed="rId5">
            <a:alphaModFix/>
          </a:blip>
          <a:srcRect b="0" l="33636" r="0" t="0"/>
          <a:stretch/>
        </p:blipFill>
        <p:spPr>
          <a:xfrm>
            <a:off x="149783" y="1067950"/>
            <a:ext cx="1952837" cy="2026528"/>
          </a:xfrm>
          <a:prstGeom prst="rect">
            <a:avLst/>
          </a:prstGeom>
          <a:noFill/>
          <a:ln>
            <a:noFill/>
          </a:ln>
        </p:spPr>
      </p:pic>
      <p:cxnSp>
        <p:nvCxnSpPr>
          <p:cNvPr id="102" name="Google Shape;102;p4"/>
          <p:cNvCxnSpPr>
            <a:stCxn id="99" idx="2"/>
            <a:endCxn id="103" idx="0"/>
          </p:cNvCxnSpPr>
          <p:nvPr/>
        </p:nvCxnSpPr>
        <p:spPr>
          <a:xfrm>
            <a:off x="3193330" y="1609899"/>
            <a:ext cx="0" cy="677100"/>
          </a:xfrm>
          <a:prstGeom prst="straightConnector1">
            <a:avLst/>
          </a:prstGeom>
          <a:noFill/>
          <a:ln cap="flat" cmpd="sng" w="12700">
            <a:solidFill>
              <a:schemeClr val="accent1"/>
            </a:solidFill>
            <a:prstDash val="solid"/>
            <a:round/>
            <a:headEnd len="sm" w="sm" type="none"/>
            <a:tailEnd len="med" w="med" type="triangle"/>
          </a:ln>
        </p:spPr>
      </p:cxnSp>
      <p:sp>
        <p:nvSpPr>
          <p:cNvPr id="103" name="Google Shape;103;p4"/>
          <p:cNvSpPr/>
          <p:nvPr/>
        </p:nvSpPr>
        <p:spPr>
          <a:xfrm>
            <a:off x="2514595" y="2287063"/>
            <a:ext cx="1357469" cy="391672"/>
          </a:xfrm>
          <a:prstGeom prst="rect">
            <a:avLst/>
          </a:prstGeom>
          <a:solidFill>
            <a:schemeClr val="lt1"/>
          </a:solidFill>
          <a:ln cap="flat" cmpd="sng" w="127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Arial"/>
              <a:buNone/>
            </a:pPr>
            <a:r>
              <a:rPr b="0" i="0" lang="es-CO" sz="1000" u="none" cap="none" strike="noStrike">
                <a:solidFill>
                  <a:schemeClr val="dk1"/>
                </a:solidFill>
                <a:latin typeface="Century Gothic"/>
                <a:ea typeface="Century Gothic"/>
                <a:cs typeface="Century Gothic"/>
                <a:sym typeface="Century Gothic"/>
              </a:rPr>
              <a:t>Región M-bcr </a:t>
            </a:r>
            <a:endParaRPr b="0" i="0" sz="1400" u="none" cap="none" strike="noStrike">
              <a:solidFill>
                <a:srgbClr val="000000"/>
              </a:solidFill>
              <a:latin typeface="Arial"/>
              <a:ea typeface="Arial"/>
              <a:cs typeface="Arial"/>
              <a:sym typeface="Arial"/>
            </a:endParaRPr>
          </a:p>
        </p:txBody>
      </p:sp>
      <p:sp>
        <p:nvSpPr>
          <p:cNvPr id="104" name="Google Shape;104;p4"/>
          <p:cNvSpPr/>
          <p:nvPr/>
        </p:nvSpPr>
        <p:spPr>
          <a:xfrm>
            <a:off x="2514595" y="3166760"/>
            <a:ext cx="1357469" cy="391672"/>
          </a:xfrm>
          <a:prstGeom prst="rect">
            <a:avLst/>
          </a:prstGeom>
          <a:solidFill>
            <a:schemeClr val="lt1"/>
          </a:solidFill>
          <a:ln cap="flat" cmpd="sng" w="127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Arial"/>
              <a:buNone/>
            </a:pPr>
            <a:r>
              <a:rPr b="0" i="0" lang="es-CO" sz="1000" u="none" cap="none" strike="noStrike">
                <a:solidFill>
                  <a:schemeClr val="dk1"/>
                </a:solidFill>
                <a:latin typeface="Century Gothic"/>
                <a:ea typeface="Century Gothic"/>
                <a:cs typeface="Century Gothic"/>
                <a:sym typeface="Century Gothic"/>
              </a:rPr>
              <a:t>Cromosoma filadelfia </a:t>
            </a:r>
            <a:endParaRPr b="0" i="0" sz="1400" u="none" cap="none" strike="noStrike">
              <a:solidFill>
                <a:srgbClr val="000000"/>
              </a:solidFill>
              <a:latin typeface="Arial"/>
              <a:ea typeface="Arial"/>
              <a:cs typeface="Arial"/>
              <a:sym typeface="Arial"/>
            </a:endParaRPr>
          </a:p>
        </p:txBody>
      </p:sp>
      <p:cxnSp>
        <p:nvCxnSpPr>
          <p:cNvPr id="105" name="Google Shape;105;p4"/>
          <p:cNvCxnSpPr>
            <a:stCxn id="103" idx="2"/>
            <a:endCxn id="104" idx="0"/>
          </p:cNvCxnSpPr>
          <p:nvPr/>
        </p:nvCxnSpPr>
        <p:spPr>
          <a:xfrm>
            <a:off x="3193329" y="2678735"/>
            <a:ext cx="0" cy="488100"/>
          </a:xfrm>
          <a:prstGeom prst="straightConnector1">
            <a:avLst/>
          </a:prstGeom>
          <a:noFill/>
          <a:ln cap="flat" cmpd="sng" w="12700">
            <a:solidFill>
              <a:schemeClr val="accent1"/>
            </a:solidFill>
            <a:prstDash val="solid"/>
            <a:round/>
            <a:headEnd len="sm" w="sm" type="none"/>
            <a:tailEnd len="med" w="med" type="triangle"/>
          </a:ln>
        </p:spPr>
      </p:cxnSp>
      <p:sp>
        <p:nvSpPr>
          <p:cNvPr id="106" name="Google Shape;106;p4"/>
          <p:cNvSpPr/>
          <p:nvPr/>
        </p:nvSpPr>
        <p:spPr>
          <a:xfrm>
            <a:off x="1485900" y="2002046"/>
            <a:ext cx="349962" cy="457200"/>
          </a:xfrm>
          <a:prstGeom prst="ellipse">
            <a:avLst/>
          </a:prstGeom>
          <a:noFill/>
          <a:ln cap="flat" cmpd="sng" w="28575">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107" name="Google Shape;107;p4"/>
          <p:cNvSpPr/>
          <p:nvPr/>
        </p:nvSpPr>
        <p:spPr>
          <a:xfrm rot="9948901">
            <a:off x="7037202" y="2755194"/>
            <a:ext cx="1519464" cy="444500"/>
          </a:xfrm>
          <a:prstGeom prst="curvedUpArrow">
            <a:avLst>
              <a:gd fmla="val 25000" name="adj1"/>
              <a:gd fmla="val 50000" name="adj2"/>
              <a:gd fmla="val 25000" name="adj3"/>
            </a:avLst>
          </a:prstGeom>
          <a:solidFill>
            <a:schemeClr val="accen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entury Gothic"/>
              <a:ea typeface="Century Gothic"/>
              <a:cs typeface="Century Gothic"/>
              <a:sym typeface="Century Gothic"/>
            </a:endParaRPr>
          </a:p>
        </p:txBody>
      </p:sp>
      <p:sp>
        <p:nvSpPr>
          <p:cNvPr id="108" name="Google Shape;108;p4"/>
          <p:cNvSpPr/>
          <p:nvPr/>
        </p:nvSpPr>
        <p:spPr>
          <a:xfrm>
            <a:off x="6507696" y="3379100"/>
            <a:ext cx="181200" cy="381000"/>
          </a:xfrm>
          <a:prstGeom prst="upArrow">
            <a:avLst>
              <a:gd fmla="val 50000" name="adj1"/>
              <a:gd fmla="val 50000" name="adj2"/>
            </a:avLst>
          </a:prstGeom>
          <a:solidFill>
            <a:srgbClr val="FF0000"/>
          </a:solidFill>
          <a:ln cap="flat" cmpd="sng" w="127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109" name="Google Shape;109;p4"/>
          <p:cNvSpPr/>
          <p:nvPr/>
        </p:nvSpPr>
        <p:spPr>
          <a:xfrm>
            <a:off x="6711300" y="3409113"/>
            <a:ext cx="685800" cy="381000"/>
          </a:xfrm>
          <a:prstGeom prst="rect">
            <a:avLst/>
          </a:prstGeom>
          <a:solidFill>
            <a:schemeClr val="lt1"/>
          </a:solid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Arial"/>
              <a:buNone/>
            </a:pPr>
            <a:r>
              <a:rPr b="1" i="0" lang="es-CO" sz="1000" u="none" cap="none" strike="noStrike">
                <a:solidFill>
                  <a:schemeClr val="dk1"/>
                </a:solidFill>
                <a:latin typeface="Century Gothic"/>
                <a:ea typeface="Century Gothic"/>
                <a:cs typeface="Century Gothic"/>
                <a:sym typeface="Century Gothic"/>
              </a:rPr>
              <a:t>Hsp-27</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000"/>
              <a:buFont typeface="Arial"/>
              <a:buNone/>
            </a:pPr>
            <a:r>
              <a:rPr b="1" i="0" lang="es-CO" sz="1000" u="none" cap="none" strike="noStrike">
                <a:solidFill>
                  <a:schemeClr val="dk1"/>
                </a:solidFill>
                <a:latin typeface="Century Gothic"/>
                <a:ea typeface="Century Gothic"/>
                <a:cs typeface="Century Gothic"/>
                <a:sym typeface="Century Gothic"/>
              </a:rPr>
              <a:t>ADAR1</a:t>
            </a:r>
            <a:endParaRPr b="1" i="0" sz="1000" u="none" cap="none" strike="noStrike">
              <a:solidFill>
                <a:schemeClr val="dk1"/>
              </a:solidFill>
              <a:latin typeface="Century Gothic"/>
              <a:ea typeface="Century Gothic"/>
              <a:cs typeface="Century Gothic"/>
              <a:sym typeface="Century Gothic"/>
            </a:endParaRPr>
          </a:p>
        </p:txBody>
      </p:sp>
      <p:sp>
        <p:nvSpPr>
          <p:cNvPr id="110" name="Google Shape;110;p4"/>
          <p:cNvSpPr/>
          <p:nvPr/>
        </p:nvSpPr>
        <p:spPr>
          <a:xfrm>
            <a:off x="5986734" y="4762168"/>
            <a:ext cx="1936026" cy="340025"/>
          </a:xfrm>
          <a:prstGeom prst="rect">
            <a:avLst/>
          </a:prstGeom>
          <a:solidFill>
            <a:schemeClr val="lt1"/>
          </a:solidFill>
          <a:ln cap="flat" cmpd="sng" w="127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50"/>
              <a:buFont typeface="Arial"/>
              <a:buNone/>
            </a:pPr>
            <a:r>
              <a:rPr b="0" i="0" lang="es-CO" sz="1050" u="none" cap="none" strike="noStrike">
                <a:solidFill>
                  <a:schemeClr val="dk1"/>
                </a:solidFill>
                <a:latin typeface="Century Gothic"/>
                <a:ea typeface="Century Gothic"/>
                <a:cs typeface="Century Gothic"/>
                <a:sym typeface="Century Gothic"/>
              </a:rPr>
              <a:t>Alternativas terapéuticas </a:t>
            </a:r>
            <a:endParaRPr b="0" i="0" sz="1400" u="none" cap="none" strike="noStrike">
              <a:solidFill>
                <a:srgbClr val="000000"/>
              </a:solidFill>
              <a:latin typeface="Arial"/>
              <a:ea typeface="Arial"/>
              <a:cs typeface="Arial"/>
              <a:sym typeface="Arial"/>
            </a:endParaRPr>
          </a:p>
        </p:txBody>
      </p:sp>
      <p:sp>
        <p:nvSpPr>
          <p:cNvPr id="111" name="Google Shape;111;p4"/>
          <p:cNvSpPr/>
          <p:nvPr/>
        </p:nvSpPr>
        <p:spPr>
          <a:xfrm rot="5400000">
            <a:off x="6718650" y="4291978"/>
            <a:ext cx="472200" cy="313800"/>
          </a:xfrm>
          <a:prstGeom prst="stripedRightArrow">
            <a:avLst>
              <a:gd fmla="val 50005" name="adj1"/>
              <a:gd fmla="val 50000" name="adj2"/>
            </a:avLst>
          </a:prstGeom>
          <a:solidFill>
            <a:schemeClr val="lt1"/>
          </a:solidFill>
          <a:ln cap="flat" cmpd="sng" w="127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112" name="Google Shape;112;p4"/>
          <p:cNvSpPr/>
          <p:nvPr/>
        </p:nvSpPr>
        <p:spPr>
          <a:xfrm rot="10800000">
            <a:off x="5763332" y="5113132"/>
            <a:ext cx="1301108" cy="797242"/>
          </a:xfrm>
          <a:prstGeom prst="bentArrow">
            <a:avLst>
              <a:gd fmla="val 25000" name="adj1"/>
              <a:gd fmla="val 25000" name="adj2"/>
              <a:gd fmla="val 25000" name="adj3"/>
              <a:gd fmla="val 43750" name="adj4"/>
            </a:avLst>
          </a:prstGeom>
          <a:solidFill>
            <a:schemeClr val="lt1"/>
          </a:solidFill>
          <a:ln cap="flat" cmpd="sng" w="127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entury Gothic"/>
              <a:ea typeface="Century Gothic"/>
              <a:cs typeface="Century Gothic"/>
              <a:sym typeface="Century Gothic"/>
            </a:endParaRPr>
          </a:p>
        </p:txBody>
      </p:sp>
      <p:sp>
        <p:nvSpPr>
          <p:cNvPr id="113" name="Google Shape;113;p4"/>
          <p:cNvSpPr/>
          <p:nvPr/>
        </p:nvSpPr>
        <p:spPr>
          <a:xfrm>
            <a:off x="139180" y="3069028"/>
            <a:ext cx="1889757" cy="24622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500"/>
              <a:buFont typeface="Arial"/>
              <a:buNone/>
            </a:pPr>
            <a:r>
              <a:rPr b="0" i="0" lang="es-CO" sz="500" u="none" cap="none" strike="noStrike">
                <a:solidFill>
                  <a:schemeClr val="dk1"/>
                </a:solidFill>
                <a:latin typeface="Century Gothic"/>
                <a:ea typeface="Century Gothic"/>
                <a:cs typeface="Century Gothic"/>
                <a:sym typeface="Century Gothic"/>
              </a:rPr>
              <a:t>https://www.cancer.gov/espanol/publicaciones/diccionario/def/cromosoma-filadelfia</a:t>
            </a:r>
            <a:endParaRPr b="0" i="0" sz="1400" u="none" cap="none" strike="noStrike">
              <a:solidFill>
                <a:srgbClr val="000000"/>
              </a:solidFill>
              <a:latin typeface="Arial"/>
              <a:ea typeface="Arial"/>
              <a:cs typeface="Arial"/>
              <a:sym typeface="Arial"/>
            </a:endParaRPr>
          </a:p>
        </p:txBody>
      </p:sp>
      <p:pic>
        <p:nvPicPr>
          <p:cNvPr id="114" name="Google Shape;114;p4"/>
          <p:cNvPicPr preferRelativeResize="0"/>
          <p:nvPr/>
        </p:nvPicPr>
        <p:blipFill rotWithShape="1">
          <a:blip r:embed="rId6">
            <a:alphaModFix/>
          </a:blip>
          <a:srcRect b="0" l="0" r="0" t="0"/>
          <a:stretch/>
        </p:blipFill>
        <p:spPr>
          <a:xfrm rot="1086509">
            <a:off x="3587533" y="4285013"/>
            <a:ext cx="1817937" cy="1858882"/>
          </a:xfrm>
          <a:prstGeom prst="rect">
            <a:avLst/>
          </a:prstGeom>
          <a:noFill/>
          <a:ln>
            <a:noFill/>
          </a:ln>
        </p:spPr>
      </p:pic>
      <p:pic>
        <p:nvPicPr>
          <p:cNvPr descr="ADN (Ácido Desoxirribonucleico) | NHGRI" id="115" name="Google Shape;115;p4"/>
          <p:cNvPicPr preferRelativeResize="0"/>
          <p:nvPr/>
        </p:nvPicPr>
        <p:blipFill rotWithShape="1">
          <a:blip r:embed="rId7">
            <a:alphaModFix/>
          </a:blip>
          <a:srcRect b="55406" l="31324" r="18450" t="0"/>
          <a:stretch/>
        </p:blipFill>
        <p:spPr>
          <a:xfrm>
            <a:off x="2168942" y="4681363"/>
            <a:ext cx="1432491" cy="932059"/>
          </a:xfrm>
          <a:prstGeom prst="rect">
            <a:avLst/>
          </a:prstGeom>
          <a:noFill/>
          <a:ln>
            <a:noFill/>
          </a:ln>
        </p:spPr>
      </p:pic>
      <p:sp>
        <p:nvSpPr>
          <p:cNvPr id="116" name="Google Shape;116;p4"/>
          <p:cNvSpPr/>
          <p:nvPr/>
        </p:nvSpPr>
        <p:spPr>
          <a:xfrm>
            <a:off x="6666825" y="3820125"/>
            <a:ext cx="730200" cy="381000"/>
          </a:xfrm>
          <a:prstGeom prst="rect">
            <a:avLst/>
          </a:prstGeom>
          <a:solidFill>
            <a:schemeClr val="lt1"/>
          </a:solid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Arial"/>
              <a:buNone/>
            </a:pPr>
            <a:r>
              <a:rPr b="1" i="0" lang="es-CO" sz="1000" u="none" cap="none" strike="noStrike">
                <a:solidFill>
                  <a:schemeClr val="dk1"/>
                </a:solidFill>
                <a:latin typeface="Century Gothic"/>
                <a:ea typeface="Century Gothic"/>
                <a:cs typeface="Century Gothic"/>
                <a:sym typeface="Century Gothic"/>
              </a:rPr>
              <a:t>GATA1</a:t>
            </a:r>
            <a:endParaRPr b="1" i="0" sz="1000" u="none" cap="none" strike="noStrike">
              <a:solidFill>
                <a:schemeClr val="dk1"/>
              </a:solidFill>
              <a:latin typeface="Century Gothic"/>
              <a:ea typeface="Century Gothic"/>
              <a:cs typeface="Century Gothic"/>
              <a:sym typeface="Century Gothic"/>
            </a:endParaRPr>
          </a:p>
        </p:txBody>
      </p:sp>
      <p:sp>
        <p:nvSpPr>
          <p:cNvPr id="117" name="Google Shape;117;p4"/>
          <p:cNvSpPr/>
          <p:nvPr/>
        </p:nvSpPr>
        <p:spPr>
          <a:xfrm rot="10800000">
            <a:off x="6522250" y="3819975"/>
            <a:ext cx="181800" cy="381300"/>
          </a:xfrm>
          <a:prstGeom prst="upArrow">
            <a:avLst>
              <a:gd fmla="val 50000" name="adj1"/>
              <a:gd fmla="val 50000" name="adj2"/>
            </a:avLst>
          </a:prstGeom>
          <a:solidFill>
            <a:srgbClr val="639431"/>
          </a:solidFill>
          <a:ln cap="flat" cmpd="sng" w="12700">
            <a:solidFill>
              <a:srgbClr val="63943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6" name="Shape 1106"/>
        <p:cNvGrpSpPr/>
        <p:nvPr/>
      </p:nvGrpSpPr>
      <p:grpSpPr>
        <a:xfrm>
          <a:off x="0" y="0"/>
          <a:ext cx="0" cy="0"/>
          <a:chOff x="0" y="0"/>
          <a:chExt cx="0" cy="0"/>
        </a:xfrm>
      </p:grpSpPr>
      <p:sp>
        <p:nvSpPr>
          <p:cNvPr id="1107" name="Google Shape;1107;p35"/>
          <p:cNvSpPr/>
          <p:nvPr/>
        </p:nvSpPr>
        <p:spPr>
          <a:xfrm>
            <a:off x="0" y="0"/>
            <a:ext cx="12192000" cy="685800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cxnSp>
        <p:nvCxnSpPr>
          <p:cNvPr id="1108" name="Google Shape;1108;p35"/>
          <p:cNvCxnSpPr/>
          <p:nvPr/>
        </p:nvCxnSpPr>
        <p:spPr>
          <a:xfrm>
            <a:off x="7397108" y="1923563"/>
            <a:ext cx="0" cy="3017520"/>
          </a:xfrm>
          <a:prstGeom prst="straightConnector1">
            <a:avLst/>
          </a:prstGeom>
          <a:noFill/>
          <a:ln cap="flat" cmpd="sng" w="15875">
            <a:solidFill>
              <a:schemeClr val="dk1"/>
            </a:solidFill>
            <a:prstDash val="solid"/>
            <a:round/>
            <a:headEnd len="sm" w="sm" type="none"/>
            <a:tailEnd len="sm" w="sm" type="none"/>
          </a:ln>
        </p:spPr>
      </p:cxnSp>
      <p:pic>
        <p:nvPicPr>
          <p:cNvPr id="1109" name="Google Shape;1109;p35"/>
          <p:cNvPicPr preferRelativeResize="0"/>
          <p:nvPr/>
        </p:nvPicPr>
        <p:blipFill rotWithShape="1">
          <a:blip r:embed="rId3">
            <a:alphaModFix/>
          </a:blip>
          <a:srcRect b="0" l="0" r="0" t="-534"/>
          <a:stretch/>
        </p:blipFill>
        <p:spPr>
          <a:xfrm rot="-5400000">
            <a:off x="7545075" y="2187578"/>
            <a:ext cx="6857999" cy="2482850"/>
          </a:xfrm>
          <a:prstGeom prst="rect">
            <a:avLst/>
          </a:prstGeom>
          <a:noFill/>
          <a:ln>
            <a:noFill/>
          </a:ln>
        </p:spPr>
      </p:pic>
      <p:sp>
        <p:nvSpPr>
          <p:cNvPr id="1110" name="Google Shape;1110;p35"/>
          <p:cNvSpPr txBox="1"/>
          <p:nvPr>
            <p:ph type="ctrTitle"/>
          </p:nvPr>
        </p:nvSpPr>
        <p:spPr>
          <a:xfrm>
            <a:off x="398829" y="469900"/>
            <a:ext cx="10575245" cy="593843"/>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chemeClr val="dk1"/>
              </a:buClr>
              <a:buSzPts val="2000"/>
              <a:buFont typeface="Century Gothic"/>
              <a:buNone/>
            </a:pPr>
            <a:r>
              <a:rPr b="1" i="1" lang="es-CO" sz="2000"/>
              <a:t>ADENOVIRUS</a:t>
            </a:r>
            <a:r>
              <a:rPr b="1" lang="es-CO" sz="2000"/>
              <a:t>: ESQUEMA DEL GENOMA VIRAL TERMINADO </a:t>
            </a:r>
            <a:endParaRPr/>
          </a:p>
        </p:txBody>
      </p:sp>
      <p:sp>
        <p:nvSpPr>
          <p:cNvPr id="1111" name="Google Shape;1111;p35"/>
          <p:cNvSpPr/>
          <p:nvPr/>
        </p:nvSpPr>
        <p:spPr>
          <a:xfrm>
            <a:off x="7268705" y="1923562"/>
            <a:ext cx="263471" cy="3210589"/>
          </a:xfrm>
          <a:prstGeom prst="rect">
            <a:avLst/>
          </a:prstGeom>
          <a:solidFill>
            <a:schemeClr val="lt1"/>
          </a:solid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pic>
        <p:nvPicPr>
          <p:cNvPr descr="https://lh6.googleusercontent.com/e48ab_Td0s5rijxcYhh9SV6VMfj54q1DoxhkMNKGoWVi7ubg6igptGU93s5dsN-N9uSRBefbDR8Rjb12xCHCPkeVvNITCP4JaXnq9YqC0k2ditIRZXbaS-Mc55pRUiVNhOn4TSIv" id="1112" name="Google Shape;1112;p35"/>
          <p:cNvPicPr preferRelativeResize="0"/>
          <p:nvPr/>
        </p:nvPicPr>
        <p:blipFill rotWithShape="1">
          <a:blip r:embed="rId4">
            <a:alphaModFix/>
          </a:blip>
          <a:srcRect b="9501" l="19212" r="21624" t="11123"/>
          <a:stretch/>
        </p:blipFill>
        <p:spPr>
          <a:xfrm>
            <a:off x="4287544" y="3143937"/>
            <a:ext cx="2797813" cy="2422174"/>
          </a:xfrm>
          <a:prstGeom prst="rect">
            <a:avLst/>
          </a:prstGeom>
          <a:noFill/>
          <a:ln>
            <a:noFill/>
          </a:ln>
        </p:spPr>
      </p:pic>
      <p:cxnSp>
        <p:nvCxnSpPr>
          <p:cNvPr id="1113" name="Google Shape;1113;p35"/>
          <p:cNvCxnSpPr/>
          <p:nvPr/>
        </p:nvCxnSpPr>
        <p:spPr>
          <a:xfrm>
            <a:off x="919646" y="2419506"/>
            <a:ext cx="3406024" cy="1870326"/>
          </a:xfrm>
          <a:prstGeom prst="straightConnector1">
            <a:avLst/>
          </a:prstGeom>
          <a:noFill/>
          <a:ln cap="flat" cmpd="sng" w="28575">
            <a:solidFill>
              <a:schemeClr val="accent1"/>
            </a:solidFill>
            <a:prstDash val="solid"/>
            <a:round/>
            <a:headEnd len="sm" w="sm" type="none"/>
            <a:tailEnd len="sm" w="sm" type="none"/>
          </a:ln>
        </p:spPr>
      </p:cxnSp>
      <p:cxnSp>
        <p:nvCxnSpPr>
          <p:cNvPr id="1114" name="Google Shape;1114;p35"/>
          <p:cNvCxnSpPr/>
          <p:nvPr/>
        </p:nvCxnSpPr>
        <p:spPr>
          <a:xfrm flipH="1" rot="10800000">
            <a:off x="6972962" y="2419506"/>
            <a:ext cx="2913888" cy="1935518"/>
          </a:xfrm>
          <a:prstGeom prst="straightConnector1">
            <a:avLst/>
          </a:prstGeom>
          <a:noFill/>
          <a:ln cap="flat" cmpd="sng" w="28575">
            <a:solidFill>
              <a:schemeClr val="accent1"/>
            </a:solidFill>
            <a:prstDash val="solid"/>
            <a:round/>
            <a:headEnd len="sm" w="sm" type="none"/>
            <a:tailEnd len="sm" w="sm" type="none"/>
          </a:ln>
        </p:spPr>
      </p:cxnSp>
      <p:pic>
        <p:nvPicPr>
          <p:cNvPr id="1115" name="Google Shape;1115;p35"/>
          <p:cNvPicPr preferRelativeResize="0"/>
          <p:nvPr/>
        </p:nvPicPr>
        <p:blipFill rotWithShape="1">
          <a:blip r:embed="rId5">
            <a:alphaModFix/>
          </a:blip>
          <a:srcRect b="46146" l="3271" r="-190" t="39609"/>
          <a:stretch/>
        </p:blipFill>
        <p:spPr>
          <a:xfrm>
            <a:off x="849071" y="1671746"/>
            <a:ext cx="9037779" cy="749529"/>
          </a:xfrm>
          <a:prstGeom prst="rect">
            <a:avLst/>
          </a:prstGeom>
          <a:noFill/>
          <a:ln>
            <a:noFill/>
          </a:ln>
        </p:spPr>
      </p:pic>
      <p:sp>
        <p:nvSpPr>
          <p:cNvPr id="1116" name="Google Shape;1116;p35"/>
          <p:cNvSpPr/>
          <p:nvPr/>
        </p:nvSpPr>
        <p:spPr>
          <a:xfrm>
            <a:off x="2164079" y="5663745"/>
            <a:ext cx="6400800" cy="2616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Century Gothic"/>
                <a:ea typeface="Century Gothic"/>
                <a:cs typeface="Century Gothic"/>
                <a:sym typeface="Century Gothic"/>
              </a:rPr>
              <a:t>Ilustración 15. Modelado del genoma viral resultante de la edición génica por CRISPR-Cas9.</a:t>
            </a:r>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1" name="Shape 1121"/>
        <p:cNvGrpSpPr/>
        <p:nvPr/>
      </p:nvGrpSpPr>
      <p:grpSpPr>
        <a:xfrm>
          <a:off x="0" y="0"/>
          <a:ext cx="0" cy="0"/>
          <a:chOff x="0" y="0"/>
          <a:chExt cx="0" cy="0"/>
        </a:xfrm>
      </p:grpSpPr>
      <p:sp>
        <p:nvSpPr>
          <p:cNvPr id="1122" name="Google Shape;1122;p45"/>
          <p:cNvSpPr/>
          <p:nvPr/>
        </p:nvSpPr>
        <p:spPr>
          <a:xfrm>
            <a:off x="0" y="0"/>
            <a:ext cx="12192000" cy="685800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800" u="none" cap="none" strike="noStrike">
              <a:solidFill>
                <a:schemeClr val="lt1"/>
              </a:solidFill>
              <a:latin typeface="Century Gothic"/>
              <a:ea typeface="Century Gothic"/>
              <a:cs typeface="Century Gothic"/>
              <a:sym typeface="Century Gothic"/>
            </a:endParaRPr>
          </a:p>
        </p:txBody>
      </p:sp>
      <p:graphicFrame>
        <p:nvGraphicFramePr>
          <p:cNvPr id="1123" name="Google Shape;1123;p45"/>
          <p:cNvGraphicFramePr/>
          <p:nvPr/>
        </p:nvGraphicFramePr>
        <p:xfrm>
          <a:off x="817587" y="315612"/>
          <a:ext cx="3000000" cy="3000000"/>
        </p:xfrm>
        <a:graphic>
          <a:graphicData uri="http://schemas.openxmlformats.org/drawingml/2006/table">
            <a:tbl>
              <a:tblPr>
                <a:noFill/>
                <a:tableStyleId>{5D15B448-C41E-45A0-A7D2-DCA49872B258}</a:tableStyleId>
              </a:tblPr>
              <a:tblGrid>
                <a:gridCol w="1361700"/>
                <a:gridCol w="1186900"/>
                <a:gridCol w="754450"/>
                <a:gridCol w="1242100"/>
                <a:gridCol w="1196100"/>
              </a:tblGrid>
              <a:tr h="438275">
                <a:tc gridSpan="5">
                  <a:txBody>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Ventajas del modelo descrito (</a:t>
                      </a:r>
                      <a:r>
                        <a:rPr b="1" i="0" lang="es-CO" sz="1100" u="none" cap="none" strike="noStrike">
                          <a:solidFill>
                            <a:srgbClr val="000000"/>
                          </a:solidFill>
                          <a:latin typeface="Times New Roman"/>
                          <a:ea typeface="Times New Roman"/>
                          <a:cs typeface="Times New Roman"/>
                          <a:sym typeface="Times New Roman"/>
                        </a:rPr>
                        <a:t>Ad5/52s</a:t>
                      </a:r>
                      <a:r>
                        <a:rPr b="0" i="0" lang="es-CO" sz="1100" u="none" cap="none" strike="noStrike">
                          <a:solidFill>
                            <a:srgbClr val="000000"/>
                          </a:solidFill>
                          <a:latin typeface="Times New Roman"/>
                          <a:ea typeface="Times New Roman"/>
                          <a:cs typeface="Times New Roman"/>
                          <a:sym typeface="Times New Roman"/>
                        </a:rPr>
                        <a:t>) frente a la terapia farmacológica y otros modelos de terapia viral oncolítica para la resolución de la LMC.</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hMerge="1"/>
                <a:tc hMerge="1"/>
                <a:tc hMerge="1"/>
                <a:tc hMerge="1"/>
              </a:tr>
              <a:tr h="517000">
                <a:tc>
                  <a:txBody>
                    <a:bodyPr/>
                    <a:lstStyle/>
                    <a:p>
                      <a:pPr indent="0" lvl="0" marL="0" marR="0" rtl="0" algn="l">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Terapia farmacológica</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gridSpan="3">
                  <a:txBody>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Terapia viral oncolítica</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hMerge="1"/>
                <a:tc hMerge="1"/>
              </a:tr>
              <a:tr h="613600">
                <a:tc>
                  <a:txBody>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Parámetros evaluados</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ITK</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1" i="0" lang="es-CO" sz="1100" u="none" cap="none" strike="noStrike">
                          <a:solidFill>
                            <a:srgbClr val="000000"/>
                          </a:solidFill>
                          <a:latin typeface="Times New Roman"/>
                          <a:ea typeface="Times New Roman"/>
                          <a:cs typeface="Times New Roman"/>
                          <a:sym typeface="Times New Roman"/>
                        </a:rPr>
                        <a:t>Ad5/52s</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Ad5 (sin modificaciones a la cápside)</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Otros virus oncolíticos</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438275">
                <a:tc>
                  <a:txBody>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Vida media fisiológica </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100" u="none" cap="none" strike="noStrike">
                          <a:solidFill>
                            <a:srgbClr val="FF0000"/>
                          </a:solidFill>
                          <a:latin typeface="Times New Roman"/>
                          <a:ea typeface="Times New Roman"/>
                          <a:cs typeface="Times New Roman"/>
                          <a:sym typeface="Times New Roman"/>
                        </a:rPr>
                        <a:t>3-18 horas</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60 días</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&gt;60 días</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Variable</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613600">
                <a:tc>
                  <a:txBody>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Riesgo de daño hepático, hepatitis y/o daño renal </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0" i="0" lang="es-CO" sz="1100" u="none" cap="none" strike="noStrike">
                          <a:solidFill>
                            <a:srgbClr val="FF0000"/>
                          </a:solidFill>
                          <a:latin typeface="Times New Roman"/>
                          <a:ea typeface="Times New Roman"/>
                          <a:cs typeface="Times New Roman"/>
                          <a:sym typeface="Times New Roman"/>
                        </a:rPr>
                        <a:t>Si</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No</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No</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Variable</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613600">
                <a:tc>
                  <a:txBody>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Administración en maternas </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rPr b="0" i="0" lang="es-CO" sz="1100" u="none" cap="none" strike="noStrike">
                          <a:solidFill>
                            <a:srgbClr val="FF0000"/>
                          </a:solidFill>
                          <a:latin typeface="Times New Roman"/>
                          <a:ea typeface="Times New Roman"/>
                          <a:cs typeface="Times New Roman"/>
                          <a:sym typeface="Times New Roman"/>
                        </a:rPr>
                        <a:t>No (produce malformaciones al recién nacido)</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0" i="0" lang="es-CO" sz="1100" u="none" cap="none" strike="noStrike">
                          <a:solidFill>
                            <a:srgbClr val="0070C0"/>
                          </a:solidFill>
                          <a:latin typeface="Times New Roman"/>
                          <a:ea typeface="Times New Roman"/>
                          <a:cs typeface="Times New Roman"/>
                          <a:sym typeface="Times New Roman"/>
                        </a:rPr>
                        <a:t>ND</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0" i="0" lang="es-CO" sz="1100" u="none" cap="none" strike="noStrike">
                          <a:solidFill>
                            <a:srgbClr val="0070C0"/>
                          </a:solidFill>
                          <a:latin typeface="Times New Roman"/>
                          <a:ea typeface="Times New Roman"/>
                          <a:cs typeface="Times New Roman"/>
                          <a:sym typeface="Times New Roman"/>
                        </a:rPr>
                        <a:t>ND</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0" i="0" lang="es-CO" sz="1100" u="none" cap="none" strike="noStrike">
                          <a:solidFill>
                            <a:srgbClr val="0070C0"/>
                          </a:solidFill>
                          <a:latin typeface="Times New Roman"/>
                          <a:ea typeface="Times New Roman"/>
                          <a:cs typeface="Times New Roman"/>
                          <a:sym typeface="Times New Roman"/>
                        </a:rPr>
                        <a:t>ND</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613600">
                <a:tc>
                  <a:txBody>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Lactancia normal durante el tratamiento </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rPr b="0" i="0" lang="es-CO" sz="1100" u="none" cap="none" strike="noStrike">
                          <a:solidFill>
                            <a:srgbClr val="FF0000"/>
                          </a:solidFill>
                          <a:latin typeface="Times New Roman"/>
                          <a:ea typeface="Times New Roman"/>
                          <a:cs typeface="Times New Roman"/>
                          <a:sym typeface="Times New Roman"/>
                        </a:rPr>
                        <a:t>No (produce malformaciones al recién nacido)</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0" i="0" lang="es-CO" sz="1100" u="none" cap="none" strike="noStrike">
                          <a:solidFill>
                            <a:srgbClr val="0070C0"/>
                          </a:solidFill>
                          <a:latin typeface="Times New Roman"/>
                          <a:ea typeface="Times New Roman"/>
                          <a:cs typeface="Times New Roman"/>
                          <a:sym typeface="Times New Roman"/>
                        </a:rPr>
                        <a:t>ND</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0" i="0" lang="es-CO" sz="1100" u="none" cap="none" strike="noStrike">
                          <a:solidFill>
                            <a:srgbClr val="0070C0"/>
                          </a:solidFill>
                          <a:latin typeface="Times New Roman"/>
                          <a:ea typeface="Times New Roman"/>
                          <a:cs typeface="Times New Roman"/>
                          <a:sym typeface="Times New Roman"/>
                        </a:rPr>
                        <a:t>ND</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0" i="0" lang="es-CO" sz="1100" u="none" cap="none" strike="noStrike">
                          <a:solidFill>
                            <a:srgbClr val="0070C0"/>
                          </a:solidFill>
                          <a:latin typeface="Times New Roman"/>
                          <a:ea typeface="Times New Roman"/>
                          <a:cs typeface="Times New Roman"/>
                          <a:sym typeface="Times New Roman"/>
                        </a:rPr>
                        <a:t>ND</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613600">
                <a:tc>
                  <a:txBody>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Eficiencia de transducción de genes</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NA</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1" i="0" lang="es-CO" sz="1100" u="none" cap="none" strike="noStrike">
                          <a:solidFill>
                            <a:srgbClr val="00B050"/>
                          </a:solidFill>
                          <a:latin typeface="Times New Roman"/>
                          <a:ea typeface="Times New Roman"/>
                          <a:cs typeface="Times New Roman"/>
                          <a:sym typeface="Times New Roman"/>
                        </a:rPr>
                        <a:t>Alta</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Media</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0" i="0" lang="es-CO" sz="1100" u="none" cap="none" strike="noStrike">
                          <a:solidFill>
                            <a:srgbClr val="FF0000"/>
                          </a:solidFill>
                          <a:latin typeface="Times New Roman"/>
                          <a:ea typeface="Times New Roman"/>
                          <a:cs typeface="Times New Roman"/>
                          <a:sym typeface="Times New Roman"/>
                        </a:rPr>
                        <a:t>Variable</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438275">
                <a:tc>
                  <a:txBody>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Expresión de genes exógenos </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NA</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1" i="0" lang="es-CO" sz="1100" u="none" cap="none" strike="noStrike">
                          <a:solidFill>
                            <a:srgbClr val="00B050"/>
                          </a:solidFill>
                          <a:latin typeface="Times New Roman"/>
                          <a:ea typeface="Times New Roman"/>
                          <a:cs typeface="Times New Roman"/>
                          <a:sym typeface="Times New Roman"/>
                        </a:rPr>
                        <a:t>Alta</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1" i="0" lang="es-CO" sz="1100" u="none" cap="none" strike="noStrike">
                          <a:solidFill>
                            <a:srgbClr val="00B050"/>
                          </a:solidFill>
                          <a:latin typeface="Times New Roman"/>
                          <a:ea typeface="Times New Roman"/>
                          <a:cs typeface="Times New Roman"/>
                          <a:sym typeface="Times New Roman"/>
                        </a:rPr>
                        <a:t>Alta</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1" i="0" lang="es-CO" sz="1100" u="none" cap="none" strike="noStrike">
                          <a:solidFill>
                            <a:srgbClr val="00B050"/>
                          </a:solidFill>
                          <a:latin typeface="Times New Roman"/>
                          <a:ea typeface="Times New Roman"/>
                          <a:cs typeface="Times New Roman"/>
                          <a:sym typeface="Times New Roman"/>
                        </a:rPr>
                        <a:t>Alta</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788925">
                <a:tc>
                  <a:txBody>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Ligandos afines a los receptores de las células productoras de la LMC</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NA</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1" i="0" lang="es-CO" sz="1100" u="none" cap="none" strike="noStrike">
                          <a:solidFill>
                            <a:srgbClr val="00B050"/>
                          </a:solidFill>
                          <a:latin typeface="Times New Roman"/>
                          <a:ea typeface="Times New Roman"/>
                          <a:cs typeface="Times New Roman"/>
                          <a:sym typeface="Times New Roman"/>
                        </a:rPr>
                        <a:t>Presente</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1" i="0" lang="es-CO" sz="1100" u="none" cap="none" strike="noStrike">
                          <a:solidFill>
                            <a:srgbClr val="FF0000"/>
                          </a:solidFill>
                          <a:latin typeface="Times New Roman"/>
                          <a:ea typeface="Times New Roman"/>
                          <a:cs typeface="Times New Roman"/>
                          <a:sym typeface="Times New Roman"/>
                        </a:rPr>
                        <a:t>Escasa (dependiente de CAR)</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0" i="0" lang="es-CO" sz="1100" u="none" cap="none" strike="noStrike">
                          <a:solidFill>
                            <a:srgbClr val="FF0000"/>
                          </a:solidFill>
                          <a:latin typeface="Times New Roman"/>
                          <a:ea typeface="Times New Roman"/>
                          <a:cs typeface="Times New Roman"/>
                          <a:sym typeface="Times New Roman"/>
                        </a:rPr>
                        <a:t>Variable</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1124" name="Google Shape;1124;p45"/>
          <p:cNvSpPr/>
          <p:nvPr/>
        </p:nvSpPr>
        <p:spPr>
          <a:xfrm>
            <a:off x="4073525" y="2185988"/>
            <a:ext cx="12192000" cy="45720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125" name="Google Shape;1125;p45"/>
          <p:cNvSpPr/>
          <p:nvPr/>
        </p:nvSpPr>
        <p:spPr>
          <a:xfrm>
            <a:off x="4679950" y="2095500"/>
            <a:ext cx="12192000" cy="45720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126" name="Google Shape;1126;p45"/>
          <p:cNvPicPr preferRelativeResize="0"/>
          <p:nvPr/>
        </p:nvPicPr>
        <p:blipFill rotWithShape="1">
          <a:blip r:embed="rId3">
            <a:alphaModFix/>
          </a:blip>
          <a:srcRect b="0" l="0" r="0" t="-534"/>
          <a:stretch/>
        </p:blipFill>
        <p:spPr>
          <a:xfrm rot="-5400000">
            <a:off x="7545075" y="2187578"/>
            <a:ext cx="6857999" cy="2482850"/>
          </a:xfrm>
          <a:prstGeom prst="rect">
            <a:avLst/>
          </a:prstGeom>
          <a:noFill/>
          <a:ln>
            <a:noFill/>
          </a:ln>
        </p:spPr>
      </p:pic>
      <p:sp>
        <p:nvSpPr>
          <p:cNvPr id="1127" name="Google Shape;1127;p45"/>
          <p:cNvSpPr/>
          <p:nvPr/>
        </p:nvSpPr>
        <p:spPr>
          <a:xfrm>
            <a:off x="686734" y="6160761"/>
            <a:ext cx="6002938" cy="540858"/>
          </a:xfrm>
          <a:prstGeom prst="rect">
            <a:avLst/>
          </a:prstGeom>
          <a:solidFill>
            <a:schemeClr val="accent1"/>
          </a:solid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s-CO" sz="1200" u="none" cap="none" strike="noStrike">
                <a:solidFill>
                  <a:schemeClr val="lt1"/>
                </a:solidFill>
                <a:latin typeface="Arial"/>
                <a:ea typeface="Arial"/>
                <a:cs typeface="Arial"/>
                <a:sym typeface="Arial"/>
              </a:rPr>
              <a:t>Anexo 6.12 </a:t>
            </a:r>
            <a:r>
              <a:rPr b="0" i="0" lang="es-CO" sz="1200" u="none" cap="none" strike="noStrike">
                <a:solidFill>
                  <a:schemeClr val="lt1"/>
                </a:solidFill>
                <a:latin typeface="Arial"/>
                <a:ea typeface="Arial"/>
                <a:cs typeface="Arial"/>
                <a:sym typeface="Arial"/>
              </a:rPr>
              <a:t>Tabla 12. Ventajas del modelo descrito (Ad5/52s) frente a la terapia farmacológica y otros modelos de terapia viral oncolítica para la resolución de la LMC.</a:t>
            </a:r>
            <a:endParaRPr b="0" i="0" sz="1600" u="none" cap="none" strike="noStrike">
              <a:solidFill>
                <a:schemeClr val="lt1"/>
              </a:solidFill>
              <a:latin typeface="Century Gothic"/>
              <a:ea typeface="Century Gothic"/>
              <a:cs typeface="Century Gothic"/>
              <a:sym typeface="Century Gothic"/>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2" name="Shape 1132"/>
        <p:cNvGrpSpPr/>
        <p:nvPr/>
      </p:nvGrpSpPr>
      <p:grpSpPr>
        <a:xfrm>
          <a:off x="0" y="0"/>
          <a:ext cx="0" cy="0"/>
          <a:chOff x="0" y="0"/>
          <a:chExt cx="0" cy="0"/>
        </a:xfrm>
      </p:grpSpPr>
      <p:sp>
        <p:nvSpPr>
          <p:cNvPr id="1133" name="Google Shape;1133;p46"/>
          <p:cNvSpPr/>
          <p:nvPr/>
        </p:nvSpPr>
        <p:spPr>
          <a:xfrm>
            <a:off x="0" y="0"/>
            <a:ext cx="12192000" cy="685800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800" u="none" cap="none" strike="noStrike">
              <a:solidFill>
                <a:schemeClr val="lt1"/>
              </a:solidFill>
              <a:latin typeface="Century Gothic"/>
              <a:ea typeface="Century Gothic"/>
              <a:cs typeface="Century Gothic"/>
              <a:sym typeface="Century Gothic"/>
            </a:endParaRPr>
          </a:p>
        </p:txBody>
      </p:sp>
      <p:graphicFrame>
        <p:nvGraphicFramePr>
          <p:cNvPr id="1134" name="Google Shape;1134;p46"/>
          <p:cNvGraphicFramePr/>
          <p:nvPr/>
        </p:nvGraphicFramePr>
        <p:xfrm>
          <a:off x="817587" y="315612"/>
          <a:ext cx="3000000" cy="3000000"/>
        </p:xfrm>
        <a:graphic>
          <a:graphicData uri="http://schemas.openxmlformats.org/drawingml/2006/table">
            <a:tbl>
              <a:tblPr>
                <a:noFill/>
                <a:tableStyleId>{5D15B448-C41E-45A0-A7D2-DCA49872B258}</a:tableStyleId>
              </a:tblPr>
              <a:tblGrid>
                <a:gridCol w="1361700"/>
                <a:gridCol w="1186900"/>
                <a:gridCol w="754450"/>
                <a:gridCol w="1242100"/>
                <a:gridCol w="1196100"/>
              </a:tblGrid>
              <a:tr h="438275">
                <a:tc gridSpan="5">
                  <a:txBody>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Ventajas del modelo descrito (</a:t>
                      </a:r>
                      <a:r>
                        <a:rPr b="1" i="0" lang="es-CO" sz="1100" u="none" cap="none" strike="noStrike">
                          <a:solidFill>
                            <a:srgbClr val="000000"/>
                          </a:solidFill>
                          <a:latin typeface="Times New Roman"/>
                          <a:ea typeface="Times New Roman"/>
                          <a:cs typeface="Times New Roman"/>
                          <a:sym typeface="Times New Roman"/>
                        </a:rPr>
                        <a:t>Ad5/52s</a:t>
                      </a:r>
                      <a:r>
                        <a:rPr b="0" i="0" lang="es-CO" sz="1100" u="none" cap="none" strike="noStrike">
                          <a:solidFill>
                            <a:srgbClr val="000000"/>
                          </a:solidFill>
                          <a:latin typeface="Times New Roman"/>
                          <a:ea typeface="Times New Roman"/>
                          <a:cs typeface="Times New Roman"/>
                          <a:sym typeface="Times New Roman"/>
                        </a:rPr>
                        <a:t>) frente a la terapia farmacológica y otros modelos de terapia viral oncolítica para la resolución de la LMC.</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hMerge="1"/>
                <a:tc hMerge="1"/>
                <a:tc hMerge="1"/>
                <a:tc hMerge="1"/>
              </a:tr>
              <a:tr h="517000">
                <a:tc>
                  <a:txBody>
                    <a:bodyPr/>
                    <a:lstStyle/>
                    <a:p>
                      <a:pPr indent="0" lvl="0" marL="0" marR="0" rtl="0" algn="l">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Terapia farmacológica</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gridSpan="3">
                  <a:txBody>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Terapia viral oncolítica</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hMerge="1"/>
                <a:tc hMerge="1"/>
              </a:tr>
              <a:tr h="613600">
                <a:tc>
                  <a:txBody>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Parámetros evaluados</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ITK</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1" i="0" lang="es-CO" sz="1100" u="none" cap="none" strike="noStrike">
                          <a:solidFill>
                            <a:srgbClr val="000000"/>
                          </a:solidFill>
                          <a:latin typeface="Times New Roman"/>
                          <a:ea typeface="Times New Roman"/>
                          <a:cs typeface="Times New Roman"/>
                          <a:sym typeface="Times New Roman"/>
                        </a:rPr>
                        <a:t>Ad5/52s</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Ad5 (sin modificaciones a la cápside)</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Otros virus oncolíticos</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438275">
                <a:tc>
                  <a:txBody>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Vida media fisiológica </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100" u="none" cap="none" strike="noStrike">
                          <a:solidFill>
                            <a:srgbClr val="FF0000"/>
                          </a:solidFill>
                          <a:latin typeface="Times New Roman"/>
                          <a:ea typeface="Times New Roman"/>
                          <a:cs typeface="Times New Roman"/>
                          <a:sym typeface="Times New Roman"/>
                        </a:rPr>
                        <a:t>3-18 horas</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60 días</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&gt;60 días</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Variable</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613600">
                <a:tc>
                  <a:txBody>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Riesgo de daño hepático, hepatitis y/o daño renal </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0" i="0" lang="es-CO" sz="1100" u="none" cap="none" strike="noStrike">
                          <a:solidFill>
                            <a:srgbClr val="FF0000"/>
                          </a:solidFill>
                          <a:latin typeface="Times New Roman"/>
                          <a:ea typeface="Times New Roman"/>
                          <a:cs typeface="Times New Roman"/>
                          <a:sym typeface="Times New Roman"/>
                        </a:rPr>
                        <a:t>Si</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No</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No</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Variable</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613600">
                <a:tc>
                  <a:txBody>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Administración en maternas </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rPr b="0" i="0" lang="es-CO" sz="1100" u="none" cap="none" strike="noStrike">
                          <a:solidFill>
                            <a:srgbClr val="FF0000"/>
                          </a:solidFill>
                          <a:latin typeface="Times New Roman"/>
                          <a:ea typeface="Times New Roman"/>
                          <a:cs typeface="Times New Roman"/>
                          <a:sym typeface="Times New Roman"/>
                        </a:rPr>
                        <a:t>No (produce malformaciones al recién nacido)</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0" i="0" lang="es-CO" sz="1100" u="none" cap="none" strike="noStrike">
                          <a:solidFill>
                            <a:srgbClr val="0070C0"/>
                          </a:solidFill>
                          <a:latin typeface="Times New Roman"/>
                          <a:ea typeface="Times New Roman"/>
                          <a:cs typeface="Times New Roman"/>
                          <a:sym typeface="Times New Roman"/>
                        </a:rPr>
                        <a:t>ND</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0" i="0" lang="es-CO" sz="1100" u="none" cap="none" strike="noStrike">
                          <a:solidFill>
                            <a:srgbClr val="0070C0"/>
                          </a:solidFill>
                          <a:latin typeface="Times New Roman"/>
                          <a:ea typeface="Times New Roman"/>
                          <a:cs typeface="Times New Roman"/>
                          <a:sym typeface="Times New Roman"/>
                        </a:rPr>
                        <a:t>ND</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0" i="0" lang="es-CO" sz="1100" u="none" cap="none" strike="noStrike">
                          <a:solidFill>
                            <a:srgbClr val="0070C0"/>
                          </a:solidFill>
                          <a:latin typeface="Times New Roman"/>
                          <a:ea typeface="Times New Roman"/>
                          <a:cs typeface="Times New Roman"/>
                          <a:sym typeface="Times New Roman"/>
                        </a:rPr>
                        <a:t>ND</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613600">
                <a:tc>
                  <a:txBody>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Lactancia normal durante el tratamiento </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rPr b="0" i="0" lang="es-CO" sz="1100" u="none" cap="none" strike="noStrike">
                          <a:solidFill>
                            <a:srgbClr val="FF0000"/>
                          </a:solidFill>
                          <a:latin typeface="Times New Roman"/>
                          <a:ea typeface="Times New Roman"/>
                          <a:cs typeface="Times New Roman"/>
                          <a:sym typeface="Times New Roman"/>
                        </a:rPr>
                        <a:t>No (produce malformaciones al recién nacido)</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0" i="0" lang="es-CO" sz="1100" u="none" cap="none" strike="noStrike">
                          <a:solidFill>
                            <a:srgbClr val="0070C0"/>
                          </a:solidFill>
                          <a:latin typeface="Times New Roman"/>
                          <a:ea typeface="Times New Roman"/>
                          <a:cs typeface="Times New Roman"/>
                          <a:sym typeface="Times New Roman"/>
                        </a:rPr>
                        <a:t>ND</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0" i="0" lang="es-CO" sz="1100" u="none" cap="none" strike="noStrike">
                          <a:solidFill>
                            <a:srgbClr val="0070C0"/>
                          </a:solidFill>
                          <a:latin typeface="Times New Roman"/>
                          <a:ea typeface="Times New Roman"/>
                          <a:cs typeface="Times New Roman"/>
                          <a:sym typeface="Times New Roman"/>
                        </a:rPr>
                        <a:t>ND</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0" i="0" lang="es-CO" sz="1100" u="none" cap="none" strike="noStrike">
                          <a:solidFill>
                            <a:srgbClr val="0070C0"/>
                          </a:solidFill>
                          <a:latin typeface="Times New Roman"/>
                          <a:ea typeface="Times New Roman"/>
                          <a:cs typeface="Times New Roman"/>
                          <a:sym typeface="Times New Roman"/>
                        </a:rPr>
                        <a:t>ND</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613600">
                <a:tc>
                  <a:txBody>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Eficiencia de transducción de genes</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NA</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1" i="0" lang="es-CO" sz="1100" u="none" cap="none" strike="noStrike">
                          <a:solidFill>
                            <a:srgbClr val="00B050"/>
                          </a:solidFill>
                          <a:latin typeface="Times New Roman"/>
                          <a:ea typeface="Times New Roman"/>
                          <a:cs typeface="Times New Roman"/>
                          <a:sym typeface="Times New Roman"/>
                        </a:rPr>
                        <a:t>Alta</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Media</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0" i="0" lang="es-CO" sz="1100" u="none" cap="none" strike="noStrike">
                          <a:solidFill>
                            <a:srgbClr val="FF0000"/>
                          </a:solidFill>
                          <a:latin typeface="Times New Roman"/>
                          <a:ea typeface="Times New Roman"/>
                          <a:cs typeface="Times New Roman"/>
                          <a:sym typeface="Times New Roman"/>
                        </a:rPr>
                        <a:t>Variable</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438275">
                <a:tc>
                  <a:txBody>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Expresión de genes exógenos </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NA</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1" i="0" lang="es-CO" sz="1100" u="none" cap="none" strike="noStrike">
                          <a:solidFill>
                            <a:srgbClr val="00B050"/>
                          </a:solidFill>
                          <a:latin typeface="Times New Roman"/>
                          <a:ea typeface="Times New Roman"/>
                          <a:cs typeface="Times New Roman"/>
                          <a:sym typeface="Times New Roman"/>
                        </a:rPr>
                        <a:t>Alta</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1" i="0" lang="es-CO" sz="1100" u="none" cap="none" strike="noStrike">
                          <a:solidFill>
                            <a:srgbClr val="00B050"/>
                          </a:solidFill>
                          <a:latin typeface="Times New Roman"/>
                          <a:ea typeface="Times New Roman"/>
                          <a:cs typeface="Times New Roman"/>
                          <a:sym typeface="Times New Roman"/>
                        </a:rPr>
                        <a:t>Alta</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1" i="0" lang="es-CO" sz="1100" u="none" cap="none" strike="noStrike">
                          <a:solidFill>
                            <a:srgbClr val="00B050"/>
                          </a:solidFill>
                          <a:latin typeface="Times New Roman"/>
                          <a:ea typeface="Times New Roman"/>
                          <a:cs typeface="Times New Roman"/>
                          <a:sym typeface="Times New Roman"/>
                        </a:rPr>
                        <a:t>Alta</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788925">
                <a:tc>
                  <a:txBody>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Ligandos afines a los receptores de las células productoras de la LMC</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NA</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1" i="0" lang="es-CO" sz="1100" u="none" cap="none" strike="noStrike">
                          <a:solidFill>
                            <a:srgbClr val="00B050"/>
                          </a:solidFill>
                          <a:latin typeface="Times New Roman"/>
                          <a:ea typeface="Times New Roman"/>
                          <a:cs typeface="Times New Roman"/>
                          <a:sym typeface="Times New Roman"/>
                        </a:rPr>
                        <a:t>Presente</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1" i="0" lang="es-CO" sz="1100" u="none" cap="none" strike="noStrike">
                          <a:solidFill>
                            <a:srgbClr val="FF0000"/>
                          </a:solidFill>
                          <a:latin typeface="Times New Roman"/>
                          <a:ea typeface="Times New Roman"/>
                          <a:cs typeface="Times New Roman"/>
                          <a:sym typeface="Times New Roman"/>
                        </a:rPr>
                        <a:t>Escasa (dependiente de CAR)</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0" i="0" lang="es-CO" sz="1100" u="none" cap="none" strike="noStrike">
                          <a:solidFill>
                            <a:srgbClr val="FF0000"/>
                          </a:solidFill>
                          <a:latin typeface="Times New Roman"/>
                          <a:ea typeface="Times New Roman"/>
                          <a:cs typeface="Times New Roman"/>
                          <a:sym typeface="Times New Roman"/>
                        </a:rPr>
                        <a:t>Variable</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1135" name="Google Shape;1135;p46"/>
          <p:cNvSpPr/>
          <p:nvPr/>
        </p:nvSpPr>
        <p:spPr>
          <a:xfrm>
            <a:off x="4073525" y="2185988"/>
            <a:ext cx="12192000" cy="45720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136" name="Google Shape;1136;p46"/>
          <p:cNvSpPr/>
          <p:nvPr/>
        </p:nvSpPr>
        <p:spPr>
          <a:xfrm>
            <a:off x="4679950" y="2095500"/>
            <a:ext cx="12192000" cy="45720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137" name="Google Shape;1137;p46"/>
          <p:cNvPicPr preferRelativeResize="0"/>
          <p:nvPr/>
        </p:nvPicPr>
        <p:blipFill rotWithShape="1">
          <a:blip r:embed="rId3">
            <a:alphaModFix/>
          </a:blip>
          <a:srcRect b="0" l="0" r="0" t="-534"/>
          <a:stretch/>
        </p:blipFill>
        <p:spPr>
          <a:xfrm rot="-5400000">
            <a:off x="7545075" y="2187578"/>
            <a:ext cx="6857999" cy="2482850"/>
          </a:xfrm>
          <a:prstGeom prst="rect">
            <a:avLst/>
          </a:prstGeom>
          <a:noFill/>
          <a:ln>
            <a:noFill/>
          </a:ln>
        </p:spPr>
      </p:pic>
      <p:sp>
        <p:nvSpPr>
          <p:cNvPr id="1138" name="Google Shape;1138;p46"/>
          <p:cNvSpPr/>
          <p:nvPr/>
        </p:nvSpPr>
        <p:spPr>
          <a:xfrm>
            <a:off x="686734" y="6160761"/>
            <a:ext cx="6002938" cy="540858"/>
          </a:xfrm>
          <a:prstGeom prst="rect">
            <a:avLst/>
          </a:prstGeom>
          <a:solidFill>
            <a:schemeClr val="accent1"/>
          </a:solid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s-CO" sz="1200" u="none" cap="none" strike="noStrike">
                <a:solidFill>
                  <a:schemeClr val="lt1"/>
                </a:solidFill>
                <a:latin typeface="Arial"/>
                <a:ea typeface="Arial"/>
                <a:cs typeface="Arial"/>
                <a:sym typeface="Arial"/>
              </a:rPr>
              <a:t>Anexo 6.12 </a:t>
            </a:r>
            <a:r>
              <a:rPr b="0" i="0" lang="es-CO" sz="1200" u="none" cap="none" strike="noStrike">
                <a:solidFill>
                  <a:schemeClr val="lt1"/>
                </a:solidFill>
                <a:latin typeface="Arial"/>
                <a:ea typeface="Arial"/>
                <a:cs typeface="Arial"/>
                <a:sym typeface="Arial"/>
              </a:rPr>
              <a:t>Tabla 12. Ventajas del modelo descrito (Ad5/52s) frente a la terapia farmacológica y otros modelos de terapia viral oncolítica para la resolución de la LMC.</a:t>
            </a:r>
            <a:endParaRPr b="0" i="0" sz="1600" u="none" cap="none" strike="noStrike">
              <a:solidFill>
                <a:schemeClr val="lt1"/>
              </a:solidFill>
              <a:latin typeface="Century Gothic"/>
              <a:ea typeface="Century Gothic"/>
              <a:cs typeface="Century Gothic"/>
              <a:sym typeface="Century Gothic"/>
            </a:endParaRPr>
          </a:p>
        </p:txBody>
      </p:sp>
      <p:sp>
        <p:nvSpPr>
          <p:cNvPr id="1139" name="Google Shape;1139;p46"/>
          <p:cNvSpPr/>
          <p:nvPr/>
        </p:nvSpPr>
        <p:spPr>
          <a:xfrm>
            <a:off x="817587" y="1885637"/>
            <a:ext cx="5741233" cy="419724"/>
          </a:xfrm>
          <a:prstGeom prst="rect">
            <a:avLst/>
          </a:prstGeom>
          <a:noFill/>
          <a:ln cap="flat" cmpd="sng" w="254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4" name="Shape 1144"/>
        <p:cNvGrpSpPr/>
        <p:nvPr/>
      </p:nvGrpSpPr>
      <p:grpSpPr>
        <a:xfrm>
          <a:off x="0" y="0"/>
          <a:ext cx="0" cy="0"/>
          <a:chOff x="0" y="0"/>
          <a:chExt cx="0" cy="0"/>
        </a:xfrm>
      </p:grpSpPr>
      <p:sp>
        <p:nvSpPr>
          <p:cNvPr id="1145" name="Google Shape;1145;p47"/>
          <p:cNvSpPr/>
          <p:nvPr/>
        </p:nvSpPr>
        <p:spPr>
          <a:xfrm>
            <a:off x="0" y="0"/>
            <a:ext cx="12192000" cy="685800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800" u="none" cap="none" strike="noStrike">
              <a:solidFill>
                <a:schemeClr val="lt1"/>
              </a:solidFill>
              <a:latin typeface="Century Gothic"/>
              <a:ea typeface="Century Gothic"/>
              <a:cs typeface="Century Gothic"/>
              <a:sym typeface="Century Gothic"/>
            </a:endParaRPr>
          </a:p>
        </p:txBody>
      </p:sp>
      <p:graphicFrame>
        <p:nvGraphicFramePr>
          <p:cNvPr id="1146" name="Google Shape;1146;p47"/>
          <p:cNvGraphicFramePr/>
          <p:nvPr/>
        </p:nvGraphicFramePr>
        <p:xfrm>
          <a:off x="817587" y="315612"/>
          <a:ext cx="3000000" cy="3000000"/>
        </p:xfrm>
        <a:graphic>
          <a:graphicData uri="http://schemas.openxmlformats.org/drawingml/2006/table">
            <a:tbl>
              <a:tblPr>
                <a:noFill/>
                <a:tableStyleId>{5D15B448-C41E-45A0-A7D2-DCA49872B258}</a:tableStyleId>
              </a:tblPr>
              <a:tblGrid>
                <a:gridCol w="1361700"/>
                <a:gridCol w="1186900"/>
                <a:gridCol w="754450"/>
                <a:gridCol w="1242100"/>
                <a:gridCol w="1196100"/>
              </a:tblGrid>
              <a:tr h="438275">
                <a:tc gridSpan="5">
                  <a:txBody>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Ventajas del modelo descrito (</a:t>
                      </a:r>
                      <a:r>
                        <a:rPr b="1" i="0" lang="es-CO" sz="1100" u="none" cap="none" strike="noStrike">
                          <a:solidFill>
                            <a:srgbClr val="000000"/>
                          </a:solidFill>
                          <a:latin typeface="Times New Roman"/>
                          <a:ea typeface="Times New Roman"/>
                          <a:cs typeface="Times New Roman"/>
                          <a:sym typeface="Times New Roman"/>
                        </a:rPr>
                        <a:t>Ad5/52s</a:t>
                      </a:r>
                      <a:r>
                        <a:rPr b="0" i="0" lang="es-CO" sz="1100" u="none" cap="none" strike="noStrike">
                          <a:solidFill>
                            <a:srgbClr val="000000"/>
                          </a:solidFill>
                          <a:latin typeface="Times New Roman"/>
                          <a:ea typeface="Times New Roman"/>
                          <a:cs typeface="Times New Roman"/>
                          <a:sym typeface="Times New Roman"/>
                        </a:rPr>
                        <a:t>) frente a la terapia farmacológica y otros modelos de terapia viral oncolítica para la resolución de la LMC.</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hMerge="1"/>
                <a:tc hMerge="1"/>
                <a:tc hMerge="1"/>
                <a:tc hMerge="1"/>
              </a:tr>
              <a:tr h="517000">
                <a:tc>
                  <a:txBody>
                    <a:bodyPr/>
                    <a:lstStyle/>
                    <a:p>
                      <a:pPr indent="0" lvl="0" marL="0" marR="0" rtl="0" algn="l">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Terapia farmacológica</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gridSpan="3">
                  <a:txBody>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Terapia viral oncolítica</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hMerge="1"/>
                <a:tc hMerge="1"/>
              </a:tr>
              <a:tr h="613600">
                <a:tc>
                  <a:txBody>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Parámetros evaluados</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ITK</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1" i="0" lang="es-CO" sz="1100" u="none" cap="none" strike="noStrike">
                          <a:solidFill>
                            <a:srgbClr val="000000"/>
                          </a:solidFill>
                          <a:latin typeface="Times New Roman"/>
                          <a:ea typeface="Times New Roman"/>
                          <a:cs typeface="Times New Roman"/>
                          <a:sym typeface="Times New Roman"/>
                        </a:rPr>
                        <a:t>Ad5/52s</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Ad5 (sin modificaciones a la cápside)</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Otros virus oncolíticos</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438275">
                <a:tc>
                  <a:txBody>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Vida media fisiológica </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100" u="none" cap="none" strike="noStrike">
                          <a:solidFill>
                            <a:srgbClr val="FF0000"/>
                          </a:solidFill>
                          <a:latin typeface="Times New Roman"/>
                          <a:ea typeface="Times New Roman"/>
                          <a:cs typeface="Times New Roman"/>
                          <a:sym typeface="Times New Roman"/>
                        </a:rPr>
                        <a:t>3-18 horas</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60 días</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&gt;60 días</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Variable</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613600">
                <a:tc>
                  <a:txBody>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Riesgo de daño hepático, hepatitis y/o daño renal </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0" i="0" lang="es-CO" sz="1100" u="none" cap="none" strike="noStrike">
                          <a:solidFill>
                            <a:srgbClr val="FF0000"/>
                          </a:solidFill>
                          <a:latin typeface="Times New Roman"/>
                          <a:ea typeface="Times New Roman"/>
                          <a:cs typeface="Times New Roman"/>
                          <a:sym typeface="Times New Roman"/>
                        </a:rPr>
                        <a:t>Si</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No</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No</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Variable</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613600">
                <a:tc>
                  <a:txBody>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Administración en maternas </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rPr b="0" i="0" lang="es-CO" sz="1100" u="none" cap="none" strike="noStrike">
                          <a:solidFill>
                            <a:srgbClr val="FF0000"/>
                          </a:solidFill>
                          <a:latin typeface="Times New Roman"/>
                          <a:ea typeface="Times New Roman"/>
                          <a:cs typeface="Times New Roman"/>
                          <a:sym typeface="Times New Roman"/>
                        </a:rPr>
                        <a:t>No (produce malformaciones al recién nacido)</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0" i="0" lang="es-CO" sz="1100" u="none" cap="none" strike="noStrike">
                          <a:solidFill>
                            <a:srgbClr val="0070C0"/>
                          </a:solidFill>
                          <a:latin typeface="Times New Roman"/>
                          <a:ea typeface="Times New Roman"/>
                          <a:cs typeface="Times New Roman"/>
                          <a:sym typeface="Times New Roman"/>
                        </a:rPr>
                        <a:t>ND</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0" i="0" lang="es-CO" sz="1100" u="none" cap="none" strike="noStrike">
                          <a:solidFill>
                            <a:srgbClr val="0070C0"/>
                          </a:solidFill>
                          <a:latin typeface="Times New Roman"/>
                          <a:ea typeface="Times New Roman"/>
                          <a:cs typeface="Times New Roman"/>
                          <a:sym typeface="Times New Roman"/>
                        </a:rPr>
                        <a:t>ND</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0" i="0" lang="es-CO" sz="1100" u="none" cap="none" strike="noStrike">
                          <a:solidFill>
                            <a:srgbClr val="0070C0"/>
                          </a:solidFill>
                          <a:latin typeface="Times New Roman"/>
                          <a:ea typeface="Times New Roman"/>
                          <a:cs typeface="Times New Roman"/>
                          <a:sym typeface="Times New Roman"/>
                        </a:rPr>
                        <a:t>ND</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613600">
                <a:tc>
                  <a:txBody>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Lactancia normal durante el tratamiento </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rPr b="0" i="0" lang="es-CO" sz="1100" u="none" cap="none" strike="noStrike">
                          <a:solidFill>
                            <a:srgbClr val="FF0000"/>
                          </a:solidFill>
                          <a:latin typeface="Times New Roman"/>
                          <a:ea typeface="Times New Roman"/>
                          <a:cs typeface="Times New Roman"/>
                          <a:sym typeface="Times New Roman"/>
                        </a:rPr>
                        <a:t>No (produce malformaciones al recién nacido)</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0" i="0" lang="es-CO" sz="1100" u="none" cap="none" strike="noStrike">
                          <a:solidFill>
                            <a:srgbClr val="0070C0"/>
                          </a:solidFill>
                          <a:latin typeface="Times New Roman"/>
                          <a:ea typeface="Times New Roman"/>
                          <a:cs typeface="Times New Roman"/>
                          <a:sym typeface="Times New Roman"/>
                        </a:rPr>
                        <a:t>ND</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0" i="0" lang="es-CO" sz="1100" u="none" cap="none" strike="noStrike">
                          <a:solidFill>
                            <a:srgbClr val="0070C0"/>
                          </a:solidFill>
                          <a:latin typeface="Times New Roman"/>
                          <a:ea typeface="Times New Roman"/>
                          <a:cs typeface="Times New Roman"/>
                          <a:sym typeface="Times New Roman"/>
                        </a:rPr>
                        <a:t>ND</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0" i="0" lang="es-CO" sz="1100" u="none" cap="none" strike="noStrike">
                          <a:solidFill>
                            <a:srgbClr val="0070C0"/>
                          </a:solidFill>
                          <a:latin typeface="Times New Roman"/>
                          <a:ea typeface="Times New Roman"/>
                          <a:cs typeface="Times New Roman"/>
                          <a:sym typeface="Times New Roman"/>
                        </a:rPr>
                        <a:t>ND</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613600">
                <a:tc>
                  <a:txBody>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Eficiencia de transducción de genes</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NA</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1" i="0" lang="es-CO" sz="1100" u="none" cap="none" strike="noStrike">
                          <a:solidFill>
                            <a:srgbClr val="00B050"/>
                          </a:solidFill>
                          <a:latin typeface="Times New Roman"/>
                          <a:ea typeface="Times New Roman"/>
                          <a:cs typeface="Times New Roman"/>
                          <a:sym typeface="Times New Roman"/>
                        </a:rPr>
                        <a:t>Alta</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Media</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0" i="0" lang="es-CO" sz="1100" u="none" cap="none" strike="noStrike">
                          <a:solidFill>
                            <a:srgbClr val="FF0000"/>
                          </a:solidFill>
                          <a:latin typeface="Times New Roman"/>
                          <a:ea typeface="Times New Roman"/>
                          <a:cs typeface="Times New Roman"/>
                          <a:sym typeface="Times New Roman"/>
                        </a:rPr>
                        <a:t>Variable</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438275">
                <a:tc>
                  <a:txBody>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Expresión de genes exógenos </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NA</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1" i="0" lang="es-CO" sz="1100" u="none" cap="none" strike="noStrike">
                          <a:solidFill>
                            <a:srgbClr val="00B050"/>
                          </a:solidFill>
                          <a:latin typeface="Times New Roman"/>
                          <a:ea typeface="Times New Roman"/>
                          <a:cs typeface="Times New Roman"/>
                          <a:sym typeface="Times New Roman"/>
                        </a:rPr>
                        <a:t>Alta</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1" i="0" lang="es-CO" sz="1100" u="none" cap="none" strike="noStrike">
                          <a:solidFill>
                            <a:srgbClr val="00B050"/>
                          </a:solidFill>
                          <a:latin typeface="Times New Roman"/>
                          <a:ea typeface="Times New Roman"/>
                          <a:cs typeface="Times New Roman"/>
                          <a:sym typeface="Times New Roman"/>
                        </a:rPr>
                        <a:t>Alta</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1" i="0" lang="es-CO" sz="1100" u="none" cap="none" strike="noStrike">
                          <a:solidFill>
                            <a:srgbClr val="00B050"/>
                          </a:solidFill>
                          <a:latin typeface="Times New Roman"/>
                          <a:ea typeface="Times New Roman"/>
                          <a:cs typeface="Times New Roman"/>
                          <a:sym typeface="Times New Roman"/>
                        </a:rPr>
                        <a:t>Alta</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788925">
                <a:tc>
                  <a:txBody>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Ligandos afines a los receptores de las células productoras de la LMC</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NA</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1" i="0" lang="es-CO" sz="1100" u="none" cap="none" strike="noStrike">
                          <a:solidFill>
                            <a:srgbClr val="00B050"/>
                          </a:solidFill>
                          <a:latin typeface="Times New Roman"/>
                          <a:ea typeface="Times New Roman"/>
                          <a:cs typeface="Times New Roman"/>
                          <a:sym typeface="Times New Roman"/>
                        </a:rPr>
                        <a:t>Presente</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1" i="0" lang="es-CO" sz="1100" u="none" cap="none" strike="noStrike">
                          <a:solidFill>
                            <a:srgbClr val="FF0000"/>
                          </a:solidFill>
                          <a:latin typeface="Times New Roman"/>
                          <a:ea typeface="Times New Roman"/>
                          <a:cs typeface="Times New Roman"/>
                          <a:sym typeface="Times New Roman"/>
                        </a:rPr>
                        <a:t>Escasa (dependiente de CAR)</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0" i="0" lang="es-CO" sz="1100" u="none" cap="none" strike="noStrike">
                          <a:solidFill>
                            <a:srgbClr val="FF0000"/>
                          </a:solidFill>
                          <a:latin typeface="Times New Roman"/>
                          <a:ea typeface="Times New Roman"/>
                          <a:cs typeface="Times New Roman"/>
                          <a:sym typeface="Times New Roman"/>
                        </a:rPr>
                        <a:t>Variable</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1147" name="Google Shape;1147;p47"/>
          <p:cNvSpPr/>
          <p:nvPr/>
        </p:nvSpPr>
        <p:spPr>
          <a:xfrm>
            <a:off x="4073525" y="2185988"/>
            <a:ext cx="12192000" cy="45720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148" name="Google Shape;1148;p47"/>
          <p:cNvSpPr/>
          <p:nvPr/>
        </p:nvSpPr>
        <p:spPr>
          <a:xfrm>
            <a:off x="4679950" y="2095500"/>
            <a:ext cx="12192000" cy="45720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149" name="Google Shape;1149;p47"/>
          <p:cNvPicPr preferRelativeResize="0"/>
          <p:nvPr/>
        </p:nvPicPr>
        <p:blipFill rotWithShape="1">
          <a:blip r:embed="rId3">
            <a:alphaModFix/>
          </a:blip>
          <a:srcRect b="0" l="0" r="0" t="-534"/>
          <a:stretch/>
        </p:blipFill>
        <p:spPr>
          <a:xfrm rot="-5400000">
            <a:off x="7545075" y="2187578"/>
            <a:ext cx="6857999" cy="2482850"/>
          </a:xfrm>
          <a:prstGeom prst="rect">
            <a:avLst/>
          </a:prstGeom>
          <a:noFill/>
          <a:ln>
            <a:noFill/>
          </a:ln>
        </p:spPr>
      </p:pic>
      <p:sp>
        <p:nvSpPr>
          <p:cNvPr id="1150" name="Google Shape;1150;p47"/>
          <p:cNvSpPr/>
          <p:nvPr/>
        </p:nvSpPr>
        <p:spPr>
          <a:xfrm>
            <a:off x="686734" y="6160761"/>
            <a:ext cx="6002938" cy="540858"/>
          </a:xfrm>
          <a:prstGeom prst="rect">
            <a:avLst/>
          </a:prstGeom>
          <a:solidFill>
            <a:schemeClr val="accent1"/>
          </a:solid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s-CO" sz="1200" u="none" cap="none" strike="noStrike">
                <a:solidFill>
                  <a:schemeClr val="lt1"/>
                </a:solidFill>
                <a:latin typeface="Arial"/>
                <a:ea typeface="Arial"/>
                <a:cs typeface="Arial"/>
                <a:sym typeface="Arial"/>
              </a:rPr>
              <a:t>Anexo 6.12 </a:t>
            </a:r>
            <a:r>
              <a:rPr b="0" i="0" lang="es-CO" sz="1200" u="none" cap="none" strike="noStrike">
                <a:solidFill>
                  <a:schemeClr val="lt1"/>
                </a:solidFill>
                <a:latin typeface="Arial"/>
                <a:ea typeface="Arial"/>
                <a:cs typeface="Arial"/>
                <a:sym typeface="Arial"/>
              </a:rPr>
              <a:t>Tabla 12. Ventajas del modelo descrito (Ad5/52s) frente a la terapia farmacológica y otros modelos de terapia viral oncolítica para la resolución de la LMC.</a:t>
            </a:r>
            <a:endParaRPr b="0" i="0" sz="1600" u="none" cap="none" strike="noStrike">
              <a:solidFill>
                <a:schemeClr val="lt1"/>
              </a:solidFill>
              <a:latin typeface="Century Gothic"/>
              <a:ea typeface="Century Gothic"/>
              <a:cs typeface="Century Gothic"/>
              <a:sym typeface="Century Gothic"/>
            </a:endParaRPr>
          </a:p>
        </p:txBody>
      </p:sp>
      <p:sp>
        <p:nvSpPr>
          <p:cNvPr id="1151" name="Google Shape;1151;p47"/>
          <p:cNvSpPr/>
          <p:nvPr/>
        </p:nvSpPr>
        <p:spPr>
          <a:xfrm>
            <a:off x="817587" y="4132874"/>
            <a:ext cx="5741233" cy="633997"/>
          </a:xfrm>
          <a:prstGeom prst="rect">
            <a:avLst/>
          </a:prstGeom>
          <a:noFill/>
          <a:ln cap="flat" cmpd="sng" w="254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6" name="Shape 1156"/>
        <p:cNvGrpSpPr/>
        <p:nvPr/>
      </p:nvGrpSpPr>
      <p:grpSpPr>
        <a:xfrm>
          <a:off x="0" y="0"/>
          <a:ext cx="0" cy="0"/>
          <a:chOff x="0" y="0"/>
          <a:chExt cx="0" cy="0"/>
        </a:xfrm>
      </p:grpSpPr>
      <p:sp>
        <p:nvSpPr>
          <p:cNvPr id="1157" name="Google Shape;1157;p48"/>
          <p:cNvSpPr/>
          <p:nvPr/>
        </p:nvSpPr>
        <p:spPr>
          <a:xfrm>
            <a:off x="0" y="0"/>
            <a:ext cx="12192000" cy="685800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800" u="none" cap="none" strike="noStrike">
              <a:solidFill>
                <a:schemeClr val="lt1"/>
              </a:solidFill>
              <a:latin typeface="Century Gothic"/>
              <a:ea typeface="Century Gothic"/>
              <a:cs typeface="Century Gothic"/>
              <a:sym typeface="Century Gothic"/>
            </a:endParaRPr>
          </a:p>
        </p:txBody>
      </p:sp>
      <p:graphicFrame>
        <p:nvGraphicFramePr>
          <p:cNvPr id="1158" name="Google Shape;1158;p48"/>
          <p:cNvGraphicFramePr/>
          <p:nvPr/>
        </p:nvGraphicFramePr>
        <p:xfrm>
          <a:off x="817587" y="315612"/>
          <a:ext cx="3000000" cy="3000000"/>
        </p:xfrm>
        <a:graphic>
          <a:graphicData uri="http://schemas.openxmlformats.org/drawingml/2006/table">
            <a:tbl>
              <a:tblPr>
                <a:noFill/>
                <a:tableStyleId>{5D15B448-C41E-45A0-A7D2-DCA49872B258}</a:tableStyleId>
              </a:tblPr>
              <a:tblGrid>
                <a:gridCol w="1361700"/>
                <a:gridCol w="1186900"/>
                <a:gridCol w="754450"/>
                <a:gridCol w="1242100"/>
                <a:gridCol w="1196100"/>
              </a:tblGrid>
              <a:tr h="438275">
                <a:tc gridSpan="5">
                  <a:txBody>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Ventajas del modelo descrito (</a:t>
                      </a:r>
                      <a:r>
                        <a:rPr b="1" i="0" lang="es-CO" sz="1100" u="none" cap="none" strike="noStrike">
                          <a:solidFill>
                            <a:srgbClr val="000000"/>
                          </a:solidFill>
                          <a:latin typeface="Times New Roman"/>
                          <a:ea typeface="Times New Roman"/>
                          <a:cs typeface="Times New Roman"/>
                          <a:sym typeface="Times New Roman"/>
                        </a:rPr>
                        <a:t>Ad5/52s</a:t>
                      </a:r>
                      <a:r>
                        <a:rPr b="0" i="0" lang="es-CO" sz="1100" u="none" cap="none" strike="noStrike">
                          <a:solidFill>
                            <a:srgbClr val="000000"/>
                          </a:solidFill>
                          <a:latin typeface="Times New Roman"/>
                          <a:ea typeface="Times New Roman"/>
                          <a:cs typeface="Times New Roman"/>
                          <a:sym typeface="Times New Roman"/>
                        </a:rPr>
                        <a:t>) frente a la terapia farmacológica y otros modelos de terapia viral oncolítica para la resolución de la LMC.</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hMerge="1"/>
                <a:tc hMerge="1"/>
                <a:tc hMerge="1"/>
                <a:tc hMerge="1"/>
              </a:tr>
              <a:tr h="517000">
                <a:tc>
                  <a:txBody>
                    <a:bodyPr/>
                    <a:lstStyle/>
                    <a:p>
                      <a:pPr indent="0" lvl="0" marL="0" marR="0" rtl="0" algn="l">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Terapia farmacológica</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gridSpan="3">
                  <a:txBody>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Terapia viral oncolítica</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hMerge="1"/>
                <a:tc hMerge="1"/>
              </a:tr>
              <a:tr h="613600">
                <a:tc>
                  <a:txBody>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Parámetros evaluados</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ITK</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1" i="0" lang="es-CO" sz="1100" u="none" cap="none" strike="noStrike">
                          <a:solidFill>
                            <a:srgbClr val="000000"/>
                          </a:solidFill>
                          <a:latin typeface="Times New Roman"/>
                          <a:ea typeface="Times New Roman"/>
                          <a:cs typeface="Times New Roman"/>
                          <a:sym typeface="Times New Roman"/>
                        </a:rPr>
                        <a:t>Ad5/52s</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Ad5 (sin modificaciones a la cápside)</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Otros virus oncolíticos</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438275">
                <a:tc>
                  <a:txBody>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Vida media fisiológica </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100" u="none" cap="none" strike="noStrike">
                          <a:solidFill>
                            <a:srgbClr val="FF0000"/>
                          </a:solidFill>
                          <a:latin typeface="Times New Roman"/>
                          <a:ea typeface="Times New Roman"/>
                          <a:cs typeface="Times New Roman"/>
                          <a:sym typeface="Times New Roman"/>
                        </a:rPr>
                        <a:t>3-18 horas</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60 días</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&gt;60 días</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Variable</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613600">
                <a:tc>
                  <a:txBody>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Riesgo de daño hepático, hepatitis y/o daño renal </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0" i="0" lang="es-CO" sz="1100" u="none" cap="none" strike="noStrike">
                          <a:solidFill>
                            <a:srgbClr val="FF0000"/>
                          </a:solidFill>
                          <a:latin typeface="Times New Roman"/>
                          <a:ea typeface="Times New Roman"/>
                          <a:cs typeface="Times New Roman"/>
                          <a:sym typeface="Times New Roman"/>
                        </a:rPr>
                        <a:t>Si</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No</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No</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Variable</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613600">
                <a:tc>
                  <a:txBody>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Administración en maternas </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rPr b="0" i="0" lang="es-CO" sz="1100" u="none" cap="none" strike="noStrike">
                          <a:solidFill>
                            <a:srgbClr val="FF0000"/>
                          </a:solidFill>
                          <a:latin typeface="Times New Roman"/>
                          <a:ea typeface="Times New Roman"/>
                          <a:cs typeface="Times New Roman"/>
                          <a:sym typeface="Times New Roman"/>
                        </a:rPr>
                        <a:t>No (produce malformaciones al recién nacido)</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0" i="0" lang="es-CO" sz="1100" u="none" cap="none" strike="noStrike">
                          <a:solidFill>
                            <a:srgbClr val="0070C0"/>
                          </a:solidFill>
                          <a:latin typeface="Times New Roman"/>
                          <a:ea typeface="Times New Roman"/>
                          <a:cs typeface="Times New Roman"/>
                          <a:sym typeface="Times New Roman"/>
                        </a:rPr>
                        <a:t>ND</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0" i="0" lang="es-CO" sz="1100" u="none" cap="none" strike="noStrike">
                          <a:solidFill>
                            <a:srgbClr val="0070C0"/>
                          </a:solidFill>
                          <a:latin typeface="Times New Roman"/>
                          <a:ea typeface="Times New Roman"/>
                          <a:cs typeface="Times New Roman"/>
                          <a:sym typeface="Times New Roman"/>
                        </a:rPr>
                        <a:t>ND</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0" i="0" lang="es-CO" sz="1100" u="none" cap="none" strike="noStrike">
                          <a:solidFill>
                            <a:srgbClr val="0070C0"/>
                          </a:solidFill>
                          <a:latin typeface="Times New Roman"/>
                          <a:ea typeface="Times New Roman"/>
                          <a:cs typeface="Times New Roman"/>
                          <a:sym typeface="Times New Roman"/>
                        </a:rPr>
                        <a:t>ND</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613600">
                <a:tc>
                  <a:txBody>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Lactancia normal durante el tratamiento </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rPr b="0" i="0" lang="es-CO" sz="1100" u="none" cap="none" strike="noStrike">
                          <a:solidFill>
                            <a:srgbClr val="FF0000"/>
                          </a:solidFill>
                          <a:latin typeface="Times New Roman"/>
                          <a:ea typeface="Times New Roman"/>
                          <a:cs typeface="Times New Roman"/>
                          <a:sym typeface="Times New Roman"/>
                        </a:rPr>
                        <a:t>No (produce malformaciones al recién nacido)</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0" i="0" lang="es-CO" sz="1100" u="none" cap="none" strike="noStrike">
                          <a:solidFill>
                            <a:srgbClr val="0070C0"/>
                          </a:solidFill>
                          <a:latin typeface="Times New Roman"/>
                          <a:ea typeface="Times New Roman"/>
                          <a:cs typeface="Times New Roman"/>
                          <a:sym typeface="Times New Roman"/>
                        </a:rPr>
                        <a:t>ND</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0" i="0" lang="es-CO" sz="1100" u="none" cap="none" strike="noStrike">
                          <a:solidFill>
                            <a:srgbClr val="0070C0"/>
                          </a:solidFill>
                          <a:latin typeface="Times New Roman"/>
                          <a:ea typeface="Times New Roman"/>
                          <a:cs typeface="Times New Roman"/>
                          <a:sym typeface="Times New Roman"/>
                        </a:rPr>
                        <a:t>ND</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0" i="0" lang="es-CO" sz="1100" u="none" cap="none" strike="noStrike">
                          <a:solidFill>
                            <a:srgbClr val="0070C0"/>
                          </a:solidFill>
                          <a:latin typeface="Times New Roman"/>
                          <a:ea typeface="Times New Roman"/>
                          <a:cs typeface="Times New Roman"/>
                          <a:sym typeface="Times New Roman"/>
                        </a:rPr>
                        <a:t>ND</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613600">
                <a:tc>
                  <a:txBody>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Eficiencia de transducción de genes</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NA</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1" i="0" lang="es-CO" sz="1100" u="none" cap="none" strike="noStrike">
                          <a:solidFill>
                            <a:srgbClr val="00B050"/>
                          </a:solidFill>
                          <a:latin typeface="Times New Roman"/>
                          <a:ea typeface="Times New Roman"/>
                          <a:cs typeface="Times New Roman"/>
                          <a:sym typeface="Times New Roman"/>
                        </a:rPr>
                        <a:t>Alta</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Media</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0" i="0" lang="es-CO" sz="1100" u="none" cap="none" strike="noStrike">
                          <a:solidFill>
                            <a:srgbClr val="FF0000"/>
                          </a:solidFill>
                          <a:latin typeface="Times New Roman"/>
                          <a:ea typeface="Times New Roman"/>
                          <a:cs typeface="Times New Roman"/>
                          <a:sym typeface="Times New Roman"/>
                        </a:rPr>
                        <a:t>Variable</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438275">
                <a:tc>
                  <a:txBody>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Expresión de genes exógenos </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NA</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1" i="0" lang="es-CO" sz="1100" u="none" cap="none" strike="noStrike">
                          <a:solidFill>
                            <a:srgbClr val="00B050"/>
                          </a:solidFill>
                          <a:latin typeface="Times New Roman"/>
                          <a:ea typeface="Times New Roman"/>
                          <a:cs typeface="Times New Roman"/>
                          <a:sym typeface="Times New Roman"/>
                        </a:rPr>
                        <a:t>Alta</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1" i="0" lang="es-CO" sz="1100" u="none" cap="none" strike="noStrike">
                          <a:solidFill>
                            <a:srgbClr val="00B050"/>
                          </a:solidFill>
                          <a:latin typeface="Times New Roman"/>
                          <a:ea typeface="Times New Roman"/>
                          <a:cs typeface="Times New Roman"/>
                          <a:sym typeface="Times New Roman"/>
                        </a:rPr>
                        <a:t>Alta</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1" i="0" lang="es-CO" sz="1100" u="none" cap="none" strike="noStrike">
                          <a:solidFill>
                            <a:srgbClr val="00B050"/>
                          </a:solidFill>
                          <a:latin typeface="Times New Roman"/>
                          <a:ea typeface="Times New Roman"/>
                          <a:cs typeface="Times New Roman"/>
                          <a:sym typeface="Times New Roman"/>
                        </a:rPr>
                        <a:t>Alta</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788925">
                <a:tc>
                  <a:txBody>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Ligandos afines a los receptores de las células productoras de la LMC</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NA</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1" i="0" lang="es-CO" sz="1100" u="none" cap="none" strike="noStrike">
                          <a:solidFill>
                            <a:srgbClr val="00B050"/>
                          </a:solidFill>
                          <a:latin typeface="Times New Roman"/>
                          <a:ea typeface="Times New Roman"/>
                          <a:cs typeface="Times New Roman"/>
                          <a:sym typeface="Times New Roman"/>
                        </a:rPr>
                        <a:t>Presente</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1" i="0" lang="es-CO" sz="1100" u="none" cap="none" strike="noStrike">
                          <a:solidFill>
                            <a:srgbClr val="FF0000"/>
                          </a:solidFill>
                          <a:latin typeface="Times New Roman"/>
                          <a:ea typeface="Times New Roman"/>
                          <a:cs typeface="Times New Roman"/>
                          <a:sym typeface="Times New Roman"/>
                        </a:rPr>
                        <a:t>Escasa (dependiente de CAR)</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400" u="none" cap="none" strike="noStrike">
                          <a:latin typeface="Times New Roman"/>
                          <a:ea typeface="Times New Roman"/>
                          <a:cs typeface="Times New Roman"/>
                          <a:sym typeface="Times New Roman"/>
                        </a:rPr>
                      </a:br>
                      <a:r>
                        <a:rPr b="0" i="0" lang="es-CO" sz="1100" u="none" cap="none" strike="noStrike">
                          <a:solidFill>
                            <a:srgbClr val="FF0000"/>
                          </a:solidFill>
                          <a:latin typeface="Times New Roman"/>
                          <a:ea typeface="Times New Roman"/>
                          <a:cs typeface="Times New Roman"/>
                          <a:sym typeface="Times New Roman"/>
                        </a:rPr>
                        <a:t>Variable</a:t>
                      </a:r>
                      <a:endParaRPr sz="1400" u="none" cap="none" strike="noStrike">
                        <a:latin typeface="Times New Roman"/>
                        <a:ea typeface="Times New Roman"/>
                        <a:cs typeface="Times New Roman"/>
                        <a:sym typeface="Times New Roman"/>
                      </a:endParaRPr>
                    </a:p>
                  </a:txBody>
                  <a:tcPr marT="31125" marB="31125" marR="46675" marL="466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1159" name="Google Shape;1159;p48"/>
          <p:cNvSpPr/>
          <p:nvPr/>
        </p:nvSpPr>
        <p:spPr>
          <a:xfrm>
            <a:off x="4073525" y="2185988"/>
            <a:ext cx="12192000" cy="45720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160" name="Google Shape;1160;p48"/>
          <p:cNvSpPr/>
          <p:nvPr/>
        </p:nvSpPr>
        <p:spPr>
          <a:xfrm>
            <a:off x="4679950" y="2095500"/>
            <a:ext cx="12192000" cy="45720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161" name="Google Shape;1161;p48"/>
          <p:cNvPicPr preferRelativeResize="0"/>
          <p:nvPr/>
        </p:nvPicPr>
        <p:blipFill rotWithShape="1">
          <a:blip r:embed="rId3">
            <a:alphaModFix/>
          </a:blip>
          <a:srcRect b="0" l="0" r="0" t="-534"/>
          <a:stretch/>
        </p:blipFill>
        <p:spPr>
          <a:xfrm rot="-5400000">
            <a:off x="7545075" y="2187578"/>
            <a:ext cx="6857999" cy="2482850"/>
          </a:xfrm>
          <a:prstGeom prst="rect">
            <a:avLst/>
          </a:prstGeom>
          <a:noFill/>
          <a:ln>
            <a:noFill/>
          </a:ln>
        </p:spPr>
      </p:pic>
      <p:sp>
        <p:nvSpPr>
          <p:cNvPr id="1162" name="Google Shape;1162;p48"/>
          <p:cNvSpPr/>
          <p:nvPr/>
        </p:nvSpPr>
        <p:spPr>
          <a:xfrm>
            <a:off x="686734" y="6160761"/>
            <a:ext cx="6002938" cy="540858"/>
          </a:xfrm>
          <a:prstGeom prst="rect">
            <a:avLst/>
          </a:prstGeom>
          <a:solidFill>
            <a:schemeClr val="accent1"/>
          </a:solid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s-CO" sz="1200" u="none" cap="none" strike="noStrike">
                <a:solidFill>
                  <a:schemeClr val="lt1"/>
                </a:solidFill>
                <a:latin typeface="Arial"/>
                <a:ea typeface="Arial"/>
                <a:cs typeface="Arial"/>
                <a:sym typeface="Arial"/>
              </a:rPr>
              <a:t>Anexo 6.12 </a:t>
            </a:r>
            <a:r>
              <a:rPr b="0" i="0" lang="es-CO" sz="1200" u="none" cap="none" strike="noStrike">
                <a:solidFill>
                  <a:schemeClr val="lt1"/>
                </a:solidFill>
                <a:latin typeface="Arial"/>
                <a:ea typeface="Arial"/>
                <a:cs typeface="Arial"/>
                <a:sym typeface="Arial"/>
              </a:rPr>
              <a:t>Tabla 12. Ventajas del modelo descrito (Ad5/52s) frente a la terapia farmacológica y otros modelos de terapia viral oncolítica para la resolución de la LMC.</a:t>
            </a:r>
            <a:endParaRPr b="0" i="0" sz="1600" u="none" cap="none" strike="noStrike">
              <a:solidFill>
                <a:schemeClr val="lt1"/>
              </a:solidFill>
              <a:latin typeface="Century Gothic"/>
              <a:ea typeface="Century Gothic"/>
              <a:cs typeface="Century Gothic"/>
              <a:sym typeface="Century Gothic"/>
            </a:endParaRPr>
          </a:p>
        </p:txBody>
      </p:sp>
      <p:sp>
        <p:nvSpPr>
          <p:cNvPr id="1163" name="Google Shape;1163;p48"/>
          <p:cNvSpPr/>
          <p:nvPr/>
        </p:nvSpPr>
        <p:spPr>
          <a:xfrm>
            <a:off x="794087" y="5216577"/>
            <a:ext cx="5741233" cy="787801"/>
          </a:xfrm>
          <a:prstGeom prst="rect">
            <a:avLst/>
          </a:prstGeom>
          <a:noFill/>
          <a:ln cap="flat" cmpd="sng" w="254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8" name="Shape 1168"/>
        <p:cNvGrpSpPr/>
        <p:nvPr/>
      </p:nvGrpSpPr>
      <p:grpSpPr>
        <a:xfrm>
          <a:off x="0" y="0"/>
          <a:ext cx="0" cy="0"/>
          <a:chOff x="0" y="0"/>
          <a:chExt cx="0" cy="0"/>
        </a:xfrm>
      </p:grpSpPr>
      <p:sp>
        <p:nvSpPr>
          <p:cNvPr id="1169" name="Google Shape;1169;p49"/>
          <p:cNvSpPr/>
          <p:nvPr/>
        </p:nvSpPr>
        <p:spPr>
          <a:xfrm>
            <a:off x="0" y="0"/>
            <a:ext cx="12192000" cy="685800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1170" name="Google Shape;1170;p49"/>
          <p:cNvSpPr/>
          <p:nvPr/>
        </p:nvSpPr>
        <p:spPr>
          <a:xfrm>
            <a:off x="4073525" y="2185988"/>
            <a:ext cx="12192000" cy="45720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graphicFrame>
        <p:nvGraphicFramePr>
          <p:cNvPr id="1171" name="Google Shape;1171;p49"/>
          <p:cNvGraphicFramePr/>
          <p:nvPr/>
        </p:nvGraphicFramePr>
        <p:xfrm>
          <a:off x="793008" y="569238"/>
          <a:ext cx="3000000" cy="3000000"/>
        </p:xfrm>
        <a:graphic>
          <a:graphicData uri="http://schemas.openxmlformats.org/drawingml/2006/table">
            <a:tbl>
              <a:tblPr>
                <a:noFill/>
                <a:tableStyleId>{5D15B448-C41E-45A0-A7D2-DCA49872B258}</a:tableStyleId>
              </a:tblPr>
              <a:tblGrid>
                <a:gridCol w="1626425"/>
                <a:gridCol w="1094275"/>
                <a:gridCol w="968975"/>
                <a:gridCol w="1219575"/>
                <a:gridCol w="1504000"/>
              </a:tblGrid>
              <a:tr h="970500">
                <a:tc>
                  <a:txBody>
                    <a:bodyPr/>
                    <a:lstStyle/>
                    <a:p>
                      <a:pPr indent="0" lvl="0" marL="0" marR="0" rtl="0" algn="l">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Apoptosis dirigida a células tumorales </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No solo a células tumorales sino también a otras células sanas con alta tasa de replicación. </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Presente</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Escasa</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b="0" i="0" sz="1100" u="none" cap="none" strike="noStrike">
                        <a:solidFill>
                          <a:srgbClr val="000000"/>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Solo documentado con rotavirus genéticamente modificado para el tratamiento de otro tipo de leucemia.</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78075">
                <a:tc>
                  <a:txBody>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Concentraciones de partículas virales </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NA</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Media / Alta</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Alta</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Variable / Baja</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409075">
                <a:tc>
                  <a:txBody>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Inducción de apoptosis en células quiescentes </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NA</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Alta</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Alta</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Alta a excepción de los retrovirus</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951775">
                <a:tc>
                  <a:txBody>
                    <a:bodyPr/>
                    <a:lstStyle/>
                    <a:p>
                      <a:pPr indent="0" lvl="0" marL="0" marR="0" rtl="0" algn="l">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Concentración necesaria para producir el efecto deseado </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Alta (Asociado generalmente a daño hepático y renal grave)</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Baja</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ND (no está documentado que produzca algún efecto deseado)</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ND (para la LMC no está documentado que ningún otro virus diferente al descrito aquí produzca algún efecto deseado)</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90375">
                <a:tc>
                  <a:txBody>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Interacción de la terapia con fármacos </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Si</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No</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No</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No</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479300">
                <a:tc>
                  <a:txBody>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Toxicidad no hematológica (Diarrea, retención, calambres, rash)</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Si</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No</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No</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No</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90375">
                <a:tc>
                  <a:txBody>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Resistencia dependiente de BCR/ABL </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Si</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No</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No</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No</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288625">
                <a:tc>
                  <a:txBody>
                    <a:bodyPr/>
                    <a:lstStyle/>
                    <a:p>
                      <a:pPr indent="0" lvl="0" marL="0" marR="0" rtl="0" algn="l">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Resistencia independiente de BCR/ABL</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Si</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No</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Si (la ausencia de modificación de la cápside viral propicia a la generación de respuesta inmunológica).</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Variable (depende netamente si se trata de un virus para el cual el cuerpo ya tiene memoria inmunológica y de si hay o no modificación de la capside viral).</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1172" name="Google Shape;1172;p49"/>
          <p:cNvSpPr/>
          <p:nvPr/>
        </p:nvSpPr>
        <p:spPr>
          <a:xfrm>
            <a:off x="4679950" y="2095500"/>
            <a:ext cx="12192000" cy="45720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173" name="Google Shape;1173;p49"/>
          <p:cNvPicPr preferRelativeResize="0"/>
          <p:nvPr/>
        </p:nvPicPr>
        <p:blipFill rotWithShape="1">
          <a:blip r:embed="rId3">
            <a:alphaModFix/>
          </a:blip>
          <a:srcRect b="0" l="0" r="0" t="-534"/>
          <a:stretch/>
        </p:blipFill>
        <p:spPr>
          <a:xfrm rot="-5400000">
            <a:off x="7545075" y="2187578"/>
            <a:ext cx="6857999" cy="2482850"/>
          </a:xfrm>
          <a:prstGeom prst="rect">
            <a:avLst/>
          </a:prstGeom>
          <a:noFill/>
          <a:ln>
            <a:noFill/>
          </a:ln>
        </p:spPr>
      </p:pic>
      <p:graphicFrame>
        <p:nvGraphicFramePr>
          <p:cNvPr id="1174" name="Google Shape;1174;p49"/>
          <p:cNvGraphicFramePr/>
          <p:nvPr/>
        </p:nvGraphicFramePr>
        <p:xfrm>
          <a:off x="2443398" y="112038"/>
          <a:ext cx="3000000" cy="3000000"/>
        </p:xfrm>
        <a:graphic>
          <a:graphicData uri="http://schemas.openxmlformats.org/drawingml/2006/table">
            <a:tbl>
              <a:tblPr>
                <a:noFill/>
                <a:tableStyleId>{5D15B448-C41E-45A0-A7D2-DCA49872B258}</a:tableStyleId>
              </a:tblPr>
              <a:tblGrid>
                <a:gridCol w="1079300"/>
                <a:gridCol w="959375"/>
                <a:gridCol w="1214200"/>
                <a:gridCol w="1510025"/>
              </a:tblGrid>
              <a:tr h="152400">
                <a:tc>
                  <a:txBody>
                    <a:bodyPr/>
                    <a:lstStyle/>
                    <a:p>
                      <a:pPr indent="0" lvl="0" marL="0" marR="0" rtl="0" algn="ctr">
                        <a:lnSpc>
                          <a:spcPct val="100000"/>
                        </a:lnSpc>
                        <a:spcBef>
                          <a:spcPts val="0"/>
                        </a:spcBef>
                        <a:spcAft>
                          <a:spcPts val="0"/>
                        </a:spcAft>
                        <a:buNone/>
                      </a:pPr>
                      <a:r>
                        <a:rPr b="0" i="0" lang="es-CO" sz="1200" u="none" cap="none" strike="noStrike">
                          <a:solidFill>
                            <a:srgbClr val="000000"/>
                          </a:solidFill>
                          <a:latin typeface="Times New Roman"/>
                          <a:ea typeface="Times New Roman"/>
                          <a:cs typeface="Times New Roman"/>
                          <a:sym typeface="Times New Roman"/>
                        </a:rPr>
                        <a:t>ITK</a:t>
                      </a:r>
                      <a:endParaRPr sz="1400" u="none" cap="none" strike="noStrike"/>
                    </a:p>
                  </a:txBody>
                  <a:tcPr marT="45725" marB="45725"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1" i="0" lang="es-CO" sz="1200" u="none" cap="none" strike="noStrike">
                          <a:solidFill>
                            <a:srgbClr val="000000"/>
                          </a:solidFill>
                          <a:latin typeface="Times New Roman"/>
                          <a:ea typeface="Times New Roman"/>
                          <a:cs typeface="Times New Roman"/>
                          <a:sym typeface="Times New Roman"/>
                        </a:rPr>
                        <a:t>Ad5/52s</a:t>
                      </a:r>
                      <a:endParaRPr sz="1400" u="none" cap="none" strike="noStrike"/>
                    </a:p>
                  </a:txBody>
                  <a:tcPr marT="45725" marB="45725"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200" u="none" cap="none" strike="noStrike">
                          <a:solidFill>
                            <a:srgbClr val="000000"/>
                          </a:solidFill>
                          <a:latin typeface="Times New Roman"/>
                          <a:ea typeface="Times New Roman"/>
                          <a:cs typeface="Times New Roman"/>
                          <a:sym typeface="Times New Roman"/>
                        </a:rPr>
                        <a:t>Ad5</a:t>
                      </a:r>
                      <a:endParaRPr sz="1400" u="none" cap="none" strike="noStrike"/>
                    </a:p>
                  </a:txBody>
                  <a:tcPr marT="45725" marB="45725"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200" u="none" cap="none" strike="noStrike">
                          <a:solidFill>
                            <a:srgbClr val="000000"/>
                          </a:solidFill>
                          <a:latin typeface="Times New Roman"/>
                          <a:ea typeface="Times New Roman"/>
                          <a:cs typeface="Times New Roman"/>
                          <a:sym typeface="Times New Roman"/>
                        </a:rPr>
                        <a:t>Otros virus oncolíticos</a:t>
                      </a:r>
                      <a:endParaRPr sz="1400" u="none" cap="none" strike="noStrike"/>
                    </a:p>
                  </a:txBody>
                  <a:tcPr marT="45725" marB="45725"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1175" name="Google Shape;1175;p49"/>
          <p:cNvSpPr/>
          <p:nvPr/>
        </p:nvSpPr>
        <p:spPr>
          <a:xfrm>
            <a:off x="2327275" y="224076"/>
            <a:ext cx="12192000" cy="45720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176" name="Google Shape;1176;p49"/>
          <p:cNvSpPr/>
          <p:nvPr/>
        </p:nvSpPr>
        <p:spPr>
          <a:xfrm>
            <a:off x="793008" y="6429182"/>
            <a:ext cx="6413292" cy="428820"/>
          </a:xfrm>
          <a:prstGeom prst="rect">
            <a:avLst/>
          </a:prstGeom>
          <a:solidFill>
            <a:schemeClr val="accent1"/>
          </a:solid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s-CO" sz="1200" u="none" cap="none" strike="noStrike">
                <a:solidFill>
                  <a:schemeClr val="lt1"/>
                </a:solidFill>
                <a:latin typeface="Arial"/>
                <a:ea typeface="Arial"/>
                <a:cs typeface="Arial"/>
                <a:sym typeface="Arial"/>
              </a:rPr>
              <a:t>Anexo 6.12 </a:t>
            </a:r>
            <a:r>
              <a:rPr b="0" i="0" lang="es-CO" sz="1200" u="none" cap="none" strike="noStrike">
                <a:solidFill>
                  <a:schemeClr val="lt1"/>
                </a:solidFill>
                <a:latin typeface="Arial"/>
                <a:ea typeface="Arial"/>
                <a:cs typeface="Arial"/>
                <a:sym typeface="Arial"/>
              </a:rPr>
              <a:t>Tabla 12. Ventajas del modelo descrito (Ad5/52s) frente a la terapia farmacológica y otros modelos de terapia viral oncolítica para la resolución de la LMC.</a:t>
            </a:r>
            <a:endParaRPr b="0" i="0" sz="1600" u="none" cap="none" strike="noStrike">
              <a:solidFill>
                <a:schemeClr val="lt1"/>
              </a:solidFill>
              <a:latin typeface="Century Gothic"/>
              <a:ea typeface="Century Gothic"/>
              <a:cs typeface="Century Gothic"/>
              <a:sym typeface="Century Gothic"/>
            </a:endParaRPr>
          </a:p>
        </p:txBody>
      </p:sp>
      <p:sp>
        <p:nvSpPr>
          <p:cNvPr id="1177" name="Google Shape;1177;p49"/>
          <p:cNvSpPr/>
          <p:nvPr/>
        </p:nvSpPr>
        <p:spPr>
          <a:xfrm>
            <a:off x="793008" y="569237"/>
            <a:ext cx="6413292" cy="1214593"/>
          </a:xfrm>
          <a:prstGeom prst="rect">
            <a:avLst/>
          </a:prstGeom>
          <a:noFill/>
          <a:ln cap="flat" cmpd="sng" w="254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id="1178" name="Google Shape;1178;p49"/>
          <p:cNvPicPr preferRelativeResize="0"/>
          <p:nvPr/>
        </p:nvPicPr>
        <p:blipFill>
          <a:blip r:embed="rId4">
            <a:alphaModFix/>
          </a:blip>
          <a:stretch>
            <a:fillRect/>
          </a:stretch>
        </p:blipFill>
        <p:spPr>
          <a:xfrm>
            <a:off x="7564650" y="981250"/>
            <a:ext cx="2057400" cy="390525"/>
          </a:xfrm>
          <a:prstGeom prst="rect">
            <a:avLst/>
          </a:prstGeom>
          <a:noFill/>
          <a:ln>
            <a:noFill/>
          </a:ln>
        </p:spPr>
      </p:pic>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3" name="Shape 1183"/>
        <p:cNvGrpSpPr/>
        <p:nvPr/>
      </p:nvGrpSpPr>
      <p:grpSpPr>
        <a:xfrm>
          <a:off x="0" y="0"/>
          <a:ext cx="0" cy="0"/>
          <a:chOff x="0" y="0"/>
          <a:chExt cx="0" cy="0"/>
        </a:xfrm>
      </p:grpSpPr>
      <p:sp>
        <p:nvSpPr>
          <p:cNvPr id="1184" name="Google Shape;1184;p50"/>
          <p:cNvSpPr/>
          <p:nvPr/>
        </p:nvSpPr>
        <p:spPr>
          <a:xfrm>
            <a:off x="0" y="0"/>
            <a:ext cx="12192000" cy="685800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1185" name="Google Shape;1185;p50"/>
          <p:cNvSpPr/>
          <p:nvPr/>
        </p:nvSpPr>
        <p:spPr>
          <a:xfrm>
            <a:off x="4073525" y="2185988"/>
            <a:ext cx="12192000" cy="45720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graphicFrame>
        <p:nvGraphicFramePr>
          <p:cNvPr id="1186" name="Google Shape;1186;p50"/>
          <p:cNvGraphicFramePr/>
          <p:nvPr/>
        </p:nvGraphicFramePr>
        <p:xfrm>
          <a:off x="793008" y="569238"/>
          <a:ext cx="3000000" cy="3000000"/>
        </p:xfrm>
        <a:graphic>
          <a:graphicData uri="http://schemas.openxmlformats.org/drawingml/2006/table">
            <a:tbl>
              <a:tblPr>
                <a:noFill/>
                <a:tableStyleId>{5D15B448-C41E-45A0-A7D2-DCA49872B258}</a:tableStyleId>
              </a:tblPr>
              <a:tblGrid>
                <a:gridCol w="1626425"/>
                <a:gridCol w="1094275"/>
                <a:gridCol w="968975"/>
                <a:gridCol w="1219575"/>
                <a:gridCol w="1504000"/>
              </a:tblGrid>
              <a:tr h="970500">
                <a:tc>
                  <a:txBody>
                    <a:bodyPr/>
                    <a:lstStyle/>
                    <a:p>
                      <a:pPr indent="0" lvl="0" marL="0" marR="0" rtl="0" algn="l">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Apoptosis dirigida a células tumorales </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No solo a células tumorales sino también a otras células sanas con alta tasa de replicación. </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Presente</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Escasa</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b="0" i="0" sz="1100" u="none" cap="none" strike="noStrike">
                        <a:solidFill>
                          <a:srgbClr val="000000"/>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Solo documentado con rotavirus genéticamente modificado para el tratamiento de otro tipo de leucemia.</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78075">
                <a:tc>
                  <a:txBody>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Concentraciones de partículas virales </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NA</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Media / Alta</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Alta</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Variable / Baja</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409075">
                <a:tc>
                  <a:txBody>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Inducción de apoptosis en células quiescentes </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NA</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Alta</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Alta</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Alta a excepción de los retrovirus</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951775">
                <a:tc>
                  <a:txBody>
                    <a:bodyPr/>
                    <a:lstStyle/>
                    <a:p>
                      <a:pPr indent="0" lvl="0" marL="0" marR="0" rtl="0" algn="l">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Concentración necesaria para producir el efecto deseado </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Alta (Asociado generalmente a daño hepático y renal grave)</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Baja</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ND (no está documentado que produzca algún efecto deseado)</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ND (para la LMC no está documentado que ningún otro virus diferente al descrito aquí produzca algún efecto deseado)</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90375">
                <a:tc>
                  <a:txBody>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Interacción de la terapia con fármacos </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Si</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No</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No</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No</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479300">
                <a:tc>
                  <a:txBody>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Toxicidad no hematológica (Diarrea, retención, calambres, rash)</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Si</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No</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No</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No</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90375">
                <a:tc>
                  <a:txBody>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Resistencia dependiente de BCR/ABL </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Si</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No</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No</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No</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288625">
                <a:tc>
                  <a:txBody>
                    <a:bodyPr/>
                    <a:lstStyle/>
                    <a:p>
                      <a:pPr indent="0" lvl="0" marL="0" marR="0" rtl="0" algn="l">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Resistencia independiente de BCR/ABL</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Si</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No</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Si (la ausencia de modificación de la cápside viral propicia a la generación de respuesta inmunológica).</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Variable (depende netamente si se trata de un virus para el cual el cuerpo ya tiene memoria inmunológica y de si hay o no modificación de la capside viral).</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1187" name="Google Shape;1187;p50"/>
          <p:cNvSpPr/>
          <p:nvPr/>
        </p:nvSpPr>
        <p:spPr>
          <a:xfrm>
            <a:off x="4679950" y="2095500"/>
            <a:ext cx="12192000" cy="45720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188" name="Google Shape;1188;p50"/>
          <p:cNvPicPr preferRelativeResize="0"/>
          <p:nvPr/>
        </p:nvPicPr>
        <p:blipFill rotWithShape="1">
          <a:blip r:embed="rId3">
            <a:alphaModFix/>
          </a:blip>
          <a:srcRect b="0" l="0" r="0" t="-534"/>
          <a:stretch/>
        </p:blipFill>
        <p:spPr>
          <a:xfrm rot="-5400000">
            <a:off x="7545075" y="2187578"/>
            <a:ext cx="6857999" cy="2482850"/>
          </a:xfrm>
          <a:prstGeom prst="rect">
            <a:avLst/>
          </a:prstGeom>
          <a:noFill/>
          <a:ln>
            <a:noFill/>
          </a:ln>
        </p:spPr>
      </p:pic>
      <p:graphicFrame>
        <p:nvGraphicFramePr>
          <p:cNvPr id="1189" name="Google Shape;1189;p50"/>
          <p:cNvGraphicFramePr/>
          <p:nvPr/>
        </p:nvGraphicFramePr>
        <p:xfrm>
          <a:off x="2443398" y="112038"/>
          <a:ext cx="3000000" cy="3000000"/>
        </p:xfrm>
        <a:graphic>
          <a:graphicData uri="http://schemas.openxmlformats.org/drawingml/2006/table">
            <a:tbl>
              <a:tblPr>
                <a:noFill/>
                <a:tableStyleId>{5D15B448-C41E-45A0-A7D2-DCA49872B258}</a:tableStyleId>
              </a:tblPr>
              <a:tblGrid>
                <a:gridCol w="1079300"/>
                <a:gridCol w="959375"/>
                <a:gridCol w="1214200"/>
                <a:gridCol w="1510025"/>
              </a:tblGrid>
              <a:tr h="152400">
                <a:tc>
                  <a:txBody>
                    <a:bodyPr/>
                    <a:lstStyle/>
                    <a:p>
                      <a:pPr indent="0" lvl="0" marL="0" marR="0" rtl="0" algn="ctr">
                        <a:lnSpc>
                          <a:spcPct val="100000"/>
                        </a:lnSpc>
                        <a:spcBef>
                          <a:spcPts val="0"/>
                        </a:spcBef>
                        <a:spcAft>
                          <a:spcPts val="0"/>
                        </a:spcAft>
                        <a:buNone/>
                      </a:pPr>
                      <a:r>
                        <a:rPr b="0" i="0" lang="es-CO" sz="1200" u="none" cap="none" strike="noStrike">
                          <a:solidFill>
                            <a:srgbClr val="000000"/>
                          </a:solidFill>
                          <a:latin typeface="Times New Roman"/>
                          <a:ea typeface="Times New Roman"/>
                          <a:cs typeface="Times New Roman"/>
                          <a:sym typeface="Times New Roman"/>
                        </a:rPr>
                        <a:t>ITK</a:t>
                      </a:r>
                      <a:endParaRPr sz="1400" u="none" cap="none" strike="noStrike"/>
                    </a:p>
                  </a:txBody>
                  <a:tcPr marT="45725" marB="45725"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1" i="0" lang="es-CO" sz="1200" u="none" cap="none" strike="noStrike">
                          <a:solidFill>
                            <a:srgbClr val="000000"/>
                          </a:solidFill>
                          <a:latin typeface="Times New Roman"/>
                          <a:ea typeface="Times New Roman"/>
                          <a:cs typeface="Times New Roman"/>
                          <a:sym typeface="Times New Roman"/>
                        </a:rPr>
                        <a:t>Ad5/52s</a:t>
                      </a:r>
                      <a:endParaRPr sz="1400" u="none" cap="none" strike="noStrike"/>
                    </a:p>
                  </a:txBody>
                  <a:tcPr marT="45725" marB="45725"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200" u="none" cap="none" strike="noStrike">
                          <a:solidFill>
                            <a:srgbClr val="000000"/>
                          </a:solidFill>
                          <a:latin typeface="Times New Roman"/>
                          <a:ea typeface="Times New Roman"/>
                          <a:cs typeface="Times New Roman"/>
                          <a:sym typeface="Times New Roman"/>
                        </a:rPr>
                        <a:t>Ad5</a:t>
                      </a:r>
                      <a:endParaRPr sz="1400" u="none" cap="none" strike="noStrike"/>
                    </a:p>
                  </a:txBody>
                  <a:tcPr marT="45725" marB="45725"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200" u="none" cap="none" strike="noStrike">
                          <a:solidFill>
                            <a:srgbClr val="000000"/>
                          </a:solidFill>
                          <a:latin typeface="Times New Roman"/>
                          <a:ea typeface="Times New Roman"/>
                          <a:cs typeface="Times New Roman"/>
                          <a:sym typeface="Times New Roman"/>
                        </a:rPr>
                        <a:t>Otros virus oncolíticos</a:t>
                      </a:r>
                      <a:endParaRPr sz="1400" u="none" cap="none" strike="noStrike"/>
                    </a:p>
                  </a:txBody>
                  <a:tcPr marT="45725" marB="45725"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1190" name="Google Shape;1190;p50"/>
          <p:cNvSpPr/>
          <p:nvPr/>
        </p:nvSpPr>
        <p:spPr>
          <a:xfrm>
            <a:off x="2327275" y="224076"/>
            <a:ext cx="12192000" cy="45720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191" name="Google Shape;1191;p50"/>
          <p:cNvSpPr/>
          <p:nvPr/>
        </p:nvSpPr>
        <p:spPr>
          <a:xfrm>
            <a:off x="793008" y="6429182"/>
            <a:ext cx="6413292" cy="428820"/>
          </a:xfrm>
          <a:prstGeom prst="rect">
            <a:avLst/>
          </a:prstGeom>
          <a:solidFill>
            <a:schemeClr val="accent1"/>
          </a:solid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s-CO" sz="1200" u="none" cap="none" strike="noStrike">
                <a:solidFill>
                  <a:schemeClr val="lt1"/>
                </a:solidFill>
                <a:latin typeface="Arial"/>
                <a:ea typeface="Arial"/>
                <a:cs typeface="Arial"/>
                <a:sym typeface="Arial"/>
              </a:rPr>
              <a:t>Anexo 6.12 </a:t>
            </a:r>
            <a:r>
              <a:rPr b="0" i="0" lang="es-CO" sz="1200" u="none" cap="none" strike="noStrike">
                <a:solidFill>
                  <a:schemeClr val="lt1"/>
                </a:solidFill>
                <a:latin typeface="Arial"/>
                <a:ea typeface="Arial"/>
                <a:cs typeface="Arial"/>
                <a:sym typeface="Arial"/>
              </a:rPr>
              <a:t>Tabla 12. Ventajas del modelo descrito (Ad5/52s) frente a la terapia farmacológica y otros modelos de terapia viral oncolítica para la resolución de la LMC.</a:t>
            </a:r>
            <a:endParaRPr b="0" i="0" sz="1600" u="none" cap="none" strike="noStrike">
              <a:solidFill>
                <a:schemeClr val="lt1"/>
              </a:solidFill>
              <a:latin typeface="Century Gothic"/>
              <a:ea typeface="Century Gothic"/>
              <a:cs typeface="Century Gothic"/>
              <a:sym typeface="Century Gothic"/>
            </a:endParaRPr>
          </a:p>
        </p:txBody>
      </p:sp>
      <p:sp>
        <p:nvSpPr>
          <p:cNvPr id="1192" name="Google Shape;1192;p50"/>
          <p:cNvSpPr/>
          <p:nvPr/>
        </p:nvSpPr>
        <p:spPr>
          <a:xfrm>
            <a:off x="793008" y="3657600"/>
            <a:ext cx="6413292" cy="395210"/>
          </a:xfrm>
          <a:prstGeom prst="rect">
            <a:avLst/>
          </a:prstGeom>
          <a:noFill/>
          <a:ln cap="flat" cmpd="sng" w="254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id="1193" name="Google Shape;1193;p50"/>
          <p:cNvPicPr preferRelativeResize="0"/>
          <p:nvPr/>
        </p:nvPicPr>
        <p:blipFill>
          <a:blip r:embed="rId4">
            <a:alphaModFix/>
          </a:blip>
          <a:stretch>
            <a:fillRect/>
          </a:stretch>
        </p:blipFill>
        <p:spPr>
          <a:xfrm>
            <a:off x="7440775" y="3659925"/>
            <a:ext cx="2057400" cy="390525"/>
          </a:xfrm>
          <a:prstGeom prst="rect">
            <a:avLst/>
          </a:prstGeom>
          <a:noFill/>
          <a:ln>
            <a:noFill/>
          </a:ln>
        </p:spPr>
      </p:pic>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8" name="Shape 1198"/>
        <p:cNvGrpSpPr/>
        <p:nvPr/>
      </p:nvGrpSpPr>
      <p:grpSpPr>
        <a:xfrm>
          <a:off x="0" y="0"/>
          <a:ext cx="0" cy="0"/>
          <a:chOff x="0" y="0"/>
          <a:chExt cx="0" cy="0"/>
        </a:xfrm>
      </p:grpSpPr>
      <p:sp>
        <p:nvSpPr>
          <p:cNvPr id="1199" name="Google Shape;1199;p51"/>
          <p:cNvSpPr/>
          <p:nvPr/>
        </p:nvSpPr>
        <p:spPr>
          <a:xfrm>
            <a:off x="0" y="0"/>
            <a:ext cx="12192000" cy="685800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1200" name="Google Shape;1200;p51"/>
          <p:cNvSpPr/>
          <p:nvPr/>
        </p:nvSpPr>
        <p:spPr>
          <a:xfrm>
            <a:off x="4073525" y="2185988"/>
            <a:ext cx="12192000" cy="45720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graphicFrame>
        <p:nvGraphicFramePr>
          <p:cNvPr id="1201" name="Google Shape;1201;p51"/>
          <p:cNvGraphicFramePr/>
          <p:nvPr/>
        </p:nvGraphicFramePr>
        <p:xfrm>
          <a:off x="793008" y="569238"/>
          <a:ext cx="3000000" cy="3000000"/>
        </p:xfrm>
        <a:graphic>
          <a:graphicData uri="http://schemas.openxmlformats.org/drawingml/2006/table">
            <a:tbl>
              <a:tblPr>
                <a:noFill/>
                <a:tableStyleId>{5D15B448-C41E-45A0-A7D2-DCA49872B258}</a:tableStyleId>
              </a:tblPr>
              <a:tblGrid>
                <a:gridCol w="1626425"/>
                <a:gridCol w="1094275"/>
                <a:gridCol w="968975"/>
                <a:gridCol w="1219575"/>
                <a:gridCol w="1504000"/>
              </a:tblGrid>
              <a:tr h="970500">
                <a:tc>
                  <a:txBody>
                    <a:bodyPr/>
                    <a:lstStyle/>
                    <a:p>
                      <a:pPr indent="0" lvl="0" marL="0" marR="0" rtl="0" algn="l">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Apoptosis dirigida a células tumorales </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No solo a células tumorales sino también a otras células sanas con alta tasa de replicación. </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Presente</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Escasa</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b="0" i="0" sz="1100" u="none" cap="none" strike="noStrike">
                        <a:solidFill>
                          <a:srgbClr val="000000"/>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Solo documentado con rotavirus genéticamente modificado para el tratamiento de otro tipo de leucemia.</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78075">
                <a:tc>
                  <a:txBody>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Concentraciones de partículas virales </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NA</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Media / Alta</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Alta</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Variable / Baja</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409075">
                <a:tc>
                  <a:txBody>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Inducción de apoptosis en células quiescentes </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NA</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Alta</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Alta</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Alta a excepción de los retrovirus</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951775">
                <a:tc>
                  <a:txBody>
                    <a:bodyPr/>
                    <a:lstStyle/>
                    <a:p>
                      <a:pPr indent="0" lvl="0" marL="0" marR="0" rtl="0" algn="l">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Concentración necesaria para producir el efecto deseado </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Alta (Asociado generalmente a daño hepático y renal grave)</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Baja</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ND (no está documentado que produzca algún efecto deseado)</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ND (para la LMC no está documentado que ningún otro virus diferente al descrito aquí produzca algún efecto deseado)</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90375">
                <a:tc>
                  <a:txBody>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Interacción de la terapia con fármacos </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Si</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No</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No</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No</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479300">
                <a:tc>
                  <a:txBody>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Toxicidad no hematológica (Diarrea, retención, calambres, rash)</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Si</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No</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No</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No</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90375">
                <a:tc>
                  <a:txBody>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Resistencia dependiente de BCR/ABL </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Si</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No</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No</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No</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288625">
                <a:tc>
                  <a:txBody>
                    <a:bodyPr/>
                    <a:lstStyle/>
                    <a:p>
                      <a:pPr indent="0" lvl="0" marL="0" marR="0" rtl="0" algn="l">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Resistencia independiente de BCR/ABL</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Si</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No</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Si (la ausencia de modificación de la cápside viral propicia a la generación de respuesta inmunológica).</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Variable (depende netamente si se trata de un virus para el cual el cuerpo ya tiene memoria inmunológica y de si hay o no modificación de la capside viral).</a:t>
                      </a:r>
                      <a:endParaRPr sz="1100" u="none" cap="none" strike="noStrike">
                        <a:latin typeface="Times New Roman"/>
                        <a:ea typeface="Times New Roman"/>
                        <a:cs typeface="Times New Roman"/>
                        <a:sym typeface="Times New Roman"/>
                      </a:endParaRPr>
                    </a:p>
                  </a:txBody>
                  <a:tcPr marT="21800" marB="21800" marR="32700" marL="327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1202" name="Google Shape;1202;p51"/>
          <p:cNvSpPr/>
          <p:nvPr/>
        </p:nvSpPr>
        <p:spPr>
          <a:xfrm>
            <a:off x="4679950" y="2095500"/>
            <a:ext cx="12192000" cy="45720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203" name="Google Shape;1203;p51"/>
          <p:cNvPicPr preferRelativeResize="0"/>
          <p:nvPr/>
        </p:nvPicPr>
        <p:blipFill rotWithShape="1">
          <a:blip r:embed="rId3">
            <a:alphaModFix/>
          </a:blip>
          <a:srcRect b="0" l="0" r="0" t="-534"/>
          <a:stretch/>
        </p:blipFill>
        <p:spPr>
          <a:xfrm rot="-5400000">
            <a:off x="7545075" y="2187578"/>
            <a:ext cx="6857999" cy="2482850"/>
          </a:xfrm>
          <a:prstGeom prst="rect">
            <a:avLst/>
          </a:prstGeom>
          <a:noFill/>
          <a:ln>
            <a:noFill/>
          </a:ln>
        </p:spPr>
      </p:pic>
      <p:graphicFrame>
        <p:nvGraphicFramePr>
          <p:cNvPr id="1204" name="Google Shape;1204;p51"/>
          <p:cNvGraphicFramePr/>
          <p:nvPr/>
        </p:nvGraphicFramePr>
        <p:xfrm>
          <a:off x="2443398" y="112038"/>
          <a:ext cx="3000000" cy="3000000"/>
        </p:xfrm>
        <a:graphic>
          <a:graphicData uri="http://schemas.openxmlformats.org/drawingml/2006/table">
            <a:tbl>
              <a:tblPr>
                <a:noFill/>
                <a:tableStyleId>{5D15B448-C41E-45A0-A7D2-DCA49872B258}</a:tableStyleId>
              </a:tblPr>
              <a:tblGrid>
                <a:gridCol w="1079300"/>
                <a:gridCol w="959375"/>
                <a:gridCol w="1214200"/>
                <a:gridCol w="1510025"/>
              </a:tblGrid>
              <a:tr h="152400">
                <a:tc>
                  <a:txBody>
                    <a:bodyPr/>
                    <a:lstStyle/>
                    <a:p>
                      <a:pPr indent="0" lvl="0" marL="0" marR="0" rtl="0" algn="ctr">
                        <a:lnSpc>
                          <a:spcPct val="100000"/>
                        </a:lnSpc>
                        <a:spcBef>
                          <a:spcPts val="0"/>
                        </a:spcBef>
                        <a:spcAft>
                          <a:spcPts val="0"/>
                        </a:spcAft>
                        <a:buNone/>
                      </a:pPr>
                      <a:r>
                        <a:rPr b="0" i="0" lang="es-CO" sz="1200" u="none" cap="none" strike="noStrike">
                          <a:solidFill>
                            <a:srgbClr val="000000"/>
                          </a:solidFill>
                          <a:latin typeface="Times New Roman"/>
                          <a:ea typeface="Times New Roman"/>
                          <a:cs typeface="Times New Roman"/>
                          <a:sym typeface="Times New Roman"/>
                        </a:rPr>
                        <a:t>ITK</a:t>
                      </a:r>
                      <a:endParaRPr sz="1400" u="none" cap="none" strike="noStrike"/>
                    </a:p>
                  </a:txBody>
                  <a:tcPr marT="45725" marB="45725"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1" i="0" lang="es-CO" sz="1200" u="none" cap="none" strike="noStrike">
                          <a:solidFill>
                            <a:srgbClr val="000000"/>
                          </a:solidFill>
                          <a:latin typeface="Times New Roman"/>
                          <a:ea typeface="Times New Roman"/>
                          <a:cs typeface="Times New Roman"/>
                          <a:sym typeface="Times New Roman"/>
                        </a:rPr>
                        <a:t>Ad5/52s</a:t>
                      </a:r>
                      <a:endParaRPr sz="1400" u="none" cap="none" strike="noStrike"/>
                    </a:p>
                  </a:txBody>
                  <a:tcPr marT="45725" marB="45725"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200" u="none" cap="none" strike="noStrike">
                          <a:solidFill>
                            <a:srgbClr val="000000"/>
                          </a:solidFill>
                          <a:latin typeface="Times New Roman"/>
                          <a:ea typeface="Times New Roman"/>
                          <a:cs typeface="Times New Roman"/>
                          <a:sym typeface="Times New Roman"/>
                        </a:rPr>
                        <a:t>Ad5</a:t>
                      </a:r>
                      <a:endParaRPr sz="1400" u="none" cap="none" strike="noStrike"/>
                    </a:p>
                  </a:txBody>
                  <a:tcPr marT="45725" marB="45725"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200" u="none" cap="none" strike="noStrike">
                          <a:solidFill>
                            <a:srgbClr val="000000"/>
                          </a:solidFill>
                          <a:latin typeface="Times New Roman"/>
                          <a:ea typeface="Times New Roman"/>
                          <a:cs typeface="Times New Roman"/>
                          <a:sym typeface="Times New Roman"/>
                        </a:rPr>
                        <a:t>Otros virus oncolíticos</a:t>
                      </a:r>
                      <a:endParaRPr sz="1400" u="none" cap="none" strike="noStrike"/>
                    </a:p>
                  </a:txBody>
                  <a:tcPr marT="45725" marB="45725"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1205" name="Google Shape;1205;p51"/>
          <p:cNvSpPr/>
          <p:nvPr/>
        </p:nvSpPr>
        <p:spPr>
          <a:xfrm>
            <a:off x="2327275" y="224076"/>
            <a:ext cx="12192000" cy="45720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206" name="Google Shape;1206;p51"/>
          <p:cNvSpPr/>
          <p:nvPr/>
        </p:nvSpPr>
        <p:spPr>
          <a:xfrm>
            <a:off x="793008" y="6429182"/>
            <a:ext cx="6413292" cy="428820"/>
          </a:xfrm>
          <a:prstGeom prst="rect">
            <a:avLst/>
          </a:prstGeom>
          <a:solidFill>
            <a:schemeClr val="accent1"/>
          </a:solid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s-CO" sz="1200" u="none" cap="none" strike="noStrike">
                <a:solidFill>
                  <a:schemeClr val="lt1"/>
                </a:solidFill>
                <a:latin typeface="Arial"/>
                <a:ea typeface="Arial"/>
                <a:cs typeface="Arial"/>
                <a:sym typeface="Arial"/>
              </a:rPr>
              <a:t>Anexo 6.12 </a:t>
            </a:r>
            <a:r>
              <a:rPr b="0" i="0" lang="es-CO" sz="1200" u="none" cap="none" strike="noStrike">
                <a:solidFill>
                  <a:schemeClr val="lt1"/>
                </a:solidFill>
                <a:latin typeface="Arial"/>
                <a:ea typeface="Arial"/>
                <a:cs typeface="Arial"/>
                <a:sym typeface="Arial"/>
              </a:rPr>
              <a:t>Tabla 12. Ventajas del modelo descrito (Ad5/52s) frente a la terapia farmacológica y otros modelos de terapia viral oncolítica para la resolución de la LMC.</a:t>
            </a:r>
            <a:endParaRPr b="0" i="0" sz="1600" u="none" cap="none" strike="noStrike">
              <a:solidFill>
                <a:schemeClr val="lt1"/>
              </a:solidFill>
              <a:latin typeface="Century Gothic"/>
              <a:ea typeface="Century Gothic"/>
              <a:cs typeface="Century Gothic"/>
              <a:sym typeface="Century Gothic"/>
            </a:endParaRPr>
          </a:p>
        </p:txBody>
      </p:sp>
      <p:sp>
        <p:nvSpPr>
          <p:cNvPr id="1207" name="Google Shape;1207;p51"/>
          <p:cNvSpPr/>
          <p:nvPr/>
        </p:nvSpPr>
        <p:spPr>
          <a:xfrm>
            <a:off x="769508" y="4603426"/>
            <a:ext cx="6413292" cy="1771968"/>
          </a:xfrm>
          <a:prstGeom prst="rect">
            <a:avLst/>
          </a:prstGeom>
          <a:noFill/>
          <a:ln cap="flat" cmpd="sng" w="254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id="1208" name="Google Shape;1208;p51"/>
          <p:cNvPicPr preferRelativeResize="0"/>
          <p:nvPr/>
        </p:nvPicPr>
        <p:blipFill>
          <a:blip r:embed="rId4">
            <a:alphaModFix/>
          </a:blip>
          <a:stretch>
            <a:fillRect/>
          </a:stretch>
        </p:blipFill>
        <p:spPr>
          <a:xfrm>
            <a:off x="7429025" y="5048288"/>
            <a:ext cx="2057400" cy="390525"/>
          </a:xfrm>
          <a:prstGeom prst="rect">
            <a:avLst/>
          </a:prstGeom>
          <a:noFill/>
          <a:ln>
            <a:noFill/>
          </a:ln>
        </p:spPr>
      </p:pic>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3" name="Shape 1213"/>
        <p:cNvGrpSpPr/>
        <p:nvPr/>
      </p:nvGrpSpPr>
      <p:grpSpPr>
        <a:xfrm>
          <a:off x="0" y="0"/>
          <a:ext cx="0" cy="0"/>
          <a:chOff x="0" y="0"/>
          <a:chExt cx="0" cy="0"/>
        </a:xfrm>
      </p:grpSpPr>
      <p:sp>
        <p:nvSpPr>
          <p:cNvPr id="1214" name="Google Shape;1214;p52"/>
          <p:cNvSpPr/>
          <p:nvPr/>
        </p:nvSpPr>
        <p:spPr>
          <a:xfrm>
            <a:off x="0" y="12700"/>
            <a:ext cx="12192000" cy="685800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1215" name="Google Shape;1215;p52"/>
          <p:cNvSpPr/>
          <p:nvPr/>
        </p:nvSpPr>
        <p:spPr>
          <a:xfrm>
            <a:off x="4073525" y="2185988"/>
            <a:ext cx="12192000" cy="45720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216" name="Google Shape;1216;p52"/>
          <p:cNvSpPr/>
          <p:nvPr/>
        </p:nvSpPr>
        <p:spPr>
          <a:xfrm>
            <a:off x="4679950" y="2095500"/>
            <a:ext cx="12192000" cy="45720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217" name="Google Shape;1217;p52"/>
          <p:cNvPicPr preferRelativeResize="0"/>
          <p:nvPr/>
        </p:nvPicPr>
        <p:blipFill rotWithShape="1">
          <a:blip r:embed="rId3">
            <a:alphaModFix/>
          </a:blip>
          <a:srcRect b="0" l="0" r="0" t="-534"/>
          <a:stretch/>
        </p:blipFill>
        <p:spPr>
          <a:xfrm rot="-5400000">
            <a:off x="7545075" y="2187578"/>
            <a:ext cx="6857999" cy="2482850"/>
          </a:xfrm>
          <a:prstGeom prst="rect">
            <a:avLst/>
          </a:prstGeom>
          <a:noFill/>
          <a:ln>
            <a:noFill/>
          </a:ln>
        </p:spPr>
      </p:pic>
      <p:graphicFrame>
        <p:nvGraphicFramePr>
          <p:cNvPr id="1218" name="Google Shape;1218;p52"/>
          <p:cNvGraphicFramePr/>
          <p:nvPr/>
        </p:nvGraphicFramePr>
        <p:xfrm>
          <a:off x="479108" y="817237"/>
          <a:ext cx="3000000" cy="3000000"/>
        </p:xfrm>
        <a:graphic>
          <a:graphicData uri="http://schemas.openxmlformats.org/drawingml/2006/table">
            <a:tbl>
              <a:tblPr>
                <a:noFill/>
                <a:tableStyleId>{5D15B448-C41E-45A0-A7D2-DCA49872B258}</a:tableStyleId>
              </a:tblPr>
              <a:tblGrid>
                <a:gridCol w="1462200"/>
                <a:gridCol w="1274500"/>
                <a:gridCol w="810150"/>
                <a:gridCol w="1641475"/>
                <a:gridCol w="1394075"/>
              </a:tblGrid>
              <a:tr h="1245575">
                <a:tc>
                  <a:txBody>
                    <a:bodyPr/>
                    <a:lstStyle/>
                    <a:p>
                      <a:pPr indent="0" lvl="0" marL="0" marR="0" rtl="0" algn="l">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Riesgo de recaídas terapéuticas </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r>
                        <a:rPr b="1" i="0" lang="es-CO" sz="1100" u="none" cap="none" strike="noStrike">
                          <a:solidFill>
                            <a:srgbClr val="FF0000"/>
                          </a:solidFill>
                          <a:latin typeface="Times New Roman"/>
                          <a:ea typeface="Times New Roman"/>
                          <a:cs typeface="Times New Roman"/>
                          <a:sym typeface="Times New Roman"/>
                        </a:rPr>
                        <a:t>Alta</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r>
                        <a:rPr b="1" i="0" lang="es-CO" sz="1100" u="none" cap="none" strike="noStrike">
                          <a:solidFill>
                            <a:srgbClr val="00B050"/>
                          </a:solidFill>
                          <a:latin typeface="Times New Roman"/>
                          <a:ea typeface="Times New Roman"/>
                          <a:cs typeface="Times New Roman"/>
                          <a:sym typeface="Times New Roman"/>
                        </a:rPr>
                        <a:t>Baja</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just">
                        <a:lnSpc>
                          <a:spcPct val="100000"/>
                        </a:lnSpc>
                        <a:spcBef>
                          <a:spcPts val="0"/>
                        </a:spcBef>
                        <a:spcAft>
                          <a:spcPts val="0"/>
                        </a:spcAft>
                        <a:buNone/>
                      </a:pPr>
                      <a:r>
                        <a:rPr b="1" i="0" lang="es-CO" sz="1100" u="none" cap="none" strike="noStrike">
                          <a:solidFill>
                            <a:srgbClr val="FF0000"/>
                          </a:solidFill>
                          <a:latin typeface="Times New Roman"/>
                          <a:ea typeface="Times New Roman"/>
                          <a:cs typeface="Times New Roman"/>
                          <a:sym typeface="Times New Roman"/>
                        </a:rPr>
                        <a:t>Variable</a:t>
                      </a:r>
                      <a:r>
                        <a:rPr b="1" i="0" lang="es-CO" sz="1100" u="none" cap="none" strike="noStrike">
                          <a:solidFill>
                            <a:srgbClr val="000000"/>
                          </a:solidFill>
                          <a:latin typeface="Times New Roman"/>
                          <a:ea typeface="Times New Roman"/>
                          <a:cs typeface="Times New Roman"/>
                          <a:sym typeface="Times New Roman"/>
                        </a:rPr>
                        <a:t> </a:t>
                      </a:r>
                      <a:r>
                        <a:rPr b="0" i="0" lang="es-CO" sz="1100" u="none" cap="none" strike="noStrike">
                          <a:solidFill>
                            <a:srgbClr val="000000"/>
                          </a:solidFill>
                          <a:latin typeface="Times New Roman"/>
                          <a:ea typeface="Times New Roman"/>
                          <a:cs typeface="Times New Roman"/>
                          <a:sym typeface="Times New Roman"/>
                        </a:rPr>
                        <a:t>(depende si las modificaciones genéticas incluyen la deleción del gen E1, responsable de la transformación celular anómala)</a:t>
                      </a:r>
                      <a:r>
                        <a:rPr b="1" i="0" lang="es-CO" sz="1100" u="none" cap="none" strike="noStrike">
                          <a:solidFill>
                            <a:srgbClr val="000000"/>
                          </a:solidFill>
                          <a:latin typeface="Times New Roman"/>
                          <a:ea typeface="Times New Roman"/>
                          <a:cs typeface="Times New Roman"/>
                          <a:sym typeface="Times New Roman"/>
                        </a:rPr>
                        <a:t> </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r>
                        <a:rPr b="1" i="0" lang="es-CO" sz="1100" u="none" cap="none" strike="noStrike">
                          <a:solidFill>
                            <a:srgbClr val="00B050"/>
                          </a:solidFill>
                          <a:latin typeface="Times New Roman"/>
                          <a:ea typeface="Times New Roman"/>
                          <a:cs typeface="Times New Roman"/>
                          <a:sym typeface="Times New Roman"/>
                        </a:rPr>
                        <a:t>Baja</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245575">
                <a:tc>
                  <a:txBody>
                    <a:bodyPr/>
                    <a:lstStyle/>
                    <a:p>
                      <a:pPr indent="0" lvl="0" marL="0" marR="0" rtl="0" algn="l">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Toxicidad a células sanas </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r>
                        <a:rPr b="1" i="0" lang="es-CO" sz="1100" u="none" cap="none" strike="noStrike">
                          <a:solidFill>
                            <a:srgbClr val="FF0000"/>
                          </a:solidFill>
                          <a:latin typeface="Times New Roman"/>
                          <a:ea typeface="Times New Roman"/>
                          <a:cs typeface="Times New Roman"/>
                          <a:sym typeface="Times New Roman"/>
                        </a:rPr>
                        <a:t>Alta</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r>
                        <a:rPr b="1" i="0" lang="es-CO" sz="1100" u="none" cap="none" strike="noStrike">
                          <a:solidFill>
                            <a:srgbClr val="00B050"/>
                          </a:solidFill>
                          <a:latin typeface="Times New Roman"/>
                          <a:ea typeface="Times New Roman"/>
                          <a:cs typeface="Times New Roman"/>
                          <a:sym typeface="Times New Roman"/>
                        </a:rPr>
                        <a:t>Nula o baja </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rPr b="1" i="0" lang="es-CO" sz="1100" u="none" cap="none" strike="noStrike">
                          <a:solidFill>
                            <a:srgbClr val="FF0000"/>
                          </a:solidFill>
                          <a:latin typeface="Times New Roman"/>
                          <a:ea typeface="Times New Roman"/>
                          <a:cs typeface="Times New Roman"/>
                          <a:sym typeface="Times New Roman"/>
                        </a:rPr>
                        <a:t>Alta</a:t>
                      </a:r>
                      <a:r>
                        <a:rPr b="1" i="0" lang="es-CO" sz="1100" u="none" cap="none" strike="noStrike">
                          <a:solidFill>
                            <a:srgbClr val="000000"/>
                          </a:solidFill>
                          <a:latin typeface="Times New Roman"/>
                          <a:ea typeface="Times New Roman"/>
                          <a:cs typeface="Times New Roman"/>
                          <a:sym typeface="Times New Roman"/>
                        </a:rPr>
                        <a:t> </a:t>
                      </a:r>
                      <a:r>
                        <a:rPr b="0" i="0" lang="es-CO" sz="1100" u="none" cap="none" strike="noStrike">
                          <a:solidFill>
                            <a:srgbClr val="000000"/>
                          </a:solidFill>
                          <a:latin typeface="Times New Roman"/>
                          <a:ea typeface="Times New Roman"/>
                          <a:cs typeface="Times New Roman"/>
                          <a:sym typeface="Times New Roman"/>
                        </a:rPr>
                        <a:t>(la ausencia de modificación de la cápside viral propicia a que el virus pueda generar eventos patológicos en el sistema pulmonar y digestivo)</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just">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Solo Rotavirus modificado genéticamente ha demostrado baja o nula toxicidad a células sanas </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114450">
                <a:tc>
                  <a:txBody>
                    <a:bodyPr/>
                    <a:lstStyle/>
                    <a:p>
                      <a:pPr indent="0" lvl="0" marL="0" marR="0" rtl="0" algn="l">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Inmunogenicidad</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NA</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r>
                        <a:rPr b="1" i="0" lang="es-CO" sz="1100" u="none" cap="none" strike="noStrike">
                          <a:solidFill>
                            <a:srgbClr val="00B050"/>
                          </a:solidFill>
                          <a:latin typeface="Times New Roman"/>
                          <a:ea typeface="Times New Roman"/>
                          <a:cs typeface="Times New Roman"/>
                          <a:sym typeface="Times New Roman"/>
                        </a:rPr>
                        <a:t>Baja</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r>
                        <a:rPr b="1" i="0" lang="es-CO" sz="1100" u="none" cap="none" strike="noStrike">
                          <a:solidFill>
                            <a:srgbClr val="FF0000"/>
                          </a:solidFill>
                          <a:latin typeface="Times New Roman"/>
                          <a:ea typeface="Times New Roman"/>
                          <a:cs typeface="Times New Roman"/>
                          <a:sym typeface="Times New Roman"/>
                        </a:rPr>
                        <a:t>Alta</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Alta a menos de que los vectores virales estén modificados genéticamente con el fin de reducir la inmunogenicidad.</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721125">
                <a:tc>
                  <a:txBody>
                    <a:bodyPr/>
                    <a:lstStyle/>
                    <a:p>
                      <a:pPr indent="0" lvl="0" marL="0" marR="0" rtl="0" algn="l">
                        <a:lnSpc>
                          <a:spcPct val="100000"/>
                        </a:lnSpc>
                        <a:spcBef>
                          <a:spcPts val="0"/>
                        </a:spcBef>
                        <a:spcAft>
                          <a:spcPts val="0"/>
                        </a:spcAft>
                        <a:buNone/>
                      </a:pPr>
                      <a:r>
                        <a:t/>
                      </a:r>
                      <a:endParaRPr b="0" i="0" sz="1100" u="none" cap="none" strike="noStrike">
                        <a:solidFill>
                          <a:srgbClr val="000000"/>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Recombinación con el material genético celular </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NA</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r>
                        <a:rPr b="1" i="0" lang="es-CO" sz="1100" u="none" cap="none" strike="noStrike">
                          <a:solidFill>
                            <a:srgbClr val="00B050"/>
                          </a:solidFill>
                          <a:latin typeface="Times New Roman"/>
                          <a:ea typeface="Times New Roman"/>
                          <a:cs typeface="Times New Roman"/>
                          <a:sym typeface="Times New Roman"/>
                        </a:rPr>
                        <a:t>Nula o baja</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r>
                        <a:rPr b="1" i="0" lang="es-CO" sz="1100" u="none" cap="none" strike="noStrike">
                          <a:solidFill>
                            <a:srgbClr val="00B050"/>
                          </a:solidFill>
                          <a:latin typeface="Times New Roman"/>
                          <a:ea typeface="Times New Roman"/>
                          <a:cs typeface="Times New Roman"/>
                          <a:sym typeface="Times New Roman"/>
                        </a:rPr>
                        <a:t>Nula o baja</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Depende si el virus en cuestión posee un ciclo viral lisogénico o lítico. </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114450">
                <a:tc>
                  <a:txBody>
                    <a:bodyPr/>
                    <a:lstStyle/>
                    <a:p>
                      <a:pPr indent="0" lvl="0" marL="0" marR="0" rtl="0" algn="l">
                        <a:lnSpc>
                          <a:spcPct val="100000"/>
                        </a:lnSpc>
                        <a:spcBef>
                          <a:spcPts val="0"/>
                        </a:spcBef>
                        <a:spcAft>
                          <a:spcPts val="0"/>
                        </a:spcAft>
                        <a:buNone/>
                      </a:pPr>
                      <a:r>
                        <a:t/>
                      </a:r>
                      <a:endParaRPr b="0" i="0" sz="1100" u="none" cap="none" strike="noStrike">
                        <a:solidFill>
                          <a:srgbClr val="000000"/>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None/>
                      </a:pPr>
                      <a:r>
                        <a:t/>
                      </a:r>
                      <a:endParaRPr b="0" i="0" sz="1100" u="none" cap="none" strike="noStrike">
                        <a:solidFill>
                          <a:srgbClr val="000000"/>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Producción de metabolitos indeseados </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1" i="0" lang="es-CO" sz="1100" u="none" cap="none" strike="noStrike">
                          <a:solidFill>
                            <a:srgbClr val="FF0000"/>
                          </a:solidFill>
                          <a:latin typeface="Times New Roman"/>
                          <a:ea typeface="Times New Roman"/>
                          <a:cs typeface="Times New Roman"/>
                          <a:sym typeface="Times New Roman"/>
                        </a:rPr>
                        <a:t>Presente</a:t>
                      </a:r>
                      <a:endParaRPr sz="1100" u="none" cap="none" strike="noStrike">
                        <a:latin typeface="Times New Roman"/>
                        <a:ea typeface="Times New Roman"/>
                        <a:cs typeface="Times New Roman"/>
                        <a:sym typeface="Times New Roman"/>
                      </a:endParaRPr>
                    </a:p>
                    <a:p>
                      <a:pPr indent="0" lvl="0" marL="0" marR="0" rtl="0" algn="ctr">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(puede incluso inducir a mutaciones que faciliten la resistencia hacia este tipo de fármacos)</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endParaRPr sz="1100" u="none" cap="none" strike="noStrike">
                        <a:latin typeface="Times New Roman"/>
                        <a:ea typeface="Times New Roman"/>
                        <a:cs typeface="Times New Roman"/>
                        <a:sym typeface="Times New Roman"/>
                      </a:endParaRPr>
                    </a:p>
                    <a:p>
                      <a:pPr indent="0" lvl="0" marL="0" marR="0" rtl="0" algn="ctr">
                        <a:lnSpc>
                          <a:spcPct val="100000"/>
                        </a:lnSpc>
                        <a:spcBef>
                          <a:spcPts val="0"/>
                        </a:spcBef>
                        <a:spcAft>
                          <a:spcPts val="0"/>
                        </a:spcAft>
                        <a:buNone/>
                      </a:pPr>
                      <a:r>
                        <a:rPr b="1" i="0" lang="es-CO" sz="1100" u="none" cap="none" strike="noStrike">
                          <a:solidFill>
                            <a:srgbClr val="00B050"/>
                          </a:solidFill>
                          <a:latin typeface="Times New Roman"/>
                          <a:ea typeface="Times New Roman"/>
                          <a:cs typeface="Times New Roman"/>
                          <a:sym typeface="Times New Roman"/>
                        </a:rPr>
                        <a:t>Ausente</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endParaRPr sz="1100" u="none" cap="none" strike="noStrike">
                        <a:latin typeface="Times New Roman"/>
                        <a:ea typeface="Times New Roman"/>
                        <a:cs typeface="Times New Roman"/>
                        <a:sym typeface="Times New Roman"/>
                      </a:endParaRPr>
                    </a:p>
                    <a:p>
                      <a:pPr indent="0" lvl="0" marL="0" marR="0" rtl="0" algn="ctr">
                        <a:lnSpc>
                          <a:spcPct val="100000"/>
                        </a:lnSpc>
                        <a:spcBef>
                          <a:spcPts val="0"/>
                        </a:spcBef>
                        <a:spcAft>
                          <a:spcPts val="0"/>
                        </a:spcAft>
                        <a:buNone/>
                      </a:pPr>
                      <a:r>
                        <a:rPr b="0" i="0" lang="es-CO" sz="1100" u="none" cap="none" strike="noStrike">
                          <a:solidFill>
                            <a:srgbClr val="FF0000"/>
                          </a:solidFill>
                          <a:latin typeface="Times New Roman"/>
                          <a:ea typeface="Times New Roman"/>
                          <a:cs typeface="Times New Roman"/>
                          <a:sym typeface="Times New Roman"/>
                        </a:rPr>
                        <a:t>Variable</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endParaRPr sz="1100" u="none" cap="none" strike="noStrike">
                        <a:latin typeface="Times New Roman"/>
                        <a:ea typeface="Times New Roman"/>
                        <a:cs typeface="Times New Roman"/>
                        <a:sym typeface="Times New Roman"/>
                      </a:endParaRPr>
                    </a:p>
                    <a:p>
                      <a:pPr indent="0" lvl="0" marL="0" marR="0" rtl="0" algn="ctr">
                        <a:lnSpc>
                          <a:spcPct val="100000"/>
                        </a:lnSpc>
                        <a:spcBef>
                          <a:spcPts val="0"/>
                        </a:spcBef>
                        <a:spcAft>
                          <a:spcPts val="0"/>
                        </a:spcAft>
                        <a:buNone/>
                      </a:pPr>
                      <a:r>
                        <a:rPr b="0" i="0" lang="es-CO" sz="1100" u="none" cap="none" strike="noStrike">
                          <a:solidFill>
                            <a:srgbClr val="FF0000"/>
                          </a:solidFill>
                          <a:latin typeface="Times New Roman"/>
                          <a:ea typeface="Times New Roman"/>
                          <a:cs typeface="Times New Roman"/>
                          <a:sym typeface="Times New Roman"/>
                        </a:rPr>
                        <a:t>Variable</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1219" name="Google Shape;1219;p52"/>
          <p:cNvSpPr/>
          <p:nvPr/>
        </p:nvSpPr>
        <p:spPr>
          <a:xfrm>
            <a:off x="4519613" y="2193925"/>
            <a:ext cx="12192000" cy="45720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graphicFrame>
        <p:nvGraphicFramePr>
          <p:cNvPr id="1220" name="Google Shape;1220;p52"/>
          <p:cNvGraphicFramePr/>
          <p:nvPr/>
        </p:nvGraphicFramePr>
        <p:xfrm>
          <a:off x="1942178" y="360036"/>
          <a:ext cx="3000000" cy="3000000"/>
        </p:xfrm>
        <a:graphic>
          <a:graphicData uri="http://schemas.openxmlformats.org/drawingml/2006/table">
            <a:tbl>
              <a:tblPr>
                <a:noFill/>
                <a:tableStyleId>{5D15B448-C41E-45A0-A7D2-DCA49872B258}</a:tableStyleId>
              </a:tblPr>
              <a:tblGrid>
                <a:gridCol w="1280700"/>
                <a:gridCol w="794475"/>
                <a:gridCol w="1648925"/>
                <a:gridCol w="1395225"/>
              </a:tblGrid>
              <a:tr h="152400">
                <a:tc>
                  <a:txBody>
                    <a:bodyPr/>
                    <a:lstStyle/>
                    <a:p>
                      <a:pPr indent="0" lvl="0" marL="0" marR="0" rtl="0" algn="ctr">
                        <a:lnSpc>
                          <a:spcPct val="100000"/>
                        </a:lnSpc>
                        <a:spcBef>
                          <a:spcPts val="0"/>
                        </a:spcBef>
                        <a:spcAft>
                          <a:spcPts val="0"/>
                        </a:spcAft>
                        <a:buNone/>
                      </a:pPr>
                      <a:r>
                        <a:rPr b="0" i="0" lang="es-CO" sz="1200" u="none" cap="none" strike="noStrike">
                          <a:solidFill>
                            <a:srgbClr val="000000"/>
                          </a:solidFill>
                          <a:latin typeface="Times New Roman"/>
                          <a:ea typeface="Times New Roman"/>
                          <a:cs typeface="Times New Roman"/>
                          <a:sym typeface="Times New Roman"/>
                        </a:rPr>
                        <a:t>ITK</a:t>
                      </a:r>
                      <a:endParaRPr sz="1400" u="none" cap="none" strike="noStrike"/>
                    </a:p>
                  </a:txBody>
                  <a:tcPr marT="45725" marB="45725"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1" i="0" lang="es-CO" sz="1200" u="none" cap="none" strike="noStrike">
                          <a:solidFill>
                            <a:srgbClr val="000000"/>
                          </a:solidFill>
                          <a:latin typeface="Times New Roman"/>
                          <a:ea typeface="Times New Roman"/>
                          <a:cs typeface="Times New Roman"/>
                          <a:sym typeface="Times New Roman"/>
                        </a:rPr>
                        <a:t>Ad5/52s</a:t>
                      </a:r>
                      <a:endParaRPr sz="1400" u="none" cap="none" strike="noStrike"/>
                    </a:p>
                  </a:txBody>
                  <a:tcPr marT="45725" marB="45725"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200" u="none" cap="none" strike="noStrike">
                          <a:solidFill>
                            <a:srgbClr val="000000"/>
                          </a:solidFill>
                          <a:latin typeface="Times New Roman"/>
                          <a:ea typeface="Times New Roman"/>
                          <a:cs typeface="Times New Roman"/>
                          <a:sym typeface="Times New Roman"/>
                        </a:rPr>
                        <a:t>Ad5</a:t>
                      </a:r>
                      <a:endParaRPr sz="1400" u="none" cap="none" strike="noStrike"/>
                    </a:p>
                  </a:txBody>
                  <a:tcPr marT="45725" marB="45725"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200" u="none" cap="none" strike="noStrike">
                          <a:solidFill>
                            <a:srgbClr val="000000"/>
                          </a:solidFill>
                          <a:latin typeface="Times New Roman"/>
                          <a:ea typeface="Times New Roman"/>
                          <a:cs typeface="Times New Roman"/>
                          <a:sym typeface="Times New Roman"/>
                        </a:rPr>
                        <a:t>Otros virus oncolíticos</a:t>
                      </a:r>
                      <a:endParaRPr sz="1400" u="none" cap="none" strike="noStrike"/>
                    </a:p>
                  </a:txBody>
                  <a:tcPr marT="45725" marB="45725"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1221" name="Google Shape;1221;p52"/>
          <p:cNvSpPr/>
          <p:nvPr/>
        </p:nvSpPr>
        <p:spPr>
          <a:xfrm>
            <a:off x="479108" y="6329043"/>
            <a:ext cx="6582410" cy="458307"/>
          </a:xfrm>
          <a:prstGeom prst="rect">
            <a:avLst/>
          </a:prstGeom>
          <a:solidFill>
            <a:schemeClr val="accent1"/>
          </a:solid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s-CO" sz="1200" u="none" cap="none" strike="noStrike">
                <a:solidFill>
                  <a:schemeClr val="lt1"/>
                </a:solidFill>
                <a:latin typeface="Arial"/>
                <a:ea typeface="Arial"/>
                <a:cs typeface="Arial"/>
                <a:sym typeface="Arial"/>
              </a:rPr>
              <a:t>Anexo 6.12 </a:t>
            </a:r>
            <a:r>
              <a:rPr b="0" i="0" lang="es-CO" sz="1200" u="none" cap="none" strike="noStrike">
                <a:solidFill>
                  <a:schemeClr val="lt1"/>
                </a:solidFill>
                <a:latin typeface="Arial"/>
                <a:ea typeface="Arial"/>
                <a:cs typeface="Arial"/>
                <a:sym typeface="Arial"/>
              </a:rPr>
              <a:t>Tabla 12. Ventajas del modelo descrito (Ad5/52s) frente a la terapia farmacológica y otros modelos de terapia viral oncolítica para la resolución de la LMC.</a:t>
            </a:r>
            <a:endParaRPr b="0" i="0" sz="1600" u="none" cap="none" strike="noStrike">
              <a:solidFill>
                <a:schemeClr val="lt1"/>
              </a:solidFill>
              <a:latin typeface="Century Gothic"/>
              <a:ea typeface="Century Gothic"/>
              <a:cs typeface="Century Gothic"/>
              <a:sym typeface="Century Gothic"/>
            </a:endParaRPr>
          </a:p>
        </p:txBody>
      </p:sp>
      <p:sp>
        <p:nvSpPr>
          <p:cNvPr id="1222" name="Google Shape;1222;p52"/>
          <p:cNvSpPr/>
          <p:nvPr/>
        </p:nvSpPr>
        <p:spPr>
          <a:xfrm>
            <a:off x="455608" y="811701"/>
            <a:ext cx="6605910" cy="1283799"/>
          </a:xfrm>
          <a:prstGeom prst="rect">
            <a:avLst/>
          </a:prstGeom>
          <a:noFill/>
          <a:ln cap="flat" cmpd="sng" w="254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id="1223" name="Google Shape;1223;p52"/>
          <p:cNvPicPr preferRelativeResize="0"/>
          <p:nvPr/>
        </p:nvPicPr>
        <p:blipFill>
          <a:blip r:embed="rId4">
            <a:alphaModFix/>
          </a:blip>
          <a:stretch>
            <a:fillRect/>
          </a:stretch>
        </p:blipFill>
        <p:spPr>
          <a:xfrm>
            <a:off x="7337675" y="1158225"/>
            <a:ext cx="3028950" cy="409575"/>
          </a:xfrm>
          <a:prstGeom prst="rect">
            <a:avLst/>
          </a:prstGeom>
          <a:noFill/>
          <a:ln>
            <a:noFill/>
          </a:ln>
        </p:spPr>
      </p:pic>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8" name="Shape 1228"/>
        <p:cNvGrpSpPr/>
        <p:nvPr/>
      </p:nvGrpSpPr>
      <p:grpSpPr>
        <a:xfrm>
          <a:off x="0" y="0"/>
          <a:ext cx="0" cy="0"/>
          <a:chOff x="0" y="0"/>
          <a:chExt cx="0" cy="0"/>
        </a:xfrm>
      </p:grpSpPr>
      <p:sp>
        <p:nvSpPr>
          <p:cNvPr id="1229" name="Google Shape;1229;p53"/>
          <p:cNvSpPr/>
          <p:nvPr/>
        </p:nvSpPr>
        <p:spPr>
          <a:xfrm>
            <a:off x="0" y="0"/>
            <a:ext cx="12192000" cy="685800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1230" name="Google Shape;1230;p53"/>
          <p:cNvSpPr/>
          <p:nvPr/>
        </p:nvSpPr>
        <p:spPr>
          <a:xfrm>
            <a:off x="4073525" y="2185988"/>
            <a:ext cx="12192000" cy="45720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231" name="Google Shape;1231;p53"/>
          <p:cNvSpPr/>
          <p:nvPr/>
        </p:nvSpPr>
        <p:spPr>
          <a:xfrm>
            <a:off x="4679950" y="2095500"/>
            <a:ext cx="12192000" cy="45720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232" name="Google Shape;1232;p53"/>
          <p:cNvPicPr preferRelativeResize="0"/>
          <p:nvPr/>
        </p:nvPicPr>
        <p:blipFill rotWithShape="1">
          <a:blip r:embed="rId3">
            <a:alphaModFix/>
          </a:blip>
          <a:srcRect b="0" l="0" r="0" t="-534"/>
          <a:stretch/>
        </p:blipFill>
        <p:spPr>
          <a:xfrm rot="-5400000">
            <a:off x="7545075" y="2187578"/>
            <a:ext cx="6857999" cy="2482850"/>
          </a:xfrm>
          <a:prstGeom prst="rect">
            <a:avLst/>
          </a:prstGeom>
          <a:noFill/>
          <a:ln>
            <a:noFill/>
          </a:ln>
        </p:spPr>
      </p:pic>
      <p:graphicFrame>
        <p:nvGraphicFramePr>
          <p:cNvPr id="1233" name="Google Shape;1233;p53"/>
          <p:cNvGraphicFramePr/>
          <p:nvPr/>
        </p:nvGraphicFramePr>
        <p:xfrm>
          <a:off x="479108" y="817237"/>
          <a:ext cx="3000000" cy="3000000"/>
        </p:xfrm>
        <a:graphic>
          <a:graphicData uri="http://schemas.openxmlformats.org/drawingml/2006/table">
            <a:tbl>
              <a:tblPr>
                <a:noFill/>
                <a:tableStyleId>{5D15B448-C41E-45A0-A7D2-DCA49872B258}</a:tableStyleId>
              </a:tblPr>
              <a:tblGrid>
                <a:gridCol w="1462200"/>
                <a:gridCol w="1274500"/>
                <a:gridCol w="810150"/>
                <a:gridCol w="1641475"/>
                <a:gridCol w="1394075"/>
              </a:tblGrid>
              <a:tr h="1245575">
                <a:tc>
                  <a:txBody>
                    <a:bodyPr/>
                    <a:lstStyle/>
                    <a:p>
                      <a:pPr indent="0" lvl="0" marL="0" marR="0" rtl="0" algn="l">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Riesgo de recaídas terapéuticas </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r>
                        <a:rPr b="1" i="0" lang="es-CO" sz="1100" u="none" cap="none" strike="noStrike">
                          <a:solidFill>
                            <a:srgbClr val="FF0000"/>
                          </a:solidFill>
                          <a:latin typeface="Times New Roman"/>
                          <a:ea typeface="Times New Roman"/>
                          <a:cs typeface="Times New Roman"/>
                          <a:sym typeface="Times New Roman"/>
                        </a:rPr>
                        <a:t>Alta</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r>
                        <a:rPr b="1" i="0" lang="es-CO" sz="1100" u="none" cap="none" strike="noStrike">
                          <a:solidFill>
                            <a:srgbClr val="00B050"/>
                          </a:solidFill>
                          <a:latin typeface="Times New Roman"/>
                          <a:ea typeface="Times New Roman"/>
                          <a:cs typeface="Times New Roman"/>
                          <a:sym typeface="Times New Roman"/>
                        </a:rPr>
                        <a:t>Baja</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just">
                        <a:lnSpc>
                          <a:spcPct val="100000"/>
                        </a:lnSpc>
                        <a:spcBef>
                          <a:spcPts val="0"/>
                        </a:spcBef>
                        <a:spcAft>
                          <a:spcPts val="0"/>
                        </a:spcAft>
                        <a:buNone/>
                      </a:pPr>
                      <a:r>
                        <a:rPr b="1" i="0" lang="es-CO" sz="1100" u="none" cap="none" strike="noStrike">
                          <a:solidFill>
                            <a:srgbClr val="FF0000"/>
                          </a:solidFill>
                          <a:latin typeface="Times New Roman"/>
                          <a:ea typeface="Times New Roman"/>
                          <a:cs typeface="Times New Roman"/>
                          <a:sym typeface="Times New Roman"/>
                        </a:rPr>
                        <a:t>Variable</a:t>
                      </a:r>
                      <a:r>
                        <a:rPr b="1" i="0" lang="es-CO" sz="1100" u="none" cap="none" strike="noStrike">
                          <a:solidFill>
                            <a:srgbClr val="000000"/>
                          </a:solidFill>
                          <a:latin typeface="Times New Roman"/>
                          <a:ea typeface="Times New Roman"/>
                          <a:cs typeface="Times New Roman"/>
                          <a:sym typeface="Times New Roman"/>
                        </a:rPr>
                        <a:t> </a:t>
                      </a:r>
                      <a:r>
                        <a:rPr b="0" i="0" lang="es-CO" sz="1100" u="none" cap="none" strike="noStrike">
                          <a:solidFill>
                            <a:srgbClr val="000000"/>
                          </a:solidFill>
                          <a:latin typeface="Times New Roman"/>
                          <a:ea typeface="Times New Roman"/>
                          <a:cs typeface="Times New Roman"/>
                          <a:sym typeface="Times New Roman"/>
                        </a:rPr>
                        <a:t>(depende si las modificaciones genéticas incluyen la deleción del gen E1, responsable de la transformación celular anómala)</a:t>
                      </a:r>
                      <a:r>
                        <a:rPr b="1" i="0" lang="es-CO" sz="1100" u="none" cap="none" strike="noStrike">
                          <a:solidFill>
                            <a:srgbClr val="000000"/>
                          </a:solidFill>
                          <a:latin typeface="Times New Roman"/>
                          <a:ea typeface="Times New Roman"/>
                          <a:cs typeface="Times New Roman"/>
                          <a:sym typeface="Times New Roman"/>
                        </a:rPr>
                        <a:t> </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r>
                        <a:rPr b="1" i="0" lang="es-CO" sz="1100" u="none" cap="none" strike="noStrike">
                          <a:solidFill>
                            <a:srgbClr val="00B050"/>
                          </a:solidFill>
                          <a:latin typeface="Times New Roman"/>
                          <a:ea typeface="Times New Roman"/>
                          <a:cs typeface="Times New Roman"/>
                          <a:sym typeface="Times New Roman"/>
                        </a:rPr>
                        <a:t>Baja</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245575">
                <a:tc>
                  <a:txBody>
                    <a:bodyPr/>
                    <a:lstStyle/>
                    <a:p>
                      <a:pPr indent="0" lvl="0" marL="0" marR="0" rtl="0" algn="l">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Toxicidad a células sanas </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r>
                        <a:rPr b="1" i="0" lang="es-CO" sz="1100" u="none" cap="none" strike="noStrike">
                          <a:solidFill>
                            <a:srgbClr val="FF0000"/>
                          </a:solidFill>
                          <a:latin typeface="Times New Roman"/>
                          <a:ea typeface="Times New Roman"/>
                          <a:cs typeface="Times New Roman"/>
                          <a:sym typeface="Times New Roman"/>
                        </a:rPr>
                        <a:t>Alta</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r>
                        <a:rPr b="1" i="0" lang="es-CO" sz="1100" u="none" cap="none" strike="noStrike">
                          <a:solidFill>
                            <a:srgbClr val="00B050"/>
                          </a:solidFill>
                          <a:latin typeface="Times New Roman"/>
                          <a:ea typeface="Times New Roman"/>
                          <a:cs typeface="Times New Roman"/>
                          <a:sym typeface="Times New Roman"/>
                        </a:rPr>
                        <a:t>Nula o baja </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rPr b="1" i="0" lang="es-CO" sz="1100" u="none" cap="none" strike="noStrike">
                          <a:solidFill>
                            <a:srgbClr val="FF0000"/>
                          </a:solidFill>
                          <a:latin typeface="Times New Roman"/>
                          <a:ea typeface="Times New Roman"/>
                          <a:cs typeface="Times New Roman"/>
                          <a:sym typeface="Times New Roman"/>
                        </a:rPr>
                        <a:t>Alta</a:t>
                      </a:r>
                      <a:r>
                        <a:rPr b="1" i="0" lang="es-CO" sz="1100" u="none" cap="none" strike="noStrike">
                          <a:solidFill>
                            <a:srgbClr val="000000"/>
                          </a:solidFill>
                          <a:latin typeface="Times New Roman"/>
                          <a:ea typeface="Times New Roman"/>
                          <a:cs typeface="Times New Roman"/>
                          <a:sym typeface="Times New Roman"/>
                        </a:rPr>
                        <a:t> </a:t>
                      </a:r>
                      <a:r>
                        <a:rPr b="0" i="0" lang="es-CO" sz="1100" u="none" cap="none" strike="noStrike">
                          <a:solidFill>
                            <a:srgbClr val="000000"/>
                          </a:solidFill>
                          <a:latin typeface="Times New Roman"/>
                          <a:ea typeface="Times New Roman"/>
                          <a:cs typeface="Times New Roman"/>
                          <a:sym typeface="Times New Roman"/>
                        </a:rPr>
                        <a:t>(la ausencia de modificación de la cápside viral propicia a que el virus pueda generar eventos patológicos en el sistema pulmonar y digestivo)</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just">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Solo Rotavirus modificado genéticamente ha demostrado baja o nula toxicidad a células sanas </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114450">
                <a:tc>
                  <a:txBody>
                    <a:bodyPr/>
                    <a:lstStyle/>
                    <a:p>
                      <a:pPr indent="0" lvl="0" marL="0" marR="0" rtl="0" algn="l">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Inmunogenicidad</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NA</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r>
                        <a:rPr b="1" i="0" lang="es-CO" sz="1100" u="none" cap="none" strike="noStrike">
                          <a:solidFill>
                            <a:srgbClr val="00B050"/>
                          </a:solidFill>
                          <a:latin typeface="Times New Roman"/>
                          <a:ea typeface="Times New Roman"/>
                          <a:cs typeface="Times New Roman"/>
                          <a:sym typeface="Times New Roman"/>
                        </a:rPr>
                        <a:t>Baja</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r>
                        <a:rPr b="1" i="0" lang="es-CO" sz="1100" u="none" cap="none" strike="noStrike">
                          <a:solidFill>
                            <a:srgbClr val="FF0000"/>
                          </a:solidFill>
                          <a:latin typeface="Times New Roman"/>
                          <a:ea typeface="Times New Roman"/>
                          <a:cs typeface="Times New Roman"/>
                          <a:sym typeface="Times New Roman"/>
                        </a:rPr>
                        <a:t>Alta</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Alta a menos de que los vectores virales estén modificados genéticamente con el fin de reducir la inmunogenicidad.</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721125">
                <a:tc>
                  <a:txBody>
                    <a:bodyPr/>
                    <a:lstStyle/>
                    <a:p>
                      <a:pPr indent="0" lvl="0" marL="0" marR="0" rtl="0" algn="l">
                        <a:lnSpc>
                          <a:spcPct val="100000"/>
                        </a:lnSpc>
                        <a:spcBef>
                          <a:spcPts val="0"/>
                        </a:spcBef>
                        <a:spcAft>
                          <a:spcPts val="0"/>
                        </a:spcAft>
                        <a:buNone/>
                      </a:pPr>
                      <a:r>
                        <a:t/>
                      </a:r>
                      <a:endParaRPr b="0" i="0" sz="1100" u="none" cap="none" strike="noStrike">
                        <a:solidFill>
                          <a:srgbClr val="000000"/>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Recombinación con el material genético celular </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NA</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r>
                        <a:rPr b="1" i="0" lang="es-CO" sz="1100" u="none" cap="none" strike="noStrike">
                          <a:solidFill>
                            <a:srgbClr val="00B050"/>
                          </a:solidFill>
                          <a:latin typeface="Times New Roman"/>
                          <a:ea typeface="Times New Roman"/>
                          <a:cs typeface="Times New Roman"/>
                          <a:sym typeface="Times New Roman"/>
                        </a:rPr>
                        <a:t>Nula o baja</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r>
                        <a:rPr b="1" i="0" lang="es-CO" sz="1100" u="none" cap="none" strike="noStrike">
                          <a:solidFill>
                            <a:srgbClr val="00B050"/>
                          </a:solidFill>
                          <a:latin typeface="Times New Roman"/>
                          <a:ea typeface="Times New Roman"/>
                          <a:cs typeface="Times New Roman"/>
                          <a:sym typeface="Times New Roman"/>
                        </a:rPr>
                        <a:t>Nula o baja</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Depende si el virus en cuestión posee un ciclo viral lisogénico o lítico. </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114450">
                <a:tc>
                  <a:txBody>
                    <a:bodyPr/>
                    <a:lstStyle/>
                    <a:p>
                      <a:pPr indent="0" lvl="0" marL="0" marR="0" rtl="0" algn="l">
                        <a:lnSpc>
                          <a:spcPct val="100000"/>
                        </a:lnSpc>
                        <a:spcBef>
                          <a:spcPts val="0"/>
                        </a:spcBef>
                        <a:spcAft>
                          <a:spcPts val="0"/>
                        </a:spcAft>
                        <a:buNone/>
                      </a:pPr>
                      <a:r>
                        <a:t/>
                      </a:r>
                      <a:endParaRPr b="0" i="0" sz="1100" u="none" cap="none" strike="noStrike">
                        <a:solidFill>
                          <a:srgbClr val="000000"/>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None/>
                      </a:pPr>
                      <a:r>
                        <a:t/>
                      </a:r>
                      <a:endParaRPr b="0" i="0" sz="1100" u="none" cap="none" strike="noStrike">
                        <a:solidFill>
                          <a:srgbClr val="000000"/>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Producción de metabolitos indeseados </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1" i="0" lang="es-CO" sz="1100" u="none" cap="none" strike="noStrike">
                          <a:solidFill>
                            <a:srgbClr val="FF0000"/>
                          </a:solidFill>
                          <a:latin typeface="Times New Roman"/>
                          <a:ea typeface="Times New Roman"/>
                          <a:cs typeface="Times New Roman"/>
                          <a:sym typeface="Times New Roman"/>
                        </a:rPr>
                        <a:t>Presente</a:t>
                      </a:r>
                      <a:endParaRPr sz="1100" u="none" cap="none" strike="noStrike">
                        <a:latin typeface="Times New Roman"/>
                        <a:ea typeface="Times New Roman"/>
                        <a:cs typeface="Times New Roman"/>
                        <a:sym typeface="Times New Roman"/>
                      </a:endParaRPr>
                    </a:p>
                    <a:p>
                      <a:pPr indent="0" lvl="0" marL="0" marR="0" rtl="0" algn="ctr">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(puede incluso inducir a mutaciones que faciliten la resistencia hacia este tipo de fármacos)</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endParaRPr sz="1100" u="none" cap="none" strike="noStrike">
                        <a:latin typeface="Times New Roman"/>
                        <a:ea typeface="Times New Roman"/>
                        <a:cs typeface="Times New Roman"/>
                        <a:sym typeface="Times New Roman"/>
                      </a:endParaRPr>
                    </a:p>
                    <a:p>
                      <a:pPr indent="0" lvl="0" marL="0" marR="0" rtl="0" algn="ctr">
                        <a:lnSpc>
                          <a:spcPct val="100000"/>
                        </a:lnSpc>
                        <a:spcBef>
                          <a:spcPts val="0"/>
                        </a:spcBef>
                        <a:spcAft>
                          <a:spcPts val="0"/>
                        </a:spcAft>
                        <a:buNone/>
                      </a:pPr>
                      <a:r>
                        <a:rPr b="1" i="0" lang="es-CO" sz="1100" u="none" cap="none" strike="noStrike">
                          <a:solidFill>
                            <a:srgbClr val="00B050"/>
                          </a:solidFill>
                          <a:latin typeface="Times New Roman"/>
                          <a:ea typeface="Times New Roman"/>
                          <a:cs typeface="Times New Roman"/>
                          <a:sym typeface="Times New Roman"/>
                        </a:rPr>
                        <a:t>Ausente</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endParaRPr sz="1100" u="none" cap="none" strike="noStrike">
                        <a:latin typeface="Times New Roman"/>
                        <a:ea typeface="Times New Roman"/>
                        <a:cs typeface="Times New Roman"/>
                        <a:sym typeface="Times New Roman"/>
                      </a:endParaRPr>
                    </a:p>
                    <a:p>
                      <a:pPr indent="0" lvl="0" marL="0" marR="0" rtl="0" algn="ctr">
                        <a:lnSpc>
                          <a:spcPct val="100000"/>
                        </a:lnSpc>
                        <a:spcBef>
                          <a:spcPts val="0"/>
                        </a:spcBef>
                        <a:spcAft>
                          <a:spcPts val="0"/>
                        </a:spcAft>
                        <a:buNone/>
                      </a:pPr>
                      <a:r>
                        <a:rPr b="0" i="0" lang="es-CO" sz="1100" u="none" cap="none" strike="noStrike">
                          <a:solidFill>
                            <a:srgbClr val="FF0000"/>
                          </a:solidFill>
                          <a:latin typeface="Times New Roman"/>
                          <a:ea typeface="Times New Roman"/>
                          <a:cs typeface="Times New Roman"/>
                          <a:sym typeface="Times New Roman"/>
                        </a:rPr>
                        <a:t>Variable</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endParaRPr sz="1100" u="none" cap="none" strike="noStrike">
                        <a:latin typeface="Times New Roman"/>
                        <a:ea typeface="Times New Roman"/>
                        <a:cs typeface="Times New Roman"/>
                        <a:sym typeface="Times New Roman"/>
                      </a:endParaRPr>
                    </a:p>
                    <a:p>
                      <a:pPr indent="0" lvl="0" marL="0" marR="0" rtl="0" algn="ctr">
                        <a:lnSpc>
                          <a:spcPct val="100000"/>
                        </a:lnSpc>
                        <a:spcBef>
                          <a:spcPts val="0"/>
                        </a:spcBef>
                        <a:spcAft>
                          <a:spcPts val="0"/>
                        </a:spcAft>
                        <a:buNone/>
                      </a:pPr>
                      <a:r>
                        <a:rPr b="0" i="0" lang="es-CO" sz="1100" u="none" cap="none" strike="noStrike">
                          <a:solidFill>
                            <a:srgbClr val="FF0000"/>
                          </a:solidFill>
                          <a:latin typeface="Times New Roman"/>
                          <a:ea typeface="Times New Roman"/>
                          <a:cs typeface="Times New Roman"/>
                          <a:sym typeface="Times New Roman"/>
                        </a:rPr>
                        <a:t>Variable</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1234" name="Google Shape;1234;p53"/>
          <p:cNvSpPr/>
          <p:nvPr/>
        </p:nvSpPr>
        <p:spPr>
          <a:xfrm>
            <a:off x="4519613" y="2193925"/>
            <a:ext cx="12192000" cy="45720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graphicFrame>
        <p:nvGraphicFramePr>
          <p:cNvPr id="1235" name="Google Shape;1235;p53"/>
          <p:cNvGraphicFramePr/>
          <p:nvPr/>
        </p:nvGraphicFramePr>
        <p:xfrm>
          <a:off x="1942178" y="360036"/>
          <a:ext cx="3000000" cy="3000000"/>
        </p:xfrm>
        <a:graphic>
          <a:graphicData uri="http://schemas.openxmlformats.org/drawingml/2006/table">
            <a:tbl>
              <a:tblPr>
                <a:noFill/>
                <a:tableStyleId>{5D15B448-C41E-45A0-A7D2-DCA49872B258}</a:tableStyleId>
              </a:tblPr>
              <a:tblGrid>
                <a:gridCol w="1280700"/>
                <a:gridCol w="794475"/>
                <a:gridCol w="1648925"/>
                <a:gridCol w="1395225"/>
              </a:tblGrid>
              <a:tr h="152400">
                <a:tc>
                  <a:txBody>
                    <a:bodyPr/>
                    <a:lstStyle/>
                    <a:p>
                      <a:pPr indent="0" lvl="0" marL="0" marR="0" rtl="0" algn="ctr">
                        <a:lnSpc>
                          <a:spcPct val="100000"/>
                        </a:lnSpc>
                        <a:spcBef>
                          <a:spcPts val="0"/>
                        </a:spcBef>
                        <a:spcAft>
                          <a:spcPts val="0"/>
                        </a:spcAft>
                        <a:buNone/>
                      </a:pPr>
                      <a:r>
                        <a:rPr b="0" i="0" lang="es-CO" sz="1200" u="none" cap="none" strike="noStrike">
                          <a:solidFill>
                            <a:srgbClr val="000000"/>
                          </a:solidFill>
                          <a:latin typeface="Times New Roman"/>
                          <a:ea typeface="Times New Roman"/>
                          <a:cs typeface="Times New Roman"/>
                          <a:sym typeface="Times New Roman"/>
                        </a:rPr>
                        <a:t>ITK</a:t>
                      </a:r>
                      <a:endParaRPr sz="1400" u="none" cap="none" strike="noStrike"/>
                    </a:p>
                  </a:txBody>
                  <a:tcPr marT="45725" marB="45725"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1" i="0" lang="es-CO" sz="1200" u="none" cap="none" strike="noStrike">
                          <a:solidFill>
                            <a:srgbClr val="000000"/>
                          </a:solidFill>
                          <a:latin typeface="Times New Roman"/>
                          <a:ea typeface="Times New Roman"/>
                          <a:cs typeface="Times New Roman"/>
                          <a:sym typeface="Times New Roman"/>
                        </a:rPr>
                        <a:t>Ad5/52s</a:t>
                      </a:r>
                      <a:endParaRPr sz="1400" u="none" cap="none" strike="noStrike"/>
                    </a:p>
                  </a:txBody>
                  <a:tcPr marT="45725" marB="45725"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200" u="none" cap="none" strike="noStrike">
                          <a:solidFill>
                            <a:srgbClr val="000000"/>
                          </a:solidFill>
                          <a:latin typeface="Times New Roman"/>
                          <a:ea typeface="Times New Roman"/>
                          <a:cs typeface="Times New Roman"/>
                          <a:sym typeface="Times New Roman"/>
                        </a:rPr>
                        <a:t>Ad5</a:t>
                      </a:r>
                      <a:endParaRPr sz="1400" u="none" cap="none" strike="noStrike"/>
                    </a:p>
                  </a:txBody>
                  <a:tcPr marT="45725" marB="45725"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200" u="none" cap="none" strike="noStrike">
                          <a:solidFill>
                            <a:srgbClr val="000000"/>
                          </a:solidFill>
                          <a:latin typeface="Times New Roman"/>
                          <a:ea typeface="Times New Roman"/>
                          <a:cs typeface="Times New Roman"/>
                          <a:sym typeface="Times New Roman"/>
                        </a:rPr>
                        <a:t>Otros virus oncolíticos</a:t>
                      </a:r>
                      <a:endParaRPr sz="1400" u="none" cap="none" strike="noStrike"/>
                    </a:p>
                  </a:txBody>
                  <a:tcPr marT="45725" marB="45725"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1236" name="Google Shape;1236;p53"/>
          <p:cNvSpPr/>
          <p:nvPr/>
        </p:nvSpPr>
        <p:spPr>
          <a:xfrm>
            <a:off x="479108" y="6329043"/>
            <a:ext cx="6582410" cy="458307"/>
          </a:xfrm>
          <a:prstGeom prst="rect">
            <a:avLst/>
          </a:prstGeom>
          <a:solidFill>
            <a:schemeClr val="accent1"/>
          </a:solid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s-CO" sz="1200" u="none" cap="none" strike="noStrike">
                <a:solidFill>
                  <a:schemeClr val="lt1"/>
                </a:solidFill>
                <a:latin typeface="Arial"/>
                <a:ea typeface="Arial"/>
                <a:cs typeface="Arial"/>
                <a:sym typeface="Arial"/>
              </a:rPr>
              <a:t>Anexo 6.12 </a:t>
            </a:r>
            <a:r>
              <a:rPr b="0" i="0" lang="es-CO" sz="1200" u="none" cap="none" strike="noStrike">
                <a:solidFill>
                  <a:schemeClr val="lt1"/>
                </a:solidFill>
                <a:latin typeface="Arial"/>
                <a:ea typeface="Arial"/>
                <a:cs typeface="Arial"/>
                <a:sym typeface="Arial"/>
              </a:rPr>
              <a:t>Tabla 12. Ventajas del modelo descrito (Ad5/52s) frente a la terapia farmacológica y otros modelos de terapia viral oncolítica para la resolución de la LMC.</a:t>
            </a:r>
            <a:endParaRPr b="0" i="0" sz="1600" u="none" cap="none" strike="noStrike">
              <a:solidFill>
                <a:schemeClr val="lt1"/>
              </a:solidFill>
              <a:latin typeface="Century Gothic"/>
              <a:ea typeface="Century Gothic"/>
              <a:cs typeface="Century Gothic"/>
              <a:sym typeface="Century Gothic"/>
            </a:endParaRPr>
          </a:p>
        </p:txBody>
      </p:sp>
      <p:sp>
        <p:nvSpPr>
          <p:cNvPr id="1237" name="Google Shape;1237;p53"/>
          <p:cNvSpPr/>
          <p:nvPr/>
        </p:nvSpPr>
        <p:spPr>
          <a:xfrm>
            <a:off x="467358" y="3299482"/>
            <a:ext cx="6605910" cy="1137607"/>
          </a:xfrm>
          <a:prstGeom prst="rect">
            <a:avLst/>
          </a:prstGeom>
          <a:noFill/>
          <a:ln cap="flat" cmpd="sng" w="254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id="1238" name="Google Shape;1238;p53"/>
          <p:cNvPicPr preferRelativeResize="0"/>
          <p:nvPr/>
        </p:nvPicPr>
        <p:blipFill>
          <a:blip r:embed="rId4">
            <a:alphaModFix/>
          </a:blip>
          <a:stretch>
            <a:fillRect/>
          </a:stretch>
        </p:blipFill>
        <p:spPr>
          <a:xfrm>
            <a:off x="7369488" y="3673013"/>
            <a:ext cx="2066925" cy="3905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100000">
              <a:schemeClr val="lt1"/>
            </a:gs>
          </a:gsLst>
          <a:lin ang="13500000" scaled="0"/>
        </a:gradFill>
      </p:bgPr>
    </p:bg>
    <p:spTree>
      <p:nvGrpSpPr>
        <p:cNvPr id="122" name="Shape 122"/>
        <p:cNvGrpSpPr/>
        <p:nvPr/>
      </p:nvGrpSpPr>
      <p:grpSpPr>
        <a:xfrm>
          <a:off x="0" y="0"/>
          <a:ext cx="0" cy="0"/>
          <a:chOff x="0" y="0"/>
          <a:chExt cx="0" cy="0"/>
        </a:xfrm>
      </p:grpSpPr>
      <p:sp>
        <p:nvSpPr>
          <p:cNvPr id="123" name="Google Shape;123;p5"/>
          <p:cNvSpPr/>
          <p:nvPr/>
        </p:nvSpPr>
        <p:spPr>
          <a:xfrm>
            <a:off x="0" y="0"/>
            <a:ext cx="12192000" cy="6858002"/>
          </a:xfrm>
          <a:prstGeom prst="rect">
            <a:avLst/>
          </a:prstGeom>
          <a:gradFill>
            <a:gsLst>
              <a:gs pos="0">
                <a:schemeClr val="lt1"/>
              </a:gs>
              <a:gs pos="100000">
                <a:schemeClr val="lt1"/>
              </a:gs>
            </a:gsLst>
            <a:lin ang="135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cxnSp>
        <p:nvCxnSpPr>
          <p:cNvPr id="124" name="Google Shape;124;p5"/>
          <p:cNvCxnSpPr/>
          <p:nvPr/>
        </p:nvCxnSpPr>
        <p:spPr>
          <a:xfrm>
            <a:off x="7397108" y="1923563"/>
            <a:ext cx="0" cy="3017520"/>
          </a:xfrm>
          <a:prstGeom prst="straightConnector1">
            <a:avLst/>
          </a:prstGeom>
          <a:noFill/>
          <a:ln cap="flat" cmpd="sng" w="15875">
            <a:solidFill>
              <a:schemeClr val="dk1"/>
            </a:solidFill>
            <a:prstDash val="solid"/>
            <a:round/>
            <a:headEnd len="sm" w="sm" type="none"/>
            <a:tailEnd len="sm" w="sm" type="none"/>
          </a:ln>
        </p:spPr>
      </p:cxnSp>
      <p:pic>
        <p:nvPicPr>
          <p:cNvPr id="125" name="Google Shape;125;p5"/>
          <p:cNvPicPr preferRelativeResize="0"/>
          <p:nvPr/>
        </p:nvPicPr>
        <p:blipFill rotWithShape="1">
          <a:blip r:embed="rId3">
            <a:alphaModFix/>
          </a:blip>
          <a:srcRect b="0" l="0" r="0" t="-534"/>
          <a:stretch/>
        </p:blipFill>
        <p:spPr>
          <a:xfrm rot="-5400000">
            <a:off x="7545075" y="2187578"/>
            <a:ext cx="6857999" cy="2482850"/>
          </a:xfrm>
          <a:prstGeom prst="rect">
            <a:avLst/>
          </a:prstGeom>
          <a:noFill/>
          <a:ln>
            <a:noFill/>
          </a:ln>
        </p:spPr>
      </p:pic>
      <p:sp>
        <p:nvSpPr>
          <p:cNvPr id="126" name="Google Shape;126;p5"/>
          <p:cNvSpPr txBox="1"/>
          <p:nvPr>
            <p:ph type="ctrTitle"/>
          </p:nvPr>
        </p:nvSpPr>
        <p:spPr>
          <a:xfrm>
            <a:off x="-23500" y="168023"/>
            <a:ext cx="12161795" cy="713644"/>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chemeClr val="dk1"/>
              </a:buClr>
              <a:buSzPts val="2000"/>
              <a:buFont typeface="Century Gothic"/>
              <a:buNone/>
            </a:pPr>
            <a:r>
              <a:rPr b="1" lang="es-CO" sz="2000"/>
              <a:t>RESUMEN</a:t>
            </a:r>
            <a:endParaRPr/>
          </a:p>
        </p:txBody>
      </p:sp>
      <p:pic>
        <p:nvPicPr>
          <p:cNvPr id="127" name="Google Shape;127;p5"/>
          <p:cNvPicPr preferRelativeResize="0"/>
          <p:nvPr/>
        </p:nvPicPr>
        <p:blipFill rotWithShape="1">
          <a:blip r:embed="rId4">
            <a:alphaModFix/>
          </a:blip>
          <a:srcRect b="3482" l="50414" r="1441" t="13174"/>
          <a:stretch/>
        </p:blipFill>
        <p:spPr>
          <a:xfrm>
            <a:off x="8105297" y="2894156"/>
            <a:ext cx="1627352" cy="1592297"/>
          </a:xfrm>
          <a:prstGeom prst="rect">
            <a:avLst/>
          </a:prstGeom>
          <a:noFill/>
          <a:ln>
            <a:noFill/>
          </a:ln>
        </p:spPr>
      </p:pic>
      <p:sp>
        <p:nvSpPr>
          <p:cNvPr id="128" name="Google Shape;128;p5"/>
          <p:cNvSpPr txBox="1"/>
          <p:nvPr/>
        </p:nvSpPr>
        <p:spPr>
          <a:xfrm>
            <a:off x="2949271" y="4867475"/>
            <a:ext cx="6783378" cy="4431430"/>
          </a:xfrm>
          <a:prstGeom prst="rect">
            <a:avLst/>
          </a:prstGeom>
          <a:noFill/>
          <a:ln>
            <a:noFill/>
          </a:ln>
        </p:spPr>
        <p:txBody>
          <a:bodyPr anchorCtr="0" anchor="t" bIns="45700" lIns="91425" spcFirstLastPara="1" rIns="91425" wrap="square" tIns="45700">
            <a:normAutofit/>
          </a:bodyPr>
          <a:lstStyle/>
          <a:p>
            <a:pPr indent="0" lvl="0" marL="0" marR="0" rtl="0" algn="l">
              <a:lnSpc>
                <a:spcPct val="90000"/>
              </a:lnSpc>
              <a:spcBef>
                <a:spcPts val="0"/>
              </a:spcBef>
              <a:spcAft>
                <a:spcPts val="0"/>
              </a:spcAft>
              <a:buClr>
                <a:schemeClr val="dk1"/>
              </a:buClr>
              <a:buSzPts val="2000"/>
              <a:buFont typeface="Arial"/>
              <a:buNone/>
            </a:pPr>
            <a:br>
              <a:rPr b="0" i="0" lang="es-CO" sz="2000" u="none" cap="none" strike="noStrike">
                <a:solidFill>
                  <a:schemeClr val="dk1"/>
                </a:solidFill>
                <a:latin typeface="Century Gothic"/>
                <a:ea typeface="Century Gothic"/>
                <a:cs typeface="Century Gothic"/>
                <a:sym typeface="Century Gothic"/>
              </a:rPr>
            </a:br>
            <a:endParaRPr b="0" i="0" sz="2000" u="none" cap="none" strike="noStrike">
              <a:solidFill>
                <a:schemeClr val="dk1"/>
              </a:solidFill>
              <a:latin typeface="Century Gothic"/>
              <a:ea typeface="Century Gothic"/>
              <a:cs typeface="Century Gothic"/>
              <a:sym typeface="Century Gothic"/>
            </a:endParaRPr>
          </a:p>
        </p:txBody>
      </p:sp>
      <p:sp>
        <p:nvSpPr>
          <p:cNvPr id="129" name="Google Shape;129;p5"/>
          <p:cNvSpPr/>
          <p:nvPr/>
        </p:nvSpPr>
        <p:spPr>
          <a:xfrm>
            <a:off x="5035625" y="1153162"/>
            <a:ext cx="2043544" cy="495634"/>
          </a:xfrm>
          <a:prstGeom prst="rect">
            <a:avLst/>
          </a:prstGeom>
          <a:solidFill>
            <a:schemeClr val="lt1"/>
          </a:solidFill>
          <a:ln cap="flat" cmpd="sng" w="127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es-CO" sz="1400" u="none" cap="none" strike="noStrike">
                <a:solidFill>
                  <a:schemeClr val="dk1"/>
                </a:solidFill>
                <a:latin typeface="Century Gothic"/>
                <a:ea typeface="Century Gothic"/>
                <a:cs typeface="Century Gothic"/>
                <a:sym typeface="Century Gothic"/>
              </a:rPr>
              <a:t>Leucemia mieloide crónica </a:t>
            </a:r>
            <a:endParaRPr b="0" i="0" sz="1400" u="none" cap="none" strike="noStrike">
              <a:solidFill>
                <a:srgbClr val="000000"/>
              </a:solidFill>
              <a:latin typeface="Arial"/>
              <a:ea typeface="Arial"/>
              <a:cs typeface="Arial"/>
              <a:sym typeface="Arial"/>
            </a:endParaRPr>
          </a:p>
        </p:txBody>
      </p:sp>
      <p:sp>
        <p:nvSpPr>
          <p:cNvPr id="130" name="Google Shape;130;p5"/>
          <p:cNvSpPr/>
          <p:nvPr/>
        </p:nvSpPr>
        <p:spPr>
          <a:xfrm>
            <a:off x="7963208" y="1205143"/>
            <a:ext cx="1769441" cy="391672"/>
          </a:xfrm>
          <a:prstGeom prst="rect">
            <a:avLst/>
          </a:prstGeom>
          <a:solidFill>
            <a:schemeClr val="lt1"/>
          </a:solidFill>
          <a:ln cap="flat" cmpd="sng" w="127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Arial"/>
              <a:buNone/>
            </a:pPr>
            <a:r>
              <a:rPr b="0" i="0" lang="es-CO" sz="1000" u="none" cap="none" strike="noStrike">
                <a:solidFill>
                  <a:schemeClr val="dk1"/>
                </a:solidFill>
                <a:latin typeface="Century Gothic"/>
                <a:ea typeface="Century Gothic"/>
                <a:cs typeface="Century Gothic"/>
                <a:sym typeface="Century Gothic"/>
              </a:rPr>
              <a:t>Trastorno mieloproliferativo</a:t>
            </a:r>
            <a:endParaRPr b="0" i="0" sz="1400" u="none" cap="none" strike="noStrike">
              <a:solidFill>
                <a:srgbClr val="000000"/>
              </a:solidFill>
              <a:latin typeface="Arial"/>
              <a:ea typeface="Arial"/>
              <a:cs typeface="Arial"/>
              <a:sym typeface="Arial"/>
            </a:endParaRPr>
          </a:p>
        </p:txBody>
      </p:sp>
      <p:sp>
        <p:nvSpPr>
          <p:cNvPr id="131" name="Google Shape;131;p5"/>
          <p:cNvSpPr/>
          <p:nvPr/>
        </p:nvSpPr>
        <p:spPr>
          <a:xfrm>
            <a:off x="7303758" y="1295399"/>
            <a:ext cx="431800" cy="240441"/>
          </a:xfrm>
          <a:prstGeom prst="mathEqual">
            <a:avLst>
              <a:gd fmla="val 23520" name="adj1"/>
              <a:gd fmla="val 11760" name="adj2"/>
            </a:avLst>
          </a:prstGeom>
          <a:solidFill>
            <a:schemeClr val="accen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entury Gothic"/>
              <a:ea typeface="Century Gothic"/>
              <a:cs typeface="Century Gothic"/>
              <a:sym typeface="Century Gothic"/>
            </a:endParaRPr>
          </a:p>
        </p:txBody>
      </p:sp>
      <p:sp>
        <p:nvSpPr>
          <p:cNvPr id="132" name="Google Shape;132;p5"/>
          <p:cNvSpPr/>
          <p:nvPr/>
        </p:nvSpPr>
        <p:spPr>
          <a:xfrm>
            <a:off x="8169193" y="2204751"/>
            <a:ext cx="1357469" cy="391672"/>
          </a:xfrm>
          <a:prstGeom prst="rect">
            <a:avLst/>
          </a:prstGeom>
          <a:solidFill>
            <a:schemeClr val="lt1"/>
          </a:solidFill>
          <a:ln cap="flat" cmpd="sng" w="127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Arial"/>
              <a:buNone/>
            </a:pPr>
            <a:r>
              <a:rPr b="0" i="0" lang="es-CO" sz="1000" u="none" cap="none" strike="noStrike">
                <a:solidFill>
                  <a:schemeClr val="dk1"/>
                </a:solidFill>
                <a:latin typeface="Century Gothic"/>
                <a:ea typeface="Century Gothic"/>
                <a:cs typeface="Century Gothic"/>
                <a:sym typeface="Century Gothic"/>
              </a:rPr>
              <a:t>500.000/uL</a:t>
            </a:r>
            <a:endParaRPr b="0" i="0" sz="1000" u="none" cap="none" strike="noStrike">
              <a:solidFill>
                <a:schemeClr val="dk1"/>
              </a:solidFill>
              <a:latin typeface="Century Gothic"/>
              <a:ea typeface="Century Gothic"/>
              <a:cs typeface="Century Gothic"/>
              <a:sym typeface="Century Gothic"/>
            </a:endParaRPr>
          </a:p>
        </p:txBody>
      </p:sp>
      <p:cxnSp>
        <p:nvCxnSpPr>
          <p:cNvPr id="133" name="Google Shape;133;p5"/>
          <p:cNvCxnSpPr>
            <a:stCxn id="130" idx="2"/>
            <a:endCxn id="132" idx="0"/>
          </p:cNvCxnSpPr>
          <p:nvPr/>
        </p:nvCxnSpPr>
        <p:spPr>
          <a:xfrm>
            <a:off x="8847928" y="1596815"/>
            <a:ext cx="0" cy="607800"/>
          </a:xfrm>
          <a:prstGeom prst="straightConnector1">
            <a:avLst/>
          </a:prstGeom>
          <a:noFill/>
          <a:ln cap="flat" cmpd="sng" w="12700">
            <a:solidFill>
              <a:schemeClr val="accent1"/>
            </a:solidFill>
            <a:prstDash val="solid"/>
            <a:round/>
            <a:headEnd len="sm" w="sm" type="none"/>
            <a:tailEnd len="med" w="med" type="triangle"/>
          </a:ln>
        </p:spPr>
      </p:cxnSp>
      <p:sp>
        <p:nvSpPr>
          <p:cNvPr id="134" name="Google Shape;134;p5"/>
          <p:cNvSpPr/>
          <p:nvPr/>
        </p:nvSpPr>
        <p:spPr>
          <a:xfrm>
            <a:off x="2308610" y="1205143"/>
            <a:ext cx="1769441" cy="404756"/>
          </a:xfrm>
          <a:prstGeom prst="rect">
            <a:avLst/>
          </a:prstGeom>
          <a:solidFill>
            <a:schemeClr val="lt1"/>
          </a:solidFill>
          <a:ln cap="flat" cmpd="sng" w="127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Arial"/>
              <a:buNone/>
            </a:pPr>
            <a:r>
              <a:rPr b="0" i="0" lang="es-CO" sz="1000" u="none" cap="none" strike="noStrike">
                <a:solidFill>
                  <a:schemeClr val="dk1"/>
                </a:solidFill>
                <a:latin typeface="Century Gothic"/>
                <a:ea typeface="Century Gothic"/>
                <a:cs typeface="Century Gothic"/>
                <a:sym typeface="Century Gothic"/>
              </a:rPr>
              <a:t>Translocación del protooncogen ABL</a:t>
            </a:r>
            <a:endParaRPr b="0" i="0" sz="1400" u="none" cap="none" strike="noStrike">
              <a:solidFill>
                <a:srgbClr val="000000"/>
              </a:solidFill>
              <a:latin typeface="Arial"/>
              <a:ea typeface="Arial"/>
              <a:cs typeface="Arial"/>
              <a:sym typeface="Arial"/>
            </a:endParaRPr>
          </a:p>
        </p:txBody>
      </p:sp>
      <p:cxnSp>
        <p:nvCxnSpPr>
          <p:cNvPr id="135" name="Google Shape;135;p5"/>
          <p:cNvCxnSpPr>
            <a:stCxn id="129" idx="1"/>
            <a:endCxn id="134" idx="3"/>
          </p:cNvCxnSpPr>
          <p:nvPr/>
        </p:nvCxnSpPr>
        <p:spPr>
          <a:xfrm flipH="1">
            <a:off x="4078025" y="1400979"/>
            <a:ext cx="957600" cy="6600"/>
          </a:xfrm>
          <a:prstGeom prst="straightConnector1">
            <a:avLst/>
          </a:prstGeom>
          <a:noFill/>
          <a:ln cap="flat" cmpd="sng" w="12700">
            <a:solidFill>
              <a:schemeClr val="accent1"/>
            </a:solidFill>
            <a:prstDash val="solid"/>
            <a:round/>
            <a:headEnd len="sm" w="sm" type="none"/>
            <a:tailEnd len="med" w="med" type="triangle"/>
          </a:ln>
        </p:spPr>
      </p:cxnSp>
      <p:sp>
        <p:nvSpPr>
          <p:cNvPr id="136" name="Google Shape;136;p5"/>
          <p:cNvSpPr/>
          <p:nvPr/>
        </p:nvSpPr>
        <p:spPr>
          <a:xfrm>
            <a:off x="33952" y="1857716"/>
            <a:ext cx="7669200" cy="3374700"/>
          </a:xfrm>
          <a:prstGeom prst="rect">
            <a:avLst/>
          </a:prstGeom>
          <a:solidFill>
            <a:schemeClr val="lt1"/>
          </a:solid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es-CO" sz="1800" u="none" cap="none" strike="noStrike">
                <a:solidFill>
                  <a:schemeClr val="lt1"/>
                </a:solidFill>
                <a:latin typeface="Century Gothic"/>
                <a:ea typeface="Century Gothic"/>
                <a:cs typeface="Century Gothic"/>
                <a:sym typeface="Century Gothic"/>
              </a:rPr>
              <a:t>https://www.cancer.gov/espanol/publicaciones/diccionario/def/cromosoma-filadelfia</a:t>
            </a:r>
            <a:endParaRPr b="0" i="0" sz="1800" u="none" cap="none" strike="noStrike">
              <a:solidFill>
                <a:schemeClr val="lt1"/>
              </a:solidFill>
              <a:latin typeface="Century Gothic"/>
              <a:ea typeface="Century Gothic"/>
              <a:cs typeface="Century Gothic"/>
              <a:sym typeface="Century Gothic"/>
            </a:endParaRPr>
          </a:p>
        </p:txBody>
      </p:sp>
      <p:pic>
        <p:nvPicPr>
          <p:cNvPr id="137" name="Google Shape;137;p5"/>
          <p:cNvPicPr preferRelativeResize="0"/>
          <p:nvPr/>
        </p:nvPicPr>
        <p:blipFill rotWithShape="1">
          <a:blip r:embed="rId5">
            <a:alphaModFix/>
          </a:blip>
          <a:srcRect b="0" l="33636" r="0" t="0"/>
          <a:stretch/>
        </p:blipFill>
        <p:spPr>
          <a:xfrm>
            <a:off x="149783" y="1067950"/>
            <a:ext cx="1952840" cy="2026527"/>
          </a:xfrm>
          <a:prstGeom prst="rect">
            <a:avLst/>
          </a:prstGeom>
          <a:noFill/>
          <a:ln>
            <a:noFill/>
          </a:ln>
        </p:spPr>
      </p:pic>
      <p:cxnSp>
        <p:nvCxnSpPr>
          <p:cNvPr id="138" name="Google Shape;138;p5"/>
          <p:cNvCxnSpPr>
            <a:stCxn id="134" idx="2"/>
            <a:endCxn id="139" idx="0"/>
          </p:cNvCxnSpPr>
          <p:nvPr/>
        </p:nvCxnSpPr>
        <p:spPr>
          <a:xfrm>
            <a:off x="3193330" y="1609899"/>
            <a:ext cx="0" cy="677100"/>
          </a:xfrm>
          <a:prstGeom prst="straightConnector1">
            <a:avLst/>
          </a:prstGeom>
          <a:noFill/>
          <a:ln cap="flat" cmpd="sng" w="12700">
            <a:solidFill>
              <a:schemeClr val="accent1"/>
            </a:solidFill>
            <a:prstDash val="solid"/>
            <a:round/>
            <a:headEnd len="sm" w="sm" type="none"/>
            <a:tailEnd len="med" w="med" type="triangle"/>
          </a:ln>
        </p:spPr>
      </p:cxnSp>
      <p:sp>
        <p:nvSpPr>
          <p:cNvPr id="139" name="Google Shape;139;p5"/>
          <p:cNvSpPr/>
          <p:nvPr/>
        </p:nvSpPr>
        <p:spPr>
          <a:xfrm>
            <a:off x="2514595" y="2287063"/>
            <a:ext cx="1357469" cy="391672"/>
          </a:xfrm>
          <a:prstGeom prst="rect">
            <a:avLst/>
          </a:prstGeom>
          <a:solidFill>
            <a:schemeClr val="lt1"/>
          </a:solidFill>
          <a:ln cap="flat" cmpd="sng" w="127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Arial"/>
              <a:buNone/>
            </a:pPr>
            <a:r>
              <a:rPr b="0" i="0" lang="es-CO" sz="1000" u="none" cap="none" strike="noStrike">
                <a:solidFill>
                  <a:schemeClr val="dk1"/>
                </a:solidFill>
                <a:latin typeface="Century Gothic"/>
                <a:ea typeface="Century Gothic"/>
                <a:cs typeface="Century Gothic"/>
                <a:sym typeface="Century Gothic"/>
              </a:rPr>
              <a:t>Región M-bcr </a:t>
            </a:r>
            <a:endParaRPr b="0" i="0" sz="1400" u="none" cap="none" strike="noStrike">
              <a:solidFill>
                <a:srgbClr val="000000"/>
              </a:solidFill>
              <a:latin typeface="Arial"/>
              <a:ea typeface="Arial"/>
              <a:cs typeface="Arial"/>
              <a:sym typeface="Arial"/>
            </a:endParaRPr>
          </a:p>
        </p:txBody>
      </p:sp>
      <p:sp>
        <p:nvSpPr>
          <p:cNvPr id="140" name="Google Shape;140;p5"/>
          <p:cNvSpPr/>
          <p:nvPr/>
        </p:nvSpPr>
        <p:spPr>
          <a:xfrm>
            <a:off x="2514595" y="3166760"/>
            <a:ext cx="1357469" cy="391672"/>
          </a:xfrm>
          <a:prstGeom prst="rect">
            <a:avLst/>
          </a:prstGeom>
          <a:solidFill>
            <a:schemeClr val="lt1"/>
          </a:solidFill>
          <a:ln cap="flat" cmpd="sng" w="127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Arial"/>
              <a:buNone/>
            </a:pPr>
            <a:r>
              <a:rPr b="0" i="0" lang="es-CO" sz="1000" u="none" cap="none" strike="noStrike">
                <a:solidFill>
                  <a:schemeClr val="dk1"/>
                </a:solidFill>
                <a:latin typeface="Century Gothic"/>
                <a:ea typeface="Century Gothic"/>
                <a:cs typeface="Century Gothic"/>
                <a:sym typeface="Century Gothic"/>
              </a:rPr>
              <a:t>Cromosoma filadelfia </a:t>
            </a:r>
            <a:endParaRPr b="0" i="0" sz="1400" u="none" cap="none" strike="noStrike">
              <a:solidFill>
                <a:srgbClr val="000000"/>
              </a:solidFill>
              <a:latin typeface="Arial"/>
              <a:ea typeface="Arial"/>
              <a:cs typeface="Arial"/>
              <a:sym typeface="Arial"/>
            </a:endParaRPr>
          </a:p>
        </p:txBody>
      </p:sp>
      <p:cxnSp>
        <p:nvCxnSpPr>
          <p:cNvPr id="141" name="Google Shape;141;p5"/>
          <p:cNvCxnSpPr>
            <a:stCxn id="139" idx="2"/>
            <a:endCxn id="140" idx="0"/>
          </p:cNvCxnSpPr>
          <p:nvPr/>
        </p:nvCxnSpPr>
        <p:spPr>
          <a:xfrm>
            <a:off x="3193329" y="2678735"/>
            <a:ext cx="0" cy="488100"/>
          </a:xfrm>
          <a:prstGeom prst="straightConnector1">
            <a:avLst/>
          </a:prstGeom>
          <a:noFill/>
          <a:ln cap="flat" cmpd="sng" w="12700">
            <a:solidFill>
              <a:schemeClr val="accent1"/>
            </a:solidFill>
            <a:prstDash val="solid"/>
            <a:round/>
            <a:headEnd len="sm" w="sm" type="none"/>
            <a:tailEnd len="med" w="med" type="triangle"/>
          </a:ln>
        </p:spPr>
      </p:cxnSp>
      <p:sp>
        <p:nvSpPr>
          <p:cNvPr id="142" name="Google Shape;142;p5"/>
          <p:cNvSpPr/>
          <p:nvPr/>
        </p:nvSpPr>
        <p:spPr>
          <a:xfrm>
            <a:off x="1485900" y="2002046"/>
            <a:ext cx="349962" cy="457200"/>
          </a:xfrm>
          <a:prstGeom prst="ellipse">
            <a:avLst/>
          </a:prstGeom>
          <a:noFill/>
          <a:ln cap="flat" cmpd="sng" w="28575">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143" name="Google Shape;143;p5"/>
          <p:cNvSpPr/>
          <p:nvPr/>
        </p:nvSpPr>
        <p:spPr>
          <a:xfrm rot="9948901">
            <a:off x="7037202" y="2755194"/>
            <a:ext cx="1519464" cy="444500"/>
          </a:xfrm>
          <a:prstGeom prst="curvedUpArrow">
            <a:avLst>
              <a:gd fmla="val 25000" name="adj1"/>
              <a:gd fmla="val 50000" name="adj2"/>
              <a:gd fmla="val 25000" name="adj3"/>
            </a:avLst>
          </a:prstGeom>
          <a:solidFill>
            <a:schemeClr val="accen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entury Gothic"/>
              <a:ea typeface="Century Gothic"/>
              <a:cs typeface="Century Gothic"/>
              <a:sym typeface="Century Gothic"/>
            </a:endParaRPr>
          </a:p>
        </p:txBody>
      </p:sp>
      <p:sp>
        <p:nvSpPr>
          <p:cNvPr id="144" name="Google Shape;144;p5"/>
          <p:cNvSpPr/>
          <p:nvPr/>
        </p:nvSpPr>
        <p:spPr>
          <a:xfrm>
            <a:off x="5986734" y="4762168"/>
            <a:ext cx="1936026" cy="340025"/>
          </a:xfrm>
          <a:prstGeom prst="rect">
            <a:avLst/>
          </a:prstGeom>
          <a:solidFill>
            <a:schemeClr val="lt1"/>
          </a:solidFill>
          <a:ln cap="flat" cmpd="sng" w="127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50"/>
              <a:buFont typeface="Arial"/>
              <a:buNone/>
            </a:pPr>
            <a:r>
              <a:rPr b="0" i="0" lang="es-CO" sz="1050" u="none" cap="none" strike="noStrike">
                <a:solidFill>
                  <a:schemeClr val="dk1"/>
                </a:solidFill>
                <a:latin typeface="Century Gothic"/>
                <a:ea typeface="Century Gothic"/>
                <a:cs typeface="Century Gothic"/>
                <a:sym typeface="Century Gothic"/>
              </a:rPr>
              <a:t>Alternativas terapéuticas </a:t>
            </a:r>
            <a:endParaRPr b="0" i="0" sz="1400" u="none" cap="none" strike="noStrike">
              <a:solidFill>
                <a:srgbClr val="000000"/>
              </a:solidFill>
              <a:latin typeface="Arial"/>
              <a:ea typeface="Arial"/>
              <a:cs typeface="Arial"/>
              <a:sym typeface="Arial"/>
            </a:endParaRPr>
          </a:p>
        </p:txBody>
      </p:sp>
      <p:pic>
        <p:nvPicPr>
          <p:cNvPr id="145" name="Google Shape;145;p5"/>
          <p:cNvPicPr preferRelativeResize="0"/>
          <p:nvPr/>
        </p:nvPicPr>
        <p:blipFill rotWithShape="1">
          <a:blip r:embed="rId6">
            <a:alphaModFix/>
          </a:blip>
          <a:srcRect b="0" l="0" r="0" t="0"/>
          <a:stretch/>
        </p:blipFill>
        <p:spPr>
          <a:xfrm rot="1086509">
            <a:off x="3587533" y="4285013"/>
            <a:ext cx="1817937" cy="1858882"/>
          </a:xfrm>
          <a:prstGeom prst="rect">
            <a:avLst/>
          </a:prstGeom>
          <a:noFill/>
          <a:ln>
            <a:noFill/>
          </a:ln>
        </p:spPr>
      </p:pic>
      <p:pic>
        <p:nvPicPr>
          <p:cNvPr descr="ADN (Ácido Desoxirribonucleico) | NHGRI" id="146" name="Google Shape;146;p5"/>
          <p:cNvPicPr preferRelativeResize="0"/>
          <p:nvPr/>
        </p:nvPicPr>
        <p:blipFill rotWithShape="1">
          <a:blip r:embed="rId7">
            <a:alphaModFix/>
          </a:blip>
          <a:srcRect b="55406" l="31324" r="18450" t="0"/>
          <a:stretch/>
        </p:blipFill>
        <p:spPr>
          <a:xfrm>
            <a:off x="2168942" y="4681363"/>
            <a:ext cx="1432491" cy="932059"/>
          </a:xfrm>
          <a:prstGeom prst="rect">
            <a:avLst/>
          </a:prstGeom>
          <a:noFill/>
          <a:ln>
            <a:noFill/>
          </a:ln>
        </p:spPr>
      </p:pic>
      <p:sp>
        <p:nvSpPr>
          <p:cNvPr id="147" name="Google Shape;147;p5"/>
          <p:cNvSpPr/>
          <p:nvPr/>
        </p:nvSpPr>
        <p:spPr>
          <a:xfrm rot="10800000">
            <a:off x="5763332" y="5113132"/>
            <a:ext cx="1301108" cy="797242"/>
          </a:xfrm>
          <a:prstGeom prst="bentArrow">
            <a:avLst>
              <a:gd fmla="val 25000" name="adj1"/>
              <a:gd fmla="val 25000" name="adj2"/>
              <a:gd fmla="val 25000" name="adj3"/>
              <a:gd fmla="val 43750" name="adj4"/>
            </a:avLst>
          </a:prstGeom>
          <a:solidFill>
            <a:schemeClr val="lt1"/>
          </a:solidFill>
          <a:ln cap="flat" cmpd="sng" w="127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entury Gothic"/>
              <a:ea typeface="Century Gothic"/>
              <a:cs typeface="Century Gothic"/>
              <a:sym typeface="Century Gothic"/>
            </a:endParaRPr>
          </a:p>
        </p:txBody>
      </p:sp>
      <p:sp>
        <p:nvSpPr>
          <p:cNvPr id="148" name="Google Shape;148;p5"/>
          <p:cNvSpPr/>
          <p:nvPr/>
        </p:nvSpPr>
        <p:spPr>
          <a:xfrm>
            <a:off x="139180" y="3069028"/>
            <a:ext cx="1889757" cy="24622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500"/>
              <a:buFont typeface="Arial"/>
              <a:buNone/>
            </a:pPr>
            <a:r>
              <a:rPr b="0" i="0" lang="es-CO" sz="500" u="none" cap="none" strike="noStrike">
                <a:solidFill>
                  <a:schemeClr val="dk1"/>
                </a:solidFill>
                <a:latin typeface="Century Gothic"/>
                <a:ea typeface="Century Gothic"/>
                <a:cs typeface="Century Gothic"/>
                <a:sym typeface="Century Gothic"/>
              </a:rPr>
              <a:t>https://www.cancer.gov/espanol/publicaciones/diccionario/def/cromosoma-filadelfia</a:t>
            </a:r>
            <a:endParaRPr b="0" i="0" sz="1400" u="none" cap="none" strike="noStrike">
              <a:solidFill>
                <a:srgbClr val="000000"/>
              </a:solidFill>
              <a:latin typeface="Arial"/>
              <a:ea typeface="Arial"/>
              <a:cs typeface="Arial"/>
              <a:sym typeface="Arial"/>
            </a:endParaRPr>
          </a:p>
        </p:txBody>
      </p:sp>
      <p:pic>
        <p:nvPicPr>
          <p:cNvPr id="149" name="Google Shape;149;p5"/>
          <p:cNvPicPr preferRelativeResize="0"/>
          <p:nvPr/>
        </p:nvPicPr>
        <p:blipFill rotWithShape="1">
          <a:blip r:embed="rId8">
            <a:alphaModFix/>
          </a:blip>
          <a:srcRect b="48301" l="20726" r="57094" t="26934"/>
          <a:stretch/>
        </p:blipFill>
        <p:spPr>
          <a:xfrm>
            <a:off x="281063" y="4456208"/>
            <a:ext cx="1885612" cy="1315917"/>
          </a:xfrm>
          <a:prstGeom prst="rect">
            <a:avLst/>
          </a:prstGeom>
          <a:noFill/>
          <a:ln>
            <a:noFill/>
          </a:ln>
        </p:spPr>
      </p:pic>
      <p:sp>
        <p:nvSpPr>
          <p:cNvPr id="150" name="Google Shape;150;p5"/>
          <p:cNvSpPr/>
          <p:nvPr/>
        </p:nvSpPr>
        <p:spPr>
          <a:xfrm>
            <a:off x="6507696" y="3379100"/>
            <a:ext cx="181200" cy="381000"/>
          </a:xfrm>
          <a:prstGeom prst="upArrow">
            <a:avLst>
              <a:gd fmla="val 50000" name="adj1"/>
              <a:gd fmla="val 50000" name="adj2"/>
            </a:avLst>
          </a:prstGeom>
          <a:solidFill>
            <a:srgbClr val="FF0000"/>
          </a:solidFill>
          <a:ln cap="flat" cmpd="sng" w="127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151" name="Google Shape;151;p5"/>
          <p:cNvSpPr/>
          <p:nvPr/>
        </p:nvSpPr>
        <p:spPr>
          <a:xfrm>
            <a:off x="6711300" y="3409113"/>
            <a:ext cx="685800" cy="381000"/>
          </a:xfrm>
          <a:prstGeom prst="rect">
            <a:avLst/>
          </a:prstGeom>
          <a:solidFill>
            <a:schemeClr val="lt1"/>
          </a:solid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Arial"/>
              <a:buNone/>
            </a:pPr>
            <a:r>
              <a:rPr b="1" i="0" lang="es-CO" sz="1000" u="none" cap="none" strike="noStrike">
                <a:solidFill>
                  <a:schemeClr val="dk1"/>
                </a:solidFill>
                <a:latin typeface="Century Gothic"/>
                <a:ea typeface="Century Gothic"/>
                <a:cs typeface="Century Gothic"/>
                <a:sym typeface="Century Gothic"/>
              </a:rPr>
              <a:t>Hsp-27</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000"/>
              <a:buFont typeface="Arial"/>
              <a:buNone/>
            </a:pPr>
            <a:r>
              <a:rPr b="1" i="0" lang="es-CO" sz="1000" u="none" cap="none" strike="noStrike">
                <a:solidFill>
                  <a:schemeClr val="dk1"/>
                </a:solidFill>
                <a:latin typeface="Century Gothic"/>
                <a:ea typeface="Century Gothic"/>
                <a:cs typeface="Century Gothic"/>
                <a:sym typeface="Century Gothic"/>
              </a:rPr>
              <a:t>ADAR1</a:t>
            </a:r>
            <a:endParaRPr b="1" i="0" sz="1000" u="none" cap="none" strike="noStrike">
              <a:solidFill>
                <a:schemeClr val="dk1"/>
              </a:solidFill>
              <a:latin typeface="Century Gothic"/>
              <a:ea typeface="Century Gothic"/>
              <a:cs typeface="Century Gothic"/>
              <a:sym typeface="Century Gothic"/>
            </a:endParaRPr>
          </a:p>
        </p:txBody>
      </p:sp>
      <p:sp>
        <p:nvSpPr>
          <p:cNvPr id="152" name="Google Shape;152;p5"/>
          <p:cNvSpPr/>
          <p:nvPr/>
        </p:nvSpPr>
        <p:spPr>
          <a:xfrm rot="10800000">
            <a:off x="6522250" y="3819975"/>
            <a:ext cx="181800" cy="381300"/>
          </a:xfrm>
          <a:prstGeom prst="upArrow">
            <a:avLst>
              <a:gd fmla="val 50000" name="adj1"/>
              <a:gd fmla="val 50000" name="adj2"/>
            </a:avLst>
          </a:prstGeom>
          <a:solidFill>
            <a:srgbClr val="639431"/>
          </a:solidFill>
          <a:ln cap="flat" cmpd="sng" w="12700">
            <a:solidFill>
              <a:srgbClr val="63943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153" name="Google Shape;153;p5"/>
          <p:cNvSpPr/>
          <p:nvPr/>
        </p:nvSpPr>
        <p:spPr>
          <a:xfrm rot="5400000">
            <a:off x="6718650" y="4291978"/>
            <a:ext cx="472200" cy="313800"/>
          </a:xfrm>
          <a:prstGeom prst="stripedRightArrow">
            <a:avLst>
              <a:gd fmla="val 50005" name="adj1"/>
              <a:gd fmla="val 50000" name="adj2"/>
            </a:avLst>
          </a:prstGeom>
          <a:solidFill>
            <a:schemeClr val="lt1"/>
          </a:solidFill>
          <a:ln cap="flat" cmpd="sng" w="127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154" name="Google Shape;154;p5"/>
          <p:cNvSpPr/>
          <p:nvPr/>
        </p:nvSpPr>
        <p:spPr>
          <a:xfrm>
            <a:off x="527637" y="6467038"/>
            <a:ext cx="8495470" cy="27699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es-CO" sz="1200" u="none" cap="none" strike="noStrike">
                <a:solidFill>
                  <a:srgbClr val="000000"/>
                </a:solidFill>
                <a:latin typeface="Arial"/>
                <a:ea typeface="Arial"/>
                <a:cs typeface="Arial"/>
                <a:sym typeface="Arial"/>
              </a:rPr>
              <a:t>Adrian Pckar Oliver Charles Gersbach. 2019. The next generation of CRISPR-Cas technologies and applications.  </a:t>
            </a:r>
            <a:endParaRPr/>
          </a:p>
        </p:txBody>
      </p:sp>
      <p:sp>
        <p:nvSpPr>
          <p:cNvPr id="155" name="Google Shape;155;p5"/>
          <p:cNvSpPr/>
          <p:nvPr/>
        </p:nvSpPr>
        <p:spPr>
          <a:xfrm>
            <a:off x="6666825" y="3820125"/>
            <a:ext cx="730200" cy="3810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Arial"/>
              <a:buNone/>
            </a:pPr>
            <a:r>
              <a:rPr b="1" i="0" lang="es-CO" sz="1000" u="none" cap="none" strike="noStrike">
                <a:solidFill>
                  <a:schemeClr val="dk1"/>
                </a:solidFill>
                <a:latin typeface="Century Gothic"/>
                <a:ea typeface="Century Gothic"/>
                <a:cs typeface="Century Gothic"/>
                <a:sym typeface="Century Gothic"/>
              </a:rPr>
              <a:t>GATA1</a:t>
            </a:r>
            <a:endParaRPr b="1" i="0" sz="1000" u="none" cap="none" strike="noStrike">
              <a:solidFill>
                <a:schemeClr val="dk1"/>
              </a:solidFill>
              <a:latin typeface="Century Gothic"/>
              <a:ea typeface="Century Gothic"/>
              <a:cs typeface="Century Gothic"/>
              <a:sym typeface="Century Gothic"/>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3" name="Shape 1243"/>
        <p:cNvGrpSpPr/>
        <p:nvPr/>
      </p:nvGrpSpPr>
      <p:grpSpPr>
        <a:xfrm>
          <a:off x="0" y="0"/>
          <a:ext cx="0" cy="0"/>
          <a:chOff x="0" y="0"/>
          <a:chExt cx="0" cy="0"/>
        </a:xfrm>
      </p:grpSpPr>
      <p:sp>
        <p:nvSpPr>
          <p:cNvPr id="1244" name="Google Shape;1244;p54"/>
          <p:cNvSpPr/>
          <p:nvPr/>
        </p:nvSpPr>
        <p:spPr>
          <a:xfrm>
            <a:off x="0" y="0"/>
            <a:ext cx="12192000" cy="685800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1245" name="Google Shape;1245;p54"/>
          <p:cNvSpPr/>
          <p:nvPr/>
        </p:nvSpPr>
        <p:spPr>
          <a:xfrm>
            <a:off x="4073525" y="2185988"/>
            <a:ext cx="12192000" cy="45720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246" name="Google Shape;1246;p54"/>
          <p:cNvSpPr/>
          <p:nvPr/>
        </p:nvSpPr>
        <p:spPr>
          <a:xfrm>
            <a:off x="4679950" y="2095500"/>
            <a:ext cx="12192000" cy="45720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247" name="Google Shape;1247;p54"/>
          <p:cNvPicPr preferRelativeResize="0"/>
          <p:nvPr/>
        </p:nvPicPr>
        <p:blipFill rotWithShape="1">
          <a:blip r:embed="rId3">
            <a:alphaModFix/>
          </a:blip>
          <a:srcRect b="0" l="0" r="0" t="-534"/>
          <a:stretch/>
        </p:blipFill>
        <p:spPr>
          <a:xfrm rot="-5400000">
            <a:off x="7545075" y="2187578"/>
            <a:ext cx="6857999" cy="2482850"/>
          </a:xfrm>
          <a:prstGeom prst="rect">
            <a:avLst/>
          </a:prstGeom>
          <a:noFill/>
          <a:ln>
            <a:noFill/>
          </a:ln>
        </p:spPr>
      </p:pic>
      <p:graphicFrame>
        <p:nvGraphicFramePr>
          <p:cNvPr id="1248" name="Google Shape;1248;p54"/>
          <p:cNvGraphicFramePr/>
          <p:nvPr/>
        </p:nvGraphicFramePr>
        <p:xfrm>
          <a:off x="479108" y="817237"/>
          <a:ext cx="3000000" cy="3000000"/>
        </p:xfrm>
        <a:graphic>
          <a:graphicData uri="http://schemas.openxmlformats.org/drawingml/2006/table">
            <a:tbl>
              <a:tblPr>
                <a:noFill/>
                <a:tableStyleId>{5D15B448-C41E-45A0-A7D2-DCA49872B258}</a:tableStyleId>
              </a:tblPr>
              <a:tblGrid>
                <a:gridCol w="1462200"/>
                <a:gridCol w="1274500"/>
                <a:gridCol w="810150"/>
                <a:gridCol w="1641475"/>
                <a:gridCol w="1394075"/>
              </a:tblGrid>
              <a:tr h="1245575">
                <a:tc>
                  <a:txBody>
                    <a:bodyPr/>
                    <a:lstStyle/>
                    <a:p>
                      <a:pPr indent="0" lvl="0" marL="0" marR="0" rtl="0" algn="l">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Riesgo de recaídas terapéuticas </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r>
                        <a:rPr b="1" i="0" lang="es-CO" sz="1100" u="none" cap="none" strike="noStrike">
                          <a:solidFill>
                            <a:srgbClr val="FF0000"/>
                          </a:solidFill>
                          <a:latin typeface="Times New Roman"/>
                          <a:ea typeface="Times New Roman"/>
                          <a:cs typeface="Times New Roman"/>
                          <a:sym typeface="Times New Roman"/>
                        </a:rPr>
                        <a:t>Alta</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r>
                        <a:rPr b="1" i="0" lang="es-CO" sz="1100" u="none" cap="none" strike="noStrike">
                          <a:solidFill>
                            <a:srgbClr val="00B050"/>
                          </a:solidFill>
                          <a:latin typeface="Times New Roman"/>
                          <a:ea typeface="Times New Roman"/>
                          <a:cs typeface="Times New Roman"/>
                          <a:sym typeface="Times New Roman"/>
                        </a:rPr>
                        <a:t>Baja</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just">
                        <a:lnSpc>
                          <a:spcPct val="100000"/>
                        </a:lnSpc>
                        <a:spcBef>
                          <a:spcPts val="0"/>
                        </a:spcBef>
                        <a:spcAft>
                          <a:spcPts val="0"/>
                        </a:spcAft>
                        <a:buNone/>
                      </a:pPr>
                      <a:r>
                        <a:rPr b="1" i="0" lang="es-CO" sz="1100" u="none" cap="none" strike="noStrike">
                          <a:solidFill>
                            <a:srgbClr val="FF0000"/>
                          </a:solidFill>
                          <a:latin typeface="Times New Roman"/>
                          <a:ea typeface="Times New Roman"/>
                          <a:cs typeface="Times New Roman"/>
                          <a:sym typeface="Times New Roman"/>
                        </a:rPr>
                        <a:t>Variable</a:t>
                      </a:r>
                      <a:r>
                        <a:rPr b="1" i="0" lang="es-CO" sz="1100" u="none" cap="none" strike="noStrike">
                          <a:solidFill>
                            <a:srgbClr val="000000"/>
                          </a:solidFill>
                          <a:latin typeface="Times New Roman"/>
                          <a:ea typeface="Times New Roman"/>
                          <a:cs typeface="Times New Roman"/>
                          <a:sym typeface="Times New Roman"/>
                        </a:rPr>
                        <a:t> </a:t>
                      </a:r>
                      <a:r>
                        <a:rPr b="0" i="0" lang="es-CO" sz="1100" u="none" cap="none" strike="noStrike">
                          <a:solidFill>
                            <a:srgbClr val="000000"/>
                          </a:solidFill>
                          <a:latin typeface="Times New Roman"/>
                          <a:ea typeface="Times New Roman"/>
                          <a:cs typeface="Times New Roman"/>
                          <a:sym typeface="Times New Roman"/>
                        </a:rPr>
                        <a:t>(depende si las modificaciones genéticas incluyen la deleción del gen E1, responsable de la transformación celular anómala)</a:t>
                      </a:r>
                      <a:r>
                        <a:rPr b="1" i="0" lang="es-CO" sz="1100" u="none" cap="none" strike="noStrike">
                          <a:solidFill>
                            <a:srgbClr val="000000"/>
                          </a:solidFill>
                          <a:latin typeface="Times New Roman"/>
                          <a:ea typeface="Times New Roman"/>
                          <a:cs typeface="Times New Roman"/>
                          <a:sym typeface="Times New Roman"/>
                        </a:rPr>
                        <a:t> </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r>
                        <a:rPr b="1" i="0" lang="es-CO" sz="1100" u="none" cap="none" strike="noStrike">
                          <a:solidFill>
                            <a:srgbClr val="00B050"/>
                          </a:solidFill>
                          <a:latin typeface="Times New Roman"/>
                          <a:ea typeface="Times New Roman"/>
                          <a:cs typeface="Times New Roman"/>
                          <a:sym typeface="Times New Roman"/>
                        </a:rPr>
                        <a:t>Baja</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245575">
                <a:tc>
                  <a:txBody>
                    <a:bodyPr/>
                    <a:lstStyle/>
                    <a:p>
                      <a:pPr indent="0" lvl="0" marL="0" marR="0" rtl="0" algn="l">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Toxicidad a células sanas </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r>
                        <a:rPr b="1" i="0" lang="es-CO" sz="1100" u="none" cap="none" strike="noStrike">
                          <a:solidFill>
                            <a:srgbClr val="FF0000"/>
                          </a:solidFill>
                          <a:latin typeface="Times New Roman"/>
                          <a:ea typeface="Times New Roman"/>
                          <a:cs typeface="Times New Roman"/>
                          <a:sym typeface="Times New Roman"/>
                        </a:rPr>
                        <a:t>Alta</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r>
                        <a:rPr b="1" i="0" lang="es-CO" sz="1100" u="none" cap="none" strike="noStrike">
                          <a:solidFill>
                            <a:srgbClr val="00B050"/>
                          </a:solidFill>
                          <a:latin typeface="Times New Roman"/>
                          <a:ea typeface="Times New Roman"/>
                          <a:cs typeface="Times New Roman"/>
                          <a:sym typeface="Times New Roman"/>
                        </a:rPr>
                        <a:t>Nula o baja </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rPr b="1" i="0" lang="es-CO" sz="1100" u="none" cap="none" strike="noStrike">
                          <a:solidFill>
                            <a:srgbClr val="FF0000"/>
                          </a:solidFill>
                          <a:latin typeface="Times New Roman"/>
                          <a:ea typeface="Times New Roman"/>
                          <a:cs typeface="Times New Roman"/>
                          <a:sym typeface="Times New Roman"/>
                        </a:rPr>
                        <a:t>Alta</a:t>
                      </a:r>
                      <a:r>
                        <a:rPr b="1" i="0" lang="es-CO" sz="1100" u="none" cap="none" strike="noStrike">
                          <a:solidFill>
                            <a:srgbClr val="000000"/>
                          </a:solidFill>
                          <a:latin typeface="Times New Roman"/>
                          <a:ea typeface="Times New Roman"/>
                          <a:cs typeface="Times New Roman"/>
                          <a:sym typeface="Times New Roman"/>
                        </a:rPr>
                        <a:t> </a:t>
                      </a:r>
                      <a:r>
                        <a:rPr b="0" i="0" lang="es-CO" sz="1100" u="none" cap="none" strike="noStrike">
                          <a:solidFill>
                            <a:srgbClr val="000000"/>
                          </a:solidFill>
                          <a:latin typeface="Times New Roman"/>
                          <a:ea typeface="Times New Roman"/>
                          <a:cs typeface="Times New Roman"/>
                          <a:sym typeface="Times New Roman"/>
                        </a:rPr>
                        <a:t>(la ausencia de modificación de la cápside viral propicia a que el virus pueda generar eventos patológicos en el sistema pulmonar y digestivo)</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just">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Solo Rotavirus modificado genéticamente ha demostrado baja o nula toxicidad a células sanas </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114450">
                <a:tc>
                  <a:txBody>
                    <a:bodyPr/>
                    <a:lstStyle/>
                    <a:p>
                      <a:pPr indent="0" lvl="0" marL="0" marR="0" rtl="0" algn="l">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Inmunogenicidad</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NA</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r>
                        <a:rPr b="1" i="0" lang="es-CO" sz="1100" u="none" cap="none" strike="noStrike">
                          <a:solidFill>
                            <a:srgbClr val="00B050"/>
                          </a:solidFill>
                          <a:latin typeface="Times New Roman"/>
                          <a:ea typeface="Times New Roman"/>
                          <a:cs typeface="Times New Roman"/>
                          <a:sym typeface="Times New Roman"/>
                        </a:rPr>
                        <a:t>Baja</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r>
                        <a:rPr b="1" i="0" lang="es-CO" sz="1100" u="none" cap="none" strike="noStrike">
                          <a:solidFill>
                            <a:srgbClr val="FF0000"/>
                          </a:solidFill>
                          <a:latin typeface="Times New Roman"/>
                          <a:ea typeface="Times New Roman"/>
                          <a:cs typeface="Times New Roman"/>
                          <a:sym typeface="Times New Roman"/>
                        </a:rPr>
                        <a:t>Alta</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Alta a menos de que los vectores virales estén modificados genéticamente con el fin de reducir la inmunogenicidad.</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721125">
                <a:tc>
                  <a:txBody>
                    <a:bodyPr/>
                    <a:lstStyle/>
                    <a:p>
                      <a:pPr indent="0" lvl="0" marL="0" marR="0" rtl="0" algn="l">
                        <a:lnSpc>
                          <a:spcPct val="100000"/>
                        </a:lnSpc>
                        <a:spcBef>
                          <a:spcPts val="0"/>
                        </a:spcBef>
                        <a:spcAft>
                          <a:spcPts val="0"/>
                        </a:spcAft>
                        <a:buNone/>
                      </a:pPr>
                      <a:r>
                        <a:t/>
                      </a:r>
                      <a:endParaRPr b="0" i="0" sz="1100" u="none" cap="none" strike="noStrike">
                        <a:solidFill>
                          <a:srgbClr val="000000"/>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Recombinación con el material genético celular </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r>
                        <a:rPr b="0" i="0" lang="es-CO" sz="1100" u="none" cap="none" strike="noStrike">
                          <a:solidFill>
                            <a:srgbClr val="000000"/>
                          </a:solidFill>
                          <a:latin typeface="Times New Roman"/>
                          <a:ea typeface="Times New Roman"/>
                          <a:cs typeface="Times New Roman"/>
                          <a:sym typeface="Times New Roman"/>
                        </a:rPr>
                        <a:t>NA</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r>
                        <a:rPr b="1" i="0" lang="es-CO" sz="1100" u="none" cap="none" strike="noStrike">
                          <a:solidFill>
                            <a:srgbClr val="00B050"/>
                          </a:solidFill>
                          <a:latin typeface="Times New Roman"/>
                          <a:ea typeface="Times New Roman"/>
                          <a:cs typeface="Times New Roman"/>
                          <a:sym typeface="Times New Roman"/>
                        </a:rPr>
                        <a:t>Nula o baja</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br>
                        <a:rPr lang="es-CO" sz="1100" u="none" cap="none" strike="noStrike">
                          <a:latin typeface="Times New Roman"/>
                          <a:ea typeface="Times New Roman"/>
                          <a:cs typeface="Times New Roman"/>
                          <a:sym typeface="Times New Roman"/>
                        </a:rPr>
                      </a:br>
                      <a:r>
                        <a:rPr b="1" i="0" lang="es-CO" sz="1100" u="none" cap="none" strike="noStrike">
                          <a:solidFill>
                            <a:srgbClr val="00B050"/>
                          </a:solidFill>
                          <a:latin typeface="Times New Roman"/>
                          <a:ea typeface="Times New Roman"/>
                          <a:cs typeface="Times New Roman"/>
                          <a:sym typeface="Times New Roman"/>
                        </a:rPr>
                        <a:t>Nula o baja</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Depende si el virus en cuestión posee un ciclo viral lisogénico o lítico. </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114450">
                <a:tc>
                  <a:txBody>
                    <a:bodyPr/>
                    <a:lstStyle/>
                    <a:p>
                      <a:pPr indent="0" lvl="0" marL="0" marR="0" rtl="0" algn="l">
                        <a:lnSpc>
                          <a:spcPct val="100000"/>
                        </a:lnSpc>
                        <a:spcBef>
                          <a:spcPts val="0"/>
                        </a:spcBef>
                        <a:spcAft>
                          <a:spcPts val="0"/>
                        </a:spcAft>
                        <a:buNone/>
                      </a:pPr>
                      <a:r>
                        <a:t/>
                      </a:r>
                      <a:endParaRPr b="0" i="0" sz="1100" u="none" cap="none" strike="noStrike">
                        <a:solidFill>
                          <a:srgbClr val="000000"/>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None/>
                      </a:pPr>
                      <a:r>
                        <a:t/>
                      </a:r>
                      <a:endParaRPr b="0" i="0" sz="1100" u="none" cap="none" strike="noStrike">
                        <a:solidFill>
                          <a:srgbClr val="000000"/>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Producción de metabolitos indeseados </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1" i="0" lang="es-CO" sz="1100" u="none" cap="none" strike="noStrike">
                          <a:solidFill>
                            <a:srgbClr val="FF0000"/>
                          </a:solidFill>
                          <a:latin typeface="Times New Roman"/>
                          <a:ea typeface="Times New Roman"/>
                          <a:cs typeface="Times New Roman"/>
                          <a:sym typeface="Times New Roman"/>
                        </a:rPr>
                        <a:t>Presente</a:t>
                      </a:r>
                      <a:endParaRPr sz="1100" u="none" cap="none" strike="noStrike">
                        <a:latin typeface="Times New Roman"/>
                        <a:ea typeface="Times New Roman"/>
                        <a:cs typeface="Times New Roman"/>
                        <a:sym typeface="Times New Roman"/>
                      </a:endParaRPr>
                    </a:p>
                    <a:p>
                      <a:pPr indent="0" lvl="0" marL="0" marR="0" rtl="0" algn="ctr">
                        <a:lnSpc>
                          <a:spcPct val="100000"/>
                        </a:lnSpc>
                        <a:spcBef>
                          <a:spcPts val="0"/>
                        </a:spcBef>
                        <a:spcAft>
                          <a:spcPts val="0"/>
                        </a:spcAft>
                        <a:buNone/>
                      </a:pPr>
                      <a:r>
                        <a:rPr b="0" i="0" lang="es-CO" sz="1100" u="none" cap="none" strike="noStrike">
                          <a:solidFill>
                            <a:srgbClr val="000000"/>
                          </a:solidFill>
                          <a:latin typeface="Times New Roman"/>
                          <a:ea typeface="Times New Roman"/>
                          <a:cs typeface="Times New Roman"/>
                          <a:sym typeface="Times New Roman"/>
                        </a:rPr>
                        <a:t>(puede incluso inducir a mutaciones que faciliten la resistencia hacia este tipo de fármacos)</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endParaRPr sz="1100" u="none" cap="none" strike="noStrike">
                        <a:latin typeface="Times New Roman"/>
                        <a:ea typeface="Times New Roman"/>
                        <a:cs typeface="Times New Roman"/>
                        <a:sym typeface="Times New Roman"/>
                      </a:endParaRPr>
                    </a:p>
                    <a:p>
                      <a:pPr indent="0" lvl="0" marL="0" marR="0" rtl="0" algn="ctr">
                        <a:lnSpc>
                          <a:spcPct val="100000"/>
                        </a:lnSpc>
                        <a:spcBef>
                          <a:spcPts val="0"/>
                        </a:spcBef>
                        <a:spcAft>
                          <a:spcPts val="0"/>
                        </a:spcAft>
                        <a:buNone/>
                      </a:pPr>
                      <a:r>
                        <a:rPr b="1" i="0" lang="es-CO" sz="1100" u="none" cap="none" strike="noStrike">
                          <a:solidFill>
                            <a:srgbClr val="00B050"/>
                          </a:solidFill>
                          <a:latin typeface="Times New Roman"/>
                          <a:ea typeface="Times New Roman"/>
                          <a:cs typeface="Times New Roman"/>
                          <a:sym typeface="Times New Roman"/>
                        </a:rPr>
                        <a:t>Ausente</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endParaRPr sz="1100" u="none" cap="none" strike="noStrike">
                        <a:latin typeface="Times New Roman"/>
                        <a:ea typeface="Times New Roman"/>
                        <a:cs typeface="Times New Roman"/>
                        <a:sym typeface="Times New Roman"/>
                      </a:endParaRPr>
                    </a:p>
                    <a:p>
                      <a:pPr indent="0" lvl="0" marL="0" marR="0" rtl="0" algn="ctr">
                        <a:lnSpc>
                          <a:spcPct val="100000"/>
                        </a:lnSpc>
                        <a:spcBef>
                          <a:spcPts val="0"/>
                        </a:spcBef>
                        <a:spcAft>
                          <a:spcPts val="0"/>
                        </a:spcAft>
                        <a:buNone/>
                      </a:pPr>
                      <a:r>
                        <a:rPr b="0" i="0" lang="es-CO" sz="1100" u="none" cap="none" strike="noStrike">
                          <a:solidFill>
                            <a:srgbClr val="FF0000"/>
                          </a:solidFill>
                          <a:latin typeface="Times New Roman"/>
                          <a:ea typeface="Times New Roman"/>
                          <a:cs typeface="Times New Roman"/>
                          <a:sym typeface="Times New Roman"/>
                        </a:rPr>
                        <a:t>Variable</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br>
                        <a:rPr lang="es-CO" sz="1100" u="none" cap="none" strike="noStrike">
                          <a:latin typeface="Times New Roman"/>
                          <a:ea typeface="Times New Roman"/>
                          <a:cs typeface="Times New Roman"/>
                          <a:sym typeface="Times New Roman"/>
                        </a:rPr>
                      </a:br>
                      <a:endParaRPr sz="1100" u="none" cap="none" strike="noStrike">
                        <a:latin typeface="Times New Roman"/>
                        <a:ea typeface="Times New Roman"/>
                        <a:cs typeface="Times New Roman"/>
                        <a:sym typeface="Times New Roman"/>
                      </a:endParaRPr>
                    </a:p>
                    <a:p>
                      <a:pPr indent="0" lvl="0" marL="0" marR="0" rtl="0" algn="ctr">
                        <a:lnSpc>
                          <a:spcPct val="100000"/>
                        </a:lnSpc>
                        <a:spcBef>
                          <a:spcPts val="0"/>
                        </a:spcBef>
                        <a:spcAft>
                          <a:spcPts val="0"/>
                        </a:spcAft>
                        <a:buNone/>
                      </a:pPr>
                      <a:r>
                        <a:rPr b="0" i="0" lang="es-CO" sz="1100" u="none" cap="none" strike="noStrike">
                          <a:solidFill>
                            <a:srgbClr val="FF0000"/>
                          </a:solidFill>
                          <a:latin typeface="Times New Roman"/>
                          <a:ea typeface="Times New Roman"/>
                          <a:cs typeface="Times New Roman"/>
                          <a:sym typeface="Times New Roman"/>
                        </a:rPr>
                        <a:t>Variable</a:t>
                      </a:r>
                      <a:endParaRPr sz="1100" u="none" cap="none" strike="noStrike">
                        <a:latin typeface="Times New Roman"/>
                        <a:ea typeface="Times New Roman"/>
                        <a:cs typeface="Times New Roman"/>
                        <a:sym typeface="Times New Roman"/>
                      </a:endParaRPr>
                    </a:p>
                  </a:txBody>
                  <a:tcPr marT="24250" marB="24250" marR="36375" marL="363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1249" name="Google Shape;1249;p54"/>
          <p:cNvSpPr/>
          <p:nvPr/>
        </p:nvSpPr>
        <p:spPr>
          <a:xfrm>
            <a:off x="4519613" y="2193925"/>
            <a:ext cx="12192000" cy="45720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graphicFrame>
        <p:nvGraphicFramePr>
          <p:cNvPr id="1250" name="Google Shape;1250;p54"/>
          <p:cNvGraphicFramePr/>
          <p:nvPr/>
        </p:nvGraphicFramePr>
        <p:xfrm>
          <a:off x="1942178" y="360036"/>
          <a:ext cx="3000000" cy="3000000"/>
        </p:xfrm>
        <a:graphic>
          <a:graphicData uri="http://schemas.openxmlformats.org/drawingml/2006/table">
            <a:tbl>
              <a:tblPr>
                <a:noFill/>
                <a:tableStyleId>{5D15B448-C41E-45A0-A7D2-DCA49872B258}</a:tableStyleId>
              </a:tblPr>
              <a:tblGrid>
                <a:gridCol w="1280700"/>
                <a:gridCol w="794475"/>
                <a:gridCol w="1648925"/>
                <a:gridCol w="1395225"/>
              </a:tblGrid>
              <a:tr h="152400">
                <a:tc>
                  <a:txBody>
                    <a:bodyPr/>
                    <a:lstStyle/>
                    <a:p>
                      <a:pPr indent="0" lvl="0" marL="0" marR="0" rtl="0" algn="ctr">
                        <a:lnSpc>
                          <a:spcPct val="100000"/>
                        </a:lnSpc>
                        <a:spcBef>
                          <a:spcPts val="0"/>
                        </a:spcBef>
                        <a:spcAft>
                          <a:spcPts val="0"/>
                        </a:spcAft>
                        <a:buNone/>
                      </a:pPr>
                      <a:r>
                        <a:rPr b="0" i="0" lang="es-CO" sz="1200" u="none" cap="none" strike="noStrike">
                          <a:solidFill>
                            <a:srgbClr val="000000"/>
                          </a:solidFill>
                          <a:latin typeface="Times New Roman"/>
                          <a:ea typeface="Times New Roman"/>
                          <a:cs typeface="Times New Roman"/>
                          <a:sym typeface="Times New Roman"/>
                        </a:rPr>
                        <a:t>ITK</a:t>
                      </a:r>
                      <a:endParaRPr sz="1400" u="none" cap="none" strike="noStrike"/>
                    </a:p>
                  </a:txBody>
                  <a:tcPr marT="45725" marB="45725"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1" i="0" lang="es-CO" sz="1200" u="none" cap="none" strike="noStrike">
                          <a:solidFill>
                            <a:srgbClr val="000000"/>
                          </a:solidFill>
                          <a:latin typeface="Times New Roman"/>
                          <a:ea typeface="Times New Roman"/>
                          <a:cs typeface="Times New Roman"/>
                          <a:sym typeface="Times New Roman"/>
                        </a:rPr>
                        <a:t>Ad5/52s</a:t>
                      </a:r>
                      <a:endParaRPr sz="1400" u="none" cap="none" strike="noStrike"/>
                    </a:p>
                  </a:txBody>
                  <a:tcPr marT="45725" marB="45725"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200" u="none" cap="none" strike="noStrike">
                          <a:solidFill>
                            <a:srgbClr val="000000"/>
                          </a:solidFill>
                          <a:latin typeface="Times New Roman"/>
                          <a:ea typeface="Times New Roman"/>
                          <a:cs typeface="Times New Roman"/>
                          <a:sym typeface="Times New Roman"/>
                        </a:rPr>
                        <a:t>Ad5</a:t>
                      </a:r>
                      <a:endParaRPr sz="1400" u="none" cap="none" strike="noStrike"/>
                    </a:p>
                  </a:txBody>
                  <a:tcPr marT="45725" marB="45725"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0" i="0" lang="es-CO" sz="1200" u="none" cap="none" strike="noStrike">
                          <a:solidFill>
                            <a:srgbClr val="000000"/>
                          </a:solidFill>
                          <a:latin typeface="Times New Roman"/>
                          <a:ea typeface="Times New Roman"/>
                          <a:cs typeface="Times New Roman"/>
                          <a:sym typeface="Times New Roman"/>
                        </a:rPr>
                        <a:t>Otros virus oncolíticos</a:t>
                      </a:r>
                      <a:endParaRPr sz="1400" u="none" cap="none" strike="noStrike"/>
                    </a:p>
                  </a:txBody>
                  <a:tcPr marT="45725" marB="45725"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1251" name="Google Shape;1251;p54"/>
          <p:cNvSpPr/>
          <p:nvPr/>
        </p:nvSpPr>
        <p:spPr>
          <a:xfrm>
            <a:off x="479108" y="6329043"/>
            <a:ext cx="6582410" cy="458307"/>
          </a:xfrm>
          <a:prstGeom prst="rect">
            <a:avLst/>
          </a:prstGeom>
          <a:solidFill>
            <a:schemeClr val="accent1"/>
          </a:solid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s-CO" sz="1200" u="none" cap="none" strike="noStrike">
                <a:solidFill>
                  <a:schemeClr val="lt1"/>
                </a:solidFill>
                <a:latin typeface="Arial"/>
                <a:ea typeface="Arial"/>
                <a:cs typeface="Arial"/>
                <a:sym typeface="Arial"/>
              </a:rPr>
              <a:t>Anexo 6.12 </a:t>
            </a:r>
            <a:r>
              <a:rPr b="0" i="0" lang="es-CO" sz="1200" u="none" cap="none" strike="noStrike">
                <a:solidFill>
                  <a:schemeClr val="lt1"/>
                </a:solidFill>
                <a:latin typeface="Arial"/>
                <a:ea typeface="Arial"/>
                <a:cs typeface="Arial"/>
                <a:sym typeface="Arial"/>
              </a:rPr>
              <a:t>Tabla 12. Ventajas del modelo descrito (Ad5/52s) frente a la terapia farmacológica y otros modelos de terapia viral oncolítica para la resolución de la LMC.</a:t>
            </a:r>
            <a:endParaRPr b="0" i="0" sz="1600" u="none" cap="none" strike="noStrike">
              <a:solidFill>
                <a:schemeClr val="lt1"/>
              </a:solidFill>
              <a:latin typeface="Century Gothic"/>
              <a:ea typeface="Century Gothic"/>
              <a:cs typeface="Century Gothic"/>
              <a:sym typeface="Century Gothic"/>
            </a:endParaRPr>
          </a:p>
        </p:txBody>
      </p:sp>
      <p:sp>
        <p:nvSpPr>
          <p:cNvPr id="1252" name="Google Shape;1252;p54"/>
          <p:cNvSpPr/>
          <p:nvPr/>
        </p:nvSpPr>
        <p:spPr>
          <a:xfrm>
            <a:off x="479108" y="5156110"/>
            <a:ext cx="6605910" cy="1102281"/>
          </a:xfrm>
          <a:prstGeom prst="rect">
            <a:avLst/>
          </a:prstGeom>
          <a:noFill/>
          <a:ln cap="flat" cmpd="sng" w="254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id="1253" name="Google Shape;1253;p54"/>
          <p:cNvPicPr preferRelativeResize="0"/>
          <p:nvPr/>
        </p:nvPicPr>
        <p:blipFill>
          <a:blip r:embed="rId4">
            <a:alphaModFix/>
          </a:blip>
          <a:stretch>
            <a:fillRect/>
          </a:stretch>
        </p:blipFill>
        <p:spPr>
          <a:xfrm>
            <a:off x="7202325" y="5511975"/>
            <a:ext cx="2057400" cy="390525"/>
          </a:xfrm>
          <a:prstGeom prst="rect">
            <a:avLst/>
          </a:prstGeom>
          <a:noFill/>
          <a:ln>
            <a:noFill/>
          </a:ln>
        </p:spPr>
      </p:pic>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8" name="Shape 1258"/>
        <p:cNvGrpSpPr/>
        <p:nvPr/>
      </p:nvGrpSpPr>
      <p:grpSpPr>
        <a:xfrm>
          <a:off x="0" y="0"/>
          <a:ext cx="0" cy="0"/>
          <a:chOff x="0" y="0"/>
          <a:chExt cx="0" cy="0"/>
        </a:xfrm>
      </p:grpSpPr>
      <p:sp>
        <p:nvSpPr>
          <p:cNvPr id="1259" name="Google Shape;1259;p55"/>
          <p:cNvSpPr/>
          <p:nvPr/>
        </p:nvSpPr>
        <p:spPr>
          <a:xfrm>
            <a:off x="0" y="0"/>
            <a:ext cx="12192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1260" name="Google Shape;1260;p55"/>
          <p:cNvSpPr txBox="1"/>
          <p:nvPr>
            <p:ph type="ctrTitle"/>
          </p:nvPr>
        </p:nvSpPr>
        <p:spPr>
          <a:xfrm>
            <a:off x="398829" y="469900"/>
            <a:ext cx="10575245" cy="593843"/>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chemeClr val="dk1"/>
              </a:buClr>
              <a:buSzPts val="2000"/>
              <a:buFont typeface="Century Gothic"/>
              <a:buNone/>
            </a:pPr>
            <a:r>
              <a:rPr b="1" lang="es-CO" sz="2200"/>
              <a:t>ANÁLISIS DOCUMENTAL</a:t>
            </a:r>
            <a:endParaRPr/>
          </a:p>
        </p:txBody>
      </p:sp>
      <p:pic>
        <p:nvPicPr>
          <p:cNvPr descr="https://lh4.googleusercontent.com/q4CKAH8vu8d7qNZc3mm4Dke3VNTIM6WLeTMocuGcv0PfSYaeP8B8dakOvN_H-2T0h7xkm-DbmW7AV_hXM0fIl9Nqdd8Y9HK_hcav_4lVokBkqK634VljQ7-vso1YNtfBUHKQWlVG" id="1261" name="Google Shape;1261;p55"/>
          <p:cNvPicPr preferRelativeResize="0"/>
          <p:nvPr/>
        </p:nvPicPr>
        <p:blipFill rotWithShape="1">
          <a:blip r:embed="rId3">
            <a:alphaModFix/>
          </a:blip>
          <a:srcRect b="2823" l="16233" r="14807" t="2115"/>
          <a:stretch/>
        </p:blipFill>
        <p:spPr>
          <a:xfrm>
            <a:off x="1169760" y="1533640"/>
            <a:ext cx="4525134" cy="3755791"/>
          </a:xfrm>
          <a:prstGeom prst="rect">
            <a:avLst/>
          </a:prstGeom>
          <a:noFill/>
          <a:ln>
            <a:noFill/>
          </a:ln>
        </p:spPr>
      </p:pic>
      <p:sp>
        <p:nvSpPr>
          <p:cNvPr id="1262" name="Google Shape;1262;p55"/>
          <p:cNvSpPr/>
          <p:nvPr/>
        </p:nvSpPr>
        <p:spPr>
          <a:xfrm>
            <a:off x="1144431" y="5326815"/>
            <a:ext cx="4542020" cy="1020792"/>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Century Gothic"/>
                <a:ea typeface="Century Gothic"/>
                <a:cs typeface="Century Gothic"/>
                <a:sym typeface="Century Gothic"/>
              </a:rPr>
              <a:t>Ilustración 16. Distribución porcentual de la literatura investigada: clasificación por cuartiles.</a:t>
            </a:r>
            <a:endParaRPr/>
          </a:p>
          <a:p>
            <a:pPr indent="0" lvl="0" marL="0" marR="0" rtl="0" algn="l">
              <a:lnSpc>
                <a:spcPct val="100000"/>
              </a:lnSpc>
              <a:spcBef>
                <a:spcPts val="1000"/>
              </a:spcBef>
              <a:spcAft>
                <a:spcPts val="0"/>
              </a:spcAft>
              <a:buNone/>
            </a:pPr>
            <a:br>
              <a:rPr b="0" i="0" lang="es-CO" sz="1400" u="none" cap="none" strike="noStrike">
                <a:solidFill>
                  <a:srgbClr val="000000"/>
                </a:solidFill>
                <a:latin typeface="Arial"/>
                <a:ea typeface="Arial"/>
                <a:cs typeface="Arial"/>
                <a:sym typeface="Arial"/>
              </a:rPr>
            </a:br>
            <a:endParaRPr b="0" i="0" sz="1400" u="none" cap="none" strike="noStrike">
              <a:solidFill>
                <a:srgbClr val="000000"/>
              </a:solidFill>
              <a:latin typeface="Arial"/>
              <a:ea typeface="Arial"/>
              <a:cs typeface="Arial"/>
              <a:sym typeface="Arial"/>
            </a:endParaRPr>
          </a:p>
        </p:txBody>
      </p:sp>
      <p:sp>
        <p:nvSpPr>
          <p:cNvPr id="1263" name="Google Shape;1263;p55"/>
          <p:cNvSpPr/>
          <p:nvPr/>
        </p:nvSpPr>
        <p:spPr>
          <a:xfrm>
            <a:off x="6228431" y="1941444"/>
            <a:ext cx="1259047" cy="824692"/>
          </a:xfrm>
          <a:prstGeom prst="rightArrow">
            <a:avLst>
              <a:gd fmla="val 50000" name="adj1"/>
              <a:gd fmla="val 50000" name="adj2"/>
            </a:avLst>
          </a:prstGeom>
          <a:solidFill>
            <a:schemeClr val="accent4"/>
          </a:solidFill>
          <a:ln cap="flat" cmpd="sng" w="25400">
            <a:solidFill>
              <a:schemeClr val="accent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264" name="Google Shape;1264;p55"/>
          <p:cNvSpPr/>
          <p:nvPr/>
        </p:nvSpPr>
        <p:spPr>
          <a:xfrm>
            <a:off x="5963535" y="2110536"/>
            <a:ext cx="556536" cy="486507"/>
          </a:xfrm>
          <a:prstGeom prst="ellipse">
            <a:avLst/>
          </a:prstGeom>
          <a:solidFill>
            <a:schemeClr val="lt1"/>
          </a:solidFill>
          <a:ln cap="flat" cmpd="sng" w="25400">
            <a:solidFill>
              <a:schemeClr val="accent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s-CO" sz="1200" u="none" cap="none" strike="noStrike">
                <a:solidFill>
                  <a:schemeClr val="dk1"/>
                </a:solidFill>
                <a:latin typeface="Arial"/>
                <a:ea typeface="Arial"/>
                <a:cs typeface="Arial"/>
                <a:sym typeface="Arial"/>
              </a:rPr>
              <a:t>Q1</a:t>
            </a:r>
            <a:endParaRPr/>
          </a:p>
        </p:txBody>
      </p:sp>
      <p:sp>
        <p:nvSpPr>
          <p:cNvPr id="1265" name="Google Shape;1265;p55"/>
          <p:cNvSpPr/>
          <p:nvPr/>
        </p:nvSpPr>
        <p:spPr>
          <a:xfrm>
            <a:off x="6241803" y="2817336"/>
            <a:ext cx="1259047" cy="861903"/>
          </a:xfrm>
          <a:prstGeom prst="rightArrow">
            <a:avLst>
              <a:gd fmla="val 50000" name="adj1"/>
              <a:gd fmla="val 50000" name="adj2"/>
            </a:avLst>
          </a:prstGeom>
          <a:solidFill>
            <a:schemeClr val="accent3"/>
          </a:solidFill>
          <a:ln cap="flat" cmpd="sng" w="25400">
            <a:solidFill>
              <a:schemeClr val="accent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266" name="Google Shape;1266;p55"/>
          <p:cNvSpPr/>
          <p:nvPr/>
        </p:nvSpPr>
        <p:spPr>
          <a:xfrm>
            <a:off x="5963535" y="3008245"/>
            <a:ext cx="556536" cy="473766"/>
          </a:xfrm>
          <a:prstGeom prst="ellipse">
            <a:avLst/>
          </a:prstGeom>
          <a:solidFill>
            <a:schemeClr val="lt1"/>
          </a:solidFill>
          <a:ln cap="flat" cmpd="sng" w="25400">
            <a:solidFill>
              <a:schemeClr val="accent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s-CO" sz="1200" u="none" cap="none" strike="noStrike">
                <a:solidFill>
                  <a:schemeClr val="dk1"/>
                </a:solidFill>
                <a:latin typeface="Arial"/>
                <a:ea typeface="Arial"/>
                <a:cs typeface="Arial"/>
                <a:sym typeface="Arial"/>
              </a:rPr>
              <a:t>Q2</a:t>
            </a:r>
            <a:endParaRPr/>
          </a:p>
        </p:txBody>
      </p:sp>
      <p:sp>
        <p:nvSpPr>
          <p:cNvPr id="1267" name="Google Shape;1267;p55"/>
          <p:cNvSpPr/>
          <p:nvPr/>
        </p:nvSpPr>
        <p:spPr>
          <a:xfrm>
            <a:off x="6225216" y="3723608"/>
            <a:ext cx="1259047" cy="861903"/>
          </a:xfrm>
          <a:prstGeom prst="rightArrow">
            <a:avLst>
              <a:gd fmla="val 50000" name="adj1"/>
              <a:gd fmla="val 50000" name="adj2"/>
            </a:avLst>
          </a:prstGeom>
          <a:solidFill>
            <a:schemeClr val="accent2"/>
          </a:solidFill>
          <a:ln cap="flat" cmpd="sng" w="2540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268" name="Google Shape;1268;p55"/>
          <p:cNvSpPr/>
          <p:nvPr/>
        </p:nvSpPr>
        <p:spPr>
          <a:xfrm>
            <a:off x="5963535" y="3917676"/>
            <a:ext cx="556536" cy="473766"/>
          </a:xfrm>
          <a:prstGeom prst="ellipse">
            <a:avLst/>
          </a:prstGeom>
          <a:solidFill>
            <a:schemeClr val="lt1"/>
          </a:solidFill>
          <a:ln cap="flat" cmpd="sng" w="2540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s-CO" sz="1200" u="none" cap="none" strike="noStrike">
                <a:solidFill>
                  <a:schemeClr val="dk1"/>
                </a:solidFill>
                <a:latin typeface="Arial"/>
                <a:ea typeface="Arial"/>
                <a:cs typeface="Arial"/>
                <a:sym typeface="Arial"/>
              </a:rPr>
              <a:t>Q3</a:t>
            </a:r>
            <a:endParaRPr/>
          </a:p>
        </p:txBody>
      </p:sp>
      <p:sp>
        <p:nvSpPr>
          <p:cNvPr id="1269" name="Google Shape;1269;p55"/>
          <p:cNvSpPr/>
          <p:nvPr/>
        </p:nvSpPr>
        <p:spPr>
          <a:xfrm>
            <a:off x="6241803" y="4629880"/>
            <a:ext cx="1259047" cy="861903"/>
          </a:xfrm>
          <a:prstGeom prst="rightArrow">
            <a:avLst>
              <a:gd fmla="val 50000" name="adj1"/>
              <a:gd fmla="val 50000" name="adj2"/>
            </a:avLst>
          </a:prstGeom>
          <a:solidFill>
            <a:schemeClr val="accent1"/>
          </a:solidFill>
          <a:ln cap="flat" cmpd="sng" w="254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270" name="Google Shape;1270;p55"/>
          <p:cNvSpPr/>
          <p:nvPr/>
        </p:nvSpPr>
        <p:spPr>
          <a:xfrm>
            <a:off x="5963535" y="4820328"/>
            <a:ext cx="556536" cy="473766"/>
          </a:xfrm>
          <a:prstGeom prst="ellipse">
            <a:avLst/>
          </a:prstGeom>
          <a:solidFill>
            <a:schemeClr val="lt1"/>
          </a:solidFill>
          <a:ln cap="flat" cmpd="sng" w="254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s-CO" sz="1200" u="none" cap="none" strike="noStrike">
                <a:solidFill>
                  <a:schemeClr val="dk1"/>
                </a:solidFill>
                <a:latin typeface="Arial"/>
                <a:ea typeface="Arial"/>
                <a:cs typeface="Arial"/>
                <a:sym typeface="Arial"/>
              </a:rPr>
              <a:t>Q4</a:t>
            </a:r>
            <a:endParaRPr/>
          </a:p>
        </p:txBody>
      </p:sp>
      <p:sp>
        <p:nvSpPr>
          <p:cNvPr id="1271" name="Google Shape;1271;p55"/>
          <p:cNvSpPr/>
          <p:nvPr/>
        </p:nvSpPr>
        <p:spPr>
          <a:xfrm>
            <a:off x="7520180" y="2113798"/>
            <a:ext cx="3558638" cy="486732"/>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0" i="0" lang="es-CO" sz="1050" u="none" cap="none" strike="noStrike">
                <a:solidFill>
                  <a:schemeClr val="dk1"/>
                </a:solidFill>
                <a:latin typeface="Century Gothic"/>
                <a:ea typeface="Century Gothic"/>
                <a:cs typeface="Century Gothic"/>
                <a:sym typeface="Century Gothic"/>
              </a:rPr>
              <a:t> Se ubica el </a:t>
            </a:r>
            <a:r>
              <a:rPr b="1" i="0" lang="es-CO" sz="1100" u="none" cap="none" strike="noStrike">
                <a:solidFill>
                  <a:schemeClr val="dk1"/>
                </a:solidFill>
                <a:latin typeface="Century Gothic"/>
                <a:ea typeface="Century Gothic"/>
                <a:cs typeface="Century Gothic"/>
                <a:sym typeface="Century Gothic"/>
              </a:rPr>
              <a:t>25% </a:t>
            </a:r>
            <a:r>
              <a:rPr b="0" i="0" lang="es-CO" sz="1050" u="none" cap="none" strike="noStrike">
                <a:solidFill>
                  <a:schemeClr val="dk1"/>
                </a:solidFill>
                <a:latin typeface="Century Gothic"/>
                <a:ea typeface="Century Gothic"/>
                <a:cs typeface="Century Gothic"/>
                <a:sym typeface="Century Gothic"/>
              </a:rPr>
              <a:t>de las revistas con mayor impacto </a:t>
            </a:r>
            <a:endParaRPr b="0" i="0" sz="1200" u="none" cap="none" strike="noStrike">
              <a:solidFill>
                <a:schemeClr val="dk1"/>
              </a:solidFill>
              <a:latin typeface="Century Gothic"/>
              <a:ea typeface="Century Gothic"/>
              <a:cs typeface="Century Gothic"/>
              <a:sym typeface="Century Gothic"/>
            </a:endParaRPr>
          </a:p>
        </p:txBody>
      </p:sp>
      <p:sp>
        <p:nvSpPr>
          <p:cNvPr id="1272" name="Google Shape;1272;p55"/>
          <p:cNvSpPr/>
          <p:nvPr/>
        </p:nvSpPr>
        <p:spPr>
          <a:xfrm>
            <a:off x="7520180" y="3884442"/>
            <a:ext cx="3558638" cy="486732"/>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0" i="0" lang="es-CO" sz="1050" u="none" cap="none" strike="noStrike">
                <a:solidFill>
                  <a:schemeClr val="dk1"/>
                </a:solidFill>
                <a:latin typeface="Century Gothic"/>
                <a:ea typeface="Century Gothic"/>
                <a:cs typeface="Century Gothic"/>
                <a:sym typeface="Century Gothic"/>
              </a:rPr>
              <a:t> Se ubica el </a:t>
            </a:r>
            <a:r>
              <a:rPr b="1" i="0" lang="es-CO" sz="1100" u="none" cap="none" strike="noStrike">
                <a:solidFill>
                  <a:schemeClr val="dk1"/>
                </a:solidFill>
                <a:latin typeface="Century Gothic"/>
                <a:ea typeface="Century Gothic"/>
                <a:cs typeface="Century Gothic"/>
                <a:sym typeface="Century Gothic"/>
              </a:rPr>
              <a:t>75% </a:t>
            </a:r>
            <a:r>
              <a:rPr b="0" i="0" lang="es-CO" sz="1050" u="none" cap="none" strike="noStrike">
                <a:solidFill>
                  <a:schemeClr val="dk1"/>
                </a:solidFill>
                <a:latin typeface="Century Gothic"/>
                <a:ea typeface="Century Gothic"/>
                <a:cs typeface="Century Gothic"/>
                <a:sym typeface="Century Gothic"/>
              </a:rPr>
              <a:t>de las revistas con mayor impacto </a:t>
            </a:r>
            <a:endParaRPr b="0" i="0" sz="1200" u="none" cap="none" strike="noStrike">
              <a:solidFill>
                <a:schemeClr val="dk1"/>
              </a:solidFill>
              <a:latin typeface="Century Gothic"/>
              <a:ea typeface="Century Gothic"/>
              <a:cs typeface="Century Gothic"/>
              <a:sym typeface="Century Gothic"/>
            </a:endParaRPr>
          </a:p>
        </p:txBody>
      </p:sp>
      <p:sp>
        <p:nvSpPr>
          <p:cNvPr id="1273" name="Google Shape;1273;p55"/>
          <p:cNvSpPr/>
          <p:nvPr/>
        </p:nvSpPr>
        <p:spPr>
          <a:xfrm>
            <a:off x="7555949" y="3004962"/>
            <a:ext cx="3558638" cy="486732"/>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0" i="0" lang="es-CO" sz="1050" u="none" cap="none" strike="noStrike">
                <a:solidFill>
                  <a:schemeClr val="dk1"/>
                </a:solidFill>
                <a:latin typeface="Century Gothic"/>
                <a:ea typeface="Century Gothic"/>
                <a:cs typeface="Century Gothic"/>
                <a:sym typeface="Century Gothic"/>
              </a:rPr>
              <a:t> Se ubica el </a:t>
            </a:r>
            <a:r>
              <a:rPr b="1" i="0" lang="es-CO" sz="1100" u="none" cap="none" strike="noStrike">
                <a:solidFill>
                  <a:schemeClr val="dk1"/>
                </a:solidFill>
                <a:latin typeface="Century Gothic"/>
                <a:ea typeface="Century Gothic"/>
                <a:cs typeface="Century Gothic"/>
                <a:sym typeface="Century Gothic"/>
              </a:rPr>
              <a:t>50% </a:t>
            </a:r>
            <a:r>
              <a:rPr b="0" i="0" lang="es-CO" sz="1050" u="none" cap="none" strike="noStrike">
                <a:solidFill>
                  <a:schemeClr val="dk1"/>
                </a:solidFill>
                <a:latin typeface="Century Gothic"/>
                <a:ea typeface="Century Gothic"/>
                <a:cs typeface="Century Gothic"/>
                <a:sym typeface="Century Gothic"/>
              </a:rPr>
              <a:t>de las revistas con mayor impacto </a:t>
            </a:r>
            <a:endParaRPr b="0" i="0" sz="1200" u="none" cap="none" strike="noStrike">
              <a:solidFill>
                <a:schemeClr val="dk1"/>
              </a:solidFill>
              <a:latin typeface="Century Gothic"/>
              <a:ea typeface="Century Gothic"/>
              <a:cs typeface="Century Gothic"/>
              <a:sym typeface="Century Gothic"/>
            </a:endParaRPr>
          </a:p>
        </p:txBody>
      </p:sp>
      <p:pic>
        <p:nvPicPr>
          <p:cNvPr id="1274" name="Google Shape;1274;p55"/>
          <p:cNvPicPr preferRelativeResize="0"/>
          <p:nvPr/>
        </p:nvPicPr>
        <p:blipFill rotWithShape="1">
          <a:blip r:embed="rId4">
            <a:alphaModFix/>
          </a:blip>
          <a:srcRect b="0" l="0" r="0" t="-534"/>
          <a:stretch/>
        </p:blipFill>
        <p:spPr>
          <a:xfrm rot="-5400000">
            <a:off x="7545075" y="2187578"/>
            <a:ext cx="6857999" cy="2482850"/>
          </a:xfrm>
          <a:prstGeom prst="rect">
            <a:avLst/>
          </a:prstGeom>
          <a:noFill/>
          <a:ln>
            <a:noFill/>
          </a:ln>
        </p:spPr>
      </p:pic>
      <p:sp>
        <p:nvSpPr>
          <p:cNvPr id="1275" name="Google Shape;1275;p55"/>
          <p:cNvSpPr/>
          <p:nvPr/>
        </p:nvSpPr>
        <p:spPr>
          <a:xfrm>
            <a:off x="7555950" y="4807362"/>
            <a:ext cx="2277164" cy="486732"/>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0" i="0" lang="es-CO" sz="1050" u="none" cap="none" strike="noStrike">
                <a:solidFill>
                  <a:schemeClr val="dk1"/>
                </a:solidFill>
                <a:latin typeface="Century Gothic"/>
                <a:ea typeface="Century Gothic"/>
                <a:cs typeface="Century Gothic"/>
                <a:sym typeface="Century Gothic"/>
              </a:rPr>
              <a:t> Se ubica el </a:t>
            </a:r>
            <a:r>
              <a:rPr b="1" i="0" lang="es-CO" sz="1100" u="none" cap="none" strike="noStrike">
                <a:solidFill>
                  <a:schemeClr val="dk1"/>
                </a:solidFill>
                <a:latin typeface="Century Gothic"/>
                <a:ea typeface="Century Gothic"/>
                <a:cs typeface="Century Gothic"/>
                <a:sym typeface="Century Gothic"/>
              </a:rPr>
              <a:t>100% </a:t>
            </a:r>
            <a:r>
              <a:rPr b="0" i="0" lang="es-CO" sz="1050" u="none" cap="none" strike="noStrike">
                <a:solidFill>
                  <a:schemeClr val="dk1"/>
                </a:solidFill>
                <a:latin typeface="Century Gothic"/>
                <a:ea typeface="Century Gothic"/>
                <a:cs typeface="Century Gothic"/>
                <a:sym typeface="Century Gothic"/>
              </a:rPr>
              <a:t>de las revistas</a:t>
            </a:r>
            <a:endParaRPr b="0" i="0" sz="1200" u="none" cap="none" strike="noStrike">
              <a:solidFill>
                <a:schemeClr val="dk1"/>
              </a:solidFill>
              <a:latin typeface="Century Gothic"/>
              <a:ea typeface="Century Gothic"/>
              <a:cs typeface="Century Gothic"/>
              <a:sym typeface="Century Gothic"/>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0" name="Shape 1280"/>
        <p:cNvGrpSpPr/>
        <p:nvPr/>
      </p:nvGrpSpPr>
      <p:grpSpPr>
        <a:xfrm>
          <a:off x="0" y="0"/>
          <a:ext cx="0" cy="0"/>
          <a:chOff x="0" y="0"/>
          <a:chExt cx="0" cy="0"/>
        </a:xfrm>
      </p:grpSpPr>
      <p:sp>
        <p:nvSpPr>
          <p:cNvPr id="1281" name="Google Shape;1281;p56"/>
          <p:cNvSpPr/>
          <p:nvPr/>
        </p:nvSpPr>
        <p:spPr>
          <a:xfrm>
            <a:off x="0" y="0"/>
            <a:ext cx="12192000" cy="685800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pic>
        <p:nvPicPr>
          <p:cNvPr id="1282" name="Google Shape;1282;p56"/>
          <p:cNvPicPr preferRelativeResize="0"/>
          <p:nvPr/>
        </p:nvPicPr>
        <p:blipFill rotWithShape="1">
          <a:blip r:embed="rId3">
            <a:alphaModFix/>
          </a:blip>
          <a:srcRect b="0" l="0" r="0" t="-534"/>
          <a:stretch/>
        </p:blipFill>
        <p:spPr>
          <a:xfrm rot="-5400000">
            <a:off x="7545075" y="2187578"/>
            <a:ext cx="6857999" cy="2482850"/>
          </a:xfrm>
          <a:prstGeom prst="rect">
            <a:avLst/>
          </a:prstGeom>
          <a:noFill/>
          <a:ln>
            <a:noFill/>
          </a:ln>
        </p:spPr>
      </p:pic>
      <p:pic>
        <p:nvPicPr>
          <p:cNvPr descr="https://lh5.googleusercontent.com/oJwV-nKB-iLm-BQ63_4-yw8zeEKi10JTW4cA3wPx1ZLc1mH74_H6wf1YKeDXewGs6HAMPYfFYwsIIhvkWC3Om-owElRdVv_VGMGWNR_6IEe08UoXWJVj8DXEbttmXzdlUUjSvBeO" id="1283" name="Google Shape;1283;p56"/>
          <p:cNvPicPr preferRelativeResize="0"/>
          <p:nvPr/>
        </p:nvPicPr>
        <p:blipFill rotWithShape="1">
          <a:blip r:embed="rId4">
            <a:alphaModFix/>
          </a:blip>
          <a:srcRect b="3004" l="380" r="1662" t="2158"/>
          <a:stretch/>
        </p:blipFill>
        <p:spPr>
          <a:xfrm>
            <a:off x="859535" y="1533640"/>
            <a:ext cx="8873114" cy="4263656"/>
          </a:xfrm>
          <a:prstGeom prst="rect">
            <a:avLst/>
          </a:prstGeom>
          <a:noFill/>
          <a:ln>
            <a:noFill/>
          </a:ln>
        </p:spPr>
      </p:pic>
      <p:sp>
        <p:nvSpPr>
          <p:cNvPr id="1284" name="Google Shape;1284;p56"/>
          <p:cNvSpPr/>
          <p:nvPr/>
        </p:nvSpPr>
        <p:spPr>
          <a:xfrm>
            <a:off x="1807913" y="6005583"/>
            <a:ext cx="6976359" cy="2616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s-CO" sz="1100" u="none" cap="none" strike="noStrike">
                <a:solidFill>
                  <a:srgbClr val="000000"/>
                </a:solidFill>
                <a:latin typeface="Century Gothic"/>
                <a:ea typeface="Century Gothic"/>
                <a:cs typeface="Century Gothic"/>
                <a:sym typeface="Century Gothic"/>
              </a:rPr>
              <a:t>Ilustración 17. Distribución porcentual de la literatura consultada: clasificación por revistas.</a:t>
            </a:r>
            <a:endParaRPr/>
          </a:p>
        </p:txBody>
      </p:sp>
      <p:sp>
        <p:nvSpPr>
          <p:cNvPr id="1285" name="Google Shape;1285;p56"/>
          <p:cNvSpPr txBox="1"/>
          <p:nvPr/>
        </p:nvSpPr>
        <p:spPr>
          <a:xfrm>
            <a:off x="398829" y="469900"/>
            <a:ext cx="10575245" cy="593843"/>
          </a:xfrm>
          <a:prstGeom prst="rect">
            <a:avLst/>
          </a:prstGeom>
          <a:noFill/>
          <a:ln>
            <a:noFill/>
          </a:ln>
        </p:spPr>
        <p:txBody>
          <a:bodyPr anchorCtr="0" anchor="b" bIns="45700" lIns="91425" spcFirstLastPara="1" rIns="91425" wrap="square" tIns="45700">
            <a:normAutofit/>
          </a:bodyPr>
          <a:lstStyle/>
          <a:p>
            <a:pPr indent="0" lvl="0" marL="0" marR="0" rtl="0" algn="ctr">
              <a:lnSpc>
                <a:spcPct val="90000"/>
              </a:lnSpc>
              <a:spcBef>
                <a:spcPts val="0"/>
              </a:spcBef>
              <a:spcAft>
                <a:spcPts val="0"/>
              </a:spcAft>
              <a:buClr>
                <a:schemeClr val="dk1"/>
              </a:buClr>
              <a:buSzPts val="2000"/>
              <a:buFont typeface="Century Gothic"/>
              <a:buNone/>
            </a:pPr>
            <a:r>
              <a:rPr b="1" i="0" lang="es-CO" sz="2200" u="none" cap="none" strike="noStrike">
                <a:solidFill>
                  <a:schemeClr val="dk1"/>
                </a:solidFill>
                <a:latin typeface="Century Gothic"/>
                <a:ea typeface="Century Gothic"/>
                <a:cs typeface="Century Gothic"/>
                <a:sym typeface="Century Gothic"/>
              </a:rPr>
              <a:t>ANÁLISIS DOCUMENTAL</a:t>
            </a:r>
            <a:endParaRPr b="0" i="0" sz="6000" u="none" cap="none" strike="noStrike">
              <a:solidFill>
                <a:schemeClr val="dk1"/>
              </a:solidFill>
              <a:latin typeface="Century Gothic"/>
              <a:ea typeface="Century Gothic"/>
              <a:cs typeface="Century Gothic"/>
              <a:sym typeface="Century Gothic"/>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0" name="Shape 1290"/>
        <p:cNvGrpSpPr/>
        <p:nvPr/>
      </p:nvGrpSpPr>
      <p:grpSpPr>
        <a:xfrm>
          <a:off x="0" y="0"/>
          <a:ext cx="0" cy="0"/>
          <a:chOff x="0" y="0"/>
          <a:chExt cx="0" cy="0"/>
        </a:xfrm>
      </p:grpSpPr>
      <p:sp>
        <p:nvSpPr>
          <p:cNvPr id="1291" name="Google Shape;1291;p37"/>
          <p:cNvSpPr/>
          <p:nvPr/>
        </p:nvSpPr>
        <p:spPr>
          <a:xfrm>
            <a:off x="0" y="0"/>
            <a:ext cx="12192000" cy="685800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pic>
        <p:nvPicPr>
          <p:cNvPr descr="https://lh4.googleusercontent.com/CA3Cbe_I8BuePMshaNS0dXN2_o_MCsBPfm9eo7DIAyD8zzJMaF4dDZBp7zY3M05B9_acl0TzpBfH2tZ_vCjhl-if2XZKNw4t-hXZ6NuDZjzqXzVnMHVbXRI7E4rOSjgci_Gc23sa" id="1292" name="Google Shape;1292;p37"/>
          <p:cNvPicPr preferRelativeResize="0"/>
          <p:nvPr/>
        </p:nvPicPr>
        <p:blipFill rotWithShape="1">
          <a:blip r:embed="rId3">
            <a:alphaModFix/>
          </a:blip>
          <a:srcRect b="1924" l="2140" r="1681" t="1780"/>
          <a:stretch/>
        </p:blipFill>
        <p:spPr>
          <a:xfrm>
            <a:off x="2099281" y="1304144"/>
            <a:ext cx="7143515" cy="4306226"/>
          </a:xfrm>
          <a:prstGeom prst="rect">
            <a:avLst/>
          </a:prstGeom>
          <a:noFill/>
          <a:ln>
            <a:noFill/>
          </a:ln>
        </p:spPr>
      </p:pic>
      <p:pic>
        <p:nvPicPr>
          <p:cNvPr id="1293" name="Google Shape;1293;p37"/>
          <p:cNvPicPr preferRelativeResize="0"/>
          <p:nvPr/>
        </p:nvPicPr>
        <p:blipFill rotWithShape="1">
          <a:blip r:embed="rId4">
            <a:alphaModFix/>
          </a:blip>
          <a:srcRect b="0" l="0" r="0" t="-534"/>
          <a:stretch/>
        </p:blipFill>
        <p:spPr>
          <a:xfrm rot="-5400000">
            <a:off x="7545075" y="2187578"/>
            <a:ext cx="6857999" cy="2482850"/>
          </a:xfrm>
          <a:prstGeom prst="rect">
            <a:avLst/>
          </a:prstGeom>
          <a:noFill/>
          <a:ln>
            <a:noFill/>
          </a:ln>
        </p:spPr>
      </p:pic>
      <p:sp>
        <p:nvSpPr>
          <p:cNvPr id="1294" name="Google Shape;1294;p37"/>
          <p:cNvSpPr/>
          <p:nvPr/>
        </p:nvSpPr>
        <p:spPr>
          <a:xfrm>
            <a:off x="2933700" y="5719966"/>
            <a:ext cx="6096000" cy="26161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Century Gothic"/>
                <a:ea typeface="Century Gothic"/>
                <a:cs typeface="Century Gothic"/>
                <a:sym typeface="Century Gothic"/>
              </a:rPr>
              <a:t>Ilustración 18. Distribución geográfica de la literatura consultada: cartograma.</a:t>
            </a:r>
            <a:endParaRPr/>
          </a:p>
        </p:txBody>
      </p:sp>
      <p:sp>
        <p:nvSpPr>
          <p:cNvPr id="1295" name="Google Shape;1295;p37"/>
          <p:cNvSpPr txBox="1"/>
          <p:nvPr>
            <p:ph type="ctrTitle"/>
          </p:nvPr>
        </p:nvSpPr>
        <p:spPr>
          <a:xfrm>
            <a:off x="398829" y="469900"/>
            <a:ext cx="10575245" cy="593843"/>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chemeClr val="dk1"/>
              </a:buClr>
              <a:buSzPts val="2000"/>
              <a:buFont typeface="Century Gothic"/>
              <a:buNone/>
            </a:pPr>
            <a:r>
              <a:rPr b="1" lang="es-CO" sz="2200"/>
              <a:t>ANÁLISIS DOCUMENTAL</a:t>
            </a:r>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0" name="Shape 1300"/>
        <p:cNvGrpSpPr/>
        <p:nvPr/>
      </p:nvGrpSpPr>
      <p:grpSpPr>
        <a:xfrm>
          <a:off x="0" y="0"/>
          <a:ext cx="0" cy="0"/>
          <a:chOff x="0" y="0"/>
          <a:chExt cx="0" cy="0"/>
        </a:xfrm>
      </p:grpSpPr>
      <p:sp>
        <p:nvSpPr>
          <p:cNvPr id="1301" name="Google Shape;1301;p57"/>
          <p:cNvSpPr/>
          <p:nvPr/>
        </p:nvSpPr>
        <p:spPr>
          <a:xfrm>
            <a:off x="0" y="0"/>
            <a:ext cx="12192000" cy="685800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800" u="none" cap="none" strike="noStrike">
              <a:solidFill>
                <a:schemeClr val="lt1"/>
              </a:solidFill>
              <a:latin typeface="Century Gothic"/>
              <a:ea typeface="Century Gothic"/>
              <a:cs typeface="Century Gothic"/>
              <a:sym typeface="Century Gothic"/>
            </a:endParaRPr>
          </a:p>
        </p:txBody>
      </p:sp>
      <p:pic>
        <p:nvPicPr>
          <p:cNvPr id="1302" name="Google Shape;1302;p57"/>
          <p:cNvPicPr preferRelativeResize="0"/>
          <p:nvPr/>
        </p:nvPicPr>
        <p:blipFill rotWithShape="1">
          <a:blip r:embed="rId3">
            <a:alphaModFix/>
          </a:blip>
          <a:srcRect b="0" l="0" r="0" t="-534"/>
          <a:stretch/>
        </p:blipFill>
        <p:spPr>
          <a:xfrm rot="-5400000">
            <a:off x="7545075" y="2187578"/>
            <a:ext cx="6857999" cy="2482850"/>
          </a:xfrm>
          <a:prstGeom prst="rect">
            <a:avLst/>
          </a:prstGeom>
          <a:noFill/>
          <a:ln>
            <a:noFill/>
          </a:ln>
        </p:spPr>
      </p:pic>
      <p:pic>
        <p:nvPicPr>
          <p:cNvPr descr="https://lh3.googleusercontent.com/jn6Ejx1hvpk_dykAafttUKZ9LenMY1dUxw07RWfOWZ9OMDxhCc_kJ6Vn9VnUigNcTcTAcGlRs_QAUpiIEGOwWwHlqMG5U_U5cCbAPPItdpSy4Qq_OPSTq4IjjcFZ_02BuzMZ35R1" id="1303" name="Google Shape;1303;p57"/>
          <p:cNvPicPr preferRelativeResize="0"/>
          <p:nvPr/>
        </p:nvPicPr>
        <p:blipFill rotWithShape="1">
          <a:blip r:embed="rId4">
            <a:alphaModFix/>
          </a:blip>
          <a:srcRect b="2142" l="1371" r="1618" t="1458"/>
          <a:stretch/>
        </p:blipFill>
        <p:spPr>
          <a:xfrm>
            <a:off x="2220146" y="1355185"/>
            <a:ext cx="6932609" cy="4147632"/>
          </a:xfrm>
          <a:prstGeom prst="rect">
            <a:avLst/>
          </a:prstGeom>
          <a:noFill/>
          <a:ln>
            <a:noFill/>
          </a:ln>
        </p:spPr>
      </p:pic>
      <p:sp>
        <p:nvSpPr>
          <p:cNvPr id="1304" name="Google Shape;1304;p57"/>
          <p:cNvSpPr/>
          <p:nvPr/>
        </p:nvSpPr>
        <p:spPr>
          <a:xfrm>
            <a:off x="2366929" y="5630230"/>
            <a:ext cx="6639041" cy="307777"/>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Century Gothic"/>
                <a:ea typeface="Century Gothic"/>
                <a:cs typeface="Century Gothic"/>
                <a:sym typeface="Century Gothic"/>
              </a:rPr>
              <a:t>Ilustración 19. Distribución geográfica de la literatura consultada: gráfico de barras</a:t>
            </a:r>
            <a:r>
              <a:rPr b="0" i="0" lang="es-CO" sz="1400" u="none" cap="none" strike="noStrike">
                <a:solidFill>
                  <a:srgbClr val="000000"/>
                </a:solidFill>
                <a:latin typeface="Times New Roman"/>
                <a:ea typeface="Times New Roman"/>
                <a:cs typeface="Times New Roman"/>
                <a:sym typeface="Times New Roman"/>
              </a:rPr>
              <a:t>.</a:t>
            </a:r>
            <a:endParaRPr b="0" i="0" sz="1400" u="none" cap="none" strike="noStrike">
              <a:solidFill>
                <a:srgbClr val="000000"/>
              </a:solidFill>
              <a:latin typeface="Arial"/>
              <a:ea typeface="Arial"/>
              <a:cs typeface="Arial"/>
              <a:sym typeface="Arial"/>
            </a:endParaRPr>
          </a:p>
        </p:txBody>
      </p:sp>
      <p:sp>
        <p:nvSpPr>
          <p:cNvPr id="1305" name="Google Shape;1305;p57"/>
          <p:cNvSpPr txBox="1"/>
          <p:nvPr>
            <p:ph type="ctrTitle"/>
          </p:nvPr>
        </p:nvSpPr>
        <p:spPr>
          <a:xfrm>
            <a:off x="398829" y="469900"/>
            <a:ext cx="10575245" cy="593843"/>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chemeClr val="dk1"/>
              </a:buClr>
              <a:buSzPts val="2000"/>
              <a:buFont typeface="Century Gothic"/>
              <a:buNone/>
            </a:pPr>
            <a:r>
              <a:rPr b="1" lang="es-CO" sz="2200"/>
              <a:t>ANÁLISIS DOCUMENTAL</a:t>
            </a:r>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0" name="Shape 1310"/>
        <p:cNvGrpSpPr/>
        <p:nvPr/>
      </p:nvGrpSpPr>
      <p:grpSpPr>
        <a:xfrm>
          <a:off x="0" y="0"/>
          <a:ext cx="0" cy="0"/>
          <a:chOff x="0" y="0"/>
          <a:chExt cx="0" cy="0"/>
        </a:xfrm>
      </p:grpSpPr>
      <p:sp>
        <p:nvSpPr>
          <p:cNvPr id="1311" name="Google Shape;1311;p58"/>
          <p:cNvSpPr/>
          <p:nvPr/>
        </p:nvSpPr>
        <p:spPr>
          <a:xfrm>
            <a:off x="0" y="0"/>
            <a:ext cx="12192000" cy="685800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pic>
        <p:nvPicPr>
          <p:cNvPr id="1312" name="Google Shape;1312;p58"/>
          <p:cNvPicPr preferRelativeResize="0"/>
          <p:nvPr/>
        </p:nvPicPr>
        <p:blipFill rotWithShape="1">
          <a:blip r:embed="rId3">
            <a:alphaModFix/>
          </a:blip>
          <a:srcRect b="0" l="0" r="0" t="-534"/>
          <a:stretch/>
        </p:blipFill>
        <p:spPr>
          <a:xfrm rot="-5400000">
            <a:off x="7545075" y="2187578"/>
            <a:ext cx="6857999" cy="2482850"/>
          </a:xfrm>
          <a:prstGeom prst="rect">
            <a:avLst/>
          </a:prstGeom>
          <a:noFill/>
          <a:ln>
            <a:noFill/>
          </a:ln>
        </p:spPr>
      </p:pic>
      <p:pic>
        <p:nvPicPr>
          <p:cNvPr descr="https://lh4.googleusercontent.com/CDhsuHKt6HG23u-z-5qtwwDpAkn6TiUxFf7vZOCuWlua3fiYmQHnK4eKj9gG5jC4G8i3eJc4sDY1GlvA6_XblKKX82Rn5gueosh1-0b00nJbXTJNSjv5s_R7cscSAi8By5Cbpr0H" id="1313" name="Google Shape;1313;p58"/>
          <p:cNvPicPr preferRelativeResize="0"/>
          <p:nvPr/>
        </p:nvPicPr>
        <p:blipFill rotWithShape="1">
          <a:blip r:embed="rId4">
            <a:alphaModFix/>
          </a:blip>
          <a:srcRect b="3659" l="3405" r="1610" t="3974"/>
          <a:stretch/>
        </p:blipFill>
        <p:spPr>
          <a:xfrm>
            <a:off x="2770265" y="1533640"/>
            <a:ext cx="5644781" cy="3305060"/>
          </a:xfrm>
          <a:prstGeom prst="rect">
            <a:avLst/>
          </a:prstGeom>
          <a:noFill/>
          <a:ln>
            <a:noFill/>
          </a:ln>
        </p:spPr>
      </p:pic>
      <p:sp>
        <p:nvSpPr>
          <p:cNvPr id="1314" name="Google Shape;1314;p58"/>
          <p:cNvSpPr/>
          <p:nvPr/>
        </p:nvSpPr>
        <p:spPr>
          <a:xfrm>
            <a:off x="3178096" y="4979310"/>
            <a:ext cx="5016709" cy="430887"/>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Century Gothic"/>
                <a:ea typeface="Century Gothic"/>
                <a:cs typeface="Century Gothic"/>
                <a:sym typeface="Century Gothic"/>
              </a:rPr>
              <a:t>Ilustración 20. Distribución porcentual de la literatura investigada de acuerdo a delimitación geográfica.</a:t>
            </a:r>
            <a:endParaRPr/>
          </a:p>
        </p:txBody>
      </p:sp>
      <p:sp>
        <p:nvSpPr>
          <p:cNvPr id="1315" name="Google Shape;1315;p58"/>
          <p:cNvSpPr txBox="1"/>
          <p:nvPr>
            <p:ph type="ctrTitle"/>
          </p:nvPr>
        </p:nvSpPr>
        <p:spPr>
          <a:xfrm>
            <a:off x="398829" y="469900"/>
            <a:ext cx="10575245" cy="593843"/>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chemeClr val="dk1"/>
              </a:buClr>
              <a:buSzPts val="2000"/>
              <a:buFont typeface="Century Gothic"/>
              <a:buNone/>
            </a:pPr>
            <a:r>
              <a:rPr b="1" lang="es-CO" sz="2200"/>
              <a:t>ANÁLISIS DOCUMENTAL</a:t>
            </a:r>
            <a:endParaRPr/>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0" name="Shape 1320"/>
        <p:cNvGrpSpPr/>
        <p:nvPr/>
      </p:nvGrpSpPr>
      <p:grpSpPr>
        <a:xfrm>
          <a:off x="0" y="0"/>
          <a:ext cx="0" cy="0"/>
          <a:chOff x="0" y="0"/>
          <a:chExt cx="0" cy="0"/>
        </a:xfrm>
      </p:grpSpPr>
      <p:sp>
        <p:nvSpPr>
          <p:cNvPr id="1321" name="Google Shape;1321;p59"/>
          <p:cNvSpPr/>
          <p:nvPr/>
        </p:nvSpPr>
        <p:spPr>
          <a:xfrm>
            <a:off x="0" y="0"/>
            <a:ext cx="12192000" cy="685800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pic>
        <p:nvPicPr>
          <p:cNvPr id="1322" name="Google Shape;1322;p59"/>
          <p:cNvPicPr preferRelativeResize="0"/>
          <p:nvPr/>
        </p:nvPicPr>
        <p:blipFill rotWithShape="1">
          <a:blip r:embed="rId3">
            <a:alphaModFix/>
          </a:blip>
          <a:srcRect b="0" l="0" r="0" t="-534"/>
          <a:stretch/>
        </p:blipFill>
        <p:spPr>
          <a:xfrm rot="-5400000">
            <a:off x="7545075" y="2187578"/>
            <a:ext cx="6857999" cy="2482850"/>
          </a:xfrm>
          <a:prstGeom prst="rect">
            <a:avLst/>
          </a:prstGeom>
          <a:noFill/>
          <a:ln>
            <a:noFill/>
          </a:ln>
        </p:spPr>
      </p:pic>
      <p:pic>
        <p:nvPicPr>
          <p:cNvPr descr="https://lh4.googleusercontent.com/uIWzb2pqFMZ30o5vc0xOMtWzgAfoV-6TBhLUvslqVrR7ZX3rc-OLesfLVrQRrLhNe3V_sTF52Fre12keQd5R-rUKD0J3KciS9O3BvTAbKK9lwOozX6vVn7n_ue3z2DYjgdxgj0cC" id="1323" name="Google Shape;1323;p59"/>
          <p:cNvPicPr preferRelativeResize="0"/>
          <p:nvPr/>
        </p:nvPicPr>
        <p:blipFill rotWithShape="1">
          <a:blip r:embed="rId4">
            <a:alphaModFix/>
          </a:blip>
          <a:srcRect b="2835" l="962" r="1468" t="3497"/>
          <a:stretch/>
        </p:blipFill>
        <p:spPr>
          <a:xfrm>
            <a:off x="2594313" y="1674646"/>
            <a:ext cx="6173354" cy="3187246"/>
          </a:xfrm>
          <a:prstGeom prst="rect">
            <a:avLst/>
          </a:prstGeom>
          <a:noFill/>
          <a:ln>
            <a:noFill/>
          </a:ln>
        </p:spPr>
      </p:pic>
      <p:sp>
        <p:nvSpPr>
          <p:cNvPr id="1324" name="Google Shape;1324;p59"/>
          <p:cNvSpPr/>
          <p:nvPr/>
        </p:nvSpPr>
        <p:spPr>
          <a:xfrm>
            <a:off x="2632990" y="4969211"/>
            <a:ext cx="6096000" cy="430887"/>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es-CO" sz="1100" u="none" cap="none" strike="noStrike">
                <a:solidFill>
                  <a:srgbClr val="000000"/>
                </a:solidFill>
                <a:latin typeface="Century Gothic"/>
                <a:ea typeface="Century Gothic"/>
                <a:cs typeface="Century Gothic"/>
                <a:sym typeface="Century Gothic"/>
              </a:rPr>
              <a:t>Ilustración 21. Análisis absoluto y porcentual de la literatura investigada: clasificación cronológica.</a:t>
            </a:r>
            <a:endParaRPr/>
          </a:p>
        </p:txBody>
      </p:sp>
      <p:sp>
        <p:nvSpPr>
          <p:cNvPr id="1325" name="Google Shape;1325;p59"/>
          <p:cNvSpPr txBox="1"/>
          <p:nvPr/>
        </p:nvSpPr>
        <p:spPr>
          <a:xfrm>
            <a:off x="398829" y="469900"/>
            <a:ext cx="10575245" cy="593843"/>
          </a:xfrm>
          <a:prstGeom prst="rect">
            <a:avLst/>
          </a:prstGeom>
          <a:noFill/>
          <a:ln>
            <a:noFill/>
          </a:ln>
        </p:spPr>
        <p:txBody>
          <a:bodyPr anchorCtr="0" anchor="b" bIns="45700" lIns="91425" spcFirstLastPara="1" rIns="91425" wrap="square" tIns="45700">
            <a:normAutofit/>
          </a:bodyPr>
          <a:lstStyle/>
          <a:p>
            <a:pPr indent="0" lvl="0" marL="0" marR="0" rtl="0" algn="ctr">
              <a:lnSpc>
                <a:spcPct val="90000"/>
              </a:lnSpc>
              <a:spcBef>
                <a:spcPts val="0"/>
              </a:spcBef>
              <a:spcAft>
                <a:spcPts val="0"/>
              </a:spcAft>
              <a:buClr>
                <a:schemeClr val="dk1"/>
              </a:buClr>
              <a:buSzPts val="2000"/>
              <a:buFont typeface="Century Gothic"/>
              <a:buNone/>
            </a:pPr>
            <a:r>
              <a:rPr b="1" i="0" lang="es-CO" sz="2200" u="none" cap="none" strike="noStrike">
                <a:solidFill>
                  <a:schemeClr val="dk1"/>
                </a:solidFill>
                <a:latin typeface="Century Gothic"/>
                <a:ea typeface="Century Gothic"/>
                <a:cs typeface="Century Gothic"/>
                <a:sym typeface="Century Gothic"/>
              </a:rPr>
              <a:t>ANÁLISIS DOCUMENTAL</a:t>
            </a:r>
            <a:endParaRPr b="0" i="0" sz="6000" u="none" cap="none" strike="noStrike">
              <a:solidFill>
                <a:schemeClr val="dk1"/>
              </a:solidFill>
              <a:latin typeface="Century Gothic"/>
              <a:ea typeface="Century Gothic"/>
              <a:cs typeface="Century Gothic"/>
              <a:sym typeface="Century Gothic"/>
            </a:endParaRPr>
          </a:p>
        </p:txBody>
      </p:sp>
      <p:sp>
        <p:nvSpPr>
          <p:cNvPr id="1326" name="Google Shape;1326;p59"/>
          <p:cNvSpPr txBox="1"/>
          <p:nvPr/>
        </p:nvSpPr>
        <p:spPr>
          <a:xfrm>
            <a:off x="6208650" y="2443925"/>
            <a:ext cx="1128000" cy="35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CO" sz="1100">
                <a:latin typeface="Century Gothic"/>
                <a:ea typeface="Century Gothic"/>
                <a:cs typeface="Century Gothic"/>
                <a:sym typeface="Century Gothic"/>
              </a:rPr>
              <a:t>58</a:t>
            </a:r>
            <a:endParaRPr sz="1100">
              <a:latin typeface="Century Gothic"/>
              <a:ea typeface="Century Gothic"/>
              <a:cs typeface="Century Gothic"/>
              <a:sym typeface="Century Gothic"/>
            </a:endParaRPr>
          </a:p>
        </p:txBody>
      </p:sp>
      <p:sp>
        <p:nvSpPr>
          <p:cNvPr id="1327" name="Google Shape;1327;p59"/>
          <p:cNvSpPr txBox="1"/>
          <p:nvPr/>
        </p:nvSpPr>
        <p:spPr>
          <a:xfrm>
            <a:off x="6762925" y="3091275"/>
            <a:ext cx="1128000" cy="35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CO" sz="1100">
                <a:latin typeface="Century Gothic"/>
                <a:ea typeface="Century Gothic"/>
                <a:cs typeface="Century Gothic"/>
                <a:sym typeface="Century Gothic"/>
              </a:rPr>
              <a:t>73</a:t>
            </a:r>
            <a:endParaRPr sz="1100">
              <a:latin typeface="Century Gothic"/>
              <a:ea typeface="Century Gothic"/>
              <a:cs typeface="Century Gothic"/>
              <a:sym typeface="Century Gothic"/>
            </a:endParaRPr>
          </a:p>
        </p:txBody>
      </p:sp>
      <p:sp>
        <p:nvSpPr>
          <p:cNvPr id="1328" name="Google Shape;1328;p59"/>
          <p:cNvSpPr txBox="1"/>
          <p:nvPr/>
        </p:nvSpPr>
        <p:spPr>
          <a:xfrm>
            <a:off x="7787100" y="3711225"/>
            <a:ext cx="1128000" cy="35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CO" sz="1100">
                <a:latin typeface="Century Gothic"/>
                <a:ea typeface="Century Gothic"/>
                <a:cs typeface="Century Gothic"/>
                <a:sym typeface="Century Gothic"/>
              </a:rPr>
              <a:t>100</a:t>
            </a:r>
            <a:endParaRPr sz="1100">
              <a:latin typeface="Century Gothic"/>
              <a:ea typeface="Century Gothic"/>
              <a:cs typeface="Century Gothic"/>
              <a:sym typeface="Century Gothic"/>
            </a:endParaRPr>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3" name="Shape 1333"/>
        <p:cNvGrpSpPr/>
        <p:nvPr/>
      </p:nvGrpSpPr>
      <p:grpSpPr>
        <a:xfrm>
          <a:off x="0" y="0"/>
          <a:ext cx="0" cy="0"/>
          <a:chOff x="0" y="0"/>
          <a:chExt cx="0" cy="0"/>
        </a:xfrm>
      </p:grpSpPr>
      <p:sp>
        <p:nvSpPr>
          <p:cNvPr id="1334" name="Google Shape;1334;p60"/>
          <p:cNvSpPr/>
          <p:nvPr/>
        </p:nvSpPr>
        <p:spPr>
          <a:xfrm>
            <a:off x="0" y="0"/>
            <a:ext cx="12192000" cy="685800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cxnSp>
        <p:nvCxnSpPr>
          <p:cNvPr id="1335" name="Google Shape;1335;p60"/>
          <p:cNvCxnSpPr/>
          <p:nvPr/>
        </p:nvCxnSpPr>
        <p:spPr>
          <a:xfrm>
            <a:off x="7397108" y="1923563"/>
            <a:ext cx="0" cy="3017520"/>
          </a:xfrm>
          <a:prstGeom prst="straightConnector1">
            <a:avLst/>
          </a:prstGeom>
          <a:noFill/>
          <a:ln cap="flat" cmpd="sng" w="15875">
            <a:solidFill>
              <a:schemeClr val="dk1"/>
            </a:solidFill>
            <a:prstDash val="solid"/>
            <a:round/>
            <a:headEnd len="sm" w="sm" type="none"/>
            <a:tailEnd len="sm" w="sm" type="none"/>
          </a:ln>
        </p:spPr>
      </p:cxnSp>
      <p:pic>
        <p:nvPicPr>
          <p:cNvPr id="1336" name="Google Shape;1336;p60"/>
          <p:cNvPicPr preferRelativeResize="0"/>
          <p:nvPr/>
        </p:nvPicPr>
        <p:blipFill rotWithShape="1">
          <a:blip r:embed="rId3">
            <a:alphaModFix/>
          </a:blip>
          <a:srcRect b="0" l="0" r="0" t="-534"/>
          <a:stretch/>
        </p:blipFill>
        <p:spPr>
          <a:xfrm rot="-5400000">
            <a:off x="7545075" y="2187578"/>
            <a:ext cx="6857999" cy="2482850"/>
          </a:xfrm>
          <a:prstGeom prst="rect">
            <a:avLst/>
          </a:prstGeom>
          <a:noFill/>
          <a:ln>
            <a:noFill/>
          </a:ln>
        </p:spPr>
      </p:pic>
      <p:sp>
        <p:nvSpPr>
          <p:cNvPr id="1337" name="Google Shape;1337;p60"/>
          <p:cNvSpPr txBox="1"/>
          <p:nvPr>
            <p:ph type="ctrTitle"/>
          </p:nvPr>
        </p:nvSpPr>
        <p:spPr>
          <a:xfrm>
            <a:off x="398829" y="469900"/>
            <a:ext cx="10575245" cy="593843"/>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chemeClr val="dk1"/>
              </a:buClr>
              <a:buSzPts val="2000"/>
              <a:buFont typeface="Century Gothic"/>
              <a:buNone/>
            </a:pPr>
            <a:r>
              <a:rPr b="1" i="1" lang="es-CO" sz="2000"/>
              <a:t>DISCUSIÓN</a:t>
            </a:r>
            <a:endParaRPr/>
          </a:p>
        </p:txBody>
      </p:sp>
      <p:sp>
        <p:nvSpPr>
          <p:cNvPr id="1338" name="Google Shape;1338;p60"/>
          <p:cNvSpPr/>
          <p:nvPr/>
        </p:nvSpPr>
        <p:spPr>
          <a:xfrm>
            <a:off x="657726" y="1507958"/>
            <a:ext cx="8758990" cy="4555958"/>
          </a:xfrm>
          <a:prstGeom prst="roundRect">
            <a:avLst>
              <a:gd fmla="val 16667" name="adj"/>
            </a:avLst>
          </a:prstGeom>
          <a:solidFill>
            <a:schemeClr val="lt1"/>
          </a:solid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1339" name="Google Shape;1339;p60"/>
          <p:cNvSpPr/>
          <p:nvPr/>
        </p:nvSpPr>
        <p:spPr>
          <a:xfrm>
            <a:off x="253691" y="1285851"/>
            <a:ext cx="10865519" cy="637711"/>
          </a:xfrm>
          <a:prstGeom prst="rect">
            <a:avLst/>
          </a:prstGeom>
          <a:solidFill>
            <a:schemeClr val="accent1"/>
          </a:solid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s-CO" sz="1200" u="none" cap="none" strike="noStrike">
                <a:solidFill>
                  <a:schemeClr val="lt1"/>
                </a:solidFill>
                <a:latin typeface="Century Gothic"/>
                <a:ea typeface="Century Gothic"/>
                <a:cs typeface="Century Gothic"/>
                <a:sym typeface="Century Gothic"/>
              </a:rPr>
              <a:t>Describe por primera vez un modelo adenoviral editado genéticamente para la resolución de la LMC dentro del marco del análisis bibliográfico  </a:t>
            </a:r>
            <a:endParaRPr/>
          </a:p>
        </p:txBody>
      </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4" name="Shape 1344"/>
        <p:cNvGrpSpPr/>
        <p:nvPr/>
      </p:nvGrpSpPr>
      <p:grpSpPr>
        <a:xfrm>
          <a:off x="0" y="0"/>
          <a:ext cx="0" cy="0"/>
          <a:chOff x="0" y="0"/>
          <a:chExt cx="0" cy="0"/>
        </a:xfrm>
      </p:grpSpPr>
      <p:sp>
        <p:nvSpPr>
          <p:cNvPr id="1345" name="Google Shape;1345;p61"/>
          <p:cNvSpPr/>
          <p:nvPr/>
        </p:nvSpPr>
        <p:spPr>
          <a:xfrm>
            <a:off x="0" y="0"/>
            <a:ext cx="12192000" cy="685800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pic>
        <p:nvPicPr>
          <p:cNvPr id="1346" name="Google Shape;1346;p61"/>
          <p:cNvPicPr preferRelativeResize="0"/>
          <p:nvPr/>
        </p:nvPicPr>
        <p:blipFill rotWithShape="1">
          <a:blip r:embed="rId3">
            <a:alphaModFix/>
          </a:blip>
          <a:srcRect b="0" l="0" r="0" t="-534"/>
          <a:stretch/>
        </p:blipFill>
        <p:spPr>
          <a:xfrm rot="-5400000">
            <a:off x="7545075" y="2187578"/>
            <a:ext cx="6857999" cy="2482850"/>
          </a:xfrm>
          <a:prstGeom prst="rect">
            <a:avLst/>
          </a:prstGeom>
          <a:noFill/>
          <a:ln>
            <a:noFill/>
          </a:ln>
        </p:spPr>
      </p:pic>
      <p:sp>
        <p:nvSpPr>
          <p:cNvPr id="1347" name="Google Shape;1347;p61"/>
          <p:cNvSpPr txBox="1"/>
          <p:nvPr>
            <p:ph type="ctrTitle"/>
          </p:nvPr>
        </p:nvSpPr>
        <p:spPr>
          <a:xfrm>
            <a:off x="398829" y="469900"/>
            <a:ext cx="10575245" cy="593843"/>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chemeClr val="dk1"/>
              </a:buClr>
              <a:buSzPts val="2000"/>
              <a:buFont typeface="Century Gothic"/>
              <a:buNone/>
            </a:pPr>
            <a:r>
              <a:rPr b="1" i="1" lang="es-CO" sz="2000"/>
              <a:t>DISCUSIÓN</a:t>
            </a:r>
            <a:endParaRPr/>
          </a:p>
        </p:txBody>
      </p:sp>
      <p:sp>
        <p:nvSpPr>
          <p:cNvPr id="1348" name="Google Shape;1348;p61"/>
          <p:cNvSpPr/>
          <p:nvPr/>
        </p:nvSpPr>
        <p:spPr>
          <a:xfrm>
            <a:off x="253691" y="1285851"/>
            <a:ext cx="10865519" cy="637711"/>
          </a:xfrm>
          <a:prstGeom prst="rect">
            <a:avLst/>
          </a:prstGeom>
          <a:solidFill>
            <a:schemeClr val="accent1"/>
          </a:solid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s-CO" sz="1200" u="none" cap="none" strike="noStrike">
                <a:solidFill>
                  <a:schemeClr val="lt1"/>
                </a:solidFill>
                <a:latin typeface="Century Gothic"/>
                <a:ea typeface="Century Gothic"/>
                <a:cs typeface="Century Gothic"/>
                <a:sym typeface="Century Gothic"/>
              </a:rPr>
              <a:t>Describe por primera vez un modelo adenoviral editado genéticamente para la resolución de la LMC dentro del marco del análisis bibliográfico  </a:t>
            </a:r>
            <a:endParaRPr/>
          </a:p>
        </p:txBody>
      </p:sp>
      <p:pic>
        <p:nvPicPr>
          <p:cNvPr descr="https://lh6.googleusercontent.com/e48ab_Td0s5rijxcYhh9SV6VMfj54q1DoxhkMNKGoWVi7ubg6igptGU93s5dsN-N9uSRBefbDR8Rjb12xCHCPkeVvNITCP4JaXnq9YqC0k2ditIRZXbaS-Mc55pRUiVNhOn4TSIv" id="1349" name="Google Shape;1349;p61"/>
          <p:cNvPicPr preferRelativeResize="0"/>
          <p:nvPr/>
        </p:nvPicPr>
        <p:blipFill rotWithShape="1">
          <a:blip r:embed="rId4">
            <a:alphaModFix/>
          </a:blip>
          <a:srcRect b="9501" l="19212" r="21624" t="11123"/>
          <a:stretch/>
        </p:blipFill>
        <p:spPr>
          <a:xfrm>
            <a:off x="253691" y="2486256"/>
            <a:ext cx="1493824" cy="1295328"/>
          </a:xfrm>
          <a:prstGeom prst="rect">
            <a:avLst/>
          </a:prstGeom>
          <a:noFill/>
          <a:ln>
            <a:noFill/>
          </a:ln>
        </p:spPr>
      </p:pic>
      <p:sp>
        <p:nvSpPr>
          <p:cNvPr id="1350" name="Google Shape;1350;p61"/>
          <p:cNvSpPr/>
          <p:nvPr/>
        </p:nvSpPr>
        <p:spPr>
          <a:xfrm>
            <a:off x="611827" y="2145670"/>
            <a:ext cx="777552" cy="327348"/>
          </a:xfrm>
          <a:prstGeom prst="rect">
            <a:avLst/>
          </a:prstGeom>
          <a:no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s-CO" sz="1200" u="none" cap="none" strike="noStrike">
                <a:solidFill>
                  <a:schemeClr val="dk1"/>
                </a:solidFill>
                <a:latin typeface="Century Gothic"/>
                <a:ea typeface="Century Gothic"/>
                <a:cs typeface="Century Gothic"/>
                <a:sym typeface="Century Gothic"/>
              </a:rPr>
              <a:t>Ad5</a:t>
            </a:r>
            <a:endParaRPr/>
          </a:p>
        </p:txBody>
      </p:sp>
      <p:pic>
        <p:nvPicPr>
          <p:cNvPr descr="https://lh6.googleusercontent.com/e48ab_Td0s5rijxcYhh9SV6VMfj54q1DoxhkMNKGoWVi7ubg6igptGU93s5dsN-N9uSRBefbDR8Rjb12xCHCPkeVvNITCP4JaXnq9YqC0k2ditIRZXbaS-Mc55pRUiVNhOn4TSIv" id="1351" name="Google Shape;1351;p61"/>
          <p:cNvPicPr preferRelativeResize="0"/>
          <p:nvPr/>
        </p:nvPicPr>
        <p:blipFill rotWithShape="1">
          <a:blip r:embed="rId4">
            <a:alphaModFix/>
          </a:blip>
          <a:srcRect b="9501" l="19212" r="21624" t="11123"/>
          <a:stretch/>
        </p:blipFill>
        <p:spPr>
          <a:xfrm>
            <a:off x="1882786" y="2344452"/>
            <a:ext cx="582119" cy="513383"/>
          </a:xfrm>
          <a:prstGeom prst="rect">
            <a:avLst/>
          </a:prstGeom>
          <a:noFill/>
          <a:ln>
            <a:noFill/>
          </a:ln>
        </p:spPr>
      </p:pic>
      <p:pic>
        <p:nvPicPr>
          <p:cNvPr descr="https://lh6.googleusercontent.com/e48ab_Td0s5rijxcYhh9SV6VMfj54q1DoxhkMNKGoWVi7ubg6igptGU93s5dsN-N9uSRBefbDR8Rjb12xCHCPkeVvNITCP4JaXnq9YqC0k2ditIRZXbaS-Mc55pRUiVNhOn4TSIv" id="1352" name="Google Shape;1352;p61"/>
          <p:cNvPicPr preferRelativeResize="0"/>
          <p:nvPr/>
        </p:nvPicPr>
        <p:blipFill rotWithShape="1">
          <a:blip r:embed="rId4">
            <a:alphaModFix/>
          </a:blip>
          <a:srcRect b="9501" l="19212" r="21624" t="11123"/>
          <a:stretch/>
        </p:blipFill>
        <p:spPr>
          <a:xfrm>
            <a:off x="2376193" y="2780578"/>
            <a:ext cx="582119" cy="513383"/>
          </a:xfrm>
          <a:prstGeom prst="rect">
            <a:avLst/>
          </a:prstGeom>
          <a:noFill/>
          <a:ln>
            <a:noFill/>
          </a:ln>
        </p:spPr>
      </p:pic>
      <p:pic>
        <p:nvPicPr>
          <p:cNvPr descr="https://lh6.googleusercontent.com/e48ab_Td0s5rijxcYhh9SV6VMfj54q1DoxhkMNKGoWVi7ubg6igptGU93s5dsN-N9uSRBefbDR8Rjb12xCHCPkeVvNITCP4JaXnq9YqC0k2ditIRZXbaS-Mc55pRUiVNhOn4TSIv" id="1353" name="Google Shape;1353;p61"/>
          <p:cNvPicPr preferRelativeResize="0"/>
          <p:nvPr/>
        </p:nvPicPr>
        <p:blipFill rotWithShape="1">
          <a:blip r:embed="rId4">
            <a:alphaModFix/>
          </a:blip>
          <a:srcRect b="9501" l="19212" r="21624" t="11123"/>
          <a:stretch/>
        </p:blipFill>
        <p:spPr>
          <a:xfrm>
            <a:off x="1794074" y="3143893"/>
            <a:ext cx="582119" cy="513383"/>
          </a:xfrm>
          <a:prstGeom prst="rect">
            <a:avLst/>
          </a:prstGeom>
          <a:noFill/>
          <a:ln>
            <a:noFill/>
          </a:ln>
        </p:spPr>
      </p:pic>
      <p:pic>
        <p:nvPicPr>
          <p:cNvPr id="1354" name="Google Shape;1354;p61"/>
          <p:cNvPicPr preferRelativeResize="0"/>
          <p:nvPr/>
        </p:nvPicPr>
        <p:blipFill rotWithShape="1">
          <a:blip r:embed="rId5">
            <a:alphaModFix/>
          </a:blip>
          <a:srcRect b="34570" l="49822" r="14552" t="21874"/>
          <a:stretch/>
        </p:blipFill>
        <p:spPr>
          <a:xfrm>
            <a:off x="3008309" y="2145670"/>
            <a:ext cx="2501340" cy="1911283"/>
          </a:xfrm>
          <a:prstGeom prst="rect">
            <a:avLst/>
          </a:prstGeom>
          <a:noFill/>
          <a:ln>
            <a:noFill/>
          </a:ln>
        </p:spPr>
      </p:pic>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9" name="Shape 1359"/>
        <p:cNvGrpSpPr/>
        <p:nvPr/>
      </p:nvGrpSpPr>
      <p:grpSpPr>
        <a:xfrm>
          <a:off x="0" y="0"/>
          <a:ext cx="0" cy="0"/>
          <a:chOff x="0" y="0"/>
          <a:chExt cx="0" cy="0"/>
        </a:xfrm>
      </p:grpSpPr>
      <p:sp>
        <p:nvSpPr>
          <p:cNvPr id="1360" name="Google Shape;1360;p62"/>
          <p:cNvSpPr/>
          <p:nvPr/>
        </p:nvSpPr>
        <p:spPr>
          <a:xfrm>
            <a:off x="0" y="0"/>
            <a:ext cx="12192000" cy="685800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pic>
        <p:nvPicPr>
          <p:cNvPr id="1361" name="Google Shape;1361;p62"/>
          <p:cNvPicPr preferRelativeResize="0"/>
          <p:nvPr/>
        </p:nvPicPr>
        <p:blipFill rotWithShape="1">
          <a:blip r:embed="rId3">
            <a:alphaModFix/>
          </a:blip>
          <a:srcRect b="0" l="0" r="0" t="-534"/>
          <a:stretch/>
        </p:blipFill>
        <p:spPr>
          <a:xfrm rot="-5400000">
            <a:off x="7545075" y="2187578"/>
            <a:ext cx="6857999" cy="2482850"/>
          </a:xfrm>
          <a:prstGeom prst="rect">
            <a:avLst/>
          </a:prstGeom>
          <a:noFill/>
          <a:ln>
            <a:noFill/>
          </a:ln>
        </p:spPr>
      </p:pic>
      <p:sp>
        <p:nvSpPr>
          <p:cNvPr id="1362" name="Google Shape;1362;p62"/>
          <p:cNvSpPr txBox="1"/>
          <p:nvPr>
            <p:ph type="ctrTitle"/>
          </p:nvPr>
        </p:nvSpPr>
        <p:spPr>
          <a:xfrm>
            <a:off x="398829" y="469900"/>
            <a:ext cx="10575245" cy="593843"/>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chemeClr val="dk1"/>
              </a:buClr>
              <a:buSzPts val="2000"/>
              <a:buFont typeface="Century Gothic"/>
              <a:buNone/>
            </a:pPr>
            <a:r>
              <a:rPr b="1" i="1" lang="es-CO" sz="2000"/>
              <a:t>DISCUSIÓN</a:t>
            </a:r>
            <a:endParaRPr/>
          </a:p>
        </p:txBody>
      </p:sp>
      <p:sp>
        <p:nvSpPr>
          <p:cNvPr id="1363" name="Google Shape;1363;p62"/>
          <p:cNvSpPr/>
          <p:nvPr/>
        </p:nvSpPr>
        <p:spPr>
          <a:xfrm>
            <a:off x="253691" y="1285851"/>
            <a:ext cx="10865519" cy="637711"/>
          </a:xfrm>
          <a:prstGeom prst="rect">
            <a:avLst/>
          </a:prstGeom>
          <a:solidFill>
            <a:schemeClr val="accent1"/>
          </a:solid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s-CO" sz="1200" u="none" cap="none" strike="noStrike">
                <a:solidFill>
                  <a:schemeClr val="lt1"/>
                </a:solidFill>
                <a:latin typeface="Century Gothic"/>
                <a:ea typeface="Century Gothic"/>
                <a:cs typeface="Century Gothic"/>
                <a:sym typeface="Century Gothic"/>
              </a:rPr>
              <a:t>Describe por primera vez un modelo adenoviral editado genéticamente para la resolución de la LMC dentro del marco del análisis bibliográfico  </a:t>
            </a:r>
            <a:endParaRPr/>
          </a:p>
        </p:txBody>
      </p:sp>
      <p:pic>
        <p:nvPicPr>
          <p:cNvPr descr="https://lh6.googleusercontent.com/e48ab_Td0s5rijxcYhh9SV6VMfj54q1DoxhkMNKGoWVi7ubg6igptGU93s5dsN-N9uSRBefbDR8Rjb12xCHCPkeVvNITCP4JaXnq9YqC0k2ditIRZXbaS-Mc55pRUiVNhOn4TSIv" id="1364" name="Google Shape;1364;p62"/>
          <p:cNvPicPr preferRelativeResize="0"/>
          <p:nvPr/>
        </p:nvPicPr>
        <p:blipFill rotWithShape="1">
          <a:blip r:embed="rId4">
            <a:alphaModFix/>
          </a:blip>
          <a:srcRect b="9501" l="19212" r="21624" t="11123"/>
          <a:stretch/>
        </p:blipFill>
        <p:spPr>
          <a:xfrm>
            <a:off x="253691" y="2486256"/>
            <a:ext cx="1493824" cy="1295328"/>
          </a:xfrm>
          <a:prstGeom prst="rect">
            <a:avLst/>
          </a:prstGeom>
          <a:noFill/>
          <a:ln>
            <a:noFill/>
          </a:ln>
        </p:spPr>
      </p:pic>
      <p:sp>
        <p:nvSpPr>
          <p:cNvPr id="1365" name="Google Shape;1365;p62"/>
          <p:cNvSpPr/>
          <p:nvPr/>
        </p:nvSpPr>
        <p:spPr>
          <a:xfrm>
            <a:off x="611827" y="2145670"/>
            <a:ext cx="777552" cy="327348"/>
          </a:xfrm>
          <a:prstGeom prst="rect">
            <a:avLst/>
          </a:prstGeom>
          <a:no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s-CO" sz="1200" u="none" cap="none" strike="noStrike">
                <a:solidFill>
                  <a:schemeClr val="dk1"/>
                </a:solidFill>
                <a:latin typeface="Century Gothic"/>
                <a:ea typeface="Century Gothic"/>
                <a:cs typeface="Century Gothic"/>
                <a:sym typeface="Century Gothic"/>
              </a:rPr>
              <a:t>Ad5</a:t>
            </a:r>
            <a:endParaRPr/>
          </a:p>
        </p:txBody>
      </p:sp>
      <p:pic>
        <p:nvPicPr>
          <p:cNvPr descr="https://lh6.googleusercontent.com/e48ab_Td0s5rijxcYhh9SV6VMfj54q1DoxhkMNKGoWVi7ubg6igptGU93s5dsN-N9uSRBefbDR8Rjb12xCHCPkeVvNITCP4JaXnq9YqC0k2ditIRZXbaS-Mc55pRUiVNhOn4TSIv" id="1366" name="Google Shape;1366;p62"/>
          <p:cNvPicPr preferRelativeResize="0"/>
          <p:nvPr/>
        </p:nvPicPr>
        <p:blipFill rotWithShape="1">
          <a:blip r:embed="rId4">
            <a:alphaModFix/>
          </a:blip>
          <a:srcRect b="9501" l="19212" r="21624" t="11123"/>
          <a:stretch/>
        </p:blipFill>
        <p:spPr>
          <a:xfrm>
            <a:off x="1882786" y="2344452"/>
            <a:ext cx="582119" cy="513383"/>
          </a:xfrm>
          <a:prstGeom prst="rect">
            <a:avLst/>
          </a:prstGeom>
          <a:noFill/>
          <a:ln>
            <a:noFill/>
          </a:ln>
        </p:spPr>
      </p:pic>
      <p:pic>
        <p:nvPicPr>
          <p:cNvPr descr="https://lh6.googleusercontent.com/e48ab_Td0s5rijxcYhh9SV6VMfj54q1DoxhkMNKGoWVi7ubg6igptGU93s5dsN-N9uSRBefbDR8Rjb12xCHCPkeVvNITCP4JaXnq9YqC0k2ditIRZXbaS-Mc55pRUiVNhOn4TSIv" id="1367" name="Google Shape;1367;p62"/>
          <p:cNvPicPr preferRelativeResize="0"/>
          <p:nvPr/>
        </p:nvPicPr>
        <p:blipFill rotWithShape="1">
          <a:blip r:embed="rId4">
            <a:alphaModFix/>
          </a:blip>
          <a:srcRect b="9501" l="19212" r="21624" t="11123"/>
          <a:stretch/>
        </p:blipFill>
        <p:spPr>
          <a:xfrm>
            <a:off x="1794074" y="3143893"/>
            <a:ext cx="582119" cy="513383"/>
          </a:xfrm>
          <a:prstGeom prst="rect">
            <a:avLst/>
          </a:prstGeom>
          <a:noFill/>
          <a:ln>
            <a:noFill/>
          </a:ln>
        </p:spPr>
      </p:pic>
      <p:pic>
        <p:nvPicPr>
          <p:cNvPr id="1368" name="Google Shape;1368;p62"/>
          <p:cNvPicPr preferRelativeResize="0"/>
          <p:nvPr/>
        </p:nvPicPr>
        <p:blipFill rotWithShape="1">
          <a:blip r:embed="rId5">
            <a:alphaModFix/>
          </a:blip>
          <a:srcRect b="34570" l="49822" r="14552" t="21874"/>
          <a:stretch/>
        </p:blipFill>
        <p:spPr>
          <a:xfrm>
            <a:off x="3008309" y="2145670"/>
            <a:ext cx="2501340" cy="1911283"/>
          </a:xfrm>
          <a:prstGeom prst="rect">
            <a:avLst/>
          </a:prstGeom>
          <a:noFill/>
          <a:ln>
            <a:noFill/>
          </a:ln>
        </p:spPr>
      </p:pic>
      <p:pic>
        <p:nvPicPr>
          <p:cNvPr descr="https://lh6.googleusercontent.com/e48ab_Td0s5rijxcYhh9SV6VMfj54q1DoxhkMNKGoWVi7ubg6igptGU93s5dsN-N9uSRBefbDR8Rjb12xCHCPkeVvNITCP4JaXnq9YqC0k2ditIRZXbaS-Mc55pRUiVNhOn4TSIv" id="1369" name="Google Shape;1369;p62"/>
          <p:cNvPicPr preferRelativeResize="0"/>
          <p:nvPr/>
        </p:nvPicPr>
        <p:blipFill rotWithShape="1">
          <a:blip r:embed="rId4">
            <a:alphaModFix/>
          </a:blip>
          <a:srcRect b="9501" l="19212" r="21624" t="11123"/>
          <a:stretch/>
        </p:blipFill>
        <p:spPr>
          <a:xfrm>
            <a:off x="4083835" y="2606841"/>
            <a:ext cx="350083" cy="250994"/>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100000">
              <a:schemeClr val="lt1"/>
            </a:gs>
          </a:gsLst>
          <a:lin ang="13500000" scaled="0"/>
        </a:gradFill>
      </p:bgPr>
    </p:bg>
    <p:spTree>
      <p:nvGrpSpPr>
        <p:cNvPr id="160" name="Shape 160"/>
        <p:cNvGrpSpPr/>
        <p:nvPr/>
      </p:nvGrpSpPr>
      <p:grpSpPr>
        <a:xfrm>
          <a:off x="0" y="0"/>
          <a:ext cx="0" cy="0"/>
          <a:chOff x="0" y="0"/>
          <a:chExt cx="0" cy="0"/>
        </a:xfrm>
      </p:grpSpPr>
      <p:sp>
        <p:nvSpPr>
          <p:cNvPr id="161" name="Google Shape;161;p6"/>
          <p:cNvSpPr/>
          <p:nvPr/>
        </p:nvSpPr>
        <p:spPr>
          <a:xfrm>
            <a:off x="0" y="0"/>
            <a:ext cx="12192000" cy="6858002"/>
          </a:xfrm>
          <a:prstGeom prst="rect">
            <a:avLst/>
          </a:prstGeom>
          <a:gradFill>
            <a:gsLst>
              <a:gs pos="0">
                <a:schemeClr val="lt1"/>
              </a:gs>
              <a:gs pos="100000">
                <a:schemeClr val="lt1"/>
              </a:gs>
            </a:gsLst>
            <a:lin ang="135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cxnSp>
        <p:nvCxnSpPr>
          <p:cNvPr id="162" name="Google Shape;162;p6"/>
          <p:cNvCxnSpPr/>
          <p:nvPr/>
        </p:nvCxnSpPr>
        <p:spPr>
          <a:xfrm>
            <a:off x="7397108" y="1923563"/>
            <a:ext cx="0" cy="3017520"/>
          </a:xfrm>
          <a:prstGeom prst="straightConnector1">
            <a:avLst/>
          </a:prstGeom>
          <a:noFill/>
          <a:ln cap="flat" cmpd="sng" w="15875">
            <a:solidFill>
              <a:schemeClr val="dk1"/>
            </a:solidFill>
            <a:prstDash val="solid"/>
            <a:round/>
            <a:headEnd len="sm" w="sm" type="none"/>
            <a:tailEnd len="sm" w="sm" type="none"/>
          </a:ln>
        </p:spPr>
      </p:cxnSp>
      <p:pic>
        <p:nvPicPr>
          <p:cNvPr id="163" name="Google Shape;163;p6"/>
          <p:cNvPicPr preferRelativeResize="0"/>
          <p:nvPr/>
        </p:nvPicPr>
        <p:blipFill rotWithShape="1">
          <a:blip r:embed="rId3">
            <a:alphaModFix/>
          </a:blip>
          <a:srcRect b="0" l="0" r="0" t="-534"/>
          <a:stretch/>
        </p:blipFill>
        <p:spPr>
          <a:xfrm rot="-5400000">
            <a:off x="7545075" y="2187578"/>
            <a:ext cx="6857999" cy="2482850"/>
          </a:xfrm>
          <a:prstGeom prst="rect">
            <a:avLst/>
          </a:prstGeom>
          <a:noFill/>
          <a:ln>
            <a:noFill/>
          </a:ln>
        </p:spPr>
      </p:pic>
      <p:sp>
        <p:nvSpPr>
          <p:cNvPr id="164" name="Google Shape;164;p6"/>
          <p:cNvSpPr txBox="1"/>
          <p:nvPr>
            <p:ph type="ctrTitle"/>
          </p:nvPr>
        </p:nvSpPr>
        <p:spPr>
          <a:xfrm>
            <a:off x="-412974" y="-391156"/>
            <a:ext cx="12161795" cy="1346923"/>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chemeClr val="dk1"/>
              </a:buClr>
              <a:buSzPts val="2000"/>
              <a:buFont typeface="Century Gothic"/>
              <a:buNone/>
            </a:pPr>
            <a:r>
              <a:rPr b="1" lang="es-CO" sz="2000"/>
              <a:t>INTRODUCCIÓN</a:t>
            </a:r>
            <a:endParaRPr/>
          </a:p>
        </p:txBody>
      </p:sp>
      <p:cxnSp>
        <p:nvCxnSpPr>
          <p:cNvPr id="165" name="Google Shape;165;p6"/>
          <p:cNvCxnSpPr>
            <a:stCxn id="166" idx="3"/>
          </p:cNvCxnSpPr>
          <p:nvPr/>
        </p:nvCxnSpPr>
        <p:spPr>
          <a:xfrm>
            <a:off x="6652174" y="1591817"/>
            <a:ext cx="679500" cy="0"/>
          </a:xfrm>
          <a:prstGeom prst="straightConnector1">
            <a:avLst/>
          </a:prstGeom>
          <a:noFill/>
          <a:ln cap="flat" cmpd="sng" w="9525">
            <a:solidFill>
              <a:schemeClr val="accent1"/>
            </a:solidFill>
            <a:prstDash val="solid"/>
            <a:round/>
            <a:headEnd len="sm" w="sm" type="none"/>
            <a:tailEnd len="med" w="med" type="triangle"/>
          </a:ln>
        </p:spPr>
      </p:cxnSp>
      <p:sp>
        <p:nvSpPr>
          <p:cNvPr id="167" name="Google Shape;167;p6"/>
          <p:cNvSpPr/>
          <p:nvPr/>
        </p:nvSpPr>
        <p:spPr>
          <a:xfrm>
            <a:off x="3308346" y="1903879"/>
            <a:ext cx="6394931" cy="3328671"/>
          </a:xfrm>
          <a:prstGeom prst="rect">
            <a:avLst/>
          </a:prstGeom>
          <a:solidFill>
            <a:schemeClr val="lt1"/>
          </a:solid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168" name="Google Shape;168;p6"/>
          <p:cNvSpPr/>
          <p:nvPr/>
        </p:nvSpPr>
        <p:spPr>
          <a:xfrm>
            <a:off x="2085162" y="2239532"/>
            <a:ext cx="1301750" cy="425937"/>
          </a:xfrm>
          <a:prstGeom prst="rect">
            <a:avLst/>
          </a:prstGeom>
          <a:solidFill>
            <a:schemeClr val="lt1"/>
          </a:solidFill>
          <a:ln cap="flat" cmpd="sng" w="127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Arial"/>
              <a:buNone/>
            </a:pPr>
            <a:r>
              <a:rPr b="0" i="0" lang="es-CO" sz="1000" u="none" cap="none" strike="noStrike">
                <a:solidFill>
                  <a:schemeClr val="dk1"/>
                </a:solidFill>
                <a:latin typeface="Century Gothic"/>
                <a:ea typeface="Century Gothic"/>
                <a:cs typeface="Century Gothic"/>
                <a:sym typeface="Century Gothic"/>
              </a:rPr>
              <a:t>Hallazgos hematológicos</a:t>
            </a:r>
            <a:endParaRPr b="0" i="0" sz="1400" u="none" cap="none" strike="noStrike">
              <a:solidFill>
                <a:srgbClr val="000000"/>
              </a:solidFill>
              <a:latin typeface="Arial"/>
              <a:ea typeface="Arial"/>
              <a:cs typeface="Arial"/>
              <a:sym typeface="Arial"/>
            </a:endParaRPr>
          </a:p>
        </p:txBody>
      </p:sp>
      <p:cxnSp>
        <p:nvCxnSpPr>
          <p:cNvPr id="169" name="Google Shape;169;p6"/>
          <p:cNvCxnSpPr>
            <a:stCxn id="166" idx="2"/>
            <a:endCxn id="168" idx="0"/>
          </p:cNvCxnSpPr>
          <p:nvPr/>
        </p:nvCxnSpPr>
        <p:spPr>
          <a:xfrm flipH="1">
            <a:off x="2736024" y="1902967"/>
            <a:ext cx="2931900" cy="336600"/>
          </a:xfrm>
          <a:prstGeom prst="straightConnector1">
            <a:avLst/>
          </a:prstGeom>
          <a:noFill/>
          <a:ln cap="flat" cmpd="sng" w="9525">
            <a:solidFill>
              <a:schemeClr val="accent1"/>
            </a:solidFill>
            <a:prstDash val="solid"/>
            <a:round/>
            <a:headEnd len="sm" w="sm" type="none"/>
            <a:tailEnd len="med" w="med" type="triangle"/>
          </a:ln>
        </p:spPr>
      </p:cxnSp>
      <p:sp>
        <p:nvSpPr>
          <p:cNvPr id="170" name="Google Shape;170;p6"/>
          <p:cNvSpPr/>
          <p:nvPr/>
        </p:nvSpPr>
        <p:spPr>
          <a:xfrm>
            <a:off x="7361046" y="1385318"/>
            <a:ext cx="1301750" cy="425937"/>
          </a:xfrm>
          <a:prstGeom prst="rect">
            <a:avLst/>
          </a:prstGeom>
          <a:solidFill>
            <a:schemeClr val="lt1"/>
          </a:solidFill>
          <a:ln cap="flat" cmpd="sng" w="127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Arial"/>
              <a:buNone/>
            </a:pPr>
            <a:r>
              <a:rPr b="1" i="0" lang="es-CO" sz="1000" u="none" cap="none" strike="noStrike">
                <a:solidFill>
                  <a:schemeClr val="dk1"/>
                </a:solidFill>
                <a:latin typeface="Century Gothic"/>
                <a:ea typeface="Century Gothic"/>
                <a:cs typeface="Century Gothic"/>
                <a:sym typeface="Century Gothic"/>
              </a:rPr>
              <a:t>15-20%  leucemia </a:t>
            </a:r>
            <a:endParaRPr b="0" i="0" sz="1400" u="none" cap="none" strike="noStrike">
              <a:solidFill>
                <a:srgbClr val="000000"/>
              </a:solidFill>
              <a:latin typeface="Arial"/>
              <a:ea typeface="Arial"/>
              <a:cs typeface="Arial"/>
              <a:sym typeface="Arial"/>
            </a:endParaRPr>
          </a:p>
        </p:txBody>
      </p:sp>
      <p:sp>
        <p:nvSpPr>
          <p:cNvPr id="166" name="Google Shape;166;p6"/>
          <p:cNvSpPr/>
          <p:nvPr/>
        </p:nvSpPr>
        <p:spPr>
          <a:xfrm>
            <a:off x="4683674" y="1280667"/>
            <a:ext cx="1968500" cy="622300"/>
          </a:xfrm>
          <a:prstGeom prst="rect">
            <a:avLst/>
          </a:prstGeom>
          <a:solidFill>
            <a:schemeClr val="lt1"/>
          </a:solidFill>
          <a:ln cap="flat" cmpd="sng" w="127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es-CO" sz="1400" u="none" cap="none" strike="noStrike">
                <a:solidFill>
                  <a:schemeClr val="dk1"/>
                </a:solidFill>
                <a:latin typeface="Century Gothic"/>
                <a:ea typeface="Century Gothic"/>
                <a:cs typeface="Century Gothic"/>
                <a:sym typeface="Century Gothic"/>
              </a:rPr>
              <a:t>Leucemia mieloide crónica </a:t>
            </a:r>
            <a:endParaRPr b="0" i="0" sz="1400" u="none" cap="none" strike="noStrike">
              <a:solidFill>
                <a:srgbClr val="000000"/>
              </a:solidFill>
              <a:latin typeface="Arial"/>
              <a:ea typeface="Arial"/>
              <a:cs typeface="Arial"/>
              <a:sym typeface="Arial"/>
            </a:endParaRPr>
          </a:p>
        </p:txBody>
      </p:sp>
      <p:sp>
        <p:nvSpPr>
          <p:cNvPr id="171" name="Google Shape;171;p6"/>
          <p:cNvSpPr/>
          <p:nvPr/>
        </p:nvSpPr>
        <p:spPr>
          <a:xfrm>
            <a:off x="2264329" y="2975150"/>
            <a:ext cx="867096" cy="327452"/>
          </a:xfrm>
          <a:prstGeom prst="roundRect">
            <a:avLst>
              <a:gd fmla="val 16667" name="adj"/>
            </a:avLst>
          </a:prstGeom>
          <a:solidFill>
            <a:schemeClr val="lt1"/>
          </a:solid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Arial"/>
              <a:buNone/>
            </a:pPr>
            <a:r>
              <a:rPr b="0" i="0" lang="es-CO" sz="1000" u="none" cap="none" strike="noStrike">
                <a:solidFill>
                  <a:schemeClr val="dk1"/>
                </a:solidFill>
                <a:latin typeface="Century Gothic"/>
                <a:ea typeface="Century Gothic"/>
                <a:cs typeface="Century Gothic"/>
                <a:sym typeface="Century Gothic"/>
              </a:rPr>
              <a:t>Alteración</a:t>
            </a:r>
            <a:endParaRPr b="0" i="0" sz="1400" u="none" cap="none" strike="noStrike">
              <a:solidFill>
                <a:srgbClr val="000000"/>
              </a:solidFill>
              <a:latin typeface="Arial"/>
              <a:ea typeface="Arial"/>
              <a:cs typeface="Arial"/>
              <a:sym typeface="Arial"/>
            </a:endParaRPr>
          </a:p>
        </p:txBody>
      </p:sp>
      <p:sp>
        <p:nvSpPr>
          <p:cNvPr id="172" name="Google Shape;172;p6"/>
          <p:cNvSpPr/>
          <p:nvPr/>
        </p:nvSpPr>
        <p:spPr>
          <a:xfrm>
            <a:off x="342577" y="3713133"/>
            <a:ext cx="1102500" cy="338400"/>
          </a:xfrm>
          <a:prstGeom prst="rect">
            <a:avLst/>
          </a:prstGeom>
          <a:solidFill>
            <a:schemeClr val="lt1"/>
          </a:solidFill>
          <a:ln cap="flat" cmpd="sng" w="127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Arial"/>
              <a:buNone/>
            </a:pPr>
            <a:r>
              <a:rPr b="0" i="0" lang="es-CO" sz="1000" u="none" cap="none" strike="noStrike">
                <a:solidFill>
                  <a:schemeClr val="dk1"/>
                </a:solidFill>
                <a:latin typeface="Century Gothic"/>
                <a:ea typeface="Century Gothic"/>
                <a:cs typeface="Century Gothic"/>
                <a:sym typeface="Century Gothic"/>
              </a:rPr>
              <a:t>Neutropoyesis </a:t>
            </a:r>
            <a:endParaRPr b="0" i="0" sz="1400" u="none" cap="none" strike="noStrike">
              <a:solidFill>
                <a:srgbClr val="000000"/>
              </a:solidFill>
              <a:latin typeface="Arial"/>
              <a:ea typeface="Arial"/>
              <a:cs typeface="Arial"/>
              <a:sym typeface="Arial"/>
            </a:endParaRPr>
          </a:p>
        </p:txBody>
      </p:sp>
      <p:sp>
        <p:nvSpPr>
          <p:cNvPr id="173" name="Google Shape;173;p6"/>
          <p:cNvSpPr/>
          <p:nvPr/>
        </p:nvSpPr>
        <p:spPr>
          <a:xfrm>
            <a:off x="987821" y="4312989"/>
            <a:ext cx="1247569" cy="338269"/>
          </a:xfrm>
          <a:prstGeom prst="rect">
            <a:avLst/>
          </a:prstGeom>
          <a:solidFill>
            <a:schemeClr val="lt1"/>
          </a:solidFill>
          <a:ln cap="flat" cmpd="sng" w="127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Arial"/>
              <a:buNone/>
            </a:pPr>
            <a:r>
              <a:rPr b="0" i="0" lang="es-CO" sz="1000" u="none" cap="none" strike="noStrike">
                <a:solidFill>
                  <a:schemeClr val="dk1"/>
                </a:solidFill>
                <a:latin typeface="Century Gothic"/>
                <a:ea typeface="Century Gothic"/>
                <a:cs typeface="Century Gothic"/>
                <a:sym typeface="Century Gothic"/>
              </a:rPr>
              <a:t>Monocitopoyesis </a:t>
            </a:r>
            <a:endParaRPr b="0" i="0" sz="1400" u="none" cap="none" strike="noStrike">
              <a:solidFill>
                <a:srgbClr val="000000"/>
              </a:solidFill>
              <a:latin typeface="Arial"/>
              <a:ea typeface="Arial"/>
              <a:cs typeface="Arial"/>
              <a:sym typeface="Arial"/>
            </a:endParaRPr>
          </a:p>
        </p:txBody>
      </p:sp>
      <p:sp>
        <p:nvSpPr>
          <p:cNvPr id="174" name="Google Shape;174;p6"/>
          <p:cNvSpPr/>
          <p:nvPr/>
        </p:nvSpPr>
        <p:spPr>
          <a:xfrm>
            <a:off x="3593031" y="3721894"/>
            <a:ext cx="1066118" cy="338269"/>
          </a:xfrm>
          <a:prstGeom prst="rect">
            <a:avLst/>
          </a:prstGeom>
          <a:solidFill>
            <a:schemeClr val="lt1"/>
          </a:solidFill>
          <a:ln cap="flat" cmpd="sng" w="127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Arial"/>
              <a:buNone/>
            </a:pPr>
            <a:r>
              <a:rPr b="0" i="0" lang="es-CO" sz="1000" u="none" cap="none" strike="noStrike">
                <a:solidFill>
                  <a:schemeClr val="dk1"/>
                </a:solidFill>
                <a:latin typeface="Century Gothic"/>
                <a:ea typeface="Century Gothic"/>
                <a:cs typeface="Century Gothic"/>
                <a:sym typeface="Century Gothic"/>
              </a:rPr>
              <a:t>Basilopoyesis </a:t>
            </a:r>
            <a:endParaRPr b="0" i="0" sz="1400" u="none" cap="none" strike="noStrike">
              <a:solidFill>
                <a:srgbClr val="000000"/>
              </a:solidFill>
              <a:latin typeface="Arial"/>
              <a:ea typeface="Arial"/>
              <a:cs typeface="Arial"/>
              <a:sym typeface="Arial"/>
            </a:endParaRPr>
          </a:p>
        </p:txBody>
      </p:sp>
      <p:sp>
        <p:nvSpPr>
          <p:cNvPr id="175" name="Google Shape;175;p6"/>
          <p:cNvSpPr/>
          <p:nvPr/>
        </p:nvSpPr>
        <p:spPr>
          <a:xfrm>
            <a:off x="2724945" y="4299758"/>
            <a:ext cx="1388418" cy="338269"/>
          </a:xfrm>
          <a:prstGeom prst="rect">
            <a:avLst/>
          </a:prstGeom>
          <a:solidFill>
            <a:schemeClr val="lt1"/>
          </a:solidFill>
          <a:ln cap="flat" cmpd="sng" w="127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Arial"/>
              <a:buNone/>
            </a:pPr>
            <a:r>
              <a:rPr b="0" i="0" lang="es-CO" sz="1000" u="none" cap="none" strike="noStrike">
                <a:solidFill>
                  <a:schemeClr val="dk1"/>
                </a:solidFill>
                <a:latin typeface="Century Gothic"/>
                <a:ea typeface="Century Gothic"/>
                <a:cs typeface="Century Gothic"/>
                <a:sym typeface="Century Gothic"/>
              </a:rPr>
              <a:t>Megacariopoyesis </a:t>
            </a:r>
            <a:endParaRPr b="0" i="0" sz="1400" u="none" cap="none" strike="noStrike">
              <a:solidFill>
                <a:srgbClr val="000000"/>
              </a:solidFill>
              <a:latin typeface="Arial"/>
              <a:ea typeface="Arial"/>
              <a:cs typeface="Arial"/>
              <a:sym typeface="Arial"/>
            </a:endParaRPr>
          </a:p>
        </p:txBody>
      </p:sp>
      <p:cxnSp>
        <p:nvCxnSpPr>
          <p:cNvPr id="176" name="Google Shape;176;p6"/>
          <p:cNvCxnSpPr>
            <a:stCxn id="168" idx="2"/>
            <a:endCxn id="171" idx="0"/>
          </p:cNvCxnSpPr>
          <p:nvPr/>
        </p:nvCxnSpPr>
        <p:spPr>
          <a:xfrm flipH="1">
            <a:off x="2697937" y="2665469"/>
            <a:ext cx="38100" cy="309600"/>
          </a:xfrm>
          <a:prstGeom prst="straightConnector1">
            <a:avLst/>
          </a:prstGeom>
          <a:noFill/>
          <a:ln cap="flat" cmpd="sng" w="9525">
            <a:solidFill>
              <a:schemeClr val="accent1"/>
            </a:solidFill>
            <a:prstDash val="solid"/>
            <a:round/>
            <a:headEnd len="sm" w="sm" type="none"/>
            <a:tailEnd len="med" w="med" type="triangle"/>
          </a:ln>
        </p:spPr>
      </p:cxnSp>
      <p:cxnSp>
        <p:nvCxnSpPr>
          <p:cNvPr id="177" name="Google Shape;177;p6"/>
          <p:cNvCxnSpPr>
            <a:stCxn id="171" idx="2"/>
            <a:endCxn id="172" idx="0"/>
          </p:cNvCxnSpPr>
          <p:nvPr/>
        </p:nvCxnSpPr>
        <p:spPr>
          <a:xfrm flipH="1">
            <a:off x="893977" y="3302602"/>
            <a:ext cx="1803900" cy="410400"/>
          </a:xfrm>
          <a:prstGeom prst="straightConnector1">
            <a:avLst/>
          </a:prstGeom>
          <a:noFill/>
          <a:ln cap="flat" cmpd="sng" w="9525">
            <a:solidFill>
              <a:schemeClr val="accent1"/>
            </a:solidFill>
            <a:prstDash val="solid"/>
            <a:round/>
            <a:headEnd len="sm" w="sm" type="none"/>
            <a:tailEnd len="med" w="med" type="triangle"/>
          </a:ln>
        </p:spPr>
      </p:cxnSp>
      <p:cxnSp>
        <p:nvCxnSpPr>
          <p:cNvPr id="178" name="Google Shape;178;p6"/>
          <p:cNvCxnSpPr>
            <a:stCxn id="171" idx="2"/>
            <a:endCxn id="173" idx="0"/>
          </p:cNvCxnSpPr>
          <p:nvPr/>
        </p:nvCxnSpPr>
        <p:spPr>
          <a:xfrm flipH="1">
            <a:off x="1611577" y="3302602"/>
            <a:ext cx="1086300" cy="1010400"/>
          </a:xfrm>
          <a:prstGeom prst="straightConnector1">
            <a:avLst/>
          </a:prstGeom>
          <a:noFill/>
          <a:ln cap="flat" cmpd="sng" w="9525">
            <a:solidFill>
              <a:schemeClr val="accent1"/>
            </a:solidFill>
            <a:prstDash val="solid"/>
            <a:round/>
            <a:headEnd len="sm" w="sm" type="none"/>
            <a:tailEnd len="med" w="med" type="triangle"/>
          </a:ln>
        </p:spPr>
      </p:cxnSp>
      <p:cxnSp>
        <p:nvCxnSpPr>
          <p:cNvPr id="179" name="Google Shape;179;p6"/>
          <p:cNvCxnSpPr>
            <a:stCxn id="171" idx="2"/>
            <a:endCxn id="175" idx="0"/>
          </p:cNvCxnSpPr>
          <p:nvPr/>
        </p:nvCxnSpPr>
        <p:spPr>
          <a:xfrm>
            <a:off x="2697877" y="3302602"/>
            <a:ext cx="721200" cy="997200"/>
          </a:xfrm>
          <a:prstGeom prst="straightConnector1">
            <a:avLst/>
          </a:prstGeom>
          <a:noFill/>
          <a:ln cap="flat" cmpd="sng" w="9525">
            <a:solidFill>
              <a:schemeClr val="accent1"/>
            </a:solidFill>
            <a:prstDash val="solid"/>
            <a:round/>
            <a:headEnd len="sm" w="sm" type="none"/>
            <a:tailEnd len="med" w="med" type="triangle"/>
          </a:ln>
        </p:spPr>
      </p:cxnSp>
      <p:sp>
        <p:nvSpPr>
          <p:cNvPr id="180" name="Google Shape;180;p6"/>
          <p:cNvSpPr/>
          <p:nvPr/>
        </p:nvSpPr>
        <p:spPr>
          <a:xfrm>
            <a:off x="1772903" y="3713144"/>
            <a:ext cx="1407442" cy="338269"/>
          </a:xfrm>
          <a:prstGeom prst="rect">
            <a:avLst/>
          </a:prstGeom>
          <a:solidFill>
            <a:schemeClr val="lt1"/>
          </a:solidFill>
          <a:ln cap="flat" cmpd="sng" w="127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Arial"/>
              <a:buNone/>
            </a:pPr>
            <a:r>
              <a:rPr b="0" i="0" lang="es-CO" sz="1000" u="none" cap="none" strike="noStrike">
                <a:solidFill>
                  <a:schemeClr val="dk1"/>
                </a:solidFill>
                <a:latin typeface="Century Gothic"/>
                <a:ea typeface="Century Gothic"/>
                <a:cs typeface="Century Gothic"/>
                <a:sym typeface="Century Gothic"/>
              </a:rPr>
              <a:t>Eosinonofilopoyesis </a:t>
            </a:r>
            <a:endParaRPr b="0" i="0" sz="1400" u="none" cap="none" strike="noStrike">
              <a:solidFill>
                <a:srgbClr val="000000"/>
              </a:solidFill>
              <a:latin typeface="Arial"/>
              <a:ea typeface="Arial"/>
              <a:cs typeface="Arial"/>
              <a:sym typeface="Arial"/>
            </a:endParaRPr>
          </a:p>
        </p:txBody>
      </p:sp>
      <p:cxnSp>
        <p:nvCxnSpPr>
          <p:cNvPr id="181" name="Google Shape;181;p6"/>
          <p:cNvCxnSpPr>
            <a:stCxn id="171" idx="2"/>
          </p:cNvCxnSpPr>
          <p:nvPr/>
        </p:nvCxnSpPr>
        <p:spPr>
          <a:xfrm>
            <a:off x="2697877" y="3302602"/>
            <a:ext cx="1330800" cy="410400"/>
          </a:xfrm>
          <a:prstGeom prst="straightConnector1">
            <a:avLst/>
          </a:prstGeom>
          <a:noFill/>
          <a:ln cap="flat" cmpd="sng" w="9525">
            <a:solidFill>
              <a:schemeClr val="accent1"/>
            </a:solidFill>
            <a:prstDash val="solid"/>
            <a:round/>
            <a:headEnd len="sm" w="sm" type="none"/>
            <a:tailEnd len="med" w="med" type="triangle"/>
          </a:ln>
        </p:spPr>
      </p:cxnSp>
      <p:cxnSp>
        <p:nvCxnSpPr>
          <p:cNvPr id="182" name="Google Shape;182;p6"/>
          <p:cNvCxnSpPr>
            <a:stCxn id="171" idx="2"/>
            <a:endCxn id="180" idx="0"/>
          </p:cNvCxnSpPr>
          <p:nvPr/>
        </p:nvCxnSpPr>
        <p:spPr>
          <a:xfrm flipH="1">
            <a:off x="2476477" y="3302602"/>
            <a:ext cx="221400" cy="410400"/>
          </a:xfrm>
          <a:prstGeom prst="straightConnector1">
            <a:avLst/>
          </a:prstGeom>
          <a:noFill/>
          <a:ln cap="flat" cmpd="sng" w="9525">
            <a:solidFill>
              <a:schemeClr val="accent1"/>
            </a:solidFill>
            <a:prstDash val="solid"/>
            <a:round/>
            <a:headEnd len="sm" w="sm" type="none"/>
            <a:tailEnd len="med" w="med" type="triangle"/>
          </a:ln>
        </p:spPr>
      </p:cxnSp>
      <p:sp>
        <p:nvSpPr>
          <p:cNvPr id="183" name="Google Shape;183;p6"/>
          <p:cNvSpPr/>
          <p:nvPr/>
        </p:nvSpPr>
        <p:spPr>
          <a:xfrm rot="-5400000">
            <a:off x="2477388" y="3081019"/>
            <a:ext cx="250889" cy="3673235"/>
          </a:xfrm>
          <a:prstGeom prst="leftBrace">
            <a:avLst>
              <a:gd fmla="val 8333" name="adj1"/>
              <a:gd fmla="val 50000" name="adj2"/>
            </a:avLst>
          </a:prstGeom>
          <a:noFill/>
          <a:ln cap="flat" cmpd="sng" w="1905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entury Gothic"/>
              <a:ea typeface="Century Gothic"/>
              <a:cs typeface="Century Gothic"/>
              <a:sym typeface="Century Gothic"/>
            </a:endParaRPr>
          </a:p>
        </p:txBody>
      </p:sp>
      <p:sp>
        <p:nvSpPr>
          <p:cNvPr id="184" name="Google Shape;184;p6"/>
          <p:cNvSpPr/>
          <p:nvPr/>
        </p:nvSpPr>
        <p:spPr>
          <a:xfrm>
            <a:off x="1591990" y="5081896"/>
            <a:ext cx="2021683" cy="690593"/>
          </a:xfrm>
          <a:prstGeom prst="roundRect">
            <a:avLst>
              <a:gd fmla="val 16667" name="adj"/>
            </a:avLst>
          </a:prstGeom>
          <a:solidFill>
            <a:schemeClr val="lt1"/>
          </a:solid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Arial"/>
              <a:buNone/>
            </a:pPr>
            <a:r>
              <a:rPr b="0" i="0" lang="es-CO" sz="1000" u="none" cap="none" strike="noStrike">
                <a:solidFill>
                  <a:schemeClr val="dk1"/>
                </a:solidFill>
                <a:latin typeface="Century Gothic"/>
                <a:ea typeface="Century Gothic"/>
                <a:cs typeface="Century Gothic"/>
                <a:sym typeface="Century Gothic"/>
              </a:rPr>
              <a:t>Desviación a la izquierda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000"/>
              <a:buFont typeface="Arial"/>
              <a:buNone/>
            </a:pPr>
            <a:r>
              <a:rPr b="0" i="0" lang="es-CO" sz="1000" u="none" cap="none" strike="noStrike">
                <a:solidFill>
                  <a:schemeClr val="dk1"/>
                </a:solidFill>
                <a:latin typeface="Century Gothic"/>
                <a:ea typeface="Century Gothic"/>
                <a:cs typeface="Century Gothic"/>
                <a:sym typeface="Century Gothic"/>
              </a:rPr>
              <a:t>y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000"/>
              <a:buFont typeface="Arial"/>
              <a:buNone/>
            </a:pPr>
            <a:r>
              <a:rPr b="0" i="0" lang="es-CO" sz="1000" u="none" cap="none" strike="noStrike">
                <a:solidFill>
                  <a:schemeClr val="dk1"/>
                </a:solidFill>
                <a:latin typeface="Century Gothic"/>
                <a:ea typeface="Century Gothic"/>
                <a:cs typeface="Century Gothic"/>
                <a:sym typeface="Century Gothic"/>
              </a:rPr>
              <a:t>proliferación desregulada </a:t>
            </a:r>
            <a:endParaRPr b="0" i="0" sz="1400" u="none" cap="none" strike="noStrike">
              <a:solidFill>
                <a:srgbClr val="000000"/>
              </a:solidFill>
              <a:latin typeface="Arial"/>
              <a:ea typeface="Arial"/>
              <a:cs typeface="Arial"/>
              <a:sym typeface="Arial"/>
            </a:endParaRPr>
          </a:p>
        </p:txBody>
      </p:sp>
      <p:sp>
        <p:nvSpPr>
          <p:cNvPr id="185" name="Google Shape;185;p6"/>
          <p:cNvSpPr/>
          <p:nvPr/>
        </p:nvSpPr>
        <p:spPr>
          <a:xfrm>
            <a:off x="7766344" y="2239532"/>
            <a:ext cx="1301750" cy="425937"/>
          </a:xfrm>
          <a:prstGeom prst="rect">
            <a:avLst/>
          </a:prstGeom>
          <a:solidFill>
            <a:schemeClr val="lt1"/>
          </a:solidFill>
          <a:ln cap="flat" cmpd="sng" w="127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Arial"/>
              <a:buNone/>
            </a:pPr>
            <a:r>
              <a:rPr b="0" i="0" lang="es-CO" sz="1000" u="none" cap="none" strike="noStrike">
                <a:solidFill>
                  <a:schemeClr val="dk1"/>
                </a:solidFill>
                <a:latin typeface="Century Gothic"/>
                <a:ea typeface="Century Gothic"/>
                <a:cs typeface="Century Gothic"/>
                <a:sym typeface="Century Gothic"/>
              </a:rPr>
              <a:t>Limitaciones terapéuticas </a:t>
            </a:r>
            <a:endParaRPr b="0" i="0" sz="1400" u="none" cap="none" strike="noStrike">
              <a:solidFill>
                <a:srgbClr val="000000"/>
              </a:solidFill>
              <a:latin typeface="Arial"/>
              <a:ea typeface="Arial"/>
              <a:cs typeface="Arial"/>
              <a:sym typeface="Arial"/>
            </a:endParaRPr>
          </a:p>
        </p:txBody>
      </p:sp>
      <p:cxnSp>
        <p:nvCxnSpPr>
          <p:cNvPr id="186" name="Google Shape;186;p6"/>
          <p:cNvCxnSpPr>
            <a:stCxn id="166" idx="2"/>
            <a:endCxn id="185" idx="0"/>
          </p:cNvCxnSpPr>
          <p:nvPr/>
        </p:nvCxnSpPr>
        <p:spPr>
          <a:xfrm>
            <a:off x="5667924" y="1902967"/>
            <a:ext cx="2749200" cy="336600"/>
          </a:xfrm>
          <a:prstGeom prst="straightConnector1">
            <a:avLst/>
          </a:prstGeom>
          <a:noFill/>
          <a:ln cap="flat" cmpd="sng" w="9525">
            <a:solidFill>
              <a:schemeClr val="accent1"/>
            </a:solidFill>
            <a:prstDash val="solid"/>
            <a:round/>
            <a:headEnd len="sm" w="sm" type="none"/>
            <a:tailEnd len="med" w="med" type="triangle"/>
          </a:ln>
        </p:spPr>
      </p:cxnSp>
      <p:cxnSp>
        <p:nvCxnSpPr>
          <p:cNvPr id="187" name="Google Shape;187;p6"/>
          <p:cNvCxnSpPr>
            <a:stCxn id="185" idx="2"/>
            <a:endCxn id="188" idx="0"/>
          </p:cNvCxnSpPr>
          <p:nvPr/>
        </p:nvCxnSpPr>
        <p:spPr>
          <a:xfrm flipH="1">
            <a:off x="6371219" y="2665469"/>
            <a:ext cx="2046000" cy="164100"/>
          </a:xfrm>
          <a:prstGeom prst="straightConnector1">
            <a:avLst/>
          </a:prstGeom>
          <a:noFill/>
          <a:ln cap="flat" cmpd="sng" w="9525">
            <a:solidFill>
              <a:schemeClr val="accent1"/>
            </a:solidFill>
            <a:prstDash val="solid"/>
            <a:round/>
            <a:headEnd len="sm" w="sm" type="none"/>
            <a:tailEnd len="med" w="med" type="triangle"/>
          </a:ln>
        </p:spPr>
      </p:cxnSp>
      <p:sp>
        <p:nvSpPr>
          <p:cNvPr id="188" name="Google Shape;188;p6"/>
          <p:cNvSpPr/>
          <p:nvPr/>
        </p:nvSpPr>
        <p:spPr>
          <a:xfrm>
            <a:off x="5820086" y="2829509"/>
            <a:ext cx="1102433" cy="270015"/>
          </a:xfrm>
          <a:prstGeom prst="rect">
            <a:avLst/>
          </a:prstGeom>
          <a:solidFill>
            <a:schemeClr val="lt1"/>
          </a:solidFill>
          <a:ln cap="flat" cmpd="sng" w="127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Arial"/>
              <a:buNone/>
            </a:pPr>
            <a:r>
              <a:rPr b="0" i="0" lang="es-CO" sz="1000" u="none" cap="none" strike="noStrike">
                <a:solidFill>
                  <a:schemeClr val="dk1"/>
                </a:solidFill>
                <a:latin typeface="Century Gothic"/>
                <a:ea typeface="Century Gothic"/>
                <a:cs typeface="Century Gothic"/>
                <a:sym typeface="Century Gothic"/>
              </a:rPr>
              <a:t>Recaídas</a:t>
            </a:r>
            <a:endParaRPr b="0" i="0" sz="1400" u="none" cap="none" strike="noStrike">
              <a:solidFill>
                <a:srgbClr val="000000"/>
              </a:solidFill>
              <a:latin typeface="Arial"/>
              <a:ea typeface="Arial"/>
              <a:cs typeface="Arial"/>
              <a:sym typeface="Arial"/>
            </a:endParaRPr>
          </a:p>
        </p:txBody>
      </p:sp>
      <p:sp>
        <p:nvSpPr>
          <p:cNvPr id="189" name="Google Shape;189;p6"/>
          <p:cNvSpPr/>
          <p:nvPr/>
        </p:nvSpPr>
        <p:spPr>
          <a:xfrm>
            <a:off x="5575054" y="3478160"/>
            <a:ext cx="1592498" cy="596700"/>
          </a:xfrm>
          <a:prstGeom prst="rect">
            <a:avLst/>
          </a:prstGeom>
          <a:solidFill>
            <a:schemeClr val="lt1"/>
          </a:solidFill>
          <a:ln cap="flat" cmpd="sng" w="127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Arial"/>
              <a:buNone/>
            </a:pPr>
            <a:r>
              <a:rPr b="0" i="0" lang="es-CO" sz="1000" u="none" cap="none" strike="noStrike">
                <a:solidFill>
                  <a:schemeClr val="dk1"/>
                </a:solidFill>
                <a:latin typeface="Century Gothic"/>
                <a:ea typeface="Century Gothic"/>
                <a:cs typeface="Century Gothic"/>
                <a:sym typeface="Century Gothic"/>
              </a:rPr>
              <a:t>Linaje anómalo secuestrado en fase G0</a:t>
            </a:r>
            <a:endParaRPr b="0" i="0" sz="1400" u="none" cap="none" strike="noStrike">
              <a:solidFill>
                <a:srgbClr val="000000"/>
              </a:solidFill>
              <a:latin typeface="Arial"/>
              <a:ea typeface="Arial"/>
              <a:cs typeface="Arial"/>
              <a:sym typeface="Arial"/>
            </a:endParaRPr>
          </a:p>
        </p:txBody>
      </p:sp>
      <p:pic>
        <p:nvPicPr>
          <p:cNvPr descr="ᐈ Pastillas vector de stock, vectores patrones de pastillas | descargar en  Depositphotos®" id="190" name="Google Shape;190;p6"/>
          <p:cNvPicPr preferRelativeResize="0"/>
          <p:nvPr/>
        </p:nvPicPr>
        <p:blipFill rotWithShape="1">
          <a:blip r:embed="rId4">
            <a:alphaModFix/>
          </a:blip>
          <a:srcRect b="58414" l="0" r="52910" t="0"/>
          <a:stretch/>
        </p:blipFill>
        <p:spPr>
          <a:xfrm>
            <a:off x="5886312" y="4445395"/>
            <a:ext cx="1009205" cy="891227"/>
          </a:xfrm>
          <a:prstGeom prst="rect">
            <a:avLst/>
          </a:prstGeom>
          <a:noFill/>
          <a:ln>
            <a:noFill/>
          </a:ln>
        </p:spPr>
      </p:pic>
      <p:sp>
        <p:nvSpPr>
          <p:cNvPr id="191" name="Google Shape;191;p6"/>
          <p:cNvSpPr/>
          <p:nvPr/>
        </p:nvSpPr>
        <p:spPr>
          <a:xfrm>
            <a:off x="5860791" y="4377658"/>
            <a:ext cx="1036703" cy="983681"/>
          </a:xfrm>
          <a:prstGeom prst="noSmoking">
            <a:avLst>
              <a:gd fmla="val 8264" name="adj"/>
            </a:avLst>
          </a:prstGeom>
          <a:solidFill>
            <a:schemeClr val="accent1"/>
          </a:solidFill>
          <a:ln cap="flat" cmpd="sng" w="127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entury Gothic"/>
              <a:ea typeface="Century Gothic"/>
              <a:cs typeface="Century Gothic"/>
              <a:sym typeface="Century Gothic"/>
            </a:endParaRPr>
          </a:p>
        </p:txBody>
      </p:sp>
      <p:cxnSp>
        <p:nvCxnSpPr>
          <p:cNvPr id="192" name="Google Shape;192;p6"/>
          <p:cNvCxnSpPr>
            <a:stCxn id="188" idx="2"/>
            <a:endCxn id="189" idx="0"/>
          </p:cNvCxnSpPr>
          <p:nvPr/>
        </p:nvCxnSpPr>
        <p:spPr>
          <a:xfrm>
            <a:off x="6371302" y="3099524"/>
            <a:ext cx="0" cy="378600"/>
          </a:xfrm>
          <a:prstGeom prst="straightConnector1">
            <a:avLst/>
          </a:prstGeom>
          <a:noFill/>
          <a:ln cap="flat" cmpd="sng" w="9525">
            <a:solidFill>
              <a:schemeClr val="accent1"/>
            </a:solidFill>
            <a:prstDash val="solid"/>
            <a:round/>
            <a:headEnd len="sm" w="sm" type="none"/>
            <a:tailEnd len="med" w="med" type="triangle"/>
          </a:ln>
        </p:spPr>
      </p:cxnSp>
      <p:cxnSp>
        <p:nvCxnSpPr>
          <p:cNvPr id="193" name="Google Shape;193;p6"/>
          <p:cNvCxnSpPr>
            <a:stCxn id="189" idx="2"/>
            <a:endCxn id="191" idx="0"/>
          </p:cNvCxnSpPr>
          <p:nvPr/>
        </p:nvCxnSpPr>
        <p:spPr>
          <a:xfrm>
            <a:off x="6371303" y="4074860"/>
            <a:ext cx="7800" cy="302700"/>
          </a:xfrm>
          <a:prstGeom prst="straightConnector1">
            <a:avLst/>
          </a:prstGeom>
          <a:noFill/>
          <a:ln cap="flat" cmpd="sng" w="9525">
            <a:solidFill>
              <a:schemeClr val="accent1"/>
            </a:solidFill>
            <a:prstDash val="solid"/>
            <a:round/>
            <a:headEnd len="sm" w="sm" type="none"/>
            <a:tailEnd len="med" w="med" type="triangle"/>
          </a:ln>
        </p:spPr>
      </p:cxnSp>
      <p:sp>
        <p:nvSpPr>
          <p:cNvPr id="194" name="Google Shape;194;p6"/>
          <p:cNvSpPr/>
          <p:nvPr/>
        </p:nvSpPr>
        <p:spPr>
          <a:xfrm>
            <a:off x="5632065" y="5678289"/>
            <a:ext cx="1494076" cy="987016"/>
          </a:xfrm>
          <a:prstGeom prst="rect">
            <a:avLst/>
          </a:prstGeom>
          <a:solidFill>
            <a:schemeClr val="lt1"/>
          </a:solidFill>
          <a:ln cap="flat" cmpd="sng" w="127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Arial"/>
              <a:buNone/>
            </a:pPr>
            <a:r>
              <a:rPr b="0" i="0" lang="es-CO" sz="1000" u="none" cap="none" strike="noStrike">
                <a:solidFill>
                  <a:schemeClr val="dk1"/>
                </a:solidFill>
                <a:latin typeface="Century Gothic"/>
                <a:ea typeface="Century Gothic"/>
                <a:cs typeface="Century Gothic"/>
                <a:sym typeface="Century Gothic"/>
              </a:rPr>
              <a:t>Próximas terapias alternativas estén dirigidas al reconocimiento de marcadores celulares </a:t>
            </a:r>
            <a:endParaRPr b="0" i="0" sz="400" u="none" cap="none" strike="noStrike">
              <a:solidFill>
                <a:schemeClr val="dk1"/>
              </a:solidFill>
              <a:latin typeface="Century Gothic"/>
              <a:ea typeface="Century Gothic"/>
              <a:cs typeface="Century Gothic"/>
              <a:sym typeface="Century Gothic"/>
            </a:endParaRPr>
          </a:p>
        </p:txBody>
      </p:sp>
      <p:cxnSp>
        <p:nvCxnSpPr>
          <p:cNvPr id="195" name="Google Shape;195;p6"/>
          <p:cNvCxnSpPr/>
          <p:nvPr/>
        </p:nvCxnSpPr>
        <p:spPr>
          <a:xfrm flipH="1">
            <a:off x="6390914" y="5351591"/>
            <a:ext cx="1" cy="326698"/>
          </a:xfrm>
          <a:prstGeom prst="straightConnector1">
            <a:avLst/>
          </a:prstGeom>
          <a:noFill/>
          <a:ln cap="flat" cmpd="sng" w="9525">
            <a:solidFill>
              <a:schemeClr val="accent1"/>
            </a:solidFill>
            <a:prstDash val="solid"/>
            <a:round/>
            <a:headEnd len="sm" w="sm" type="none"/>
            <a:tailEnd len="med" w="med" type="triangle"/>
          </a:ln>
        </p:spPr>
      </p:cxnSp>
      <p:sp>
        <p:nvSpPr>
          <p:cNvPr id="196" name="Google Shape;196;p6"/>
          <p:cNvSpPr/>
          <p:nvPr/>
        </p:nvSpPr>
        <p:spPr>
          <a:xfrm>
            <a:off x="8303796" y="2865451"/>
            <a:ext cx="1102433" cy="270015"/>
          </a:xfrm>
          <a:prstGeom prst="rect">
            <a:avLst/>
          </a:prstGeom>
          <a:solidFill>
            <a:schemeClr val="lt1"/>
          </a:solidFill>
          <a:ln cap="flat" cmpd="sng" w="127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Arial"/>
              <a:buNone/>
            </a:pPr>
            <a:r>
              <a:rPr b="0" i="0" lang="es-CO" sz="1000" u="none" cap="none" strike="noStrike">
                <a:solidFill>
                  <a:schemeClr val="dk1"/>
                </a:solidFill>
                <a:latin typeface="Century Gothic"/>
                <a:ea typeface="Century Gothic"/>
                <a:cs typeface="Century Gothic"/>
                <a:sym typeface="Century Gothic"/>
              </a:rPr>
              <a:t>Mutaciones</a:t>
            </a:r>
            <a:endParaRPr b="0" i="0" sz="1400" u="none" cap="none" strike="noStrike">
              <a:solidFill>
                <a:srgbClr val="000000"/>
              </a:solidFill>
              <a:latin typeface="Arial"/>
              <a:ea typeface="Arial"/>
              <a:cs typeface="Arial"/>
              <a:sym typeface="Arial"/>
            </a:endParaRPr>
          </a:p>
        </p:txBody>
      </p:sp>
      <p:cxnSp>
        <p:nvCxnSpPr>
          <p:cNvPr id="197" name="Google Shape;197;p6"/>
          <p:cNvCxnSpPr>
            <a:stCxn id="196" idx="2"/>
            <a:endCxn id="198" idx="0"/>
          </p:cNvCxnSpPr>
          <p:nvPr/>
        </p:nvCxnSpPr>
        <p:spPr>
          <a:xfrm>
            <a:off x="8855013" y="3135466"/>
            <a:ext cx="0" cy="370500"/>
          </a:xfrm>
          <a:prstGeom prst="straightConnector1">
            <a:avLst/>
          </a:prstGeom>
          <a:noFill/>
          <a:ln cap="flat" cmpd="sng" w="9525">
            <a:solidFill>
              <a:schemeClr val="accent1"/>
            </a:solidFill>
            <a:prstDash val="solid"/>
            <a:round/>
            <a:headEnd len="sm" w="sm" type="none"/>
            <a:tailEnd len="med" w="med" type="triangle"/>
          </a:ln>
        </p:spPr>
      </p:cxnSp>
      <p:cxnSp>
        <p:nvCxnSpPr>
          <p:cNvPr id="199" name="Google Shape;199;p6"/>
          <p:cNvCxnSpPr>
            <a:stCxn id="185" idx="2"/>
            <a:endCxn id="196" idx="0"/>
          </p:cNvCxnSpPr>
          <p:nvPr/>
        </p:nvCxnSpPr>
        <p:spPr>
          <a:xfrm>
            <a:off x="8417219" y="2665469"/>
            <a:ext cx="437700" cy="200100"/>
          </a:xfrm>
          <a:prstGeom prst="straightConnector1">
            <a:avLst/>
          </a:prstGeom>
          <a:noFill/>
          <a:ln cap="flat" cmpd="sng" w="9525">
            <a:solidFill>
              <a:schemeClr val="accent1"/>
            </a:solidFill>
            <a:prstDash val="solid"/>
            <a:round/>
            <a:headEnd len="sm" w="sm" type="none"/>
            <a:tailEnd len="med" w="med" type="triangle"/>
          </a:ln>
        </p:spPr>
      </p:cxnSp>
      <p:pic>
        <p:nvPicPr>
          <p:cNvPr descr="https://lh3.googleusercontent.com/yHFaWB3LcpxijXaHlhuRB80X5hIr7A8zpr4upLCqke0VQprZZ1cUIlYXGzgWgEhCMJL-h6yCOUSuGFsMuCUkIIi64XCBjAc3uG58d0f486F-f5gHyr2Wo_d6w2Tzo-UUl7nO0Lyi" id="198" name="Google Shape;198;p6"/>
          <p:cNvPicPr preferRelativeResize="0"/>
          <p:nvPr/>
        </p:nvPicPr>
        <p:blipFill rotWithShape="1">
          <a:blip r:embed="rId5">
            <a:alphaModFix/>
          </a:blip>
          <a:srcRect b="20750" l="19313" r="22186" t="17765"/>
          <a:stretch/>
        </p:blipFill>
        <p:spPr>
          <a:xfrm>
            <a:off x="7267579" y="3505917"/>
            <a:ext cx="3174868" cy="1876037"/>
          </a:xfrm>
          <a:prstGeom prst="rect">
            <a:avLst/>
          </a:prstGeom>
          <a:noFill/>
          <a:ln>
            <a:noFill/>
          </a:ln>
        </p:spPr>
      </p:pic>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4" name="Shape 1374"/>
        <p:cNvGrpSpPr/>
        <p:nvPr/>
      </p:nvGrpSpPr>
      <p:grpSpPr>
        <a:xfrm>
          <a:off x="0" y="0"/>
          <a:ext cx="0" cy="0"/>
          <a:chOff x="0" y="0"/>
          <a:chExt cx="0" cy="0"/>
        </a:xfrm>
      </p:grpSpPr>
      <p:sp>
        <p:nvSpPr>
          <p:cNvPr id="1375" name="Google Shape;1375;p63"/>
          <p:cNvSpPr/>
          <p:nvPr/>
        </p:nvSpPr>
        <p:spPr>
          <a:xfrm>
            <a:off x="0" y="0"/>
            <a:ext cx="12192000" cy="685800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pic>
        <p:nvPicPr>
          <p:cNvPr id="1376" name="Google Shape;1376;p63"/>
          <p:cNvPicPr preferRelativeResize="0"/>
          <p:nvPr/>
        </p:nvPicPr>
        <p:blipFill rotWithShape="1">
          <a:blip r:embed="rId3">
            <a:alphaModFix/>
          </a:blip>
          <a:srcRect b="0" l="0" r="0" t="-534"/>
          <a:stretch/>
        </p:blipFill>
        <p:spPr>
          <a:xfrm rot="-5400000">
            <a:off x="7545075" y="2187578"/>
            <a:ext cx="6857999" cy="2482850"/>
          </a:xfrm>
          <a:prstGeom prst="rect">
            <a:avLst/>
          </a:prstGeom>
          <a:noFill/>
          <a:ln>
            <a:noFill/>
          </a:ln>
        </p:spPr>
      </p:pic>
      <p:sp>
        <p:nvSpPr>
          <p:cNvPr id="1377" name="Google Shape;1377;p63"/>
          <p:cNvSpPr txBox="1"/>
          <p:nvPr>
            <p:ph type="ctrTitle"/>
          </p:nvPr>
        </p:nvSpPr>
        <p:spPr>
          <a:xfrm>
            <a:off x="398829" y="469900"/>
            <a:ext cx="10575245" cy="593843"/>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chemeClr val="dk1"/>
              </a:buClr>
              <a:buSzPts val="2000"/>
              <a:buFont typeface="Century Gothic"/>
              <a:buNone/>
            </a:pPr>
            <a:r>
              <a:rPr b="1" i="1" lang="es-CO" sz="2000"/>
              <a:t>DISCUSIÓN</a:t>
            </a:r>
            <a:endParaRPr/>
          </a:p>
        </p:txBody>
      </p:sp>
      <p:sp>
        <p:nvSpPr>
          <p:cNvPr id="1378" name="Google Shape;1378;p63"/>
          <p:cNvSpPr/>
          <p:nvPr/>
        </p:nvSpPr>
        <p:spPr>
          <a:xfrm>
            <a:off x="253691" y="1285851"/>
            <a:ext cx="10865519" cy="637711"/>
          </a:xfrm>
          <a:prstGeom prst="rect">
            <a:avLst/>
          </a:prstGeom>
          <a:solidFill>
            <a:schemeClr val="accent1"/>
          </a:solid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s-CO" sz="1200" u="none" cap="none" strike="noStrike">
                <a:solidFill>
                  <a:schemeClr val="lt1"/>
                </a:solidFill>
                <a:latin typeface="Century Gothic"/>
                <a:ea typeface="Century Gothic"/>
                <a:cs typeface="Century Gothic"/>
                <a:sym typeface="Century Gothic"/>
              </a:rPr>
              <a:t>Describe por primera vez un modelo adenoviral editado genéticamente para la resolución de la LMC dentro del marco del análisis bibliográfico  </a:t>
            </a:r>
            <a:endParaRPr/>
          </a:p>
        </p:txBody>
      </p:sp>
      <p:pic>
        <p:nvPicPr>
          <p:cNvPr descr="https://lh6.googleusercontent.com/e48ab_Td0s5rijxcYhh9SV6VMfj54q1DoxhkMNKGoWVi7ubg6igptGU93s5dsN-N9uSRBefbDR8Rjb12xCHCPkeVvNITCP4JaXnq9YqC0k2ditIRZXbaS-Mc55pRUiVNhOn4TSIv" id="1379" name="Google Shape;1379;p63"/>
          <p:cNvPicPr preferRelativeResize="0"/>
          <p:nvPr/>
        </p:nvPicPr>
        <p:blipFill rotWithShape="1">
          <a:blip r:embed="rId4">
            <a:alphaModFix/>
          </a:blip>
          <a:srcRect b="9501" l="19212" r="21624" t="11123"/>
          <a:stretch/>
        </p:blipFill>
        <p:spPr>
          <a:xfrm>
            <a:off x="253691" y="2486256"/>
            <a:ext cx="1493824" cy="1295328"/>
          </a:xfrm>
          <a:prstGeom prst="rect">
            <a:avLst/>
          </a:prstGeom>
          <a:noFill/>
          <a:ln>
            <a:noFill/>
          </a:ln>
        </p:spPr>
      </p:pic>
      <p:sp>
        <p:nvSpPr>
          <p:cNvPr id="1380" name="Google Shape;1380;p63"/>
          <p:cNvSpPr/>
          <p:nvPr/>
        </p:nvSpPr>
        <p:spPr>
          <a:xfrm>
            <a:off x="611827" y="2145670"/>
            <a:ext cx="777552" cy="327348"/>
          </a:xfrm>
          <a:prstGeom prst="rect">
            <a:avLst/>
          </a:prstGeom>
          <a:no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s-CO" sz="1200" u="none" cap="none" strike="noStrike">
                <a:solidFill>
                  <a:schemeClr val="dk1"/>
                </a:solidFill>
                <a:latin typeface="Century Gothic"/>
                <a:ea typeface="Century Gothic"/>
                <a:cs typeface="Century Gothic"/>
                <a:sym typeface="Century Gothic"/>
              </a:rPr>
              <a:t>Ad5</a:t>
            </a:r>
            <a:endParaRPr/>
          </a:p>
        </p:txBody>
      </p:sp>
      <p:pic>
        <p:nvPicPr>
          <p:cNvPr descr="https://lh6.googleusercontent.com/e48ab_Td0s5rijxcYhh9SV6VMfj54q1DoxhkMNKGoWVi7ubg6igptGU93s5dsN-N9uSRBefbDR8Rjb12xCHCPkeVvNITCP4JaXnq9YqC0k2ditIRZXbaS-Mc55pRUiVNhOn4TSIv" id="1381" name="Google Shape;1381;p63"/>
          <p:cNvPicPr preferRelativeResize="0"/>
          <p:nvPr/>
        </p:nvPicPr>
        <p:blipFill rotWithShape="1">
          <a:blip r:embed="rId4">
            <a:alphaModFix/>
          </a:blip>
          <a:srcRect b="9501" l="19212" r="21624" t="11123"/>
          <a:stretch/>
        </p:blipFill>
        <p:spPr>
          <a:xfrm>
            <a:off x="1882786" y="2344452"/>
            <a:ext cx="582119" cy="513383"/>
          </a:xfrm>
          <a:prstGeom prst="rect">
            <a:avLst/>
          </a:prstGeom>
          <a:noFill/>
          <a:ln>
            <a:noFill/>
          </a:ln>
        </p:spPr>
      </p:pic>
      <p:pic>
        <p:nvPicPr>
          <p:cNvPr descr="https://lh6.googleusercontent.com/e48ab_Td0s5rijxcYhh9SV6VMfj54q1DoxhkMNKGoWVi7ubg6igptGU93s5dsN-N9uSRBefbDR8Rjb12xCHCPkeVvNITCP4JaXnq9YqC0k2ditIRZXbaS-Mc55pRUiVNhOn4TSIv" id="1382" name="Google Shape;1382;p63"/>
          <p:cNvPicPr preferRelativeResize="0"/>
          <p:nvPr/>
        </p:nvPicPr>
        <p:blipFill rotWithShape="1">
          <a:blip r:embed="rId4">
            <a:alphaModFix/>
          </a:blip>
          <a:srcRect b="9501" l="19212" r="21624" t="11123"/>
          <a:stretch/>
        </p:blipFill>
        <p:spPr>
          <a:xfrm>
            <a:off x="1794074" y="3143893"/>
            <a:ext cx="582119" cy="513383"/>
          </a:xfrm>
          <a:prstGeom prst="rect">
            <a:avLst/>
          </a:prstGeom>
          <a:noFill/>
          <a:ln>
            <a:noFill/>
          </a:ln>
        </p:spPr>
      </p:pic>
      <p:pic>
        <p:nvPicPr>
          <p:cNvPr id="1383" name="Google Shape;1383;p63"/>
          <p:cNvPicPr preferRelativeResize="0"/>
          <p:nvPr/>
        </p:nvPicPr>
        <p:blipFill rotWithShape="1">
          <a:blip r:embed="rId5">
            <a:alphaModFix/>
          </a:blip>
          <a:srcRect b="34570" l="49822" r="14552" t="21874"/>
          <a:stretch/>
        </p:blipFill>
        <p:spPr>
          <a:xfrm>
            <a:off x="3008309" y="2145670"/>
            <a:ext cx="2501340" cy="1911283"/>
          </a:xfrm>
          <a:prstGeom prst="rect">
            <a:avLst/>
          </a:prstGeom>
          <a:noFill/>
          <a:ln>
            <a:noFill/>
          </a:ln>
        </p:spPr>
      </p:pic>
      <p:pic>
        <p:nvPicPr>
          <p:cNvPr descr="https://lh6.googleusercontent.com/e48ab_Td0s5rijxcYhh9SV6VMfj54q1DoxhkMNKGoWVi7ubg6igptGU93s5dsN-N9uSRBefbDR8Rjb12xCHCPkeVvNITCP4JaXnq9YqC0k2ditIRZXbaS-Mc55pRUiVNhOn4TSIv" id="1384" name="Google Shape;1384;p63"/>
          <p:cNvPicPr preferRelativeResize="0"/>
          <p:nvPr/>
        </p:nvPicPr>
        <p:blipFill rotWithShape="1">
          <a:blip r:embed="rId4">
            <a:alphaModFix/>
          </a:blip>
          <a:srcRect b="9501" l="19212" r="21624" t="11123"/>
          <a:stretch/>
        </p:blipFill>
        <p:spPr>
          <a:xfrm>
            <a:off x="4083835" y="2606841"/>
            <a:ext cx="350083" cy="250994"/>
          </a:xfrm>
          <a:prstGeom prst="rect">
            <a:avLst/>
          </a:prstGeom>
          <a:noFill/>
          <a:ln>
            <a:noFill/>
          </a:ln>
        </p:spPr>
      </p:pic>
      <p:sp>
        <p:nvSpPr>
          <p:cNvPr id="1385" name="Google Shape;1385;p63"/>
          <p:cNvSpPr/>
          <p:nvPr/>
        </p:nvSpPr>
        <p:spPr>
          <a:xfrm>
            <a:off x="5582089" y="2834778"/>
            <a:ext cx="776851" cy="533065"/>
          </a:xfrm>
          <a:prstGeom prst="rightArrow">
            <a:avLst>
              <a:gd fmla="val 50000" name="adj1"/>
              <a:gd fmla="val 50000" name="adj2"/>
            </a:avLst>
          </a:prstGeom>
          <a:no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386" name="Google Shape;1386;p63"/>
          <p:cNvSpPr/>
          <p:nvPr/>
        </p:nvSpPr>
        <p:spPr>
          <a:xfrm>
            <a:off x="6599193" y="2713703"/>
            <a:ext cx="1770107" cy="775214"/>
          </a:xfrm>
          <a:prstGeom prst="rect">
            <a:avLst/>
          </a:prstGeom>
          <a:no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s-CO" sz="1200" u="none" cap="none" strike="noStrike">
                <a:solidFill>
                  <a:schemeClr val="dk1"/>
                </a:solidFill>
                <a:latin typeface="Century Gothic"/>
                <a:ea typeface="Century Gothic"/>
                <a:cs typeface="Century Gothic"/>
                <a:sym typeface="Century Gothic"/>
              </a:rPr>
              <a:t>Transformación celular maligna </a:t>
            </a:r>
            <a:endParaRPr/>
          </a:p>
        </p:txBody>
      </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1" name="Shape 1391"/>
        <p:cNvGrpSpPr/>
        <p:nvPr/>
      </p:nvGrpSpPr>
      <p:grpSpPr>
        <a:xfrm>
          <a:off x="0" y="0"/>
          <a:ext cx="0" cy="0"/>
          <a:chOff x="0" y="0"/>
          <a:chExt cx="0" cy="0"/>
        </a:xfrm>
      </p:grpSpPr>
      <p:sp>
        <p:nvSpPr>
          <p:cNvPr id="1392" name="Google Shape;1392;p64"/>
          <p:cNvSpPr/>
          <p:nvPr/>
        </p:nvSpPr>
        <p:spPr>
          <a:xfrm>
            <a:off x="0" y="0"/>
            <a:ext cx="12192000" cy="685800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pic>
        <p:nvPicPr>
          <p:cNvPr id="1393" name="Google Shape;1393;p64"/>
          <p:cNvPicPr preferRelativeResize="0"/>
          <p:nvPr/>
        </p:nvPicPr>
        <p:blipFill rotWithShape="1">
          <a:blip r:embed="rId3">
            <a:alphaModFix/>
          </a:blip>
          <a:srcRect b="0" l="0" r="0" t="-534"/>
          <a:stretch/>
        </p:blipFill>
        <p:spPr>
          <a:xfrm rot="-5400000">
            <a:off x="7545075" y="2187578"/>
            <a:ext cx="6857999" cy="2482850"/>
          </a:xfrm>
          <a:prstGeom prst="rect">
            <a:avLst/>
          </a:prstGeom>
          <a:noFill/>
          <a:ln>
            <a:noFill/>
          </a:ln>
        </p:spPr>
      </p:pic>
      <p:sp>
        <p:nvSpPr>
          <p:cNvPr id="1394" name="Google Shape;1394;p64"/>
          <p:cNvSpPr txBox="1"/>
          <p:nvPr>
            <p:ph type="ctrTitle"/>
          </p:nvPr>
        </p:nvSpPr>
        <p:spPr>
          <a:xfrm>
            <a:off x="398829" y="469900"/>
            <a:ext cx="10575245" cy="593843"/>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chemeClr val="dk1"/>
              </a:buClr>
              <a:buSzPts val="2000"/>
              <a:buFont typeface="Century Gothic"/>
              <a:buNone/>
            </a:pPr>
            <a:r>
              <a:rPr b="1" i="1" lang="es-CO" sz="2000"/>
              <a:t>DISCUSIÓN</a:t>
            </a:r>
            <a:endParaRPr/>
          </a:p>
        </p:txBody>
      </p:sp>
      <p:sp>
        <p:nvSpPr>
          <p:cNvPr id="1395" name="Google Shape;1395;p64"/>
          <p:cNvSpPr/>
          <p:nvPr/>
        </p:nvSpPr>
        <p:spPr>
          <a:xfrm>
            <a:off x="253691" y="1285851"/>
            <a:ext cx="10865519" cy="637711"/>
          </a:xfrm>
          <a:prstGeom prst="rect">
            <a:avLst/>
          </a:prstGeom>
          <a:solidFill>
            <a:schemeClr val="accent1"/>
          </a:solid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s-CO" sz="1200" u="none" cap="none" strike="noStrike">
                <a:solidFill>
                  <a:schemeClr val="lt1"/>
                </a:solidFill>
                <a:latin typeface="Century Gothic"/>
                <a:ea typeface="Century Gothic"/>
                <a:cs typeface="Century Gothic"/>
                <a:sym typeface="Century Gothic"/>
              </a:rPr>
              <a:t>Describe por primera vez un modelo adenoviral editado genéticamente para la resolución de la LMC dentro del marco del análisis bibliográfico  </a:t>
            </a:r>
            <a:endParaRPr/>
          </a:p>
        </p:txBody>
      </p:sp>
      <p:pic>
        <p:nvPicPr>
          <p:cNvPr descr="https://lh6.googleusercontent.com/e48ab_Td0s5rijxcYhh9SV6VMfj54q1DoxhkMNKGoWVi7ubg6igptGU93s5dsN-N9uSRBefbDR8Rjb12xCHCPkeVvNITCP4JaXnq9YqC0k2ditIRZXbaS-Mc55pRUiVNhOn4TSIv" id="1396" name="Google Shape;1396;p64"/>
          <p:cNvPicPr preferRelativeResize="0"/>
          <p:nvPr/>
        </p:nvPicPr>
        <p:blipFill rotWithShape="1">
          <a:blip r:embed="rId4">
            <a:alphaModFix/>
          </a:blip>
          <a:srcRect b="9501" l="19212" r="21624" t="11123"/>
          <a:stretch/>
        </p:blipFill>
        <p:spPr>
          <a:xfrm>
            <a:off x="253691" y="2486256"/>
            <a:ext cx="1493824" cy="1295328"/>
          </a:xfrm>
          <a:prstGeom prst="rect">
            <a:avLst/>
          </a:prstGeom>
          <a:noFill/>
          <a:ln>
            <a:noFill/>
          </a:ln>
        </p:spPr>
      </p:pic>
      <p:sp>
        <p:nvSpPr>
          <p:cNvPr id="1397" name="Google Shape;1397;p64"/>
          <p:cNvSpPr/>
          <p:nvPr/>
        </p:nvSpPr>
        <p:spPr>
          <a:xfrm>
            <a:off x="611827" y="2145670"/>
            <a:ext cx="777552" cy="327348"/>
          </a:xfrm>
          <a:prstGeom prst="rect">
            <a:avLst/>
          </a:prstGeom>
          <a:no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s-CO" sz="1200" u="none" cap="none" strike="noStrike">
                <a:solidFill>
                  <a:schemeClr val="dk1"/>
                </a:solidFill>
                <a:latin typeface="Century Gothic"/>
                <a:ea typeface="Century Gothic"/>
                <a:cs typeface="Century Gothic"/>
                <a:sym typeface="Century Gothic"/>
              </a:rPr>
              <a:t>Ad5</a:t>
            </a:r>
            <a:endParaRPr/>
          </a:p>
        </p:txBody>
      </p:sp>
      <p:pic>
        <p:nvPicPr>
          <p:cNvPr descr="https://lh6.googleusercontent.com/e48ab_Td0s5rijxcYhh9SV6VMfj54q1DoxhkMNKGoWVi7ubg6igptGU93s5dsN-N9uSRBefbDR8Rjb12xCHCPkeVvNITCP4JaXnq9YqC0k2ditIRZXbaS-Mc55pRUiVNhOn4TSIv" id="1398" name="Google Shape;1398;p64"/>
          <p:cNvPicPr preferRelativeResize="0"/>
          <p:nvPr/>
        </p:nvPicPr>
        <p:blipFill rotWithShape="1">
          <a:blip r:embed="rId4">
            <a:alphaModFix/>
          </a:blip>
          <a:srcRect b="9501" l="19212" r="21624" t="11123"/>
          <a:stretch/>
        </p:blipFill>
        <p:spPr>
          <a:xfrm>
            <a:off x="1882786" y="2344452"/>
            <a:ext cx="582119" cy="513383"/>
          </a:xfrm>
          <a:prstGeom prst="rect">
            <a:avLst/>
          </a:prstGeom>
          <a:noFill/>
          <a:ln>
            <a:noFill/>
          </a:ln>
        </p:spPr>
      </p:pic>
      <p:pic>
        <p:nvPicPr>
          <p:cNvPr descr="https://lh6.googleusercontent.com/e48ab_Td0s5rijxcYhh9SV6VMfj54q1DoxhkMNKGoWVi7ubg6igptGU93s5dsN-N9uSRBefbDR8Rjb12xCHCPkeVvNITCP4JaXnq9YqC0k2ditIRZXbaS-Mc55pRUiVNhOn4TSIv" id="1399" name="Google Shape;1399;p64"/>
          <p:cNvPicPr preferRelativeResize="0"/>
          <p:nvPr/>
        </p:nvPicPr>
        <p:blipFill rotWithShape="1">
          <a:blip r:embed="rId4">
            <a:alphaModFix/>
          </a:blip>
          <a:srcRect b="9501" l="19212" r="21624" t="11123"/>
          <a:stretch/>
        </p:blipFill>
        <p:spPr>
          <a:xfrm>
            <a:off x="2376193" y="2780578"/>
            <a:ext cx="582119" cy="513383"/>
          </a:xfrm>
          <a:prstGeom prst="rect">
            <a:avLst/>
          </a:prstGeom>
          <a:noFill/>
          <a:ln>
            <a:noFill/>
          </a:ln>
        </p:spPr>
      </p:pic>
      <p:pic>
        <p:nvPicPr>
          <p:cNvPr descr="https://lh6.googleusercontent.com/e48ab_Td0s5rijxcYhh9SV6VMfj54q1DoxhkMNKGoWVi7ubg6igptGU93s5dsN-N9uSRBefbDR8Rjb12xCHCPkeVvNITCP4JaXnq9YqC0k2ditIRZXbaS-Mc55pRUiVNhOn4TSIv" id="1400" name="Google Shape;1400;p64"/>
          <p:cNvPicPr preferRelativeResize="0"/>
          <p:nvPr/>
        </p:nvPicPr>
        <p:blipFill rotWithShape="1">
          <a:blip r:embed="rId4">
            <a:alphaModFix/>
          </a:blip>
          <a:srcRect b="9501" l="19212" r="21624" t="11123"/>
          <a:stretch/>
        </p:blipFill>
        <p:spPr>
          <a:xfrm>
            <a:off x="1794074" y="3143893"/>
            <a:ext cx="582119" cy="513383"/>
          </a:xfrm>
          <a:prstGeom prst="rect">
            <a:avLst/>
          </a:prstGeom>
          <a:noFill/>
          <a:ln>
            <a:noFill/>
          </a:ln>
        </p:spPr>
      </p:pic>
      <p:pic>
        <p:nvPicPr>
          <p:cNvPr id="1401" name="Google Shape;1401;p64"/>
          <p:cNvPicPr preferRelativeResize="0"/>
          <p:nvPr/>
        </p:nvPicPr>
        <p:blipFill rotWithShape="1">
          <a:blip r:embed="rId5">
            <a:alphaModFix/>
          </a:blip>
          <a:srcRect b="34570" l="49822" r="14552" t="21874"/>
          <a:stretch/>
        </p:blipFill>
        <p:spPr>
          <a:xfrm>
            <a:off x="3008309" y="2145670"/>
            <a:ext cx="2501340" cy="1911283"/>
          </a:xfrm>
          <a:prstGeom prst="rect">
            <a:avLst/>
          </a:prstGeom>
          <a:noFill/>
          <a:ln>
            <a:noFill/>
          </a:ln>
        </p:spPr>
      </p:pic>
      <p:pic>
        <p:nvPicPr>
          <p:cNvPr descr="Urgent Care for Kids - Prueba Para Anticuerpo &amp;amp; Ubicaciónes" id="1402" name="Google Shape;1402;p64"/>
          <p:cNvPicPr preferRelativeResize="0"/>
          <p:nvPr/>
        </p:nvPicPr>
        <p:blipFill rotWithShape="1">
          <a:blip r:embed="rId6">
            <a:alphaModFix/>
          </a:blip>
          <a:srcRect b="0" l="0" r="0" t="0"/>
          <a:stretch/>
        </p:blipFill>
        <p:spPr>
          <a:xfrm rot="984439">
            <a:off x="1858813" y="2744880"/>
            <a:ext cx="266149" cy="310537"/>
          </a:xfrm>
          <a:prstGeom prst="rect">
            <a:avLst/>
          </a:prstGeom>
          <a:noFill/>
          <a:ln>
            <a:noFill/>
          </a:ln>
        </p:spPr>
      </p:pic>
      <p:pic>
        <p:nvPicPr>
          <p:cNvPr descr="Urgent Care for Kids - Prueba Para Anticuerpo &amp;amp; Ubicaciónes" id="1403" name="Google Shape;1403;p64"/>
          <p:cNvPicPr preferRelativeResize="0"/>
          <p:nvPr/>
        </p:nvPicPr>
        <p:blipFill rotWithShape="1">
          <a:blip r:embed="rId7">
            <a:alphaModFix/>
          </a:blip>
          <a:srcRect b="0" l="0" r="0" t="0"/>
          <a:stretch/>
        </p:blipFill>
        <p:spPr>
          <a:xfrm rot="-2372415">
            <a:off x="2195555" y="2734130"/>
            <a:ext cx="266149" cy="310537"/>
          </a:xfrm>
          <a:prstGeom prst="rect">
            <a:avLst/>
          </a:prstGeom>
          <a:noFill/>
          <a:ln>
            <a:noFill/>
          </a:ln>
        </p:spPr>
      </p:pic>
      <p:pic>
        <p:nvPicPr>
          <p:cNvPr descr="Urgent Care for Kids - Prueba Para Anticuerpo &amp;amp; Ubicaciónes" id="1404" name="Google Shape;1404;p64"/>
          <p:cNvPicPr preferRelativeResize="0"/>
          <p:nvPr/>
        </p:nvPicPr>
        <p:blipFill rotWithShape="1">
          <a:blip r:embed="rId8">
            <a:alphaModFix/>
          </a:blip>
          <a:srcRect b="0" l="0" r="0" t="0"/>
          <a:stretch/>
        </p:blipFill>
        <p:spPr>
          <a:xfrm rot="-8691764">
            <a:off x="2220551" y="2119593"/>
            <a:ext cx="266149" cy="310537"/>
          </a:xfrm>
          <a:prstGeom prst="rect">
            <a:avLst/>
          </a:prstGeom>
          <a:noFill/>
          <a:ln>
            <a:noFill/>
          </a:ln>
        </p:spPr>
      </p:pic>
      <p:pic>
        <p:nvPicPr>
          <p:cNvPr descr="Urgent Care for Kids - Prueba Para Anticuerpo &amp;amp; Ubicaciónes" id="1405" name="Google Shape;1405;p64"/>
          <p:cNvPicPr preferRelativeResize="0"/>
          <p:nvPr/>
        </p:nvPicPr>
        <p:blipFill rotWithShape="1">
          <a:blip r:embed="rId9">
            <a:alphaModFix/>
          </a:blip>
          <a:srcRect b="0" l="0" r="0" t="0"/>
          <a:stretch/>
        </p:blipFill>
        <p:spPr>
          <a:xfrm rot="-5400000">
            <a:off x="2375821" y="2441071"/>
            <a:ext cx="266149" cy="310537"/>
          </a:xfrm>
          <a:prstGeom prst="rect">
            <a:avLst/>
          </a:prstGeom>
          <a:noFill/>
          <a:ln>
            <a:noFill/>
          </a:ln>
        </p:spPr>
      </p:pic>
      <p:pic>
        <p:nvPicPr>
          <p:cNvPr descr="Urgent Care for Kids - Prueba Para Anticuerpo &amp;amp; Ubicaciónes" id="1406" name="Google Shape;1406;p64"/>
          <p:cNvPicPr preferRelativeResize="0"/>
          <p:nvPr/>
        </p:nvPicPr>
        <p:blipFill rotWithShape="1">
          <a:blip r:embed="rId9">
            <a:alphaModFix/>
          </a:blip>
          <a:srcRect b="0" l="0" r="0" t="0"/>
          <a:stretch/>
        </p:blipFill>
        <p:spPr>
          <a:xfrm rot="8739117">
            <a:off x="1834529" y="2134115"/>
            <a:ext cx="266149" cy="310537"/>
          </a:xfrm>
          <a:prstGeom prst="rect">
            <a:avLst/>
          </a:prstGeom>
          <a:noFill/>
          <a:ln>
            <a:noFill/>
          </a:ln>
        </p:spPr>
      </p:pic>
      <p:pic>
        <p:nvPicPr>
          <p:cNvPr descr="Urgent Care for Kids - Prueba Para Anticuerpo &amp;amp; Ubicaciónes" id="1407" name="Google Shape;1407;p64"/>
          <p:cNvPicPr preferRelativeResize="0"/>
          <p:nvPr/>
        </p:nvPicPr>
        <p:blipFill rotWithShape="1">
          <a:blip r:embed="rId9">
            <a:alphaModFix/>
          </a:blip>
          <a:srcRect b="0" l="0" r="0" t="0"/>
          <a:stretch/>
        </p:blipFill>
        <p:spPr>
          <a:xfrm rot="5400000">
            <a:off x="1666742" y="2444972"/>
            <a:ext cx="266149" cy="310537"/>
          </a:xfrm>
          <a:prstGeom prst="rect">
            <a:avLst/>
          </a:prstGeom>
          <a:noFill/>
          <a:ln>
            <a:noFill/>
          </a:ln>
        </p:spPr>
      </p:pic>
      <p:pic>
        <p:nvPicPr>
          <p:cNvPr descr="Cienacias Naturales de Hno. Vichozo: Fagocitosis" id="1408" name="Google Shape;1408;p64"/>
          <p:cNvPicPr preferRelativeResize="0"/>
          <p:nvPr/>
        </p:nvPicPr>
        <p:blipFill rotWithShape="1">
          <a:blip r:embed="rId10">
            <a:alphaModFix/>
          </a:blip>
          <a:srcRect b="18527" l="13124" r="15874" t="28659"/>
          <a:stretch/>
        </p:blipFill>
        <p:spPr>
          <a:xfrm>
            <a:off x="926710" y="3667335"/>
            <a:ext cx="2066381" cy="1537126"/>
          </a:xfrm>
          <a:prstGeom prst="rect">
            <a:avLst/>
          </a:prstGeom>
          <a:noFill/>
          <a:ln>
            <a:noFill/>
          </a:ln>
        </p:spPr>
      </p:pic>
      <p:sp>
        <p:nvSpPr>
          <p:cNvPr id="1409" name="Google Shape;1409;p64"/>
          <p:cNvSpPr/>
          <p:nvPr/>
        </p:nvSpPr>
        <p:spPr>
          <a:xfrm rot="1429237">
            <a:off x="1892494" y="3695715"/>
            <a:ext cx="222949" cy="485616"/>
          </a:xfrm>
          <a:prstGeom prst="ellipse">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410" name="Google Shape;1410;p64"/>
          <p:cNvSpPr/>
          <p:nvPr/>
        </p:nvSpPr>
        <p:spPr>
          <a:xfrm>
            <a:off x="2260422" y="3657276"/>
            <a:ext cx="844908" cy="45719"/>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411" name="Google Shape;1411;p64"/>
          <p:cNvSpPr/>
          <p:nvPr/>
        </p:nvSpPr>
        <p:spPr>
          <a:xfrm>
            <a:off x="2376193" y="3710038"/>
            <a:ext cx="575705" cy="45719"/>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412" name="Google Shape;1412;p64"/>
          <p:cNvSpPr/>
          <p:nvPr/>
        </p:nvSpPr>
        <p:spPr>
          <a:xfrm>
            <a:off x="1955085" y="3657276"/>
            <a:ext cx="172073" cy="98481"/>
          </a:xfrm>
          <a:prstGeom prst="ellipse">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7" name="Shape 1417"/>
        <p:cNvGrpSpPr/>
        <p:nvPr/>
      </p:nvGrpSpPr>
      <p:grpSpPr>
        <a:xfrm>
          <a:off x="0" y="0"/>
          <a:ext cx="0" cy="0"/>
          <a:chOff x="0" y="0"/>
          <a:chExt cx="0" cy="0"/>
        </a:xfrm>
      </p:grpSpPr>
      <p:sp>
        <p:nvSpPr>
          <p:cNvPr id="1418" name="Google Shape;1418;p65"/>
          <p:cNvSpPr/>
          <p:nvPr/>
        </p:nvSpPr>
        <p:spPr>
          <a:xfrm>
            <a:off x="0" y="0"/>
            <a:ext cx="12192000" cy="685800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pic>
        <p:nvPicPr>
          <p:cNvPr id="1419" name="Google Shape;1419;p65"/>
          <p:cNvPicPr preferRelativeResize="0"/>
          <p:nvPr/>
        </p:nvPicPr>
        <p:blipFill rotWithShape="1">
          <a:blip r:embed="rId3">
            <a:alphaModFix/>
          </a:blip>
          <a:srcRect b="0" l="0" r="0" t="-534"/>
          <a:stretch/>
        </p:blipFill>
        <p:spPr>
          <a:xfrm rot="-5400000">
            <a:off x="7545075" y="2187578"/>
            <a:ext cx="6857999" cy="2482850"/>
          </a:xfrm>
          <a:prstGeom prst="rect">
            <a:avLst/>
          </a:prstGeom>
          <a:noFill/>
          <a:ln>
            <a:noFill/>
          </a:ln>
        </p:spPr>
      </p:pic>
      <p:sp>
        <p:nvSpPr>
          <p:cNvPr id="1420" name="Google Shape;1420;p65"/>
          <p:cNvSpPr txBox="1"/>
          <p:nvPr>
            <p:ph type="ctrTitle"/>
          </p:nvPr>
        </p:nvSpPr>
        <p:spPr>
          <a:xfrm>
            <a:off x="398829" y="469900"/>
            <a:ext cx="10575245" cy="593843"/>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chemeClr val="dk1"/>
              </a:buClr>
              <a:buSzPts val="2000"/>
              <a:buFont typeface="Century Gothic"/>
              <a:buNone/>
            </a:pPr>
            <a:r>
              <a:rPr b="1" i="1" lang="es-CO" sz="2000"/>
              <a:t>DISCUSIÓN</a:t>
            </a:r>
            <a:endParaRPr/>
          </a:p>
        </p:txBody>
      </p:sp>
      <p:sp>
        <p:nvSpPr>
          <p:cNvPr id="1421" name="Google Shape;1421;p65"/>
          <p:cNvSpPr/>
          <p:nvPr/>
        </p:nvSpPr>
        <p:spPr>
          <a:xfrm>
            <a:off x="253691" y="1285851"/>
            <a:ext cx="10865519" cy="637711"/>
          </a:xfrm>
          <a:prstGeom prst="rect">
            <a:avLst/>
          </a:prstGeom>
          <a:solidFill>
            <a:schemeClr val="accent1"/>
          </a:solid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s-CO" sz="1200" u="none" cap="none" strike="noStrike">
                <a:solidFill>
                  <a:schemeClr val="lt1"/>
                </a:solidFill>
                <a:latin typeface="Century Gothic"/>
                <a:ea typeface="Century Gothic"/>
                <a:cs typeface="Century Gothic"/>
                <a:sym typeface="Century Gothic"/>
              </a:rPr>
              <a:t>Describe por primera vez un modelo adenoviral editado genéticamente para la resolución de la LMC dentro del marco del análisis bibliográfico  </a:t>
            </a:r>
            <a:endParaRPr/>
          </a:p>
        </p:txBody>
      </p:sp>
      <p:pic>
        <p:nvPicPr>
          <p:cNvPr descr="https://lh6.googleusercontent.com/e48ab_Td0s5rijxcYhh9SV6VMfj54q1DoxhkMNKGoWVi7ubg6igptGU93s5dsN-N9uSRBefbDR8Rjb12xCHCPkeVvNITCP4JaXnq9YqC0k2ditIRZXbaS-Mc55pRUiVNhOn4TSIv" id="1422" name="Google Shape;1422;p65"/>
          <p:cNvPicPr preferRelativeResize="0"/>
          <p:nvPr/>
        </p:nvPicPr>
        <p:blipFill rotWithShape="1">
          <a:blip r:embed="rId4">
            <a:alphaModFix/>
          </a:blip>
          <a:srcRect b="9501" l="19212" r="21624" t="11123"/>
          <a:stretch/>
        </p:blipFill>
        <p:spPr>
          <a:xfrm>
            <a:off x="253691" y="2486256"/>
            <a:ext cx="1493824" cy="1295328"/>
          </a:xfrm>
          <a:prstGeom prst="rect">
            <a:avLst/>
          </a:prstGeom>
          <a:noFill/>
          <a:ln>
            <a:noFill/>
          </a:ln>
        </p:spPr>
      </p:pic>
      <p:sp>
        <p:nvSpPr>
          <p:cNvPr id="1423" name="Google Shape;1423;p65"/>
          <p:cNvSpPr/>
          <p:nvPr/>
        </p:nvSpPr>
        <p:spPr>
          <a:xfrm>
            <a:off x="611827" y="2145670"/>
            <a:ext cx="777552" cy="327348"/>
          </a:xfrm>
          <a:prstGeom prst="rect">
            <a:avLst/>
          </a:prstGeom>
          <a:no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s-CO" sz="1200" u="none" cap="none" strike="noStrike">
                <a:solidFill>
                  <a:schemeClr val="dk1"/>
                </a:solidFill>
                <a:latin typeface="Century Gothic"/>
                <a:ea typeface="Century Gothic"/>
                <a:cs typeface="Century Gothic"/>
                <a:sym typeface="Century Gothic"/>
              </a:rPr>
              <a:t>Ad5</a:t>
            </a:r>
            <a:endParaRPr/>
          </a:p>
        </p:txBody>
      </p:sp>
      <p:pic>
        <p:nvPicPr>
          <p:cNvPr descr="https://lh6.googleusercontent.com/e48ab_Td0s5rijxcYhh9SV6VMfj54q1DoxhkMNKGoWVi7ubg6igptGU93s5dsN-N9uSRBefbDR8Rjb12xCHCPkeVvNITCP4JaXnq9YqC0k2ditIRZXbaS-Mc55pRUiVNhOn4TSIv" id="1424" name="Google Shape;1424;p65"/>
          <p:cNvPicPr preferRelativeResize="0"/>
          <p:nvPr/>
        </p:nvPicPr>
        <p:blipFill rotWithShape="1">
          <a:blip r:embed="rId4">
            <a:alphaModFix/>
          </a:blip>
          <a:srcRect b="9501" l="19212" r="21624" t="11123"/>
          <a:stretch/>
        </p:blipFill>
        <p:spPr>
          <a:xfrm>
            <a:off x="1882786" y="2344452"/>
            <a:ext cx="582119" cy="513383"/>
          </a:xfrm>
          <a:prstGeom prst="rect">
            <a:avLst/>
          </a:prstGeom>
          <a:noFill/>
          <a:ln>
            <a:noFill/>
          </a:ln>
        </p:spPr>
      </p:pic>
      <p:pic>
        <p:nvPicPr>
          <p:cNvPr descr="https://lh6.googleusercontent.com/e48ab_Td0s5rijxcYhh9SV6VMfj54q1DoxhkMNKGoWVi7ubg6igptGU93s5dsN-N9uSRBefbDR8Rjb12xCHCPkeVvNITCP4JaXnq9YqC0k2ditIRZXbaS-Mc55pRUiVNhOn4TSIv" id="1425" name="Google Shape;1425;p65"/>
          <p:cNvPicPr preferRelativeResize="0"/>
          <p:nvPr/>
        </p:nvPicPr>
        <p:blipFill rotWithShape="1">
          <a:blip r:embed="rId4">
            <a:alphaModFix/>
          </a:blip>
          <a:srcRect b="9501" l="19212" r="21624" t="11123"/>
          <a:stretch/>
        </p:blipFill>
        <p:spPr>
          <a:xfrm>
            <a:off x="2376193" y="2780578"/>
            <a:ext cx="582119" cy="513383"/>
          </a:xfrm>
          <a:prstGeom prst="rect">
            <a:avLst/>
          </a:prstGeom>
          <a:noFill/>
          <a:ln>
            <a:noFill/>
          </a:ln>
        </p:spPr>
      </p:pic>
      <p:pic>
        <p:nvPicPr>
          <p:cNvPr descr="https://lh6.googleusercontent.com/e48ab_Td0s5rijxcYhh9SV6VMfj54q1DoxhkMNKGoWVi7ubg6igptGU93s5dsN-N9uSRBefbDR8Rjb12xCHCPkeVvNITCP4JaXnq9YqC0k2ditIRZXbaS-Mc55pRUiVNhOn4TSIv" id="1426" name="Google Shape;1426;p65"/>
          <p:cNvPicPr preferRelativeResize="0"/>
          <p:nvPr/>
        </p:nvPicPr>
        <p:blipFill rotWithShape="1">
          <a:blip r:embed="rId4">
            <a:alphaModFix/>
          </a:blip>
          <a:srcRect b="9501" l="19212" r="21624" t="11123"/>
          <a:stretch/>
        </p:blipFill>
        <p:spPr>
          <a:xfrm>
            <a:off x="1794074" y="3143893"/>
            <a:ext cx="582119" cy="513383"/>
          </a:xfrm>
          <a:prstGeom prst="rect">
            <a:avLst/>
          </a:prstGeom>
          <a:noFill/>
          <a:ln>
            <a:noFill/>
          </a:ln>
        </p:spPr>
      </p:pic>
      <p:pic>
        <p:nvPicPr>
          <p:cNvPr id="1427" name="Google Shape;1427;p65"/>
          <p:cNvPicPr preferRelativeResize="0"/>
          <p:nvPr/>
        </p:nvPicPr>
        <p:blipFill rotWithShape="1">
          <a:blip r:embed="rId5">
            <a:alphaModFix/>
          </a:blip>
          <a:srcRect b="34570" l="49822" r="14552" t="21874"/>
          <a:stretch/>
        </p:blipFill>
        <p:spPr>
          <a:xfrm>
            <a:off x="3008309" y="2145670"/>
            <a:ext cx="2501340" cy="1911283"/>
          </a:xfrm>
          <a:prstGeom prst="rect">
            <a:avLst/>
          </a:prstGeom>
          <a:noFill/>
          <a:ln>
            <a:noFill/>
          </a:ln>
        </p:spPr>
      </p:pic>
      <p:pic>
        <p:nvPicPr>
          <p:cNvPr descr="Urgent Care for Kids - Prueba Para Anticuerpo &amp;amp; Ubicaciónes" id="1428" name="Google Shape;1428;p65"/>
          <p:cNvPicPr preferRelativeResize="0"/>
          <p:nvPr/>
        </p:nvPicPr>
        <p:blipFill rotWithShape="1">
          <a:blip r:embed="rId6">
            <a:alphaModFix/>
          </a:blip>
          <a:srcRect b="0" l="0" r="0" t="0"/>
          <a:stretch/>
        </p:blipFill>
        <p:spPr>
          <a:xfrm rot="984439">
            <a:off x="1858813" y="2744880"/>
            <a:ext cx="266149" cy="310537"/>
          </a:xfrm>
          <a:prstGeom prst="rect">
            <a:avLst/>
          </a:prstGeom>
          <a:noFill/>
          <a:ln>
            <a:noFill/>
          </a:ln>
        </p:spPr>
      </p:pic>
      <p:pic>
        <p:nvPicPr>
          <p:cNvPr descr="Urgent Care for Kids - Prueba Para Anticuerpo &amp;amp; Ubicaciónes" id="1429" name="Google Shape;1429;p65"/>
          <p:cNvPicPr preferRelativeResize="0"/>
          <p:nvPr/>
        </p:nvPicPr>
        <p:blipFill rotWithShape="1">
          <a:blip r:embed="rId6">
            <a:alphaModFix/>
          </a:blip>
          <a:srcRect b="0" l="0" r="0" t="0"/>
          <a:stretch/>
        </p:blipFill>
        <p:spPr>
          <a:xfrm rot="-2372415">
            <a:off x="2195555" y="2734130"/>
            <a:ext cx="266149" cy="310537"/>
          </a:xfrm>
          <a:prstGeom prst="rect">
            <a:avLst/>
          </a:prstGeom>
          <a:noFill/>
          <a:ln>
            <a:noFill/>
          </a:ln>
        </p:spPr>
      </p:pic>
      <p:pic>
        <p:nvPicPr>
          <p:cNvPr descr="Urgent Care for Kids - Prueba Para Anticuerpo &amp;amp; Ubicaciónes" id="1430" name="Google Shape;1430;p65"/>
          <p:cNvPicPr preferRelativeResize="0"/>
          <p:nvPr/>
        </p:nvPicPr>
        <p:blipFill rotWithShape="1">
          <a:blip r:embed="rId6">
            <a:alphaModFix/>
          </a:blip>
          <a:srcRect b="0" l="0" r="0" t="0"/>
          <a:stretch/>
        </p:blipFill>
        <p:spPr>
          <a:xfrm rot="-8691764">
            <a:off x="2220551" y="2119593"/>
            <a:ext cx="266149" cy="310537"/>
          </a:xfrm>
          <a:prstGeom prst="rect">
            <a:avLst/>
          </a:prstGeom>
          <a:noFill/>
          <a:ln>
            <a:noFill/>
          </a:ln>
        </p:spPr>
      </p:pic>
      <p:pic>
        <p:nvPicPr>
          <p:cNvPr descr="Urgent Care for Kids - Prueba Para Anticuerpo &amp;amp; Ubicaciónes" id="1431" name="Google Shape;1431;p65"/>
          <p:cNvPicPr preferRelativeResize="0"/>
          <p:nvPr/>
        </p:nvPicPr>
        <p:blipFill rotWithShape="1">
          <a:blip r:embed="rId6">
            <a:alphaModFix/>
          </a:blip>
          <a:srcRect b="0" l="0" r="0" t="0"/>
          <a:stretch/>
        </p:blipFill>
        <p:spPr>
          <a:xfrm rot="-5400000">
            <a:off x="2375821" y="2441071"/>
            <a:ext cx="266149" cy="310537"/>
          </a:xfrm>
          <a:prstGeom prst="rect">
            <a:avLst/>
          </a:prstGeom>
          <a:noFill/>
          <a:ln>
            <a:noFill/>
          </a:ln>
        </p:spPr>
      </p:pic>
      <p:pic>
        <p:nvPicPr>
          <p:cNvPr descr="Urgent Care for Kids - Prueba Para Anticuerpo &amp;amp; Ubicaciónes" id="1432" name="Google Shape;1432;p65"/>
          <p:cNvPicPr preferRelativeResize="0"/>
          <p:nvPr/>
        </p:nvPicPr>
        <p:blipFill rotWithShape="1">
          <a:blip r:embed="rId6">
            <a:alphaModFix/>
          </a:blip>
          <a:srcRect b="0" l="0" r="0" t="0"/>
          <a:stretch/>
        </p:blipFill>
        <p:spPr>
          <a:xfrm rot="8739117">
            <a:off x="1834529" y="2134115"/>
            <a:ext cx="266149" cy="310537"/>
          </a:xfrm>
          <a:prstGeom prst="rect">
            <a:avLst/>
          </a:prstGeom>
          <a:noFill/>
          <a:ln>
            <a:noFill/>
          </a:ln>
        </p:spPr>
      </p:pic>
      <p:pic>
        <p:nvPicPr>
          <p:cNvPr descr="Urgent Care for Kids - Prueba Para Anticuerpo &amp;amp; Ubicaciónes" id="1433" name="Google Shape;1433;p65"/>
          <p:cNvPicPr preferRelativeResize="0"/>
          <p:nvPr/>
        </p:nvPicPr>
        <p:blipFill rotWithShape="1">
          <a:blip r:embed="rId6">
            <a:alphaModFix/>
          </a:blip>
          <a:srcRect b="0" l="0" r="0" t="0"/>
          <a:stretch/>
        </p:blipFill>
        <p:spPr>
          <a:xfrm rot="5400000">
            <a:off x="1666742" y="2444972"/>
            <a:ext cx="266149" cy="310537"/>
          </a:xfrm>
          <a:prstGeom prst="rect">
            <a:avLst/>
          </a:prstGeom>
          <a:noFill/>
          <a:ln>
            <a:noFill/>
          </a:ln>
        </p:spPr>
      </p:pic>
      <p:pic>
        <p:nvPicPr>
          <p:cNvPr descr="Cienacias Naturales de Hno. Vichozo: Fagocitosis" id="1434" name="Google Shape;1434;p65"/>
          <p:cNvPicPr preferRelativeResize="0"/>
          <p:nvPr/>
        </p:nvPicPr>
        <p:blipFill rotWithShape="1">
          <a:blip r:embed="rId7">
            <a:alphaModFix/>
          </a:blip>
          <a:srcRect b="18527" l="13124" r="15874" t="28659"/>
          <a:stretch/>
        </p:blipFill>
        <p:spPr>
          <a:xfrm>
            <a:off x="926710" y="3667335"/>
            <a:ext cx="2066381" cy="1537126"/>
          </a:xfrm>
          <a:prstGeom prst="rect">
            <a:avLst/>
          </a:prstGeom>
          <a:noFill/>
          <a:ln>
            <a:noFill/>
          </a:ln>
        </p:spPr>
      </p:pic>
      <p:sp>
        <p:nvSpPr>
          <p:cNvPr id="1435" name="Google Shape;1435;p65"/>
          <p:cNvSpPr/>
          <p:nvPr/>
        </p:nvSpPr>
        <p:spPr>
          <a:xfrm rot="1429237">
            <a:off x="1892494" y="3695715"/>
            <a:ext cx="222949" cy="485616"/>
          </a:xfrm>
          <a:prstGeom prst="ellipse">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436" name="Google Shape;1436;p65"/>
          <p:cNvSpPr/>
          <p:nvPr/>
        </p:nvSpPr>
        <p:spPr>
          <a:xfrm>
            <a:off x="2260422" y="3657276"/>
            <a:ext cx="844908" cy="45719"/>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437" name="Google Shape;1437;p65"/>
          <p:cNvSpPr/>
          <p:nvPr/>
        </p:nvSpPr>
        <p:spPr>
          <a:xfrm>
            <a:off x="2376193" y="3710038"/>
            <a:ext cx="575705" cy="45719"/>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438" name="Google Shape;1438;p65"/>
          <p:cNvSpPr/>
          <p:nvPr/>
        </p:nvSpPr>
        <p:spPr>
          <a:xfrm>
            <a:off x="1955085" y="3657276"/>
            <a:ext cx="172073" cy="98481"/>
          </a:xfrm>
          <a:prstGeom prst="ellipse">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439" name="Google Shape;1439;p65"/>
          <p:cNvSpPr/>
          <p:nvPr/>
        </p:nvSpPr>
        <p:spPr>
          <a:xfrm>
            <a:off x="5677521" y="2725156"/>
            <a:ext cx="1297551" cy="805807"/>
          </a:xfrm>
          <a:prstGeom prst="notchedRightArrow">
            <a:avLst>
              <a:gd fmla="val 50000" name="adj1"/>
              <a:gd fmla="val 50000" name="adj2"/>
            </a:avLst>
          </a:prstGeom>
          <a:solidFill>
            <a:schemeClr val="lt1"/>
          </a:solid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id="1440" name="Google Shape;1440;p65"/>
          <p:cNvPicPr preferRelativeResize="0"/>
          <p:nvPr/>
        </p:nvPicPr>
        <p:blipFill rotWithShape="1">
          <a:blip r:embed="rId8">
            <a:alphaModFix/>
          </a:blip>
          <a:srcRect b="0" l="0" r="0" t="0"/>
          <a:stretch/>
        </p:blipFill>
        <p:spPr>
          <a:xfrm>
            <a:off x="5752703" y="2076836"/>
            <a:ext cx="949897" cy="949897"/>
          </a:xfrm>
          <a:prstGeom prst="rect">
            <a:avLst/>
          </a:prstGeom>
          <a:noFill/>
          <a:ln>
            <a:noFill/>
          </a:ln>
        </p:spPr>
      </p:pic>
      <p:pic>
        <p:nvPicPr>
          <p:cNvPr descr="https://lh6.googleusercontent.com/e48ab_Td0s5rijxcYhh9SV6VMfj54q1DoxhkMNKGoWVi7ubg6igptGU93s5dsN-N9uSRBefbDR8Rjb12xCHCPkeVvNITCP4JaXnq9YqC0k2ditIRZXbaS-Mc55pRUiVNhOn4TSIv" id="1441" name="Google Shape;1441;p65"/>
          <p:cNvPicPr preferRelativeResize="0"/>
          <p:nvPr/>
        </p:nvPicPr>
        <p:blipFill rotWithShape="1">
          <a:blip r:embed="rId4">
            <a:alphaModFix/>
          </a:blip>
          <a:srcRect b="9501" l="19212" r="21624" t="11123"/>
          <a:stretch/>
        </p:blipFill>
        <p:spPr>
          <a:xfrm>
            <a:off x="7073209" y="2496229"/>
            <a:ext cx="1493824" cy="1295328"/>
          </a:xfrm>
          <a:prstGeom prst="rect">
            <a:avLst/>
          </a:prstGeom>
          <a:noFill/>
          <a:ln>
            <a:noFill/>
          </a:ln>
        </p:spPr>
      </p:pic>
      <p:sp>
        <p:nvSpPr>
          <p:cNvPr id="1442" name="Google Shape;1442;p65"/>
          <p:cNvSpPr/>
          <p:nvPr/>
        </p:nvSpPr>
        <p:spPr>
          <a:xfrm>
            <a:off x="7348204" y="2168060"/>
            <a:ext cx="918540" cy="327348"/>
          </a:xfrm>
          <a:prstGeom prst="rect">
            <a:avLst/>
          </a:prstGeom>
          <a:no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s-CO" sz="1200" u="none" cap="none" strike="noStrike">
                <a:solidFill>
                  <a:schemeClr val="dk1"/>
                </a:solidFill>
                <a:latin typeface="Century Gothic"/>
                <a:ea typeface="Century Gothic"/>
                <a:cs typeface="Century Gothic"/>
                <a:sym typeface="Century Gothic"/>
              </a:rPr>
              <a:t>Ad5/52s</a:t>
            </a:r>
            <a:endParaRPr b="1" i="0" sz="1200" u="none" cap="none" strike="noStrike">
              <a:solidFill>
                <a:schemeClr val="dk1"/>
              </a:solidFill>
              <a:latin typeface="Century Gothic"/>
              <a:ea typeface="Century Gothic"/>
              <a:cs typeface="Century Gothic"/>
              <a:sym typeface="Century Gothic"/>
            </a:endParaRPr>
          </a:p>
        </p:txBody>
      </p:sp>
      <p:cxnSp>
        <p:nvCxnSpPr>
          <p:cNvPr id="1443" name="Google Shape;1443;p65"/>
          <p:cNvCxnSpPr/>
          <p:nvPr/>
        </p:nvCxnSpPr>
        <p:spPr>
          <a:xfrm flipH="1" rot="10800000">
            <a:off x="8086719" y="2904401"/>
            <a:ext cx="180025" cy="77257"/>
          </a:xfrm>
          <a:prstGeom prst="straightConnector1">
            <a:avLst/>
          </a:prstGeom>
          <a:noFill/>
          <a:ln cap="flat" cmpd="sng" w="28575">
            <a:solidFill>
              <a:schemeClr val="dk1"/>
            </a:solidFill>
            <a:prstDash val="solid"/>
            <a:round/>
            <a:headEnd len="sm" w="sm" type="none"/>
            <a:tailEnd len="sm" w="sm" type="none"/>
          </a:ln>
        </p:spPr>
      </p:cxnSp>
      <p:cxnSp>
        <p:nvCxnSpPr>
          <p:cNvPr id="1444" name="Google Shape;1444;p65"/>
          <p:cNvCxnSpPr/>
          <p:nvPr/>
        </p:nvCxnSpPr>
        <p:spPr>
          <a:xfrm>
            <a:off x="8053583" y="3255195"/>
            <a:ext cx="180025" cy="150068"/>
          </a:xfrm>
          <a:prstGeom prst="straightConnector1">
            <a:avLst/>
          </a:prstGeom>
          <a:noFill/>
          <a:ln cap="flat" cmpd="sng" w="28575">
            <a:solidFill>
              <a:schemeClr val="dk1"/>
            </a:solidFill>
            <a:prstDash val="solid"/>
            <a:round/>
            <a:headEnd len="sm" w="sm" type="none"/>
            <a:tailEnd len="sm" w="sm" type="none"/>
          </a:ln>
        </p:spPr>
      </p:cxnSp>
      <p:cxnSp>
        <p:nvCxnSpPr>
          <p:cNvPr id="1445" name="Google Shape;1445;p65"/>
          <p:cNvCxnSpPr/>
          <p:nvPr/>
        </p:nvCxnSpPr>
        <p:spPr>
          <a:xfrm>
            <a:off x="7807474" y="3432812"/>
            <a:ext cx="12647" cy="239164"/>
          </a:xfrm>
          <a:prstGeom prst="straightConnector1">
            <a:avLst/>
          </a:prstGeom>
          <a:noFill/>
          <a:ln cap="flat" cmpd="sng" w="28575">
            <a:solidFill>
              <a:schemeClr val="dk1"/>
            </a:solidFill>
            <a:prstDash val="solid"/>
            <a:round/>
            <a:headEnd len="sm" w="sm" type="none"/>
            <a:tailEnd len="sm" w="sm" type="none"/>
          </a:ln>
        </p:spPr>
      </p:cxnSp>
      <p:cxnSp>
        <p:nvCxnSpPr>
          <p:cNvPr id="1446" name="Google Shape;1446;p65"/>
          <p:cNvCxnSpPr/>
          <p:nvPr/>
        </p:nvCxnSpPr>
        <p:spPr>
          <a:xfrm flipH="1">
            <a:off x="7325149" y="3267716"/>
            <a:ext cx="218937" cy="108740"/>
          </a:xfrm>
          <a:prstGeom prst="straightConnector1">
            <a:avLst/>
          </a:prstGeom>
          <a:noFill/>
          <a:ln cap="flat" cmpd="sng" w="28575">
            <a:solidFill>
              <a:schemeClr val="dk1"/>
            </a:solidFill>
            <a:prstDash val="solid"/>
            <a:round/>
            <a:headEnd len="sm" w="sm" type="none"/>
            <a:tailEnd len="sm" w="sm" type="none"/>
          </a:ln>
        </p:spPr>
      </p:cxnSp>
      <p:cxnSp>
        <p:nvCxnSpPr>
          <p:cNvPr id="1447" name="Google Shape;1447;p65"/>
          <p:cNvCxnSpPr/>
          <p:nvPr/>
        </p:nvCxnSpPr>
        <p:spPr>
          <a:xfrm rot="10800000">
            <a:off x="7357677" y="2837438"/>
            <a:ext cx="167149" cy="105591"/>
          </a:xfrm>
          <a:prstGeom prst="straightConnector1">
            <a:avLst/>
          </a:prstGeom>
          <a:noFill/>
          <a:ln cap="flat" cmpd="sng" w="28575">
            <a:solidFill>
              <a:schemeClr val="dk1"/>
            </a:solidFill>
            <a:prstDash val="solid"/>
            <a:round/>
            <a:headEnd len="sm" w="sm" type="none"/>
            <a:tailEnd len="sm" w="sm" type="none"/>
          </a:ln>
        </p:spPr>
      </p:cxnSp>
      <p:cxnSp>
        <p:nvCxnSpPr>
          <p:cNvPr id="1448" name="Google Shape;1448;p65"/>
          <p:cNvCxnSpPr/>
          <p:nvPr/>
        </p:nvCxnSpPr>
        <p:spPr>
          <a:xfrm rot="10800000">
            <a:off x="7807474" y="2610080"/>
            <a:ext cx="0" cy="198684"/>
          </a:xfrm>
          <a:prstGeom prst="straightConnector1">
            <a:avLst/>
          </a:prstGeom>
          <a:noFill/>
          <a:ln cap="flat" cmpd="sng" w="28575">
            <a:solidFill>
              <a:schemeClr val="dk1"/>
            </a:solidFill>
            <a:prstDash val="solid"/>
            <a:round/>
            <a:headEnd len="sm" w="sm" type="none"/>
            <a:tailEnd len="sm" w="sm" type="none"/>
          </a:ln>
        </p:spPr>
      </p:cxnSp>
      <p:sp>
        <p:nvSpPr>
          <p:cNvPr id="1449" name="Google Shape;1449;p65"/>
          <p:cNvSpPr/>
          <p:nvPr/>
        </p:nvSpPr>
        <p:spPr>
          <a:xfrm>
            <a:off x="8531979" y="2450550"/>
            <a:ext cx="284503" cy="218394"/>
          </a:xfrm>
          <a:prstGeom prst="notchedRightArrow">
            <a:avLst>
              <a:gd fmla="val 50000" name="adj1"/>
              <a:gd fmla="val 50000" name="adj2"/>
            </a:avLst>
          </a:prstGeom>
          <a:solidFill>
            <a:schemeClr val="lt1"/>
          </a:solid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450" name="Google Shape;1450;p65"/>
          <p:cNvSpPr/>
          <p:nvPr/>
        </p:nvSpPr>
        <p:spPr>
          <a:xfrm>
            <a:off x="8904636" y="2372406"/>
            <a:ext cx="1229963" cy="327348"/>
          </a:xfrm>
          <a:prstGeom prst="rect">
            <a:avLst/>
          </a:prstGeom>
          <a:no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s-CO" sz="1200" u="none" cap="none" strike="noStrike">
                <a:solidFill>
                  <a:schemeClr val="dk1"/>
                </a:solidFill>
                <a:latin typeface="Century Gothic"/>
                <a:ea typeface="Century Gothic"/>
                <a:cs typeface="Century Gothic"/>
                <a:sym typeface="Century Gothic"/>
              </a:rPr>
              <a:t>Evasión R.I</a:t>
            </a:r>
            <a:endParaRPr/>
          </a:p>
        </p:txBody>
      </p:sp>
      <p:sp>
        <p:nvSpPr>
          <p:cNvPr id="1451" name="Google Shape;1451;p65"/>
          <p:cNvSpPr/>
          <p:nvPr/>
        </p:nvSpPr>
        <p:spPr>
          <a:xfrm>
            <a:off x="8531729" y="2830677"/>
            <a:ext cx="284503" cy="218394"/>
          </a:xfrm>
          <a:prstGeom prst="notchedRightArrow">
            <a:avLst>
              <a:gd fmla="val 50000" name="adj1"/>
              <a:gd fmla="val 50000" name="adj2"/>
            </a:avLst>
          </a:prstGeom>
          <a:solidFill>
            <a:schemeClr val="lt1"/>
          </a:solid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452" name="Google Shape;1452;p65"/>
          <p:cNvSpPr/>
          <p:nvPr/>
        </p:nvSpPr>
        <p:spPr>
          <a:xfrm>
            <a:off x="8895240" y="2766410"/>
            <a:ext cx="1239360" cy="327348"/>
          </a:xfrm>
          <a:prstGeom prst="rect">
            <a:avLst/>
          </a:prstGeom>
          <a:no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s-CO" sz="1200" u="none" cap="none" strike="noStrike">
                <a:solidFill>
                  <a:schemeClr val="dk1"/>
                </a:solidFill>
                <a:latin typeface="Century Gothic"/>
                <a:ea typeface="Century Gothic"/>
                <a:cs typeface="Century Gothic"/>
                <a:sym typeface="Century Gothic"/>
              </a:rPr>
              <a:t>Tropismo</a:t>
            </a:r>
            <a:endParaRPr/>
          </a:p>
        </p:txBody>
      </p:sp>
      <p:sp>
        <p:nvSpPr>
          <p:cNvPr id="1453" name="Google Shape;1453;p65"/>
          <p:cNvSpPr/>
          <p:nvPr/>
        </p:nvSpPr>
        <p:spPr>
          <a:xfrm>
            <a:off x="8895240" y="3179103"/>
            <a:ext cx="1239360" cy="327348"/>
          </a:xfrm>
          <a:prstGeom prst="rect">
            <a:avLst/>
          </a:prstGeom>
          <a:no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s-CO" sz="1200" u="none" cap="none" strike="noStrike">
                <a:solidFill>
                  <a:schemeClr val="dk1"/>
                </a:solidFill>
                <a:latin typeface="Century Gothic"/>
                <a:ea typeface="Century Gothic"/>
                <a:cs typeface="Century Gothic"/>
                <a:sym typeface="Century Gothic"/>
              </a:rPr>
              <a:t>C. apoptotica</a:t>
            </a:r>
            <a:endParaRPr/>
          </a:p>
        </p:txBody>
      </p:sp>
      <p:sp>
        <p:nvSpPr>
          <p:cNvPr id="1454" name="Google Shape;1454;p65"/>
          <p:cNvSpPr/>
          <p:nvPr/>
        </p:nvSpPr>
        <p:spPr>
          <a:xfrm>
            <a:off x="8531729" y="3233580"/>
            <a:ext cx="284503" cy="218394"/>
          </a:xfrm>
          <a:prstGeom prst="notchedRightArrow">
            <a:avLst>
              <a:gd fmla="val 50000" name="adj1"/>
              <a:gd fmla="val 50000" name="adj2"/>
            </a:avLst>
          </a:prstGeom>
          <a:solidFill>
            <a:schemeClr val="lt1"/>
          </a:solid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455" name="Google Shape;1455;p65"/>
          <p:cNvSpPr/>
          <p:nvPr/>
        </p:nvSpPr>
        <p:spPr>
          <a:xfrm>
            <a:off x="8895240" y="3599091"/>
            <a:ext cx="1239360" cy="327348"/>
          </a:xfrm>
          <a:prstGeom prst="rect">
            <a:avLst/>
          </a:prstGeom>
          <a:no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s-CO" sz="1200" u="none" cap="none" strike="noStrike">
                <a:solidFill>
                  <a:schemeClr val="dk1"/>
                </a:solidFill>
                <a:latin typeface="Century Gothic"/>
                <a:ea typeface="Century Gothic"/>
                <a:cs typeface="Century Gothic"/>
                <a:sym typeface="Century Gothic"/>
              </a:rPr>
              <a:t>Baja citotoxicidad</a:t>
            </a:r>
            <a:endParaRPr/>
          </a:p>
        </p:txBody>
      </p:sp>
      <p:sp>
        <p:nvSpPr>
          <p:cNvPr id="1456" name="Google Shape;1456;p65"/>
          <p:cNvSpPr/>
          <p:nvPr/>
        </p:nvSpPr>
        <p:spPr>
          <a:xfrm>
            <a:off x="8531729" y="3650792"/>
            <a:ext cx="284503" cy="218394"/>
          </a:xfrm>
          <a:prstGeom prst="notchedRightArrow">
            <a:avLst>
              <a:gd fmla="val 50000" name="adj1"/>
              <a:gd fmla="val 50000" name="adj2"/>
            </a:avLst>
          </a:prstGeom>
          <a:solidFill>
            <a:schemeClr val="lt1"/>
          </a:solid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1" name="Shape 1461"/>
        <p:cNvGrpSpPr/>
        <p:nvPr/>
      </p:nvGrpSpPr>
      <p:grpSpPr>
        <a:xfrm>
          <a:off x="0" y="0"/>
          <a:ext cx="0" cy="0"/>
          <a:chOff x="0" y="0"/>
          <a:chExt cx="0" cy="0"/>
        </a:xfrm>
      </p:grpSpPr>
      <p:sp>
        <p:nvSpPr>
          <p:cNvPr id="1462" name="Google Shape;1462;p66"/>
          <p:cNvSpPr/>
          <p:nvPr/>
        </p:nvSpPr>
        <p:spPr>
          <a:xfrm>
            <a:off x="0" y="0"/>
            <a:ext cx="12192000" cy="685800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pic>
        <p:nvPicPr>
          <p:cNvPr id="1463" name="Google Shape;1463;p66"/>
          <p:cNvPicPr preferRelativeResize="0"/>
          <p:nvPr/>
        </p:nvPicPr>
        <p:blipFill rotWithShape="1">
          <a:blip r:embed="rId3">
            <a:alphaModFix/>
          </a:blip>
          <a:srcRect b="0" l="0" r="0" t="-534"/>
          <a:stretch/>
        </p:blipFill>
        <p:spPr>
          <a:xfrm rot="-5400000">
            <a:off x="7545075" y="2187578"/>
            <a:ext cx="6857999" cy="2482850"/>
          </a:xfrm>
          <a:prstGeom prst="rect">
            <a:avLst/>
          </a:prstGeom>
          <a:noFill/>
          <a:ln>
            <a:noFill/>
          </a:ln>
        </p:spPr>
      </p:pic>
      <p:sp>
        <p:nvSpPr>
          <p:cNvPr id="1464" name="Google Shape;1464;p66"/>
          <p:cNvSpPr txBox="1"/>
          <p:nvPr>
            <p:ph type="ctrTitle"/>
          </p:nvPr>
        </p:nvSpPr>
        <p:spPr>
          <a:xfrm>
            <a:off x="398829" y="469900"/>
            <a:ext cx="10575245" cy="593843"/>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chemeClr val="dk1"/>
              </a:buClr>
              <a:buSzPts val="2000"/>
              <a:buFont typeface="Century Gothic"/>
              <a:buNone/>
            </a:pPr>
            <a:r>
              <a:rPr b="1" i="1" lang="es-CO" sz="2000"/>
              <a:t>DISCUSIÓN</a:t>
            </a:r>
            <a:endParaRPr/>
          </a:p>
        </p:txBody>
      </p:sp>
      <p:sp>
        <p:nvSpPr>
          <p:cNvPr id="1465" name="Google Shape;1465;p66"/>
          <p:cNvSpPr/>
          <p:nvPr/>
        </p:nvSpPr>
        <p:spPr>
          <a:xfrm>
            <a:off x="253691" y="1285851"/>
            <a:ext cx="10865519" cy="637711"/>
          </a:xfrm>
          <a:prstGeom prst="rect">
            <a:avLst/>
          </a:prstGeom>
          <a:solidFill>
            <a:schemeClr val="accent1"/>
          </a:solid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s-CO" sz="1200" u="none" cap="none" strike="noStrike">
                <a:solidFill>
                  <a:schemeClr val="lt1"/>
                </a:solidFill>
                <a:latin typeface="Century Gothic"/>
                <a:ea typeface="Century Gothic"/>
                <a:cs typeface="Century Gothic"/>
                <a:sym typeface="Century Gothic"/>
              </a:rPr>
              <a:t>Describe por primera vez un modelo adenoviral editado genéticamente para la resolución de la LMC dentro del marco del análisis bibliográfico  </a:t>
            </a:r>
            <a:endParaRPr/>
          </a:p>
        </p:txBody>
      </p:sp>
      <p:pic>
        <p:nvPicPr>
          <p:cNvPr descr="https://lh6.googleusercontent.com/e48ab_Td0s5rijxcYhh9SV6VMfj54q1DoxhkMNKGoWVi7ubg6igptGU93s5dsN-N9uSRBefbDR8Rjb12xCHCPkeVvNITCP4JaXnq9YqC0k2ditIRZXbaS-Mc55pRUiVNhOn4TSIv" id="1466" name="Google Shape;1466;p66"/>
          <p:cNvPicPr preferRelativeResize="0"/>
          <p:nvPr/>
        </p:nvPicPr>
        <p:blipFill rotWithShape="1">
          <a:blip r:embed="rId4">
            <a:alphaModFix/>
          </a:blip>
          <a:srcRect b="9501" l="19212" r="21624" t="11123"/>
          <a:stretch/>
        </p:blipFill>
        <p:spPr>
          <a:xfrm>
            <a:off x="253691" y="2486256"/>
            <a:ext cx="1493824" cy="1295328"/>
          </a:xfrm>
          <a:prstGeom prst="rect">
            <a:avLst/>
          </a:prstGeom>
          <a:noFill/>
          <a:ln>
            <a:noFill/>
          </a:ln>
        </p:spPr>
      </p:pic>
      <p:sp>
        <p:nvSpPr>
          <p:cNvPr id="1467" name="Google Shape;1467;p66"/>
          <p:cNvSpPr/>
          <p:nvPr/>
        </p:nvSpPr>
        <p:spPr>
          <a:xfrm>
            <a:off x="611827" y="2145670"/>
            <a:ext cx="777552" cy="327348"/>
          </a:xfrm>
          <a:prstGeom prst="rect">
            <a:avLst/>
          </a:prstGeom>
          <a:no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s-CO" sz="1200" u="none" cap="none" strike="noStrike">
                <a:solidFill>
                  <a:schemeClr val="dk1"/>
                </a:solidFill>
                <a:latin typeface="Century Gothic"/>
                <a:ea typeface="Century Gothic"/>
                <a:cs typeface="Century Gothic"/>
                <a:sym typeface="Century Gothic"/>
              </a:rPr>
              <a:t>Ad5</a:t>
            </a:r>
            <a:endParaRPr/>
          </a:p>
        </p:txBody>
      </p:sp>
      <p:pic>
        <p:nvPicPr>
          <p:cNvPr descr="https://lh6.googleusercontent.com/e48ab_Td0s5rijxcYhh9SV6VMfj54q1DoxhkMNKGoWVi7ubg6igptGU93s5dsN-N9uSRBefbDR8Rjb12xCHCPkeVvNITCP4JaXnq9YqC0k2ditIRZXbaS-Mc55pRUiVNhOn4TSIv" id="1468" name="Google Shape;1468;p66"/>
          <p:cNvPicPr preferRelativeResize="0"/>
          <p:nvPr/>
        </p:nvPicPr>
        <p:blipFill rotWithShape="1">
          <a:blip r:embed="rId4">
            <a:alphaModFix/>
          </a:blip>
          <a:srcRect b="9501" l="19212" r="21624" t="11123"/>
          <a:stretch/>
        </p:blipFill>
        <p:spPr>
          <a:xfrm>
            <a:off x="1882786" y="2344452"/>
            <a:ext cx="582119" cy="513383"/>
          </a:xfrm>
          <a:prstGeom prst="rect">
            <a:avLst/>
          </a:prstGeom>
          <a:noFill/>
          <a:ln>
            <a:noFill/>
          </a:ln>
        </p:spPr>
      </p:pic>
      <p:pic>
        <p:nvPicPr>
          <p:cNvPr descr="https://lh6.googleusercontent.com/e48ab_Td0s5rijxcYhh9SV6VMfj54q1DoxhkMNKGoWVi7ubg6igptGU93s5dsN-N9uSRBefbDR8Rjb12xCHCPkeVvNITCP4JaXnq9YqC0k2ditIRZXbaS-Mc55pRUiVNhOn4TSIv" id="1469" name="Google Shape;1469;p66"/>
          <p:cNvPicPr preferRelativeResize="0"/>
          <p:nvPr/>
        </p:nvPicPr>
        <p:blipFill rotWithShape="1">
          <a:blip r:embed="rId4">
            <a:alphaModFix/>
          </a:blip>
          <a:srcRect b="9501" l="19212" r="21624" t="11123"/>
          <a:stretch/>
        </p:blipFill>
        <p:spPr>
          <a:xfrm>
            <a:off x="2376193" y="2780578"/>
            <a:ext cx="582119" cy="513383"/>
          </a:xfrm>
          <a:prstGeom prst="rect">
            <a:avLst/>
          </a:prstGeom>
          <a:noFill/>
          <a:ln>
            <a:noFill/>
          </a:ln>
        </p:spPr>
      </p:pic>
      <p:pic>
        <p:nvPicPr>
          <p:cNvPr descr="https://lh6.googleusercontent.com/e48ab_Td0s5rijxcYhh9SV6VMfj54q1DoxhkMNKGoWVi7ubg6igptGU93s5dsN-N9uSRBefbDR8Rjb12xCHCPkeVvNITCP4JaXnq9YqC0k2ditIRZXbaS-Mc55pRUiVNhOn4TSIv" id="1470" name="Google Shape;1470;p66"/>
          <p:cNvPicPr preferRelativeResize="0"/>
          <p:nvPr/>
        </p:nvPicPr>
        <p:blipFill rotWithShape="1">
          <a:blip r:embed="rId4">
            <a:alphaModFix/>
          </a:blip>
          <a:srcRect b="9501" l="19212" r="21624" t="11123"/>
          <a:stretch/>
        </p:blipFill>
        <p:spPr>
          <a:xfrm>
            <a:off x="1794074" y="3143893"/>
            <a:ext cx="582119" cy="513383"/>
          </a:xfrm>
          <a:prstGeom prst="rect">
            <a:avLst/>
          </a:prstGeom>
          <a:noFill/>
          <a:ln>
            <a:noFill/>
          </a:ln>
        </p:spPr>
      </p:pic>
      <p:pic>
        <p:nvPicPr>
          <p:cNvPr id="1471" name="Google Shape;1471;p66"/>
          <p:cNvPicPr preferRelativeResize="0"/>
          <p:nvPr/>
        </p:nvPicPr>
        <p:blipFill rotWithShape="1">
          <a:blip r:embed="rId5">
            <a:alphaModFix/>
          </a:blip>
          <a:srcRect b="34570" l="49822" r="14552" t="21874"/>
          <a:stretch/>
        </p:blipFill>
        <p:spPr>
          <a:xfrm>
            <a:off x="3008309" y="2145670"/>
            <a:ext cx="2501340" cy="1911283"/>
          </a:xfrm>
          <a:prstGeom prst="rect">
            <a:avLst/>
          </a:prstGeom>
          <a:noFill/>
          <a:ln>
            <a:noFill/>
          </a:ln>
        </p:spPr>
      </p:pic>
      <p:pic>
        <p:nvPicPr>
          <p:cNvPr descr="Urgent Care for Kids - Prueba Para Anticuerpo &amp;amp; Ubicaciónes" id="1472" name="Google Shape;1472;p66"/>
          <p:cNvPicPr preferRelativeResize="0"/>
          <p:nvPr/>
        </p:nvPicPr>
        <p:blipFill rotWithShape="1">
          <a:blip r:embed="rId6">
            <a:alphaModFix/>
          </a:blip>
          <a:srcRect b="0" l="0" r="0" t="0"/>
          <a:stretch/>
        </p:blipFill>
        <p:spPr>
          <a:xfrm rot="984439">
            <a:off x="1858813" y="2744880"/>
            <a:ext cx="266149" cy="310537"/>
          </a:xfrm>
          <a:prstGeom prst="rect">
            <a:avLst/>
          </a:prstGeom>
          <a:noFill/>
          <a:ln>
            <a:noFill/>
          </a:ln>
        </p:spPr>
      </p:pic>
      <p:pic>
        <p:nvPicPr>
          <p:cNvPr descr="Urgent Care for Kids - Prueba Para Anticuerpo &amp;amp; Ubicaciónes" id="1473" name="Google Shape;1473;p66"/>
          <p:cNvPicPr preferRelativeResize="0"/>
          <p:nvPr/>
        </p:nvPicPr>
        <p:blipFill rotWithShape="1">
          <a:blip r:embed="rId6">
            <a:alphaModFix/>
          </a:blip>
          <a:srcRect b="0" l="0" r="0" t="0"/>
          <a:stretch/>
        </p:blipFill>
        <p:spPr>
          <a:xfrm rot="-2372415">
            <a:off x="2195555" y="2734130"/>
            <a:ext cx="266149" cy="310537"/>
          </a:xfrm>
          <a:prstGeom prst="rect">
            <a:avLst/>
          </a:prstGeom>
          <a:noFill/>
          <a:ln>
            <a:noFill/>
          </a:ln>
        </p:spPr>
      </p:pic>
      <p:pic>
        <p:nvPicPr>
          <p:cNvPr descr="Urgent Care for Kids - Prueba Para Anticuerpo &amp;amp; Ubicaciónes" id="1474" name="Google Shape;1474;p66"/>
          <p:cNvPicPr preferRelativeResize="0"/>
          <p:nvPr/>
        </p:nvPicPr>
        <p:blipFill rotWithShape="1">
          <a:blip r:embed="rId6">
            <a:alphaModFix/>
          </a:blip>
          <a:srcRect b="0" l="0" r="0" t="0"/>
          <a:stretch/>
        </p:blipFill>
        <p:spPr>
          <a:xfrm rot="-8691764">
            <a:off x="2220551" y="2119593"/>
            <a:ext cx="266149" cy="310537"/>
          </a:xfrm>
          <a:prstGeom prst="rect">
            <a:avLst/>
          </a:prstGeom>
          <a:noFill/>
          <a:ln>
            <a:noFill/>
          </a:ln>
        </p:spPr>
      </p:pic>
      <p:pic>
        <p:nvPicPr>
          <p:cNvPr descr="Urgent Care for Kids - Prueba Para Anticuerpo &amp;amp; Ubicaciónes" id="1475" name="Google Shape;1475;p66"/>
          <p:cNvPicPr preferRelativeResize="0"/>
          <p:nvPr/>
        </p:nvPicPr>
        <p:blipFill rotWithShape="1">
          <a:blip r:embed="rId6">
            <a:alphaModFix/>
          </a:blip>
          <a:srcRect b="0" l="0" r="0" t="0"/>
          <a:stretch/>
        </p:blipFill>
        <p:spPr>
          <a:xfrm rot="-5400000">
            <a:off x="2375821" y="2441071"/>
            <a:ext cx="266149" cy="310537"/>
          </a:xfrm>
          <a:prstGeom prst="rect">
            <a:avLst/>
          </a:prstGeom>
          <a:noFill/>
          <a:ln>
            <a:noFill/>
          </a:ln>
        </p:spPr>
      </p:pic>
      <p:pic>
        <p:nvPicPr>
          <p:cNvPr descr="Urgent Care for Kids - Prueba Para Anticuerpo &amp;amp; Ubicaciónes" id="1476" name="Google Shape;1476;p66"/>
          <p:cNvPicPr preferRelativeResize="0"/>
          <p:nvPr/>
        </p:nvPicPr>
        <p:blipFill rotWithShape="1">
          <a:blip r:embed="rId6">
            <a:alphaModFix/>
          </a:blip>
          <a:srcRect b="0" l="0" r="0" t="0"/>
          <a:stretch/>
        </p:blipFill>
        <p:spPr>
          <a:xfrm rot="8739117">
            <a:off x="1834529" y="2134115"/>
            <a:ext cx="266149" cy="310537"/>
          </a:xfrm>
          <a:prstGeom prst="rect">
            <a:avLst/>
          </a:prstGeom>
          <a:noFill/>
          <a:ln>
            <a:noFill/>
          </a:ln>
        </p:spPr>
      </p:pic>
      <p:pic>
        <p:nvPicPr>
          <p:cNvPr descr="Urgent Care for Kids - Prueba Para Anticuerpo &amp;amp; Ubicaciónes" id="1477" name="Google Shape;1477;p66"/>
          <p:cNvPicPr preferRelativeResize="0"/>
          <p:nvPr/>
        </p:nvPicPr>
        <p:blipFill rotWithShape="1">
          <a:blip r:embed="rId6">
            <a:alphaModFix/>
          </a:blip>
          <a:srcRect b="0" l="0" r="0" t="0"/>
          <a:stretch/>
        </p:blipFill>
        <p:spPr>
          <a:xfrm rot="5400000">
            <a:off x="1666742" y="2444972"/>
            <a:ext cx="266149" cy="310537"/>
          </a:xfrm>
          <a:prstGeom prst="rect">
            <a:avLst/>
          </a:prstGeom>
          <a:noFill/>
          <a:ln>
            <a:noFill/>
          </a:ln>
        </p:spPr>
      </p:pic>
      <p:pic>
        <p:nvPicPr>
          <p:cNvPr descr="Cienacias Naturales de Hno. Vichozo: Fagocitosis" id="1478" name="Google Shape;1478;p66"/>
          <p:cNvPicPr preferRelativeResize="0"/>
          <p:nvPr/>
        </p:nvPicPr>
        <p:blipFill rotWithShape="1">
          <a:blip r:embed="rId7">
            <a:alphaModFix/>
          </a:blip>
          <a:srcRect b="18527" l="13124" r="15874" t="28659"/>
          <a:stretch/>
        </p:blipFill>
        <p:spPr>
          <a:xfrm>
            <a:off x="926710" y="3667335"/>
            <a:ext cx="2066381" cy="1537126"/>
          </a:xfrm>
          <a:prstGeom prst="rect">
            <a:avLst/>
          </a:prstGeom>
          <a:noFill/>
          <a:ln>
            <a:noFill/>
          </a:ln>
        </p:spPr>
      </p:pic>
      <p:sp>
        <p:nvSpPr>
          <p:cNvPr id="1479" name="Google Shape;1479;p66"/>
          <p:cNvSpPr/>
          <p:nvPr/>
        </p:nvSpPr>
        <p:spPr>
          <a:xfrm rot="1429237">
            <a:off x="1892494" y="3695715"/>
            <a:ext cx="222949" cy="485616"/>
          </a:xfrm>
          <a:prstGeom prst="ellipse">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480" name="Google Shape;1480;p66"/>
          <p:cNvSpPr/>
          <p:nvPr/>
        </p:nvSpPr>
        <p:spPr>
          <a:xfrm>
            <a:off x="2260422" y="3657276"/>
            <a:ext cx="844908" cy="45719"/>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481" name="Google Shape;1481;p66"/>
          <p:cNvSpPr/>
          <p:nvPr/>
        </p:nvSpPr>
        <p:spPr>
          <a:xfrm>
            <a:off x="2376193" y="3710038"/>
            <a:ext cx="575705" cy="45719"/>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482" name="Google Shape;1482;p66"/>
          <p:cNvSpPr/>
          <p:nvPr/>
        </p:nvSpPr>
        <p:spPr>
          <a:xfrm>
            <a:off x="1955085" y="3657276"/>
            <a:ext cx="172073" cy="98481"/>
          </a:xfrm>
          <a:prstGeom prst="ellipse">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483" name="Google Shape;1483;p66"/>
          <p:cNvSpPr/>
          <p:nvPr/>
        </p:nvSpPr>
        <p:spPr>
          <a:xfrm>
            <a:off x="5677521" y="2725156"/>
            <a:ext cx="1297551" cy="805807"/>
          </a:xfrm>
          <a:prstGeom prst="notchedRightArrow">
            <a:avLst>
              <a:gd fmla="val 50000" name="adj1"/>
              <a:gd fmla="val 50000" name="adj2"/>
            </a:avLst>
          </a:prstGeom>
          <a:solidFill>
            <a:schemeClr val="lt1"/>
          </a:solid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id="1484" name="Google Shape;1484;p66"/>
          <p:cNvPicPr preferRelativeResize="0"/>
          <p:nvPr/>
        </p:nvPicPr>
        <p:blipFill rotWithShape="1">
          <a:blip r:embed="rId8">
            <a:alphaModFix/>
          </a:blip>
          <a:srcRect b="0" l="0" r="0" t="0"/>
          <a:stretch/>
        </p:blipFill>
        <p:spPr>
          <a:xfrm>
            <a:off x="5752703" y="2076836"/>
            <a:ext cx="949897" cy="949897"/>
          </a:xfrm>
          <a:prstGeom prst="rect">
            <a:avLst/>
          </a:prstGeom>
          <a:noFill/>
          <a:ln>
            <a:noFill/>
          </a:ln>
        </p:spPr>
      </p:pic>
      <p:pic>
        <p:nvPicPr>
          <p:cNvPr descr="https://lh6.googleusercontent.com/e48ab_Td0s5rijxcYhh9SV6VMfj54q1DoxhkMNKGoWVi7ubg6igptGU93s5dsN-N9uSRBefbDR8Rjb12xCHCPkeVvNITCP4JaXnq9YqC0k2ditIRZXbaS-Mc55pRUiVNhOn4TSIv" id="1485" name="Google Shape;1485;p66"/>
          <p:cNvPicPr preferRelativeResize="0"/>
          <p:nvPr/>
        </p:nvPicPr>
        <p:blipFill rotWithShape="1">
          <a:blip r:embed="rId4">
            <a:alphaModFix/>
          </a:blip>
          <a:srcRect b="9501" l="19212" r="21624" t="11123"/>
          <a:stretch/>
        </p:blipFill>
        <p:spPr>
          <a:xfrm>
            <a:off x="7073209" y="2496229"/>
            <a:ext cx="1493824" cy="1295328"/>
          </a:xfrm>
          <a:prstGeom prst="rect">
            <a:avLst/>
          </a:prstGeom>
          <a:noFill/>
          <a:ln>
            <a:noFill/>
          </a:ln>
        </p:spPr>
      </p:pic>
      <p:sp>
        <p:nvSpPr>
          <p:cNvPr id="1486" name="Google Shape;1486;p66"/>
          <p:cNvSpPr/>
          <p:nvPr/>
        </p:nvSpPr>
        <p:spPr>
          <a:xfrm>
            <a:off x="7348204" y="2168060"/>
            <a:ext cx="918540" cy="327348"/>
          </a:xfrm>
          <a:prstGeom prst="rect">
            <a:avLst/>
          </a:prstGeom>
          <a:no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s-CO" sz="1200" u="none" cap="none" strike="noStrike">
                <a:solidFill>
                  <a:schemeClr val="dk1"/>
                </a:solidFill>
                <a:latin typeface="Century Gothic"/>
                <a:ea typeface="Century Gothic"/>
                <a:cs typeface="Century Gothic"/>
                <a:sym typeface="Century Gothic"/>
              </a:rPr>
              <a:t>Ad5/52s</a:t>
            </a:r>
            <a:endParaRPr b="1" i="0" sz="1200" u="none" cap="none" strike="noStrike">
              <a:solidFill>
                <a:schemeClr val="dk1"/>
              </a:solidFill>
              <a:latin typeface="Century Gothic"/>
              <a:ea typeface="Century Gothic"/>
              <a:cs typeface="Century Gothic"/>
              <a:sym typeface="Century Gothic"/>
            </a:endParaRPr>
          </a:p>
        </p:txBody>
      </p:sp>
      <p:cxnSp>
        <p:nvCxnSpPr>
          <p:cNvPr id="1487" name="Google Shape;1487;p66"/>
          <p:cNvCxnSpPr/>
          <p:nvPr/>
        </p:nvCxnSpPr>
        <p:spPr>
          <a:xfrm flipH="1" rot="10800000">
            <a:off x="8086719" y="2904401"/>
            <a:ext cx="180025" cy="77257"/>
          </a:xfrm>
          <a:prstGeom prst="straightConnector1">
            <a:avLst/>
          </a:prstGeom>
          <a:noFill/>
          <a:ln cap="flat" cmpd="sng" w="28575">
            <a:solidFill>
              <a:schemeClr val="dk1"/>
            </a:solidFill>
            <a:prstDash val="solid"/>
            <a:round/>
            <a:headEnd len="sm" w="sm" type="none"/>
            <a:tailEnd len="sm" w="sm" type="none"/>
          </a:ln>
        </p:spPr>
      </p:cxnSp>
      <p:cxnSp>
        <p:nvCxnSpPr>
          <p:cNvPr id="1488" name="Google Shape;1488;p66"/>
          <p:cNvCxnSpPr/>
          <p:nvPr/>
        </p:nvCxnSpPr>
        <p:spPr>
          <a:xfrm>
            <a:off x="8053583" y="3255195"/>
            <a:ext cx="180025" cy="150068"/>
          </a:xfrm>
          <a:prstGeom prst="straightConnector1">
            <a:avLst/>
          </a:prstGeom>
          <a:noFill/>
          <a:ln cap="flat" cmpd="sng" w="28575">
            <a:solidFill>
              <a:schemeClr val="dk1"/>
            </a:solidFill>
            <a:prstDash val="solid"/>
            <a:round/>
            <a:headEnd len="sm" w="sm" type="none"/>
            <a:tailEnd len="sm" w="sm" type="none"/>
          </a:ln>
        </p:spPr>
      </p:cxnSp>
      <p:cxnSp>
        <p:nvCxnSpPr>
          <p:cNvPr id="1489" name="Google Shape;1489;p66"/>
          <p:cNvCxnSpPr/>
          <p:nvPr/>
        </p:nvCxnSpPr>
        <p:spPr>
          <a:xfrm>
            <a:off x="7807474" y="3432812"/>
            <a:ext cx="12647" cy="239164"/>
          </a:xfrm>
          <a:prstGeom prst="straightConnector1">
            <a:avLst/>
          </a:prstGeom>
          <a:noFill/>
          <a:ln cap="flat" cmpd="sng" w="28575">
            <a:solidFill>
              <a:schemeClr val="dk1"/>
            </a:solidFill>
            <a:prstDash val="solid"/>
            <a:round/>
            <a:headEnd len="sm" w="sm" type="none"/>
            <a:tailEnd len="sm" w="sm" type="none"/>
          </a:ln>
        </p:spPr>
      </p:cxnSp>
      <p:cxnSp>
        <p:nvCxnSpPr>
          <p:cNvPr id="1490" name="Google Shape;1490;p66"/>
          <p:cNvCxnSpPr/>
          <p:nvPr/>
        </p:nvCxnSpPr>
        <p:spPr>
          <a:xfrm flipH="1">
            <a:off x="7325149" y="3267716"/>
            <a:ext cx="218937" cy="108740"/>
          </a:xfrm>
          <a:prstGeom prst="straightConnector1">
            <a:avLst/>
          </a:prstGeom>
          <a:noFill/>
          <a:ln cap="flat" cmpd="sng" w="28575">
            <a:solidFill>
              <a:schemeClr val="dk1"/>
            </a:solidFill>
            <a:prstDash val="solid"/>
            <a:round/>
            <a:headEnd len="sm" w="sm" type="none"/>
            <a:tailEnd len="sm" w="sm" type="none"/>
          </a:ln>
        </p:spPr>
      </p:cxnSp>
      <p:cxnSp>
        <p:nvCxnSpPr>
          <p:cNvPr id="1491" name="Google Shape;1491;p66"/>
          <p:cNvCxnSpPr/>
          <p:nvPr/>
        </p:nvCxnSpPr>
        <p:spPr>
          <a:xfrm rot="10800000">
            <a:off x="7357677" y="2837438"/>
            <a:ext cx="167149" cy="105591"/>
          </a:xfrm>
          <a:prstGeom prst="straightConnector1">
            <a:avLst/>
          </a:prstGeom>
          <a:noFill/>
          <a:ln cap="flat" cmpd="sng" w="28575">
            <a:solidFill>
              <a:schemeClr val="dk1"/>
            </a:solidFill>
            <a:prstDash val="solid"/>
            <a:round/>
            <a:headEnd len="sm" w="sm" type="none"/>
            <a:tailEnd len="sm" w="sm" type="none"/>
          </a:ln>
        </p:spPr>
      </p:cxnSp>
      <p:cxnSp>
        <p:nvCxnSpPr>
          <p:cNvPr id="1492" name="Google Shape;1492;p66"/>
          <p:cNvCxnSpPr/>
          <p:nvPr/>
        </p:nvCxnSpPr>
        <p:spPr>
          <a:xfrm rot="10800000">
            <a:off x="7807474" y="2610080"/>
            <a:ext cx="0" cy="198684"/>
          </a:xfrm>
          <a:prstGeom prst="straightConnector1">
            <a:avLst/>
          </a:prstGeom>
          <a:noFill/>
          <a:ln cap="flat" cmpd="sng" w="28575">
            <a:solidFill>
              <a:schemeClr val="dk1"/>
            </a:solidFill>
            <a:prstDash val="solid"/>
            <a:round/>
            <a:headEnd len="sm" w="sm" type="none"/>
            <a:tailEnd len="sm" w="sm" type="none"/>
          </a:ln>
        </p:spPr>
      </p:cxnSp>
      <p:sp>
        <p:nvSpPr>
          <p:cNvPr id="1493" name="Google Shape;1493;p66"/>
          <p:cNvSpPr/>
          <p:nvPr/>
        </p:nvSpPr>
        <p:spPr>
          <a:xfrm>
            <a:off x="8531979" y="2450550"/>
            <a:ext cx="284503" cy="218394"/>
          </a:xfrm>
          <a:prstGeom prst="notchedRightArrow">
            <a:avLst>
              <a:gd fmla="val 50000" name="adj1"/>
              <a:gd fmla="val 50000" name="adj2"/>
            </a:avLst>
          </a:prstGeom>
          <a:solidFill>
            <a:schemeClr val="lt1"/>
          </a:solid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494" name="Google Shape;1494;p66"/>
          <p:cNvSpPr/>
          <p:nvPr/>
        </p:nvSpPr>
        <p:spPr>
          <a:xfrm>
            <a:off x="8904636" y="2372406"/>
            <a:ext cx="1229963" cy="327348"/>
          </a:xfrm>
          <a:prstGeom prst="rect">
            <a:avLst/>
          </a:prstGeom>
          <a:no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s-CO" sz="1200" u="none" cap="none" strike="noStrike">
                <a:solidFill>
                  <a:schemeClr val="dk1"/>
                </a:solidFill>
                <a:latin typeface="Century Gothic"/>
                <a:ea typeface="Century Gothic"/>
                <a:cs typeface="Century Gothic"/>
                <a:sym typeface="Century Gothic"/>
              </a:rPr>
              <a:t>Evasión R.I</a:t>
            </a:r>
            <a:endParaRPr/>
          </a:p>
        </p:txBody>
      </p:sp>
      <p:sp>
        <p:nvSpPr>
          <p:cNvPr id="1495" name="Google Shape;1495;p66"/>
          <p:cNvSpPr/>
          <p:nvPr/>
        </p:nvSpPr>
        <p:spPr>
          <a:xfrm>
            <a:off x="8531729" y="2830677"/>
            <a:ext cx="284503" cy="218394"/>
          </a:xfrm>
          <a:prstGeom prst="notchedRightArrow">
            <a:avLst>
              <a:gd fmla="val 50000" name="adj1"/>
              <a:gd fmla="val 50000" name="adj2"/>
            </a:avLst>
          </a:prstGeom>
          <a:solidFill>
            <a:schemeClr val="lt1"/>
          </a:solid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496" name="Google Shape;1496;p66"/>
          <p:cNvSpPr/>
          <p:nvPr/>
        </p:nvSpPr>
        <p:spPr>
          <a:xfrm>
            <a:off x="8895240" y="2766410"/>
            <a:ext cx="1239360" cy="327348"/>
          </a:xfrm>
          <a:prstGeom prst="rect">
            <a:avLst/>
          </a:prstGeom>
          <a:no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s-CO" sz="1200" u="none" cap="none" strike="noStrike">
                <a:solidFill>
                  <a:schemeClr val="dk1"/>
                </a:solidFill>
                <a:latin typeface="Century Gothic"/>
                <a:ea typeface="Century Gothic"/>
                <a:cs typeface="Century Gothic"/>
                <a:sym typeface="Century Gothic"/>
              </a:rPr>
              <a:t>Tropismo</a:t>
            </a:r>
            <a:endParaRPr/>
          </a:p>
        </p:txBody>
      </p:sp>
      <p:sp>
        <p:nvSpPr>
          <p:cNvPr id="1497" name="Google Shape;1497;p66"/>
          <p:cNvSpPr/>
          <p:nvPr/>
        </p:nvSpPr>
        <p:spPr>
          <a:xfrm>
            <a:off x="8895240" y="3179103"/>
            <a:ext cx="1239360" cy="327348"/>
          </a:xfrm>
          <a:prstGeom prst="rect">
            <a:avLst/>
          </a:prstGeom>
          <a:no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s-CO" sz="1200" u="none" cap="none" strike="noStrike">
                <a:solidFill>
                  <a:schemeClr val="dk1"/>
                </a:solidFill>
                <a:latin typeface="Century Gothic"/>
                <a:ea typeface="Century Gothic"/>
                <a:cs typeface="Century Gothic"/>
                <a:sym typeface="Century Gothic"/>
              </a:rPr>
              <a:t>C. apoptotica</a:t>
            </a:r>
            <a:endParaRPr/>
          </a:p>
        </p:txBody>
      </p:sp>
      <p:sp>
        <p:nvSpPr>
          <p:cNvPr id="1498" name="Google Shape;1498;p66"/>
          <p:cNvSpPr/>
          <p:nvPr/>
        </p:nvSpPr>
        <p:spPr>
          <a:xfrm>
            <a:off x="8531729" y="3233580"/>
            <a:ext cx="284503" cy="218394"/>
          </a:xfrm>
          <a:prstGeom prst="notchedRightArrow">
            <a:avLst>
              <a:gd fmla="val 50000" name="adj1"/>
              <a:gd fmla="val 50000" name="adj2"/>
            </a:avLst>
          </a:prstGeom>
          <a:solidFill>
            <a:schemeClr val="lt1"/>
          </a:solid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499" name="Google Shape;1499;p66"/>
          <p:cNvSpPr/>
          <p:nvPr/>
        </p:nvSpPr>
        <p:spPr>
          <a:xfrm>
            <a:off x="8895240" y="3599091"/>
            <a:ext cx="1239360" cy="327348"/>
          </a:xfrm>
          <a:prstGeom prst="rect">
            <a:avLst/>
          </a:prstGeom>
          <a:no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s-CO" sz="1200" u="none" cap="none" strike="noStrike">
                <a:solidFill>
                  <a:schemeClr val="dk1"/>
                </a:solidFill>
                <a:latin typeface="Century Gothic"/>
                <a:ea typeface="Century Gothic"/>
                <a:cs typeface="Century Gothic"/>
                <a:sym typeface="Century Gothic"/>
              </a:rPr>
              <a:t>Baja citotoxicidad</a:t>
            </a:r>
            <a:endParaRPr/>
          </a:p>
        </p:txBody>
      </p:sp>
      <p:sp>
        <p:nvSpPr>
          <p:cNvPr id="1500" name="Google Shape;1500;p66"/>
          <p:cNvSpPr/>
          <p:nvPr/>
        </p:nvSpPr>
        <p:spPr>
          <a:xfrm>
            <a:off x="8531729" y="3650792"/>
            <a:ext cx="284503" cy="218394"/>
          </a:xfrm>
          <a:prstGeom prst="notchedRightArrow">
            <a:avLst>
              <a:gd fmla="val 50000" name="adj1"/>
              <a:gd fmla="val 50000" name="adj2"/>
            </a:avLst>
          </a:prstGeom>
          <a:solidFill>
            <a:schemeClr val="lt1"/>
          </a:solid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descr="https://lh5.googleusercontent.com/ABkNfPkgRlEp5xF1s3yTGKbNR2P9YAzmNqVSOgzpNp1_YWnsrpxcbbtQgudInrMFmDX-2X02BqrKjbAW14VW61pXjdsphNyoTt-MLU25Vb8XM-7Tz0nyNohJ8qc_8pIxX747Gy8i" id="1501" name="Google Shape;1501;p66"/>
          <p:cNvPicPr preferRelativeResize="0"/>
          <p:nvPr/>
        </p:nvPicPr>
        <p:blipFill rotWithShape="1">
          <a:blip r:embed="rId9">
            <a:alphaModFix/>
          </a:blip>
          <a:srcRect b="5968" l="13287" r="6873" t="5111"/>
          <a:stretch/>
        </p:blipFill>
        <p:spPr>
          <a:xfrm>
            <a:off x="3764211" y="3732896"/>
            <a:ext cx="3760615" cy="3125103"/>
          </a:xfrm>
          <a:prstGeom prst="rect">
            <a:avLst/>
          </a:prstGeom>
          <a:noFill/>
          <a:ln>
            <a:noFill/>
          </a:ln>
        </p:spPr>
      </p:pic>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6" name="Shape 1506"/>
        <p:cNvGrpSpPr/>
        <p:nvPr/>
      </p:nvGrpSpPr>
      <p:grpSpPr>
        <a:xfrm>
          <a:off x="0" y="0"/>
          <a:ext cx="0" cy="0"/>
          <a:chOff x="0" y="0"/>
          <a:chExt cx="0" cy="0"/>
        </a:xfrm>
      </p:grpSpPr>
      <p:sp>
        <p:nvSpPr>
          <p:cNvPr id="1507" name="Google Shape;1507;p67"/>
          <p:cNvSpPr/>
          <p:nvPr/>
        </p:nvSpPr>
        <p:spPr>
          <a:xfrm>
            <a:off x="0" y="0"/>
            <a:ext cx="12192000" cy="685800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pic>
        <p:nvPicPr>
          <p:cNvPr id="1508" name="Google Shape;1508;p67"/>
          <p:cNvPicPr preferRelativeResize="0"/>
          <p:nvPr/>
        </p:nvPicPr>
        <p:blipFill rotWithShape="1">
          <a:blip r:embed="rId3">
            <a:alphaModFix/>
          </a:blip>
          <a:srcRect b="0" l="0" r="0" t="-534"/>
          <a:stretch/>
        </p:blipFill>
        <p:spPr>
          <a:xfrm rot="-5400000">
            <a:off x="7545075" y="2187578"/>
            <a:ext cx="6857999" cy="2482850"/>
          </a:xfrm>
          <a:prstGeom prst="rect">
            <a:avLst/>
          </a:prstGeom>
          <a:noFill/>
          <a:ln>
            <a:noFill/>
          </a:ln>
        </p:spPr>
      </p:pic>
      <p:sp>
        <p:nvSpPr>
          <p:cNvPr id="1509" name="Google Shape;1509;p67"/>
          <p:cNvSpPr txBox="1"/>
          <p:nvPr>
            <p:ph type="ctrTitle"/>
          </p:nvPr>
        </p:nvSpPr>
        <p:spPr>
          <a:xfrm>
            <a:off x="398829" y="469900"/>
            <a:ext cx="10575245" cy="593843"/>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chemeClr val="dk1"/>
              </a:buClr>
              <a:buSzPts val="2000"/>
              <a:buFont typeface="Century Gothic"/>
              <a:buNone/>
            </a:pPr>
            <a:r>
              <a:rPr b="1" i="1" lang="es-CO" sz="2000"/>
              <a:t>DISCUSIÓN</a:t>
            </a:r>
            <a:endParaRPr/>
          </a:p>
        </p:txBody>
      </p:sp>
      <p:sp>
        <p:nvSpPr>
          <p:cNvPr id="1510" name="Google Shape;1510;p67"/>
          <p:cNvSpPr/>
          <p:nvPr/>
        </p:nvSpPr>
        <p:spPr>
          <a:xfrm>
            <a:off x="253691" y="1285851"/>
            <a:ext cx="10865519" cy="637711"/>
          </a:xfrm>
          <a:prstGeom prst="rect">
            <a:avLst/>
          </a:prstGeom>
          <a:solidFill>
            <a:schemeClr val="accent1"/>
          </a:solid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s-CO" sz="1200" u="none" cap="none" strike="noStrike">
                <a:solidFill>
                  <a:schemeClr val="lt1"/>
                </a:solidFill>
                <a:latin typeface="Century Gothic"/>
                <a:ea typeface="Century Gothic"/>
                <a:cs typeface="Century Gothic"/>
                <a:sym typeface="Century Gothic"/>
              </a:rPr>
              <a:t>Describe por primera vez un modelo adenoviral editado genéticamente para la resolución de la LMC dentro del marco del análisis bibliográfico  </a:t>
            </a:r>
            <a:endParaRPr/>
          </a:p>
        </p:txBody>
      </p:sp>
      <p:pic>
        <p:nvPicPr>
          <p:cNvPr descr="https://lh6.googleusercontent.com/e48ab_Td0s5rijxcYhh9SV6VMfj54q1DoxhkMNKGoWVi7ubg6igptGU93s5dsN-N9uSRBefbDR8Rjb12xCHCPkeVvNITCP4JaXnq9YqC0k2ditIRZXbaS-Mc55pRUiVNhOn4TSIv" id="1511" name="Google Shape;1511;p67"/>
          <p:cNvPicPr preferRelativeResize="0"/>
          <p:nvPr/>
        </p:nvPicPr>
        <p:blipFill rotWithShape="1">
          <a:blip r:embed="rId4">
            <a:alphaModFix/>
          </a:blip>
          <a:srcRect b="9501" l="19212" r="21624" t="11123"/>
          <a:stretch/>
        </p:blipFill>
        <p:spPr>
          <a:xfrm>
            <a:off x="253691" y="2486256"/>
            <a:ext cx="1493824" cy="1295328"/>
          </a:xfrm>
          <a:prstGeom prst="rect">
            <a:avLst/>
          </a:prstGeom>
          <a:noFill/>
          <a:ln>
            <a:noFill/>
          </a:ln>
        </p:spPr>
      </p:pic>
      <p:sp>
        <p:nvSpPr>
          <p:cNvPr id="1512" name="Google Shape;1512;p67"/>
          <p:cNvSpPr/>
          <p:nvPr/>
        </p:nvSpPr>
        <p:spPr>
          <a:xfrm>
            <a:off x="611827" y="2145670"/>
            <a:ext cx="777552" cy="327348"/>
          </a:xfrm>
          <a:prstGeom prst="rect">
            <a:avLst/>
          </a:prstGeom>
          <a:no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s-CO" sz="1200" u="none" cap="none" strike="noStrike">
                <a:solidFill>
                  <a:schemeClr val="dk1"/>
                </a:solidFill>
                <a:latin typeface="Century Gothic"/>
                <a:ea typeface="Century Gothic"/>
                <a:cs typeface="Century Gothic"/>
                <a:sym typeface="Century Gothic"/>
              </a:rPr>
              <a:t>Ad5</a:t>
            </a:r>
            <a:endParaRPr/>
          </a:p>
        </p:txBody>
      </p:sp>
      <p:pic>
        <p:nvPicPr>
          <p:cNvPr descr="https://lh6.googleusercontent.com/e48ab_Td0s5rijxcYhh9SV6VMfj54q1DoxhkMNKGoWVi7ubg6igptGU93s5dsN-N9uSRBefbDR8Rjb12xCHCPkeVvNITCP4JaXnq9YqC0k2ditIRZXbaS-Mc55pRUiVNhOn4TSIv" id="1513" name="Google Shape;1513;p67"/>
          <p:cNvPicPr preferRelativeResize="0"/>
          <p:nvPr/>
        </p:nvPicPr>
        <p:blipFill rotWithShape="1">
          <a:blip r:embed="rId4">
            <a:alphaModFix/>
          </a:blip>
          <a:srcRect b="9501" l="19212" r="21624" t="11123"/>
          <a:stretch/>
        </p:blipFill>
        <p:spPr>
          <a:xfrm>
            <a:off x="1882786" y="2344452"/>
            <a:ext cx="582119" cy="513383"/>
          </a:xfrm>
          <a:prstGeom prst="rect">
            <a:avLst/>
          </a:prstGeom>
          <a:noFill/>
          <a:ln>
            <a:noFill/>
          </a:ln>
        </p:spPr>
      </p:pic>
      <p:pic>
        <p:nvPicPr>
          <p:cNvPr descr="https://lh6.googleusercontent.com/e48ab_Td0s5rijxcYhh9SV6VMfj54q1DoxhkMNKGoWVi7ubg6igptGU93s5dsN-N9uSRBefbDR8Rjb12xCHCPkeVvNITCP4JaXnq9YqC0k2ditIRZXbaS-Mc55pRUiVNhOn4TSIv" id="1514" name="Google Shape;1514;p67"/>
          <p:cNvPicPr preferRelativeResize="0"/>
          <p:nvPr/>
        </p:nvPicPr>
        <p:blipFill rotWithShape="1">
          <a:blip r:embed="rId4">
            <a:alphaModFix/>
          </a:blip>
          <a:srcRect b="9501" l="19212" r="21624" t="11123"/>
          <a:stretch/>
        </p:blipFill>
        <p:spPr>
          <a:xfrm>
            <a:off x="2376193" y="2780578"/>
            <a:ext cx="582119" cy="513383"/>
          </a:xfrm>
          <a:prstGeom prst="rect">
            <a:avLst/>
          </a:prstGeom>
          <a:noFill/>
          <a:ln>
            <a:noFill/>
          </a:ln>
        </p:spPr>
      </p:pic>
      <p:pic>
        <p:nvPicPr>
          <p:cNvPr descr="https://lh6.googleusercontent.com/e48ab_Td0s5rijxcYhh9SV6VMfj54q1DoxhkMNKGoWVi7ubg6igptGU93s5dsN-N9uSRBefbDR8Rjb12xCHCPkeVvNITCP4JaXnq9YqC0k2ditIRZXbaS-Mc55pRUiVNhOn4TSIv" id="1515" name="Google Shape;1515;p67"/>
          <p:cNvPicPr preferRelativeResize="0"/>
          <p:nvPr/>
        </p:nvPicPr>
        <p:blipFill rotWithShape="1">
          <a:blip r:embed="rId4">
            <a:alphaModFix/>
          </a:blip>
          <a:srcRect b="9501" l="19212" r="21624" t="11123"/>
          <a:stretch/>
        </p:blipFill>
        <p:spPr>
          <a:xfrm>
            <a:off x="1794074" y="3143893"/>
            <a:ext cx="582119" cy="513383"/>
          </a:xfrm>
          <a:prstGeom prst="rect">
            <a:avLst/>
          </a:prstGeom>
          <a:noFill/>
          <a:ln>
            <a:noFill/>
          </a:ln>
        </p:spPr>
      </p:pic>
      <p:pic>
        <p:nvPicPr>
          <p:cNvPr id="1516" name="Google Shape;1516;p67"/>
          <p:cNvPicPr preferRelativeResize="0"/>
          <p:nvPr/>
        </p:nvPicPr>
        <p:blipFill rotWithShape="1">
          <a:blip r:embed="rId5">
            <a:alphaModFix/>
          </a:blip>
          <a:srcRect b="34570" l="49822" r="14552" t="21874"/>
          <a:stretch/>
        </p:blipFill>
        <p:spPr>
          <a:xfrm>
            <a:off x="3008309" y="2145670"/>
            <a:ext cx="2501340" cy="1911283"/>
          </a:xfrm>
          <a:prstGeom prst="rect">
            <a:avLst/>
          </a:prstGeom>
          <a:noFill/>
          <a:ln>
            <a:noFill/>
          </a:ln>
        </p:spPr>
      </p:pic>
      <p:pic>
        <p:nvPicPr>
          <p:cNvPr descr="Urgent Care for Kids - Prueba Para Anticuerpo &amp;amp; Ubicaciónes" id="1517" name="Google Shape;1517;p67"/>
          <p:cNvPicPr preferRelativeResize="0"/>
          <p:nvPr/>
        </p:nvPicPr>
        <p:blipFill rotWithShape="1">
          <a:blip r:embed="rId6">
            <a:alphaModFix/>
          </a:blip>
          <a:srcRect b="0" l="0" r="0" t="0"/>
          <a:stretch/>
        </p:blipFill>
        <p:spPr>
          <a:xfrm rot="984439">
            <a:off x="1858813" y="2744880"/>
            <a:ext cx="266149" cy="310537"/>
          </a:xfrm>
          <a:prstGeom prst="rect">
            <a:avLst/>
          </a:prstGeom>
          <a:noFill/>
          <a:ln>
            <a:noFill/>
          </a:ln>
        </p:spPr>
      </p:pic>
      <p:pic>
        <p:nvPicPr>
          <p:cNvPr descr="Urgent Care for Kids - Prueba Para Anticuerpo &amp;amp; Ubicaciónes" id="1518" name="Google Shape;1518;p67"/>
          <p:cNvPicPr preferRelativeResize="0"/>
          <p:nvPr/>
        </p:nvPicPr>
        <p:blipFill rotWithShape="1">
          <a:blip r:embed="rId6">
            <a:alphaModFix/>
          </a:blip>
          <a:srcRect b="0" l="0" r="0" t="0"/>
          <a:stretch/>
        </p:blipFill>
        <p:spPr>
          <a:xfrm rot="-2372415">
            <a:off x="2195555" y="2734130"/>
            <a:ext cx="266149" cy="310537"/>
          </a:xfrm>
          <a:prstGeom prst="rect">
            <a:avLst/>
          </a:prstGeom>
          <a:noFill/>
          <a:ln>
            <a:noFill/>
          </a:ln>
        </p:spPr>
      </p:pic>
      <p:pic>
        <p:nvPicPr>
          <p:cNvPr descr="Urgent Care for Kids - Prueba Para Anticuerpo &amp;amp; Ubicaciónes" id="1519" name="Google Shape;1519;p67"/>
          <p:cNvPicPr preferRelativeResize="0"/>
          <p:nvPr/>
        </p:nvPicPr>
        <p:blipFill rotWithShape="1">
          <a:blip r:embed="rId6">
            <a:alphaModFix/>
          </a:blip>
          <a:srcRect b="0" l="0" r="0" t="0"/>
          <a:stretch/>
        </p:blipFill>
        <p:spPr>
          <a:xfrm rot="-8691764">
            <a:off x="2220551" y="2119593"/>
            <a:ext cx="266149" cy="310537"/>
          </a:xfrm>
          <a:prstGeom prst="rect">
            <a:avLst/>
          </a:prstGeom>
          <a:noFill/>
          <a:ln>
            <a:noFill/>
          </a:ln>
        </p:spPr>
      </p:pic>
      <p:pic>
        <p:nvPicPr>
          <p:cNvPr descr="Urgent Care for Kids - Prueba Para Anticuerpo &amp;amp; Ubicaciónes" id="1520" name="Google Shape;1520;p67"/>
          <p:cNvPicPr preferRelativeResize="0"/>
          <p:nvPr/>
        </p:nvPicPr>
        <p:blipFill rotWithShape="1">
          <a:blip r:embed="rId6">
            <a:alphaModFix/>
          </a:blip>
          <a:srcRect b="0" l="0" r="0" t="0"/>
          <a:stretch/>
        </p:blipFill>
        <p:spPr>
          <a:xfrm rot="-5400000">
            <a:off x="2375821" y="2441071"/>
            <a:ext cx="266149" cy="310537"/>
          </a:xfrm>
          <a:prstGeom prst="rect">
            <a:avLst/>
          </a:prstGeom>
          <a:noFill/>
          <a:ln>
            <a:noFill/>
          </a:ln>
        </p:spPr>
      </p:pic>
      <p:pic>
        <p:nvPicPr>
          <p:cNvPr descr="Urgent Care for Kids - Prueba Para Anticuerpo &amp;amp; Ubicaciónes" id="1521" name="Google Shape;1521;p67"/>
          <p:cNvPicPr preferRelativeResize="0"/>
          <p:nvPr/>
        </p:nvPicPr>
        <p:blipFill rotWithShape="1">
          <a:blip r:embed="rId6">
            <a:alphaModFix/>
          </a:blip>
          <a:srcRect b="0" l="0" r="0" t="0"/>
          <a:stretch/>
        </p:blipFill>
        <p:spPr>
          <a:xfrm rot="8739117">
            <a:off x="1834529" y="2134115"/>
            <a:ext cx="266149" cy="310537"/>
          </a:xfrm>
          <a:prstGeom prst="rect">
            <a:avLst/>
          </a:prstGeom>
          <a:noFill/>
          <a:ln>
            <a:noFill/>
          </a:ln>
        </p:spPr>
      </p:pic>
      <p:pic>
        <p:nvPicPr>
          <p:cNvPr descr="Urgent Care for Kids - Prueba Para Anticuerpo &amp;amp; Ubicaciónes" id="1522" name="Google Shape;1522;p67"/>
          <p:cNvPicPr preferRelativeResize="0"/>
          <p:nvPr/>
        </p:nvPicPr>
        <p:blipFill rotWithShape="1">
          <a:blip r:embed="rId6">
            <a:alphaModFix/>
          </a:blip>
          <a:srcRect b="0" l="0" r="0" t="0"/>
          <a:stretch/>
        </p:blipFill>
        <p:spPr>
          <a:xfrm rot="5400000">
            <a:off x="1666742" y="2444972"/>
            <a:ext cx="266149" cy="310537"/>
          </a:xfrm>
          <a:prstGeom prst="rect">
            <a:avLst/>
          </a:prstGeom>
          <a:noFill/>
          <a:ln>
            <a:noFill/>
          </a:ln>
        </p:spPr>
      </p:pic>
      <p:pic>
        <p:nvPicPr>
          <p:cNvPr descr="Cienacias Naturales de Hno. Vichozo: Fagocitosis" id="1523" name="Google Shape;1523;p67"/>
          <p:cNvPicPr preferRelativeResize="0"/>
          <p:nvPr/>
        </p:nvPicPr>
        <p:blipFill rotWithShape="1">
          <a:blip r:embed="rId7">
            <a:alphaModFix/>
          </a:blip>
          <a:srcRect b="18527" l="13124" r="15874" t="28659"/>
          <a:stretch/>
        </p:blipFill>
        <p:spPr>
          <a:xfrm>
            <a:off x="926710" y="3667335"/>
            <a:ext cx="2066381" cy="1537126"/>
          </a:xfrm>
          <a:prstGeom prst="rect">
            <a:avLst/>
          </a:prstGeom>
          <a:noFill/>
          <a:ln>
            <a:noFill/>
          </a:ln>
        </p:spPr>
      </p:pic>
      <p:sp>
        <p:nvSpPr>
          <p:cNvPr id="1524" name="Google Shape;1524;p67"/>
          <p:cNvSpPr/>
          <p:nvPr/>
        </p:nvSpPr>
        <p:spPr>
          <a:xfrm rot="1429237">
            <a:off x="1892494" y="3695715"/>
            <a:ext cx="222949" cy="485616"/>
          </a:xfrm>
          <a:prstGeom prst="ellipse">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525" name="Google Shape;1525;p67"/>
          <p:cNvSpPr/>
          <p:nvPr/>
        </p:nvSpPr>
        <p:spPr>
          <a:xfrm>
            <a:off x="2260422" y="3657276"/>
            <a:ext cx="844908" cy="45719"/>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526" name="Google Shape;1526;p67"/>
          <p:cNvSpPr/>
          <p:nvPr/>
        </p:nvSpPr>
        <p:spPr>
          <a:xfrm>
            <a:off x="2376193" y="3710038"/>
            <a:ext cx="575705" cy="45719"/>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527" name="Google Shape;1527;p67"/>
          <p:cNvSpPr/>
          <p:nvPr/>
        </p:nvSpPr>
        <p:spPr>
          <a:xfrm>
            <a:off x="1955085" y="3657276"/>
            <a:ext cx="172073" cy="98481"/>
          </a:xfrm>
          <a:prstGeom prst="ellipse">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528" name="Google Shape;1528;p67"/>
          <p:cNvSpPr/>
          <p:nvPr/>
        </p:nvSpPr>
        <p:spPr>
          <a:xfrm>
            <a:off x="5677521" y="2725156"/>
            <a:ext cx="1297551" cy="805807"/>
          </a:xfrm>
          <a:prstGeom prst="notchedRightArrow">
            <a:avLst>
              <a:gd fmla="val 50000" name="adj1"/>
              <a:gd fmla="val 50000" name="adj2"/>
            </a:avLst>
          </a:prstGeom>
          <a:solidFill>
            <a:schemeClr val="lt1"/>
          </a:solid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id="1529" name="Google Shape;1529;p67"/>
          <p:cNvPicPr preferRelativeResize="0"/>
          <p:nvPr/>
        </p:nvPicPr>
        <p:blipFill rotWithShape="1">
          <a:blip r:embed="rId8">
            <a:alphaModFix/>
          </a:blip>
          <a:srcRect b="0" l="0" r="0" t="0"/>
          <a:stretch/>
        </p:blipFill>
        <p:spPr>
          <a:xfrm>
            <a:off x="5752703" y="2076836"/>
            <a:ext cx="949897" cy="949897"/>
          </a:xfrm>
          <a:prstGeom prst="rect">
            <a:avLst/>
          </a:prstGeom>
          <a:noFill/>
          <a:ln>
            <a:noFill/>
          </a:ln>
        </p:spPr>
      </p:pic>
      <p:pic>
        <p:nvPicPr>
          <p:cNvPr descr="https://lh6.googleusercontent.com/e48ab_Td0s5rijxcYhh9SV6VMfj54q1DoxhkMNKGoWVi7ubg6igptGU93s5dsN-N9uSRBefbDR8Rjb12xCHCPkeVvNITCP4JaXnq9YqC0k2ditIRZXbaS-Mc55pRUiVNhOn4TSIv" id="1530" name="Google Shape;1530;p67"/>
          <p:cNvPicPr preferRelativeResize="0"/>
          <p:nvPr/>
        </p:nvPicPr>
        <p:blipFill rotWithShape="1">
          <a:blip r:embed="rId4">
            <a:alphaModFix/>
          </a:blip>
          <a:srcRect b="9501" l="19212" r="21624" t="11123"/>
          <a:stretch/>
        </p:blipFill>
        <p:spPr>
          <a:xfrm>
            <a:off x="7073209" y="2496229"/>
            <a:ext cx="1493824" cy="1295328"/>
          </a:xfrm>
          <a:prstGeom prst="rect">
            <a:avLst/>
          </a:prstGeom>
          <a:noFill/>
          <a:ln>
            <a:noFill/>
          </a:ln>
        </p:spPr>
      </p:pic>
      <p:sp>
        <p:nvSpPr>
          <p:cNvPr id="1531" name="Google Shape;1531;p67"/>
          <p:cNvSpPr/>
          <p:nvPr/>
        </p:nvSpPr>
        <p:spPr>
          <a:xfrm>
            <a:off x="7348204" y="2168060"/>
            <a:ext cx="918540" cy="327348"/>
          </a:xfrm>
          <a:prstGeom prst="rect">
            <a:avLst/>
          </a:prstGeom>
          <a:no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s-CO" sz="1200" u="none" cap="none" strike="noStrike">
                <a:solidFill>
                  <a:schemeClr val="dk1"/>
                </a:solidFill>
                <a:latin typeface="Century Gothic"/>
                <a:ea typeface="Century Gothic"/>
                <a:cs typeface="Century Gothic"/>
                <a:sym typeface="Century Gothic"/>
              </a:rPr>
              <a:t>Ad5/52s</a:t>
            </a:r>
            <a:endParaRPr b="1" i="0" sz="1200" u="none" cap="none" strike="noStrike">
              <a:solidFill>
                <a:schemeClr val="dk1"/>
              </a:solidFill>
              <a:latin typeface="Century Gothic"/>
              <a:ea typeface="Century Gothic"/>
              <a:cs typeface="Century Gothic"/>
              <a:sym typeface="Century Gothic"/>
            </a:endParaRPr>
          </a:p>
        </p:txBody>
      </p:sp>
      <p:cxnSp>
        <p:nvCxnSpPr>
          <p:cNvPr id="1532" name="Google Shape;1532;p67"/>
          <p:cNvCxnSpPr/>
          <p:nvPr/>
        </p:nvCxnSpPr>
        <p:spPr>
          <a:xfrm flipH="1" rot="10800000">
            <a:off x="8086719" y="2904401"/>
            <a:ext cx="180025" cy="77257"/>
          </a:xfrm>
          <a:prstGeom prst="straightConnector1">
            <a:avLst/>
          </a:prstGeom>
          <a:noFill/>
          <a:ln cap="flat" cmpd="sng" w="28575">
            <a:solidFill>
              <a:schemeClr val="dk1"/>
            </a:solidFill>
            <a:prstDash val="solid"/>
            <a:round/>
            <a:headEnd len="sm" w="sm" type="none"/>
            <a:tailEnd len="sm" w="sm" type="none"/>
          </a:ln>
        </p:spPr>
      </p:cxnSp>
      <p:cxnSp>
        <p:nvCxnSpPr>
          <p:cNvPr id="1533" name="Google Shape;1533;p67"/>
          <p:cNvCxnSpPr/>
          <p:nvPr/>
        </p:nvCxnSpPr>
        <p:spPr>
          <a:xfrm>
            <a:off x="8053583" y="3255195"/>
            <a:ext cx="180025" cy="150068"/>
          </a:xfrm>
          <a:prstGeom prst="straightConnector1">
            <a:avLst/>
          </a:prstGeom>
          <a:noFill/>
          <a:ln cap="flat" cmpd="sng" w="28575">
            <a:solidFill>
              <a:schemeClr val="dk1"/>
            </a:solidFill>
            <a:prstDash val="solid"/>
            <a:round/>
            <a:headEnd len="sm" w="sm" type="none"/>
            <a:tailEnd len="sm" w="sm" type="none"/>
          </a:ln>
        </p:spPr>
      </p:cxnSp>
      <p:cxnSp>
        <p:nvCxnSpPr>
          <p:cNvPr id="1534" name="Google Shape;1534;p67"/>
          <p:cNvCxnSpPr/>
          <p:nvPr/>
        </p:nvCxnSpPr>
        <p:spPr>
          <a:xfrm>
            <a:off x="7807474" y="3432812"/>
            <a:ext cx="12647" cy="239164"/>
          </a:xfrm>
          <a:prstGeom prst="straightConnector1">
            <a:avLst/>
          </a:prstGeom>
          <a:noFill/>
          <a:ln cap="flat" cmpd="sng" w="28575">
            <a:solidFill>
              <a:schemeClr val="dk1"/>
            </a:solidFill>
            <a:prstDash val="solid"/>
            <a:round/>
            <a:headEnd len="sm" w="sm" type="none"/>
            <a:tailEnd len="sm" w="sm" type="none"/>
          </a:ln>
        </p:spPr>
      </p:cxnSp>
      <p:cxnSp>
        <p:nvCxnSpPr>
          <p:cNvPr id="1535" name="Google Shape;1535;p67"/>
          <p:cNvCxnSpPr/>
          <p:nvPr/>
        </p:nvCxnSpPr>
        <p:spPr>
          <a:xfrm flipH="1">
            <a:off x="7325149" y="3267716"/>
            <a:ext cx="218937" cy="108740"/>
          </a:xfrm>
          <a:prstGeom prst="straightConnector1">
            <a:avLst/>
          </a:prstGeom>
          <a:noFill/>
          <a:ln cap="flat" cmpd="sng" w="28575">
            <a:solidFill>
              <a:schemeClr val="dk1"/>
            </a:solidFill>
            <a:prstDash val="solid"/>
            <a:round/>
            <a:headEnd len="sm" w="sm" type="none"/>
            <a:tailEnd len="sm" w="sm" type="none"/>
          </a:ln>
        </p:spPr>
      </p:cxnSp>
      <p:cxnSp>
        <p:nvCxnSpPr>
          <p:cNvPr id="1536" name="Google Shape;1536;p67"/>
          <p:cNvCxnSpPr/>
          <p:nvPr/>
        </p:nvCxnSpPr>
        <p:spPr>
          <a:xfrm rot="10800000">
            <a:off x="7357677" y="2837438"/>
            <a:ext cx="167149" cy="105591"/>
          </a:xfrm>
          <a:prstGeom prst="straightConnector1">
            <a:avLst/>
          </a:prstGeom>
          <a:noFill/>
          <a:ln cap="flat" cmpd="sng" w="28575">
            <a:solidFill>
              <a:schemeClr val="dk1"/>
            </a:solidFill>
            <a:prstDash val="solid"/>
            <a:round/>
            <a:headEnd len="sm" w="sm" type="none"/>
            <a:tailEnd len="sm" w="sm" type="none"/>
          </a:ln>
        </p:spPr>
      </p:cxnSp>
      <p:cxnSp>
        <p:nvCxnSpPr>
          <p:cNvPr id="1537" name="Google Shape;1537;p67"/>
          <p:cNvCxnSpPr/>
          <p:nvPr/>
        </p:nvCxnSpPr>
        <p:spPr>
          <a:xfrm rot="10800000">
            <a:off x="7807474" y="2610080"/>
            <a:ext cx="0" cy="198684"/>
          </a:xfrm>
          <a:prstGeom prst="straightConnector1">
            <a:avLst/>
          </a:prstGeom>
          <a:noFill/>
          <a:ln cap="flat" cmpd="sng" w="28575">
            <a:solidFill>
              <a:schemeClr val="dk1"/>
            </a:solidFill>
            <a:prstDash val="solid"/>
            <a:round/>
            <a:headEnd len="sm" w="sm" type="none"/>
            <a:tailEnd len="sm" w="sm" type="none"/>
          </a:ln>
        </p:spPr>
      </p:cxnSp>
      <p:sp>
        <p:nvSpPr>
          <p:cNvPr id="1538" name="Google Shape;1538;p67"/>
          <p:cNvSpPr/>
          <p:nvPr/>
        </p:nvSpPr>
        <p:spPr>
          <a:xfrm>
            <a:off x="8531979" y="2450550"/>
            <a:ext cx="284503" cy="218394"/>
          </a:xfrm>
          <a:prstGeom prst="notchedRightArrow">
            <a:avLst>
              <a:gd fmla="val 50000" name="adj1"/>
              <a:gd fmla="val 50000" name="adj2"/>
            </a:avLst>
          </a:prstGeom>
          <a:solidFill>
            <a:schemeClr val="lt1"/>
          </a:solid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539" name="Google Shape;1539;p67"/>
          <p:cNvSpPr/>
          <p:nvPr/>
        </p:nvSpPr>
        <p:spPr>
          <a:xfrm>
            <a:off x="8904636" y="2372406"/>
            <a:ext cx="1229963" cy="327348"/>
          </a:xfrm>
          <a:prstGeom prst="rect">
            <a:avLst/>
          </a:prstGeom>
          <a:no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s-CO" sz="1200" u="none" cap="none" strike="noStrike">
                <a:solidFill>
                  <a:schemeClr val="dk1"/>
                </a:solidFill>
                <a:latin typeface="Century Gothic"/>
                <a:ea typeface="Century Gothic"/>
                <a:cs typeface="Century Gothic"/>
                <a:sym typeface="Century Gothic"/>
              </a:rPr>
              <a:t>Evasión R.I</a:t>
            </a:r>
            <a:endParaRPr/>
          </a:p>
        </p:txBody>
      </p:sp>
      <p:sp>
        <p:nvSpPr>
          <p:cNvPr id="1540" name="Google Shape;1540;p67"/>
          <p:cNvSpPr/>
          <p:nvPr/>
        </p:nvSpPr>
        <p:spPr>
          <a:xfrm>
            <a:off x="8531729" y="2830677"/>
            <a:ext cx="284503" cy="218394"/>
          </a:xfrm>
          <a:prstGeom prst="notchedRightArrow">
            <a:avLst>
              <a:gd fmla="val 50000" name="adj1"/>
              <a:gd fmla="val 50000" name="adj2"/>
            </a:avLst>
          </a:prstGeom>
          <a:solidFill>
            <a:schemeClr val="lt1"/>
          </a:solid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541" name="Google Shape;1541;p67"/>
          <p:cNvSpPr/>
          <p:nvPr/>
        </p:nvSpPr>
        <p:spPr>
          <a:xfrm>
            <a:off x="8895240" y="2766410"/>
            <a:ext cx="1239360" cy="327348"/>
          </a:xfrm>
          <a:prstGeom prst="rect">
            <a:avLst/>
          </a:prstGeom>
          <a:no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s-CO" sz="1200" u="none" cap="none" strike="noStrike">
                <a:solidFill>
                  <a:schemeClr val="dk1"/>
                </a:solidFill>
                <a:latin typeface="Century Gothic"/>
                <a:ea typeface="Century Gothic"/>
                <a:cs typeface="Century Gothic"/>
                <a:sym typeface="Century Gothic"/>
              </a:rPr>
              <a:t>Tropismo</a:t>
            </a:r>
            <a:endParaRPr/>
          </a:p>
        </p:txBody>
      </p:sp>
      <p:sp>
        <p:nvSpPr>
          <p:cNvPr id="1542" name="Google Shape;1542;p67"/>
          <p:cNvSpPr/>
          <p:nvPr/>
        </p:nvSpPr>
        <p:spPr>
          <a:xfrm>
            <a:off x="8895240" y="3179103"/>
            <a:ext cx="1239360" cy="327348"/>
          </a:xfrm>
          <a:prstGeom prst="rect">
            <a:avLst/>
          </a:prstGeom>
          <a:no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s-CO" sz="1200" u="none" cap="none" strike="noStrike">
                <a:solidFill>
                  <a:schemeClr val="dk1"/>
                </a:solidFill>
                <a:latin typeface="Century Gothic"/>
                <a:ea typeface="Century Gothic"/>
                <a:cs typeface="Century Gothic"/>
                <a:sym typeface="Century Gothic"/>
              </a:rPr>
              <a:t>C. apoptotica</a:t>
            </a:r>
            <a:endParaRPr/>
          </a:p>
        </p:txBody>
      </p:sp>
      <p:sp>
        <p:nvSpPr>
          <p:cNvPr id="1543" name="Google Shape;1543;p67"/>
          <p:cNvSpPr/>
          <p:nvPr/>
        </p:nvSpPr>
        <p:spPr>
          <a:xfrm>
            <a:off x="8531729" y="3233580"/>
            <a:ext cx="284503" cy="218394"/>
          </a:xfrm>
          <a:prstGeom prst="notchedRightArrow">
            <a:avLst>
              <a:gd fmla="val 50000" name="adj1"/>
              <a:gd fmla="val 50000" name="adj2"/>
            </a:avLst>
          </a:prstGeom>
          <a:solidFill>
            <a:schemeClr val="lt1"/>
          </a:solid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544" name="Google Shape;1544;p67"/>
          <p:cNvSpPr/>
          <p:nvPr/>
        </p:nvSpPr>
        <p:spPr>
          <a:xfrm>
            <a:off x="8895240" y="3599091"/>
            <a:ext cx="1239360" cy="327348"/>
          </a:xfrm>
          <a:prstGeom prst="rect">
            <a:avLst/>
          </a:prstGeom>
          <a:no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s-CO" sz="1200" u="none" cap="none" strike="noStrike">
                <a:solidFill>
                  <a:schemeClr val="dk1"/>
                </a:solidFill>
                <a:latin typeface="Century Gothic"/>
                <a:ea typeface="Century Gothic"/>
                <a:cs typeface="Century Gothic"/>
                <a:sym typeface="Century Gothic"/>
              </a:rPr>
              <a:t>Baja citotoxicidad</a:t>
            </a:r>
            <a:endParaRPr/>
          </a:p>
        </p:txBody>
      </p:sp>
      <p:sp>
        <p:nvSpPr>
          <p:cNvPr id="1545" name="Google Shape;1545;p67"/>
          <p:cNvSpPr/>
          <p:nvPr/>
        </p:nvSpPr>
        <p:spPr>
          <a:xfrm>
            <a:off x="8531729" y="3650792"/>
            <a:ext cx="284503" cy="218394"/>
          </a:xfrm>
          <a:prstGeom prst="notchedRightArrow">
            <a:avLst>
              <a:gd fmla="val 50000" name="adj1"/>
              <a:gd fmla="val 50000" name="adj2"/>
            </a:avLst>
          </a:prstGeom>
          <a:solidFill>
            <a:schemeClr val="lt1"/>
          </a:solid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descr="https://lh5.googleusercontent.com/ABkNfPkgRlEp5xF1s3yTGKbNR2P9YAzmNqVSOgzpNp1_YWnsrpxcbbtQgudInrMFmDX-2X02BqrKjbAW14VW61pXjdsphNyoTt-MLU25Vb8XM-7Tz0nyNohJ8qc_8pIxX747Gy8i" id="1546" name="Google Shape;1546;p67"/>
          <p:cNvPicPr preferRelativeResize="0"/>
          <p:nvPr/>
        </p:nvPicPr>
        <p:blipFill rotWithShape="1">
          <a:blip r:embed="rId9">
            <a:alphaModFix/>
          </a:blip>
          <a:srcRect b="5968" l="13287" r="6873" t="5111"/>
          <a:stretch/>
        </p:blipFill>
        <p:spPr>
          <a:xfrm>
            <a:off x="3764211" y="3732896"/>
            <a:ext cx="3760615" cy="3125103"/>
          </a:xfrm>
          <a:prstGeom prst="rect">
            <a:avLst/>
          </a:prstGeom>
          <a:noFill/>
          <a:ln>
            <a:noFill/>
          </a:ln>
        </p:spPr>
      </p:pic>
      <p:sp>
        <p:nvSpPr>
          <p:cNvPr id="1547" name="Google Shape;1547;p67"/>
          <p:cNvSpPr/>
          <p:nvPr/>
        </p:nvSpPr>
        <p:spPr>
          <a:xfrm>
            <a:off x="5359400" y="5866287"/>
            <a:ext cx="393303" cy="317500"/>
          </a:xfrm>
          <a:prstGeom prst="ellipse">
            <a:avLst/>
          </a:prstGeom>
          <a:noFill/>
          <a:ln cap="flat" cmpd="sng" w="381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2" name="Shape 1552"/>
        <p:cNvGrpSpPr/>
        <p:nvPr/>
      </p:nvGrpSpPr>
      <p:grpSpPr>
        <a:xfrm>
          <a:off x="0" y="0"/>
          <a:ext cx="0" cy="0"/>
          <a:chOff x="0" y="0"/>
          <a:chExt cx="0" cy="0"/>
        </a:xfrm>
      </p:grpSpPr>
      <p:sp>
        <p:nvSpPr>
          <p:cNvPr id="1553" name="Google Shape;1553;p68"/>
          <p:cNvSpPr/>
          <p:nvPr/>
        </p:nvSpPr>
        <p:spPr>
          <a:xfrm>
            <a:off x="0" y="0"/>
            <a:ext cx="12192000" cy="685800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pic>
        <p:nvPicPr>
          <p:cNvPr id="1554" name="Google Shape;1554;p68"/>
          <p:cNvPicPr preferRelativeResize="0"/>
          <p:nvPr/>
        </p:nvPicPr>
        <p:blipFill rotWithShape="1">
          <a:blip r:embed="rId3">
            <a:alphaModFix/>
          </a:blip>
          <a:srcRect b="0" l="0" r="0" t="-534"/>
          <a:stretch/>
        </p:blipFill>
        <p:spPr>
          <a:xfrm rot="-5400000">
            <a:off x="7545075" y="2187578"/>
            <a:ext cx="6857999" cy="2482850"/>
          </a:xfrm>
          <a:prstGeom prst="rect">
            <a:avLst/>
          </a:prstGeom>
          <a:noFill/>
          <a:ln>
            <a:noFill/>
          </a:ln>
        </p:spPr>
      </p:pic>
      <p:sp>
        <p:nvSpPr>
          <p:cNvPr id="1555" name="Google Shape;1555;p68"/>
          <p:cNvSpPr txBox="1"/>
          <p:nvPr>
            <p:ph type="ctrTitle"/>
          </p:nvPr>
        </p:nvSpPr>
        <p:spPr>
          <a:xfrm>
            <a:off x="398829" y="469900"/>
            <a:ext cx="10575245" cy="593843"/>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chemeClr val="dk1"/>
              </a:buClr>
              <a:buSzPts val="2000"/>
              <a:buFont typeface="Century Gothic"/>
              <a:buNone/>
            </a:pPr>
            <a:r>
              <a:rPr b="1" i="1" lang="es-CO" sz="2000"/>
              <a:t>DISCUSIÓN</a:t>
            </a:r>
            <a:endParaRPr/>
          </a:p>
        </p:txBody>
      </p:sp>
      <p:sp>
        <p:nvSpPr>
          <p:cNvPr id="1556" name="Google Shape;1556;p68"/>
          <p:cNvSpPr/>
          <p:nvPr/>
        </p:nvSpPr>
        <p:spPr>
          <a:xfrm>
            <a:off x="253691" y="1285851"/>
            <a:ext cx="10865519" cy="637711"/>
          </a:xfrm>
          <a:prstGeom prst="rect">
            <a:avLst/>
          </a:prstGeom>
          <a:solidFill>
            <a:schemeClr val="accent1"/>
          </a:solid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s-CO" sz="1200" u="none" cap="none" strike="noStrike">
                <a:solidFill>
                  <a:schemeClr val="lt1"/>
                </a:solidFill>
                <a:latin typeface="Century Gothic"/>
                <a:ea typeface="Century Gothic"/>
                <a:cs typeface="Century Gothic"/>
                <a:sym typeface="Century Gothic"/>
              </a:rPr>
              <a:t>Describe por primera vez un modelo adenoviral editado genéticamente para la resolución de la LMC dentro del marco del análisis bibliográfico  </a:t>
            </a:r>
            <a:endParaRPr/>
          </a:p>
        </p:txBody>
      </p:sp>
      <p:pic>
        <p:nvPicPr>
          <p:cNvPr descr="https://lh6.googleusercontent.com/e48ab_Td0s5rijxcYhh9SV6VMfj54q1DoxhkMNKGoWVi7ubg6igptGU93s5dsN-N9uSRBefbDR8Rjb12xCHCPkeVvNITCP4JaXnq9YqC0k2ditIRZXbaS-Mc55pRUiVNhOn4TSIv" id="1557" name="Google Shape;1557;p68"/>
          <p:cNvPicPr preferRelativeResize="0"/>
          <p:nvPr/>
        </p:nvPicPr>
        <p:blipFill rotWithShape="1">
          <a:blip r:embed="rId4">
            <a:alphaModFix/>
          </a:blip>
          <a:srcRect b="9501" l="19212" r="21624" t="11123"/>
          <a:stretch/>
        </p:blipFill>
        <p:spPr>
          <a:xfrm>
            <a:off x="253691" y="2486256"/>
            <a:ext cx="1493824" cy="1295328"/>
          </a:xfrm>
          <a:prstGeom prst="rect">
            <a:avLst/>
          </a:prstGeom>
          <a:noFill/>
          <a:ln>
            <a:noFill/>
          </a:ln>
        </p:spPr>
      </p:pic>
      <p:sp>
        <p:nvSpPr>
          <p:cNvPr id="1558" name="Google Shape;1558;p68"/>
          <p:cNvSpPr/>
          <p:nvPr/>
        </p:nvSpPr>
        <p:spPr>
          <a:xfrm>
            <a:off x="611827" y="2145670"/>
            <a:ext cx="777552" cy="327348"/>
          </a:xfrm>
          <a:prstGeom prst="rect">
            <a:avLst/>
          </a:prstGeom>
          <a:no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s-CO" sz="1200" u="none" cap="none" strike="noStrike">
                <a:solidFill>
                  <a:schemeClr val="dk1"/>
                </a:solidFill>
                <a:latin typeface="Century Gothic"/>
                <a:ea typeface="Century Gothic"/>
                <a:cs typeface="Century Gothic"/>
                <a:sym typeface="Century Gothic"/>
              </a:rPr>
              <a:t>Ad5</a:t>
            </a:r>
            <a:endParaRPr/>
          </a:p>
        </p:txBody>
      </p:sp>
      <p:pic>
        <p:nvPicPr>
          <p:cNvPr descr="https://lh6.googleusercontent.com/e48ab_Td0s5rijxcYhh9SV6VMfj54q1DoxhkMNKGoWVi7ubg6igptGU93s5dsN-N9uSRBefbDR8Rjb12xCHCPkeVvNITCP4JaXnq9YqC0k2ditIRZXbaS-Mc55pRUiVNhOn4TSIv" id="1559" name="Google Shape;1559;p68"/>
          <p:cNvPicPr preferRelativeResize="0"/>
          <p:nvPr/>
        </p:nvPicPr>
        <p:blipFill rotWithShape="1">
          <a:blip r:embed="rId4">
            <a:alphaModFix/>
          </a:blip>
          <a:srcRect b="9501" l="19212" r="21624" t="11123"/>
          <a:stretch/>
        </p:blipFill>
        <p:spPr>
          <a:xfrm>
            <a:off x="1882786" y="2344452"/>
            <a:ext cx="582119" cy="513383"/>
          </a:xfrm>
          <a:prstGeom prst="rect">
            <a:avLst/>
          </a:prstGeom>
          <a:noFill/>
          <a:ln>
            <a:noFill/>
          </a:ln>
        </p:spPr>
      </p:pic>
      <p:pic>
        <p:nvPicPr>
          <p:cNvPr descr="https://lh6.googleusercontent.com/e48ab_Td0s5rijxcYhh9SV6VMfj54q1DoxhkMNKGoWVi7ubg6igptGU93s5dsN-N9uSRBefbDR8Rjb12xCHCPkeVvNITCP4JaXnq9YqC0k2ditIRZXbaS-Mc55pRUiVNhOn4TSIv" id="1560" name="Google Shape;1560;p68"/>
          <p:cNvPicPr preferRelativeResize="0"/>
          <p:nvPr/>
        </p:nvPicPr>
        <p:blipFill rotWithShape="1">
          <a:blip r:embed="rId4">
            <a:alphaModFix/>
          </a:blip>
          <a:srcRect b="9501" l="19212" r="21624" t="11123"/>
          <a:stretch/>
        </p:blipFill>
        <p:spPr>
          <a:xfrm>
            <a:off x="2376193" y="2780578"/>
            <a:ext cx="582119" cy="513383"/>
          </a:xfrm>
          <a:prstGeom prst="rect">
            <a:avLst/>
          </a:prstGeom>
          <a:noFill/>
          <a:ln>
            <a:noFill/>
          </a:ln>
        </p:spPr>
      </p:pic>
      <p:pic>
        <p:nvPicPr>
          <p:cNvPr descr="https://lh6.googleusercontent.com/e48ab_Td0s5rijxcYhh9SV6VMfj54q1DoxhkMNKGoWVi7ubg6igptGU93s5dsN-N9uSRBefbDR8Rjb12xCHCPkeVvNITCP4JaXnq9YqC0k2ditIRZXbaS-Mc55pRUiVNhOn4TSIv" id="1561" name="Google Shape;1561;p68"/>
          <p:cNvPicPr preferRelativeResize="0"/>
          <p:nvPr/>
        </p:nvPicPr>
        <p:blipFill rotWithShape="1">
          <a:blip r:embed="rId4">
            <a:alphaModFix/>
          </a:blip>
          <a:srcRect b="9501" l="19212" r="21624" t="11123"/>
          <a:stretch/>
        </p:blipFill>
        <p:spPr>
          <a:xfrm>
            <a:off x="1794074" y="3143893"/>
            <a:ext cx="582119" cy="513383"/>
          </a:xfrm>
          <a:prstGeom prst="rect">
            <a:avLst/>
          </a:prstGeom>
          <a:noFill/>
          <a:ln>
            <a:noFill/>
          </a:ln>
        </p:spPr>
      </p:pic>
      <p:pic>
        <p:nvPicPr>
          <p:cNvPr id="1562" name="Google Shape;1562;p68"/>
          <p:cNvPicPr preferRelativeResize="0"/>
          <p:nvPr/>
        </p:nvPicPr>
        <p:blipFill rotWithShape="1">
          <a:blip r:embed="rId5">
            <a:alphaModFix/>
          </a:blip>
          <a:srcRect b="34570" l="49822" r="14552" t="21874"/>
          <a:stretch/>
        </p:blipFill>
        <p:spPr>
          <a:xfrm>
            <a:off x="3008309" y="2145670"/>
            <a:ext cx="2501340" cy="1911283"/>
          </a:xfrm>
          <a:prstGeom prst="rect">
            <a:avLst/>
          </a:prstGeom>
          <a:noFill/>
          <a:ln>
            <a:noFill/>
          </a:ln>
        </p:spPr>
      </p:pic>
      <p:pic>
        <p:nvPicPr>
          <p:cNvPr descr="Urgent Care for Kids - Prueba Para Anticuerpo &amp;amp; Ubicaciónes" id="1563" name="Google Shape;1563;p68"/>
          <p:cNvPicPr preferRelativeResize="0"/>
          <p:nvPr/>
        </p:nvPicPr>
        <p:blipFill rotWithShape="1">
          <a:blip r:embed="rId6">
            <a:alphaModFix/>
          </a:blip>
          <a:srcRect b="0" l="0" r="0" t="0"/>
          <a:stretch/>
        </p:blipFill>
        <p:spPr>
          <a:xfrm rot="984439">
            <a:off x="1858813" y="2744880"/>
            <a:ext cx="266149" cy="310537"/>
          </a:xfrm>
          <a:prstGeom prst="rect">
            <a:avLst/>
          </a:prstGeom>
          <a:noFill/>
          <a:ln>
            <a:noFill/>
          </a:ln>
        </p:spPr>
      </p:pic>
      <p:pic>
        <p:nvPicPr>
          <p:cNvPr descr="Urgent Care for Kids - Prueba Para Anticuerpo &amp;amp; Ubicaciónes" id="1564" name="Google Shape;1564;p68"/>
          <p:cNvPicPr preferRelativeResize="0"/>
          <p:nvPr/>
        </p:nvPicPr>
        <p:blipFill rotWithShape="1">
          <a:blip r:embed="rId6">
            <a:alphaModFix/>
          </a:blip>
          <a:srcRect b="0" l="0" r="0" t="0"/>
          <a:stretch/>
        </p:blipFill>
        <p:spPr>
          <a:xfrm rot="-2372415">
            <a:off x="2195555" y="2734130"/>
            <a:ext cx="266149" cy="310537"/>
          </a:xfrm>
          <a:prstGeom prst="rect">
            <a:avLst/>
          </a:prstGeom>
          <a:noFill/>
          <a:ln>
            <a:noFill/>
          </a:ln>
        </p:spPr>
      </p:pic>
      <p:pic>
        <p:nvPicPr>
          <p:cNvPr descr="Urgent Care for Kids - Prueba Para Anticuerpo &amp;amp; Ubicaciónes" id="1565" name="Google Shape;1565;p68"/>
          <p:cNvPicPr preferRelativeResize="0"/>
          <p:nvPr/>
        </p:nvPicPr>
        <p:blipFill rotWithShape="1">
          <a:blip r:embed="rId6">
            <a:alphaModFix/>
          </a:blip>
          <a:srcRect b="0" l="0" r="0" t="0"/>
          <a:stretch/>
        </p:blipFill>
        <p:spPr>
          <a:xfrm rot="-8691764">
            <a:off x="2220551" y="2119593"/>
            <a:ext cx="266149" cy="310537"/>
          </a:xfrm>
          <a:prstGeom prst="rect">
            <a:avLst/>
          </a:prstGeom>
          <a:noFill/>
          <a:ln>
            <a:noFill/>
          </a:ln>
        </p:spPr>
      </p:pic>
      <p:pic>
        <p:nvPicPr>
          <p:cNvPr descr="Urgent Care for Kids - Prueba Para Anticuerpo &amp;amp; Ubicaciónes" id="1566" name="Google Shape;1566;p68"/>
          <p:cNvPicPr preferRelativeResize="0"/>
          <p:nvPr/>
        </p:nvPicPr>
        <p:blipFill rotWithShape="1">
          <a:blip r:embed="rId6">
            <a:alphaModFix/>
          </a:blip>
          <a:srcRect b="0" l="0" r="0" t="0"/>
          <a:stretch/>
        </p:blipFill>
        <p:spPr>
          <a:xfrm rot="-5400000">
            <a:off x="2375821" y="2441071"/>
            <a:ext cx="266149" cy="310537"/>
          </a:xfrm>
          <a:prstGeom prst="rect">
            <a:avLst/>
          </a:prstGeom>
          <a:noFill/>
          <a:ln>
            <a:noFill/>
          </a:ln>
        </p:spPr>
      </p:pic>
      <p:pic>
        <p:nvPicPr>
          <p:cNvPr descr="Urgent Care for Kids - Prueba Para Anticuerpo &amp;amp; Ubicaciónes" id="1567" name="Google Shape;1567;p68"/>
          <p:cNvPicPr preferRelativeResize="0"/>
          <p:nvPr/>
        </p:nvPicPr>
        <p:blipFill rotWithShape="1">
          <a:blip r:embed="rId6">
            <a:alphaModFix/>
          </a:blip>
          <a:srcRect b="0" l="0" r="0" t="0"/>
          <a:stretch/>
        </p:blipFill>
        <p:spPr>
          <a:xfrm rot="8739117">
            <a:off x="1834529" y="2134115"/>
            <a:ext cx="266149" cy="310537"/>
          </a:xfrm>
          <a:prstGeom prst="rect">
            <a:avLst/>
          </a:prstGeom>
          <a:noFill/>
          <a:ln>
            <a:noFill/>
          </a:ln>
        </p:spPr>
      </p:pic>
      <p:pic>
        <p:nvPicPr>
          <p:cNvPr descr="Urgent Care for Kids - Prueba Para Anticuerpo &amp;amp; Ubicaciónes" id="1568" name="Google Shape;1568;p68"/>
          <p:cNvPicPr preferRelativeResize="0"/>
          <p:nvPr/>
        </p:nvPicPr>
        <p:blipFill rotWithShape="1">
          <a:blip r:embed="rId6">
            <a:alphaModFix/>
          </a:blip>
          <a:srcRect b="0" l="0" r="0" t="0"/>
          <a:stretch/>
        </p:blipFill>
        <p:spPr>
          <a:xfrm rot="5400000">
            <a:off x="1666742" y="2444972"/>
            <a:ext cx="266149" cy="310537"/>
          </a:xfrm>
          <a:prstGeom prst="rect">
            <a:avLst/>
          </a:prstGeom>
          <a:noFill/>
          <a:ln>
            <a:noFill/>
          </a:ln>
        </p:spPr>
      </p:pic>
      <p:pic>
        <p:nvPicPr>
          <p:cNvPr descr="Cienacias Naturales de Hno. Vichozo: Fagocitosis" id="1569" name="Google Shape;1569;p68"/>
          <p:cNvPicPr preferRelativeResize="0"/>
          <p:nvPr/>
        </p:nvPicPr>
        <p:blipFill rotWithShape="1">
          <a:blip r:embed="rId7">
            <a:alphaModFix/>
          </a:blip>
          <a:srcRect b="18527" l="13124" r="15874" t="28659"/>
          <a:stretch/>
        </p:blipFill>
        <p:spPr>
          <a:xfrm>
            <a:off x="926710" y="3667335"/>
            <a:ext cx="2066381" cy="1537126"/>
          </a:xfrm>
          <a:prstGeom prst="rect">
            <a:avLst/>
          </a:prstGeom>
          <a:noFill/>
          <a:ln>
            <a:noFill/>
          </a:ln>
        </p:spPr>
      </p:pic>
      <p:sp>
        <p:nvSpPr>
          <p:cNvPr id="1570" name="Google Shape;1570;p68"/>
          <p:cNvSpPr/>
          <p:nvPr/>
        </p:nvSpPr>
        <p:spPr>
          <a:xfrm rot="1429237">
            <a:off x="1892494" y="3695715"/>
            <a:ext cx="222949" cy="485616"/>
          </a:xfrm>
          <a:prstGeom prst="ellipse">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571" name="Google Shape;1571;p68"/>
          <p:cNvSpPr/>
          <p:nvPr/>
        </p:nvSpPr>
        <p:spPr>
          <a:xfrm>
            <a:off x="2260422" y="3657276"/>
            <a:ext cx="844908" cy="45719"/>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572" name="Google Shape;1572;p68"/>
          <p:cNvSpPr/>
          <p:nvPr/>
        </p:nvSpPr>
        <p:spPr>
          <a:xfrm>
            <a:off x="2376193" y="3710038"/>
            <a:ext cx="575705" cy="45719"/>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573" name="Google Shape;1573;p68"/>
          <p:cNvSpPr/>
          <p:nvPr/>
        </p:nvSpPr>
        <p:spPr>
          <a:xfrm>
            <a:off x="1955085" y="3657276"/>
            <a:ext cx="172073" cy="98481"/>
          </a:xfrm>
          <a:prstGeom prst="ellipse">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574" name="Google Shape;1574;p68"/>
          <p:cNvSpPr/>
          <p:nvPr/>
        </p:nvSpPr>
        <p:spPr>
          <a:xfrm>
            <a:off x="5677521" y="2725156"/>
            <a:ext cx="1297551" cy="805807"/>
          </a:xfrm>
          <a:prstGeom prst="notchedRightArrow">
            <a:avLst>
              <a:gd fmla="val 50000" name="adj1"/>
              <a:gd fmla="val 50000" name="adj2"/>
            </a:avLst>
          </a:prstGeom>
          <a:solidFill>
            <a:schemeClr val="lt1"/>
          </a:solid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id="1575" name="Google Shape;1575;p68"/>
          <p:cNvPicPr preferRelativeResize="0"/>
          <p:nvPr/>
        </p:nvPicPr>
        <p:blipFill rotWithShape="1">
          <a:blip r:embed="rId8">
            <a:alphaModFix/>
          </a:blip>
          <a:srcRect b="0" l="0" r="0" t="0"/>
          <a:stretch/>
        </p:blipFill>
        <p:spPr>
          <a:xfrm>
            <a:off x="5752703" y="2076836"/>
            <a:ext cx="949897" cy="949897"/>
          </a:xfrm>
          <a:prstGeom prst="rect">
            <a:avLst/>
          </a:prstGeom>
          <a:noFill/>
          <a:ln>
            <a:noFill/>
          </a:ln>
        </p:spPr>
      </p:pic>
      <p:pic>
        <p:nvPicPr>
          <p:cNvPr descr="https://lh6.googleusercontent.com/e48ab_Td0s5rijxcYhh9SV6VMfj54q1DoxhkMNKGoWVi7ubg6igptGU93s5dsN-N9uSRBefbDR8Rjb12xCHCPkeVvNITCP4JaXnq9YqC0k2ditIRZXbaS-Mc55pRUiVNhOn4TSIv" id="1576" name="Google Shape;1576;p68"/>
          <p:cNvPicPr preferRelativeResize="0"/>
          <p:nvPr/>
        </p:nvPicPr>
        <p:blipFill rotWithShape="1">
          <a:blip r:embed="rId4">
            <a:alphaModFix/>
          </a:blip>
          <a:srcRect b="9501" l="19212" r="21624" t="11123"/>
          <a:stretch/>
        </p:blipFill>
        <p:spPr>
          <a:xfrm>
            <a:off x="7073209" y="2496229"/>
            <a:ext cx="1493824" cy="1295328"/>
          </a:xfrm>
          <a:prstGeom prst="rect">
            <a:avLst/>
          </a:prstGeom>
          <a:noFill/>
          <a:ln>
            <a:noFill/>
          </a:ln>
        </p:spPr>
      </p:pic>
      <p:sp>
        <p:nvSpPr>
          <p:cNvPr id="1577" name="Google Shape;1577;p68"/>
          <p:cNvSpPr/>
          <p:nvPr/>
        </p:nvSpPr>
        <p:spPr>
          <a:xfrm>
            <a:off x="7348204" y="2168060"/>
            <a:ext cx="918540" cy="327348"/>
          </a:xfrm>
          <a:prstGeom prst="rect">
            <a:avLst/>
          </a:prstGeom>
          <a:no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s-CO" sz="1200" u="none" cap="none" strike="noStrike">
                <a:solidFill>
                  <a:schemeClr val="dk1"/>
                </a:solidFill>
                <a:latin typeface="Century Gothic"/>
                <a:ea typeface="Century Gothic"/>
                <a:cs typeface="Century Gothic"/>
                <a:sym typeface="Century Gothic"/>
              </a:rPr>
              <a:t>Ad5/52s</a:t>
            </a:r>
            <a:endParaRPr b="1" i="0" sz="1200" u="none" cap="none" strike="noStrike">
              <a:solidFill>
                <a:schemeClr val="dk1"/>
              </a:solidFill>
              <a:latin typeface="Century Gothic"/>
              <a:ea typeface="Century Gothic"/>
              <a:cs typeface="Century Gothic"/>
              <a:sym typeface="Century Gothic"/>
            </a:endParaRPr>
          </a:p>
        </p:txBody>
      </p:sp>
      <p:cxnSp>
        <p:nvCxnSpPr>
          <p:cNvPr id="1578" name="Google Shape;1578;p68"/>
          <p:cNvCxnSpPr/>
          <p:nvPr/>
        </p:nvCxnSpPr>
        <p:spPr>
          <a:xfrm flipH="1" rot="10800000">
            <a:off x="8086719" y="2904401"/>
            <a:ext cx="180025" cy="77257"/>
          </a:xfrm>
          <a:prstGeom prst="straightConnector1">
            <a:avLst/>
          </a:prstGeom>
          <a:noFill/>
          <a:ln cap="flat" cmpd="sng" w="28575">
            <a:solidFill>
              <a:schemeClr val="dk1"/>
            </a:solidFill>
            <a:prstDash val="solid"/>
            <a:round/>
            <a:headEnd len="sm" w="sm" type="none"/>
            <a:tailEnd len="sm" w="sm" type="none"/>
          </a:ln>
        </p:spPr>
      </p:cxnSp>
      <p:cxnSp>
        <p:nvCxnSpPr>
          <p:cNvPr id="1579" name="Google Shape;1579;p68"/>
          <p:cNvCxnSpPr/>
          <p:nvPr/>
        </p:nvCxnSpPr>
        <p:spPr>
          <a:xfrm>
            <a:off x="8053583" y="3255195"/>
            <a:ext cx="180025" cy="150068"/>
          </a:xfrm>
          <a:prstGeom prst="straightConnector1">
            <a:avLst/>
          </a:prstGeom>
          <a:noFill/>
          <a:ln cap="flat" cmpd="sng" w="28575">
            <a:solidFill>
              <a:schemeClr val="dk1"/>
            </a:solidFill>
            <a:prstDash val="solid"/>
            <a:round/>
            <a:headEnd len="sm" w="sm" type="none"/>
            <a:tailEnd len="sm" w="sm" type="none"/>
          </a:ln>
        </p:spPr>
      </p:cxnSp>
      <p:cxnSp>
        <p:nvCxnSpPr>
          <p:cNvPr id="1580" name="Google Shape;1580;p68"/>
          <p:cNvCxnSpPr/>
          <p:nvPr/>
        </p:nvCxnSpPr>
        <p:spPr>
          <a:xfrm>
            <a:off x="7807474" y="3432812"/>
            <a:ext cx="12647" cy="239164"/>
          </a:xfrm>
          <a:prstGeom prst="straightConnector1">
            <a:avLst/>
          </a:prstGeom>
          <a:noFill/>
          <a:ln cap="flat" cmpd="sng" w="28575">
            <a:solidFill>
              <a:schemeClr val="dk1"/>
            </a:solidFill>
            <a:prstDash val="solid"/>
            <a:round/>
            <a:headEnd len="sm" w="sm" type="none"/>
            <a:tailEnd len="sm" w="sm" type="none"/>
          </a:ln>
        </p:spPr>
      </p:cxnSp>
      <p:cxnSp>
        <p:nvCxnSpPr>
          <p:cNvPr id="1581" name="Google Shape;1581;p68"/>
          <p:cNvCxnSpPr/>
          <p:nvPr/>
        </p:nvCxnSpPr>
        <p:spPr>
          <a:xfrm flipH="1">
            <a:off x="7325149" y="3267716"/>
            <a:ext cx="218937" cy="108740"/>
          </a:xfrm>
          <a:prstGeom prst="straightConnector1">
            <a:avLst/>
          </a:prstGeom>
          <a:noFill/>
          <a:ln cap="flat" cmpd="sng" w="28575">
            <a:solidFill>
              <a:schemeClr val="dk1"/>
            </a:solidFill>
            <a:prstDash val="solid"/>
            <a:round/>
            <a:headEnd len="sm" w="sm" type="none"/>
            <a:tailEnd len="sm" w="sm" type="none"/>
          </a:ln>
        </p:spPr>
      </p:cxnSp>
      <p:cxnSp>
        <p:nvCxnSpPr>
          <p:cNvPr id="1582" name="Google Shape;1582;p68"/>
          <p:cNvCxnSpPr/>
          <p:nvPr/>
        </p:nvCxnSpPr>
        <p:spPr>
          <a:xfrm rot="10800000">
            <a:off x="7357677" y="2837438"/>
            <a:ext cx="167149" cy="105591"/>
          </a:xfrm>
          <a:prstGeom prst="straightConnector1">
            <a:avLst/>
          </a:prstGeom>
          <a:noFill/>
          <a:ln cap="flat" cmpd="sng" w="28575">
            <a:solidFill>
              <a:schemeClr val="dk1"/>
            </a:solidFill>
            <a:prstDash val="solid"/>
            <a:round/>
            <a:headEnd len="sm" w="sm" type="none"/>
            <a:tailEnd len="sm" w="sm" type="none"/>
          </a:ln>
        </p:spPr>
      </p:cxnSp>
      <p:cxnSp>
        <p:nvCxnSpPr>
          <p:cNvPr id="1583" name="Google Shape;1583;p68"/>
          <p:cNvCxnSpPr/>
          <p:nvPr/>
        </p:nvCxnSpPr>
        <p:spPr>
          <a:xfrm rot="10800000">
            <a:off x="7807474" y="2610080"/>
            <a:ext cx="0" cy="198684"/>
          </a:xfrm>
          <a:prstGeom prst="straightConnector1">
            <a:avLst/>
          </a:prstGeom>
          <a:noFill/>
          <a:ln cap="flat" cmpd="sng" w="28575">
            <a:solidFill>
              <a:schemeClr val="dk1"/>
            </a:solidFill>
            <a:prstDash val="solid"/>
            <a:round/>
            <a:headEnd len="sm" w="sm" type="none"/>
            <a:tailEnd len="sm" w="sm" type="none"/>
          </a:ln>
        </p:spPr>
      </p:cxnSp>
      <p:sp>
        <p:nvSpPr>
          <p:cNvPr id="1584" name="Google Shape;1584;p68"/>
          <p:cNvSpPr/>
          <p:nvPr/>
        </p:nvSpPr>
        <p:spPr>
          <a:xfrm>
            <a:off x="8531979" y="2450550"/>
            <a:ext cx="284503" cy="218394"/>
          </a:xfrm>
          <a:prstGeom prst="notchedRightArrow">
            <a:avLst>
              <a:gd fmla="val 50000" name="adj1"/>
              <a:gd fmla="val 50000" name="adj2"/>
            </a:avLst>
          </a:prstGeom>
          <a:solidFill>
            <a:schemeClr val="lt1"/>
          </a:solid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585" name="Google Shape;1585;p68"/>
          <p:cNvSpPr/>
          <p:nvPr/>
        </p:nvSpPr>
        <p:spPr>
          <a:xfrm>
            <a:off x="8904636" y="2372406"/>
            <a:ext cx="1229963" cy="327348"/>
          </a:xfrm>
          <a:prstGeom prst="rect">
            <a:avLst/>
          </a:prstGeom>
          <a:no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s-CO" sz="1200" u="none" cap="none" strike="noStrike">
                <a:solidFill>
                  <a:schemeClr val="dk1"/>
                </a:solidFill>
                <a:latin typeface="Century Gothic"/>
                <a:ea typeface="Century Gothic"/>
                <a:cs typeface="Century Gothic"/>
                <a:sym typeface="Century Gothic"/>
              </a:rPr>
              <a:t>Evasión R.I</a:t>
            </a:r>
            <a:endParaRPr/>
          </a:p>
        </p:txBody>
      </p:sp>
      <p:sp>
        <p:nvSpPr>
          <p:cNvPr id="1586" name="Google Shape;1586;p68"/>
          <p:cNvSpPr/>
          <p:nvPr/>
        </p:nvSpPr>
        <p:spPr>
          <a:xfrm>
            <a:off x="8531729" y="2830677"/>
            <a:ext cx="284503" cy="218394"/>
          </a:xfrm>
          <a:prstGeom prst="notchedRightArrow">
            <a:avLst>
              <a:gd fmla="val 50000" name="adj1"/>
              <a:gd fmla="val 50000" name="adj2"/>
            </a:avLst>
          </a:prstGeom>
          <a:solidFill>
            <a:schemeClr val="lt1"/>
          </a:solid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587" name="Google Shape;1587;p68"/>
          <p:cNvSpPr/>
          <p:nvPr/>
        </p:nvSpPr>
        <p:spPr>
          <a:xfrm>
            <a:off x="8895240" y="2766410"/>
            <a:ext cx="1239360" cy="327348"/>
          </a:xfrm>
          <a:prstGeom prst="rect">
            <a:avLst/>
          </a:prstGeom>
          <a:no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s-CO" sz="1200" u="none" cap="none" strike="noStrike">
                <a:solidFill>
                  <a:schemeClr val="dk1"/>
                </a:solidFill>
                <a:latin typeface="Century Gothic"/>
                <a:ea typeface="Century Gothic"/>
                <a:cs typeface="Century Gothic"/>
                <a:sym typeface="Century Gothic"/>
              </a:rPr>
              <a:t>Tropismo</a:t>
            </a:r>
            <a:endParaRPr/>
          </a:p>
        </p:txBody>
      </p:sp>
      <p:sp>
        <p:nvSpPr>
          <p:cNvPr id="1588" name="Google Shape;1588;p68"/>
          <p:cNvSpPr/>
          <p:nvPr/>
        </p:nvSpPr>
        <p:spPr>
          <a:xfrm>
            <a:off x="8895240" y="3179103"/>
            <a:ext cx="1239360" cy="327348"/>
          </a:xfrm>
          <a:prstGeom prst="rect">
            <a:avLst/>
          </a:prstGeom>
          <a:no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s-CO" sz="1200" u="none" cap="none" strike="noStrike">
                <a:solidFill>
                  <a:schemeClr val="dk1"/>
                </a:solidFill>
                <a:latin typeface="Century Gothic"/>
                <a:ea typeface="Century Gothic"/>
                <a:cs typeface="Century Gothic"/>
                <a:sym typeface="Century Gothic"/>
              </a:rPr>
              <a:t>C. apoptotica</a:t>
            </a:r>
            <a:endParaRPr/>
          </a:p>
        </p:txBody>
      </p:sp>
      <p:sp>
        <p:nvSpPr>
          <p:cNvPr id="1589" name="Google Shape;1589;p68"/>
          <p:cNvSpPr/>
          <p:nvPr/>
        </p:nvSpPr>
        <p:spPr>
          <a:xfrm>
            <a:off x="8531729" y="3233580"/>
            <a:ext cx="284503" cy="218394"/>
          </a:xfrm>
          <a:prstGeom prst="notchedRightArrow">
            <a:avLst>
              <a:gd fmla="val 50000" name="adj1"/>
              <a:gd fmla="val 50000" name="adj2"/>
            </a:avLst>
          </a:prstGeom>
          <a:solidFill>
            <a:schemeClr val="lt1"/>
          </a:solid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590" name="Google Shape;1590;p68"/>
          <p:cNvSpPr/>
          <p:nvPr/>
        </p:nvSpPr>
        <p:spPr>
          <a:xfrm>
            <a:off x="8895240" y="3599091"/>
            <a:ext cx="1239360" cy="327348"/>
          </a:xfrm>
          <a:prstGeom prst="rect">
            <a:avLst/>
          </a:prstGeom>
          <a:no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s-CO" sz="1200" u="none" cap="none" strike="noStrike">
                <a:solidFill>
                  <a:schemeClr val="dk1"/>
                </a:solidFill>
                <a:latin typeface="Century Gothic"/>
                <a:ea typeface="Century Gothic"/>
                <a:cs typeface="Century Gothic"/>
                <a:sym typeface="Century Gothic"/>
              </a:rPr>
              <a:t>Baja citotoxicidad</a:t>
            </a:r>
            <a:endParaRPr/>
          </a:p>
        </p:txBody>
      </p:sp>
      <p:sp>
        <p:nvSpPr>
          <p:cNvPr id="1591" name="Google Shape;1591;p68"/>
          <p:cNvSpPr/>
          <p:nvPr/>
        </p:nvSpPr>
        <p:spPr>
          <a:xfrm>
            <a:off x="8531729" y="3650792"/>
            <a:ext cx="284503" cy="218394"/>
          </a:xfrm>
          <a:prstGeom prst="notchedRightArrow">
            <a:avLst>
              <a:gd fmla="val 50000" name="adj1"/>
              <a:gd fmla="val 50000" name="adj2"/>
            </a:avLst>
          </a:prstGeom>
          <a:solidFill>
            <a:schemeClr val="lt1"/>
          </a:solid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descr="https://lh5.googleusercontent.com/ABkNfPkgRlEp5xF1s3yTGKbNR2P9YAzmNqVSOgzpNp1_YWnsrpxcbbtQgudInrMFmDX-2X02BqrKjbAW14VW61pXjdsphNyoTt-MLU25Vb8XM-7Tz0nyNohJ8qc_8pIxX747Gy8i" id="1592" name="Google Shape;1592;p68"/>
          <p:cNvPicPr preferRelativeResize="0"/>
          <p:nvPr/>
        </p:nvPicPr>
        <p:blipFill rotWithShape="1">
          <a:blip r:embed="rId9">
            <a:alphaModFix/>
          </a:blip>
          <a:srcRect b="5968" l="13287" r="6873" t="5111"/>
          <a:stretch/>
        </p:blipFill>
        <p:spPr>
          <a:xfrm>
            <a:off x="3764211" y="3732896"/>
            <a:ext cx="3760615" cy="3125103"/>
          </a:xfrm>
          <a:prstGeom prst="rect">
            <a:avLst/>
          </a:prstGeom>
          <a:noFill/>
          <a:ln>
            <a:noFill/>
          </a:ln>
        </p:spPr>
      </p:pic>
      <p:cxnSp>
        <p:nvCxnSpPr>
          <p:cNvPr id="1593" name="Google Shape;1593;p68"/>
          <p:cNvCxnSpPr/>
          <p:nvPr/>
        </p:nvCxnSpPr>
        <p:spPr>
          <a:xfrm>
            <a:off x="5384800" y="4495800"/>
            <a:ext cx="367903" cy="0"/>
          </a:xfrm>
          <a:prstGeom prst="straightConnector1">
            <a:avLst/>
          </a:prstGeom>
          <a:noFill/>
          <a:ln cap="flat" cmpd="sng" w="38100">
            <a:solidFill>
              <a:srgbClr val="DD2722"/>
            </a:solidFill>
            <a:prstDash val="solid"/>
            <a:round/>
            <a:headEnd len="sm" w="sm" type="none"/>
            <a:tailEnd len="sm" w="sm" type="none"/>
          </a:ln>
        </p:spPr>
      </p:cxnSp>
      <p:cxnSp>
        <p:nvCxnSpPr>
          <p:cNvPr id="1594" name="Google Shape;1594;p68"/>
          <p:cNvCxnSpPr/>
          <p:nvPr/>
        </p:nvCxnSpPr>
        <p:spPr>
          <a:xfrm rot="10800000">
            <a:off x="5752703" y="4495800"/>
            <a:ext cx="0" cy="708661"/>
          </a:xfrm>
          <a:prstGeom prst="straightConnector1">
            <a:avLst/>
          </a:prstGeom>
          <a:noFill/>
          <a:ln cap="flat" cmpd="sng" w="38100">
            <a:solidFill>
              <a:srgbClr val="DD2722"/>
            </a:solidFill>
            <a:prstDash val="solid"/>
            <a:round/>
            <a:headEnd len="sm" w="sm" type="none"/>
            <a:tailEnd len="sm" w="sm" type="none"/>
          </a:ln>
        </p:spPr>
      </p:cxnSp>
      <p:cxnSp>
        <p:nvCxnSpPr>
          <p:cNvPr id="1595" name="Google Shape;1595;p68"/>
          <p:cNvCxnSpPr/>
          <p:nvPr/>
        </p:nvCxnSpPr>
        <p:spPr>
          <a:xfrm>
            <a:off x="5752703" y="5204461"/>
            <a:ext cx="851297" cy="1"/>
          </a:xfrm>
          <a:prstGeom prst="straightConnector1">
            <a:avLst/>
          </a:prstGeom>
          <a:noFill/>
          <a:ln cap="flat" cmpd="sng" w="38100">
            <a:solidFill>
              <a:srgbClr val="DD2722"/>
            </a:solidFill>
            <a:prstDash val="solid"/>
            <a:round/>
            <a:headEnd len="sm" w="sm" type="none"/>
            <a:tailEnd len="sm" w="sm" type="none"/>
          </a:ln>
        </p:spPr>
      </p:cxnSp>
      <p:cxnSp>
        <p:nvCxnSpPr>
          <p:cNvPr id="1596" name="Google Shape;1596;p68"/>
          <p:cNvCxnSpPr/>
          <p:nvPr/>
        </p:nvCxnSpPr>
        <p:spPr>
          <a:xfrm rot="10800000">
            <a:off x="6604000" y="4775200"/>
            <a:ext cx="0" cy="429262"/>
          </a:xfrm>
          <a:prstGeom prst="straightConnector1">
            <a:avLst/>
          </a:prstGeom>
          <a:noFill/>
          <a:ln cap="flat" cmpd="sng" w="38100">
            <a:solidFill>
              <a:srgbClr val="DD2722"/>
            </a:solidFill>
            <a:prstDash val="solid"/>
            <a:round/>
            <a:headEnd len="sm" w="sm" type="none"/>
            <a:tailEnd len="sm" w="sm" type="none"/>
          </a:ln>
        </p:spPr>
      </p:cxnSp>
      <p:cxnSp>
        <p:nvCxnSpPr>
          <p:cNvPr id="1597" name="Google Shape;1597;p68"/>
          <p:cNvCxnSpPr/>
          <p:nvPr/>
        </p:nvCxnSpPr>
        <p:spPr>
          <a:xfrm>
            <a:off x="6337300" y="4775200"/>
            <a:ext cx="266700" cy="1"/>
          </a:xfrm>
          <a:prstGeom prst="straightConnector1">
            <a:avLst/>
          </a:prstGeom>
          <a:noFill/>
          <a:ln cap="flat" cmpd="sng" w="38100">
            <a:solidFill>
              <a:srgbClr val="DD2722"/>
            </a:solidFill>
            <a:prstDash val="solid"/>
            <a:round/>
            <a:headEnd len="sm" w="sm" type="none"/>
            <a:tailEnd len="sm" w="sm" type="none"/>
          </a:ln>
        </p:spPr>
      </p:cxnSp>
      <p:cxnSp>
        <p:nvCxnSpPr>
          <p:cNvPr id="1598" name="Google Shape;1598;p68"/>
          <p:cNvCxnSpPr/>
          <p:nvPr/>
        </p:nvCxnSpPr>
        <p:spPr>
          <a:xfrm rot="10800000">
            <a:off x="6337300" y="4622800"/>
            <a:ext cx="0" cy="152403"/>
          </a:xfrm>
          <a:prstGeom prst="straightConnector1">
            <a:avLst/>
          </a:prstGeom>
          <a:noFill/>
          <a:ln cap="flat" cmpd="sng" w="38100">
            <a:solidFill>
              <a:srgbClr val="DD2722"/>
            </a:solidFill>
            <a:prstDash val="solid"/>
            <a:round/>
            <a:headEnd len="sm" w="sm" type="none"/>
            <a:tailEnd len="sm" w="sm" type="none"/>
          </a:ln>
        </p:spPr>
      </p:cxnSp>
      <p:cxnSp>
        <p:nvCxnSpPr>
          <p:cNvPr id="1599" name="Google Shape;1599;p68"/>
          <p:cNvCxnSpPr/>
          <p:nvPr/>
        </p:nvCxnSpPr>
        <p:spPr>
          <a:xfrm>
            <a:off x="6314017" y="4612272"/>
            <a:ext cx="266700" cy="1"/>
          </a:xfrm>
          <a:prstGeom prst="straightConnector1">
            <a:avLst/>
          </a:prstGeom>
          <a:noFill/>
          <a:ln cap="flat" cmpd="sng" w="38100">
            <a:solidFill>
              <a:srgbClr val="DD2722"/>
            </a:solidFill>
            <a:prstDash val="solid"/>
            <a:round/>
            <a:headEnd len="sm" w="sm" type="none"/>
            <a:tailEnd len="sm" w="sm" type="none"/>
          </a:ln>
        </p:spPr>
      </p:cxnSp>
      <p:cxnSp>
        <p:nvCxnSpPr>
          <p:cNvPr id="1600" name="Google Shape;1600;p68"/>
          <p:cNvCxnSpPr/>
          <p:nvPr/>
        </p:nvCxnSpPr>
        <p:spPr>
          <a:xfrm rot="10800000">
            <a:off x="6580717" y="4056953"/>
            <a:ext cx="0" cy="555319"/>
          </a:xfrm>
          <a:prstGeom prst="straightConnector1">
            <a:avLst/>
          </a:prstGeom>
          <a:noFill/>
          <a:ln cap="flat" cmpd="sng" w="38100">
            <a:solidFill>
              <a:srgbClr val="DD2722"/>
            </a:solidFill>
            <a:prstDash val="solid"/>
            <a:round/>
            <a:headEnd len="sm" w="sm" type="none"/>
            <a:tailEnd len="sm" w="sm" type="none"/>
          </a:ln>
        </p:spPr>
      </p:cxnSp>
      <p:cxnSp>
        <p:nvCxnSpPr>
          <p:cNvPr id="1601" name="Google Shape;1601;p68"/>
          <p:cNvCxnSpPr/>
          <p:nvPr/>
        </p:nvCxnSpPr>
        <p:spPr>
          <a:xfrm>
            <a:off x="6569250" y="4069037"/>
            <a:ext cx="266700" cy="1"/>
          </a:xfrm>
          <a:prstGeom prst="straightConnector1">
            <a:avLst/>
          </a:prstGeom>
          <a:noFill/>
          <a:ln cap="flat" cmpd="sng" w="38100">
            <a:solidFill>
              <a:srgbClr val="DD2722"/>
            </a:solidFill>
            <a:prstDash val="solid"/>
            <a:round/>
            <a:headEnd len="sm" w="sm" type="none"/>
            <a:tailEnd len="sm" w="sm" type="none"/>
          </a:ln>
        </p:spPr>
      </p:cxnSp>
      <p:cxnSp>
        <p:nvCxnSpPr>
          <p:cNvPr id="1602" name="Google Shape;1602;p68"/>
          <p:cNvCxnSpPr/>
          <p:nvPr/>
        </p:nvCxnSpPr>
        <p:spPr>
          <a:xfrm rot="10800000">
            <a:off x="6835950" y="4076700"/>
            <a:ext cx="0" cy="838200"/>
          </a:xfrm>
          <a:prstGeom prst="straightConnector1">
            <a:avLst/>
          </a:prstGeom>
          <a:noFill/>
          <a:ln cap="flat" cmpd="sng" w="38100">
            <a:solidFill>
              <a:srgbClr val="DD2722"/>
            </a:solidFill>
            <a:prstDash val="solid"/>
            <a:round/>
            <a:headEnd len="sm" w="sm" type="none"/>
            <a:tailEnd len="sm" w="sm" type="none"/>
          </a:ln>
        </p:spPr>
      </p:cxnSp>
      <p:cxnSp>
        <p:nvCxnSpPr>
          <p:cNvPr id="1603" name="Google Shape;1603;p68"/>
          <p:cNvCxnSpPr/>
          <p:nvPr/>
        </p:nvCxnSpPr>
        <p:spPr>
          <a:xfrm rot="10800000">
            <a:off x="6835950" y="4683761"/>
            <a:ext cx="0" cy="838200"/>
          </a:xfrm>
          <a:prstGeom prst="straightConnector1">
            <a:avLst/>
          </a:prstGeom>
          <a:noFill/>
          <a:ln cap="flat" cmpd="sng" w="38100">
            <a:solidFill>
              <a:srgbClr val="DD2722"/>
            </a:solidFill>
            <a:prstDash val="solid"/>
            <a:round/>
            <a:headEnd len="sm" w="sm" type="none"/>
            <a:tailEnd len="sm" w="sm" type="none"/>
          </a:ln>
        </p:spPr>
      </p:cxnSp>
      <p:cxnSp>
        <p:nvCxnSpPr>
          <p:cNvPr id="1604" name="Google Shape;1604;p68"/>
          <p:cNvCxnSpPr/>
          <p:nvPr/>
        </p:nvCxnSpPr>
        <p:spPr>
          <a:xfrm>
            <a:off x="5984653" y="5521961"/>
            <a:ext cx="851297" cy="1"/>
          </a:xfrm>
          <a:prstGeom prst="straightConnector1">
            <a:avLst/>
          </a:prstGeom>
          <a:noFill/>
          <a:ln cap="flat" cmpd="sng" w="38100">
            <a:solidFill>
              <a:srgbClr val="DD2722"/>
            </a:solidFill>
            <a:prstDash val="solid"/>
            <a:round/>
            <a:headEnd len="sm" w="sm" type="none"/>
            <a:tailEnd len="sm" w="sm" type="none"/>
          </a:ln>
        </p:spPr>
      </p:cxnSp>
      <p:cxnSp>
        <p:nvCxnSpPr>
          <p:cNvPr id="1605" name="Google Shape;1605;p68"/>
          <p:cNvCxnSpPr/>
          <p:nvPr/>
        </p:nvCxnSpPr>
        <p:spPr>
          <a:xfrm>
            <a:off x="5133356" y="5521958"/>
            <a:ext cx="851297" cy="1"/>
          </a:xfrm>
          <a:prstGeom prst="straightConnector1">
            <a:avLst/>
          </a:prstGeom>
          <a:noFill/>
          <a:ln cap="flat" cmpd="sng" w="38100">
            <a:solidFill>
              <a:srgbClr val="DD2722"/>
            </a:solidFill>
            <a:prstDash val="solid"/>
            <a:round/>
            <a:headEnd len="sm" w="sm" type="none"/>
            <a:tailEnd len="sm" w="sm" type="none"/>
          </a:ln>
        </p:spPr>
      </p:cxnSp>
      <p:cxnSp>
        <p:nvCxnSpPr>
          <p:cNvPr id="1606" name="Google Shape;1606;p68"/>
          <p:cNvCxnSpPr/>
          <p:nvPr/>
        </p:nvCxnSpPr>
        <p:spPr>
          <a:xfrm>
            <a:off x="4322148" y="5521954"/>
            <a:ext cx="851297" cy="1"/>
          </a:xfrm>
          <a:prstGeom prst="straightConnector1">
            <a:avLst/>
          </a:prstGeom>
          <a:noFill/>
          <a:ln cap="flat" cmpd="sng" w="38100">
            <a:solidFill>
              <a:srgbClr val="DD2722"/>
            </a:solidFill>
            <a:prstDash val="solid"/>
            <a:round/>
            <a:headEnd len="sm" w="sm" type="none"/>
            <a:tailEnd len="sm" w="sm" type="none"/>
          </a:ln>
        </p:spPr>
      </p:cxnSp>
      <p:cxnSp>
        <p:nvCxnSpPr>
          <p:cNvPr id="1607" name="Google Shape;1607;p68"/>
          <p:cNvCxnSpPr/>
          <p:nvPr/>
        </p:nvCxnSpPr>
        <p:spPr>
          <a:xfrm>
            <a:off x="4124900" y="5521951"/>
            <a:ext cx="851297" cy="1"/>
          </a:xfrm>
          <a:prstGeom prst="straightConnector1">
            <a:avLst/>
          </a:prstGeom>
          <a:noFill/>
          <a:ln cap="flat" cmpd="sng" w="38100">
            <a:solidFill>
              <a:srgbClr val="DD2722"/>
            </a:solidFill>
            <a:prstDash val="solid"/>
            <a:round/>
            <a:headEnd len="sm" w="sm" type="none"/>
            <a:tailEnd len="sm" w="sm" type="none"/>
          </a:ln>
        </p:spPr>
      </p:cxnSp>
      <p:cxnSp>
        <p:nvCxnSpPr>
          <p:cNvPr id="1608" name="Google Shape;1608;p68"/>
          <p:cNvCxnSpPr/>
          <p:nvPr/>
        </p:nvCxnSpPr>
        <p:spPr>
          <a:xfrm flipH="1" rot="10800000">
            <a:off x="4129486" y="5204456"/>
            <a:ext cx="5574" cy="317495"/>
          </a:xfrm>
          <a:prstGeom prst="straightConnector1">
            <a:avLst/>
          </a:prstGeom>
          <a:noFill/>
          <a:ln cap="flat" cmpd="sng" w="38100">
            <a:solidFill>
              <a:srgbClr val="DD2722"/>
            </a:solidFill>
            <a:prstDash val="solid"/>
            <a:round/>
            <a:headEnd len="sm" w="sm" type="none"/>
            <a:tailEnd len="sm" w="sm" type="none"/>
          </a:ln>
        </p:spPr>
      </p:cxnSp>
      <p:cxnSp>
        <p:nvCxnSpPr>
          <p:cNvPr id="1609" name="Google Shape;1609;p68"/>
          <p:cNvCxnSpPr/>
          <p:nvPr/>
        </p:nvCxnSpPr>
        <p:spPr>
          <a:xfrm>
            <a:off x="4135059" y="5204460"/>
            <a:ext cx="851297" cy="1"/>
          </a:xfrm>
          <a:prstGeom prst="straightConnector1">
            <a:avLst/>
          </a:prstGeom>
          <a:noFill/>
          <a:ln cap="flat" cmpd="sng" w="38100">
            <a:solidFill>
              <a:srgbClr val="DD2722"/>
            </a:solidFill>
            <a:prstDash val="solid"/>
            <a:round/>
            <a:headEnd len="sm" w="sm" type="none"/>
            <a:tailEnd len="sm" w="sm" type="none"/>
          </a:ln>
        </p:spPr>
      </p:cxnSp>
      <p:cxnSp>
        <p:nvCxnSpPr>
          <p:cNvPr id="1610" name="Google Shape;1610;p68"/>
          <p:cNvCxnSpPr/>
          <p:nvPr/>
        </p:nvCxnSpPr>
        <p:spPr>
          <a:xfrm>
            <a:off x="4515846" y="5204456"/>
            <a:ext cx="851297" cy="1"/>
          </a:xfrm>
          <a:prstGeom prst="straightConnector1">
            <a:avLst/>
          </a:prstGeom>
          <a:noFill/>
          <a:ln cap="flat" cmpd="sng" w="38100">
            <a:solidFill>
              <a:srgbClr val="DD2722"/>
            </a:solidFill>
            <a:prstDash val="solid"/>
            <a:round/>
            <a:headEnd len="sm" w="sm" type="none"/>
            <a:tailEnd len="sm" w="sm" type="none"/>
          </a:ln>
        </p:spPr>
      </p:cxnSp>
      <p:cxnSp>
        <p:nvCxnSpPr>
          <p:cNvPr id="1611" name="Google Shape;1611;p68"/>
          <p:cNvCxnSpPr/>
          <p:nvPr/>
        </p:nvCxnSpPr>
        <p:spPr>
          <a:xfrm rot="10800000">
            <a:off x="5384800" y="4495795"/>
            <a:ext cx="0" cy="708661"/>
          </a:xfrm>
          <a:prstGeom prst="straightConnector1">
            <a:avLst/>
          </a:prstGeom>
          <a:noFill/>
          <a:ln cap="flat" cmpd="sng" w="38100">
            <a:solidFill>
              <a:srgbClr val="DD2722"/>
            </a:solidFill>
            <a:prstDash val="solid"/>
            <a:round/>
            <a:headEnd len="sm" w="sm" type="none"/>
            <a:tailEnd len="sm" w="sm" type="none"/>
          </a:ln>
        </p:spPr>
      </p:cxnSp>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6" name="Shape 1616"/>
        <p:cNvGrpSpPr/>
        <p:nvPr/>
      </p:nvGrpSpPr>
      <p:grpSpPr>
        <a:xfrm>
          <a:off x="0" y="0"/>
          <a:ext cx="0" cy="0"/>
          <a:chOff x="0" y="0"/>
          <a:chExt cx="0" cy="0"/>
        </a:xfrm>
      </p:grpSpPr>
      <p:sp>
        <p:nvSpPr>
          <p:cNvPr id="1617" name="Google Shape;1617;p69"/>
          <p:cNvSpPr/>
          <p:nvPr/>
        </p:nvSpPr>
        <p:spPr>
          <a:xfrm>
            <a:off x="0" y="0"/>
            <a:ext cx="12192000" cy="6858002"/>
          </a:xfrm>
          <a:prstGeom prst="rect">
            <a:avLst/>
          </a:prstGeom>
          <a:gradFill>
            <a:gsLst>
              <a:gs pos="0">
                <a:schemeClr val="lt1"/>
              </a:gs>
              <a:gs pos="100000">
                <a:schemeClr val="lt1"/>
              </a:gs>
            </a:gsLst>
            <a:lin ang="135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pic>
        <p:nvPicPr>
          <p:cNvPr id="1618" name="Google Shape;1618;p69"/>
          <p:cNvPicPr preferRelativeResize="0"/>
          <p:nvPr/>
        </p:nvPicPr>
        <p:blipFill rotWithShape="1">
          <a:blip r:embed="rId3">
            <a:alphaModFix/>
          </a:blip>
          <a:srcRect b="0" l="0" r="0" t="-534"/>
          <a:stretch/>
        </p:blipFill>
        <p:spPr>
          <a:xfrm rot="-5400000">
            <a:off x="7545075" y="2187578"/>
            <a:ext cx="6857999" cy="2482850"/>
          </a:xfrm>
          <a:prstGeom prst="rect">
            <a:avLst/>
          </a:prstGeom>
          <a:noFill/>
          <a:ln>
            <a:noFill/>
          </a:ln>
        </p:spPr>
      </p:pic>
      <p:sp>
        <p:nvSpPr>
          <p:cNvPr id="1619" name="Google Shape;1619;p69"/>
          <p:cNvSpPr txBox="1"/>
          <p:nvPr>
            <p:ph type="ctrTitle"/>
          </p:nvPr>
        </p:nvSpPr>
        <p:spPr>
          <a:xfrm>
            <a:off x="398829" y="469900"/>
            <a:ext cx="10575245" cy="593843"/>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chemeClr val="dk1"/>
              </a:buClr>
              <a:buSzPts val="2000"/>
              <a:buFont typeface="Century Gothic"/>
              <a:buNone/>
            </a:pPr>
            <a:r>
              <a:rPr b="1" i="1" lang="es-CO" sz="2000"/>
              <a:t>CONCLUSIONES</a:t>
            </a:r>
            <a:endParaRPr/>
          </a:p>
        </p:txBody>
      </p:sp>
      <p:sp>
        <p:nvSpPr>
          <p:cNvPr id="1620" name="Google Shape;1620;p69"/>
          <p:cNvSpPr/>
          <p:nvPr/>
        </p:nvSpPr>
        <p:spPr>
          <a:xfrm>
            <a:off x="799362" y="1521044"/>
            <a:ext cx="434474" cy="278258"/>
          </a:xfrm>
          <a:prstGeom prst="notchedRightArrow">
            <a:avLst>
              <a:gd fmla="val 50000" name="adj1"/>
              <a:gd fmla="val 50000" name="adj2"/>
            </a:avLst>
          </a:prstGeom>
          <a:solidFill>
            <a:schemeClr val="lt1"/>
          </a:solid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621" name="Google Shape;1621;p69"/>
          <p:cNvSpPr/>
          <p:nvPr/>
        </p:nvSpPr>
        <p:spPr>
          <a:xfrm>
            <a:off x="1233836" y="2387431"/>
            <a:ext cx="9256364" cy="327348"/>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rPr b="0" i="0" lang="es-CO" sz="1200" u="none" cap="none" strike="noStrike">
                <a:solidFill>
                  <a:schemeClr val="dk1"/>
                </a:solidFill>
                <a:latin typeface="Century Gothic"/>
                <a:ea typeface="Century Gothic"/>
                <a:cs typeface="Century Gothic"/>
                <a:sym typeface="Century Gothic"/>
              </a:rPr>
              <a:t>Los virus utilizados como vectores en la terapia viral oncolítica representan muchas ventajas en contraste con la terapia farmacológica disponible para el tratamiento de la LMC.  </a:t>
            </a:r>
            <a:endParaRPr/>
          </a:p>
        </p:txBody>
      </p:sp>
      <p:sp>
        <p:nvSpPr>
          <p:cNvPr id="1622" name="Google Shape;1622;p69"/>
          <p:cNvSpPr/>
          <p:nvPr/>
        </p:nvSpPr>
        <p:spPr>
          <a:xfrm>
            <a:off x="1233836" y="3300825"/>
            <a:ext cx="9078564" cy="327348"/>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rPr b="0" i="0" lang="es-CO" sz="1200" u="none" cap="none" strike="noStrike">
                <a:solidFill>
                  <a:schemeClr val="dk1"/>
                </a:solidFill>
                <a:latin typeface="Century Gothic"/>
                <a:ea typeface="Century Gothic"/>
                <a:cs typeface="Century Gothic"/>
                <a:sym typeface="Century Gothic"/>
              </a:rPr>
              <a:t>El quimerismo y la deleción del gen E3 y E4 en los vectores adenovirales favorece la evasión de la R.I</a:t>
            </a:r>
            <a:endParaRPr/>
          </a:p>
        </p:txBody>
      </p:sp>
      <p:sp>
        <p:nvSpPr>
          <p:cNvPr id="1623" name="Google Shape;1623;p69"/>
          <p:cNvSpPr/>
          <p:nvPr/>
        </p:nvSpPr>
        <p:spPr>
          <a:xfrm>
            <a:off x="1233836" y="1948673"/>
            <a:ext cx="10158064" cy="327348"/>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rPr b="0" i="0" lang="es-CO" sz="1200" u="none" cap="none" strike="noStrike">
                <a:solidFill>
                  <a:schemeClr val="dk1"/>
                </a:solidFill>
                <a:latin typeface="Century Gothic"/>
                <a:ea typeface="Century Gothic"/>
                <a:cs typeface="Century Gothic"/>
                <a:sym typeface="Century Gothic"/>
              </a:rPr>
              <a:t>Una de las principales desventajas de CRISPR es la generación de novo de todos sus componentes por cada edición génica</a:t>
            </a:r>
            <a:endParaRPr/>
          </a:p>
        </p:txBody>
      </p:sp>
      <p:sp>
        <p:nvSpPr>
          <p:cNvPr id="1624" name="Google Shape;1624;p69"/>
          <p:cNvSpPr/>
          <p:nvPr/>
        </p:nvSpPr>
        <p:spPr>
          <a:xfrm>
            <a:off x="1233836" y="2868928"/>
            <a:ext cx="10158064" cy="327348"/>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rPr b="0" i="0" lang="es-CO" sz="1200" u="none" cap="none" strike="noStrike">
                <a:solidFill>
                  <a:schemeClr val="dk1"/>
                </a:solidFill>
                <a:latin typeface="Century Gothic"/>
                <a:ea typeface="Century Gothic"/>
                <a:cs typeface="Century Gothic"/>
                <a:sym typeface="Century Gothic"/>
              </a:rPr>
              <a:t>El vector viral descrito (Ad5/52s) posee capacidad apoptótica, tropismo por el linaje anómalo y baja toxicidad en células sanas trasversal a todas las investigaciones que lo estudian. </a:t>
            </a:r>
            <a:endParaRPr/>
          </a:p>
        </p:txBody>
      </p:sp>
      <p:sp>
        <p:nvSpPr>
          <p:cNvPr id="1625" name="Google Shape;1625;p69"/>
          <p:cNvSpPr/>
          <p:nvPr/>
        </p:nvSpPr>
        <p:spPr>
          <a:xfrm>
            <a:off x="799362" y="1950703"/>
            <a:ext cx="434474" cy="278258"/>
          </a:xfrm>
          <a:prstGeom prst="notchedRightArrow">
            <a:avLst>
              <a:gd fmla="val 50000" name="adj1"/>
              <a:gd fmla="val 50000" name="adj2"/>
            </a:avLst>
          </a:prstGeom>
          <a:solidFill>
            <a:schemeClr val="lt1"/>
          </a:solid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626" name="Google Shape;1626;p69"/>
          <p:cNvSpPr/>
          <p:nvPr/>
        </p:nvSpPr>
        <p:spPr>
          <a:xfrm>
            <a:off x="799362" y="2386319"/>
            <a:ext cx="434474" cy="278258"/>
          </a:xfrm>
          <a:prstGeom prst="notchedRightArrow">
            <a:avLst>
              <a:gd fmla="val 50000" name="adj1"/>
              <a:gd fmla="val 50000" name="adj2"/>
            </a:avLst>
          </a:prstGeom>
          <a:solidFill>
            <a:schemeClr val="lt1"/>
          </a:solid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627" name="Google Shape;1627;p69"/>
          <p:cNvSpPr/>
          <p:nvPr/>
        </p:nvSpPr>
        <p:spPr>
          <a:xfrm>
            <a:off x="799362" y="2871797"/>
            <a:ext cx="434474" cy="278258"/>
          </a:xfrm>
          <a:prstGeom prst="notchedRightArrow">
            <a:avLst>
              <a:gd fmla="val 50000" name="adj1"/>
              <a:gd fmla="val 50000" name="adj2"/>
            </a:avLst>
          </a:prstGeom>
          <a:solidFill>
            <a:schemeClr val="lt1"/>
          </a:solid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628" name="Google Shape;1628;p69"/>
          <p:cNvSpPr/>
          <p:nvPr/>
        </p:nvSpPr>
        <p:spPr>
          <a:xfrm>
            <a:off x="799362" y="3316907"/>
            <a:ext cx="434474" cy="278258"/>
          </a:xfrm>
          <a:prstGeom prst="notchedRightArrow">
            <a:avLst>
              <a:gd fmla="val 50000" name="adj1"/>
              <a:gd fmla="val 50000" name="adj2"/>
            </a:avLst>
          </a:prstGeom>
          <a:solidFill>
            <a:schemeClr val="lt1"/>
          </a:solid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629" name="Google Shape;1629;p69"/>
          <p:cNvSpPr/>
          <p:nvPr/>
        </p:nvSpPr>
        <p:spPr>
          <a:xfrm>
            <a:off x="799362" y="3732723"/>
            <a:ext cx="434474" cy="278258"/>
          </a:xfrm>
          <a:prstGeom prst="notchedRightArrow">
            <a:avLst>
              <a:gd fmla="val 50000" name="adj1"/>
              <a:gd fmla="val 50000" name="adj2"/>
            </a:avLst>
          </a:prstGeom>
          <a:solidFill>
            <a:schemeClr val="lt1"/>
          </a:solid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630" name="Google Shape;1630;p69"/>
          <p:cNvSpPr/>
          <p:nvPr/>
        </p:nvSpPr>
        <p:spPr>
          <a:xfrm>
            <a:off x="799362" y="4173084"/>
            <a:ext cx="434474" cy="278258"/>
          </a:xfrm>
          <a:prstGeom prst="notchedRightArrow">
            <a:avLst>
              <a:gd fmla="val 50000" name="adj1"/>
              <a:gd fmla="val 50000" name="adj2"/>
            </a:avLst>
          </a:prstGeom>
          <a:solidFill>
            <a:schemeClr val="lt1"/>
          </a:solidFill>
          <a:ln cap="flat" cmpd="sng" w="25400">
            <a:solidFill>
              <a:srgbClr val="A2211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631" name="Google Shape;1631;p69"/>
          <p:cNvSpPr/>
          <p:nvPr/>
        </p:nvSpPr>
        <p:spPr>
          <a:xfrm>
            <a:off x="1298304" y="3708178"/>
            <a:ext cx="5014564" cy="327348"/>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rPr b="0" i="0" lang="es-CO" sz="1200" u="none" cap="none" strike="noStrike">
                <a:solidFill>
                  <a:schemeClr val="dk1"/>
                </a:solidFill>
                <a:latin typeface="Century Gothic"/>
                <a:ea typeface="Century Gothic"/>
                <a:cs typeface="Century Gothic"/>
                <a:sym typeface="Century Gothic"/>
              </a:rPr>
              <a:t>La LMC es una enfermedad que carece de terapias definitivas. </a:t>
            </a:r>
            <a:endParaRPr/>
          </a:p>
        </p:txBody>
      </p:sp>
      <p:sp>
        <p:nvSpPr>
          <p:cNvPr id="1632" name="Google Shape;1632;p69"/>
          <p:cNvSpPr/>
          <p:nvPr/>
        </p:nvSpPr>
        <p:spPr>
          <a:xfrm>
            <a:off x="1237840" y="1485684"/>
            <a:ext cx="9078564" cy="327348"/>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rPr b="0" i="0" lang="es-CO" sz="1200" u="none" cap="none" strike="noStrike">
                <a:solidFill>
                  <a:schemeClr val="dk1"/>
                </a:solidFill>
                <a:latin typeface="Century Gothic"/>
                <a:ea typeface="Century Gothic"/>
                <a:cs typeface="Century Gothic"/>
                <a:sym typeface="Century Gothic"/>
              </a:rPr>
              <a:t>La tecnología CRISPR-Cas permite realizar modificaciones genéticas especificas y estables intracelularmente  </a:t>
            </a:r>
            <a:endParaRPr/>
          </a:p>
        </p:txBody>
      </p:sp>
      <p:sp>
        <p:nvSpPr>
          <p:cNvPr id="1633" name="Google Shape;1633;p69"/>
          <p:cNvSpPr/>
          <p:nvPr/>
        </p:nvSpPr>
        <p:spPr>
          <a:xfrm>
            <a:off x="1298304" y="4148539"/>
            <a:ext cx="9256364" cy="327348"/>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rPr b="0" i="0" lang="es-CO" sz="1200" u="none" cap="none" strike="noStrike">
                <a:solidFill>
                  <a:schemeClr val="dk1"/>
                </a:solidFill>
                <a:latin typeface="Century Gothic"/>
                <a:ea typeface="Century Gothic"/>
                <a:cs typeface="Century Gothic"/>
                <a:sym typeface="Century Gothic"/>
              </a:rPr>
              <a:t>Las proteínas involucradas con la fisiopatología de la LMC son objetivos terapéuticos cada vez más tentadores.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100000">
              <a:schemeClr val="lt1"/>
            </a:gs>
          </a:gsLst>
          <a:lin ang="13500000" scaled="0"/>
        </a:gradFill>
      </p:bgPr>
    </p:bg>
    <p:spTree>
      <p:nvGrpSpPr>
        <p:cNvPr id="204" name="Shape 204"/>
        <p:cNvGrpSpPr/>
        <p:nvPr/>
      </p:nvGrpSpPr>
      <p:grpSpPr>
        <a:xfrm>
          <a:off x="0" y="0"/>
          <a:ext cx="0" cy="0"/>
          <a:chOff x="0" y="0"/>
          <a:chExt cx="0" cy="0"/>
        </a:xfrm>
      </p:grpSpPr>
      <p:sp>
        <p:nvSpPr>
          <p:cNvPr id="205" name="Google Shape;205;p10"/>
          <p:cNvSpPr/>
          <p:nvPr/>
        </p:nvSpPr>
        <p:spPr>
          <a:xfrm>
            <a:off x="0" y="0"/>
            <a:ext cx="12192000" cy="6858000"/>
          </a:xfrm>
          <a:prstGeom prst="rect">
            <a:avLst/>
          </a:prstGeom>
          <a:gradFill>
            <a:gsLst>
              <a:gs pos="0">
                <a:schemeClr val="lt1"/>
              </a:gs>
              <a:gs pos="100000">
                <a:schemeClr val="lt1"/>
              </a:gs>
            </a:gsLst>
            <a:lin ang="135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cxnSp>
        <p:nvCxnSpPr>
          <p:cNvPr id="206" name="Google Shape;206;p10"/>
          <p:cNvCxnSpPr/>
          <p:nvPr/>
        </p:nvCxnSpPr>
        <p:spPr>
          <a:xfrm>
            <a:off x="7397108" y="1923563"/>
            <a:ext cx="0" cy="3017520"/>
          </a:xfrm>
          <a:prstGeom prst="straightConnector1">
            <a:avLst/>
          </a:prstGeom>
          <a:noFill/>
          <a:ln cap="flat" cmpd="sng" w="15875">
            <a:solidFill>
              <a:schemeClr val="dk1"/>
            </a:solidFill>
            <a:prstDash val="solid"/>
            <a:round/>
            <a:headEnd len="sm" w="sm" type="none"/>
            <a:tailEnd len="sm" w="sm" type="none"/>
          </a:ln>
        </p:spPr>
      </p:cxnSp>
      <p:pic>
        <p:nvPicPr>
          <p:cNvPr id="207" name="Google Shape;207;p10"/>
          <p:cNvPicPr preferRelativeResize="0"/>
          <p:nvPr/>
        </p:nvPicPr>
        <p:blipFill rotWithShape="1">
          <a:blip r:embed="rId3">
            <a:alphaModFix/>
          </a:blip>
          <a:srcRect b="0" l="0" r="0" t="-534"/>
          <a:stretch/>
        </p:blipFill>
        <p:spPr>
          <a:xfrm rot="-5400000">
            <a:off x="7545075" y="2187578"/>
            <a:ext cx="6857999" cy="2482850"/>
          </a:xfrm>
          <a:prstGeom prst="rect">
            <a:avLst/>
          </a:prstGeom>
          <a:noFill/>
          <a:ln>
            <a:noFill/>
          </a:ln>
        </p:spPr>
      </p:pic>
      <p:sp>
        <p:nvSpPr>
          <p:cNvPr id="208" name="Google Shape;208;p10"/>
          <p:cNvSpPr txBox="1"/>
          <p:nvPr>
            <p:ph type="ctrTitle"/>
          </p:nvPr>
        </p:nvSpPr>
        <p:spPr>
          <a:xfrm>
            <a:off x="0" y="-277679"/>
            <a:ext cx="12161795" cy="1346923"/>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chemeClr val="dk1"/>
              </a:buClr>
              <a:buSzPts val="2000"/>
              <a:buFont typeface="Century Gothic"/>
              <a:buNone/>
            </a:pPr>
            <a:r>
              <a:rPr b="1" lang="es-CO" sz="2000"/>
              <a:t>JUSTIFICACIÓN</a:t>
            </a:r>
            <a:endParaRPr/>
          </a:p>
        </p:txBody>
      </p:sp>
      <p:pic>
        <p:nvPicPr>
          <p:cNvPr id="209" name="Google Shape;209;p10"/>
          <p:cNvPicPr preferRelativeResize="0"/>
          <p:nvPr/>
        </p:nvPicPr>
        <p:blipFill rotWithShape="1">
          <a:blip r:embed="rId4">
            <a:alphaModFix/>
          </a:blip>
          <a:srcRect b="9776" l="0" r="8026" t="18803"/>
          <a:stretch/>
        </p:blipFill>
        <p:spPr>
          <a:xfrm>
            <a:off x="7499972" y="1911900"/>
            <a:ext cx="2123192" cy="1648692"/>
          </a:xfrm>
          <a:prstGeom prst="rect">
            <a:avLst/>
          </a:prstGeom>
          <a:noFill/>
          <a:ln>
            <a:noFill/>
          </a:ln>
        </p:spPr>
      </p:pic>
      <p:pic>
        <p:nvPicPr>
          <p:cNvPr id="210" name="Google Shape;210;p10"/>
          <p:cNvPicPr preferRelativeResize="0"/>
          <p:nvPr/>
        </p:nvPicPr>
        <p:blipFill rotWithShape="1">
          <a:blip r:embed="rId5">
            <a:alphaModFix/>
          </a:blip>
          <a:srcRect b="0" l="0" r="0" t="0"/>
          <a:stretch/>
        </p:blipFill>
        <p:spPr>
          <a:xfrm>
            <a:off x="9623712" y="2095159"/>
            <a:ext cx="1757554" cy="1212556"/>
          </a:xfrm>
          <a:prstGeom prst="rect">
            <a:avLst/>
          </a:prstGeom>
          <a:noFill/>
          <a:ln>
            <a:noFill/>
          </a:ln>
        </p:spPr>
      </p:pic>
      <p:sp>
        <p:nvSpPr>
          <p:cNvPr id="211" name="Google Shape;211;p10"/>
          <p:cNvSpPr/>
          <p:nvPr/>
        </p:nvSpPr>
        <p:spPr>
          <a:xfrm>
            <a:off x="339114" y="2093920"/>
            <a:ext cx="6778504" cy="2267349"/>
          </a:xfrm>
          <a:prstGeom prst="roundRect">
            <a:avLst>
              <a:gd fmla="val 16667" name="adj"/>
            </a:avLst>
          </a:prstGeom>
          <a:solidFill>
            <a:schemeClr val="lt1"/>
          </a:solid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just">
              <a:lnSpc>
                <a:spcPct val="150000"/>
              </a:lnSpc>
              <a:spcBef>
                <a:spcPts val="0"/>
              </a:spcBef>
              <a:spcAft>
                <a:spcPts val="0"/>
              </a:spcAft>
              <a:buClr>
                <a:srgbClr val="000000"/>
              </a:buClr>
              <a:buSzPts val="1200"/>
              <a:buFont typeface="Arial"/>
              <a:buNone/>
            </a:pPr>
            <a:r>
              <a:rPr b="0" i="0" lang="es-CO" sz="1200" u="none" cap="none" strike="noStrike">
                <a:solidFill>
                  <a:schemeClr val="dk1"/>
                </a:solidFill>
                <a:latin typeface="Century Gothic"/>
                <a:ea typeface="Century Gothic"/>
                <a:cs typeface="Century Gothic"/>
                <a:sym typeface="Century Gothic"/>
              </a:rPr>
              <a:t>Es por la gran variabilidad de expresión de este trastorno, el inicio insidioso y de aparición en todas la edades, su capacidad de clínica mimicker, su dificultad diagnóstica, las recaídas terapéuticas en aumento y su gran incidencia con respecto a la totalidad de leucemias conocidas hoy día, que resulta trascendental el desarrollo de nuevas terapias dirigidas a objetivos cada vez más específicos que permitan la resolución total de este tan común trastorno mieloproliferativo.</a:t>
            </a:r>
            <a:endParaRPr b="0" i="0" sz="1400" u="none" cap="none" strike="noStrike">
              <a:solidFill>
                <a:srgbClr val="000000"/>
              </a:solidFill>
              <a:latin typeface="Arial"/>
              <a:ea typeface="Arial"/>
              <a:cs typeface="Arial"/>
              <a:sym typeface="Arial"/>
            </a:endParaRPr>
          </a:p>
        </p:txBody>
      </p:sp>
      <p:pic>
        <p:nvPicPr>
          <p:cNvPr id="212" name="Google Shape;212;p10"/>
          <p:cNvPicPr preferRelativeResize="0"/>
          <p:nvPr/>
        </p:nvPicPr>
        <p:blipFill>
          <a:blip r:embed="rId6">
            <a:alphaModFix/>
          </a:blip>
          <a:stretch>
            <a:fillRect/>
          </a:stretch>
        </p:blipFill>
        <p:spPr>
          <a:xfrm>
            <a:off x="8867263" y="3952038"/>
            <a:ext cx="1552575" cy="1209675"/>
          </a:xfrm>
          <a:prstGeom prst="rect">
            <a:avLst/>
          </a:prstGeom>
          <a:noFill/>
          <a:ln>
            <a:noFill/>
          </a:ln>
        </p:spPr>
      </p:pic>
      <p:sp>
        <p:nvSpPr>
          <p:cNvPr id="213" name="Google Shape;213;p10"/>
          <p:cNvSpPr/>
          <p:nvPr/>
        </p:nvSpPr>
        <p:spPr>
          <a:xfrm>
            <a:off x="7966518" y="1766158"/>
            <a:ext cx="1190100" cy="2304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es-CO" sz="1500" u="none" cap="none" strike="noStrike">
                <a:solidFill>
                  <a:schemeClr val="dk1"/>
                </a:solidFill>
                <a:latin typeface="Century Gothic"/>
                <a:ea typeface="Century Gothic"/>
                <a:cs typeface="Century Gothic"/>
                <a:sym typeface="Century Gothic"/>
              </a:rPr>
              <a:t>Hsp27</a:t>
            </a:r>
            <a:endParaRPr b="0" i="0" sz="1500" u="none" cap="none" strike="noStrike">
              <a:solidFill>
                <a:srgbClr val="000000"/>
              </a:solidFill>
              <a:latin typeface="Arial"/>
              <a:ea typeface="Arial"/>
              <a:cs typeface="Arial"/>
              <a:sym typeface="Arial"/>
            </a:endParaRPr>
          </a:p>
        </p:txBody>
      </p:sp>
      <p:sp>
        <p:nvSpPr>
          <p:cNvPr id="214" name="Google Shape;214;p10"/>
          <p:cNvSpPr/>
          <p:nvPr/>
        </p:nvSpPr>
        <p:spPr>
          <a:xfrm>
            <a:off x="9907444" y="1766140"/>
            <a:ext cx="1190100" cy="2304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es-CO" sz="1400" u="none" cap="none" strike="noStrike">
                <a:solidFill>
                  <a:schemeClr val="dk1"/>
                </a:solidFill>
                <a:latin typeface="Century Gothic"/>
                <a:ea typeface="Century Gothic"/>
                <a:cs typeface="Century Gothic"/>
                <a:sym typeface="Century Gothic"/>
              </a:rPr>
              <a:t>GATA-1</a:t>
            </a:r>
            <a:endParaRPr b="0" i="0" sz="1400" u="none" cap="none" strike="noStrike">
              <a:solidFill>
                <a:srgbClr val="000000"/>
              </a:solidFill>
              <a:latin typeface="Arial"/>
              <a:ea typeface="Arial"/>
              <a:cs typeface="Arial"/>
              <a:sym typeface="Arial"/>
            </a:endParaRPr>
          </a:p>
        </p:txBody>
      </p:sp>
      <p:sp>
        <p:nvSpPr>
          <p:cNvPr id="215" name="Google Shape;215;p10"/>
          <p:cNvSpPr/>
          <p:nvPr/>
        </p:nvSpPr>
        <p:spPr>
          <a:xfrm>
            <a:off x="8957768" y="3785126"/>
            <a:ext cx="1190100" cy="2304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es-CO" sz="1400" u="none" cap="none" strike="noStrike">
                <a:solidFill>
                  <a:schemeClr val="dk1"/>
                </a:solidFill>
                <a:latin typeface="Century Gothic"/>
                <a:ea typeface="Century Gothic"/>
                <a:cs typeface="Century Gothic"/>
                <a:sym typeface="Century Gothic"/>
              </a:rPr>
              <a:t>ADAR1</a:t>
            </a:r>
            <a:endParaRPr b="1" i="0" sz="1400" u="none" cap="none" strike="noStrike">
              <a:solidFill>
                <a:schemeClr val="dk1"/>
              </a:solidFill>
              <a:latin typeface="Century Gothic"/>
              <a:ea typeface="Century Gothic"/>
              <a:cs typeface="Century Gothic"/>
              <a:sym typeface="Century Gothic"/>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100000">
              <a:schemeClr val="lt1"/>
            </a:gs>
          </a:gsLst>
          <a:lin ang="13500000" scaled="0"/>
        </a:gradFill>
      </p:bgPr>
    </p:bg>
    <p:spTree>
      <p:nvGrpSpPr>
        <p:cNvPr id="220" name="Shape 220"/>
        <p:cNvGrpSpPr/>
        <p:nvPr/>
      </p:nvGrpSpPr>
      <p:grpSpPr>
        <a:xfrm>
          <a:off x="0" y="0"/>
          <a:ext cx="0" cy="0"/>
          <a:chOff x="0" y="0"/>
          <a:chExt cx="0" cy="0"/>
        </a:xfrm>
      </p:grpSpPr>
      <p:sp>
        <p:nvSpPr>
          <p:cNvPr id="221" name="Google Shape;221;p7"/>
          <p:cNvSpPr/>
          <p:nvPr/>
        </p:nvSpPr>
        <p:spPr>
          <a:xfrm>
            <a:off x="0" y="0"/>
            <a:ext cx="12192000" cy="6858002"/>
          </a:xfrm>
          <a:prstGeom prst="rect">
            <a:avLst/>
          </a:prstGeom>
          <a:gradFill>
            <a:gsLst>
              <a:gs pos="0">
                <a:schemeClr val="lt1"/>
              </a:gs>
              <a:gs pos="100000">
                <a:schemeClr val="lt1"/>
              </a:gs>
            </a:gsLst>
            <a:lin ang="135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cxnSp>
        <p:nvCxnSpPr>
          <p:cNvPr id="222" name="Google Shape;222;p7"/>
          <p:cNvCxnSpPr/>
          <p:nvPr/>
        </p:nvCxnSpPr>
        <p:spPr>
          <a:xfrm>
            <a:off x="7397108" y="1923563"/>
            <a:ext cx="0" cy="3017520"/>
          </a:xfrm>
          <a:prstGeom prst="straightConnector1">
            <a:avLst/>
          </a:prstGeom>
          <a:noFill/>
          <a:ln cap="flat" cmpd="sng" w="15875">
            <a:solidFill>
              <a:schemeClr val="dk1"/>
            </a:solidFill>
            <a:prstDash val="solid"/>
            <a:round/>
            <a:headEnd len="sm" w="sm" type="none"/>
            <a:tailEnd len="sm" w="sm" type="none"/>
          </a:ln>
        </p:spPr>
      </p:cxnSp>
      <p:pic>
        <p:nvPicPr>
          <p:cNvPr id="223" name="Google Shape;223;p7"/>
          <p:cNvPicPr preferRelativeResize="0"/>
          <p:nvPr/>
        </p:nvPicPr>
        <p:blipFill rotWithShape="1">
          <a:blip r:embed="rId3">
            <a:alphaModFix/>
          </a:blip>
          <a:srcRect b="0" l="0" r="0" t="-534"/>
          <a:stretch/>
        </p:blipFill>
        <p:spPr>
          <a:xfrm rot="-5400000">
            <a:off x="7545075" y="2187578"/>
            <a:ext cx="6857999" cy="2482850"/>
          </a:xfrm>
          <a:prstGeom prst="rect">
            <a:avLst/>
          </a:prstGeom>
          <a:noFill/>
          <a:ln>
            <a:noFill/>
          </a:ln>
        </p:spPr>
      </p:pic>
      <p:sp>
        <p:nvSpPr>
          <p:cNvPr id="224" name="Google Shape;224;p7"/>
          <p:cNvSpPr txBox="1"/>
          <p:nvPr>
            <p:ph type="ctrTitle"/>
          </p:nvPr>
        </p:nvSpPr>
        <p:spPr>
          <a:xfrm>
            <a:off x="-537348" y="-165825"/>
            <a:ext cx="12161795" cy="1346923"/>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chemeClr val="dk1"/>
              </a:buClr>
              <a:buSzPts val="2000"/>
              <a:buFont typeface="Century Gothic"/>
              <a:buNone/>
            </a:pPr>
            <a:r>
              <a:rPr b="1" lang="es-CO" sz="2000"/>
              <a:t>ANTECEDENTES</a:t>
            </a:r>
            <a:endParaRPr/>
          </a:p>
        </p:txBody>
      </p:sp>
      <p:sp>
        <p:nvSpPr>
          <p:cNvPr id="225" name="Google Shape;225;p7"/>
          <p:cNvSpPr/>
          <p:nvPr/>
        </p:nvSpPr>
        <p:spPr>
          <a:xfrm>
            <a:off x="6082748" y="4768574"/>
            <a:ext cx="1752600" cy="736600"/>
          </a:xfrm>
          <a:prstGeom prst="roundRect">
            <a:avLst>
              <a:gd fmla="val 16667" name="adj"/>
            </a:avLst>
          </a:prstGeom>
          <a:solidFill>
            <a:schemeClr val="lt1"/>
          </a:solid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226" name="Google Shape;226;p7"/>
          <p:cNvSpPr/>
          <p:nvPr/>
        </p:nvSpPr>
        <p:spPr>
          <a:xfrm>
            <a:off x="7383856" y="2374137"/>
            <a:ext cx="45719" cy="2394437"/>
          </a:xfrm>
          <a:prstGeom prst="rect">
            <a:avLst/>
          </a:prstGeom>
          <a:solidFill>
            <a:schemeClr val="lt1"/>
          </a:solid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227" name="Google Shape;227;p7"/>
          <p:cNvSpPr/>
          <p:nvPr/>
        </p:nvSpPr>
        <p:spPr>
          <a:xfrm>
            <a:off x="428199" y="3506301"/>
            <a:ext cx="1179448" cy="416342"/>
          </a:xfrm>
          <a:prstGeom prst="roundRect">
            <a:avLst>
              <a:gd fmla="val 16667" name="adj"/>
            </a:avLst>
          </a:prstGeom>
          <a:solidFill>
            <a:schemeClr val="accent2"/>
          </a:solidFill>
          <a:ln cap="flat" cmpd="sng" w="1270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1" i="0" lang="es-CO" sz="1600" u="none" cap="none" strike="noStrike">
                <a:solidFill>
                  <a:schemeClr val="lt1"/>
                </a:solidFill>
                <a:latin typeface="DotumChe"/>
                <a:ea typeface="DotumChe"/>
                <a:cs typeface="DotumChe"/>
                <a:sym typeface="DotumChe"/>
              </a:rPr>
              <a:t>May/1998</a:t>
            </a:r>
            <a:endParaRPr b="0" i="0" sz="1400" u="none" cap="none" strike="noStrike">
              <a:solidFill>
                <a:srgbClr val="000000"/>
              </a:solidFill>
              <a:latin typeface="Arial"/>
              <a:ea typeface="Arial"/>
              <a:cs typeface="Arial"/>
              <a:sym typeface="Arial"/>
            </a:endParaRPr>
          </a:p>
        </p:txBody>
      </p:sp>
      <p:sp>
        <p:nvSpPr>
          <p:cNvPr id="228" name="Google Shape;228;p7"/>
          <p:cNvSpPr/>
          <p:nvPr/>
        </p:nvSpPr>
        <p:spPr>
          <a:xfrm>
            <a:off x="1527308" y="4347462"/>
            <a:ext cx="1900736" cy="1367832"/>
          </a:xfrm>
          <a:prstGeom prst="rect">
            <a:avLst/>
          </a:prstGeom>
          <a:solidFill>
            <a:srgbClr val="F2F2F2"/>
          </a:solidFill>
          <a:ln cap="flat" cmpd="sng" w="12700">
            <a:solidFill>
              <a:srgbClr val="F2F2F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es-CO" sz="1400" u="none" cap="none" strike="noStrike">
                <a:solidFill>
                  <a:schemeClr val="dk1"/>
                </a:solidFill>
                <a:latin typeface="Teko"/>
                <a:ea typeface="Teko"/>
                <a:cs typeface="Teko"/>
                <a:sym typeface="Teko"/>
              </a:rPr>
              <a:t>Marini F y col </a:t>
            </a:r>
            <a:r>
              <a:rPr b="0" i="0" lang="es-CO" sz="1400" u="none" cap="none" strike="noStrike">
                <a:solidFill>
                  <a:schemeClr val="dk1"/>
                </a:solidFill>
                <a:latin typeface="Teko"/>
                <a:ea typeface="Teko"/>
                <a:cs typeface="Teko"/>
                <a:sym typeface="Teko"/>
              </a:rPr>
              <a:t>definen a los modelos virales basados en </a:t>
            </a:r>
            <a:r>
              <a:rPr b="0" i="1" lang="es-CO" sz="1400" u="none" cap="none" strike="noStrike">
                <a:solidFill>
                  <a:schemeClr val="dk1"/>
                </a:solidFill>
                <a:latin typeface="Teko"/>
                <a:ea typeface="Teko"/>
                <a:cs typeface="Teko"/>
                <a:sym typeface="Teko"/>
              </a:rPr>
              <a:t>Adenovirus</a:t>
            </a:r>
            <a:r>
              <a:rPr b="0" i="0" lang="es-CO" sz="1400" u="none" cap="none" strike="noStrike">
                <a:solidFill>
                  <a:schemeClr val="dk1"/>
                </a:solidFill>
                <a:latin typeface="Teko"/>
                <a:ea typeface="Teko"/>
                <a:cs typeface="Teko"/>
                <a:sym typeface="Teko"/>
              </a:rPr>
              <a:t> dependientes de CAR como inviables para la resolución de malignidades hematopoyéticas </a:t>
            </a:r>
            <a:endParaRPr b="0" i="0" sz="1400" u="none" cap="none" strike="noStrike">
              <a:solidFill>
                <a:srgbClr val="000000"/>
              </a:solidFill>
              <a:latin typeface="Arial"/>
              <a:ea typeface="Arial"/>
              <a:cs typeface="Arial"/>
              <a:sym typeface="Arial"/>
            </a:endParaRPr>
          </a:p>
        </p:txBody>
      </p:sp>
      <p:sp>
        <p:nvSpPr>
          <p:cNvPr id="229" name="Google Shape;229;p7"/>
          <p:cNvSpPr/>
          <p:nvPr/>
        </p:nvSpPr>
        <p:spPr>
          <a:xfrm>
            <a:off x="3369583" y="3530458"/>
            <a:ext cx="1179448" cy="416342"/>
          </a:xfrm>
          <a:prstGeom prst="roundRect">
            <a:avLst>
              <a:gd fmla="val 16667" name="adj"/>
            </a:avLst>
          </a:prstGeom>
          <a:solidFill>
            <a:srgbClr val="F66422"/>
          </a:solidFill>
          <a:ln cap="flat" cmpd="sng" w="12700">
            <a:solidFill>
              <a:srgbClr val="F6642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1" i="0" lang="es-CO" sz="1600" u="none" cap="none" strike="noStrike">
                <a:solidFill>
                  <a:schemeClr val="lt1"/>
                </a:solidFill>
                <a:latin typeface="DotumChe"/>
                <a:ea typeface="DotumChe"/>
                <a:cs typeface="DotumChe"/>
                <a:sym typeface="DotumChe"/>
              </a:rPr>
              <a:t>Nov/2007</a:t>
            </a:r>
            <a:endParaRPr b="0" i="0" sz="1400" u="none" cap="none" strike="noStrike">
              <a:solidFill>
                <a:srgbClr val="000000"/>
              </a:solidFill>
              <a:latin typeface="Arial"/>
              <a:ea typeface="Arial"/>
              <a:cs typeface="Arial"/>
              <a:sym typeface="Arial"/>
            </a:endParaRPr>
          </a:p>
        </p:txBody>
      </p:sp>
      <p:sp>
        <p:nvSpPr>
          <p:cNvPr id="230" name="Google Shape;230;p7"/>
          <p:cNvSpPr/>
          <p:nvPr/>
        </p:nvSpPr>
        <p:spPr>
          <a:xfrm>
            <a:off x="1887952" y="3530458"/>
            <a:ext cx="1179448" cy="416342"/>
          </a:xfrm>
          <a:prstGeom prst="roundRect">
            <a:avLst>
              <a:gd fmla="val 16667" name="adj"/>
            </a:avLst>
          </a:prstGeom>
          <a:solidFill>
            <a:srgbClr val="FC5C1C"/>
          </a:solidFill>
          <a:ln cap="flat" cmpd="sng" w="1270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1" i="0" lang="es-CO" sz="1600" u="none" cap="none" strike="noStrike">
                <a:solidFill>
                  <a:schemeClr val="lt1"/>
                </a:solidFill>
                <a:latin typeface="DotumChe"/>
                <a:ea typeface="DotumChe"/>
                <a:cs typeface="DotumChe"/>
                <a:sym typeface="DotumChe"/>
              </a:rPr>
              <a:t>Oct/1999</a:t>
            </a:r>
            <a:endParaRPr b="0" i="0" sz="1400" u="none" cap="none" strike="noStrike">
              <a:solidFill>
                <a:srgbClr val="000000"/>
              </a:solidFill>
              <a:latin typeface="Arial"/>
              <a:ea typeface="Arial"/>
              <a:cs typeface="Arial"/>
              <a:sym typeface="Arial"/>
            </a:endParaRPr>
          </a:p>
        </p:txBody>
      </p:sp>
      <p:sp>
        <p:nvSpPr>
          <p:cNvPr id="231" name="Google Shape;231;p7"/>
          <p:cNvSpPr/>
          <p:nvPr/>
        </p:nvSpPr>
        <p:spPr>
          <a:xfrm>
            <a:off x="7735815" y="3506036"/>
            <a:ext cx="1179448" cy="440499"/>
          </a:xfrm>
          <a:prstGeom prst="roundRect">
            <a:avLst>
              <a:gd fmla="val 16667" name="adj"/>
            </a:avLst>
          </a:prstGeom>
          <a:solidFill>
            <a:srgbClr val="FA4C58"/>
          </a:solidFill>
          <a:ln cap="flat" cmpd="sng" w="1270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es-CO" sz="1600" u="none" cap="none" strike="noStrike">
                <a:solidFill>
                  <a:schemeClr val="lt1"/>
                </a:solidFill>
                <a:latin typeface="DotumChe"/>
                <a:ea typeface="DotumChe"/>
                <a:cs typeface="DotumChe"/>
                <a:sym typeface="DotumChe"/>
              </a:rPr>
              <a:t>Oct/2013</a:t>
            </a:r>
            <a:endParaRPr b="0" i="0" sz="1200" u="none" cap="none" strike="noStrike">
              <a:solidFill>
                <a:srgbClr val="000000"/>
              </a:solidFill>
              <a:latin typeface="Arial"/>
              <a:ea typeface="Arial"/>
              <a:cs typeface="Arial"/>
              <a:sym typeface="Arial"/>
            </a:endParaRPr>
          </a:p>
        </p:txBody>
      </p:sp>
      <p:sp>
        <p:nvSpPr>
          <p:cNvPr id="232" name="Google Shape;232;p7"/>
          <p:cNvSpPr/>
          <p:nvPr/>
        </p:nvSpPr>
        <p:spPr>
          <a:xfrm>
            <a:off x="4823409" y="3506301"/>
            <a:ext cx="1179448" cy="440498"/>
          </a:xfrm>
          <a:prstGeom prst="roundRect">
            <a:avLst>
              <a:gd fmla="val 16667" name="adj"/>
            </a:avLst>
          </a:prstGeom>
          <a:solidFill>
            <a:srgbClr val="FD6367"/>
          </a:solidFill>
          <a:ln cap="flat" cmpd="sng" w="1270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1" i="0" lang="es-CO" sz="1600" u="none" cap="none" strike="noStrike">
                <a:solidFill>
                  <a:schemeClr val="lt1"/>
                </a:solidFill>
                <a:latin typeface="DotumChe"/>
                <a:ea typeface="DotumChe"/>
                <a:cs typeface="DotumChe"/>
                <a:sym typeface="DotumChe"/>
              </a:rPr>
              <a:t>Dic/2012</a:t>
            </a:r>
            <a:endParaRPr b="0" i="0" sz="1400" u="none" cap="none" strike="noStrike">
              <a:solidFill>
                <a:srgbClr val="000000"/>
              </a:solidFill>
              <a:latin typeface="Arial"/>
              <a:ea typeface="Arial"/>
              <a:cs typeface="Arial"/>
              <a:sym typeface="Arial"/>
            </a:endParaRPr>
          </a:p>
        </p:txBody>
      </p:sp>
      <p:sp>
        <p:nvSpPr>
          <p:cNvPr id="233" name="Google Shape;233;p7"/>
          <p:cNvSpPr/>
          <p:nvPr/>
        </p:nvSpPr>
        <p:spPr>
          <a:xfrm>
            <a:off x="6305040" y="3482145"/>
            <a:ext cx="1179448" cy="440498"/>
          </a:xfrm>
          <a:prstGeom prst="roundRect">
            <a:avLst>
              <a:gd fmla="val 16667" name="adj"/>
            </a:avLst>
          </a:prstGeom>
          <a:solidFill>
            <a:srgbClr val="FD4974"/>
          </a:solidFill>
          <a:ln cap="flat" cmpd="sng" w="1270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1" i="0" lang="es-CO" sz="1600" u="none" cap="none" strike="noStrike">
                <a:solidFill>
                  <a:schemeClr val="lt1"/>
                </a:solidFill>
                <a:latin typeface="DotumChe"/>
                <a:ea typeface="DotumChe"/>
                <a:cs typeface="DotumChe"/>
                <a:sym typeface="DotumChe"/>
              </a:rPr>
              <a:t>Jul/2013</a:t>
            </a:r>
            <a:endParaRPr b="0" i="0" sz="1400" u="none" cap="none" strike="noStrike">
              <a:solidFill>
                <a:srgbClr val="000000"/>
              </a:solidFill>
              <a:latin typeface="Arial"/>
              <a:ea typeface="Arial"/>
              <a:cs typeface="Arial"/>
              <a:sym typeface="Arial"/>
            </a:endParaRPr>
          </a:p>
        </p:txBody>
      </p:sp>
      <p:sp>
        <p:nvSpPr>
          <p:cNvPr id="234" name="Google Shape;234;p7"/>
          <p:cNvSpPr/>
          <p:nvPr/>
        </p:nvSpPr>
        <p:spPr>
          <a:xfrm>
            <a:off x="9166591" y="3506300"/>
            <a:ext cx="1179448" cy="440499"/>
          </a:xfrm>
          <a:prstGeom prst="roundRect">
            <a:avLst>
              <a:gd fmla="val 16667" name="adj"/>
            </a:avLst>
          </a:prstGeom>
          <a:solidFill>
            <a:srgbClr val="FE4444"/>
          </a:solidFill>
          <a:ln cap="flat" cmpd="sng" w="1270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1" i="0" lang="es-CO" sz="1600" u="none" cap="none" strike="noStrike">
                <a:solidFill>
                  <a:schemeClr val="lt1"/>
                </a:solidFill>
                <a:latin typeface="DotumChe"/>
                <a:ea typeface="DotumChe"/>
                <a:cs typeface="DotumChe"/>
                <a:sym typeface="DotumChe"/>
              </a:rPr>
              <a:t>Nov/2015</a:t>
            </a:r>
            <a:endParaRPr b="0" i="0" sz="1400" u="none" cap="none" strike="noStrike">
              <a:solidFill>
                <a:srgbClr val="000000"/>
              </a:solidFill>
              <a:latin typeface="Arial"/>
              <a:ea typeface="Arial"/>
              <a:cs typeface="Arial"/>
              <a:sym typeface="Arial"/>
            </a:endParaRPr>
          </a:p>
        </p:txBody>
      </p:sp>
      <p:sp>
        <p:nvSpPr>
          <p:cNvPr id="235" name="Google Shape;235;p7"/>
          <p:cNvSpPr/>
          <p:nvPr/>
        </p:nvSpPr>
        <p:spPr>
          <a:xfrm>
            <a:off x="2997598" y="1761445"/>
            <a:ext cx="1918385" cy="1366069"/>
          </a:xfrm>
          <a:prstGeom prst="rect">
            <a:avLst/>
          </a:prstGeom>
          <a:solidFill>
            <a:srgbClr val="F2F2F2"/>
          </a:solidFill>
          <a:ln cap="flat" cmpd="sng" w="12700">
            <a:solidFill>
              <a:srgbClr val="F2F2F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es-CO" sz="1400" u="none" cap="none" strike="noStrike">
                <a:solidFill>
                  <a:schemeClr val="dk1"/>
                </a:solidFill>
                <a:latin typeface="Teko"/>
                <a:ea typeface="Teko"/>
                <a:cs typeface="Teko"/>
                <a:sym typeface="Teko"/>
              </a:rPr>
              <a:t>Qian W y col </a:t>
            </a:r>
            <a:r>
              <a:rPr b="0" i="0" lang="es-CO" sz="1400" u="none" cap="none" strike="noStrike">
                <a:solidFill>
                  <a:schemeClr val="dk1"/>
                </a:solidFill>
                <a:latin typeface="Teko"/>
                <a:ea typeface="Teko"/>
                <a:cs typeface="Teko"/>
                <a:sym typeface="Teko"/>
              </a:rPr>
              <a:t>demuestran por primera vez que tanto las células aisladas de pacientes con LMC como los ensayos in vitro con células K562 revelan expresión del receptor CAR.</a:t>
            </a:r>
            <a:endParaRPr b="0" i="0" sz="1200" u="none" cap="none" strike="noStrike">
              <a:solidFill>
                <a:schemeClr val="dk1"/>
              </a:solidFill>
              <a:latin typeface="Teko"/>
              <a:ea typeface="Teko"/>
              <a:cs typeface="Teko"/>
              <a:sym typeface="Teko"/>
            </a:endParaRPr>
          </a:p>
        </p:txBody>
      </p:sp>
      <p:sp>
        <p:nvSpPr>
          <p:cNvPr id="236" name="Google Shape;236;p7"/>
          <p:cNvSpPr/>
          <p:nvPr/>
        </p:nvSpPr>
        <p:spPr>
          <a:xfrm>
            <a:off x="4302557" y="4347462"/>
            <a:ext cx="2221152" cy="1322186"/>
          </a:xfrm>
          <a:prstGeom prst="rect">
            <a:avLst/>
          </a:prstGeom>
          <a:solidFill>
            <a:srgbClr val="F2F2F2"/>
          </a:solidFill>
          <a:ln cap="flat" cmpd="sng" w="12700">
            <a:solidFill>
              <a:srgbClr val="F2F2F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es-CO" sz="1400" u="none" cap="none" strike="noStrike">
                <a:solidFill>
                  <a:schemeClr val="dk1"/>
                </a:solidFill>
                <a:latin typeface="Teko"/>
                <a:ea typeface="Teko"/>
                <a:cs typeface="Teko"/>
                <a:sym typeface="Teko"/>
              </a:rPr>
              <a:t>Xu C y col </a:t>
            </a:r>
            <a:r>
              <a:rPr b="0" i="0" lang="es-CO" sz="1400" u="none" cap="none" strike="noStrike">
                <a:solidFill>
                  <a:schemeClr val="dk1"/>
                </a:solidFill>
                <a:latin typeface="Teko"/>
                <a:ea typeface="Teko"/>
                <a:cs typeface="Teko"/>
                <a:sym typeface="Teko"/>
              </a:rPr>
              <a:t>demuestran por primera vez bajo modelos experimentales que la sobreexpresión de GATA-1 en la LMC jugaría un papel de supresión tumoral</a:t>
            </a:r>
            <a:endParaRPr b="0" i="0" sz="1400" u="none" cap="none" strike="noStrike">
              <a:solidFill>
                <a:srgbClr val="000000"/>
              </a:solidFill>
              <a:latin typeface="Arial"/>
              <a:ea typeface="Arial"/>
              <a:cs typeface="Arial"/>
              <a:sym typeface="Arial"/>
            </a:endParaRPr>
          </a:p>
        </p:txBody>
      </p:sp>
      <p:sp>
        <p:nvSpPr>
          <p:cNvPr id="237" name="Google Shape;237;p7"/>
          <p:cNvSpPr/>
          <p:nvPr/>
        </p:nvSpPr>
        <p:spPr>
          <a:xfrm>
            <a:off x="169521" y="1923563"/>
            <a:ext cx="1696061" cy="1234872"/>
          </a:xfrm>
          <a:prstGeom prst="rect">
            <a:avLst/>
          </a:prstGeom>
          <a:solidFill>
            <a:srgbClr val="F2F2F2"/>
          </a:solidFill>
          <a:ln cap="flat" cmpd="sng" w="12700">
            <a:solidFill>
              <a:srgbClr val="F2F2F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es-CO" sz="1400" u="none" cap="none" strike="noStrike">
                <a:solidFill>
                  <a:schemeClr val="dk1"/>
                </a:solidFill>
                <a:latin typeface="Teko"/>
                <a:ea typeface="Teko"/>
                <a:cs typeface="Teko"/>
                <a:sym typeface="Teko"/>
              </a:rPr>
              <a:t>Peltola M y col </a:t>
            </a:r>
            <a:r>
              <a:rPr b="0" i="0" lang="es-CO" sz="1400" u="none" cap="none" strike="noStrike">
                <a:solidFill>
                  <a:schemeClr val="dk1"/>
                </a:solidFill>
                <a:latin typeface="Teko"/>
                <a:ea typeface="Teko"/>
                <a:cs typeface="Teko"/>
                <a:sym typeface="Teko"/>
              </a:rPr>
              <a:t>demuestran que el </a:t>
            </a:r>
            <a:r>
              <a:rPr b="0" i="1" lang="es-CO" sz="1400" u="none" cap="none" strike="noStrike">
                <a:solidFill>
                  <a:schemeClr val="dk1"/>
                </a:solidFill>
                <a:latin typeface="Teko"/>
                <a:ea typeface="Teko"/>
                <a:cs typeface="Teko"/>
                <a:sym typeface="Teko"/>
              </a:rPr>
              <a:t>Adenovirus</a:t>
            </a:r>
            <a:r>
              <a:rPr b="0" i="0" lang="es-CO" sz="1400" u="none" cap="none" strike="noStrike">
                <a:solidFill>
                  <a:schemeClr val="dk1"/>
                </a:solidFill>
                <a:latin typeface="Teko"/>
                <a:ea typeface="Teko"/>
                <a:cs typeface="Teko"/>
                <a:sym typeface="Teko"/>
              </a:rPr>
              <a:t> es el vector viral con mejor transducción génica</a:t>
            </a:r>
            <a:endParaRPr b="1" i="0" sz="1400" u="none" cap="none" strike="noStrike">
              <a:solidFill>
                <a:schemeClr val="dk1"/>
              </a:solidFill>
              <a:latin typeface="Teko"/>
              <a:ea typeface="Teko"/>
              <a:cs typeface="Teko"/>
              <a:sym typeface="Teko"/>
            </a:endParaRPr>
          </a:p>
        </p:txBody>
      </p:sp>
      <p:sp>
        <p:nvSpPr>
          <p:cNvPr id="238" name="Google Shape;238;p7"/>
          <p:cNvSpPr/>
          <p:nvPr/>
        </p:nvSpPr>
        <p:spPr>
          <a:xfrm>
            <a:off x="5627954" y="1586039"/>
            <a:ext cx="2533620" cy="1529579"/>
          </a:xfrm>
          <a:prstGeom prst="rect">
            <a:avLst/>
          </a:prstGeom>
          <a:solidFill>
            <a:srgbClr val="F2F2F2"/>
          </a:solidFill>
          <a:ln cap="flat" cmpd="sng" w="12700">
            <a:solidFill>
              <a:srgbClr val="F2F2F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es-CO" sz="1400" u="none" cap="none" strike="noStrike">
                <a:solidFill>
                  <a:schemeClr val="dk1"/>
                </a:solidFill>
                <a:latin typeface="Teko"/>
                <a:ea typeface="Teko"/>
                <a:cs typeface="Teko"/>
                <a:sym typeface="Teko"/>
              </a:rPr>
              <a:t>Velásquez J y col </a:t>
            </a:r>
            <a:r>
              <a:rPr b="0" i="0" lang="es-CO" sz="1400" u="none" cap="none" strike="noStrike">
                <a:solidFill>
                  <a:schemeClr val="dk1"/>
                </a:solidFill>
                <a:latin typeface="Teko"/>
                <a:ea typeface="Teko"/>
                <a:cs typeface="Teko"/>
                <a:sym typeface="Teko"/>
              </a:rPr>
              <a:t>demuestran que la leucemia mieloide crónica es una enfermedad mieloproliferativa producto de la translocación reciproca entre la porción ABL del cromosoma 9 y el segmento M-bcr del cromosoma 22.</a:t>
            </a:r>
            <a:endParaRPr b="0" i="0" sz="1400" u="none" cap="none" strike="noStrike">
              <a:solidFill>
                <a:srgbClr val="000000"/>
              </a:solidFill>
              <a:latin typeface="Arial"/>
              <a:ea typeface="Arial"/>
              <a:cs typeface="Arial"/>
              <a:sym typeface="Arial"/>
            </a:endParaRPr>
          </a:p>
        </p:txBody>
      </p:sp>
      <p:sp>
        <p:nvSpPr>
          <p:cNvPr id="239" name="Google Shape;239;p7"/>
          <p:cNvSpPr/>
          <p:nvPr/>
        </p:nvSpPr>
        <p:spPr>
          <a:xfrm>
            <a:off x="7166501" y="4290044"/>
            <a:ext cx="2318076" cy="1425250"/>
          </a:xfrm>
          <a:prstGeom prst="rect">
            <a:avLst/>
          </a:prstGeom>
          <a:solidFill>
            <a:srgbClr val="F2F2F2"/>
          </a:solidFill>
          <a:ln cap="flat" cmpd="sng" w="12700">
            <a:solidFill>
              <a:srgbClr val="F2F2F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es-CO" sz="1400" u="none" cap="none" strike="noStrike">
                <a:solidFill>
                  <a:schemeClr val="dk1"/>
                </a:solidFill>
                <a:latin typeface="Teko"/>
                <a:ea typeface="Teko"/>
                <a:cs typeface="Teko"/>
                <a:sym typeface="Teko"/>
              </a:rPr>
              <a:t>Mellier G y col </a:t>
            </a:r>
            <a:r>
              <a:rPr b="0" i="0" lang="es-CO" sz="1400" u="none" cap="none" strike="noStrike">
                <a:solidFill>
                  <a:schemeClr val="dk1"/>
                </a:solidFill>
                <a:latin typeface="Teko"/>
                <a:ea typeface="Teko"/>
                <a:cs typeface="Teko"/>
                <a:sym typeface="Teko"/>
              </a:rPr>
              <a:t>demostraron por primera vez bajo ensayos electroforéticos que el clorhidrato LY303511 inhibe a Hsp27 a la vez que potencia la apoptosis extrínseca mediada por TRAIL.</a:t>
            </a:r>
            <a:endParaRPr b="0" i="0" sz="1400" u="none" cap="none" strike="noStrike">
              <a:solidFill>
                <a:srgbClr val="000000"/>
              </a:solidFill>
              <a:latin typeface="Arial"/>
              <a:ea typeface="Arial"/>
              <a:cs typeface="Arial"/>
              <a:sym typeface="Arial"/>
            </a:endParaRPr>
          </a:p>
        </p:txBody>
      </p:sp>
      <p:sp>
        <p:nvSpPr>
          <p:cNvPr id="240" name="Google Shape;240;p7"/>
          <p:cNvSpPr/>
          <p:nvPr/>
        </p:nvSpPr>
        <p:spPr>
          <a:xfrm>
            <a:off x="8765823" y="1761445"/>
            <a:ext cx="1980983" cy="1366069"/>
          </a:xfrm>
          <a:prstGeom prst="rect">
            <a:avLst/>
          </a:prstGeom>
          <a:solidFill>
            <a:srgbClr val="F2F2F2"/>
          </a:solidFill>
          <a:ln cap="flat" cmpd="sng" w="12700">
            <a:solidFill>
              <a:srgbClr val="F2F2F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es-CO" sz="1400" u="none" cap="none" strike="noStrike">
                <a:solidFill>
                  <a:schemeClr val="dk1"/>
                </a:solidFill>
                <a:latin typeface="Teko"/>
                <a:ea typeface="Teko"/>
                <a:cs typeface="Teko"/>
                <a:sym typeface="Teko"/>
              </a:rPr>
              <a:t>García M </a:t>
            </a:r>
            <a:r>
              <a:rPr b="0" i="0" lang="es-CO" sz="1400" u="none" cap="none" strike="noStrike">
                <a:solidFill>
                  <a:schemeClr val="dk1"/>
                </a:solidFill>
                <a:latin typeface="Teko"/>
                <a:ea typeface="Teko"/>
                <a:cs typeface="Teko"/>
                <a:sym typeface="Teko"/>
              </a:rPr>
              <a:t>en su tesis, documenta que el fiber corto del </a:t>
            </a:r>
            <a:r>
              <a:rPr b="0" i="1" lang="es-CO" sz="1400" u="none" cap="none" strike="noStrike">
                <a:solidFill>
                  <a:schemeClr val="dk1"/>
                </a:solidFill>
                <a:latin typeface="Teko"/>
                <a:ea typeface="Teko"/>
                <a:cs typeface="Teko"/>
                <a:sym typeface="Teko"/>
              </a:rPr>
              <a:t>Adenovirus</a:t>
            </a:r>
            <a:r>
              <a:rPr b="0" i="0" lang="es-CO" sz="1400" u="none" cap="none" strike="noStrike">
                <a:solidFill>
                  <a:schemeClr val="dk1"/>
                </a:solidFill>
                <a:latin typeface="Teko"/>
                <a:ea typeface="Teko"/>
                <a:cs typeface="Teko"/>
                <a:sym typeface="Teko"/>
              </a:rPr>
              <a:t> 52 reconoce como receptor al ácido sialico, molécula presente en los leucocitos.</a:t>
            </a:r>
            <a:endParaRPr b="0" i="0" sz="1400" u="none" cap="none" strike="noStrike">
              <a:solidFill>
                <a:srgbClr val="000000"/>
              </a:solidFill>
              <a:latin typeface="Arial"/>
              <a:ea typeface="Arial"/>
              <a:cs typeface="Arial"/>
              <a:sym typeface="Arial"/>
            </a:endParaRPr>
          </a:p>
        </p:txBody>
      </p:sp>
      <p:cxnSp>
        <p:nvCxnSpPr>
          <p:cNvPr id="241" name="Google Shape;241;p7"/>
          <p:cNvCxnSpPr>
            <a:stCxn id="227" idx="0"/>
            <a:endCxn id="237" idx="2"/>
          </p:cNvCxnSpPr>
          <p:nvPr/>
        </p:nvCxnSpPr>
        <p:spPr>
          <a:xfrm rot="10800000">
            <a:off x="1017623" y="3158301"/>
            <a:ext cx="300" cy="348000"/>
          </a:xfrm>
          <a:prstGeom prst="straightConnector1">
            <a:avLst/>
          </a:prstGeom>
          <a:noFill/>
          <a:ln cap="flat" cmpd="sng" w="9525">
            <a:solidFill>
              <a:schemeClr val="accent1"/>
            </a:solidFill>
            <a:prstDash val="solid"/>
            <a:round/>
            <a:headEnd len="sm" w="sm" type="none"/>
            <a:tailEnd len="med" w="med" type="triangle"/>
          </a:ln>
        </p:spPr>
      </p:cxnSp>
      <p:cxnSp>
        <p:nvCxnSpPr>
          <p:cNvPr id="242" name="Google Shape;242;p7"/>
          <p:cNvCxnSpPr>
            <a:stCxn id="230" idx="2"/>
            <a:endCxn id="228" idx="0"/>
          </p:cNvCxnSpPr>
          <p:nvPr/>
        </p:nvCxnSpPr>
        <p:spPr>
          <a:xfrm>
            <a:off x="2477676" y="3946800"/>
            <a:ext cx="0" cy="400800"/>
          </a:xfrm>
          <a:prstGeom prst="straightConnector1">
            <a:avLst/>
          </a:prstGeom>
          <a:noFill/>
          <a:ln cap="flat" cmpd="sng" w="9525">
            <a:solidFill>
              <a:schemeClr val="accent1"/>
            </a:solidFill>
            <a:prstDash val="solid"/>
            <a:round/>
            <a:headEnd len="sm" w="sm" type="none"/>
            <a:tailEnd len="med" w="med" type="triangle"/>
          </a:ln>
        </p:spPr>
      </p:cxnSp>
      <p:cxnSp>
        <p:nvCxnSpPr>
          <p:cNvPr id="243" name="Google Shape;243;p7"/>
          <p:cNvCxnSpPr>
            <a:stCxn id="229" idx="0"/>
            <a:endCxn id="235" idx="2"/>
          </p:cNvCxnSpPr>
          <p:nvPr/>
        </p:nvCxnSpPr>
        <p:spPr>
          <a:xfrm rot="10800000">
            <a:off x="3956907" y="3127558"/>
            <a:ext cx="2400" cy="402900"/>
          </a:xfrm>
          <a:prstGeom prst="straightConnector1">
            <a:avLst/>
          </a:prstGeom>
          <a:noFill/>
          <a:ln cap="flat" cmpd="sng" w="9525">
            <a:solidFill>
              <a:schemeClr val="accent1"/>
            </a:solidFill>
            <a:prstDash val="solid"/>
            <a:round/>
            <a:headEnd len="sm" w="sm" type="none"/>
            <a:tailEnd len="med" w="med" type="triangle"/>
          </a:ln>
        </p:spPr>
      </p:cxnSp>
      <p:cxnSp>
        <p:nvCxnSpPr>
          <p:cNvPr id="244" name="Google Shape;244;p7"/>
          <p:cNvCxnSpPr>
            <a:stCxn id="232" idx="2"/>
            <a:endCxn id="236" idx="0"/>
          </p:cNvCxnSpPr>
          <p:nvPr/>
        </p:nvCxnSpPr>
        <p:spPr>
          <a:xfrm>
            <a:off x="5413133" y="3946799"/>
            <a:ext cx="0" cy="400800"/>
          </a:xfrm>
          <a:prstGeom prst="straightConnector1">
            <a:avLst/>
          </a:prstGeom>
          <a:noFill/>
          <a:ln cap="flat" cmpd="sng" w="9525">
            <a:solidFill>
              <a:schemeClr val="accent1"/>
            </a:solidFill>
            <a:prstDash val="solid"/>
            <a:round/>
            <a:headEnd len="sm" w="sm" type="none"/>
            <a:tailEnd len="med" w="med" type="triangle"/>
          </a:ln>
        </p:spPr>
      </p:cxnSp>
      <p:cxnSp>
        <p:nvCxnSpPr>
          <p:cNvPr id="245" name="Google Shape;245;p7"/>
          <p:cNvCxnSpPr>
            <a:stCxn id="233" idx="0"/>
            <a:endCxn id="238" idx="2"/>
          </p:cNvCxnSpPr>
          <p:nvPr/>
        </p:nvCxnSpPr>
        <p:spPr>
          <a:xfrm rot="10800000">
            <a:off x="6894764" y="3115545"/>
            <a:ext cx="0" cy="366600"/>
          </a:xfrm>
          <a:prstGeom prst="straightConnector1">
            <a:avLst/>
          </a:prstGeom>
          <a:noFill/>
          <a:ln cap="flat" cmpd="sng" w="9525">
            <a:solidFill>
              <a:schemeClr val="accent1"/>
            </a:solidFill>
            <a:prstDash val="solid"/>
            <a:round/>
            <a:headEnd len="sm" w="sm" type="none"/>
            <a:tailEnd len="med" w="med" type="triangle"/>
          </a:ln>
        </p:spPr>
      </p:cxnSp>
      <p:cxnSp>
        <p:nvCxnSpPr>
          <p:cNvPr id="246" name="Google Shape;246;p7"/>
          <p:cNvCxnSpPr>
            <a:stCxn id="231" idx="2"/>
            <a:endCxn id="239" idx="0"/>
          </p:cNvCxnSpPr>
          <p:nvPr/>
        </p:nvCxnSpPr>
        <p:spPr>
          <a:xfrm>
            <a:off x="8325539" y="3946535"/>
            <a:ext cx="0" cy="343500"/>
          </a:xfrm>
          <a:prstGeom prst="straightConnector1">
            <a:avLst/>
          </a:prstGeom>
          <a:noFill/>
          <a:ln cap="flat" cmpd="sng" w="9525">
            <a:solidFill>
              <a:schemeClr val="accent1"/>
            </a:solidFill>
            <a:prstDash val="solid"/>
            <a:round/>
            <a:headEnd len="sm" w="sm" type="none"/>
            <a:tailEnd len="med" w="med" type="triangle"/>
          </a:ln>
        </p:spPr>
      </p:cxnSp>
      <p:cxnSp>
        <p:nvCxnSpPr>
          <p:cNvPr id="247" name="Google Shape;247;p7"/>
          <p:cNvCxnSpPr>
            <a:stCxn id="234" idx="0"/>
            <a:endCxn id="240" idx="2"/>
          </p:cNvCxnSpPr>
          <p:nvPr/>
        </p:nvCxnSpPr>
        <p:spPr>
          <a:xfrm rot="10800000">
            <a:off x="9756315" y="3127400"/>
            <a:ext cx="0" cy="378900"/>
          </a:xfrm>
          <a:prstGeom prst="straightConnector1">
            <a:avLst/>
          </a:prstGeom>
          <a:noFill/>
          <a:ln cap="flat" cmpd="sng" w="9525">
            <a:solidFill>
              <a:schemeClr val="accent1"/>
            </a:solidFill>
            <a:prstDash val="solid"/>
            <a:round/>
            <a:headEnd len="sm" w="sm" type="none"/>
            <a:tailEnd len="med" w="med" type="triangle"/>
          </a:ln>
        </p:spPr>
      </p:cxn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100000">
              <a:schemeClr val="lt1"/>
            </a:gs>
          </a:gsLst>
          <a:lin ang="13500000" scaled="0"/>
        </a:gradFill>
      </p:bgPr>
    </p:bg>
    <p:spTree>
      <p:nvGrpSpPr>
        <p:cNvPr id="252" name="Shape 252"/>
        <p:cNvGrpSpPr/>
        <p:nvPr/>
      </p:nvGrpSpPr>
      <p:grpSpPr>
        <a:xfrm>
          <a:off x="0" y="0"/>
          <a:ext cx="0" cy="0"/>
          <a:chOff x="0" y="0"/>
          <a:chExt cx="0" cy="0"/>
        </a:xfrm>
      </p:grpSpPr>
      <p:sp>
        <p:nvSpPr>
          <p:cNvPr id="253" name="Google Shape;253;p8"/>
          <p:cNvSpPr/>
          <p:nvPr/>
        </p:nvSpPr>
        <p:spPr>
          <a:xfrm>
            <a:off x="0" y="0"/>
            <a:ext cx="12192000" cy="6858002"/>
          </a:xfrm>
          <a:prstGeom prst="rect">
            <a:avLst/>
          </a:prstGeom>
          <a:gradFill>
            <a:gsLst>
              <a:gs pos="0">
                <a:schemeClr val="lt1"/>
              </a:gs>
              <a:gs pos="100000">
                <a:schemeClr val="lt1"/>
              </a:gs>
            </a:gsLst>
            <a:lin ang="135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cxnSp>
        <p:nvCxnSpPr>
          <p:cNvPr id="254" name="Google Shape;254;p8"/>
          <p:cNvCxnSpPr/>
          <p:nvPr/>
        </p:nvCxnSpPr>
        <p:spPr>
          <a:xfrm>
            <a:off x="7397108" y="1923563"/>
            <a:ext cx="0" cy="3017520"/>
          </a:xfrm>
          <a:prstGeom prst="straightConnector1">
            <a:avLst/>
          </a:prstGeom>
          <a:noFill/>
          <a:ln cap="flat" cmpd="sng" w="15875">
            <a:solidFill>
              <a:schemeClr val="dk1"/>
            </a:solidFill>
            <a:prstDash val="solid"/>
            <a:round/>
            <a:headEnd len="sm" w="sm" type="none"/>
            <a:tailEnd len="sm" w="sm" type="none"/>
          </a:ln>
        </p:spPr>
      </p:cxnSp>
      <p:pic>
        <p:nvPicPr>
          <p:cNvPr id="255" name="Google Shape;255;p8"/>
          <p:cNvPicPr preferRelativeResize="0"/>
          <p:nvPr/>
        </p:nvPicPr>
        <p:blipFill rotWithShape="1">
          <a:blip r:embed="rId3">
            <a:alphaModFix/>
          </a:blip>
          <a:srcRect b="0" l="0" r="0" t="-534"/>
          <a:stretch/>
        </p:blipFill>
        <p:spPr>
          <a:xfrm rot="-5400000">
            <a:off x="7545075" y="2187578"/>
            <a:ext cx="6857999" cy="2482850"/>
          </a:xfrm>
          <a:prstGeom prst="rect">
            <a:avLst/>
          </a:prstGeom>
          <a:noFill/>
          <a:ln>
            <a:noFill/>
          </a:ln>
        </p:spPr>
      </p:pic>
      <p:sp>
        <p:nvSpPr>
          <p:cNvPr id="256" name="Google Shape;256;p8"/>
          <p:cNvSpPr txBox="1"/>
          <p:nvPr>
            <p:ph type="ctrTitle"/>
          </p:nvPr>
        </p:nvSpPr>
        <p:spPr>
          <a:xfrm>
            <a:off x="-537348" y="-165825"/>
            <a:ext cx="12161795" cy="1346923"/>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chemeClr val="dk1"/>
              </a:buClr>
              <a:buSzPts val="2000"/>
              <a:buFont typeface="Century Gothic"/>
              <a:buNone/>
            </a:pPr>
            <a:r>
              <a:rPr b="1" lang="es-CO" sz="2000"/>
              <a:t>ANTECEDENTES</a:t>
            </a:r>
            <a:endParaRPr/>
          </a:p>
        </p:txBody>
      </p:sp>
      <p:sp>
        <p:nvSpPr>
          <p:cNvPr id="257" name="Google Shape;257;p8"/>
          <p:cNvSpPr/>
          <p:nvPr/>
        </p:nvSpPr>
        <p:spPr>
          <a:xfrm>
            <a:off x="6082747" y="4685867"/>
            <a:ext cx="1752600" cy="736600"/>
          </a:xfrm>
          <a:prstGeom prst="roundRect">
            <a:avLst>
              <a:gd fmla="val 16667" name="adj"/>
            </a:avLst>
          </a:prstGeom>
          <a:solidFill>
            <a:schemeClr val="lt1"/>
          </a:solid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258" name="Google Shape;258;p8"/>
          <p:cNvSpPr/>
          <p:nvPr/>
        </p:nvSpPr>
        <p:spPr>
          <a:xfrm>
            <a:off x="7383856" y="2374137"/>
            <a:ext cx="45719" cy="2394437"/>
          </a:xfrm>
          <a:prstGeom prst="rect">
            <a:avLst/>
          </a:prstGeom>
          <a:solidFill>
            <a:schemeClr val="lt1"/>
          </a:solid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259" name="Google Shape;259;p8"/>
          <p:cNvSpPr/>
          <p:nvPr/>
        </p:nvSpPr>
        <p:spPr>
          <a:xfrm>
            <a:off x="428199" y="3506301"/>
            <a:ext cx="1179448" cy="416342"/>
          </a:xfrm>
          <a:prstGeom prst="roundRect">
            <a:avLst>
              <a:gd fmla="val 16667" name="adj"/>
            </a:avLst>
          </a:prstGeom>
          <a:solidFill>
            <a:schemeClr val="accent2"/>
          </a:solidFill>
          <a:ln cap="flat" cmpd="sng" w="1270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1" i="0" lang="es-CO" sz="1600" u="none" cap="none" strike="noStrike">
                <a:solidFill>
                  <a:schemeClr val="lt1"/>
                </a:solidFill>
                <a:latin typeface="DotumChe"/>
                <a:ea typeface="DotumChe"/>
                <a:cs typeface="DotumChe"/>
                <a:sym typeface="DotumChe"/>
              </a:rPr>
              <a:t>Jul/2016</a:t>
            </a:r>
            <a:endParaRPr b="0" i="0" sz="1400" u="none" cap="none" strike="noStrike">
              <a:solidFill>
                <a:srgbClr val="000000"/>
              </a:solidFill>
              <a:latin typeface="Arial"/>
              <a:ea typeface="Arial"/>
              <a:cs typeface="Arial"/>
              <a:sym typeface="Arial"/>
            </a:endParaRPr>
          </a:p>
        </p:txBody>
      </p:sp>
      <p:sp>
        <p:nvSpPr>
          <p:cNvPr id="260" name="Google Shape;260;p8"/>
          <p:cNvSpPr/>
          <p:nvPr/>
        </p:nvSpPr>
        <p:spPr>
          <a:xfrm>
            <a:off x="3369583" y="3530458"/>
            <a:ext cx="1179448" cy="416342"/>
          </a:xfrm>
          <a:prstGeom prst="roundRect">
            <a:avLst>
              <a:gd fmla="val 16667" name="adj"/>
            </a:avLst>
          </a:prstGeom>
          <a:solidFill>
            <a:srgbClr val="F66422"/>
          </a:solidFill>
          <a:ln cap="flat" cmpd="sng" w="12700">
            <a:solidFill>
              <a:srgbClr val="F6642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1" i="0" lang="es-CO" sz="1600" u="none" cap="none" strike="noStrike">
                <a:solidFill>
                  <a:schemeClr val="lt1"/>
                </a:solidFill>
                <a:latin typeface="DotumChe"/>
                <a:ea typeface="DotumChe"/>
                <a:cs typeface="DotumChe"/>
                <a:sym typeface="DotumChe"/>
              </a:rPr>
              <a:t>2018</a:t>
            </a:r>
            <a:endParaRPr b="0" i="0" sz="1400" u="none" cap="none" strike="noStrike">
              <a:solidFill>
                <a:srgbClr val="000000"/>
              </a:solidFill>
              <a:latin typeface="Arial"/>
              <a:ea typeface="Arial"/>
              <a:cs typeface="Arial"/>
              <a:sym typeface="Arial"/>
            </a:endParaRPr>
          </a:p>
        </p:txBody>
      </p:sp>
      <p:sp>
        <p:nvSpPr>
          <p:cNvPr id="261" name="Google Shape;261;p8"/>
          <p:cNvSpPr/>
          <p:nvPr/>
        </p:nvSpPr>
        <p:spPr>
          <a:xfrm>
            <a:off x="1887952" y="3530458"/>
            <a:ext cx="1179448" cy="416342"/>
          </a:xfrm>
          <a:prstGeom prst="roundRect">
            <a:avLst>
              <a:gd fmla="val 16667" name="adj"/>
            </a:avLst>
          </a:prstGeom>
          <a:solidFill>
            <a:srgbClr val="FC5C1C"/>
          </a:solidFill>
          <a:ln cap="flat" cmpd="sng" w="1270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1" i="0" lang="es-CO" sz="1600" u="none" cap="none" strike="noStrike">
                <a:solidFill>
                  <a:schemeClr val="lt1"/>
                </a:solidFill>
                <a:latin typeface="DotumChe"/>
                <a:ea typeface="DotumChe"/>
                <a:cs typeface="DotumChe"/>
                <a:sym typeface="DotumChe"/>
              </a:rPr>
              <a:t>2017</a:t>
            </a:r>
            <a:endParaRPr b="0" i="0" sz="1400" u="none" cap="none" strike="noStrike">
              <a:solidFill>
                <a:srgbClr val="000000"/>
              </a:solidFill>
              <a:latin typeface="Arial"/>
              <a:ea typeface="Arial"/>
              <a:cs typeface="Arial"/>
              <a:sym typeface="Arial"/>
            </a:endParaRPr>
          </a:p>
        </p:txBody>
      </p:sp>
      <p:sp>
        <p:nvSpPr>
          <p:cNvPr id="262" name="Google Shape;262;p8"/>
          <p:cNvSpPr/>
          <p:nvPr/>
        </p:nvSpPr>
        <p:spPr>
          <a:xfrm>
            <a:off x="7735815" y="3506036"/>
            <a:ext cx="1179448" cy="440499"/>
          </a:xfrm>
          <a:prstGeom prst="roundRect">
            <a:avLst>
              <a:gd fmla="val 16667" name="adj"/>
            </a:avLst>
          </a:prstGeom>
          <a:solidFill>
            <a:srgbClr val="FA4C58"/>
          </a:solidFill>
          <a:ln cap="flat" cmpd="sng" w="1270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1" i="0" lang="es-CO" sz="1600" u="none" cap="none" strike="noStrike">
                <a:solidFill>
                  <a:schemeClr val="lt1"/>
                </a:solidFill>
                <a:latin typeface="DotumChe"/>
                <a:ea typeface="DotumChe"/>
                <a:cs typeface="DotumChe"/>
                <a:sym typeface="DotumChe"/>
              </a:rPr>
              <a:t>Mar/2020</a:t>
            </a:r>
            <a:endParaRPr b="0" i="0" sz="1400" u="none" cap="none" strike="noStrike">
              <a:solidFill>
                <a:srgbClr val="000000"/>
              </a:solidFill>
              <a:latin typeface="Arial"/>
              <a:ea typeface="Arial"/>
              <a:cs typeface="Arial"/>
              <a:sym typeface="Arial"/>
            </a:endParaRPr>
          </a:p>
        </p:txBody>
      </p:sp>
      <p:sp>
        <p:nvSpPr>
          <p:cNvPr id="263" name="Google Shape;263;p8"/>
          <p:cNvSpPr/>
          <p:nvPr/>
        </p:nvSpPr>
        <p:spPr>
          <a:xfrm>
            <a:off x="4823409" y="3506301"/>
            <a:ext cx="1179448" cy="440498"/>
          </a:xfrm>
          <a:prstGeom prst="roundRect">
            <a:avLst>
              <a:gd fmla="val 16667" name="adj"/>
            </a:avLst>
          </a:prstGeom>
          <a:solidFill>
            <a:srgbClr val="FD6367"/>
          </a:solidFill>
          <a:ln cap="flat" cmpd="sng" w="1270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1" i="0" lang="es-CO" sz="1600" u="none" cap="none" strike="noStrike">
                <a:solidFill>
                  <a:schemeClr val="lt1"/>
                </a:solidFill>
                <a:latin typeface="DotumChe"/>
                <a:ea typeface="DotumChe"/>
                <a:cs typeface="DotumChe"/>
                <a:sym typeface="DotumChe"/>
              </a:rPr>
              <a:t>May/2019</a:t>
            </a:r>
            <a:endParaRPr b="0" i="0" sz="1400" u="none" cap="none" strike="noStrike">
              <a:solidFill>
                <a:srgbClr val="000000"/>
              </a:solidFill>
              <a:latin typeface="Arial"/>
              <a:ea typeface="Arial"/>
              <a:cs typeface="Arial"/>
              <a:sym typeface="Arial"/>
            </a:endParaRPr>
          </a:p>
        </p:txBody>
      </p:sp>
      <p:sp>
        <p:nvSpPr>
          <p:cNvPr id="264" name="Google Shape;264;p8"/>
          <p:cNvSpPr/>
          <p:nvPr/>
        </p:nvSpPr>
        <p:spPr>
          <a:xfrm>
            <a:off x="6305040" y="3482145"/>
            <a:ext cx="1179448" cy="440498"/>
          </a:xfrm>
          <a:prstGeom prst="roundRect">
            <a:avLst>
              <a:gd fmla="val 16667" name="adj"/>
            </a:avLst>
          </a:prstGeom>
          <a:solidFill>
            <a:srgbClr val="FD4974"/>
          </a:solidFill>
          <a:ln cap="flat" cmpd="sng" w="1270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1" i="0" lang="es-CO" sz="1600" u="none" cap="none" strike="noStrike">
                <a:solidFill>
                  <a:schemeClr val="lt1"/>
                </a:solidFill>
                <a:latin typeface="DotumChe"/>
                <a:ea typeface="DotumChe"/>
                <a:cs typeface="DotumChe"/>
                <a:sym typeface="DotumChe"/>
              </a:rPr>
              <a:t>Nov/2019</a:t>
            </a:r>
            <a:endParaRPr b="0" i="0" sz="1400" u="none" cap="none" strike="noStrike">
              <a:solidFill>
                <a:srgbClr val="000000"/>
              </a:solidFill>
              <a:latin typeface="Arial"/>
              <a:ea typeface="Arial"/>
              <a:cs typeface="Arial"/>
              <a:sym typeface="Arial"/>
            </a:endParaRPr>
          </a:p>
        </p:txBody>
      </p:sp>
      <p:sp>
        <p:nvSpPr>
          <p:cNvPr id="265" name="Google Shape;265;p8"/>
          <p:cNvSpPr/>
          <p:nvPr/>
        </p:nvSpPr>
        <p:spPr>
          <a:xfrm>
            <a:off x="9166591" y="3506300"/>
            <a:ext cx="1179448" cy="440499"/>
          </a:xfrm>
          <a:prstGeom prst="roundRect">
            <a:avLst>
              <a:gd fmla="val 16667" name="adj"/>
            </a:avLst>
          </a:prstGeom>
          <a:solidFill>
            <a:srgbClr val="FE4444"/>
          </a:solidFill>
          <a:ln cap="flat" cmpd="sng" w="1270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1" i="0" lang="es-CO" sz="1600" u="none" cap="none" strike="noStrike">
                <a:solidFill>
                  <a:schemeClr val="lt1"/>
                </a:solidFill>
                <a:latin typeface="DotumChe"/>
                <a:ea typeface="DotumChe"/>
                <a:cs typeface="DotumChe"/>
                <a:sym typeface="DotumChe"/>
              </a:rPr>
              <a:t>Abr/2020</a:t>
            </a:r>
            <a:endParaRPr b="0" i="0" sz="1400" u="none" cap="none" strike="noStrike">
              <a:solidFill>
                <a:srgbClr val="000000"/>
              </a:solidFill>
              <a:latin typeface="Arial"/>
              <a:ea typeface="Arial"/>
              <a:cs typeface="Arial"/>
              <a:sym typeface="Arial"/>
            </a:endParaRPr>
          </a:p>
        </p:txBody>
      </p:sp>
      <p:sp>
        <p:nvSpPr>
          <p:cNvPr id="266" name="Google Shape;266;p8"/>
          <p:cNvSpPr/>
          <p:nvPr/>
        </p:nvSpPr>
        <p:spPr>
          <a:xfrm>
            <a:off x="2862543" y="1624843"/>
            <a:ext cx="2205719" cy="1576712"/>
          </a:xfrm>
          <a:prstGeom prst="rect">
            <a:avLst/>
          </a:prstGeom>
          <a:solidFill>
            <a:srgbClr val="F2F2F2"/>
          </a:solidFill>
          <a:ln cap="flat" cmpd="sng" w="12700">
            <a:solidFill>
              <a:srgbClr val="F2F2F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es-CO" sz="1400" u="none" cap="none" strike="noStrike">
                <a:solidFill>
                  <a:schemeClr val="dk1"/>
                </a:solidFill>
                <a:latin typeface="Teko"/>
                <a:ea typeface="Teko"/>
                <a:cs typeface="Teko"/>
                <a:sym typeface="Teko"/>
              </a:rPr>
              <a:t>Guerrero R </a:t>
            </a:r>
            <a:r>
              <a:rPr b="0" i="0" lang="es-CO" sz="1400" u="none" cap="none" strike="noStrike">
                <a:solidFill>
                  <a:schemeClr val="dk1"/>
                </a:solidFill>
                <a:latin typeface="Teko"/>
                <a:ea typeface="Teko"/>
                <a:cs typeface="Teko"/>
                <a:sym typeface="Teko"/>
              </a:rPr>
              <a:t>en su tesis doctoral demuestra experimentalmente que cualquier vector oncolítico ejercerá su toxicidad únicamente en las células neoplásicas debido a que son quienes le brindan el andamio propicio para su replicación.</a:t>
            </a:r>
            <a:endParaRPr b="0" i="0" sz="1400" u="none" cap="none" strike="noStrike">
              <a:solidFill>
                <a:srgbClr val="000000"/>
              </a:solidFill>
              <a:latin typeface="Arial"/>
              <a:ea typeface="Arial"/>
              <a:cs typeface="Arial"/>
              <a:sym typeface="Arial"/>
            </a:endParaRPr>
          </a:p>
        </p:txBody>
      </p:sp>
      <p:sp>
        <p:nvSpPr>
          <p:cNvPr id="267" name="Google Shape;267;p8"/>
          <p:cNvSpPr/>
          <p:nvPr/>
        </p:nvSpPr>
        <p:spPr>
          <a:xfrm>
            <a:off x="53478" y="2009336"/>
            <a:ext cx="1928890" cy="1187216"/>
          </a:xfrm>
          <a:prstGeom prst="rect">
            <a:avLst/>
          </a:prstGeom>
          <a:solidFill>
            <a:srgbClr val="F2F2F2"/>
          </a:solidFill>
          <a:ln cap="flat" cmpd="sng" w="12700">
            <a:solidFill>
              <a:srgbClr val="F2F2F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s-CO" sz="1400" u="none" cap="none" strike="noStrike">
                <a:solidFill>
                  <a:schemeClr val="dk1"/>
                </a:solidFill>
                <a:latin typeface="Teko"/>
                <a:ea typeface="Teko"/>
                <a:cs typeface="Teko"/>
                <a:sym typeface="Teko"/>
              </a:rPr>
              <a:t>En la página web </a:t>
            </a:r>
            <a:r>
              <a:rPr b="1" i="0" lang="es-CO" sz="1400" u="none" cap="none" strike="noStrike">
                <a:solidFill>
                  <a:schemeClr val="dk1"/>
                </a:solidFill>
                <a:latin typeface="Teko"/>
                <a:ea typeface="Teko"/>
                <a:cs typeface="Teko"/>
                <a:sym typeface="Teko"/>
              </a:rPr>
              <a:t>Abyntek </a:t>
            </a:r>
            <a:r>
              <a:rPr b="0" i="0" lang="es-CO" sz="1400" u="none" cap="none" strike="noStrike">
                <a:solidFill>
                  <a:schemeClr val="dk1"/>
                </a:solidFill>
                <a:latin typeface="Teko"/>
                <a:ea typeface="Teko"/>
                <a:cs typeface="Teko"/>
                <a:sym typeface="Teko"/>
              </a:rPr>
              <a:t>se exhibe la capacidad de CRISPR de realizar Knockouts y Knockins de manera específica.</a:t>
            </a:r>
            <a:endParaRPr b="0" i="0" sz="1400" u="none" cap="none" strike="noStrike">
              <a:solidFill>
                <a:srgbClr val="000000"/>
              </a:solidFill>
              <a:latin typeface="Arial"/>
              <a:ea typeface="Arial"/>
              <a:cs typeface="Arial"/>
              <a:sym typeface="Arial"/>
            </a:endParaRPr>
          </a:p>
        </p:txBody>
      </p:sp>
      <p:sp>
        <p:nvSpPr>
          <p:cNvPr id="268" name="Google Shape;268;p8"/>
          <p:cNvSpPr/>
          <p:nvPr/>
        </p:nvSpPr>
        <p:spPr>
          <a:xfrm>
            <a:off x="1539222" y="4277295"/>
            <a:ext cx="1882331" cy="1366068"/>
          </a:xfrm>
          <a:prstGeom prst="rect">
            <a:avLst/>
          </a:prstGeom>
          <a:solidFill>
            <a:srgbClr val="F2F2F2"/>
          </a:solidFill>
          <a:ln cap="flat" cmpd="sng" w="12700">
            <a:solidFill>
              <a:srgbClr val="F2F2F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es-CO" sz="1400" u="none" cap="none" strike="noStrike">
                <a:solidFill>
                  <a:schemeClr val="dk1"/>
                </a:solidFill>
                <a:latin typeface="Teko"/>
                <a:ea typeface="Teko"/>
                <a:cs typeface="Teko"/>
                <a:sym typeface="Teko"/>
              </a:rPr>
              <a:t>Larripa J y col </a:t>
            </a:r>
            <a:r>
              <a:rPr b="0" i="0" lang="es-CO" sz="1400" u="none" cap="none" strike="noStrike">
                <a:solidFill>
                  <a:schemeClr val="dk1"/>
                </a:solidFill>
                <a:latin typeface="Teko"/>
                <a:ea typeface="Teko"/>
                <a:cs typeface="Teko"/>
                <a:sym typeface="Teko"/>
              </a:rPr>
              <a:t>exponen los mecanismos de resistencia a los ITK clasificándolos como dependientes e independientes de BCR-ABL</a:t>
            </a:r>
            <a:endParaRPr b="0" i="0" sz="1400" u="none" cap="none" strike="noStrike">
              <a:solidFill>
                <a:srgbClr val="000000"/>
              </a:solidFill>
              <a:latin typeface="Arial"/>
              <a:ea typeface="Arial"/>
              <a:cs typeface="Arial"/>
              <a:sym typeface="Arial"/>
            </a:endParaRPr>
          </a:p>
        </p:txBody>
      </p:sp>
      <p:sp>
        <p:nvSpPr>
          <p:cNvPr id="269" name="Google Shape;269;p8"/>
          <p:cNvSpPr/>
          <p:nvPr/>
        </p:nvSpPr>
        <p:spPr>
          <a:xfrm>
            <a:off x="8422983" y="1550899"/>
            <a:ext cx="2666663" cy="1646476"/>
          </a:xfrm>
          <a:prstGeom prst="rect">
            <a:avLst/>
          </a:prstGeom>
          <a:solidFill>
            <a:srgbClr val="F2F2F2"/>
          </a:solidFill>
          <a:ln cap="flat" cmpd="sng" w="12700">
            <a:solidFill>
              <a:srgbClr val="F2F2F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es-CO" sz="1400" u="none" cap="none" strike="noStrike">
                <a:solidFill>
                  <a:schemeClr val="dk1"/>
                </a:solidFill>
                <a:latin typeface="Teko"/>
                <a:ea typeface="Teko"/>
                <a:cs typeface="Teko"/>
                <a:sym typeface="Teko"/>
              </a:rPr>
              <a:t>Bajaj y col </a:t>
            </a:r>
            <a:r>
              <a:rPr b="0" i="0" lang="es-CO" sz="1400" u="none" cap="none" strike="noStrike">
                <a:solidFill>
                  <a:schemeClr val="dk1"/>
                </a:solidFill>
                <a:latin typeface="Teko"/>
                <a:ea typeface="Teko"/>
                <a:cs typeface="Teko"/>
                <a:sym typeface="Teko"/>
              </a:rPr>
              <a:t>revelaron por primera vez el papel de ADAR1 como una enzima involucrada con la proliferación celular de las células madre hematopoyéticas, la reducción de la supervivencia en los pacientes con LMC y el desarrollo de la fase crónica a la fase blástica. </a:t>
            </a:r>
            <a:endParaRPr b="0" i="0" sz="1400" u="none" cap="none" strike="noStrike">
              <a:solidFill>
                <a:srgbClr val="000000"/>
              </a:solidFill>
              <a:latin typeface="Arial"/>
              <a:ea typeface="Arial"/>
              <a:cs typeface="Arial"/>
              <a:sym typeface="Arial"/>
            </a:endParaRPr>
          </a:p>
        </p:txBody>
      </p:sp>
      <p:sp>
        <p:nvSpPr>
          <p:cNvPr id="270" name="Google Shape;270;p8"/>
          <p:cNvSpPr/>
          <p:nvPr/>
        </p:nvSpPr>
        <p:spPr>
          <a:xfrm>
            <a:off x="4475651" y="4277295"/>
            <a:ext cx="1882331" cy="1366068"/>
          </a:xfrm>
          <a:prstGeom prst="rect">
            <a:avLst/>
          </a:prstGeom>
          <a:solidFill>
            <a:srgbClr val="F2F2F2"/>
          </a:solidFill>
          <a:ln cap="flat" cmpd="sng" w="12700">
            <a:solidFill>
              <a:srgbClr val="F2F2F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es-CO" sz="1400" u="none" cap="none" strike="noStrike">
                <a:solidFill>
                  <a:schemeClr val="dk1"/>
                </a:solidFill>
                <a:latin typeface="Teko"/>
                <a:ea typeface="Teko"/>
                <a:cs typeface="Teko"/>
                <a:sym typeface="Teko"/>
              </a:rPr>
              <a:t>Pickar A y col </a:t>
            </a:r>
            <a:r>
              <a:rPr b="0" i="0" lang="es-CO" sz="1400" u="none" cap="none" strike="noStrike">
                <a:solidFill>
                  <a:schemeClr val="dk1"/>
                </a:solidFill>
                <a:latin typeface="Teko"/>
                <a:ea typeface="Teko"/>
                <a:cs typeface="Teko"/>
                <a:sym typeface="Teko"/>
              </a:rPr>
              <a:t>establecen que la principal desventaja de CRISPR radica en la generación de novo de todos sus componentes por cada edición genética.</a:t>
            </a:r>
            <a:endParaRPr b="0" i="0" sz="1400" u="none" cap="none" strike="noStrike">
              <a:solidFill>
                <a:srgbClr val="000000"/>
              </a:solidFill>
              <a:latin typeface="Arial"/>
              <a:ea typeface="Arial"/>
              <a:cs typeface="Arial"/>
              <a:sym typeface="Arial"/>
            </a:endParaRPr>
          </a:p>
        </p:txBody>
      </p:sp>
      <p:sp>
        <p:nvSpPr>
          <p:cNvPr id="271" name="Google Shape;271;p8"/>
          <p:cNvSpPr/>
          <p:nvPr/>
        </p:nvSpPr>
        <p:spPr>
          <a:xfrm>
            <a:off x="5953016" y="1944322"/>
            <a:ext cx="1882331" cy="1255180"/>
          </a:xfrm>
          <a:prstGeom prst="rect">
            <a:avLst/>
          </a:prstGeom>
          <a:solidFill>
            <a:srgbClr val="F2F2F2"/>
          </a:solidFill>
          <a:ln cap="flat" cmpd="sng" w="12700">
            <a:solidFill>
              <a:srgbClr val="F2F2F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es-CO" sz="1400" u="none" cap="none" strike="noStrike">
                <a:solidFill>
                  <a:schemeClr val="dk1"/>
                </a:solidFill>
                <a:latin typeface="Teko"/>
                <a:ea typeface="Teko"/>
                <a:cs typeface="Teko"/>
                <a:sym typeface="Teko"/>
              </a:rPr>
              <a:t>Abudoureyimu M y col </a:t>
            </a:r>
            <a:r>
              <a:rPr b="0" i="0" lang="es-CO" sz="1400" u="none" cap="none" strike="noStrike">
                <a:solidFill>
                  <a:schemeClr val="dk1"/>
                </a:solidFill>
                <a:latin typeface="Teko"/>
                <a:ea typeface="Teko"/>
                <a:cs typeface="Teko"/>
                <a:sym typeface="Teko"/>
              </a:rPr>
              <a:t>determinan por primera vez  la estabilidad fisiológica promedio de los vectores Adenovirales siendo 60 días.</a:t>
            </a:r>
            <a:endParaRPr b="0" i="0" sz="1400" u="none" cap="none" strike="noStrike">
              <a:solidFill>
                <a:srgbClr val="000000"/>
              </a:solidFill>
              <a:latin typeface="Arial"/>
              <a:ea typeface="Arial"/>
              <a:cs typeface="Arial"/>
              <a:sym typeface="Arial"/>
            </a:endParaRPr>
          </a:p>
        </p:txBody>
      </p:sp>
      <p:sp>
        <p:nvSpPr>
          <p:cNvPr id="272" name="Google Shape;272;p8"/>
          <p:cNvSpPr/>
          <p:nvPr/>
        </p:nvSpPr>
        <p:spPr>
          <a:xfrm>
            <a:off x="7383856" y="4284017"/>
            <a:ext cx="1882331" cy="1141623"/>
          </a:xfrm>
          <a:prstGeom prst="rect">
            <a:avLst/>
          </a:prstGeom>
          <a:solidFill>
            <a:srgbClr val="F2F2F2"/>
          </a:solidFill>
          <a:ln cap="flat" cmpd="sng" w="12700">
            <a:solidFill>
              <a:srgbClr val="F2F2F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es-CO" sz="1400" u="none" cap="none" strike="noStrike">
                <a:solidFill>
                  <a:schemeClr val="dk1"/>
                </a:solidFill>
                <a:latin typeface="Teko"/>
                <a:ea typeface="Teko"/>
                <a:cs typeface="Teko"/>
                <a:sym typeface="Teko"/>
              </a:rPr>
              <a:t>McCarty N y col </a:t>
            </a:r>
            <a:r>
              <a:rPr b="0" i="0" lang="es-CO" sz="1400" u="none" cap="none" strike="noStrike">
                <a:solidFill>
                  <a:schemeClr val="dk1"/>
                </a:solidFill>
                <a:latin typeface="Teko"/>
                <a:ea typeface="Teko"/>
                <a:cs typeface="Teko"/>
                <a:sym typeface="Teko"/>
              </a:rPr>
              <a:t>describen a CRISPR como la tecnología de edición génica mas sencilla y estable a nivel intracelular</a:t>
            </a:r>
            <a:endParaRPr b="1" i="0" sz="1400" u="none" cap="none" strike="noStrike">
              <a:solidFill>
                <a:schemeClr val="dk1"/>
              </a:solidFill>
              <a:latin typeface="Teko"/>
              <a:ea typeface="Teko"/>
              <a:cs typeface="Teko"/>
              <a:sym typeface="Teko"/>
            </a:endParaRPr>
          </a:p>
        </p:txBody>
      </p:sp>
      <p:cxnSp>
        <p:nvCxnSpPr>
          <p:cNvPr id="273" name="Google Shape;273;p8"/>
          <p:cNvCxnSpPr>
            <a:stCxn id="259" idx="0"/>
            <a:endCxn id="267" idx="2"/>
          </p:cNvCxnSpPr>
          <p:nvPr/>
        </p:nvCxnSpPr>
        <p:spPr>
          <a:xfrm rot="10800000">
            <a:off x="1017923" y="3196701"/>
            <a:ext cx="0" cy="309600"/>
          </a:xfrm>
          <a:prstGeom prst="straightConnector1">
            <a:avLst/>
          </a:prstGeom>
          <a:noFill/>
          <a:ln cap="flat" cmpd="sng" w="9525">
            <a:solidFill>
              <a:schemeClr val="accent1"/>
            </a:solidFill>
            <a:prstDash val="solid"/>
            <a:round/>
            <a:headEnd len="sm" w="sm" type="none"/>
            <a:tailEnd len="med" w="med" type="triangle"/>
          </a:ln>
        </p:spPr>
      </p:cxnSp>
      <p:cxnSp>
        <p:nvCxnSpPr>
          <p:cNvPr id="274" name="Google Shape;274;p8"/>
          <p:cNvCxnSpPr>
            <a:stCxn id="261" idx="2"/>
            <a:endCxn id="268" idx="0"/>
          </p:cNvCxnSpPr>
          <p:nvPr/>
        </p:nvCxnSpPr>
        <p:spPr>
          <a:xfrm>
            <a:off x="2477676" y="3946800"/>
            <a:ext cx="2700" cy="330600"/>
          </a:xfrm>
          <a:prstGeom prst="straightConnector1">
            <a:avLst/>
          </a:prstGeom>
          <a:noFill/>
          <a:ln cap="flat" cmpd="sng" w="9525">
            <a:solidFill>
              <a:schemeClr val="accent1"/>
            </a:solidFill>
            <a:prstDash val="solid"/>
            <a:round/>
            <a:headEnd len="sm" w="sm" type="none"/>
            <a:tailEnd len="med" w="med" type="triangle"/>
          </a:ln>
        </p:spPr>
      </p:cxnSp>
      <p:cxnSp>
        <p:nvCxnSpPr>
          <p:cNvPr id="275" name="Google Shape;275;p8"/>
          <p:cNvCxnSpPr>
            <a:stCxn id="260" idx="0"/>
            <a:endCxn id="266" idx="2"/>
          </p:cNvCxnSpPr>
          <p:nvPr/>
        </p:nvCxnSpPr>
        <p:spPr>
          <a:xfrm flipH="1" rot="10800000">
            <a:off x="3959307" y="3201658"/>
            <a:ext cx="6000" cy="328800"/>
          </a:xfrm>
          <a:prstGeom prst="straightConnector1">
            <a:avLst/>
          </a:prstGeom>
          <a:noFill/>
          <a:ln cap="flat" cmpd="sng" w="9525">
            <a:solidFill>
              <a:schemeClr val="accent1"/>
            </a:solidFill>
            <a:prstDash val="solid"/>
            <a:round/>
            <a:headEnd len="sm" w="sm" type="none"/>
            <a:tailEnd len="med" w="med" type="triangle"/>
          </a:ln>
        </p:spPr>
      </p:cxnSp>
      <p:cxnSp>
        <p:nvCxnSpPr>
          <p:cNvPr id="276" name="Google Shape;276;p8"/>
          <p:cNvCxnSpPr>
            <a:stCxn id="263" idx="2"/>
            <a:endCxn id="270" idx="0"/>
          </p:cNvCxnSpPr>
          <p:nvPr/>
        </p:nvCxnSpPr>
        <p:spPr>
          <a:xfrm>
            <a:off x="5413133" y="3946799"/>
            <a:ext cx="3600" cy="330600"/>
          </a:xfrm>
          <a:prstGeom prst="straightConnector1">
            <a:avLst/>
          </a:prstGeom>
          <a:noFill/>
          <a:ln cap="flat" cmpd="sng" w="9525">
            <a:solidFill>
              <a:schemeClr val="accent1"/>
            </a:solidFill>
            <a:prstDash val="solid"/>
            <a:round/>
            <a:headEnd len="sm" w="sm" type="none"/>
            <a:tailEnd len="med" w="med" type="triangle"/>
          </a:ln>
        </p:spPr>
      </p:cxnSp>
      <p:cxnSp>
        <p:nvCxnSpPr>
          <p:cNvPr id="277" name="Google Shape;277;p8"/>
          <p:cNvCxnSpPr>
            <a:stCxn id="264" idx="0"/>
            <a:endCxn id="271" idx="2"/>
          </p:cNvCxnSpPr>
          <p:nvPr/>
        </p:nvCxnSpPr>
        <p:spPr>
          <a:xfrm rot="10800000">
            <a:off x="6894164" y="3199545"/>
            <a:ext cx="600" cy="282600"/>
          </a:xfrm>
          <a:prstGeom prst="straightConnector1">
            <a:avLst/>
          </a:prstGeom>
          <a:noFill/>
          <a:ln cap="flat" cmpd="sng" w="9525">
            <a:solidFill>
              <a:schemeClr val="accent1"/>
            </a:solidFill>
            <a:prstDash val="solid"/>
            <a:round/>
            <a:headEnd len="sm" w="sm" type="none"/>
            <a:tailEnd len="med" w="med" type="triangle"/>
          </a:ln>
        </p:spPr>
      </p:cxnSp>
      <p:cxnSp>
        <p:nvCxnSpPr>
          <p:cNvPr id="278" name="Google Shape;278;p8"/>
          <p:cNvCxnSpPr>
            <a:stCxn id="262" idx="2"/>
            <a:endCxn id="272" idx="0"/>
          </p:cNvCxnSpPr>
          <p:nvPr/>
        </p:nvCxnSpPr>
        <p:spPr>
          <a:xfrm flipH="1">
            <a:off x="8324939" y="3946535"/>
            <a:ext cx="600" cy="337500"/>
          </a:xfrm>
          <a:prstGeom prst="straightConnector1">
            <a:avLst/>
          </a:prstGeom>
          <a:noFill/>
          <a:ln cap="flat" cmpd="sng" w="9525">
            <a:solidFill>
              <a:schemeClr val="accent1"/>
            </a:solidFill>
            <a:prstDash val="solid"/>
            <a:round/>
            <a:headEnd len="sm" w="sm" type="none"/>
            <a:tailEnd len="med" w="med" type="triangle"/>
          </a:ln>
        </p:spPr>
      </p:cxnSp>
      <p:cxnSp>
        <p:nvCxnSpPr>
          <p:cNvPr id="279" name="Google Shape;279;p8"/>
          <p:cNvCxnSpPr>
            <a:stCxn id="265" idx="0"/>
            <a:endCxn id="269" idx="2"/>
          </p:cNvCxnSpPr>
          <p:nvPr/>
        </p:nvCxnSpPr>
        <p:spPr>
          <a:xfrm rot="10800000">
            <a:off x="9756315" y="3197300"/>
            <a:ext cx="0" cy="309000"/>
          </a:xfrm>
          <a:prstGeom prst="straightConnector1">
            <a:avLst/>
          </a:prstGeom>
          <a:noFill/>
          <a:ln cap="flat" cmpd="sng" w="9525">
            <a:solidFill>
              <a:schemeClr val="accent1"/>
            </a:solidFill>
            <a:prstDash val="solid"/>
            <a:round/>
            <a:headEnd len="sm" w="sm" type="none"/>
            <a:tailEnd len="med" w="med" type="triangle"/>
          </a:ln>
        </p:spPr>
      </p:cxnSp>
    </p:spTree>
  </p:cSld>
  <p:clrMapOvr>
    <a:masterClrMapping/>
  </p:clrMapOvr>
</p:sld>
</file>

<file path=ppt/theme/theme1.xml><?xml version="1.0" encoding="utf-8"?>
<a:theme xmlns:a="http://schemas.openxmlformats.org/drawingml/2006/main" xmlns:r="http://schemas.openxmlformats.org/officeDocument/2006/relationships" name="Tema de la oficina">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Estela de condensación">
  <a:themeElements>
    <a:clrScheme name="Vapor Trail">
      <a:dk1>
        <a:srgbClr val="000000"/>
      </a:dk1>
      <a:lt1>
        <a:srgbClr val="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2020-09-10T21:03:41Z</dcterms:created>
  <dc:creator>COMPAC PRESARIO</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