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1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</p:sldIdLst>
  <p:sldSz cy="5143500" cx="9144000"/>
  <p:notesSz cx="6858000" cy="9144000"/>
  <p:embeddedFontLst>
    <p:embeddedFont>
      <p:font typeface="Anaheim"/>
      <p:regular r:id="rId23"/>
    </p:embeddedFont>
    <p:embeddedFont>
      <p:font typeface="Montserrat"/>
      <p:regular r:id="rId24"/>
      <p:bold r:id="rId25"/>
      <p:italic r:id="rId26"/>
      <p:boldItalic r:id="rId27"/>
    </p:embeddedFont>
    <p:embeddedFont>
      <p:font typeface="Bebas Neue"/>
      <p:regular r:id="rId28"/>
    </p:embeddedFont>
    <p:embeddedFont>
      <p:font typeface="Montserrat Medium"/>
      <p:regular r:id="rId29"/>
      <p:bold r:id="rId30"/>
      <p:italic r:id="rId31"/>
      <p:boldItalic r:id="rId32"/>
    </p:embeddedFont>
    <p:embeddedFont>
      <p:font typeface="Montserrat ExtraBold"/>
      <p:bold r:id="rId33"/>
      <p:boldItalic r:id="rId34"/>
    </p:embeddedFont>
    <p:embeddedFont>
      <p:font typeface="Source Sans Pro"/>
      <p:regular r:id="rId35"/>
      <p:bold r:id="rId36"/>
      <p:italic r:id="rId37"/>
      <p:boldItalic r:id="rId38"/>
    </p:embeddedFont>
    <p:embeddedFont>
      <p:font typeface="Open Sans"/>
      <p:regular r:id="rId39"/>
      <p:bold r:id="rId40"/>
      <p:italic r:id="rId41"/>
      <p:boldItalic r:id="rId4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OpenSans-bold.fntdata"/><Relationship Id="rId20" Type="http://schemas.openxmlformats.org/officeDocument/2006/relationships/slide" Target="slides/slide16.xml"/><Relationship Id="rId42" Type="http://schemas.openxmlformats.org/officeDocument/2006/relationships/font" Target="fonts/OpenSans-boldItalic.fntdata"/><Relationship Id="rId41" Type="http://schemas.openxmlformats.org/officeDocument/2006/relationships/font" Target="fonts/OpenSans-italic.fntdata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font" Target="fonts/Montserrat-regular.fntdata"/><Relationship Id="rId23" Type="http://schemas.openxmlformats.org/officeDocument/2006/relationships/font" Target="fonts/Anaheim-regular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font" Target="fonts/Montserrat-italic.fntdata"/><Relationship Id="rId25" Type="http://schemas.openxmlformats.org/officeDocument/2006/relationships/font" Target="fonts/Montserrat-bold.fntdata"/><Relationship Id="rId28" Type="http://schemas.openxmlformats.org/officeDocument/2006/relationships/font" Target="fonts/BebasNeue-regular.fntdata"/><Relationship Id="rId27" Type="http://schemas.openxmlformats.org/officeDocument/2006/relationships/font" Target="fonts/Montserrat-boldItalic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font" Target="fonts/MontserratMedium-regular.fntdata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font" Target="fonts/MontserratMedium-italic.fntdata"/><Relationship Id="rId30" Type="http://schemas.openxmlformats.org/officeDocument/2006/relationships/font" Target="fonts/MontserratMedium-bold.fntdata"/><Relationship Id="rId11" Type="http://schemas.openxmlformats.org/officeDocument/2006/relationships/slide" Target="slides/slide7.xml"/><Relationship Id="rId33" Type="http://schemas.openxmlformats.org/officeDocument/2006/relationships/font" Target="fonts/MontserratExtraBold-bold.fntdata"/><Relationship Id="rId10" Type="http://schemas.openxmlformats.org/officeDocument/2006/relationships/slide" Target="slides/slide6.xml"/><Relationship Id="rId32" Type="http://schemas.openxmlformats.org/officeDocument/2006/relationships/font" Target="fonts/MontserratMedium-boldItalic.fntdata"/><Relationship Id="rId13" Type="http://schemas.openxmlformats.org/officeDocument/2006/relationships/slide" Target="slides/slide9.xml"/><Relationship Id="rId35" Type="http://schemas.openxmlformats.org/officeDocument/2006/relationships/font" Target="fonts/SourceSansPro-regular.fntdata"/><Relationship Id="rId12" Type="http://schemas.openxmlformats.org/officeDocument/2006/relationships/slide" Target="slides/slide8.xml"/><Relationship Id="rId34" Type="http://schemas.openxmlformats.org/officeDocument/2006/relationships/font" Target="fonts/MontserratExtraBold-boldItalic.fntdata"/><Relationship Id="rId15" Type="http://schemas.openxmlformats.org/officeDocument/2006/relationships/slide" Target="slides/slide11.xml"/><Relationship Id="rId37" Type="http://schemas.openxmlformats.org/officeDocument/2006/relationships/font" Target="fonts/SourceSansPro-italic.fntdata"/><Relationship Id="rId14" Type="http://schemas.openxmlformats.org/officeDocument/2006/relationships/slide" Target="slides/slide10.xml"/><Relationship Id="rId36" Type="http://schemas.openxmlformats.org/officeDocument/2006/relationships/font" Target="fonts/SourceSansPro-bold.fntdata"/><Relationship Id="rId17" Type="http://schemas.openxmlformats.org/officeDocument/2006/relationships/slide" Target="slides/slide13.xml"/><Relationship Id="rId39" Type="http://schemas.openxmlformats.org/officeDocument/2006/relationships/font" Target="fonts/OpenSans-regular.fntdata"/><Relationship Id="rId16" Type="http://schemas.openxmlformats.org/officeDocument/2006/relationships/slide" Target="slides/slide12.xml"/><Relationship Id="rId38" Type="http://schemas.openxmlformats.org/officeDocument/2006/relationships/font" Target="fonts/SourceSansPro-boldItalic.fntdata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" name="Google Shape;175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7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gf1115c4c60_0_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9" name="Google Shape;349;gf1115c4c60_0_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Interpretar</a:t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4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gf1115c4c60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6" name="Google Shape;366;gf1115c4c60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4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gf1115c4c60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6" name="Google Shape;376;gf1115c4c60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7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gf1115c4c60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9" name="Google Shape;389;gf1115c4c60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7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Google Shape;398;gf1115c4c60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9" name="Google Shape;399;gf1115c4c60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8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Google Shape;409;gf1115c4c60_0_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0" name="Google Shape;410;gf1115c4c60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4" name="Shape 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Google Shape;425;gf1115c4c60_0_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6" name="Google Shape;426;gf1115c4c60_0_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2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gece2749df7_0_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4" name="Google Shape;434;gece2749df7_0_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0" name="Shape 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Google Shape;441;gf6fd7ff53a_0_8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2" name="Google Shape;442;gf6fd7ff53a_0_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Este estudio podría realizarse con un mayor número de muestras en donde se pueda evaluar de manera más amplia el estado de diseminación de genes mcr-1 a nivel nacional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En cuanto al tema principal del estudio que es la resistencia bacteriana fundamental que se siga con la creación de programas que tengan como objetivo la vigilancia y el control del uso de antibióticos. de este modo fomentar y apoyar las investigaciones encaminadas a este tema que contribuirán con el fortalecimiento de los sistemas sanitarios públicos y a la posible creación de nuevos antibióticos especialmente para tratar bacterias.MDR. </a:t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ece2749df7_0_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Google Shape;185;gece2749df7_0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ce2749df7_0_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4" name="Google Shape;214;gece2749df7_0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f234a1299d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2" name="Google Shape;222;gf234a1299d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gf6fd7ff53a_0_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9" name="Google Shape;249;gf6fd7ff53a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gece2749df7_0_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1" name="Google Shape;271;gece2749df7_0_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gece2749df7_0_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7" name="Google Shape;297;gece2749df7_0_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7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gf7b9ebd66c_0_5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9" name="Google Shape;329;gf7b9ebd66c_0_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9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gf21bb1d42f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1" name="Google Shape;341;gf21bb1d42f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://bit.ly/2Tynxth" TargetMode="External"/><Relationship Id="rId3" Type="http://schemas.openxmlformats.org/officeDocument/2006/relationships/hyperlink" Target="http://bit.ly/2TyoMsr" TargetMode="External"/><Relationship Id="rId4" Type="http://schemas.openxmlformats.org/officeDocument/2006/relationships/hyperlink" Target="http://bit.ly/2TtBDfr" TargetMode="External"/><Relationship Id="rId5" Type="http://schemas.openxmlformats.org/officeDocument/2006/relationships/hyperlink" Target="https://storyset.com/?utm_source=slidesgo_template&amp;utm_medium=referral-link&amp;utm_campaign=slidesgo_contents_of_this_template&amp;utm_term=storyset&amp;utm_content=storyset" TargetMode="External"/><Relationship Id="rId6" Type="http://schemas.openxmlformats.org/officeDocument/2006/relationships/image" Target="../media/image1.png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6.jpg"/><Relationship Id="rId3" Type="http://schemas.openxmlformats.org/officeDocument/2006/relationships/image" Target="../media/image2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oogle Shape;9;p2"/>
          <p:cNvPicPr preferRelativeResize="0"/>
          <p:nvPr/>
        </p:nvPicPr>
        <p:blipFill rotWithShape="1">
          <a:blip r:embed="rId2">
            <a:alphaModFix/>
          </a:blip>
          <a:srcRect b="0" l="0" r="62189" t="3688"/>
          <a:stretch/>
        </p:blipFill>
        <p:spPr>
          <a:xfrm>
            <a:off x="7764750" y="1521950"/>
            <a:ext cx="1379249" cy="25332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10;p2"/>
          <p:cNvSpPr txBox="1"/>
          <p:nvPr>
            <p:ph type="ctrTitle"/>
          </p:nvPr>
        </p:nvSpPr>
        <p:spPr>
          <a:xfrm>
            <a:off x="720000" y="955075"/>
            <a:ext cx="5294700" cy="1703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4400"/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720000" y="2902750"/>
            <a:ext cx="37350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12" name="Google Shape;12;p2"/>
          <p:cNvSpPr/>
          <p:nvPr/>
        </p:nvSpPr>
        <p:spPr>
          <a:xfrm>
            <a:off x="5625300" y="2489808"/>
            <a:ext cx="1677900" cy="16776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" name="Google Shape;13;p2"/>
          <p:cNvSpPr/>
          <p:nvPr/>
        </p:nvSpPr>
        <p:spPr>
          <a:xfrm>
            <a:off x="6346300" y="759479"/>
            <a:ext cx="3735241" cy="4004501"/>
          </a:xfrm>
          <a:custGeom>
            <a:rect b="b" l="l" r="r" t="t"/>
            <a:pathLst>
              <a:path extrusionOk="0" h="209550" w="195460">
                <a:moveTo>
                  <a:pt x="183548" y="11656"/>
                </a:moveTo>
                <a:lnTo>
                  <a:pt x="183548" y="197894"/>
                </a:lnTo>
                <a:lnTo>
                  <a:pt x="11912" y="197894"/>
                </a:lnTo>
                <a:lnTo>
                  <a:pt x="11912" y="11656"/>
                </a:lnTo>
                <a:close/>
                <a:moveTo>
                  <a:pt x="0" y="0"/>
                </a:moveTo>
                <a:lnTo>
                  <a:pt x="0" y="209550"/>
                </a:lnTo>
                <a:lnTo>
                  <a:pt x="195460" y="209550"/>
                </a:lnTo>
                <a:lnTo>
                  <a:pt x="195460" y="0"/>
                </a:lnTo>
                <a:close/>
              </a:path>
            </a:pathLst>
          </a:custGeom>
          <a:solidFill>
            <a:srgbClr val="EA543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Google Shape;64;p11"/>
          <p:cNvPicPr preferRelativeResize="0"/>
          <p:nvPr/>
        </p:nvPicPr>
        <p:blipFill rotWithShape="1">
          <a:blip r:embed="rId2">
            <a:alphaModFix/>
          </a:blip>
          <a:srcRect b="0" l="0" r="4933" t="0"/>
          <a:stretch/>
        </p:blipFill>
        <p:spPr>
          <a:xfrm>
            <a:off x="2423813" y="942650"/>
            <a:ext cx="4296376" cy="3258350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1"/>
          <p:cNvSpPr/>
          <p:nvPr/>
        </p:nvSpPr>
        <p:spPr>
          <a:xfrm flipH="1">
            <a:off x="3995850" y="540000"/>
            <a:ext cx="1152300" cy="11523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p11"/>
          <p:cNvSpPr txBox="1"/>
          <p:nvPr>
            <p:ph hasCustomPrompt="1" type="title"/>
          </p:nvPr>
        </p:nvSpPr>
        <p:spPr>
          <a:xfrm>
            <a:off x="941550" y="1692300"/>
            <a:ext cx="7260900" cy="1511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7400"/>
            </a:lvl1pPr>
            <a:lvl2pPr lvl="1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2pPr>
            <a:lvl3pPr lvl="2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3pPr>
            <a:lvl4pPr lvl="3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4pPr>
            <a:lvl5pPr lvl="4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5pPr>
            <a:lvl6pPr lvl="5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6pPr>
            <a:lvl7pPr lvl="6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7pPr>
            <a:lvl8pPr lvl="7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8pPr>
            <a:lvl9pPr lvl="8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9pPr>
          </a:lstStyle>
          <a:p>
            <a:r>
              <a:t>xx%</a:t>
            </a:r>
          </a:p>
        </p:txBody>
      </p:sp>
      <p:sp>
        <p:nvSpPr>
          <p:cNvPr id="67" name="Google Shape;67;p11"/>
          <p:cNvSpPr txBox="1"/>
          <p:nvPr>
            <p:ph idx="1" type="subTitle"/>
          </p:nvPr>
        </p:nvSpPr>
        <p:spPr>
          <a:xfrm>
            <a:off x="1284000" y="3267075"/>
            <a:ext cx="6576000" cy="71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68" name="Google Shape;68;p11"/>
          <p:cNvSpPr/>
          <p:nvPr/>
        </p:nvSpPr>
        <p:spPr>
          <a:xfrm flipH="1">
            <a:off x="0" y="0"/>
            <a:ext cx="9144000" cy="5143648"/>
          </a:xfrm>
          <a:custGeom>
            <a:rect b="b" l="l" r="r" t="t"/>
            <a:pathLst>
              <a:path extrusionOk="0" h="160739" w="285750">
                <a:moveTo>
                  <a:pt x="278825" y="6764"/>
                </a:moveTo>
                <a:lnTo>
                  <a:pt x="278825" y="153975"/>
                </a:lnTo>
                <a:lnTo>
                  <a:pt x="6925" y="153975"/>
                </a:lnTo>
                <a:lnTo>
                  <a:pt x="6925" y="6764"/>
                </a:lnTo>
                <a:close/>
                <a:moveTo>
                  <a:pt x="0" y="0"/>
                </a:moveTo>
                <a:lnTo>
                  <a:pt x="0" y="160739"/>
                </a:lnTo>
                <a:lnTo>
                  <a:pt x="285750" y="160739"/>
                </a:lnTo>
                <a:lnTo>
                  <a:pt x="285750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USTOM_2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3"/>
          <p:cNvSpPr txBox="1"/>
          <p:nvPr>
            <p:ph type="title"/>
          </p:nvPr>
        </p:nvSpPr>
        <p:spPr>
          <a:xfrm>
            <a:off x="4253825" y="540000"/>
            <a:ext cx="4170300" cy="225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2800"/>
              <a:buNone/>
              <a:defRPr sz="3100">
                <a:solidFill>
                  <a:srgbClr val="FFFFF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/>
        </p:txBody>
      </p:sp>
      <p:pic>
        <p:nvPicPr>
          <p:cNvPr id="72" name="Google Shape;72;p13"/>
          <p:cNvPicPr preferRelativeResize="0"/>
          <p:nvPr/>
        </p:nvPicPr>
        <p:blipFill rotWithShape="1">
          <a:blip r:embed="rId2">
            <a:alphaModFix/>
          </a:blip>
          <a:srcRect b="0" l="56931" r="0" t="0"/>
          <a:stretch/>
        </p:blipFill>
        <p:spPr>
          <a:xfrm>
            <a:off x="0" y="239350"/>
            <a:ext cx="1346999" cy="2255024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3"/>
          <p:cNvSpPr/>
          <p:nvPr/>
        </p:nvSpPr>
        <p:spPr>
          <a:xfrm flipH="1">
            <a:off x="5512488" y="3545052"/>
            <a:ext cx="1232100" cy="12318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" name="Google Shape;74;p13"/>
          <p:cNvSpPr/>
          <p:nvPr/>
        </p:nvSpPr>
        <p:spPr>
          <a:xfrm flipH="1">
            <a:off x="6054512" y="2646579"/>
            <a:ext cx="3735241" cy="4004501"/>
          </a:xfrm>
          <a:custGeom>
            <a:rect b="b" l="l" r="r" t="t"/>
            <a:pathLst>
              <a:path extrusionOk="0" h="209550" w="195460">
                <a:moveTo>
                  <a:pt x="183548" y="11656"/>
                </a:moveTo>
                <a:lnTo>
                  <a:pt x="183548" y="197894"/>
                </a:lnTo>
                <a:lnTo>
                  <a:pt x="11912" y="197894"/>
                </a:lnTo>
                <a:lnTo>
                  <a:pt x="11912" y="11656"/>
                </a:lnTo>
                <a:close/>
                <a:moveTo>
                  <a:pt x="0" y="0"/>
                </a:moveTo>
                <a:lnTo>
                  <a:pt x="0" y="209550"/>
                </a:lnTo>
                <a:lnTo>
                  <a:pt x="195460" y="209550"/>
                </a:lnTo>
                <a:lnTo>
                  <a:pt x="195460" y="0"/>
                </a:lnTo>
                <a:close/>
              </a:path>
            </a:pathLst>
          </a:custGeom>
          <a:solidFill>
            <a:srgbClr val="EA543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BLANK_1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Google Shape;76;p14"/>
          <p:cNvPicPr preferRelativeResize="0"/>
          <p:nvPr/>
        </p:nvPicPr>
        <p:blipFill rotWithShape="1">
          <a:blip r:embed="rId2">
            <a:alphaModFix/>
          </a:blip>
          <a:srcRect b="0" l="0" r="25317" t="0"/>
          <a:stretch/>
        </p:blipFill>
        <p:spPr>
          <a:xfrm rot="5400000">
            <a:off x="174625" y="2495374"/>
            <a:ext cx="2726400" cy="2632201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4"/>
          <p:cNvSpPr txBox="1"/>
          <p:nvPr>
            <p:ph type="title"/>
          </p:nvPr>
        </p:nvSpPr>
        <p:spPr>
          <a:xfrm>
            <a:off x="3070500" y="1219313"/>
            <a:ext cx="26697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0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78" name="Google Shape;78;p14"/>
          <p:cNvSpPr txBox="1"/>
          <p:nvPr>
            <p:ph hasCustomPrompt="1" idx="2" type="title"/>
          </p:nvPr>
        </p:nvSpPr>
        <p:spPr>
          <a:xfrm>
            <a:off x="3070500" y="626138"/>
            <a:ext cx="1275300" cy="593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accen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79" name="Google Shape;79;p14"/>
          <p:cNvSpPr txBox="1"/>
          <p:nvPr>
            <p:ph idx="1" type="subTitle"/>
          </p:nvPr>
        </p:nvSpPr>
        <p:spPr>
          <a:xfrm>
            <a:off x="3070500" y="1805838"/>
            <a:ext cx="2669700" cy="4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14"/>
          <p:cNvSpPr txBox="1"/>
          <p:nvPr>
            <p:ph idx="3" type="title"/>
          </p:nvPr>
        </p:nvSpPr>
        <p:spPr>
          <a:xfrm>
            <a:off x="5754300" y="1219313"/>
            <a:ext cx="26697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0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81" name="Google Shape;81;p14"/>
          <p:cNvSpPr txBox="1"/>
          <p:nvPr>
            <p:ph hasCustomPrompt="1" idx="4" type="title"/>
          </p:nvPr>
        </p:nvSpPr>
        <p:spPr>
          <a:xfrm>
            <a:off x="5754300" y="626138"/>
            <a:ext cx="1275300" cy="593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accen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82" name="Google Shape;82;p14"/>
          <p:cNvSpPr txBox="1"/>
          <p:nvPr>
            <p:ph idx="5" type="subTitle"/>
          </p:nvPr>
        </p:nvSpPr>
        <p:spPr>
          <a:xfrm>
            <a:off x="5754300" y="1805838"/>
            <a:ext cx="2669700" cy="4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14"/>
          <p:cNvSpPr txBox="1"/>
          <p:nvPr>
            <p:ph idx="6" type="title"/>
          </p:nvPr>
        </p:nvSpPr>
        <p:spPr>
          <a:xfrm>
            <a:off x="3070500" y="3130788"/>
            <a:ext cx="26697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0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84" name="Google Shape;84;p14"/>
          <p:cNvSpPr txBox="1"/>
          <p:nvPr>
            <p:ph hasCustomPrompt="1" idx="7" type="title"/>
          </p:nvPr>
        </p:nvSpPr>
        <p:spPr>
          <a:xfrm>
            <a:off x="3070500" y="2537613"/>
            <a:ext cx="1275300" cy="593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accen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85" name="Google Shape;85;p14"/>
          <p:cNvSpPr txBox="1"/>
          <p:nvPr>
            <p:ph idx="8" type="subTitle"/>
          </p:nvPr>
        </p:nvSpPr>
        <p:spPr>
          <a:xfrm>
            <a:off x="3070500" y="3717313"/>
            <a:ext cx="2669700" cy="4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14"/>
          <p:cNvSpPr txBox="1"/>
          <p:nvPr>
            <p:ph idx="9" type="title"/>
          </p:nvPr>
        </p:nvSpPr>
        <p:spPr>
          <a:xfrm>
            <a:off x="5754300" y="3130788"/>
            <a:ext cx="26697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0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87" name="Google Shape;87;p14"/>
          <p:cNvSpPr txBox="1"/>
          <p:nvPr>
            <p:ph hasCustomPrompt="1" idx="13" type="title"/>
          </p:nvPr>
        </p:nvSpPr>
        <p:spPr>
          <a:xfrm>
            <a:off x="5754300" y="2537613"/>
            <a:ext cx="1275300" cy="593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accen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88" name="Google Shape;88;p14"/>
          <p:cNvSpPr txBox="1"/>
          <p:nvPr>
            <p:ph idx="14" type="subTitle"/>
          </p:nvPr>
        </p:nvSpPr>
        <p:spPr>
          <a:xfrm>
            <a:off x="5754300" y="3717313"/>
            <a:ext cx="2669700" cy="4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89" name="Google Shape;89;p14"/>
          <p:cNvSpPr/>
          <p:nvPr/>
        </p:nvSpPr>
        <p:spPr>
          <a:xfrm>
            <a:off x="738800" y="2805475"/>
            <a:ext cx="1484400" cy="14841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" name="Google Shape;90;p14"/>
          <p:cNvSpPr/>
          <p:nvPr/>
        </p:nvSpPr>
        <p:spPr>
          <a:xfrm>
            <a:off x="8065250" y="-3038796"/>
            <a:ext cx="3735241" cy="4004501"/>
          </a:xfrm>
          <a:custGeom>
            <a:rect b="b" l="l" r="r" t="t"/>
            <a:pathLst>
              <a:path extrusionOk="0" h="209550" w="195460">
                <a:moveTo>
                  <a:pt x="183548" y="11656"/>
                </a:moveTo>
                <a:lnTo>
                  <a:pt x="183548" y="197894"/>
                </a:lnTo>
                <a:lnTo>
                  <a:pt x="11912" y="197894"/>
                </a:lnTo>
                <a:lnTo>
                  <a:pt x="11912" y="11656"/>
                </a:lnTo>
                <a:close/>
                <a:moveTo>
                  <a:pt x="0" y="0"/>
                </a:moveTo>
                <a:lnTo>
                  <a:pt x="0" y="209550"/>
                </a:lnTo>
                <a:lnTo>
                  <a:pt x="195460" y="209550"/>
                </a:lnTo>
                <a:lnTo>
                  <a:pt x="195460" y="0"/>
                </a:lnTo>
                <a:close/>
              </a:path>
            </a:pathLst>
          </a:custGeom>
          <a:solidFill>
            <a:srgbClr val="EA543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BLANK_1_1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Google Shape;92;p15"/>
          <p:cNvPicPr preferRelativeResize="0"/>
          <p:nvPr/>
        </p:nvPicPr>
        <p:blipFill rotWithShape="1">
          <a:blip r:embed="rId2">
            <a:alphaModFix/>
          </a:blip>
          <a:srcRect b="0" l="0" r="46486" t="37729"/>
          <a:stretch/>
        </p:blipFill>
        <p:spPr>
          <a:xfrm flipH="1">
            <a:off x="0" y="0"/>
            <a:ext cx="2190675" cy="1837976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Google Shape;93;p15"/>
          <p:cNvSpPr txBox="1"/>
          <p:nvPr>
            <p:ph type="title"/>
          </p:nvPr>
        </p:nvSpPr>
        <p:spPr>
          <a:xfrm>
            <a:off x="2290025" y="2952900"/>
            <a:ext cx="4563900" cy="531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94" name="Google Shape;94;p15"/>
          <p:cNvSpPr txBox="1"/>
          <p:nvPr>
            <p:ph idx="1" type="subTitle"/>
          </p:nvPr>
        </p:nvSpPr>
        <p:spPr>
          <a:xfrm>
            <a:off x="2290025" y="1837975"/>
            <a:ext cx="4563900" cy="1294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15"/>
          <p:cNvSpPr/>
          <p:nvPr/>
        </p:nvSpPr>
        <p:spPr>
          <a:xfrm flipH="1">
            <a:off x="7313424" y="2571750"/>
            <a:ext cx="1484400" cy="14841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Google Shape;96;p15"/>
          <p:cNvSpPr/>
          <p:nvPr/>
        </p:nvSpPr>
        <p:spPr>
          <a:xfrm flipH="1">
            <a:off x="1000149" y="675438"/>
            <a:ext cx="7143750" cy="3792625"/>
          </a:xfrm>
          <a:custGeom>
            <a:rect b="b" l="l" r="r" t="t"/>
            <a:pathLst>
              <a:path extrusionOk="0" h="151705" w="285750">
                <a:moveTo>
                  <a:pt x="276261" y="9295"/>
                </a:moveTo>
                <a:lnTo>
                  <a:pt x="276261" y="142410"/>
                </a:lnTo>
                <a:lnTo>
                  <a:pt x="9489" y="142410"/>
                </a:lnTo>
                <a:lnTo>
                  <a:pt x="9489" y="9295"/>
                </a:lnTo>
                <a:close/>
                <a:moveTo>
                  <a:pt x="0" y="0"/>
                </a:moveTo>
                <a:lnTo>
                  <a:pt x="0" y="151705"/>
                </a:lnTo>
                <a:lnTo>
                  <a:pt x="285750" y="151705"/>
                </a:lnTo>
                <a:lnTo>
                  <a:pt x="28575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1">
  <p:cSld name="CUSTOM_3"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6"/>
          <p:cNvSpPr txBox="1"/>
          <p:nvPr>
            <p:ph idx="1" type="subTitle"/>
          </p:nvPr>
        </p:nvSpPr>
        <p:spPr>
          <a:xfrm>
            <a:off x="2273100" y="1297875"/>
            <a:ext cx="2298900" cy="43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ebas Neue"/>
              <a:buNone/>
              <a:defRPr sz="2000">
                <a:latin typeface="Montserrat ExtraBold"/>
                <a:ea typeface="Montserrat ExtraBold"/>
                <a:cs typeface="Montserrat ExtraBold"/>
                <a:sym typeface="Montserrat ExtraBold"/>
              </a:defRPr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99" name="Google Shape;99;p16"/>
          <p:cNvSpPr txBox="1"/>
          <p:nvPr>
            <p:ph idx="2" type="subTitle"/>
          </p:nvPr>
        </p:nvSpPr>
        <p:spPr>
          <a:xfrm>
            <a:off x="4572025" y="2542250"/>
            <a:ext cx="2298900" cy="43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ebas Neue"/>
              <a:buNone/>
              <a:defRPr sz="2000">
                <a:latin typeface="Montserrat ExtraBold"/>
                <a:ea typeface="Montserrat ExtraBold"/>
                <a:cs typeface="Montserrat ExtraBold"/>
                <a:sym typeface="Montserrat ExtraBold"/>
              </a:defRPr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00" name="Google Shape;100;p16"/>
          <p:cNvSpPr txBox="1"/>
          <p:nvPr>
            <p:ph idx="3" type="subTitle"/>
          </p:nvPr>
        </p:nvSpPr>
        <p:spPr>
          <a:xfrm>
            <a:off x="720025" y="2016625"/>
            <a:ext cx="3852000" cy="132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01" name="Google Shape;101;p16"/>
          <p:cNvSpPr txBox="1"/>
          <p:nvPr>
            <p:ph idx="4" type="subTitle"/>
          </p:nvPr>
        </p:nvSpPr>
        <p:spPr>
          <a:xfrm>
            <a:off x="4572000" y="3273600"/>
            <a:ext cx="3852000" cy="132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16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pic>
        <p:nvPicPr>
          <p:cNvPr id="103" name="Google Shape;103;p16"/>
          <p:cNvPicPr preferRelativeResize="0"/>
          <p:nvPr/>
        </p:nvPicPr>
        <p:blipFill rotWithShape="1">
          <a:blip r:embed="rId2">
            <a:alphaModFix/>
          </a:blip>
          <a:srcRect b="0" l="72414" r="-31446" t="38107"/>
          <a:stretch/>
        </p:blipFill>
        <p:spPr>
          <a:xfrm flipH="1">
            <a:off x="6476076" y="-280150"/>
            <a:ext cx="2667924" cy="2016624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p16"/>
          <p:cNvSpPr/>
          <p:nvPr/>
        </p:nvSpPr>
        <p:spPr>
          <a:xfrm>
            <a:off x="7413100" y="-3150721"/>
            <a:ext cx="3735241" cy="4004501"/>
          </a:xfrm>
          <a:custGeom>
            <a:rect b="b" l="l" r="r" t="t"/>
            <a:pathLst>
              <a:path extrusionOk="0" h="209550" w="195460">
                <a:moveTo>
                  <a:pt x="183548" y="11656"/>
                </a:moveTo>
                <a:lnTo>
                  <a:pt x="183548" y="197894"/>
                </a:lnTo>
                <a:lnTo>
                  <a:pt x="11912" y="197894"/>
                </a:lnTo>
                <a:lnTo>
                  <a:pt x="11912" y="11656"/>
                </a:lnTo>
                <a:close/>
                <a:moveTo>
                  <a:pt x="0" y="0"/>
                </a:moveTo>
                <a:lnTo>
                  <a:pt x="0" y="209550"/>
                </a:lnTo>
                <a:lnTo>
                  <a:pt x="195460" y="209550"/>
                </a:lnTo>
                <a:lnTo>
                  <a:pt x="195460" y="0"/>
                </a:lnTo>
                <a:close/>
              </a:path>
            </a:pathLst>
          </a:custGeom>
          <a:solidFill>
            <a:srgbClr val="EA543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16"/>
          <p:cNvSpPr/>
          <p:nvPr/>
        </p:nvSpPr>
        <p:spPr>
          <a:xfrm>
            <a:off x="-1254650" y="3882254"/>
            <a:ext cx="3735241" cy="4004501"/>
          </a:xfrm>
          <a:custGeom>
            <a:rect b="b" l="l" r="r" t="t"/>
            <a:pathLst>
              <a:path extrusionOk="0" h="209550" w="195460">
                <a:moveTo>
                  <a:pt x="183548" y="11656"/>
                </a:moveTo>
                <a:lnTo>
                  <a:pt x="183548" y="197894"/>
                </a:lnTo>
                <a:lnTo>
                  <a:pt x="11912" y="197894"/>
                </a:lnTo>
                <a:lnTo>
                  <a:pt x="11912" y="11656"/>
                </a:lnTo>
                <a:close/>
                <a:moveTo>
                  <a:pt x="0" y="0"/>
                </a:moveTo>
                <a:lnTo>
                  <a:pt x="0" y="209550"/>
                </a:lnTo>
                <a:lnTo>
                  <a:pt x="195460" y="209550"/>
                </a:lnTo>
                <a:lnTo>
                  <a:pt x="19546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06" name="Google Shape;106;p16"/>
          <p:cNvPicPr preferRelativeResize="0"/>
          <p:nvPr/>
        </p:nvPicPr>
        <p:blipFill rotWithShape="1">
          <a:blip r:embed="rId2">
            <a:alphaModFix/>
          </a:blip>
          <a:srcRect b="0" l="72413" r="4468" t="0"/>
          <a:stretch/>
        </p:blipFill>
        <p:spPr>
          <a:xfrm rot="-5400000">
            <a:off x="1954550" y="3247507"/>
            <a:ext cx="1044801" cy="3258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 ">
  <p:cSld name="BLANK_1_1_1_2"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7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09" name="Google Shape;109;p17"/>
          <p:cNvSpPr txBox="1"/>
          <p:nvPr>
            <p:ph idx="2" type="title"/>
          </p:nvPr>
        </p:nvSpPr>
        <p:spPr>
          <a:xfrm>
            <a:off x="720000" y="2700725"/>
            <a:ext cx="23364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10" name="Google Shape;110;p17"/>
          <p:cNvSpPr txBox="1"/>
          <p:nvPr>
            <p:ph idx="1" type="subTitle"/>
          </p:nvPr>
        </p:nvSpPr>
        <p:spPr>
          <a:xfrm>
            <a:off x="720000" y="3132150"/>
            <a:ext cx="2336400" cy="108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/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11" name="Google Shape;111;p17"/>
          <p:cNvSpPr txBox="1"/>
          <p:nvPr>
            <p:ph idx="3" type="title"/>
          </p:nvPr>
        </p:nvSpPr>
        <p:spPr>
          <a:xfrm>
            <a:off x="3403800" y="2700725"/>
            <a:ext cx="23364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12" name="Google Shape;112;p17"/>
          <p:cNvSpPr txBox="1"/>
          <p:nvPr>
            <p:ph idx="4" type="subTitle"/>
          </p:nvPr>
        </p:nvSpPr>
        <p:spPr>
          <a:xfrm>
            <a:off x="3403800" y="3132150"/>
            <a:ext cx="2336400" cy="108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/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13" name="Google Shape;113;p17"/>
          <p:cNvSpPr txBox="1"/>
          <p:nvPr>
            <p:ph idx="5" type="title"/>
          </p:nvPr>
        </p:nvSpPr>
        <p:spPr>
          <a:xfrm>
            <a:off x="6087600" y="2700725"/>
            <a:ext cx="23364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14" name="Google Shape;114;p17"/>
          <p:cNvSpPr txBox="1"/>
          <p:nvPr>
            <p:ph idx="6" type="subTitle"/>
          </p:nvPr>
        </p:nvSpPr>
        <p:spPr>
          <a:xfrm>
            <a:off x="6087600" y="3132150"/>
            <a:ext cx="2336400" cy="108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/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15" name="Google Shape;115;p17"/>
          <p:cNvSpPr/>
          <p:nvPr/>
        </p:nvSpPr>
        <p:spPr>
          <a:xfrm flipH="1">
            <a:off x="0" y="0"/>
            <a:ext cx="9144000" cy="5143648"/>
          </a:xfrm>
          <a:custGeom>
            <a:rect b="b" l="l" r="r" t="t"/>
            <a:pathLst>
              <a:path extrusionOk="0" h="160739" w="285750">
                <a:moveTo>
                  <a:pt x="278825" y="6764"/>
                </a:moveTo>
                <a:lnTo>
                  <a:pt x="278825" y="153975"/>
                </a:lnTo>
                <a:lnTo>
                  <a:pt x="6925" y="153975"/>
                </a:lnTo>
                <a:lnTo>
                  <a:pt x="6925" y="6764"/>
                </a:lnTo>
                <a:close/>
                <a:moveTo>
                  <a:pt x="0" y="0"/>
                </a:moveTo>
                <a:lnTo>
                  <a:pt x="0" y="160739"/>
                </a:lnTo>
                <a:lnTo>
                  <a:pt x="285750" y="160739"/>
                </a:lnTo>
                <a:lnTo>
                  <a:pt x="28575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s">
  <p:cSld name="BLANK_1_1_1_1"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8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18" name="Google Shape;118;p18"/>
          <p:cNvSpPr txBox="1"/>
          <p:nvPr>
            <p:ph idx="2" type="title"/>
          </p:nvPr>
        </p:nvSpPr>
        <p:spPr>
          <a:xfrm>
            <a:off x="1195850" y="1751675"/>
            <a:ext cx="28671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19" name="Google Shape;119;p18"/>
          <p:cNvSpPr txBox="1"/>
          <p:nvPr>
            <p:ph idx="1" type="subTitle"/>
          </p:nvPr>
        </p:nvSpPr>
        <p:spPr>
          <a:xfrm>
            <a:off x="1195863" y="2094725"/>
            <a:ext cx="2867100" cy="4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20" name="Google Shape;120;p18"/>
          <p:cNvSpPr txBox="1"/>
          <p:nvPr>
            <p:ph idx="3" type="title"/>
          </p:nvPr>
        </p:nvSpPr>
        <p:spPr>
          <a:xfrm>
            <a:off x="5081030" y="1751675"/>
            <a:ext cx="28671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21" name="Google Shape;121;p18"/>
          <p:cNvSpPr txBox="1"/>
          <p:nvPr>
            <p:ph idx="4" type="subTitle"/>
          </p:nvPr>
        </p:nvSpPr>
        <p:spPr>
          <a:xfrm>
            <a:off x="5081043" y="2094725"/>
            <a:ext cx="2867100" cy="4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22" name="Google Shape;122;p18"/>
          <p:cNvSpPr txBox="1"/>
          <p:nvPr>
            <p:ph idx="5" type="title"/>
          </p:nvPr>
        </p:nvSpPr>
        <p:spPr>
          <a:xfrm>
            <a:off x="1195863" y="3604525"/>
            <a:ext cx="28671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23" name="Google Shape;123;p18"/>
          <p:cNvSpPr txBox="1"/>
          <p:nvPr>
            <p:ph idx="6" type="subTitle"/>
          </p:nvPr>
        </p:nvSpPr>
        <p:spPr>
          <a:xfrm>
            <a:off x="1195863" y="3960050"/>
            <a:ext cx="2867100" cy="4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24" name="Google Shape;124;p18"/>
          <p:cNvSpPr txBox="1"/>
          <p:nvPr>
            <p:ph idx="7" type="title"/>
          </p:nvPr>
        </p:nvSpPr>
        <p:spPr>
          <a:xfrm>
            <a:off x="5081043" y="3604525"/>
            <a:ext cx="28671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25" name="Google Shape;125;p18"/>
          <p:cNvSpPr txBox="1"/>
          <p:nvPr>
            <p:ph idx="8" type="subTitle"/>
          </p:nvPr>
        </p:nvSpPr>
        <p:spPr>
          <a:xfrm>
            <a:off x="5081043" y="3960050"/>
            <a:ext cx="2867100" cy="4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pic>
        <p:nvPicPr>
          <p:cNvPr id="126" name="Google Shape;126;p18"/>
          <p:cNvPicPr preferRelativeResize="0"/>
          <p:nvPr/>
        </p:nvPicPr>
        <p:blipFill rotWithShape="1">
          <a:blip r:embed="rId2">
            <a:alphaModFix/>
          </a:blip>
          <a:srcRect b="0" l="72414" r="-31446" t="0"/>
          <a:stretch/>
        </p:blipFill>
        <p:spPr>
          <a:xfrm>
            <a:off x="-4" y="942650"/>
            <a:ext cx="2667924" cy="3258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p18"/>
          <p:cNvPicPr preferRelativeResize="0"/>
          <p:nvPr/>
        </p:nvPicPr>
        <p:blipFill rotWithShape="1">
          <a:blip r:embed="rId2">
            <a:alphaModFix/>
          </a:blip>
          <a:srcRect b="0" l="72414" r="-31446" t="0"/>
          <a:stretch/>
        </p:blipFill>
        <p:spPr>
          <a:xfrm flipH="1">
            <a:off x="6476071" y="942650"/>
            <a:ext cx="2667924" cy="3258350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Google Shape;128;p18"/>
          <p:cNvSpPr/>
          <p:nvPr/>
        </p:nvSpPr>
        <p:spPr>
          <a:xfrm flipH="1">
            <a:off x="0" y="0"/>
            <a:ext cx="9144000" cy="5143648"/>
          </a:xfrm>
          <a:custGeom>
            <a:rect b="b" l="l" r="r" t="t"/>
            <a:pathLst>
              <a:path extrusionOk="0" h="160739" w="285750">
                <a:moveTo>
                  <a:pt x="278825" y="6764"/>
                </a:moveTo>
                <a:lnTo>
                  <a:pt x="278825" y="153975"/>
                </a:lnTo>
                <a:lnTo>
                  <a:pt x="6925" y="153975"/>
                </a:lnTo>
                <a:lnTo>
                  <a:pt x="6925" y="6764"/>
                </a:lnTo>
                <a:close/>
                <a:moveTo>
                  <a:pt x="0" y="0"/>
                </a:moveTo>
                <a:lnTo>
                  <a:pt x="0" y="160739"/>
                </a:lnTo>
                <a:lnTo>
                  <a:pt x="285750" y="160739"/>
                </a:lnTo>
                <a:lnTo>
                  <a:pt x="28575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ix columns">
  <p:cSld name="BLANK_1_1_1_1_1"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9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31" name="Google Shape;131;p19"/>
          <p:cNvSpPr txBox="1"/>
          <p:nvPr>
            <p:ph idx="2" type="title"/>
          </p:nvPr>
        </p:nvSpPr>
        <p:spPr>
          <a:xfrm>
            <a:off x="720000" y="1765925"/>
            <a:ext cx="25413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32" name="Google Shape;132;p19"/>
          <p:cNvSpPr txBox="1"/>
          <p:nvPr>
            <p:ph idx="1" type="subTitle"/>
          </p:nvPr>
        </p:nvSpPr>
        <p:spPr>
          <a:xfrm>
            <a:off x="720000" y="2269375"/>
            <a:ext cx="2541300" cy="4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33" name="Google Shape;133;p19"/>
          <p:cNvSpPr txBox="1"/>
          <p:nvPr>
            <p:ph idx="3" type="title"/>
          </p:nvPr>
        </p:nvSpPr>
        <p:spPr>
          <a:xfrm>
            <a:off x="3301325" y="1765925"/>
            <a:ext cx="25413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34" name="Google Shape;134;p19"/>
          <p:cNvSpPr txBox="1"/>
          <p:nvPr>
            <p:ph idx="4" type="subTitle"/>
          </p:nvPr>
        </p:nvSpPr>
        <p:spPr>
          <a:xfrm>
            <a:off x="3301325" y="2269375"/>
            <a:ext cx="2541300" cy="4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35" name="Google Shape;135;p19"/>
          <p:cNvSpPr txBox="1"/>
          <p:nvPr>
            <p:ph idx="5" type="title"/>
          </p:nvPr>
        </p:nvSpPr>
        <p:spPr>
          <a:xfrm>
            <a:off x="720000" y="3656750"/>
            <a:ext cx="25413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36" name="Google Shape;136;p19"/>
          <p:cNvSpPr txBox="1"/>
          <p:nvPr>
            <p:ph idx="6" type="subTitle"/>
          </p:nvPr>
        </p:nvSpPr>
        <p:spPr>
          <a:xfrm>
            <a:off x="720000" y="4087725"/>
            <a:ext cx="2541300" cy="4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37" name="Google Shape;137;p19"/>
          <p:cNvSpPr txBox="1"/>
          <p:nvPr>
            <p:ph idx="7" type="title"/>
          </p:nvPr>
        </p:nvSpPr>
        <p:spPr>
          <a:xfrm>
            <a:off x="3301325" y="3656750"/>
            <a:ext cx="25413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38" name="Google Shape;138;p19"/>
          <p:cNvSpPr txBox="1"/>
          <p:nvPr>
            <p:ph idx="8" type="subTitle"/>
          </p:nvPr>
        </p:nvSpPr>
        <p:spPr>
          <a:xfrm>
            <a:off x="3301325" y="4087725"/>
            <a:ext cx="2541300" cy="4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39" name="Google Shape;139;p19"/>
          <p:cNvSpPr txBox="1"/>
          <p:nvPr>
            <p:ph idx="9" type="title"/>
          </p:nvPr>
        </p:nvSpPr>
        <p:spPr>
          <a:xfrm>
            <a:off x="5882650" y="1765925"/>
            <a:ext cx="25413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40" name="Google Shape;140;p19"/>
          <p:cNvSpPr txBox="1"/>
          <p:nvPr>
            <p:ph idx="13" type="subTitle"/>
          </p:nvPr>
        </p:nvSpPr>
        <p:spPr>
          <a:xfrm>
            <a:off x="5882650" y="2269375"/>
            <a:ext cx="2541300" cy="4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41" name="Google Shape;141;p19"/>
          <p:cNvSpPr txBox="1"/>
          <p:nvPr>
            <p:ph idx="14" type="title"/>
          </p:nvPr>
        </p:nvSpPr>
        <p:spPr>
          <a:xfrm>
            <a:off x="5882650" y="3656750"/>
            <a:ext cx="25413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42" name="Google Shape;142;p19"/>
          <p:cNvSpPr txBox="1"/>
          <p:nvPr>
            <p:ph idx="15" type="subTitle"/>
          </p:nvPr>
        </p:nvSpPr>
        <p:spPr>
          <a:xfrm>
            <a:off x="5882650" y="4087725"/>
            <a:ext cx="2541300" cy="4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43" name="Google Shape;143;p19"/>
          <p:cNvSpPr/>
          <p:nvPr/>
        </p:nvSpPr>
        <p:spPr>
          <a:xfrm flipH="1">
            <a:off x="0" y="0"/>
            <a:ext cx="9144000" cy="5143648"/>
          </a:xfrm>
          <a:custGeom>
            <a:rect b="b" l="l" r="r" t="t"/>
            <a:pathLst>
              <a:path extrusionOk="0" h="160739" w="285750">
                <a:moveTo>
                  <a:pt x="278825" y="6764"/>
                </a:moveTo>
                <a:lnTo>
                  <a:pt x="278825" y="153975"/>
                </a:lnTo>
                <a:lnTo>
                  <a:pt x="6925" y="153975"/>
                </a:lnTo>
                <a:lnTo>
                  <a:pt x="6925" y="6764"/>
                </a:lnTo>
                <a:close/>
                <a:moveTo>
                  <a:pt x="0" y="0"/>
                </a:moveTo>
                <a:lnTo>
                  <a:pt x="0" y="160739"/>
                </a:lnTo>
                <a:lnTo>
                  <a:pt x="285750" y="160739"/>
                </a:lnTo>
                <a:lnTo>
                  <a:pt x="285750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mbers and text">
  <p:cSld name="BLANK_1_1_1_1_1_1"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0"/>
          <p:cNvSpPr txBox="1"/>
          <p:nvPr>
            <p:ph hasCustomPrompt="1" type="title"/>
          </p:nvPr>
        </p:nvSpPr>
        <p:spPr>
          <a:xfrm>
            <a:off x="2728450" y="1713000"/>
            <a:ext cx="5695500" cy="82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9pPr>
          </a:lstStyle>
          <a:p>
            <a:r>
              <a:t>xx%</a:t>
            </a:r>
          </a:p>
        </p:txBody>
      </p:sp>
      <p:sp>
        <p:nvSpPr>
          <p:cNvPr id="146" name="Google Shape;146;p20"/>
          <p:cNvSpPr txBox="1"/>
          <p:nvPr>
            <p:ph idx="1" type="subTitle"/>
          </p:nvPr>
        </p:nvSpPr>
        <p:spPr>
          <a:xfrm>
            <a:off x="2728450" y="2419022"/>
            <a:ext cx="5695500" cy="44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47" name="Google Shape;147;p20"/>
          <p:cNvSpPr txBox="1"/>
          <p:nvPr>
            <p:ph hasCustomPrompt="1" idx="2" type="title"/>
          </p:nvPr>
        </p:nvSpPr>
        <p:spPr>
          <a:xfrm>
            <a:off x="2728450" y="3169131"/>
            <a:ext cx="5695500" cy="82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9pPr>
          </a:lstStyle>
          <a:p>
            <a:r>
              <a:t>xx%</a:t>
            </a:r>
          </a:p>
        </p:txBody>
      </p:sp>
      <p:sp>
        <p:nvSpPr>
          <p:cNvPr id="148" name="Google Shape;148;p20"/>
          <p:cNvSpPr txBox="1"/>
          <p:nvPr>
            <p:ph idx="3" type="subTitle"/>
          </p:nvPr>
        </p:nvSpPr>
        <p:spPr>
          <a:xfrm>
            <a:off x="2728450" y="3875152"/>
            <a:ext cx="5695500" cy="44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pic>
        <p:nvPicPr>
          <p:cNvPr id="149" name="Google Shape;149;p20"/>
          <p:cNvPicPr preferRelativeResize="0"/>
          <p:nvPr/>
        </p:nvPicPr>
        <p:blipFill rotWithShape="1">
          <a:blip r:embed="rId2">
            <a:alphaModFix/>
          </a:blip>
          <a:srcRect b="0" l="122" r="62835" t="0"/>
          <a:stretch/>
        </p:blipFill>
        <p:spPr>
          <a:xfrm rot="10800000">
            <a:off x="164613" y="1268086"/>
            <a:ext cx="1432374" cy="2788099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Google Shape;150;p20"/>
          <p:cNvSpPr/>
          <p:nvPr/>
        </p:nvSpPr>
        <p:spPr>
          <a:xfrm rot="10800000">
            <a:off x="5466157" y="38325"/>
            <a:ext cx="3545443" cy="1362071"/>
          </a:xfrm>
          <a:custGeom>
            <a:rect b="b" l="l" r="r" t="t"/>
            <a:pathLst>
              <a:path extrusionOk="0" h="109778" w="285750">
                <a:moveTo>
                  <a:pt x="217594" y="0"/>
                </a:moveTo>
                <a:lnTo>
                  <a:pt x="215917" y="245"/>
                </a:lnTo>
                <a:lnTo>
                  <a:pt x="214241" y="532"/>
                </a:lnTo>
                <a:lnTo>
                  <a:pt x="213014" y="777"/>
                </a:lnTo>
                <a:lnTo>
                  <a:pt x="211829" y="1063"/>
                </a:lnTo>
                <a:lnTo>
                  <a:pt x="210684" y="1390"/>
                </a:lnTo>
                <a:lnTo>
                  <a:pt x="209539" y="1758"/>
                </a:lnTo>
                <a:lnTo>
                  <a:pt x="208394" y="2208"/>
                </a:lnTo>
                <a:lnTo>
                  <a:pt x="207290" y="2658"/>
                </a:lnTo>
                <a:lnTo>
                  <a:pt x="206227" y="3148"/>
                </a:lnTo>
                <a:lnTo>
                  <a:pt x="205164" y="3680"/>
                </a:lnTo>
                <a:lnTo>
                  <a:pt x="204101" y="4211"/>
                </a:lnTo>
                <a:lnTo>
                  <a:pt x="203079" y="4825"/>
                </a:lnTo>
                <a:lnTo>
                  <a:pt x="202057" y="5479"/>
                </a:lnTo>
                <a:lnTo>
                  <a:pt x="201076" y="6133"/>
                </a:lnTo>
                <a:lnTo>
                  <a:pt x="200095" y="6828"/>
                </a:lnTo>
                <a:lnTo>
                  <a:pt x="199113" y="7564"/>
                </a:lnTo>
                <a:lnTo>
                  <a:pt x="198173" y="8300"/>
                </a:lnTo>
                <a:lnTo>
                  <a:pt x="197233" y="9077"/>
                </a:lnTo>
                <a:lnTo>
                  <a:pt x="196088" y="10058"/>
                </a:lnTo>
                <a:lnTo>
                  <a:pt x="194984" y="11080"/>
                </a:lnTo>
                <a:lnTo>
                  <a:pt x="193921" y="12143"/>
                </a:lnTo>
                <a:lnTo>
                  <a:pt x="192899" y="13206"/>
                </a:lnTo>
                <a:lnTo>
                  <a:pt x="191917" y="14310"/>
                </a:lnTo>
                <a:lnTo>
                  <a:pt x="190936" y="15455"/>
                </a:lnTo>
                <a:lnTo>
                  <a:pt x="189996" y="16600"/>
                </a:lnTo>
                <a:lnTo>
                  <a:pt x="189096" y="17744"/>
                </a:lnTo>
                <a:lnTo>
                  <a:pt x="188197" y="18930"/>
                </a:lnTo>
                <a:lnTo>
                  <a:pt x="187379" y="20157"/>
                </a:lnTo>
                <a:lnTo>
                  <a:pt x="186561" y="21383"/>
                </a:lnTo>
                <a:lnTo>
                  <a:pt x="185785" y="22651"/>
                </a:lnTo>
                <a:lnTo>
                  <a:pt x="185008" y="23918"/>
                </a:lnTo>
                <a:lnTo>
                  <a:pt x="184272" y="25226"/>
                </a:lnTo>
                <a:lnTo>
                  <a:pt x="183577" y="26576"/>
                </a:lnTo>
                <a:lnTo>
                  <a:pt x="182882" y="27925"/>
                </a:lnTo>
                <a:lnTo>
                  <a:pt x="181737" y="30255"/>
                </a:lnTo>
                <a:lnTo>
                  <a:pt x="180551" y="32586"/>
                </a:lnTo>
                <a:lnTo>
                  <a:pt x="179325" y="34916"/>
                </a:lnTo>
                <a:lnTo>
                  <a:pt x="178711" y="36061"/>
                </a:lnTo>
                <a:lnTo>
                  <a:pt x="178057" y="37206"/>
                </a:lnTo>
                <a:lnTo>
                  <a:pt x="177567" y="37942"/>
                </a:lnTo>
                <a:lnTo>
                  <a:pt x="177076" y="38678"/>
                </a:lnTo>
                <a:lnTo>
                  <a:pt x="176585" y="39373"/>
                </a:lnTo>
                <a:lnTo>
                  <a:pt x="176013" y="40068"/>
                </a:lnTo>
                <a:lnTo>
                  <a:pt x="175440" y="40722"/>
                </a:lnTo>
                <a:lnTo>
                  <a:pt x="174868" y="41335"/>
                </a:lnTo>
                <a:lnTo>
                  <a:pt x="174255" y="41908"/>
                </a:lnTo>
                <a:lnTo>
                  <a:pt x="173601" y="42439"/>
                </a:lnTo>
                <a:lnTo>
                  <a:pt x="172906" y="42971"/>
                </a:lnTo>
                <a:lnTo>
                  <a:pt x="172210" y="43421"/>
                </a:lnTo>
                <a:lnTo>
                  <a:pt x="171475" y="43870"/>
                </a:lnTo>
                <a:lnTo>
                  <a:pt x="170698" y="44238"/>
                </a:lnTo>
                <a:lnTo>
                  <a:pt x="169880" y="44606"/>
                </a:lnTo>
                <a:lnTo>
                  <a:pt x="169062" y="44892"/>
                </a:lnTo>
                <a:lnTo>
                  <a:pt x="168204" y="45138"/>
                </a:lnTo>
                <a:lnTo>
                  <a:pt x="167304" y="45383"/>
                </a:lnTo>
                <a:lnTo>
                  <a:pt x="166486" y="45506"/>
                </a:lnTo>
                <a:lnTo>
                  <a:pt x="165669" y="45628"/>
                </a:lnTo>
                <a:lnTo>
                  <a:pt x="164851" y="45710"/>
                </a:lnTo>
                <a:lnTo>
                  <a:pt x="164033" y="45751"/>
                </a:lnTo>
                <a:lnTo>
                  <a:pt x="163216" y="45710"/>
                </a:lnTo>
                <a:lnTo>
                  <a:pt x="162398" y="45669"/>
                </a:lnTo>
                <a:lnTo>
                  <a:pt x="161621" y="45628"/>
                </a:lnTo>
                <a:lnTo>
                  <a:pt x="160803" y="45506"/>
                </a:lnTo>
                <a:lnTo>
                  <a:pt x="160027" y="45342"/>
                </a:lnTo>
                <a:lnTo>
                  <a:pt x="159250" y="45179"/>
                </a:lnTo>
                <a:lnTo>
                  <a:pt x="158473" y="44974"/>
                </a:lnTo>
                <a:lnTo>
                  <a:pt x="157696" y="44770"/>
                </a:lnTo>
                <a:lnTo>
                  <a:pt x="156919" y="44484"/>
                </a:lnTo>
                <a:lnTo>
                  <a:pt x="156142" y="44238"/>
                </a:lnTo>
                <a:lnTo>
                  <a:pt x="154589" y="43584"/>
                </a:lnTo>
                <a:lnTo>
                  <a:pt x="153567" y="43093"/>
                </a:lnTo>
                <a:lnTo>
                  <a:pt x="152585" y="42603"/>
                </a:lnTo>
                <a:lnTo>
                  <a:pt x="151645" y="42071"/>
                </a:lnTo>
                <a:lnTo>
                  <a:pt x="150705" y="41499"/>
                </a:lnTo>
                <a:lnTo>
                  <a:pt x="149764" y="40886"/>
                </a:lnTo>
                <a:lnTo>
                  <a:pt x="148906" y="40231"/>
                </a:lnTo>
                <a:lnTo>
                  <a:pt x="148047" y="39577"/>
                </a:lnTo>
                <a:lnTo>
                  <a:pt x="147188" y="38882"/>
                </a:lnTo>
                <a:lnTo>
                  <a:pt x="146412" y="38146"/>
                </a:lnTo>
                <a:lnTo>
                  <a:pt x="145594" y="37410"/>
                </a:lnTo>
                <a:lnTo>
                  <a:pt x="144858" y="36634"/>
                </a:lnTo>
                <a:lnTo>
                  <a:pt x="144122" y="35816"/>
                </a:lnTo>
                <a:lnTo>
                  <a:pt x="143386" y="34998"/>
                </a:lnTo>
                <a:lnTo>
                  <a:pt x="142691" y="34180"/>
                </a:lnTo>
                <a:lnTo>
                  <a:pt x="141996" y="33281"/>
                </a:lnTo>
                <a:lnTo>
                  <a:pt x="141342" y="32381"/>
                </a:lnTo>
                <a:lnTo>
                  <a:pt x="139011" y="29070"/>
                </a:lnTo>
                <a:lnTo>
                  <a:pt x="136722" y="25758"/>
                </a:lnTo>
                <a:lnTo>
                  <a:pt x="134473" y="22405"/>
                </a:lnTo>
                <a:lnTo>
                  <a:pt x="132183" y="19053"/>
                </a:lnTo>
                <a:lnTo>
                  <a:pt x="131079" y="17458"/>
                </a:lnTo>
                <a:lnTo>
                  <a:pt x="129894" y="15945"/>
                </a:lnTo>
                <a:lnTo>
                  <a:pt x="128708" y="14433"/>
                </a:lnTo>
                <a:lnTo>
                  <a:pt x="127482" y="13002"/>
                </a:lnTo>
                <a:lnTo>
                  <a:pt x="126173" y="11612"/>
                </a:lnTo>
                <a:lnTo>
                  <a:pt x="125478" y="10916"/>
                </a:lnTo>
                <a:lnTo>
                  <a:pt x="124783" y="10262"/>
                </a:lnTo>
                <a:lnTo>
                  <a:pt x="124047" y="9649"/>
                </a:lnTo>
                <a:lnTo>
                  <a:pt x="123311" y="9036"/>
                </a:lnTo>
                <a:lnTo>
                  <a:pt x="122575" y="8422"/>
                </a:lnTo>
                <a:lnTo>
                  <a:pt x="121758" y="7850"/>
                </a:lnTo>
                <a:lnTo>
                  <a:pt x="120367" y="6910"/>
                </a:lnTo>
                <a:lnTo>
                  <a:pt x="118936" y="6051"/>
                </a:lnTo>
                <a:lnTo>
                  <a:pt x="117465" y="5274"/>
                </a:lnTo>
                <a:lnTo>
                  <a:pt x="116729" y="4906"/>
                </a:lnTo>
                <a:lnTo>
                  <a:pt x="115952" y="4579"/>
                </a:lnTo>
                <a:lnTo>
                  <a:pt x="115216" y="4293"/>
                </a:lnTo>
                <a:lnTo>
                  <a:pt x="114439" y="4007"/>
                </a:lnTo>
                <a:lnTo>
                  <a:pt x="113621" y="3761"/>
                </a:lnTo>
                <a:lnTo>
                  <a:pt x="112844" y="3516"/>
                </a:lnTo>
                <a:lnTo>
                  <a:pt x="112027" y="3353"/>
                </a:lnTo>
                <a:lnTo>
                  <a:pt x="111209" y="3189"/>
                </a:lnTo>
                <a:lnTo>
                  <a:pt x="110391" y="3066"/>
                </a:lnTo>
                <a:lnTo>
                  <a:pt x="109533" y="2944"/>
                </a:lnTo>
                <a:lnTo>
                  <a:pt x="108388" y="2903"/>
                </a:lnTo>
                <a:lnTo>
                  <a:pt x="107284" y="2862"/>
                </a:lnTo>
                <a:lnTo>
                  <a:pt x="106221" y="2944"/>
                </a:lnTo>
                <a:lnTo>
                  <a:pt x="105199" y="3066"/>
                </a:lnTo>
                <a:lnTo>
                  <a:pt x="104177" y="3271"/>
                </a:lnTo>
                <a:lnTo>
                  <a:pt x="103195" y="3516"/>
                </a:lnTo>
                <a:lnTo>
                  <a:pt x="102214" y="3843"/>
                </a:lnTo>
                <a:lnTo>
                  <a:pt x="101274" y="4211"/>
                </a:lnTo>
                <a:lnTo>
                  <a:pt x="100374" y="4661"/>
                </a:lnTo>
                <a:lnTo>
                  <a:pt x="99516" y="5152"/>
                </a:lnTo>
                <a:lnTo>
                  <a:pt x="98657" y="5724"/>
                </a:lnTo>
                <a:lnTo>
                  <a:pt x="97839" y="6337"/>
                </a:lnTo>
                <a:lnTo>
                  <a:pt x="97022" y="7032"/>
                </a:lnTo>
                <a:lnTo>
                  <a:pt x="96245" y="7809"/>
                </a:lnTo>
                <a:lnTo>
                  <a:pt x="95509" y="8627"/>
                </a:lnTo>
                <a:lnTo>
                  <a:pt x="94814" y="9485"/>
                </a:lnTo>
                <a:lnTo>
                  <a:pt x="93955" y="10630"/>
                </a:lnTo>
                <a:lnTo>
                  <a:pt x="93178" y="11816"/>
                </a:lnTo>
                <a:lnTo>
                  <a:pt x="92483" y="13043"/>
                </a:lnTo>
                <a:lnTo>
                  <a:pt x="91829" y="14310"/>
                </a:lnTo>
                <a:lnTo>
                  <a:pt x="91216" y="15577"/>
                </a:lnTo>
                <a:lnTo>
                  <a:pt x="90603" y="16845"/>
                </a:lnTo>
                <a:lnTo>
                  <a:pt x="89540" y="19462"/>
                </a:lnTo>
                <a:lnTo>
                  <a:pt x="88517" y="21996"/>
                </a:lnTo>
                <a:lnTo>
                  <a:pt x="87536" y="24531"/>
                </a:lnTo>
                <a:lnTo>
                  <a:pt x="86514" y="27025"/>
                </a:lnTo>
                <a:lnTo>
                  <a:pt x="85983" y="28293"/>
                </a:lnTo>
                <a:lnTo>
                  <a:pt x="85410" y="29479"/>
                </a:lnTo>
                <a:lnTo>
                  <a:pt x="84838" y="30623"/>
                </a:lnTo>
                <a:lnTo>
                  <a:pt x="84265" y="31686"/>
                </a:lnTo>
                <a:lnTo>
                  <a:pt x="83652" y="32749"/>
                </a:lnTo>
                <a:lnTo>
                  <a:pt x="83039" y="33772"/>
                </a:lnTo>
                <a:lnTo>
                  <a:pt x="82385" y="34753"/>
                </a:lnTo>
                <a:lnTo>
                  <a:pt x="81730" y="35734"/>
                </a:lnTo>
                <a:lnTo>
                  <a:pt x="81035" y="36674"/>
                </a:lnTo>
                <a:lnTo>
                  <a:pt x="80340" y="37615"/>
                </a:lnTo>
                <a:lnTo>
                  <a:pt x="79604" y="38514"/>
                </a:lnTo>
                <a:lnTo>
                  <a:pt x="78868" y="39373"/>
                </a:lnTo>
                <a:lnTo>
                  <a:pt x="78092" y="40231"/>
                </a:lnTo>
                <a:lnTo>
                  <a:pt x="77274" y="41049"/>
                </a:lnTo>
                <a:lnTo>
                  <a:pt x="76456" y="41826"/>
                </a:lnTo>
                <a:lnTo>
                  <a:pt x="75639" y="42603"/>
                </a:lnTo>
                <a:lnTo>
                  <a:pt x="74780" y="43339"/>
                </a:lnTo>
                <a:lnTo>
                  <a:pt x="73880" y="44034"/>
                </a:lnTo>
                <a:lnTo>
                  <a:pt x="72981" y="44729"/>
                </a:lnTo>
                <a:lnTo>
                  <a:pt x="72081" y="45383"/>
                </a:lnTo>
                <a:lnTo>
                  <a:pt x="71141" y="46037"/>
                </a:lnTo>
                <a:lnTo>
                  <a:pt x="70201" y="46651"/>
                </a:lnTo>
                <a:lnTo>
                  <a:pt x="69219" y="47223"/>
                </a:lnTo>
                <a:lnTo>
                  <a:pt x="68197" y="47795"/>
                </a:lnTo>
                <a:lnTo>
                  <a:pt x="67216" y="48327"/>
                </a:lnTo>
                <a:lnTo>
                  <a:pt x="66153" y="48858"/>
                </a:lnTo>
                <a:lnTo>
                  <a:pt x="65090" y="49349"/>
                </a:lnTo>
                <a:lnTo>
                  <a:pt x="64027" y="49799"/>
                </a:lnTo>
                <a:lnTo>
                  <a:pt x="62923" y="50248"/>
                </a:lnTo>
                <a:lnTo>
                  <a:pt x="61819" y="50657"/>
                </a:lnTo>
                <a:lnTo>
                  <a:pt x="60715" y="51066"/>
                </a:lnTo>
                <a:lnTo>
                  <a:pt x="59530" y="51434"/>
                </a:lnTo>
                <a:lnTo>
                  <a:pt x="58385" y="51761"/>
                </a:lnTo>
                <a:lnTo>
                  <a:pt x="57199" y="52088"/>
                </a:lnTo>
                <a:lnTo>
                  <a:pt x="55605" y="52456"/>
                </a:lnTo>
                <a:lnTo>
                  <a:pt x="53969" y="52783"/>
                </a:lnTo>
                <a:lnTo>
                  <a:pt x="52375" y="52988"/>
                </a:lnTo>
                <a:lnTo>
                  <a:pt x="50780" y="53192"/>
                </a:lnTo>
                <a:lnTo>
                  <a:pt x="49226" y="53274"/>
                </a:lnTo>
                <a:lnTo>
                  <a:pt x="47673" y="53315"/>
                </a:lnTo>
                <a:lnTo>
                  <a:pt x="46078" y="53274"/>
                </a:lnTo>
                <a:lnTo>
                  <a:pt x="44565" y="53192"/>
                </a:lnTo>
                <a:lnTo>
                  <a:pt x="43012" y="53070"/>
                </a:lnTo>
                <a:lnTo>
                  <a:pt x="41499" y="52865"/>
                </a:lnTo>
                <a:lnTo>
                  <a:pt x="39986" y="52579"/>
                </a:lnTo>
                <a:lnTo>
                  <a:pt x="38514" y="52252"/>
                </a:lnTo>
                <a:lnTo>
                  <a:pt x="37042" y="51843"/>
                </a:lnTo>
                <a:lnTo>
                  <a:pt x="35611" y="51434"/>
                </a:lnTo>
                <a:lnTo>
                  <a:pt x="34180" y="50944"/>
                </a:lnTo>
                <a:lnTo>
                  <a:pt x="32749" y="50371"/>
                </a:lnTo>
                <a:lnTo>
                  <a:pt x="31400" y="49758"/>
                </a:lnTo>
                <a:lnTo>
                  <a:pt x="30010" y="49104"/>
                </a:lnTo>
                <a:lnTo>
                  <a:pt x="28702" y="48409"/>
                </a:lnTo>
                <a:lnTo>
                  <a:pt x="27393" y="47673"/>
                </a:lnTo>
                <a:lnTo>
                  <a:pt x="26085" y="46855"/>
                </a:lnTo>
                <a:lnTo>
                  <a:pt x="24858" y="46037"/>
                </a:lnTo>
                <a:lnTo>
                  <a:pt x="23632" y="45138"/>
                </a:lnTo>
                <a:lnTo>
                  <a:pt x="22405" y="44197"/>
                </a:lnTo>
                <a:lnTo>
                  <a:pt x="21261" y="43216"/>
                </a:lnTo>
                <a:lnTo>
                  <a:pt x="20116" y="42194"/>
                </a:lnTo>
                <a:lnTo>
                  <a:pt x="19012" y="41131"/>
                </a:lnTo>
                <a:lnTo>
                  <a:pt x="17949" y="40027"/>
                </a:lnTo>
                <a:lnTo>
                  <a:pt x="16927" y="38882"/>
                </a:lnTo>
                <a:lnTo>
                  <a:pt x="15945" y="37737"/>
                </a:lnTo>
                <a:lnTo>
                  <a:pt x="14964" y="36511"/>
                </a:lnTo>
                <a:lnTo>
                  <a:pt x="14065" y="35284"/>
                </a:lnTo>
                <a:lnTo>
                  <a:pt x="13043" y="33731"/>
                </a:lnTo>
                <a:lnTo>
                  <a:pt x="12061" y="32177"/>
                </a:lnTo>
                <a:lnTo>
                  <a:pt x="11203" y="30582"/>
                </a:lnTo>
                <a:lnTo>
                  <a:pt x="10385" y="28947"/>
                </a:lnTo>
                <a:lnTo>
                  <a:pt x="9649" y="27271"/>
                </a:lnTo>
                <a:lnTo>
                  <a:pt x="8954" y="25594"/>
                </a:lnTo>
                <a:lnTo>
                  <a:pt x="8382" y="23836"/>
                </a:lnTo>
                <a:lnTo>
                  <a:pt x="7891" y="22078"/>
                </a:lnTo>
                <a:lnTo>
                  <a:pt x="7687" y="21465"/>
                </a:lnTo>
                <a:lnTo>
                  <a:pt x="7441" y="20933"/>
                </a:lnTo>
                <a:lnTo>
                  <a:pt x="7155" y="20525"/>
                </a:lnTo>
                <a:lnTo>
                  <a:pt x="6991" y="20361"/>
                </a:lnTo>
                <a:lnTo>
                  <a:pt x="6787" y="20198"/>
                </a:lnTo>
                <a:lnTo>
                  <a:pt x="6583" y="20034"/>
                </a:lnTo>
                <a:lnTo>
                  <a:pt x="6378" y="19911"/>
                </a:lnTo>
                <a:lnTo>
                  <a:pt x="5928" y="19748"/>
                </a:lnTo>
                <a:lnTo>
                  <a:pt x="5397" y="19666"/>
                </a:lnTo>
                <a:lnTo>
                  <a:pt x="4825" y="19666"/>
                </a:lnTo>
                <a:lnTo>
                  <a:pt x="4334" y="19748"/>
                </a:lnTo>
                <a:lnTo>
                  <a:pt x="3884" y="19870"/>
                </a:lnTo>
                <a:lnTo>
                  <a:pt x="3475" y="20116"/>
                </a:lnTo>
                <a:lnTo>
                  <a:pt x="3107" y="20402"/>
                </a:lnTo>
                <a:lnTo>
                  <a:pt x="2821" y="20770"/>
                </a:lnTo>
                <a:lnTo>
                  <a:pt x="2576" y="21261"/>
                </a:lnTo>
                <a:lnTo>
                  <a:pt x="2412" y="21751"/>
                </a:lnTo>
                <a:lnTo>
                  <a:pt x="2290" y="22364"/>
                </a:lnTo>
                <a:lnTo>
                  <a:pt x="1390" y="29969"/>
                </a:lnTo>
                <a:lnTo>
                  <a:pt x="940" y="33772"/>
                </a:lnTo>
                <a:lnTo>
                  <a:pt x="572" y="37574"/>
                </a:lnTo>
                <a:lnTo>
                  <a:pt x="368" y="40313"/>
                </a:lnTo>
                <a:lnTo>
                  <a:pt x="204" y="43053"/>
                </a:lnTo>
                <a:lnTo>
                  <a:pt x="82" y="45833"/>
                </a:lnTo>
                <a:lnTo>
                  <a:pt x="0" y="48572"/>
                </a:lnTo>
                <a:lnTo>
                  <a:pt x="0" y="51312"/>
                </a:lnTo>
                <a:lnTo>
                  <a:pt x="41" y="54051"/>
                </a:lnTo>
                <a:lnTo>
                  <a:pt x="123" y="56831"/>
                </a:lnTo>
                <a:lnTo>
                  <a:pt x="204" y="59570"/>
                </a:lnTo>
                <a:lnTo>
                  <a:pt x="368" y="62187"/>
                </a:lnTo>
                <a:lnTo>
                  <a:pt x="532" y="64763"/>
                </a:lnTo>
                <a:lnTo>
                  <a:pt x="736" y="67339"/>
                </a:lnTo>
                <a:lnTo>
                  <a:pt x="981" y="69955"/>
                </a:lnTo>
                <a:lnTo>
                  <a:pt x="1267" y="72531"/>
                </a:lnTo>
                <a:lnTo>
                  <a:pt x="1595" y="75107"/>
                </a:lnTo>
                <a:lnTo>
                  <a:pt x="1922" y="77683"/>
                </a:lnTo>
                <a:lnTo>
                  <a:pt x="2330" y="80218"/>
                </a:lnTo>
                <a:lnTo>
                  <a:pt x="2739" y="82793"/>
                </a:lnTo>
                <a:lnTo>
                  <a:pt x="3189" y="85328"/>
                </a:lnTo>
                <a:lnTo>
                  <a:pt x="3680" y="87904"/>
                </a:lnTo>
                <a:lnTo>
                  <a:pt x="4211" y="90439"/>
                </a:lnTo>
                <a:lnTo>
                  <a:pt x="4784" y="92974"/>
                </a:lnTo>
                <a:lnTo>
                  <a:pt x="5356" y="95509"/>
                </a:lnTo>
                <a:lnTo>
                  <a:pt x="6010" y="98003"/>
                </a:lnTo>
                <a:lnTo>
                  <a:pt x="6705" y="100538"/>
                </a:lnTo>
                <a:lnTo>
                  <a:pt x="6951" y="101274"/>
                </a:lnTo>
                <a:lnTo>
                  <a:pt x="7196" y="102010"/>
                </a:lnTo>
                <a:lnTo>
                  <a:pt x="7768" y="103482"/>
                </a:lnTo>
                <a:lnTo>
                  <a:pt x="8136" y="104218"/>
                </a:lnTo>
                <a:lnTo>
                  <a:pt x="8504" y="104913"/>
                </a:lnTo>
                <a:lnTo>
                  <a:pt x="8913" y="105526"/>
                </a:lnTo>
                <a:lnTo>
                  <a:pt x="9363" y="106139"/>
                </a:lnTo>
                <a:lnTo>
                  <a:pt x="9853" y="106712"/>
                </a:lnTo>
                <a:lnTo>
                  <a:pt x="10344" y="107202"/>
                </a:lnTo>
                <a:lnTo>
                  <a:pt x="10876" y="107652"/>
                </a:lnTo>
                <a:lnTo>
                  <a:pt x="11448" y="108061"/>
                </a:lnTo>
                <a:lnTo>
                  <a:pt x="12061" y="108429"/>
                </a:lnTo>
                <a:lnTo>
                  <a:pt x="12675" y="108756"/>
                </a:lnTo>
                <a:lnTo>
                  <a:pt x="13370" y="109042"/>
                </a:lnTo>
                <a:lnTo>
                  <a:pt x="14024" y="109287"/>
                </a:lnTo>
                <a:lnTo>
                  <a:pt x="14760" y="109451"/>
                </a:lnTo>
                <a:lnTo>
                  <a:pt x="15496" y="109574"/>
                </a:lnTo>
                <a:lnTo>
                  <a:pt x="16232" y="109696"/>
                </a:lnTo>
                <a:lnTo>
                  <a:pt x="17008" y="109737"/>
                </a:lnTo>
                <a:lnTo>
                  <a:pt x="19053" y="109778"/>
                </a:lnTo>
                <a:lnTo>
                  <a:pt x="21056" y="109778"/>
                </a:lnTo>
                <a:lnTo>
                  <a:pt x="25104" y="109696"/>
                </a:lnTo>
                <a:lnTo>
                  <a:pt x="33240" y="109451"/>
                </a:lnTo>
                <a:lnTo>
                  <a:pt x="35407" y="109369"/>
                </a:lnTo>
                <a:lnTo>
                  <a:pt x="37574" y="109287"/>
                </a:lnTo>
                <a:lnTo>
                  <a:pt x="41908" y="109001"/>
                </a:lnTo>
                <a:lnTo>
                  <a:pt x="48041" y="108592"/>
                </a:lnTo>
                <a:lnTo>
                  <a:pt x="54133" y="108143"/>
                </a:lnTo>
                <a:lnTo>
                  <a:pt x="59284" y="107734"/>
                </a:lnTo>
                <a:lnTo>
                  <a:pt x="64395" y="107284"/>
                </a:lnTo>
                <a:lnTo>
                  <a:pt x="70119" y="106793"/>
                </a:lnTo>
                <a:lnTo>
                  <a:pt x="75802" y="106221"/>
                </a:lnTo>
                <a:lnTo>
                  <a:pt x="86514" y="105199"/>
                </a:lnTo>
                <a:lnTo>
                  <a:pt x="97308" y="104136"/>
                </a:lnTo>
                <a:lnTo>
                  <a:pt x="106139" y="103318"/>
                </a:lnTo>
                <a:lnTo>
                  <a:pt x="111945" y="102746"/>
                </a:lnTo>
                <a:lnTo>
                  <a:pt x="117792" y="102214"/>
                </a:lnTo>
                <a:lnTo>
                  <a:pt x="123025" y="101805"/>
                </a:lnTo>
                <a:lnTo>
                  <a:pt x="128258" y="101396"/>
                </a:lnTo>
                <a:lnTo>
                  <a:pt x="134677" y="100947"/>
                </a:lnTo>
                <a:lnTo>
                  <a:pt x="141096" y="100538"/>
                </a:lnTo>
                <a:lnTo>
                  <a:pt x="145062" y="100252"/>
                </a:lnTo>
                <a:lnTo>
                  <a:pt x="147066" y="100170"/>
                </a:lnTo>
                <a:lnTo>
                  <a:pt x="149069" y="100088"/>
                </a:lnTo>
                <a:lnTo>
                  <a:pt x="162357" y="99843"/>
                </a:lnTo>
                <a:lnTo>
                  <a:pt x="168981" y="99761"/>
                </a:lnTo>
                <a:lnTo>
                  <a:pt x="172292" y="99720"/>
                </a:lnTo>
                <a:lnTo>
                  <a:pt x="175604" y="99720"/>
                </a:lnTo>
                <a:lnTo>
                  <a:pt x="178016" y="99761"/>
                </a:lnTo>
                <a:lnTo>
                  <a:pt x="180469" y="99843"/>
                </a:lnTo>
                <a:lnTo>
                  <a:pt x="185335" y="100047"/>
                </a:lnTo>
                <a:lnTo>
                  <a:pt x="190200" y="100293"/>
                </a:lnTo>
                <a:lnTo>
                  <a:pt x="195025" y="100661"/>
                </a:lnTo>
                <a:lnTo>
                  <a:pt x="199972" y="101069"/>
                </a:lnTo>
                <a:lnTo>
                  <a:pt x="204919" y="101519"/>
                </a:lnTo>
                <a:lnTo>
                  <a:pt x="209825" y="102051"/>
                </a:lnTo>
                <a:lnTo>
                  <a:pt x="214732" y="102582"/>
                </a:lnTo>
                <a:lnTo>
                  <a:pt x="219679" y="103155"/>
                </a:lnTo>
                <a:lnTo>
                  <a:pt x="224585" y="103768"/>
                </a:lnTo>
                <a:lnTo>
                  <a:pt x="229491" y="104381"/>
                </a:lnTo>
                <a:lnTo>
                  <a:pt x="234398" y="104953"/>
                </a:lnTo>
                <a:lnTo>
                  <a:pt x="237668" y="105321"/>
                </a:lnTo>
                <a:lnTo>
                  <a:pt x="240898" y="105608"/>
                </a:lnTo>
                <a:lnTo>
                  <a:pt x="247399" y="106180"/>
                </a:lnTo>
                <a:lnTo>
                  <a:pt x="250139" y="106425"/>
                </a:lnTo>
                <a:lnTo>
                  <a:pt x="252919" y="106589"/>
                </a:lnTo>
                <a:lnTo>
                  <a:pt x="255699" y="106712"/>
                </a:lnTo>
                <a:lnTo>
                  <a:pt x="258438" y="106793"/>
                </a:lnTo>
                <a:lnTo>
                  <a:pt x="261219" y="106875"/>
                </a:lnTo>
                <a:lnTo>
                  <a:pt x="263999" y="106834"/>
                </a:lnTo>
                <a:lnTo>
                  <a:pt x="266738" y="106793"/>
                </a:lnTo>
                <a:lnTo>
                  <a:pt x="269518" y="106671"/>
                </a:lnTo>
                <a:lnTo>
                  <a:pt x="271236" y="106589"/>
                </a:lnTo>
                <a:lnTo>
                  <a:pt x="272994" y="106466"/>
                </a:lnTo>
                <a:lnTo>
                  <a:pt x="276428" y="106139"/>
                </a:lnTo>
                <a:lnTo>
                  <a:pt x="283338" y="105362"/>
                </a:lnTo>
                <a:lnTo>
                  <a:pt x="283788" y="105281"/>
                </a:lnTo>
                <a:lnTo>
                  <a:pt x="284196" y="105117"/>
                </a:lnTo>
                <a:lnTo>
                  <a:pt x="284523" y="104872"/>
                </a:lnTo>
                <a:lnTo>
                  <a:pt x="284810" y="104586"/>
                </a:lnTo>
                <a:lnTo>
                  <a:pt x="285096" y="104299"/>
                </a:lnTo>
                <a:lnTo>
                  <a:pt x="285341" y="103931"/>
                </a:lnTo>
                <a:lnTo>
                  <a:pt x="285750" y="103155"/>
                </a:lnTo>
                <a:lnTo>
                  <a:pt x="285750" y="102214"/>
                </a:lnTo>
                <a:lnTo>
                  <a:pt x="283583" y="95345"/>
                </a:lnTo>
                <a:lnTo>
                  <a:pt x="282070" y="90603"/>
                </a:lnTo>
                <a:lnTo>
                  <a:pt x="280476" y="85901"/>
                </a:lnTo>
                <a:lnTo>
                  <a:pt x="278840" y="81240"/>
                </a:lnTo>
                <a:lnTo>
                  <a:pt x="277123" y="76620"/>
                </a:lnTo>
                <a:lnTo>
                  <a:pt x="275365" y="72000"/>
                </a:lnTo>
                <a:lnTo>
                  <a:pt x="273484" y="67420"/>
                </a:lnTo>
                <a:lnTo>
                  <a:pt x="271563" y="62882"/>
                </a:lnTo>
                <a:lnTo>
                  <a:pt x="269559" y="58385"/>
                </a:lnTo>
                <a:lnTo>
                  <a:pt x="267515" y="53928"/>
                </a:lnTo>
                <a:lnTo>
                  <a:pt x="265389" y="49472"/>
                </a:lnTo>
                <a:lnTo>
                  <a:pt x="263181" y="45056"/>
                </a:lnTo>
                <a:lnTo>
                  <a:pt x="260892" y="40681"/>
                </a:lnTo>
                <a:lnTo>
                  <a:pt x="258561" y="36306"/>
                </a:lnTo>
                <a:lnTo>
                  <a:pt x="256149" y="32013"/>
                </a:lnTo>
                <a:lnTo>
                  <a:pt x="253655" y="27720"/>
                </a:lnTo>
                <a:lnTo>
                  <a:pt x="251079" y="23468"/>
                </a:lnTo>
                <a:lnTo>
                  <a:pt x="249811" y="21424"/>
                </a:lnTo>
                <a:lnTo>
                  <a:pt x="248503" y="19462"/>
                </a:lnTo>
                <a:lnTo>
                  <a:pt x="247113" y="17499"/>
                </a:lnTo>
                <a:lnTo>
                  <a:pt x="245682" y="15618"/>
                </a:lnTo>
                <a:lnTo>
                  <a:pt x="244169" y="13778"/>
                </a:lnTo>
                <a:lnTo>
                  <a:pt x="242616" y="11980"/>
                </a:lnTo>
                <a:lnTo>
                  <a:pt x="241798" y="11121"/>
                </a:lnTo>
                <a:lnTo>
                  <a:pt x="240939" y="10262"/>
                </a:lnTo>
                <a:lnTo>
                  <a:pt x="240081" y="9445"/>
                </a:lnTo>
                <a:lnTo>
                  <a:pt x="239222" y="8627"/>
                </a:lnTo>
                <a:lnTo>
                  <a:pt x="238364" y="7891"/>
                </a:lnTo>
                <a:lnTo>
                  <a:pt x="237546" y="7155"/>
                </a:lnTo>
                <a:lnTo>
                  <a:pt x="236646" y="6460"/>
                </a:lnTo>
                <a:lnTo>
                  <a:pt x="235788" y="5806"/>
                </a:lnTo>
                <a:lnTo>
                  <a:pt x="234888" y="5192"/>
                </a:lnTo>
                <a:lnTo>
                  <a:pt x="233989" y="4579"/>
                </a:lnTo>
                <a:lnTo>
                  <a:pt x="233048" y="4007"/>
                </a:lnTo>
                <a:lnTo>
                  <a:pt x="232108" y="3475"/>
                </a:lnTo>
                <a:lnTo>
                  <a:pt x="231127" y="2985"/>
                </a:lnTo>
                <a:lnTo>
                  <a:pt x="230145" y="2535"/>
                </a:lnTo>
                <a:lnTo>
                  <a:pt x="229123" y="2085"/>
                </a:lnTo>
                <a:lnTo>
                  <a:pt x="228101" y="1717"/>
                </a:lnTo>
                <a:lnTo>
                  <a:pt x="227079" y="1349"/>
                </a:lnTo>
                <a:lnTo>
                  <a:pt x="226016" y="1022"/>
                </a:lnTo>
                <a:lnTo>
                  <a:pt x="224912" y="777"/>
                </a:lnTo>
                <a:lnTo>
                  <a:pt x="223808" y="532"/>
                </a:lnTo>
                <a:lnTo>
                  <a:pt x="222132" y="245"/>
                </a:lnTo>
                <a:lnTo>
                  <a:pt x="220456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1" name="Google Shape;151;p20"/>
          <p:cNvSpPr/>
          <p:nvPr/>
        </p:nvSpPr>
        <p:spPr>
          <a:xfrm flipH="1">
            <a:off x="794650" y="1995675"/>
            <a:ext cx="1152300" cy="11523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2" name="Google Shape;152;p20"/>
          <p:cNvSpPr/>
          <p:nvPr/>
        </p:nvSpPr>
        <p:spPr>
          <a:xfrm flipH="1">
            <a:off x="0" y="0"/>
            <a:ext cx="9144000" cy="5143648"/>
          </a:xfrm>
          <a:custGeom>
            <a:rect b="b" l="l" r="r" t="t"/>
            <a:pathLst>
              <a:path extrusionOk="0" h="160739" w="285750">
                <a:moveTo>
                  <a:pt x="278825" y="6764"/>
                </a:moveTo>
                <a:lnTo>
                  <a:pt x="278825" y="153975"/>
                </a:lnTo>
                <a:lnTo>
                  <a:pt x="6925" y="153975"/>
                </a:lnTo>
                <a:lnTo>
                  <a:pt x="6925" y="6764"/>
                </a:lnTo>
                <a:close/>
                <a:moveTo>
                  <a:pt x="0" y="0"/>
                </a:moveTo>
                <a:lnTo>
                  <a:pt x="0" y="160739"/>
                </a:lnTo>
                <a:lnTo>
                  <a:pt x="285750" y="160739"/>
                </a:lnTo>
                <a:lnTo>
                  <a:pt x="28575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oogle Shape;15;p3"/>
          <p:cNvPicPr preferRelativeResize="0"/>
          <p:nvPr/>
        </p:nvPicPr>
        <p:blipFill rotWithShape="1">
          <a:blip r:embed="rId2">
            <a:alphaModFix/>
          </a:blip>
          <a:srcRect b="0" l="121" r="56600" t="0"/>
          <a:stretch/>
        </p:blipFill>
        <p:spPr>
          <a:xfrm rot="5400000">
            <a:off x="2173400" y="2817426"/>
            <a:ext cx="1673551" cy="2788099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6;p3"/>
          <p:cNvSpPr txBox="1"/>
          <p:nvPr>
            <p:ph type="title"/>
          </p:nvPr>
        </p:nvSpPr>
        <p:spPr>
          <a:xfrm>
            <a:off x="4572000" y="2150850"/>
            <a:ext cx="38520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>
                <a:solidFill>
                  <a:schemeClr val="accent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7" name="Google Shape;17;p3"/>
          <p:cNvSpPr txBox="1"/>
          <p:nvPr>
            <p:ph hasCustomPrompt="1" idx="2" type="title"/>
          </p:nvPr>
        </p:nvSpPr>
        <p:spPr>
          <a:xfrm>
            <a:off x="4572110" y="1337825"/>
            <a:ext cx="3852000" cy="841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18" name="Google Shape;18;p3"/>
          <p:cNvSpPr txBox="1"/>
          <p:nvPr>
            <p:ph idx="1" type="subTitle"/>
          </p:nvPr>
        </p:nvSpPr>
        <p:spPr>
          <a:xfrm>
            <a:off x="4572000" y="3132175"/>
            <a:ext cx="3852000" cy="71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/>
          <p:nvPr/>
        </p:nvSpPr>
        <p:spPr>
          <a:xfrm flipH="1">
            <a:off x="0" y="0"/>
            <a:ext cx="9144000" cy="5143648"/>
          </a:xfrm>
          <a:custGeom>
            <a:rect b="b" l="l" r="r" t="t"/>
            <a:pathLst>
              <a:path extrusionOk="0" h="160739" w="285750">
                <a:moveTo>
                  <a:pt x="278825" y="6764"/>
                </a:moveTo>
                <a:lnTo>
                  <a:pt x="278825" y="153975"/>
                </a:lnTo>
                <a:lnTo>
                  <a:pt x="6925" y="153975"/>
                </a:lnTo>
                <a:lnTo>
                  <a:pt x="6925" y="6764"/>
                </a:lnTo>
                <a:close/>
                <a:moveTo>
                  <a:pt x="0" y="0"/>
                </a:moveTo>
                <a:lnTo>
                  <a:pt x="0" y="160739"/>
                </a:lnTo>
                <a:lnTo>
                  <a:pt x="285750" y="160739"/>
                </a:lnTo>
                <a:lnTo>
                  <a:pt x="28575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" name="Google Shape;20;p3"/>
          <p:cNvSpPr/>
          <p:nvPr/>
        </p:nvSpPr>
        <p:spPr>
          <a:xfrm>
            <a:off x="2394138" y="1363277"/>
            <a:ext cx="1232100" cy="12318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" name="Google Shape;21;p3"/>
          <p:cNvSpPr/>
          <p:nvPr/>
        </p:nvSpPr>
        <p:spPr>
          <a:xfrm rot="5400000">
            <a:off x="-1175953" y="1250799"/>
            <a:ext cx="3791903" cy="1456754"/>
          </a:xfrm>
          <a:custGeom>
            <a:rect b="b" l="l" r="r" t="t"/>
            <a:pathLst>
              <a:path extrusionOk="0" h="109778" w="285750">
                <a:moveTo>
                  <a:pt x="217594" y="0"/>
                </a:moveTo>
                <a:lnTo>
                  <a:pt x="215917" y="245"/>
                </a:lnTo>
                <a:lnTo>
                  <a:pt x="214241" y="532"/>
                </a:lnTo>
                <a:lnTo>
                  <a:pt x="213014" y="777"/>
                </a:lnTo>
                <a:lnTo>
                  <a:pt x="211829" y="1063"/>
                </a:lnTo>
                <a:lnTo>
                  <a:pt x="210684" y="1390"/>
                </a:lnTo>
                <a:lnTo>
                  <a:pt x="209539" y="1758"/>
                </a:lnTo>
                <a:lnTo>
                  <a:pt x="208394" y="2208"/>
                </a:lnTo>
                <a:lnTo>
                  <a:pt x="207290" y="2658"/>
                </a:lnTo>
                <a:lnTo>
                  <a:pt x="206227" y="3148"/>
                </a:lnTo>
                <a:lnTo>
                  <a:pt x="205164" y="3680"/>
                </a:lnTo>
                <a:lnTo>
                  <a:pt x="204101" y="4211"/>
                </a:lnTo>
                <a:lnTo>
                  <a:pt x="203079" y="4825"/>
                </a:lnTo>
                <a:lnTo>
                  <a:pt x="202057" y="5479"/>
                </a:lnTo>
                <a:lnTo>
                  <a:pt x="201076" y="6133"/>
                </a:lnTo>
                <a:lnTo>
                  <a:pt x="200095" y="6828"/>
                </a:lnTo>
                <a:lnTo>
                  <a:pt x="199113" y="7564"/>
                </a:lnTo>
                <a:lnTo>
                  <a:pt x="198173" y="8300"/>
                </a:lnTo>
                <a:lnTo>
                  <a:pt x="197233" y="9077"/>
                </a:lnTo>
                <a:lnTo>
                  <a:pt x="196088" y="10058"/>
                </a:lnTo>
                <a:lnTo>
                  <a:pt x="194984" y="11080"/>
                </a:lnTo>
                <a:lnTo>
                  <a:pt x="193921" y="12143"/>
                </a:lnTo>
                <a:lnTo>
                  <a:pt x="192899" y="13206"/>
                </a:lnTo>
                <a:lnTo>
                  <a:pt x="191917" y="14310"/>
                </a:lnTo>
                <a:lnTo>
                  <a:pt x="190936" y="15455"/>
                </a:lnTo>
                <a:lnTo>
                  <a:pt x="189996" y="16600"/>
                </a:lnTo>
                <a:lnTo>
                  <a:pt x="189096" y="17744"/>
                </a:lnTo>
                <a:lnTo>
                  <a:pt x="188197" y="18930"/>
                </a:lnTo>
                <a:lnTo>
                  <a:pt x="187379" y="20157"/>
                </a:lnTo>
                <a:lnTo>
                  <a:pt x="186561" y="21383"/>
                </a:lnTo>
                <a:lnTo>
                  <a:pt x="185785" y="22651"/>
                </a:lnTo>
                <a:lnTo>
                  <a:pt x="185008" y="23918"/>
                </a:lnTo>
                <a:lnTo>
                  <a:pt x="184272" y="25226"/>
                </a:lnTo>
                <a:lnTo>
                  <a:pt x="183577" y="26576"/>
                </a:lnTo>
                <a:lnTo>
                  <a:pt x="182882" y="27925"/>
                </a:lnTo>
                <a:lnTo>
                  <a:pt x="181737" y="30255"/>
                </a:lnTo>
                <a:lnTo>
                  <a:pt x="180551" y="32586"/>
                </a:lnTo>
                <a:lnTo>
                  <a:pt x="179325" y="34916"/>
                </a:lnTo>
                <a:lnTo>
                  <a:pt x="178711" y="36061"/>
                </a:lnTo>
                <a:lnTo>
                  <a:pt x="178057" y="37206"/>
                </a:lnTo>
                <a:lnTo>
                  <a:pt x="177567" y="37942"/>
                </a:lnTo>
                <a:lnTo>
                  <a:pt x="177076" y="38678"/>
                </a:lnTo>
                <a:lnTo>
                  <a:pt x="176585" y="39373"/>
                </a:lnTo>
                <a:lnTo>
                  <a:pt x="176013" y="40068"/>
                </a:lnTo>
                <a:lnTo>
                  <a:pt x="175440" y="40722"/>
                </a:lnTo>
                <a:lnTo>
                  <a:pt x="174868" y="41335"/>
                </a:lnTo>
                <a:lnTo>
                  <a:pt x="174255" y="41908"/>
                </a:lnTo>
                <a:lnTo>
                  <a:pt x="173601" y="42439"/>
                </a:lnTo>
                <a:lnTo>
                  <a:pt x="172906" y="42971"/>
                </a:lnTo>
                <a:lnTo>
                  <a:pt x="172210" y="43421"/>
                </a:lnTo>
                <a:lnTo>
                  <a:pt x="171475" y="43870"/>
                </a:lnTo>
                <a:lnTo>
                  <a:pt x="170698" y="44238"/>
                </a:lnTo>
                <a:lnTo>
                  <a:pt x="169880" y="44606"/>
                </a:lnTo>
                <a:lnTo>
                  <a:pt x="169062" y="44892"/>
                </a:lnTo>
                <a:lnTo>
                  <a:pt x="168204" y="45138"/>
                </a:lnTo>
                <a:lnTo>
                  <a:pt x="167304" y="45383"/>
                </a:lnTo>
                <a:lnTo>
                  <a:pt x="166486" y="45506"/>
                </a:lnTo>
                <a:lnTo>
                  <a:pt x="165669" y="45628"/>
                </a:lnTo>
                <a:lnTo>
                  <a:pt x="164851" y="45710"/>
                </a:lnTo>
                <a:lnTo>
                  <a:pt x="164033" y="45751"/>
                </a:lnTo>
                <a:lnTo>
                  <a:pt x="163216" y="45710"/>
                </a:lnTo>
                <a:lnTo>
                  <a:pt x="162398" y="45669"/>
                </a:lnTo>
                <a:lnTo>
                  <a:pt x="161621" y="45628"/>
                </a:lnTo>
                <a:lnTo>
                  <a:pt x="160803" y="45506"/>
                </a:lnTo>
                <a:lnTo>
                  <a:pt x="160027" y="45342"/>
                </a:lnTo>
                <a:lnTo>
                  <a:pt x="159250" y="45179"/>
                </a:lnTo>
                <a:lnTo>
                  <a:pt x="158473" y="44974"/>
                </a:lnTo>
                <a:lnTo>
                  <a:pt x="157696" y="44770"/>
                </a:lnTo>
                <a:lnTo>
                  <a:pt x="156919" y="44484"/>
                </a:lnTo>
                <a:lnTo>
                  <a:pt x="156142" y="44238"/>
                </a:lnTo>
                <a:lnTo>
                  <a:pt x="154589" y="43584"/>
                </a:lnTo>
                <a:lnTo>
                  <a:pt x="153567" y="43093"/>
                </a:lnTo>
                <a:lnTo>
                  <a:pt x="152585" y="42603"/>
                </a:lnTo>
                <a:lnTo>
                  <a:pt x="151645" y="42071"/>
                </a:lnTo>
                <a:lnTo>
                  <a:pt x="150705" y="41499"/>
                </a:lnTo>
                <a:lnTo>
                  <a:pt x="149764" y="40886"/>
                </a:lnTo>
                <a:lnTo>
                  <a:pt x="148906" y="40231"/>
                </a:lnTo>
                <a:lnTo>
                  <a:pt x="148047" y="39577"/>
                </a:lnTo>
                <a:lnTo>
                  <a:pt x="147188" y="38882"/>
                </a:lnTo>
                <a:lnTo>
                  <a:pt x="146412" y="38146"/>
                </a:lnTo>
                <a:lnTo>
                  <a:pt x="145594" y="37410"/>
                </a:lnTo>
                <a:lnTo>
                  <a:pt x="144858" y="36634"/>
                </a:lnTo>
                <a:lnTo>
                  <a:pt x="144122" y="35816"/>
                </a:lnTo>
                <a:lnTo>
                  <a:pt x="143386" y="34998"/>
                </a:lnTo>
                <a:lnTo>
                  <a:pt x="142691" y="34180"/>
                </a:lnTo>
                <a:lnTo>
                  <a:pt x="141996" y="33281"/>
                </a:lnTo>
                <a:lnTo>
                  <a:pt x="141342" y="32381"/>
                </a:lnTo>
                <a:lnTo>
                  <a:pt x="139011" y="29070"/>
                </a:lnTo>
                <a:lnTo>
                  <a:pt x="136722" y="25758"/>
                </a:lnTo>
                <a:lnTo>
                  <a:pt x="134473" y="22405"/>
                </a:lnTo>
                <a:lnTo>
                  <a:pt x="132183" y="19053"/>
                </a:lnTo>
                <a:lnTo>
                  <a:pt x="131079" y="17458"/>
                </a:lnTo>
                <a:lnTo>
                  <a:pt x="129894" y="15945"/>
                </a:lnTo>
                <a:lnTo>
                  <a:pt x="128708" y="14433"/>
                </a:lnTo>
                <a:lnTo>
                  <a:pt x="127482" y="13002"/>
                </a:lnTo>
                <a:lnTo>
                  <a:pt x="126173" y="11612"/>
                </a:lnTo>
                <a:lnTo>
                  <a:pt x="125478" y="10916"/>
                </a:lnTo>
                <a:lnTo>
                  <a:pt x="124783" y="10262"/>
                </a:lnTo>
                <a:lnTo>
                  <a:pt x="124047" y="9649"/>
                </a:lnTo>
                <a:lnTo>
                  <a:pt x="123311" y="9036"/>
                </a:lnTo>
                <a:lnTo>
                  <a:pt x="122575" y="8422"/>
                </a:lnTo>
                <a:lnTo>
                  <a:pt x="121758" y="7850"/>
                </a:lnTo>
                <a:lnTo>
                  <a:pt x="120367" y="6910"/>
                </a:lnTo>
                <a:lnTo>
                  <a:pt x="118936" y="6051"/>
                </a:lnTo>
                <a:lnTo>
                  <a:pt x="117465" y="5274"/>
                </a:lnTo>
                <a:lnTo>
                  <a:pt x="116729" y="4906"/>
                </a:lnTo>
                <a:lnTo>
                  <a:pt x="115952" y="4579"/>
                </a:lnTo>
                <a:lnTo>
                  <a:pt x="115216" y="4293"/>
                </a:lnTo>
                <a:lnTo>
                  <a:pt x="114439" y="4007"/>
                </a:lnTo>
                <a:lnTo>
                  <a:pt x="113621" y="3761"/>
                </a:lnTo>
                <a:lnTo>
                  <a:pt x="112844" y="3516"/>
                </a:lnTo>
                <a:lnTo>
                  <a:pt x="112027" y="3353"/>
                </a:lnTo>
                <a:lnTo>
                  <a:pt x="111209" y="3189"/>
                </a:lnTo>
                <a:lnTo>
                  <a:pt x="110391" y="3066"/>
                </a:lnTo>
                <a:lnTo>
                  <a:pt x="109533" y="2944"/>
                </a:lnTo>
                <a:lnTo>
                  <a:pt x="108388" y="2903"/>
                </a:lnTo>
                <a:lnTo>
                  <a:pt x="107284" y="2862"/>
                </a:lnTo>
                <a:lnTo>
                  <a:pt x="106221" y="2944"/>
                </a:lnTo>
                <a:lnTo>
                  <a:pt x="105199" y="3066"/>
                </a:lnTo>
                <a:lnTo>
                  <a:pt x="104177" y="3271"/>
                </a:lnTo>
                <a:lnTo>
                  <a:pt x="103195" y="3516"/>
                </a:lnTo>
                <a:lnTo>
                  <a:pt x="102214" y="3843"/>
                </a:lnTo>
                <a:lnTo>
                  <a:pt x="101274" y="4211"/>
                </a:lnTo>
                <a:lnTo>
                  <a:pt x="100374" y="4661"/>
                </a:lnTo>
                <a:lnTo>
                  <a:pt x="99516" y="5152"/>
                </a:lnTo>
                <a:lnTo>
                  <a:pt x="98657" y="5724"/>
                </a:lnTo>
                <a:lnTo>
                  <a:pt x="97839" y="6337"/>
                </a:lnTo>
                <a:lnTo>
                  <a:pt x="97022" y="7032"/>
                </a:lnTo>
                <a:lnTo>
                  <a:pt x="96245" y="7809"/>
                </a:lnTo>
                <a:lnTo>
                  <a:pt x="95509" y="8627"/>
                </a:lnTo>
                <a:lnTo>
                  <a:pt x="94814" y="9485"/>
                </a:lnTo>
                <a:lnTo>
                  <a:pt x="93955" y="10630"/>
                </a:lnTo>
                <a:lnTo>
                  <a:pt x="93178" y="11816"/>
                </a:lnTo>
                <a:lnTo>
                  <a:pt x="92483" y="13043"/>
                </a:lnTo>
                <a:lnTo>
                  <a:pt x="91829" y="14310"/>
                </a:lnTo>
                <a:lnTo>
                  <a:pt x="91216" y="15577"/>
                </a:lnTo>
                <a:lnTo>
                  <a:pt x="90603" y="16845"/>
                </a:lnTo>
                <a:lnTo>
                  <a:pt x="89540" y="19462"/>
                </a:lnTo>
                <a:lnTo>
                  <a:pt x="88517" y="21996"/>
                </a:lnTo>
                <a:lnTo>
                  <a:pt x="87536" y="24531"/>
                </a:lnTo>
                <a:lnTo>
                  <a:pt x="86514" y="27025"/>
                </a:lnTo>
                <a:lnTo>
                  <a:pt x="85983" y="28293"/>
                </a:lnTo>
                <a:lnTo>
                  <a:pt x="85410" y="29479"/>
                </a:lnTo>
                <a:lnTo>
                  <a:pt x="84838" y="30623"/>
                </a:lnTo>
                <a:lnTo>
                  <a:pt x="84265" y="31686"/>
                </a:lnTo>
                <a:lnTo>
                  <a:pt x="83652" y="32749"/>
                </a:lnTo>
                <a:lnTo>
                  <a:pt x="83039" y="33772"/>
                </a:lnTo>
                <a:lnTo>
                  <a:pt x="82385" y="34753"/>
                </a:lnTo>
                <a:lnTo>
                  <a:pt x="81730" y="35734"/>
                </a:lnTo>
                <a:lnTo>
                  <a:pt x="81035" y="36674"/>
                </a:lnTo>
                <a:lnTo>
                  <a:pt x="80340" y="37615"/>
                </a:lnTo>
                <a:lnTo>
                  <a:pt x="79604" y="38514"/>
                </a:lnTo>
                <a:lnTo>
                  <a:pt x="78868" y="39373"/>
                </a:lnTo>
                <a:lnTo>
                  <a:pt x="78092" y="40231"/>
                </a:lnTo>
                <a:lnTo>
                  <a:pt x="77274" y="41049"/>
                </a:lnTo>
                <a:lnTo>
                  <a:pt x="76456" y="41826"/>
                </a:lnTo>
                <a:lnTo>
                  <a:pt x="75639" y="42603"/>
                </a:lnTo>
                <a:lnTo>
                  <a:pt x="74780" y="43339"/>
                </a:lnTo>
                <a:lnTo>
                  <a:pt x="73880" y="44034"/>
                </a:lnTo>
                <a:lnTo>
                  <a:pt x="72981" y="44729"/>
                </a:lnTo>
                <a:lnTo>
                  <a:pt x="72081" y="45383"/>
                </a:lnTo>
                <a:lnTo>
                  <a:pt x="71141" y="46037"/>
                </a:lnTo>
                <a:lnTo>
                  <a:pt x="70201" y="46651"/>
                </a:lnTo>
                <a:lnTo>
                  <a:pt x="69219" y="47223"/>
                </a:lnTo>
                <a:lnTo>
                  <a:pt x="68197" y="47795"/>
                </a:lnTo>
                <a:lnTo>
                  <a:pt x="67216" y="48327"/>
                </a:lnTo>
                <a:lnTo>
                  <a:pt x="66153" y="48858"/>
                </a:lnTo>
                <a:lnTo>
                  <a:pt x="65090" y="49349"/>
                </a:lnTo>
                <a:lnTo>
                  <a:pt x="64027" y="49799"/>
                </a:lnTo>
                <a:lnTo>
                  <a:pt x="62923" y="50248"/>
                </a:lnTo>
                <a:lnTo>
                  <a:pt x="61819" y="50657"/>
                </a:lnTo>
                <a:lnTo>
                  <a:pt x="60715" y="51066"/>
                </a:lnTo>
                <a:lnTo>
                  <a:pt x="59530" y="51434"/>
                </a:lnTo>
                <a:lnTo>
                  <a:pt x="58385" y="51761"/>
                </a:lnTo>
                <a:lnTo>
                  <a:pt x="57199" y="52088"/>
                </a:lnTo>
                <a:lnTo>
                  <a:pt x="55605" y="52456"/>
                </a:lnTo>
                <a:lnTo>
                  <a:pt x="53969" y="52783"/>
                </a:lnTo>
                <a:lnTo>
                  <a:pt x="52375" y="52988"/>
                </a:lnTo>
                <a:lnTo>
                  <a:pt x="50780" y="53192"/>
                </a:lnTo>
                <a:lnTo>
                  <a:pt x="49226" y="53274"/>
                </a:lnTo>
                <a:lnTo>
                  <a:pt x="47673" y="53315"/>
                </a:lnTo>
                <a:lnTo>
                  <a:pt x="46078" y="53274"/>
                </a:lnTo>
                <a:lnTo>
                  <a:pt x="44565" y="53192"/>
                </a:lnTo>
                <a:lnTo>
                  <a:pt x="43012" y="53070"/>
                </a:lnTo>
                <a:lnTo>
                  <a:pt x="41499" y="52865"/>
                </a:lnTo>
                <a:lnTo>
                  <a:pt x="39986" y="52579"/>
                </a:lnTo>
                <a:lnTo>
                  <a:pt x="38514" y="52252"/>
                </a:lnTo>
                <a:lnTo>
                  <a:pt x="37042" y="51843"/>
                </a:lnTo>
                <a:lnTo>
                  <a:pt x="35611" y="51434"/>
                </a:lnTo>
                <a:lnTo>
                  <a:pt x="34180" y="50944"/>
                </a:lnTo>
                <a:lnTo>
                  <a:pt x="32749" y="50371"/>
                </a:lnTo>
                <a:lnTo>
                  <a:pt x="31400" y="49758"/>
                </a:lnTo>
                <a:lnTo>
                  <a:pt x="30010" y="49104"/>
                </a:lnTo>
                <a:lnTo>
                  <a:pt x="28702" y="48409"/>
                </a:lnTo>
                <a:lnTo>
                  <a:pt x="27393" y="47673"/>
                </a:lnTo>
                <a:lnTo>
                  <a:pt x="26085" y="46855"/>
                </a:lnTo>
                <a:lnTo>
                  <a:pt x="24858" y="46037"/>
                </a:lnTo>
                <a:lnTo>
                  <a:pt x="23632" y="45138"/>
                </a:lnTo>
                <a:lnTo>
                  <a:pt x="22405" y="44197"/>
                </a:lnTo>
                <a:lnTo>
                  <a:pt x="21261" y="43216"/>
                </a:lnTo>
                <a:lnTo>
                  <a:pt x="20116" y="42194"/>
                </a:lnTo>
                <a:lnTo>
                  <a:pt x="19012" y="41131"/>
                </a:lnTo>
                <a:lnTo>
                  <a:pt x="17949" y="40027"/>
                </a:lnTo>
                <a:lnTo>
                  <a:pt x="16927" y="38882"/>
                </a:lnTo>
                <a:lnTo>
                  <a:pt x="15945" y="37737"/>
                </a:lnTo>
                <a:lnTo>
                  <a:pt x="14964" y="36511"/>
                </a:lnTo>
                <a:lnTo>
                  <a:pt x="14065" y="35284"/>
                </a:lnTo>
                <a:lnTo>
                  <a:pt x="13043" y="33731"/>
                </a:lnTo>
                <a:lnTo>
                  <a:pt x="12061" y="32177"/>
                </a:lnTo>
                <a:lnTo>
                  <a:pt x="11203" y="30582"/>
                </a:lnTo>
                <a:lnTo>
                  <a:pt x="10385" y="28947"/>
                </a:lnTo>
                <a:lnTo>
                  <a:pt x="9649" y="27271"/>
                </a:lnTo>
                <a:lnTo>
                  <a:pt x="8954" y="25594"/>
                </a:lnTo>
                <a:lnTo>
                  <a:pt x="8382" y="23836"/>
                </a:lnTo>
                <a:lnTo>
                  <a:pt x="7891" y="22078"/>
                </a:lnTo>
                <a:lnTo>
                  <a:pt x="7687" y="21465"/>
                </a:lnTo>
                <a:lnTo>
                  <a:pt x="7441" y="20933"/>
                </a:lnTo>
                <a:lnTo>
                  <a:pt x="7155" y="20525"/>
                </a:lnTo>
                <a:lnTo>
                  <a:pt x="6991" y="20361"/>
                </a:lnTo>
                <a:lnTo>
                  <a:pt x="6787" y="20198"/>
                </a:lnTo>
                <a:lnTo>
                  <a:pt x="6583" y="20034"/>
                </a:lnTo>
                <a:lnTo>
                  <a:pt x="6378" y="19911"/>
                </a:lnTo>
                <a:lnTo>
                  <a:pt x="5928" y="19748"/>
                </a:lnTo>
                <a:lnTo>
                  <a:pt x="5397" y="19666"/>
                </a:lnTo>
                <a:lnTo>
                  <a:pt x="4825" y="19666"/>
                </a:lnTo>
                <a:lnTo>
                  <a:pt x="4334" y="19748"/>
                </a:lnTo>
                <a:lnTo>
                  <a:pt x="3884" y="19870"/>
                </a:lnTo>
                <a:lnTo>
                  <a:pt x="3475" y="20116"/>
                </a:lnTo>
                <a:lnTo>
                  <a:pt x="3107" y="20402"/>
                </a:lnTo>
                <a:lnTo>
                  <a:pt x="2821" y="20770"/>
                </a:lnTo>
                <a:lnTo>
                  <a:pt x="2576" y="21261"/>
                </a:lnTo>
                <a:lnTo>
                  <a:pt x="2412" y="21751"/>
                </a:lnTo>
                <a:lnTo>
                  <a:pt x="2290" y="22364"/>
                </a:lnTo>
                <a:lnTo>
                  <a:pt x="1390" y="29969"/>
                </a:lnTo>
                <a:lnTo>
                  <a:pt x="940" y="33772"/>
                </a:lnTo>
                <a:lnTo>
                  <a:pt x="572" y="37574"/>
                </a:lnTo>
                <a:lnTo>
                  <a:pt x="368" y="40313"/>
                </a:lnTo>
                <a:lnTo>
                  <a:pt x="204" y="43053"/>
                </a:lnTo>
                <a:lnTo>
                  <a:pt x="82" y="45833"/>
                </a:lnTo>
                <a:lnTo>
                  <a:pt x="0" y="48572"/>
                </a:lnTo>
                <a:lnTo>
                  <a:pt x="0" y="51312"/>
                </a:lnTo>
                <a:lnTo>
                  <a:pt x="41" y="54051"/>
                </a:lnTo>
                <a:lnTo>
                  <a:pt x="123" y="56831"/>
                </a:lnTo>
                <a:lnTo>
                  <a:pt x="204" y="59570"/>
                </a:lnTo>
                <a:lnTo>
                  <a:pt x="368" y="62187"/>
                </a:lnTo>
                <a:lnTo>
                  <a:pt x="532" y="64763"/>
                </a:lnTo>
                <a:lnTo>
                  <a:pt x="736" y="67339"/>
                </a:lnTo>
                <a:lnTo>
                  <a:pt x="981" y="69955"/>
                </a:lnTo>
                <a:lnTo>
                  <a:pt x="1267" y="72531"/>
                </a:lnTo>
                <a:lnTo>
                  <a:pt x="1595" y="75107"/>
                </a:lnTo>
                <a:lnTo>
                  <a:pt x="1922" y="77683"/>
                </a:lnTo>
                <a:lnTo>
                  <a:pt x="2330" y="80218"/>
                </a:lnTo>
                <a:lnTo>
                  <a:pt x="2739" y="82793"/>
                </a:lnTo>
                <a:lnTo>
                  <a:pt x="3189" y="85328"/>
                </a:lnTo>
                <a:lnTo>
                  <a:pt x="3680" y="87904"/>
                </a:lnTo>
                <a:lnTo>
                  <a:pt x="4211" y="90439"/>
                </a:lnTo>
                <a:lnTo>
                  <a:pt x="4784" y="92974"/>
                </a:lnTo>
                <a:lnTo>
                  <a:pt x="5356" y="95509"/>
                </a:lnTo>
                <a:lnTo>
                  <a:pt x="6010" y="98003"/>
                </a:lnTo>
                <a:lnTo>
                  <a:pt x="6705" y="100538"/>
                </a:lnTo>
                <a:lnTo>
                  <a:pt x="6951" y="101274"/>
                </a:lnTo>
                <a:lnTo>
                  <a:pt x="7196" y="102010"/>
                </a:lnTo>
                <a:lnTo>
                  <a:pt x="7768" y="103482"/>
                </a:lnTo>
                <a:lnTo>
                  <a:pt x="8136" y="104218"/>
                </a:lnTo>
                <a:lnTo>
                  <a:pt x="8504" y="104913"/>
                </a:lnTo>
                <a:lnTo>
                  <a:pt x="8913" y="105526"/>
                </a:lnTo>
                <a:lnTo>
                  <a:pt x="9363" y="106139"/>
                </a:lnTo>
                <a:lnTo>
                  <a:pt x="9853" y="106712"/>
                </a:lnTo>
                <a:lnTo>
                  <a:pt x="10344" y="107202"/>
                </a:lnTo>
                <a:lnTo>
                  <a:pt x="10876" y="107652"/>
                </a:lnTo>
                <a:lnTo>
                  <a:pt x="11448" y="108061"/>
                </a:lnTo>
                <a:lnTo>
                  <a:pt x="12061" y="108429"/>
                </a:lnTo>
                <a:lnTo>
                  <a:pt x="12675" y="108756"/>
                </a:lnTo>
                <a:lnTo>
                  <a:pt x="13370" y="109042"/>
                </a:lnTo>
                <a:lnTo>
                  <a:pt x="14024" y="109287"/>
                </a:lnTo>
                <a:lnTo>
                  <a:pt x="14760" y="109451"/>
                </a:lnTo>
                <a:lnTo>
                  <a:pt x="15496" y="109574"/>
                </a:lnTo>
                <a:lnTo>
                  <a:pt x="16232" y="109696"/>
                </a:lnTo>
                <a:lnTo>
                  <a:pt x="17008" y="109737"/>
                </a:lnTo>
                <a:lnTo>
                  <a:pt x="19053" y="109778"/>
                </a:lnTo>
                <a:lnTo>
                  <a:pt x="21056" y="109778"/>
                </a:lnTo>
                <a:lnTo>
                  <a:pt x="25104" y="109696"/>
                </a:lnTo>
                <a:lnTo>
                  <a:pt x="33240" y="109451"/>
                </a:lnTo>
                <a:lnTo>
                  <a:pt x="35407" y="109369"/>
                </a:lnTo>
                <a:lnTo>
                  <a:pt x="37574" y="109287"/>
                </a:lnTo>
                <a:lnTo>
                  <a:pt x="41908" y="109001"/>
                </a:lnTo>
                <a:lnTo>
                  <a:pt x="48041" y="108592"/>
                </a:lnTo>
                <a:lnTo>
                  <a:pt x="54133" y="108143"/>
                </a:lnTo>
                <a:lnTo>
                  <a:pt x="59284" y="107734"/>
                </a:lnTo>
                <a:lnTo>
                  <a:pt x="64395" y="107284"/>
                </a:lnTo>
                <a:lnTo>
                  <a:pt x="70119" y="106793"/>
                </a:lnTo>
                <a:lnTo>
                  <a:pt x="75802" y="106221"/>
                </a:lnTo>
                <a:lnTo>
                  <a:pt x="86514" y="105199"/>
                </a:lnTo>
                <a:lnTo>
                  <a:pt x="97308" y="104136"/>
                </a:lnTo>
                <a:lnTo>
                  <a:pt x="106139" y="103318"/>
                </a:lnTo>
                <a:lnTo>
                  <a:pt x="111945" y="102746"/>
                </a:lnTo>
                <a:lnTo>
                  <a:pt x="117792" y="102214"/>
                </a:lnTo>
                <a:lnTo>
                  <a:pt x="123025" y="101805"/>
                </a:lnTo>
                <a:lnTo>
                  <a:pt x="128258" y="101396"/>
                </a:lnTo>
                <a:lnTo>
                  <a:pt x="134677" y="100947"/>
                </a:lnTo>
                <a:lnTo>
                  <a:pt x="141096" y="100538"/>
                </a:lnTo>
                <a:lnTo>
                  <a:pt x="145062" y="100252"/>
                </a:lnTo>
                <a:lnTo>
                  <a:pt x="147066" y="100170"/>
                </a:lnTo>
                <a:lnTo>
                  <a:pt x="149069" y="100088"/>
                </a:lnTo>
                <a:lnTo>
                  <a:pt x="162357" y="99843"/>
                </a:lnTo>
                <a:lnTo>
                  <a:pt x="168981" y="99761"/>
                </a:lnTo>
                <a:lnTo>
                  <a:pt x="172292" y="99720"/>
                </a:lnTo>
                <a:lnTo>
                  <a:pt x="175604" y="99720"/>
                </a:lnTo>
                <a:lnTo>
                  <a:pt x="178016" y="99761"/>
                </a:lnTo>
                <a:lnTo>
                  <a:pt x="180469" y="99843"/>
                </a:lnTo>
                <a:lnTo>
                  <a:pt x="185335" y="100047"/>
                </a:lnTo>
                <a:lnTo>
                  <a:pt x="190200" y="100293"/>
                </a:lnTo>
                <a:lnTo>
                  <a:pt x="195025" y="100661"/>
                </a:lnTo>
                <a:lnTo>
                  <a:pt x="199972" y="101069"/>
                </a:lnTo>
                <a:lnTo>
                  <a:pt x="204919" y="101519"/>
                </a:lnTo>
                <a:lnTo>
                  <a:pt x="209825" y="102051"/>
                </a:lnTo>
                <a:lnTo>
                  <a:pt x="214732" y="102582"/>
                </a:lnTo>
                <a:lnTo>
                  <a:pt x="219679" y="103155"/>
                </a:lnTo>
                <a:lnTo>
                  <a:pt x="224585" y="103768"/>
                </a:lnTo>
                <a:lnTo>
                  <a:pt x="229491" y="104381"/>
                </a:lnTo>
                <a:lnTo>
                  <a:pt x="234398" y="104953"/>
                </a:lnTo>
                <a:lnTo>
                  <a:pt x="237668" y="105321"/>
                </a:lnTo>
                <a:lnTo>
                  <a:pt x="240898" y="105608"/>
                </a:lnTo>
                <a:lnTo>
                  <a:pt x="247399" y="106180"/>
                </a:lnTo>
                <a:lnTo>
                  <a:pt x="250139" y="106425"/>
                </a:lnTo>
                <a:lnTo>
                  <a:pt x="252919" y="106589"/>
                </a:lnTo>
                <a:lnTo>
                  <a:pt x="255699" y="106712"/>
                </a:lnTo>
                <a:lnTo>
                  <a:pt x="258438" y="106793"/>
                </a:lnTo>
                <a:lnTo>
                  <a:pt x="261219" y="106875"/>
                </a:lnTo>
                <a:lnTo>
                  <a:pt x="263999" y="106834"/>
                </a:lnTo>
                <a:lnTo>
                  <a:pt x="266738" y="106793"/>
                </a:lnTo>
                <a:lnTo>
                  <a:pt x="269518" y="106671"/>
                </a:lnTo>
                <a:lnTo>
                  <a:pt x="271236" y="106589"/>
                </a:lnTo>
                <a:lnTo>
                  <a:pt x="272994" y="106466"/>
                </a:lnTo>
                <a:lnTo>
                  <a:pt x="276428" y="106139"/>
                </a:lnTo>
                <a:lnTo>
                  <a:pt x="283338" y="105362"/>
                </a:lnTo>
                <a:lnTo>
                  <a:pt x="283788" y="105281"/>
                </a:lnTo>
                <a:lnTo>
                  <a:pt x="284196" y="105117"/>
                </a:lnTo>
                <a:lnTo>
                  <a:pt x="284523" y="104872"/>
                </a:lnTo>
                <a:lnTo>
                  <a:pt x="284810" y="104586"/>
                </a:lnTo>
                <a:lnTo>
                  <a:pt x="285096" y="104299"/>
                </a:lnTo>
                <a:lnTo>
                  <a:pt x="285341" y="103931"/>
                </a:lnTo>
                <a:lnTo>
                  <a:pt x="285750" y="103155"/>
                </a:lnTo>
                <a:lnTo>
                  <a:pt x="285750" y="102214"/>
                </a:lnTo>
                <a:lnTo>
                  <a:pt x="283583" y="95345"/>
                </a:lnTo>
                <a:lnTo>
                  <a:pt x="282070" y="90603"/>
                </a:lnTo>
                <a:lnTo>
                  <a:pt x="280476" y="85901"/>
                </a:lnTo>
                <a:lnTo>
                  <a:pt x="278840" y="81240"/>
                </a:lnTo>
                <a:lnTo>
                  <a:pt x="277123" y="76620"/>
                </a:lnTo>
                <a:lnTo>
                  <a:pt x="275365" y="72000"/>
                </a:lnTo>
                <a:lnTo>
                  <a:pt x="273484" y="67420"/>
                </a:lnTo>
                <a:lnTo>
                  <a:pt x="271563" y="62882"/>
                </a:lnTo>
                <a:lnTo>
                  <a:pt x="269559" y="58385"/>
                </a:lnTo>
                <a:lnTo>
                  <a:pt x="267515" y="53928"/>
                </a:lnTo>
                <a:lnTo>
                  <a:pt x="265389" y="49472"/>
                </a:lnTo>
                <a:lnTo>
                  <a:pt x="263181" y="45056"/>
                </a:lnTo>
                <a:lnTo>
                  <a:pt x="260892" y="40681"/>
                </a:lnTo>
                <a:lnTo>
                  <a:pt x="258561" y="36306"/>
                </a:lnTo>
                <a:lnTo>
                  <a:pt x="256149" y="32013"/>
                </a:lnTo>
                <a:lnTo>
                  <a:pt x="253655" y="27720"/>
                </a:lnTo>
                <a:lnTo>
                  <a:pt x="251079" y="23468"/>
                </a:lnTo>
                <a:lnTo>
                  <a:pt x="249811" y="21424"/>
                </a:lnTo>
                <a:lnTo>
                  <a:pt x="248503" y="19462"/>
                </a:lnTo>
                <a:lnTo>
                  <a:pt x="247113" y="17499"/>
                </a:lnTo>
                <a:lnTo>
                  <a:pt x="245682" y="15618"/>
                </a:lnTo>
                <a:lnTo>
                  <a:pt x="244169" y="13778"/>
                </a:lnTo>
                <a:lnTo>
                  <a:pt x="242616" y="11980"/>
                </a:lnTo>
                <a:lnTo>
                  <a:pt x="241798" y="11121"/>
                </a:lnTo>
                <a:lnTo>
                  <a:pt x="240939" y="10262"/>
                </a:lnTo>
                <a:lnTo>
                  <a:pt x="240081" y="9445"/>
                </a:lnTo>
                <a:lnTo>
                  <a:pt x="239222" y="8627"/>
                </a:lnTo>
                <a:lnTo>
                  <a:pt x="238364" y="7891"/>
                </a:lnTo>
                <a:lnTo>
                  <a:pt x="237546" y="7155"/>
                </a:lnTo>
                <a:lnTo>
                  <a:pt x="236646" y="6460"/>
                </a:lnTo>
                <a:lnTo>
                  <a:pt x="235788" y="5806"/>
                </a:lnTo>
                <a:lnTo>
                  <a:pt x="234888" y="5192"/>
                </a:lnTo>
                <a:lnTo>
                  <a:pt x="233989" y="4579"/>
                </a:lnTo>
                <a:lnTo>
                  <a:pt x="233048" y="4007"/>
                </a:lnTo>
                <a:lnTo>
                  <a:pt x="232108" y="3475"/>
                </a:lnTo>
                <a:lnTo>
                  <a:pt x="231127" y="2985"/>
                </a:lnTo>
                <a:lnTo>
                  <a:pt x="230145" y="2535"/>
                </a:lnTo>
                <a:lnTo>
                  <a:pt x="229123" y="2085"/>
                </a:lnTo>
                <a:lnTo>
                  <a:pt x="228101" y="1717"/>
                </a:lnTo>
                <a:lnTo>
                  <a:pt x="227079" y="1349"/>
                </a:lnTo>
                <a:lnTo>
                  <a:pt x="226016" y="1022"/>
                </a:lnTo>
                <a:lnTo>
                  <a:pt x="224912" y="777"/>
                </a:lnTo>
                <a:lnTo>
                  <a:pt x="223808" y="532"/>
                </a:lnTo>
                <a:lnTo>
                  <a:pt x="222132" y="245"/>
                </a:lnTo>
                <a:lnTo>
                  <a:pt x="22045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">
  <p:cSld name="BLANK_1_1_1_1_1_1_2"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1"/>
          <p:cNvSpPr txBox="1"/>
          <p:nvPr>
            <p:ph type="ctrTitle"/>
          </p:nvPr>
        </p:nvSpPr>
        <p:spPr>
          <a:xfrm>
            <a:off x="4572000" y="540000"/>
            <a:ext cx="3852000" cy="991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55" name="Google Shape;155;p21"/>
          <p:cNvSpPr txBox="1"/>
          <p:nvPr>
            <p:ph idx="1" type="subTitle"/>
          </p:nvPr>
        </p:nvSpPr>
        <p:spPr>
          <a:xfrm>
            <a:off x="4834200" y="1420650"/>
            <a:ext cx="3327600" cy="115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156" name="Google Shape;156;p21"/>
          <p:cNvSpPr txBox="1"/>
          <p:nvPr/>
        </p:nvSpPr>
        <p:spPr>
          <a:xfrm>
            <a:off x="4572000" y="3205675"/>
            <a:ext cx="3852000" cy="12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30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2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CREDITS: This presentation template was created by </a:t>
            </a:r>
            <a:r>
              <a:rPr lang="en" sz="1300">
                <a:solidFill>
                  <a:schemeClr val="dk2"/>
                </a:solidFill>
                <a:uFill>
                  <a:noFill/>
                </a:uFill>
                <a:latin typeface="Montserrat Medium"/>
                <a:ea typeface="Montserrat Medium"/>
                <a:cs typeface="Montserrat Medium"/>
                <a:sym typeface="Montserrat Medium"/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Slidesgo</a:t>
            </a:r>
            <a:r>
              <a:rPr lang="en" sz="1300">
                <a:solidFill>
                  <a:schemeClr val="dk2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, including icons by </a:t>
            </a:r>
            <a:r>
              <a:rPr lang="en" sz="1300">
                <a:solidFill>
                  <a:schemeClr val="dk2"/>
                </a:solidFill>
                <a:uFill>
                  <a:noFill/>
                </a:uFill>
                <a:latin typeface="Montserrat Medium"/>
                <a:ea typeface="Montserrat Medium"/>
                <a:cs typeface="Montserrat Medium"/>
                <a:sym typeface="Montserrat Medium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Flaticon</a:t>
            </a:r>
            <a:r>
              <a:rPr lang="en" sz="1300">
                <a:solidFill>
                  <a:schemeClr val="dk2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, infographics &amp; images by </a:t>
            </a:r>
            <a:r>
              <a:rPr lang="en" sz="1300">
                <a:solidFill>
                  <a:schemeClr val="dk2"/>
                </a:solidFill>
                <a:uFill>
                  <a:noFill/>
                </a:uFill>
                <a:latin typeface="Montserrat Medium"/>
                <a:ea typeface="Montserrat Medium"/>
                <a:cs typeface="Montserrat Medium"/>
                <a:sym typeface="Montserrat Medium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</a:t>
            </a:r>
            <a:r>
              <a:rPr lang="en" sz="1300">
                <a:solidFill>
                  <a:schemeClr val="dk2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 and illustrations by </a:t>
            </a:r>
            <a:r>
              <a:rPr lang="en" sz="1300">
                <a:solidFill>
                  <a:schemeClr val="dk2"/>
                </a:solidFill>
                <a:uFill>
                  <a:noFill/>
                </a:uFill>
                <a:latin typeface="Montserrat Medium"/>
                <a:ea typeface="Montserrat Medium"/>
                <a:cs typeface="Montserrat Medium"/>
                <a:sym typeface="Montserrat Medium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Storyset</a:t>
            </a:r>
            <a:endParaRPr sz="5200">
              <a:solidFill>
                <a:schemeClr val="dk2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157" name="Google Shape;157;p21"/>
          <p:cNvSpPr/>
          <p:nvPr/>
        </p:nvSpPr>
        <p:spPr>
          <a:xfrm flipH="1">
            <a:off x="-1313981" y="206874"/>
            <a:ext cx="4411532" cy="4729544"/>
          </a:xfrm>
          <a:custGeom>
            <a:rect b="b" l="l" r="r" t="t"/>
            <a:pathLst>
              <a:path extrusionOk="0" h="209550" w="195460">
                <a:moveTo>
                  <a:pt x="183548" y="11656"/>
                </a:moveTo>
                <a:lnTo>
                  <a:pt x="183548" y="197894"/>
                </a:lnTo>
                <a:lnTo>
                  <a:pt x="11912" y="197894"/>
                </a:lnTo>
                <a:lnTo>
                  <a:pt x="11912" y="11656"/>
                </a:lnTo>
                <a:close/>
                <a:moveTo>
                  <a:pt x="0" y="0"/>
                </a:moveTo>
                <a:lnTo>
                  <a:pt x="0" y="209550"/>
                </a:lnTo>
                <a:lnTo>
                  <a:pt x="195460" y="209550"/>
                </a:lnTo>
                <a:lnTo>
                  <a:pt x="195460" y="0"/>
                </a:lnTo>
                <a:close/>
              </a:path>
            </a:pathLst>
          </a:custGeom>
          <a:solidFill>
            <a:srgbClr val="EA543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58" name="Google Shape;158;p21"/>
          <p:cNvPicPr preferRelativeResize="0"/>
          <p:nvPr/>
        </p:nvPicPr>
        <p:blipFill rotWithShape="1">
          <a:blip r:embed="rId6">
            <a:alphaModFix/>
          </a:blip>
          <a:srcRect b="0" l="0" r="4933" t="0"/>
          <a:stretch/>
        </p:blipFill>
        <p:spPr>
          <a:xfrm>
            <a:off x="-2180062" y="942650"/>
            <a:ext cx="4296376" cy="3258350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Google Shape;159;p21"/>
          <p:cNvSpPr/>
          <p:nvPr/>
        </p:nvSpPr>
        <p:spPr>
          <a:xfrm flipH="1">
            <a:off x="2301801" y="1032924"/>
            <a:ext cx="1400400" cy="14001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1">
  <p:cSld name="CUSTOM"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2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Anaheim"/>
                <a:ea typeface="Anaheim"/>
                <a:cs typeface="Anaheim"/>
                <a:sym typeface="Anahei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Anaheim"/>
                <a:ea typeface="Anaheim"/>
                <a:cs typeface="Anaheim"/>
                <a:sym typeface="Anahei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Anaheim"/>
                <a:ea typeface="Anaheim"/>
                <a:cs typeface="Anaheim"/>
                <a:sym typeface="Anahei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Anaheim"/>
                <a:ea typeface="Anaheim"/>
                <a:cs typeface="Anaheim"/>
                <a:sym typeface="Anahei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Anaheim"/>
                <a:ea typeface="Anaheim"/>
                <a:cs typeface="Anaheim"/>
                <a:sym typeface="Anahei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Anaheim"/>
                <a:ea typeface="Anaheim"/>
                <a:cs typeface="Anaheim"/>
                <a:sym typeface="Anahei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Anaheim"/>
                <a:ea typeface="Anaheim"/>
                <a:cs typeface="Anaheim"/>
                <a:sym typeface="Anahei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Anaheim"/>
                <a:ea typeface="Anaheim"/>
                <a:cs typeface="Anaheim"/>
                <a:sym typeface="Anaheim"/>
              </a:defRPr>
            </a:lvl9pPr>
          </a:lstStyle>
          <a:p/>
        </p:txBody>
      </p:sp>
      <p:pic>
        <p:nvPicPr>
          <p:cNvPr id="162" name="Google Shape;162;p22"/>
          <p:cNvPicPr preferRelativeResize="0"/>
          <p:nvPr/>
        </p:nvPicPr>
        <p:blipFill rotWithShape="1">
          <a:blip r:embed="rId2">
            <a:alphaModFix/>
          </a:blip>
          <a:srcRect b="0" l="72414" r="-31446" t="38107"/>
          <a:stretch/>
        </p:blipFill>
        <p:spPr>
          <a:xfrm>
            <a:off x="-6008" y="-280150"/>
            <a:ext cx="2667924" cy="2016624"/>
          </a:xfrm>
          <a:prstGeom prst="rect">
            <a:avLst/>
          </a:prstGeom>
          <a:noFill/>
          <a:ln>
            <a:noFill/>
          </a:ln>
        </p:spPr>
      </p:pic>
      <p:sp>
        <p:nvSpPr>
          <p:cNvPr id="163" name="Google Shape;163;p22"/>
          <p:cNvSpPr/>
          <p:nvPr/>
        </p:nvSpPr>
        <p:spPr>
          <a:xfrm flipH="1">
            <a:off x="-2010349" y="-3150721"/>
            <a:ext cx="3735241" cy="4004501"/>
          </a:xfrm>
          <a:custGeom>
            <a:rect b="b" l="l" r="r" t="t"/>
            <a:pathLst>
              <a:path extrusionOk="0" h="209550" w="195460">
                <a:moveTo>
                  <a:pt x="183548" y="11656"/>
                </a:moveTo>
                <a:lnTo>
                  <a:pt x="183548" y="197894"/>
                </a:lnTo>
                <a:lnTo>
                  <a:pt x="11912" y="197894"/>
                </a:lnTo>
                <a:lnTo>
                  <a:pt x="11912" y="11656"/>
                </a:lnTo>
                <a:close/>
                <a:moveTo>
                  <a:pt x="0" y="0"/>
                </a:moveTo>
                <a:lnTo>
                  <a:pt x="0" y="209550"/>
                </a:lnTo>
                <a:lnTo>
                  <a:pt x="195460" y="209550"/>
                </a:lnTo>
                <a:lnTo>
                  <a:pt x="195460" y="0"/>
                </a:lnTo>
                <a:close/>
              </a:path>
            </a:pathLst>
          </a:custGeom>
          <a:solidFill>
            <a:srgbClr val="EA543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64" name="Google Shape;164;p22"/>
          <p:cNvPicPr preferRelativeResize="0"/>
          <p:nvPr/>
        </p:nvPicPr>
        <p:blipFill rotWithShape="1">
          <a:blip r:embed="rId2">
            <a:alphaModFix/>
          </a:blip>
          <a:srcRect b="0" l="72414" r="-31446" t="38107"/>
          <a:stretch/>
        </p:blipFill>
        <p:spPr>
          <a:xfrm rot="10800000">
            <a:off x="6484914" y="3669179"/>
            <a:ext cx="2667924" cy="2016624"/>
          </a:xfrm>
          <a:prstGeom prst="rect">
            <a:avLst/>
          </a:prstGeom>
          <a:noFill/>
          <a:ln>
            <a:noFill/>
          </a:ln>
        </p:spPr>
      </p:pic>
      <p:sp>
        <p:nvSpPr>
          <p:cNvPr id="165" name="Google Shape;165;p22"/>
          <p:cNvSpPr/>
          <p:nvPr/>
        </p:nvSpPr>
        <p:spPr>
          <a:xfrm flipH="1" rot="10800000">
            <a:off x="7421938" y="4551874"/>
            <a:ext cx="3735241" cy="4004501"/>
          </a:xfrm>
          <a:custGeom>
            <a:rect b="b" l="l" r="r" t="t"/>
            <a:pathLst>
              <a:path extrusionOk="0" h="209550" w="195460">
                <a:moveTo>
                  <a:pt x="183548" y="11656"/>
                </a:moveTo>
                <a:lnTo>
                  <a:pt x="183548" y="197894"/>
                </a:lnTo>
                <a:lnTo>
                  <a:pt x="11912" y="197894"/>
                </a:lnTo>
                <a:lnTo>
                  <a:pt x="11912" y="11656"/>
                </a:lnTo>
                <a:close/>
                <a:moveTo>
                  <a:pt x="0" y="0"/>
                </a:moveTo>
                <a:lnTo>
                  <a:pt x="0" y="209550"/>
                </a:lnTo>
                <a:lnTo>
                  <a:pt x="195460" y="209550"/>
                </a:lnTo>
                <a:lnTo>
                  <a:pt x="195460" y="0"/>
                </a:lnTo>
                <a:close/>
              </a:path>
            </a:pathLst>
          </a:custGeom>
          <a:solidFill>
            <a:srgbClr val="EA543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2">
  <p:cSld name="CUSTOM_1"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3"/>
          <p:cNvSpPr txBox="1"/>
          <p:nvPr>
            <p:ph type="title"/>
          </p:nvPr>
        </p:nvSpPr>
        <p:spPr>
          <a:xfrm>
            <a:off x="72005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Anaheim"/>
                <a:ea typeface="Anaheim"/>
                <a:cs typeface="Anaheim"/>
                <a:sym typeface="Anahei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Anaheim"/>
                <a:ea typeface="Anaheim"/>
                <a:cs typeface="Anaheim"/>
                <a:sym typeface="Anahei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Anaheim"/>
                <a:ea typeface="Anaheim"/>
                <a:cs typeface="Anaheim"/>
                <a:sym typeface="Anahei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Anaheim"/>
                <a:ea typeface="Anaheim"/>
                <a:cs typeface="Anaheim"/>
                <a:sym typeface="Anahei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Anaheim"/>
                <a:ea typeface="Anaheim"/>
                <a:cs typeface="Anaheim"/>
                <a:sym typeface="Anahei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Anaheim"/>
                <a:ea typeface="Anaheim"/>
                <a:cs typeface="Anaheim"/>
                <a:sym typeface="Anahei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Anaheim"/>
                <a:ea typeface="Anaheim"/>
                <a:cs typeface="Anaheim"/>
                <a:sym typeface="Anahei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Anaheim"/>
                <a:ea typeface="Anaheim"/>
                <a:cs typeface="Anaheim"/>
                <a:sym typeface="Anaheim"/>
              </a:defRPr>
            </a:lvl9pPr>
          </a:lstStyle>
          <a:p/>
        </p:txBody>
      </p:sp>
      <p:pic>
        <p:nvPicPr>
          <p:cNvPr id="168" name="Google Shape;168;p23"/>
          <p:cNvPicPr preferRelativeResize="0"/>
          <p:nvPr/>
        </p:nvPicPr>
        <p:blipFill rotWithShape="1">
          <a:blip r:embed="rId2">
            <a:alphaModFix/>
          </a:blip>
          <a:srcRect b="0" l="72414" r="-31446" t="38107"/>
          <a:stretch/>
        </p:blipFill>
        <p:spPr>
          <a:xfrm flipH="1" rot="10800000">
            <a:off x="-6008" y="3669179"/>
            <a:ext cx="2667924" cy="2016624"/>
          </a:xfrm>
          <a:prstGeom prst="rect">
            <a:avLst/>
          </a:prstGeom>
          <a:noFill/>
          <a:ln>
            <a:noFill/>
          </a:ln>
        </p:spPr>
      </p:pic>
      <p:sp>
        <p:nvSpPr>
          <p:cNvPr id="169" name="Google Shape;169;p23"/>
          <p:cNvSpPr/>
          <p:nvPr/>
        </p:nvSpPr>
        <p:spPr>
          <a:xfrm rot="10800000">
            <a:off x="-2010349" y="4551874"/>
            <a:ext cx="3735241" cy="4004501"/>
          </a:xfrm>
          <a:custGeom>
            <a:rect b="b" l="l" r="r" t="t"/>
            <a:pathLst>
              <a:path extrusionOk="0" h="209550" w="195460">
                <a:moveTo>
                  <a:pt x="183548" y="11656"/>
                </a:moveTo>
                <a:lnTo>
                  <a:pt x="183548" y="197894"/>
                </a:lnTo>
                <a:lnTo>
                  <a:pt x="11912" y="197894"/>
                </a:lnTo>
                <a:lnTo>
                  <a:pt x="11912" y="11656"/>
                </a:lnTo>
                <a:close/>
                <a:moveTo>
                  <a:pt x="0" y="0"/>
                </a:moveTo>
                <a:lnTo>
                  <a:pt x="0" y="209550"/>
                </a:lnTo>
                <a:lnTo>
                  <a:pt x="195460" y="209550"/>
                </a:lnTo>
                <a:lnTo>
                  <a:pt x="19546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70" name="Google Shape;170;p23"/>
          <p:cNvPicPr preferRelativeResize="0"/>
          <p:nvPr/>
        </p:nvPicPr>
        <p:blipFill rotWithShape="1">
          <a:blip r:embed="rId2">
            <a:alphaModFix/>
          </a:blip>
          <a:srcRect b="0" l="72414" r="-31446" t="38107"/>
          <a:stretch/>
        </p:blipFill>
        <p:spPr>
          <a:xfrm flipH="1">
            <a:off x="6484914" y="-280150"/>
            <a:ext cx="2667924" cy="2016624"/>
          </a:xfrm>
          <a:prstGeom prst="rect">
            <a:avLst/>
          </a:prstGeom>
          <a:noFill/>
          <a:ln>
            <a:noFill/>
          </a:ln>
        </p:spPr>
      </p:pic>
      <p:sp>
        <p:nvSpPr>
          <p:cNvPr id="171" name="Google Shape;171;p23"/>
          <p:cNvSpPr/>
          <p:nvPr/>
        </p:nvSpPr>
        <p:spPr>
          <a:xfrm>
            <a:off x="7421938" y="-3150721"/>
            <a:ext cx="3735241" cy="4004501"/>
          </a:xfrm>
          <a:custGeom>
            <a:rect b="b" l="l" r="r" t="t"/>
            <a:pathLst>
              <a:path extrusionOk="0" h="209550" w="195460">
                <a:moveTo>
                  <a:pt x="183548" y="11656"/>
                </a:moveTo>
                <a:lnTo>
                  <a:pt x="183548" y="197894"/>
                </a:lnTo>
                <a:lnTo>
                  <a:pt x="11912" y="197894"/>
                </a:lnTo>
                <a:lnTo>
                  <a:pt x="11912" y="11656"/>
                </a:lnTo>
                <a:close/>
                <a:moveTo>
                  <a:pt x="0" y="0"/>
                </a:moveTo>
                <a:lnTo>
                  <a:pt x="0" y="209550"/>
                </a:lnTo>
                <a:lnTo>
                  <a:pt x="195460" y="209550"/>
                </a:lnTo>
                <a:lnTo>
                  <a:pt x="19546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">
  <p:cSld name="BLANK_1_1_1_1_1_1_1"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"/>
          <p:cNvSpPr/>
          <p:nvPr/>
        </p:nvSpPr>
        <p:spPr>
          <a:xfrm>
            <a:off x="8524950" y="4632404"/>
            <a:ext cx="3735241" cy="4004501"/>
          </a:xfrm>
          <a:custGeom>
            <a:rect b="b" l="l" r="r" t="t"/>
            <a:pathLst>
              <a:path extrusionOk="0" h="209550" w="195460">
                <a:moveTo>
                  <a:pt x="183548" y="11656"/>
                </a:moveTo>
                <a:lnTo>
                  <a:pt x="183548" y="197894"/>
                </a:lnTo>
                <a:lnTo>
                  <a:pt x="11912" y="197894"/>
                </a:lnTo>
                <a:lnTo>
                  <a:pt x="11912" y="11656"/>
                </a:lnTo>
                <a:close/>
                <a:moveTo>
                  <a:pt x="0" y="0"/>
                </a:moveTo>
                <a:lnTo>
                  <a:pt x="0" y="209550"/>
                </a:lnTo>
                <a:lnTo>
                  <a:pt x="195460" y="209550"/>
                </a:lnTo>
                <a:lnTo>
                  <a:pt x="195460" y="0"/>
                </a:lnTo>
                <a:close/>
              </a:path>
            </a:pathLst>
          </a:custGeom>
          <a:solidFill>
            <a:srgbClr val="EA543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4" name="Google Shape;24;p4"/>
          <p:cNvPicPr preferRelativeResize="0"/>
          <p:nvPr/>
        </p:nvPicPr>
        <p:blipFill rotWithShape="1">
          <a:blip r:embed="rId2">
            <a:alphaModFix/>
          </a:blip>
          <a:srcRect b="58329" l="0" r="69490" t="3688"/>
          <a:stretch/>
        </p:blipFill>
        <p:spPr>
          <a:xfrm>
            <a:off x="7895050" y="4022375"/>
            <a:ext cx="1248950" cy="1121124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Google Shape;25;p4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6" name="Google Shape;26;p4"/>
          <p:cNvSpPr txBox="1"/>
          <p:nvPr>
            <p:ph idx="1" type="body"/>
          </p:nvPr>
        </p:nvSpPr>
        <p:spPr>
          <a:xfrm>
            <a:off x="720000" y="1152475"/>
            <a:ext cx="7704000" cy="345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Livvic"/>
              <a:buAutoNum type="arabicPeriod"/>
              <a:defRPr sz="1200">
                <a:solidFill>
                  <a:srgbClr val="434343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-304800" lvl="1" marL="914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>
                <a:solidFill>
                  <a:srgbClr val="434343"/>
                </a:solidFill>
              </a:defRPr>
            </a:lvl2pPr>
            <a:lvl3pPr indent="-304800" lvl="2" marL="1371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>
                <a:solidFill>
                  <a:srgbClr val="434343"/>
                </a:solidFill>
              </a:defRPr>
            </a:lvl3pPr>
            <a:lvl4pPr indent="-304800" lvl="3" marL="1828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>
                <a:solidFill>
                  <a:srgbClr val="434343"/>
                </a:solidFill>
              </a:defRPr>
            </a:lvl4pPr>
            <a:lvl5pPr indent="-304800" lvl="4" marL="22860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>
                <a:solidFill>
                  <a:srgbClr val="434343"/>
                </a:solidFill>
              </a:defRPr>
            </a:lvl5pPr>
            <a:lvl6pPr indent="-304800" lvl="5" marL="27432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>
                <a:solidFill>
                  <a:srgbClr val="434343"/>
                </a:solidFill>
              </a:defRPr>
            </a:lvl6pPr>
            <a:lvl7pPr indent="-304800" lvl="6" marL="3200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>
                <a:solidFill>
                  <a:srgbClr val="434343"/>
                </a:solidFill>
              </a:defRPr>
            </a:lvl7pPr>
            <a:lvl8pPr indent="-304800" lvl="7" marL="3657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>
                <a:solidFill>
                  <a:srgbClr val="434343"/>
                </a:solidFill>
              </a:defRPr>
            </a:lvl8pPr>
            <a:lvl9pPr indent="-304800" lvl="8" marL="411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>
                <a:solidFill>
                  <a:srgbClr val="434343"/>
                </a:solidFill>
              </a:defRPr>
            </a:lvl9pPr>
          </a:lstStyle>
          <a:p/>
        </p:txBody>
      </p:sp>
      <p:sp>
        <p:nvSpPr>
          <p:cNvPr id="27" name="Google Shape;27;p4"/>
          <p:cNvSpPr/>
          <p:nvPr/>
        </p:nvSpPr>
        <p:spPr>
          <a:xfrm>
            <a:off x="318150" y="138300"/>
            <a:ext cx="803700" cy="8034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5"/>
          <p:cNvSpPr txBox="1"/>
          <p:nvPr>
            <p:ph idx="1" type="subTitle"/>
          </p:nvPr>
        </p:nvSpPr>
        <p:spPr>
          <a:xfrm>
            <a:off x="719875" y="2514375"/>
            <a:ext cx="3735300" cy="45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ebas Neue"/>
              <a:buNone/>
              <a:defRPr sz="2000">
                <a:latin typeface="Montserrat ExtraBold"/>
                <a:ea typeface="Montserrat ExtraBold"/>
                <a:cs typeface="Montserrat ExtraBold"/>
                <a:sym typeface="Montserrat ExtraBold"/>
              </a:defRPr>
            </a:lvl1pPr>
            <a:lvl2pPr lvl="1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30" name="Google Shape;30;p5"/>
          <p:cNvSpPr txBox="1"/>
          <p:nvPr>
            <p:ph idx="2" type="subTitle"/>
          </p:nvPr>
        </p:nvSpPr>
        <p:spPr>
          <a:xfrm>
            <a:off x="4688650" y="2530475"/>
            <a:ext cx="3735300" cy="45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ebas Neue"/>
              <a:buNone/>
              <a:defRPr sz="2000">
                <a:latin typeface="Montserrat ExtraBold"/>
                <a:ea typeface="Montserrat ExtraBold"/>
                <a:cs typeface="Montserrat ExtraBold"/>
                <a:sym typeface="Montserrat ExtraBold"/>
              </a:defRPr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31" name="Google Shape;31;p5"/>
          <p:cNvSpPr txBox="1"/>
          <p:nvPr>
            <p:ph idx="3" type="subTitle"/>
          </p:nvPr>
        </p:nvSpPr>
        <p:spPr>
          <a:xfrm>
            <a:off x="720025" y="2982600"/>
            <a:ext cx="3735300" cy="1302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4" type="subTitle"/>
          </p:nvPr>
        </p:nvSpPr>
        <p:spPr>
          <a:xfrm>
            <a:off x="4688655" y="2982600"/>
            <a:ext cx="3735300" cy="1302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5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Google Shape;35;p6"/>
          <p:cNvPicPr preferRelativeResize="0"/>
          <p:nvPr/>
        </p:nvPicPr>
        <p:blipFill rotWithShape="1">
          <a:blip r:embed="rId3">
            <a:alphaModFix/>
          </a:blip>
          <a:srcRect b="48636" l="64303" r="0" t="0"/>
          <a:stretch/>
        </p:blipFill>
        <p:spPr>
          <a:xfrm flipH="1" rot="-5400000">
            <a:off x="7919574" y="-41624"/>
            <a:ext cx="1211201" cy="1256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6" name="Google Shape;36;p6"/>
          <p:cNvPicPr preferRelativeResize="0"/>
          <p:nvPr/>
        </p:nvPicPr>
        <p:blipFill rotWithShape="1">
          <a:blip r:embed="rId3">
            <a:alphaModFix/>
          </a:blip>
          <a:srcRect b="64750" l="70816" r="0" t="0"/>
          <a:stretch/>
        </p:blipFill>
        <p:spPr>
          <a:xfrm>
            <a:off x="0" y="4213925"/>
            <a:ext cx="1067375" cy="929575"/>
          </a:xfrm>
          <a:prstGeom prst="rect">
            <a:avLst/>
          </a:prstGeom>
          <a:noFill/>
          <a:ln>
            <a:noFill/>
          </a:ln>
        </p:spPr>
      </p:pic>
      <p:sp>
        <p:nvSpPr>
          <p:cNvPr id="37" name="Google Shape;37;p6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Google Shape;39;p7"/>
          <p:cNvPicPr preferRelativeResize="0"/>
          <p:nvPr/>
        </p:nvPicPr>
        <p:blipFill rotWithShape="1">
          <a:blip r:embed="rId2">
            <a:alphaModFix/>
          </a:blip>
          <a:srcRect b="0" l="0" r="22215" t="0"/>
          <a:stretch/>
        </p:blipFill>
        <p:spPr>
          <a:xfrm>
            <a:off x="6054800" y="540000"/>
            <a:ext cx="3007950" cy="2788099"/>
          </a:xfrm>
          <a:prstGeom prst="rect">
            <a:avLst/>
          </a:prstGeom>
          <a:noFill/>
          <a:ln>
            <a:noFill/>
          </a:ln>
        </p:spPr>
      </p:pic>
      <p:sp>
        <p:nvSpPr>
          <p:cNvPr id="40" name="Google Shape;40;p7"/>
          <p:cNvSpPr txBox="1"/>
          <p:nvPr>
            <p:ph type="title"/>
          </p:nvPr>
        </p:nvSpPr>
        <p:spPr>
          <a:xfrm>
            <a:off x="720000" y="1388275"/>
            <a:ext cx="44304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34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1" name="Google Shape;41;p7"/>
          <p:cNvSpPr txBox="1"/>
          <p:nvPr>
            <p:ph idx="1" type="subTitle"/>
          </p:nvPr>
        </p:nvSpPr>
        <p:spPr>
          <a:xfrm>
            <a:off x="720000" y="2290450"/>
            <a:ext cx="4430400" cy="151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500"/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7"/>
          <p:cNvSpPr/>
          <p:nvPr/>
        </p:nvSpPr>
        <p:spPr>
          <a:xfrm flipH="1">
            <a:off x="5270848" y="3686724"/>
            <a:ext cx="3791903" cy="1456754"/>
          </a:xfrm>
          <a:custGeom>
            <a:rect b="b" l="l" r="r" t="t"/>
            <a:pathLst>
              <a:path extrusionOk="0" h="109778" w="285750">
                <a:moveTo>
                  <a:pt x="217594" y="0"/>
                </a:moveTo>
                <a:lnTo>
                  <a:pt x="215917" y="245"/>
                </a:lnTo>
                <a:lnTo>
                  <a:pt x="214241" y="532"/>
                </a:lnTo>
                <a:lnTo>
                  <a:pt x="213014" y="777"/>
                </a:lnTo>
                <a:lnTo>
                  <a:pt x="211829" y="1063"/>
                </a:lnTo>
                <a:lnTo>
                  <a:pt x="210684" y="1390"/>
                </a:lnTo>
                <a:lnTo>
                  <a:pt x="209539" y="1758"/>
                </a:lnTo>
                <a:lnTo>
                  <a:pt x="208394" y="2208"/>
                </a:lnTo>
                <a:lnTo>
                  <a:pt x="207290" y="2658"/>
                </a:lnTo>
                <a:lnTo>
                  <a:pt x="206227" y="3148"/>
                </a:lnTo>
                <a:lnTo>
                  <a:pt x="205164" y="3680"/>
                </a:lnTo>
                <a:lnTo>
                  <a:pt x="204101" y="4211"/>
                </a:lnTo>
                <a:lnTo>
                  <a:pt x="203079" y="4825"/>
                </a:lnTo>
                <a:lnTo>
                  <a:pt x="202057" y="5479"/>
                </a:lnTo>
                <a:lnTo>
                  <a:pt x="201076" y="6133"/>
                </a:lnTo>
                <a:lnTo>
                  <a:pt x="200095" y="6828"/>
                </a:lnTo>
                <a:lnTo>
                  <a:pt x="199113" y="7564"/>
                </a:lnTo>
                <a:lnTo>
                  <a:pt x="198173" y="8300"/>
                </a:lnTo>
                <a:lnTo>
                  <a:pt x="197233" y="9077"/>
                </a:lnTo>
                <a:lnTo>
                  <a:pt x="196088" y="10058"/>
                </a:lnTo>
                <a:lnTo>
                  <a:pt x="194984" y="11080"/>
                </a:lnTo>
                <a:lnTo>
                  <a:pt x="193921" y="12143"/>
                </a:lnTo>
                <a:lnTo>
                  <a:pt x="192899" y="13206"/>
                </a:lnTo>
                <a:lnTo>
                  <a:pt x="191917" y="14310"/>
                </a:lnTo>
                <a:lnTo>
                  <a:pt x="190936" y="15455"/>
                </a:lnTo>
                <a:lnTo>
                  <a:pt x="189996" y="16600"/>
                </a:lnTo>
                <a:lnTo>
                  <a:pt x="189096" y="17744"/>
                </a:lnTo>
                <a:lnTo>
                  <a:pt x="188197" y="18930"/>
                </a:lnTo>
                <a:lnTo>
                  <a:pt x="187379" y="20157"/>
                </a:lnTo>
                <a:lnTo>
                  <a:pt x="186561" y="21383"/>
                </a:lnTo>
                <a:lnTo>
                  <a:pt x="185785" y="22651"/>
                </a:lnTo>
                <a:lnTo>
                  <a:pt x="185008" y="23918"/>
                </a:lnTo>
                <a:lnTo>
                  <a:pt x="184272" y="25226"/>
                </a:lnTo>
                <a:lnTo>
                  <a:pt x="183577" y="26576"/>
                </a:lnTo>
                <a:lnTo>
                  <a:pt x="182882" y="27925"/>
                </a:lnTo>
                <a:lnTo>
                  <a:pt x="181737" y="30255"/>
                </a:lnTo>
                <a:lnTo>
                  <a:pt x="180551" y="32586"/>
                </a:lnTo>
                <a:lnTo>
                  <a:pt x="179325" y="34916"/>
                </a:lnTo>
                <a:lnTo>
                  <a:pt x="178711" y="36061"/>
                </a:lnTo>
                <a:lnTo>
                  <a:pt x="178057" y="37206"/>
                </a:lnTo>
                <a:lnTo>
                  <a:pt x="177567" y="37942"/>
                </a:lnTo>
                <a:lnTo>
                  <a:pt x="177076" y="38678"/>
                </a:lnTo>
                <a:lnTo>
                  <a:pt x="176585" y="39373"/>
                </a:lnTo>
                <a:lnTo>
                  <a:pt x="176013" y="40068"/>
                </a:lnTo>
                <a:lnTo>
                  <a:pt x="175440" y="40722"/>
                </a:lnTo>
                <a:lnTo>
                  <a:pt x="174868" y="41335"/>
                </a:lnTo>
                <a:lnTo>
                  <a:pt x="174255" y="41908"/>
                </a:lnTo>
                <a:lnTo>
                  <a:pt x="173601" y="42439"/>
                </a:lnTo>
                <a:lnTo>
                  <a:pt x="172906" y="42971"/>
                </a:lnTo>
                <a:lnTo>
                  <a:pt x="172210" y="43421"/>
                </a:lnTo>
                <a:lnTo>
                  <a:pt x="171475" y="43870"/>
                </a:lnTo>
                <a:lnTo>
                  <a:pt x="170698" y="44238"/>
                </a:lnTo>
                <a:lnTo>
                  <a:pt x="169880" y="44606"/>
                </a:lnTo>
                <a:lnTo>
                  <a:pt x="169062" y="44892"/>
                </a:lnTo>
                <a:lnTo>
                  <a:pt x="168204" y="45138"/>
                </a:lnTo>
                <a:lnTo>
                  <a:pt x="167304" y="45383"/>
                </a:lnTo>
                <a:lnTo>
                  <a:pt x="166486" y="45506"/>
                </a:lnTo>
                <a:lnTo>
                  <a:pt x="165669" y="45628"/>
                </a:lnTo>
                <a:lnTo>
                  <a:pt x="164851" y="45710"/>
                </a:lnTo>
                <a:lnTo>
                  <a:pt x="164033" y="45751"/>
                </a:lnTo>
                <a:lnTo>
                  <a:pt x="163216" y="45710"/>
                </a:lnTo>
                <a:lnTo>
                  <a:pt x="162398" y="45669"/>
                </a:lnTo>
                <a:lnTo>
                  <a:pt x="161621" y="45628"/>
                </a:lnTo>
                <a:lnTo>
                  <a:pt x="160803" y="45506"/>
                </a:lnTo>
                <a:lnTo>
                  <a:pt x="160027" y="45342"/>
                </a:lnTo>
                <a:lnTo>
                  <a:pt x="159250" y="45179"/>
                </a:lnTo>
                <a:lnTo>
                  <a:pt x="158473" y="44974"/>
                </a:lnTo>
                <a:lnTo>
                  <a:pt x="157696" y="44770"/>
                </a:lnTo>
                <a:lnTo>
                  <a:pt x="156919" y="44484"/>
                </a:lnTo>
                <a:lnTo>
                  <a:pt x="156142" y="44238"/>
                </a:lnTo>
                <a:lnTo>
                  <a:pt x="154589" y="43584"/>
                </a:lnTo>
                <a:lnTo>
                  <a:pt x="153567" y="43093"/>
                </a:lnTo>
                <a:lnTo>
                  <a:pt x="152585" y="42603"/>
                </a:lnTo>
                <a:lnTo>
                  <a:pt x="151645" y="42071"/>
                </a:lnTo>
                <a:lnTo>
                  <a:pt x="150705" y="41499"/>
                </a:lnTo>
                <a:lnTo>
                  <a:pt x="149764" y="40886"/>
                </a:lnTo>
                <a:lnTo>
                  <a:pt x="148906" y="40231"/>
                </a:lnTo>
                <a:lnTo>
                  <a:pt x="148047" y="39577"/>
                </a:lnTo>
                <a:lnTo>
                  <a:pt x="147188" y="38882"/>
                </a:lnTo>
                <a:lnTo>
                  <a:pt x="146412" y="38146"/>
                </a:lnTo>
                <a:lnTo>
                  <a:pt x="145594" y="37410"/>
                </a:lnTo>
                <a:lnTo>
                  <a:pt x="144858" y="36634"/>
                </a:lnTo>
                <a:lnTo>
                  <a:pt x="144122" y="35816"/>
                </a:lnTo>
                <a:lnTo>
                  <a:pt x="143386" y="34998"/>
                </a:lnTo>
                <a:lnTo>
                  <a:pt x="142691" y="34180"/>
                </a:lnTo>
                <a:lnTo>
                  <a:pt x="141996" y="33281"/>
                </a:lnTo>
                <a:lnTo>
                  <a:pt x="141342" y="32381"/>
                </a:lnTo>
                <a:lnTo>
                  <a:pt x="139011" y="29070"/>
                </a:lnTo>
                <a:lnTo>
                  <a:pt x="136722" y="25758"/>
                </a:lnTo>
                <a:lnTo>
                  <a:pt x="134473" y="22405"/>
                </a:lnTo>
                <a:lnTo>
                  <a:pt x="132183" y="19053"/>
                </a:lnTo>
                <a:lnTo>
                  <a:pt x="131079" y="17458"/>
                </a:lnTo>
                <a:lnTo>
                  <a:pt x="129894" y="15945"/>
                </a:lnTo>
                <a:lnTo>
                  <a:pt x="128708" y="14433"/>
                </a:lnTo>
                <a:lnTo>
                  <a:pt x="127482" y="13002"/>
                </a:lnTo>
                <a:lnTo>
                  <a:pt x="126173" y="11612"/>
                </a:lnTo>
                <a:lnTo>
                  <a:pt x="125478" y="10916"/>
                </a:lnTo>
                <a:lnTo>
                  <a:pt x="124783" y="10262"/>
                </a:lnTo>
                <a:lnTo>
                  <a:pt x="124047" y="9649"/>
                </a:lnTo>
                <a:lnTo>
                  <a:pt x="123311" y="9036"/>
                </a:lnTo>
                <a:lnTo>
                  <a:pt x="122575" y="8422"/>
                </a:lnTo>
                <a:lnTo>
                  <a:pt x="121758" y="7850"/>
                </a:lnTo>
                <a:lnTo>
                  <a:pt x="120367" y="6910"/>
                </a:lnTo>
                <a:lnTo>
                  <a:pt x="118936" y="6051"/>
                </a:lnTo>
                <a:lnTo>
                  <a:pt x="117465" y="5274"/>
                </a:lnTo>
                <a:lnTo>
                  <a:pt x="116729" y="4906"/>
                </a:lnTo>
                <a:lnTo>
                  <a:pt x="115952" y="4579"/>
                </a:lnTo>
                <a:lnTo>
                  <a:pt x="115216" y="4293"/>
                </a:lnTo>
                <a:lnTo>
                  <a:pt x="114439" y="4007"/>
                </a:lnTo>
                <a:lnTo>
                  <a:pt x="113621" y="3761"/>
                </a:lnTo>
                <a:lnTo>
                  <a:pt x="112844" y="3516"/>
                </a:lnTo>
                <a:lnTo>
                  <a:pt x="112027" y="3353"/>
                </a:lnTo>
                <a:lnTo>
                  <a:pt x="111209" y="3189"/>
                </a:lnTo>
                <a:lnTo>
                  <a:pt x="110391" y="3066"/>
                </a:lnTo>
                <a:lnTo>
                  <a:pt x="109533" y="2944"/>
                </a:lnTo>
                <a:lnTo>
                  <a:pt x="108388" y="2903"/>
                </a:lnTo>
                <a:lnTo>
                  <a:pt x="107284" y="2862"/>
                </a:lnTo>
                <a:lnTo>
                  <a:pt x="106221" y="2944"/>
                </a:lnTo>
                <a:lnTo>
                  <a:pt x="105199" y="3066"/>
                </a:lnTo>
                <a:lnTo>
                  <a:pt x="104177" y="3271"/>
                </a:lnTo>
                <a:lnTo>
                  <a:pt x="103195" y="3516"/>
                </a:lnTo>
                <a:lnTo>
                  <a:pt x="102214" y="3843"/>
                </a:lnTo>
                <a:lnTo>
                  <a:pt x="101274" y="4211"/>
                </a:lnTo>
                <a:lnTo>
                  <a:pt x="100374" y="4661"/>
                </a:lnTo>
                <a:lnTo>
                  <a:pt x="99516" y="5152"/>
                </a:lnTo>
                <a:lnTo>
                  <a:pt x="98657" y="5724"/>
                </a:lnTo>
                <a:lnTo>
                  <a:pt x="97839" y="6337"/>
                </a:lnTo>
                <a:lnTo>
                  <a:pt x="97022" y="7032"/>
                </a:lnTo>
                <a:lnTo>
                  <a:pt x="96245" y="7809"/>
                </a:lnTo>
                <a:lnTo>
                  <a:pt x="95509" y="8627"/>
                </a:lnTo>
                <a:lnTo>
                  <a:pt x="94814" y="9485"/>
                </a:lnTo>
                <a:lnTo>
                  <a:pt x="93955" y="10630"/>
                </a:lnTo>
                <a:lnTo>
                  <a:pt x="93178" y="11816"/>
                </a:lnTo>
                <a:lnTo>
                  <a:pt x="92483" y="13043"/>
                </a:lnTo>
                <a:lnTo>
                  <a:pt x="91829" y="14310"/>
                </a:lnTo>
                <a:lnTo>
                  <a:pt x="91216" y="15577"/>
                </a:lnTo>
                <a:lnTo>
                  <a:pt x="90603" y="16845"/>
                </a:lnTo>
                <a:lnTo>
                  <a:pt x="89540" y="19462"/>
                </a:lnTo>
                <a:lnTo>
                  <a:pt x="88517" y="21996"/>
                </a:lnTo>
                <a:lnTo>
                  <a:pt x="87536" y="24531"/>
                </a:lnTo>
                <a:lnTo>
                  <a:pt x="86514" y="27025"/>
                </a:lnTo>
                <a:lnTo>
                  <a:pt x="85983" y="28293"/>
                </a:lnTo>
                <a:lnTo>
                  <a:pt x="85410" y="29479"/>
                </a:lnTo>
                <a:lnTo>
                  <a:pt x="84838" y="30623"/>
                </a:lnTo>
                <a:lnTo>
                  <a:pt x="84265" y="31686"/>
                </a:lnTo>
                <a:lnTo>
                  <a:pt x="83652" y="32749"/>
                </a:lnTo>
                <a:lnTo>
                  <a:pt x="83039" y="33772"/>
                </a:lnTo>
                <a:lnTo>
                  <a:pt x="82385" y="34753"/>
                </a:lnTo>
                <a:lnTo>
                  <a:pt x="81730" y="35734"/>
                </a:lnTo>
                <a:lnTo>
                  <a:pt x="81035" y="36674"/>
                </a:lnTo>
                <a:lnTo>
                  <a:pt x="80340" y="37615"/>
                </a:lnTo>
                <a:lnTo>
                  <a:pt x="79604" y="38514"/>
                </a:lnTo>
                <a:lnTo>
                  <a:pt x="78868" y="39373"/>
                </a:lnTo>
                <a:lnTo>
                  <a:pt x="78092" y="40231"/>
                </a:lnTo>
                <a:lnTo>
                  <a:pt x="77274" y="41049"/>
                </a:lnTo>
                <a:lnTo>
                  <a:pt x="76456" y="41826"/>
                </a:lnTo>
                <a:lnTo>
                  <a:pt x="75639" y="42603"/>
                </a:lnTo>
                <a:lnTo>
                  <a:pt x="74780" y="43339"/>
                </a:lnTo>
                <a:lnTo>
                  <a:pt x="73880" y="44034"/>
                </a:lnTo>
                <a:lnTo>
                  <a:pt x="72981" y="44729"/>
                </a:lnTo>
                <a:lnTo>
                  <a:pt x="72081" y="45383"/>
                </a:lnTo>
                <a:lnTo>
                  <a:pt x="71141" y="46037"/>
                </a:lnTo>
                <a:lnTo>
                  <a:pt x="70201" y="46651"/>
                </a:lnTo>
                <a:lnTo>
                  <a:pt x="69219" y="47223"/>
                </a:lnTo>
                <a:lnTo>
                  <a:pt x="68197" y="47795"/>
                </a:lnTo>
                <a:lnTo>
                  <a:pt x="67216" y="48327"/>
                </a:lnTo>
                <a:lnTo>
                  <a:pt x="66153" y="48858"/>
                </a:lnTo>
                <a:lnTo>
                  <a:pt x="65090" y="49349"/>
                </a:lnTo>
                <a:lnTo>
                  <a:pt x="64027" y="49799"/>
                </a:lnTo>
                <a:lnTo>
                  <a:pt x="62923" y="50248"/>
                </a:lnTo>
                <a:lnTo>
                  <a:pt x="61819" y="50657"/>
                </a:lnTo>
                <a:lnTo>
                  <a:pt x="60715" y="51066"/>
                </a:lnTo>
                <a:lnTo>
                  <a:pt x="59530" y="51434"/>
                </a:lnTo>
                <a:lnTo>
                  <a:pt x="58385" y="51761"/>
                </a:lnTo>
                <a:lnTo>
                  <a:pt x="57199" y="52088"/>
                </a:lnTo>
                <a:lnTo>
                  <a:pt x="55605" y="52456"/>
                </a:lnTo>
                <a:lnTo>
                  <a:pt x="53969" y="52783"/>
                </a:lnTo>
                <a:lnTo>
                  <a:pt x="52375" y="52988"/>
                </a:lnTo>
                <a:lnTo>
                  <a:pt x="50780" y="53192"/>
                </a:lnTo>
                <a:lnTo>
                  <a:pt x="49226" y="53274"/>
                </a:lnTo>
                <a:lnTo>
                  <a:pt x="47673" y="53315"/>
                </a:lnTo>
                <a:lnTo>
                  <a:pt x="46078" y="53274"/>
                </a:lnTo>
                <a:lnTo>
                  <a:pt x="44565" y="53192"/>
                </a:lnTo>
                <a:lnTo>
                  <a:pt x="43012" y="53070"/>
                </a:lnTo>
                <a:lnTo>
                  <a:pt x="41499" y="52865"/>
                </a:lnTo>
                <a:lnTo>
                  <a:pt x="39986" y="52579"/>
                </a:lnTo>
                <a:lnTo>
                  <a:pt x="38514" y="52252"/>
                </a:lnTo>
                <a:lnTo>
                  <a:pt x="37042" y="51843"/>
                </a:lnTo>
                <a:lnTo>
                  <a:pt x="35611" y="51434"/>
                </a:lnTo>
                <a:lnTo>
                  <a:pt x="34180" y="50944"/>
                </a:lnTo>
                <a:lnTo>
                  <a:pt x="32749" y="50371"/>
                </a:lnTo>
                <a:lnTo>
                  <a:pt x="31400" y="49758"/>
                </a:lnTo>
                <a:lnTo>
                  <a:pt x="30010" y="49104"/>
                </a:lnTo>
                <a:lnTo>
                  <a:pt x="28702" y="48409"/>
                </a:lnTo>
                <a:lnTo>
                  <a:pt x="27393" y="47673"/>
                </a:lnTo>
                <a:lnTo>
                  <a:pt x="26085" y="46855"/>
                </a:lnTo>
                <a:lnTo>
                  <a:pt x="24858" y="46037"/>
                </a:lnTo>
                <a:lnTo>
                  <a:pt x="23632" y="45138"/>
                </a:lnTo>
                <a:lnTo>
                  <a:pt x="22405" y="44197"/>
                </a:lnTo>
                <a:lnTo>
                  <a:pt x="21261" y="43216"/>
                </a:lnTo>
                <a:lnTo>
                  <a:pt x="20116" y="42194"/>
                </a:lnTo>
                <a:lnTo>
                  <a:pt x="19012" y="41131"/>
                </a:lnTo>
                <a:lnTo>
                  <a:pt x="17949" y="40027"/>
                </a:lnTo>
                <a:lnTo>
                  <a:pt x="16927" y="38882"/>
                </a:lnTo>
                <a:lnTo>
                  <a:pt x="15945" y="37737"/>
                </a:lnTo>
                <a:lnTo>
                  <a:pt x="14964" y="36511"/>
                </a:lnTo>
                <a:lnTo>
                  <a:pt x="14065" y="35284"/>
                </a:lnTo>
                <a:lnTo>
                  <a:pt x="13043" y="33731"/>
                </a:lnTo>
                <a:lnTo>
                  <a:pt x="12061" y="32177"/>
                </a:lnTo>
                <a:lnTo>
                  <a:pt x="11203" y="30582"/>
                </a:lnTo>
                <a:lnTo>
                  <a:pt x="10385" y="28947"/>
                </a:lnTo>
                <a:lnTo>
                  <a:pt x="9649" y="27271"/>
                </a:lnTo>
                <a:lnTo>
                  <a:pt x="8954" y="25594"/>
                </a:lnTo>
                <a:lnTo>
                  <a:pt x="8382" y="23836"/>
                </a:lnTo>
                <a:lnTo>
                  <a:pt x="7891" y="22078"/>
                </a:lnTo>
                <a:lnTo>
                  <a:pt x="7687" y="21465"/>
                </a:lnTo>
                <a:lnTo>
                  <a:pt x="7441" y="20933"/>
                </a:lnTo>
                <a:lnTo>
                  <a:pt x="7155" y="20525"/>
                </a:lnTo>
                <a:lnTo>
                  <a:pt x="6991" y="20361"/>
                </a:lnTo>
                <a:lnTo>
                  <a:pt x="6787" y="20198"/>
                </a:lnTo>
                <a:lnTo>
                  <a:pt x="6583" y="20034"/>
                </a:lnTo>
                <a:lnTo>
                  <a:pt x="6378" y="19911"/>
                </a:lnTo>
                <a:lnTo>
                  <a:pt x="5928" y="19748"/>
                </a:lnTo>
                <a:lnTo>
                  <a:pt x="5397" y="19666"/>
                </a:lnTo>
                <a:lnTo>
                  <a:pt x="4825" y="19666"/>
                </a:lnTo>
                <a:lnTo>
                  <a:pt x="4334" y="19748"/>
                </a:lnTo>
                <a:lnTo>
                  <a:pt x="3884" y="19870"/>
                </a:lnTo>
                <a:lnTo>
                  <a:pt x="3475" y="20116"/>
                </a:lnTo>
                <a:lnTo>
                  <a:pt x="3107" y="20402"/>
                </a:lnTo>
                <a:lnTo>
                  <a:pt x="2821" y="20770"/>
                </a:lnTo>
                <a:lnTo>
                  <a:pt x="2576" y="21261"/>
                </a:lnTo>
                <a:lnTo>
                  <a:pt x="2412" y="21751"/>
                </a:lnTo>
                <a:lnTo>
                  <a:pt x="2290" y="22364"/>
                </a:lnTo>
                <a:lnTo>
                  <a:pt x="1390" y="29969"/>
                </a:lnTo>
                <a:lnTo>
                  <a:pt x="940" y="33772"/>
                </a:lnTo>
                <a:lnTo>
                  <a:pt x="572" y="37574"/>
                </a:lnTo>
                <a:lnTo>
                  <a:pt x="368" y="40313"/>
                </a:lnTo>
                <a:lnTo>
                  <a:pt x="204" y="43053"/>
                </a:lnTo>
                <a:lnTo>
                  <a:pt x="82" y="45833"/>
                </a:lnTo>
                <a:lnTo>
                  <a:pt x="0" y="48572"/>
                </a:lnTo>
                <a:lnTo>
                  <a:pt x="0" y="51312"/>
                </a:lnTo>
                <a:lnTo>
                  <a:pt x="41" y="54051"/>
                </a:lnTo>
                <a:lnTo>
                  <a:pt x="123" y="56831"/>
                </a:lnTo>
                <a:lnTo>
                  <a:pt x="204" y="59570"/>
                </a:lnTo>
                <a:lnTo>
                  <a:pt x="368" y="62187"/>
                </a:lnTo>
                <a:lnTo>
                  <a:pt x="532" y="64763"/>
                </a:lnTo>
                <a:lnTo>
                  <a:pt x="736" y="67339"/>
                </a:lnTo>
                <a:lnTo>
                  <a:pt x="981" y="69955"/>
                </a:lnTo>
                <a:lnTo>
                  <a:pt x="1267" y="72531"/>
                </a:lnTo>
                <a:lnTo>
                  <a:pt x="1595" y="75107"/>
                </a:lnTo>
                <a:lnTo>
                  <a:pt x="1922" y="77683"/>
                </a:lnTo>
                <a:lnTo>
                  <a:pt x="2330" y="80218"/>
                </a:lnTo>
                <a:lnTo>
                  <a:pt x="2739" y="82793"/>
                </a:lnTo>
                <a:lnTo>
                  <a:pt x="3189" y="85328"/>
                </a:lnTo>
                <a:lnTo>
                  <a:pt x="3680" y="87904"/>
                </a:lnTo>
                <a:lnTo>
                  <a:pt x="4211" y="90439"/>
                </a:lnTo>
                <a:lnTo>
                  <a:pt x="4784" y="92974"/>
                </a:lnTo>
                <a:lnTo>
                  <a:pt x="5356" y="95509"/>
                </a:lnTo>
                <a:lnTo>
                  <a:pt x="6010" y="98003"/>
                </a:lnTo>
                <a:lnTo>
                  <a:pt x="6705" y="100538"/>
                </a:lnTo>
                <a:lnTo>
                  <a:pt x="6951" y="101274"/>
                </a:lnTo>
                <a:lnTo>
                  <a:pt x="7196" y="102010"/>
                </a:lnTo>
                <a:lnTo>
                  <a:pt x="7768" y="103482"/>
                </a:lnTo>
                <a:lnTo>
                  <a:pt x="8136" y="104218"/>
                </a:lnTo>
                <a:lnTo>
                  <a:pt x="8504" y="104913"/>
                </a:lnTo>
                <a:lnTo>
                  <a:pt x="8913" y="105526"/>
                </a:lnTo>
                <a:lnTo>
                  <a:pt x="9363" y="106139"/>
                </a:lnTo>
                <a:lnTo>
                  <a:pt x="9853" y="106712"/>
                </a:lnTo>
                <a:lnTo>
                  <a:pt x="10344" y="107202"/>
                </a:lnTo>
                <a:lnTo>
                  <a:pt x="10876" y="107652"/>
                </a:lnTo>
                <a:lnTo>
                  <a:pt x="11448" y="108061"/>
                </a:lnTo>
                <a:lnTo>
                  <a:pt x="12061" y="108429"/>
                </a:lnTo>
                <a:lnTo>
                  <a:pt x="12675" y="108756"/>
                </a:lnTo>
                <a:lnTo>
                  <a:pt x="13370" y="109042"/>
                </a:lnTo>
                <a:lnTo>
                  <a:pt x="14024" y="109287"/>
                </a:lnTo>
                <a:lnTo>
                  <a:pt x="14760" y="109451"/>
                </a:lnTo>
                <a:lnTo>
                  <a:pt x="15496" y="109574"/>
                </a:lnTo>
                <a:lnTo>
                  <a:pt x="16232" y="109696"/>
                </a:lnTo>
                <a:lnTo>
                  <a:pt x="17008" y="109737"/>
                </a:lnTo>
                <a:lnTo>
                  <a:pt x="19053" y="109778"/>
                </a:lnTo>
                <a:lnTo>
                  <a:pt x="21056" y="109778"/>
                </a:lnTo>
                <a:lnTo>
                  <a:pt x="25104" y="109696"/>
                </a:lnTo>
                <a:lnTo>
                  <a:pt x="33240" y="109451"/>
                </a:lnTo>
                <a:lnTo>
                  <a:pt x="35407" y="109369"/>
                </a:lnTo>
                <a:lnTo>
                  <a:pt x="37574" y="109287"/>
                </a:lnTo>
                <a:lnTo>
                  <a:pt x="41908" y="109001"/>
                </a:lnTo>
                <a:lnTo>
                  <a:pt x="48041" y="108592"/>
                </a:lnTo>
                <a:lnTo>
                  <a:pt x="54133" y="108143"/>
                </a:lnTo>
                <a:lnTo>
                  <a:pt x="59284" y="107734"/>
                </a:lnTo>
                <a:lnTo>
                  <a:pt x="64395" y="107284"/>
                </a:lnTo>
                <a:lnTo>
                  <a:pt x="70119" y="106793"/>
                </a:lnTo>
                <a:lnTo>
                  <a:pt x="75802" y="106221"/>
                </a:lnTo>
                <a:lnTo>
                  <a:pt x="86514" y="105199"/>
                </a:lnTo>
                <a:lnTo>
                  <a:pt x="97308" y="104136"/>
                </a:lnTo>
                <a:lnTo>
                  <a:pt x="106139" y="103318"/>
                </a:lnTo>
                <a:lnTo>
                  <a:pt x="111945" y="102746"/>
                </a:lnTo>
                <a:lnTo>
                  <a:pt x="117792" y="102214"/>
                </a:lnTo>
                <a:lnTo>
                  <a:pt x="123025" y="101805"/>
                </a:lnTo>
                <a:lnTo>
                  <a:pt x="128258" y="101396"/>
                </a:lnTo>
                <a:lnTo>
                  <a:pt x="134677" y="100947"/>
                </a:lnTo>
                <a:lnTo>
                  <a:pt x="141096" y="100538"/>
                </a:lnTo>
                <a:lnTo>
                  <a:pt x="145062" y="100252"/>
                </a:lnTo>
                <a:lnTo>
                  <a:pt x="147066" y="100170"/>
                </a:lnTo>
                <a:lnTo>
                  <a:pt x="149069" y="100088"/>
                </a:lnTo>
                <a:lnTo>
                  <a:pt x="162357" y="99843"/>
                </a:lnTo>
                <a:lnTo>
                  <a:pt x="168981" y="99761"/>
                </a:lnTo>
                <a:lnTo>
                  <a:pt x="172292" y="99720"/>
                </a:lnTo>
                <a:lnTo>
                  <a:pt x="175604" y="99720"/>
                </a:lnTo>
                <a:lnTo>
                  <a:pt x="178016" y="99761"/>
                </a:lnTo>
                <a:lnTo>
                  <a:pt x="180469" y="99843"/>
                </a:lnTo>
                <a:lnTo>
                  <a:pt x="185335" y="100047"/>
                </a:lnTo>
                <a:lnTo>
                  <a:pt x="190200" y="100293"/>
                </a:lnTo>
                <a:lnTo>
                  <a:pt x="195025" y="100661"/>
                </a:lnTo>
                <a:lnTo>
                  <a:pt x="199972" y="101069"/>
                </a:lnTo>
                <a:lnTo>
                  <a:pt x="204919" y="101519"/>
                </a:lnTo>
                <a:lnTo>
                  <a:pt x="209825" y="102051"/>
                </a:lnTo>
                <a:lnTo>
                  <a:pt x="214732" y="102582"/>
                </a:lnTo>
                <a:lnTo>
                  <a:pt x="219679" y="103155"/>
                </a:lnTo>
                <a:lnTo>
                  <a:pt x="224585" y="103768"/>
                </a:lnTo>
                <a:lnTo>
                  <a:pt x="229491" y="104381"/>
                </a:lnTo>
                <a:lnTo>
                  <a:pt x="234398" y="104953"/>
                </a:lnTo>
                <a:lnTo>
                  <a:pt x="237668" y="105321"/>
                </a:lnTo>
                <a:lnTo>
                  <a:pt x="240898" y="105608"/>
                </a:lnTo>
                <a:lnTo>
                  <a:pt x="247399" y="106180"/>
                </a:lnTo>
                <a:lnTo>
                  <a:pt x="250139" y="106425"/>
                </a:lnTo>
                <a:lnTo>
                  <a:pt x="252919" y="106589"/>
                </a:lnTo>
                <a:lnTo>
                  <a:pt x="255699" y="106712"/>
                </a:lnTo>
                <a:lnTo>
                  <a:pt x="258438" y="106793"/>
                </a:lnTo>
                <a:lnTo>
                  <a:pt x="261219" y="106875"/>
                </a:lnTo>
                <a:lnTo>
                  <a:pt x="263999" y="106834"/>
                </a:lnTo>
                <a:lnTo>
                  <a:pt x="266738" y="106793"/>
                </a:lnTo>
                <a:lnTo>
                  <a:pt x="269518" y="106671"/>
                </a:lnTo>
                <a:lnTo>
                  <a:pt x="271236" y="106589"/>
                </a:lnTo>
                <a:lnTo>
                  <a:pt x="272994" y="106466"/>
                </a:lnTo>
                <a:lnTo>
                  <a:pt x="276428" y="106139"/>
                </a:lnTo>
                <a:lnTo>
                  <a:pt x="283338" y="105362"/>
                </a:lnTo>
                <a:lnTo>
                  <a:pt x="283788" y="105281"/>
                </a:lnTo>
                <a:lnTo>
                  <a:pt x="284196" y="105117"/>
                </a:lnTo>
                <a:lnTo>
                  <a:pt x="284523" y="104872"/>
                </a:lnTo>
                <a:lnTo>
                  <a:pt x="284810" y="104586"/>
                </a:lnTo>
                <a:lnTo>
                  <a:pt x="285096" y="104299"/>
                </a:lnTo>
                <a:lnTo>
                  <a:pt x="285341" y="103931"/>
                </a:lnTo>
                <a:lnTo>
                  <a:pt x="285750" y="103155"/>
                </a:lnTo>
                <a:lnTo>
                  <a:pt x="285750" y="102214"/>
                </a:lnTo>
                <a:lnTo>
                  <a:pt x="283583" y="95345"/>
                </a:lnTo>
                <a:lnTo>
                  <a:pt x="282070" y="90603"/>
                </a:lnTo>
                <a:lnTo>
                  <a:pt x="280476" y="85901"/>
                </a:lnTo>
                <a:lnTo>
                  <a:pt x="278840" y="81240"/>
                </a:lnTo>
                <a:lnTo>
                  <a:pt x="277123" y="76620"/>
                </a:lnTo>
                <a:lnTo>
                  <a:pt x="275365" y="72000"/>
                </a:lnTo>
                <a:lnTo>
                  <a:pt x="273484" y="67420"/>
                </a:lnTo>
                <a:lnTo>
                  <a:pt x="271563" y="62882"/>
                </a:lnTo>
                <a:lnTo>
                  <a:pt x="269559" y="58385"/>
                </a:lnTo>
                <a:lnTo>
                  <a:pt x="267515" y="53928"/>
                </a:lnTo>
                <a:lnTo>
                  <a:pt x="265389" y="49472"/>
                </a:lnTo>
                <a:lnTo>
                  <a:pt x="263181" y="45056"/>
                </a:lnTo>
                <a:lnTo>
                  <a:pt x="260892" y="40681"/>
                </a:lnTo>
                <a:lnTo>
                  <a:pt x="258561" y="36306"/>
                </a:lnTo>
                <a:lnTo>
                  <a:pt x="256149" y="32013"/>
                </a:lnTo>
                <a:lnTo>
                  <a:pt x="253655" y="27720"/>
                </a:lnTo>
                <a:lnTo>
                  <a:pt x="251079" y="23468"/>
                </a:lnTo>
                <a:lnTo>
                  <a:pt x="249811" y="21424"/>
                </a:lnTo>
                <a:lnTo>
                  <a:pt x="248503" y="19462"/>
                </a:lnTo>
                <a:lnTo>
                  <a:pt x="247113" y="17499"/>
                </a:lnTo>
                <a:lnTo>
                  <a:pt x="245682" y="15618"/>
                </a:lnTo>
                <a:lnTo>
                  <a:pt x="244169" y="13778"/>
                </a:lnTo>
                <a:lnTo>
                  <a:pt x="242616" y="11980"/>
                </a:lnTo>
                <a:lnTo>
                  <a:pt x="241798" y="11121"/>
                </a:lnTo>
                <a:lnTo>
                  <a:pt x="240939" y="10262"/>
                </a:lnTo>
                <a:lnTo>
                  <a:pt x="240081" y="9445"/>
                </a:lnTo>
                <a:lnTo>
                  <a:pt x="239222" y="8627"/>
                </a:lnTo>
                <a:lnTo>
                  <a:pt x="238364" y="7891"/>
                </a:lnTo>
                <a:lnTo>
                  <a:pt x="237546" y="7155"/>
                </a:lnTo>
                <a:lnTo>
                  <a:pt x="236646" y="6460"/>
                </a:lnTo>
                <a:lnTo>
                  <a:pt x="235788" y="5806"/>
                </a:lnTo>
                <a:lnTo>
                  <a:pt x="234888" y="5192"/>
                </a:lnTo>
                <a:lnTo>
                  <a:pt x="233989" y="4579"/>
                </a:lnTo>
                <a:lnTo>
                  <a:pt x="233048" y="4007"/>
                </a:lnTo>
                <a:lnTo>
                  <a:pt x="232108" y="3475"/>
                </a:lnTo>
                <a:lnTo>
                  <a:pt x="231127" y="2985"/>
                </a:lnTo>
                <a:lnTo>
                  <a:pt x="230145" y="2535"/>
                </a:lnTo>
                <a:lnTo>
                  <a:pt x="229123" y="2085"/>
                </a:lnTo>
                <a:lnTo>
                  <a:pt x="228101" y="1717"/>
                </a:lnTo>
                <a:lnTo>
                  <a:pt x="227079" y="1349"/>
                </a:lnTo>
                <a:lnTo>
                  <a:pt x="226016" y="1022"/>
                </a:lnTo>
                <a:lnTo>
                  <a:pt x="224912" y="777"/>
                </a:lnTo>
                <a:lnTo>
                  <a:pt x="223808" y="532"/>
                </a:lnTo>
                <a:lnTo>
                  <a:pt x="222132" y="245"/>
                </a:lnTo>
                <a:lnTo>
                  <a:pt x="220456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" name="Google Shape;43;p7"/>
          <p:cNvSpPr/>
          <p:nvPr/>
        </p:nvSpPr>
        <p:spPr>
          <a:xfrm flipH="1">
            <a:off x="0" y="0"/>
            <a:ext cx="9144000" cy="5143648"/>
          </a:xfrm>
          <a:custGeom>
            <a:rect b="b" l="l" r="r" t="t"/>
            <a:pathLst>
              <a:path extrusionOk="0" h="160739" w="285750">
                <a:moveTo>
                  <a:pt x="278825" y="6764"/>
                </a:moveTo>
                <a:lnTo>
                  <a:pt x="278825" y="153975"/>
                </a:lnTo>
                <a:lnTo>
                  <a:pt x="6925" y="153975"/>
                </a:lnTo>
                <a:lnTo>
                  <a:pt x="6925" y="6764"/>
                </a:lnTo>
                <a:close/>
                <a:moveTo>
                  <a:pt x="0" y="0"/>
                </a:moveTo>
                <a:lnTo>
                  <a:pt x="0" y="160739"/>
                </a:lnTo>
                <a:lnTo>
                  <a:pt x="285750" y="160739"/>
                </a:lnTo>
                <a:lnTo>
                  <a:pt x="285750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" name="Google Shape;44;p7"/>
          <p:cNvSpPr/>
          <p:nvPr/>
        </p:nvSpPr>
        <p:spPr>
          <a:xfrm flipH="1">
            <a:off x="6594475" y="1419400"/>
            <a:ext cx="1152300" cy="11523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8"/>
          <p:cNvSpPr txBox="1"/>
          <p:nvPr>
            <p:ph type="title"/>
          </p:nvPr>
        </p:nvSpPr>
        <p:spPr>
          <a:xfrm>
            <a:off x="1388100" y="1199575"/>
            <a:ext cx="6367800" cy="2529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56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7" name="Google Shape;47;p8"/>
          <p:cNvSpPr/>
          <p:nvPr/>
        </p:nvSpPr>
        <p:spPr>
          <a:xfrm flipH="1">
            <a:off x="7271700" y="641925"/>
            <a:ext cx="1152300" cy="11523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48" name="Google Shape;48;p8"/>
          <p:cNvPicPr preferRelativeResize="0"/>
          <p:nvPr/>
        </p:nvPicPr>
        <p:blipFill rotWithShape="1">
          <a:blip r:embed="rId2">
            <a:alphaModFix/>
          </a:blip>
          <a:srcRect b="37830" l="35695" r="0" t="0"/>
          <a:stretch/>
        </p:blipFill>
        <p:spPr>
          <a:xfrm flipH="1">
            <a:off x="6705601" y="3443923"/>
            <a:ext cx="2438399" cy="1699725"/>
          </a:xfrm>
          <a:prstGeom prst="rect">
            <a:avLst/>
          </a:prstGeom>
          <a:noFill/>
          <a:ln>
            <a:noFill/>
          </a:ln>
        </p:spPr>
      </p:pic>
      <p:sp>
        <p:nvSpPr>
          <p:cNvPr id="49" name="Google Shape;49;p8"/>
          <p:cNvSpPr/>
          <p:nvPr/>
        </p:nvSpPr>
        <p:spPr>
          <a:xfrm>
            <a:off x="127347" y="3686724"/>
            <a:ext cx="3791903" cy="1456754"/>
          </a:xfrm>
          <a:custGeom>
            <a:rect b="b" l="l" r="r" t="t"/>
            <a:pathLst>
              <a:path extrusionOk="0" h="109778" w="285750">
                <a:moveTo>
                  <a:pt x="217594" y="0"/>
                </a:moveTo>
                <a:lnTo>
                  <a:pt x="215917" y="245"/>
                </a:lnTo>
                <a:lnTo>
                  <a:pt x="214241" y="532"/>
                </a:lnTo>
                <a:lnTo>
                  <a:pt x="213014" y="777"/>
                </a:lnTo>
                <a:lnTo>
                  <a:pt x="211829" y="1063"/>
                </a:lnTo>
                <a:lnTo>
                  <a:pt x="210684" y="1390"/>
                </a:lnTo>
                <a:lnTo>
                  <a:pt x="209539" y="1758"/>
                </a:lnTo>
                <a:lnTo>
                  <a:pt x="208394" y="2208"/>
                </a:lnTo>
                <a:lnTo>
                  <a:pt x="207290" y="2658"/>
                </a:lnTo>
                <a:lnTo>
                  <a:pt x="206227" y="3148"/>
                </a:lnTo>
                <a:lnTo>
                  <a:pt x="205164" y="3680"/>
                </a:lnTo>
                <a:lnTo>
                  <a:pt x="204101" y="4211"/>
                </a:lnTo>
                <a:lnTo>
                  <a:pt x="203079" y="4825"/>
                </a:lnTo>
                <a:lnTo>
                  <a:pt x="202057" y="5479"/>
                </a:lnTo>
                <a:lnTo>
                  <a:pt x="201076" y="6133"/>
                </a:lnTo>
                <a:lnTo>
                  <a:pt x="200095" y="6828"/>
                </a:lnTo>
                <a:lnTo>
                  <a:pt x="199113" y="7564"/>
                </a:lnTo>
                <a:lnTo>
                  <a:pt x="198173" y="8300"/>
                </a:lnTo>
                <a:lnTo>
                  <a:pt x="197233" y="9077"/>
                </a:lnTo>
                <a:lnTo>
                  <a:pt x="196088" y="10058"/>
                </a:lnTo>
                <a:lnTo>
                  <a:pt x="194984" y="11080"/>
                </a:lnTo>
                <a:lnTo>
                  <a:pt x="193921" y="12143"/>
                </a:lnTo>
                <a:lnTo>
                  <a:pt x="192899" y="13206"/>
                </a:lnTo>
                <a:lnTo>
                  <a:pt x="191917" y="14310"/>
                </a:lnTo>
                <a:lnTo>
                  <a:pt x="190936" y="15455"/>
                </a:lnTo>
                <a:lnTo>
                  <a:pt x="189996" y="16600"/>
                </a:lnTo>
                <a:lnTo>
                  <a:pt x="189096" y="17744"/>
                </a:lnTo>
                <a:lnTo>
                  <a:pt x="188197" y="18930"/>
                </a:lnTo>
                <a:lnTo>
                  <a:pt x="187379" y="20157"/>
                </a:lnTo>
                <a:lnTo>
                  <a:pt x="186561" y="21383"/>
                </a:lnTo>
                <a:lnTo>
                  <a:pt x="185785" y="22651"/>
                </a:lnTo>
                <a:lnTo>
                  <a:pt x="185008" y="23918"/>
                </a:lnTo>
                <a:lnTo>
                  <a:pt x="184272" y="25226"/>
                </a:lnTo>
                <a:lnTo>
                  <a:pt x="183577" y="26576"/>
                </a:lnTo>
                <a:lnTo>
                  <a:pt x="182882" y="27925"/>
                </a:lnTo>
                <a:lnTo>
                  <a:pt x="181737" y="30255"/>
                </a:lnTo>
                <a:lnTo>
                  <a:pt x="180551" y="32586"/>
                </a:lnTo>
                <a:lnTo>
                  <a:pt x="179325" y="34916"/>
                </a:lnTo>
                <a:lnTo>
                  <a:pt x="178711" y="36061"/>
                </a:lnTo>
                <a:lnTo>
                  <a:pt x="178057" y="37206"/>
                </a:lnTo>
                <a:lnTo>
                  <a:pt x="177567" y="37942"/>
                </a:lnTo>
                <a:lnTo>
                  <a:pt x="177076" y="38678"/>
                </a:lnTo>
                <a:lnTo>
                  <a:pt x="176585" y="39373"/>
                </a:lnTo>
                <a:lnTo>
                  <a:pt x="176013" y="40068"/>
                </a:lnTo>
                <a:lnTo>
                  <a:pt x="175440" y="40722"/>
                </a:lnTo>
                <a:lnTo>
                  <a:pt x="174868" y="41335"/>
                </a:lnTo>
                <a:lnTo>
                  <a:pt x="174255" y="41908"/>
                </a:lnTo>
                <a:lnTo>
                  <a:pt x="173601" y="42439"/>
                </a:lnTo>
                <a:lnTo>
                  <a:pt x="172906" y="42971"/>
                </a:lnTo>
                <a:lnTo>
                  <a:pt x="172210" y="43421"/>
                </a:lnTo>
                <a:lnTo>
                  <a:pt x="171475" y="43870"/>
                </a:lnTo>
                <a:lnTo>
                  <a:pt x="170698" y="44238"/>
                </a:lnTo>
                <a:lnTo>
                  <a:pt x="169880" y="44606"/>
                </a:lnTo>
                <a:lnTo>
                  <a:pt x="169062" y="44892"/>
                </a:lnTo>
                <a:lnTo>
                  <a:pt x="168204" y="45138"/>
                </a:lnTo>
                <a:lnTo>
                  <a:pt x="167304" y="45383"/>
                </a:lnTo>
                <a:lnTo>
                  <a:pt x="166486" y="45506"/>
                </a:lnTo>
                <a:lnTo>
                  <a:pt x="165669" y="45628"/>
                </a:lnTo>
                <a:lnTo>
                  <a:pt x="164851" y="45710"/>
                </a:lnTo>
                <a:lnTo>
                  <a:pt x="164033" y="45751"/>
                </a:lnTo>
                <a:lnTo>
                  <a:pt x="163216" y="45710"/>
                </a:lnTo>
                <a:lnTo>
                  <a:pt x="162398" y="45669"/>
                </a:lnTo>
                <a:lnTo>
                  <a:pt x="161621" y="45628"/>
                </a:lnTo>
                <a:lnTo>
                  <a:pt x="160803" y="45506"/>
                </a:lnTo>
                <a:lnTo>
                  <a:pt x="160027" y="45342"/>
                </a:lnTo>
                <a:lnTo>
                  <a:pt x="159250" y="45179"/>
                </a:lnTo>
                <a:lnTo>
                  <a:pt x="158473" y="44974"/>
                </a:lnTo>
                <a:lnTo>
                  <a:pt x="157696" y="44770"/>
                </a:lnTo>
                <a:lnTo>
                  <a:pt x="156919" y="44484"/>
                </a:lnTo>
                <a:lnTo>
                  <a:pt x="156142" y="44238"/>
                </a:lnTo>
                <a:lnTo>
                  <a:pt x="154589" y="43584"/>
                </a:lnTo>
                <a:lnTo>
                  <a:pt x="153567" y="43093"/>
                </a:lnTo>
                <a:lnTo>
                  <a:pt x="152585" y="42603"/>
                </a:lnTo>
                <a:lnTo>
                  <a:pt x="151645" y="42071"/>
                </a:lnTo>
                <a:lnTo>
                  <a:pt x="150705" y="41499"/>
                </a:lnTo>
                <a:lnTo>
                  <a:pt x="149764" y="40886"/>
                </a:lnTo>
                <a:lnTo>
                  <a:pt x="148906" y="40231"/>
                </a:lnTo>
                <a:lnTo>
                  <a:pt x="148047" y="39577"/>
                </a:lnTo>
                <a:lnTo>
                  <a:pt x="147188" y="38882"/>
                </a:lnTo>
                <a:lnTo>
                  <a:pt x="146412" y="38146"/>
                </a:lnTo>
                <a:lnTo>
                  <a:pt x="145594" y="37410"/>
                </a:lnTo>
                <a:lnTo>
                  <a:pt x="144858" y="36634"/>
                </a:lnTo>
                <a:lnTo>
                  <a:pt x="144122" y="35816"/>
                </a:lnTo>
                <a:lnTo>
                  <a:pt x="143386" y="34998"/>
                </a:lnTo>
                <a:lnTo>
                  <a:pt x="142691" y="34180"/>
                </a:lnTo>
                <a:lnTo>
                  <a:pt x="141996" y="33281"/>
                </a:lnTo>
                <a:lnTo>
                  <a:pt x="141342" y="32381"/>
                </a:lnTo>
                <a:lnTo>
                  <a:pt x="139011" y="29070"/>
                </a:lnTo>
                <a:lnTo>
                  <a:pt x="136722" y="25758"/>
                </a:lnTo>
                <a:lnTo>
                  <a:pt x="134473" y="22405"/>
                </a:lnTo>
                <a:lnTo>
                  <a:pt x="132183" y="19053"/>
                </a:lnTo>
                <a:lnTo>
                  <a:pt x="131079" y="17458"/>
                </a:lnTo>
                <a:lnTo>
                  <a:pt x="129894" y="15945"/>
                </a:lnTo>
                <a:lnTo>
                  <a:pt x="128708" y="14433"/>
                </a:lnTo>
                <a:lnTo>
                  <a:pt x="127482" y="13002"/>
                </a:lnTo>
                <a:lnTo>
                  <a:pt x="126173" y="11612"/>
                </a:lnTo>
                <a:lnTo>
                  <a:pt x="125478" y="10916"/>
                </a:lnTo>
                <a:lnTo>
                  <a:pt x="124783" y="10262"/>
                </a:lnTo>
                <a:lnTo>
                  <a:pt x="124047" y="9649"/>
                </a:lnTo>
                <a:lnTo>
                  <a:pt x="123311" y="9036"/>
                </a:lnTo>
                <a:lnTo>
                  <a:pt x="122575" y="8422"/>
                </a:lnTo>
                <a:lnTo>
                  <a:pt x="121758" y="7850"/>
                </a:lnTo>
                <a:lnTo>
                  <a:pt x="120367" y="6910"/>
                </a:lnTo>
                <a:lnTo>
                  <a:pt x="118936" y="6051"/>
                </a:lnTo>
                <a:lnTo>
                  <a:pt x="117465" y="5274"/>
                </a:lnTo>
                <a:lnTo>
                  <a:pt x="116729" y="4906"/>
                </a:lnTo>
                <a:lnTo>
                  <a:pt x="115952" y="4579"/>
                </a:lnTo>
                <a:lnTo>
                  <a:pt x="115216" y="4293"/>
                </a:lnTo>
                <a:lnTo>
                  <a:pt x="114439" y="4007"/>
                </a:lnTo>
                <a:lnTo>
                  <a:pt x="113621" y="3761"/>
                </a:lnTo>
                <a:lnTo>
                  <a:pt x="112844" y="3516"/>
                </a:lnTo>
                <a:lnTo>
                  <a:pt x="112027" y="3353"/>
                </a:lnTo>
                <a:lnTo>
                  <a:pt x="111209" y="3189"/>
                </a:lnTo>
                <a:lnTo>
                  <a:pt x="110391" y="3066"/>
                </a:lnTo>
                <a:lnTo>
                  <a:pt x="109533" y="2944"/>
                </a:lnTo>
                <a:lnTo>
                  <a:pt x="108388" y="2903"/>
                </a:lnTo>
                <a:lnTo>
                  <a:pt x="107284" y="2862"/>
                </a:lnTo>
                <a:lnTo>
                  <a:pt x="106221" y="2944"/>
                </a:lnTo>
                <a:lnTo>
                  <a:pt x="105199" y="3066"/>
                </a:lnTo>
                <a:lnTo>
                  <a:pt x="104177" y="3271"/>
                </a:lnTo>
                <a:lnTo>
                  <a:pt x="103195" y="3516"/>
                </a:lnTo>
                <a:lnTo>
                  <a:pt x="102214" y="3843"/>
                </a:lnTo>
                <a:lnTo>
                  <a:pt x="101274" y="4211"/>
                </a:lnTo>
                <a:lnTo>
                  <a:pt x="100374" y="4661"/>
                </a:lnTo>
                <a:lnTo>
                  <a:pt x="99516" y="5152"/>
                </a:lnTo>
                <a:lnTo>
                  <a:pt x="98657" y="5724"/>
                </a:lnTo>
                <a:lnTo>
                  <a:pt x="97839" y="6337"/>
                </a:lnTo>
                <a:lnTo>
                  <a:pt x="97022" y="7032"/>
                </a:lnTo>
                <a:lnTo>
                  <a:pt x="96245" y="7809"/>
                </a:lnTo>
                <a:lnTo>
                  <a:pt x="95509" y="8627"/>
                </a:lnTo>
                <a:lnTo>
                  <a:pt x="94814" y="9485"/>
                </a:lnTo>
                <a:lnTo>
                  <a:pt x="93955" y="10630"/>
                </a:lnTo>
                <a:lnTo>
                  <a:pt x="93178" y="11816"/>
                </a:lnTo>
                <a:lnTo>
                  <a:pt x="92483" y="13043"/>
                </a:lnTo>
                <a:lnTo>
                  <a:pt x="91829" y="14310"/>
                </a:lnTo>
                <a:lnTo>
                  <a:pt x="91216" y="15577"/>
                </a:lnTo>
                <a:lnTo>
                  <a:pt x="90603" y="16845"/>
                </a:lnTo>
                <a:lnTo>
                  <a:pt x="89540" y="19462"/>
                </a:lnTo>
                <a:lnTo>
                  <a:pt x="88517" y="21996"/>
                </a:lnTo>
                <a:lnTo>
                  <a:pt x="87536" y="24531"/>
                </a:lnTo>
                <a:lnTo>
                  <a:pt x="86514" y="27025"/>
                </a:lnTo>
                <a:lnTo>
                  <a:pt x="85983" y="28293"/>
                </a:lnTo>
                <a:lnTo>
                  <a:pt x="85410" y="29479"/>
                </a:lnTo>
                <a:lnTo>
                  <a:pt x="84838" y="30623"/>
                </a:lnTo>
                <a:lnTo>
                  <a:pt x="84265" y="31686"/>
                </a:lnTo>
                <a:lnTo>
                  <a:pt x="83652" y="32749"/>
                </a:lnTo>
                <a:lnTo>
                  <a:pt x="83039" y="33772"/>
                </a:lnTo>
                <a:lnTo>
                  <a:pt x="82385" y="34753"/>
                </a:lnTo>
                <a:lnTo>
                  <a:pt x="81730" y="35734"/>
                </a:lnTo>
                <a:lnTo>
                  <a:pt x="81035" y="36674"/>
                </a:lnTo>
                <a:lnTo>
                  <a:pt x="80340" y="37615"/>
                </a:lnTo>
                <a:lnTo>
                  <a:pt x="79604" y="38514"/>
                </a:lnTo>
                <a:lnTo>
                  <a:pt x="78868" y="39373"/>
                </a:lnTo>
                <a:lnTo>
                  <a:pt x="78092" y="40231"/>
                </a:lnTo>
                <a:lnTo>
                  <a:pt x="77274" y="41049"/>
                </a:lnTo>
                <a:lnTo>
                  <a:pt x="76456" y="41826"/>
                </a:lnTo>
                <a:lnTo>
                  <a:pt x="75639" y="42603"/>
                </a:lnTo>
                <a:lnTo>
                  <a:pt x="74780" y="43339"/>
                </a:lnTo>
                <a:lnTo>
                  <a:pt x="73880" y="44034"/>
                </a:lnTo>
                <a:lnTo>
                  <a:pt x="72981" y="44729"/>
                </a:lnTo>
                <a:lnTo>
                  <a:pt x="72081" y="45383"/>
                </a:lnTo>
                <a:lnTo>
                  <a:pt x="71141" y="46037"/>
                </a:lnTo>
                <a:lnTo>
                  <a:pt x="70201" y="46651"/>
                </a:lnTo>
                <a:lnTo>
                  <a:pt x="69219" y="47223"/>
                </a:lnTo>
                <a:lnTo>
                  <a:pt x="68197" y="47795"/>
                </a:lnTo>
                <a:lnTo>
                  <a:pt x="67216" y="48327"/>
                </a:lnTo>
                <a:lnTo>
                  <a:pt x="66153" y="48858"/>
                </a:lnTo>
                <a:lnTo>
                  <a:pt x="65090" y="49349"/>
                </a:lnTo>
                <a:lnTo>
                  <a:pt x="64027" y="49799"/>
                </a:lnTo>
                <a:lnTo>
                  <a:pt x="62923" y="50248"/>
                </a:lnTo>
                <a:lnTo>
                  <a:pt x="61819" y="50657"/>
                </a:lnTo>
                <a:lnTo>
                  <a:pt x="60715" y="51066"/>
                </a:lnTo>
                <a:lnTo>
                  <a:pt x="59530" y="51434"/>
                </a:lnTo>
                <a:lnTo>
                  <a:pt x="58385" y="51761"/>
                </a:lnTo>
                <a:lnTo>
                  <a:pt x="57199" y="52088"/>
                </a:lnTo>
                <a:lnTo>
                  <a:pt x="55605" y="52456"/>
                </a:lnTo>
                <a:lnTo>
                  <a:pt x="53969" y="52783"/>
                </a:lnTo>
                <a:lnTo>
                  <a:pt x="52375" y="52988"/>
                </a:lnTo>
                <a:lnTo>
                  <a:pt x="50780" y="53192"/>
                </a:lnTo>
                <a:lnTo>
                  <a:pt x="49226" y="53274"/>
                </a:lnTo>
                <a:lnTo>
                  <a:pt x="47673" y="53315"/>
                </a:lnTo>
                <a:lnTo>
                  <a:pt x="46078" y="53274"/>
                </a:lnTo>
                <a:lnTo>
                  <a:pt x="44565" y="53192"/>
                </a:lnTo>
                <a:lnTo>
                  <a:pt x="43012" y="53070"/>
                </a:lnTo>
                <a:lnTo>
                  <a:pt x="41499" y="52865"/>
                </a:lnTo>
                <a:lnTo>
                  <a:pt x="39986" y="52579"/>
                </a:lnTo>
                <a:lnTo>
                  <a:pt x="38514" y="52252"/>
                </a:lnTo>
                <a:lnTo>
                  <a:pt x="37042" y="51843"/>
                </a:lnTo>
                <a:lnTo>
                  <a:pt x="35611" y="51434"/>
                </a:lnTo>
                <a:lnTo>
                  <a:pt x="34180" y="50944"/>
                </a:lnTo>
                <a:lnTo>
                  <a:pt x="32749" y="50371"/>
                </a:lnTo>
                <a:lnTo>
                  <a:pt x="31400" y="49758"/>
                </a:lnTo>
                <a:lnTo>
                  <a:pt x="30010" y="49104"/>
                </a:lnTo>
                <a:lnTo>
                  <a:pt x="28702" y="48409"/>
                </a:lnTo>
                <a:lnTo>
                  <a:pt x="27393" y="47673"/>
                </a:lnTo>
                <a:lnTo>
                  <a:pt x="26085" y="46855"/>
                </a:lnTo>
                <a:lnTo>
                  <a:pt x="24858" y="46037"/>
                </a:lnTo>
                <a:lnTo>
                  <a:pt x="23632" y="45138"/>
                </a:lnTo>
                <a:lnTo>
                  <a:pt x="22405" y="44197"/>
                </a:lnTo>
                <a:lnTo>
                  <a:pt x="21261" y="43216"/>
                </a:lnTo>
                <a:lnTo>
                  <a:pt x="20116" y="42194"/>
                </a:lnTo>
                <a:lnTo>
                  <a:pt x="19012" y="41131"/>
                </a:lnTo>
                <a:lnTo>
                  <a:pt x="17949" y="40027"/>
                </a:lnTo>
                <a:lnTo>
                  <a:pt x="16927" y="38882"/>
                </a:lnTo>
                <a:lnTo>
                  <a:pt x="15945" y="37737"/>
                </a:lnTo>
                <a:lnTo>
                  <a:pt x="14964" y="36511"/>
                </a:lnTo>
                <a:lnTo>
                  <a:pt x="14065" y="35284"/>
                </a:lnTo>
                <a:lnTo>
                  <a:pt x="13043" y="33731"/>
                </a:lnTo>
                <a:lnTo>
                  <a:pt x="12061" y="32177"/>
                </a:lnTo>
                <a:lnTo>
                  <a:pt x="11203" y="30582"/>
                </a:lnTo>
                <a:lnTo>
                  <a:pt x="10385" y="28947"/>
                </a:lnTo>
                <a:lnTo>
                  <a:pt x="9649" y="27271"/>
                </a:lnTo>
                <a:lnTo>
                  <a:pt x="8954" y="25594"/>
                </a:lnTo>
                <a:lnTo>
                  <a:pt x="8382" y="23836"/>
                </a:lnTo>
                <a:lnTo>
                  <a:pt x="7891" y="22078"/>
                </a:lnTo>
                <a:lnTo>
                  <a:pt x="7687" y="21465"/>
                </a:lnTo>
                <a:lnTo>
                  <a:pt x="7441" y="20933"/>
                </a:lnTo>
                <a:lnTo>
                  <a:pt x="7155" y="20525"/>
                </a:lnTo>
                <a:lnTo>
                  <a:pt x="6991" y="20361"/>
                </a:lnTo>
                <a:lnTo>
                  <a:pt x="6787" y="20198"/>
                </a:lnTo>
                <a:lnTo>
                  <a:pt x="6583" y="20034"/>
                </a:lnTo>
                <a:lnTo>
                  <a:pt x="6378" y="19911"/>
                </a:lnTo>
                <a:lnTo>
                  <a:pt x="5928" y="19748"/>
                </a:lnTo>
                <a:lnTo>
                  <a:pt x="5397" y="19666"/>
                </a:lnTo>
                <a:lnTo>
                  <a:pt x="4825" y="19666"/>
                </a:lnTo>
                <a:lnTo>
                  <a:pt x="4334" y="19748"/>
                </a:lnTo>
                <a:lnTo>
                  <a:pt x="3884" y="19870"/>
                </a:lnTo>
                <a:lnTo>
                  <a:pt x="3475" y="20116"/>
                </a:lnTo>
                <a:lnTo>
                  <a:pt x="3107" y="20402"/>
                </a:lnTo>
                <a:lnTo>
                  <a:pt x="2821" y="20770"/>
                </a:lnTo>
                <a:lnTo>
                  <a:pt x="2576" y="21261"/>
                </a:lnTo>
                <a:lnTo>
                  <a:pt x="2412" y="21751"/>
                </a:lnTo>
                <a:lnTo>
                  <a:pt x="2290" y="22364"/>
                </a:lnTo>
                <a:lnTo>
                  <a:pt x="1390" y="29969"/>
                </a:lnTo>
                <a:lnTo>
                  <a:pt x="940" y="33772"/>
                </a:lnTo>
                <a:lnTo>
                  <a:pt x="572" y="37574"/>
                </a:lnTo>
                <a:lnTo>
                  <a:pt x="368" y="40313"/>
                </a:lnTo>
                <a:lnTo>
                  <a:pt x="204" y="43053"/>
                </a:lnTo>
                <a:lnTo>
                  <a:pt x="82" y="45833"/>
                </a:lnTo>
                <a:lnTo>
                  <a:pt x="0" y="48572"/>
                </a:lnTo>
                <a:lnTo>
                  <a:pt x="0" y="51312"/>
                </a:lnTo>
                <a:lnTo>
                  <a:pt x="41" y="54051"/>
                </a:lnTo>
                <a:lnTo>
                  <a:pt x="123" y="56831"/>
                </a:lnTo>
                <a:lnTo>
                  <a:pt x="204" y="59570"/>
                </a:lnTo>
                <a:lnTo>
                  <a:pt x="368" y="62187"/>
                </a:lnTo>
                <a:lnTo>
                  <a:pt x="532" y="64763"/>
                </a:lnTo>
                <a:lnTo>
                  <a:pt x="736" y="67339"/>
                </a:lnTo>
                <a:lnTo>
                  <a:pt x="981" y="69955"/>
                </a:lnTo>
                <a:lnTo>
                  <a:pt x="1267" y="72531"/>
                </a:lnTo>
                <a:lnTo>
                  <a:pt x="1595" y="75107"/>
                </a:lnTo>
                <a:lnTo>
                  <a:pt x="1922" y="77683"/>
                </a:lnTo>
                <a:lnTo>
                  <a:pt x="2330" y="80218"/>
                </a:lnTo>
                <a:lnTo>
                  <a:pt x="2739" y="82793"/>
                </a:lnTo>
                <a:lnTo>
                  <a:pt x="3189" y="85328"/>
                </a:lnTo>
                <a:lnTo>
                  <a:pt x="3680" y="87904"/>
                </a:lnTo>
                <a:lnTo>
                  <a:pt x="4211" y="90439"/>
                </a:lnTo>
                <a:lnTo>
                  <a:pt x="4784" y="92974"/>
                </a:lnTo>
                <a:lnTo>
                  <a:pt x="5356" y="95509"/>
                </a:lnTo>
                <a:lnTo>
                  <a:pt x="6010" y="98003"/>
                </a:lnTo>
                <a:lnTo>
                  <a:pt x="6705" y="100538"/>
                </a:lnTo>
                <a:lnTo>
                  <a:pt x="6951" y="101274"/>
                </a:lnTo>
                <a:lnTo>
                  <a:pt x="7196" y="102010"/>
                </a:lnTo>
                <a:lnTo>
                  <a:pt x="7768" y="103482"/>
                </a:lnTo>
                <a:lnTo>
                  <a:pt x="8136" y="104218"/>
                </a:lnTo>
                <a:lnTo>
                  <a:pt x="8504" y="104913"/>
                </a:lnTo>
                <a:lnTo>
                  <a:pt x="8913" y="105526"/>
                </a:lnTo>
                <a:lnTo>
                  <a:pt x="9363" y="106139"/>
                </a:lnTo>
                <a:lnTo>
                  <a:pt x="9853" y="106712"/>
                </a:lnTo>
                <a:lnTo>
                  <a:pt x="10344" y="107202"/>
                </a:lnTo>
                <a:lnTo>
                  <a:pt x="10876" y="107652"/>
                </a:lnTo>
                <a:lnTo>
                  <a:pt x="11448" y="108061"/>
                </a:lnTo>
                <a:lnTo>
                  <a:pt x="12061" y="108429"/>
                </a:lnTo>
                <a:lnTo>
                  <a:pt x="12675" y="108756"/>
                </a:lnTo>
                <a:lnTo>
                  <a:pt x="13370" y="109042"/>
                </a:lnTo>
                <a:lnTo>
                  <a:pt x="14024" y="109287"/>
                </a:lnTo>
                <a:lnTo>
                  <a:pt x="14760" y="109451"/>
                </a:lnTo>
                <a:lnTo>
                  <a:pt x="15496" y="109574"/>
                </a:lnTo>
                <a:lnTo>
                  <a:pt x="16232" y="109696"/>
                </a:lnTo>
                <a:lnTo>
                  <a:pt x="17008" y="109737"/>
                </a:lnTo>
                <a:lnTo>
                  <a:pt x="19053" y="109778"/>
                </a:lnTo>
                <a:lnTo>
                  <a:pt x="21056" y="109778"/>
                </a:lnTo>
                <a:lnTo>
                  <a:pt x="25104" y="109696"/>
                </a:lnTo>
                <a:lnTo>
                  <a:pt x="33240" y="109451"/>
                </a:lnTo>
                <a:lnTo>
                  <a:pt x="35407" y="109369"/>
                </a:lnTo>
                <a:lnTo>
                  <a:pt x="37574" y="109287"/>
                </a:lnTo>
                <a:lnTo>
                  <a:pt x="41908" y="109001"/>
                </a:lnTo>
                <a:lnTo>
                  <a:pt x="48041" y="108592"/>
                </a:lnTo>
                <a:lnTo>
                  <a:pt x="54133" y="108143"/>
                </a:lnTo>
                <a:lnTo>
                  <a:pt x="59284" y="107734"/>
                </a:lnTo>
                <a:lnTo>
                  <a:pt x="64395" y="107284"/>
                </a:lnTo>
                <a:lnTo>
                  <a:pt x="70119" y="106793"/>
                </a:lnTo>
                <a:lnTo>
                  <a:pt x="75802" y="106221"/>
                </a:lnTo>
                <a:lnTo>
                  <a:pt x="86514" y="105199"/>
                </a:lnTo>
                <a:lnTo>
                  <a:pt x="97308" y="104136"/>
                </a:lnTo>
                <a:lnTo>
                  <a:pt x="106139" y="103318"/>
                </a:lnTo>
                <a:lnTo>
                  <a:pt x="111945" y="102746"/>
                </a:lnTo>
                <a:lnTo>
                  <a:pt x="117792" y="102214"/>
                </a:lnTo>
                <a:lnTo>
                  <a:pt x="123025" y="101805"/>
                </a:lnTo>
                <a:lnTo>
                  <a:pt x="128258" y="101396"/>
                </a:lnTo>
                <a:lnTo>
                  <a:pt x="134677" y="100947"/>
                </a:lnTo>
                <a:lnTo>
                  <a:pt x="141096" y="100538"/>
                </a:lnTo>
                <a:lnTo>
                  <a:pt x="145062" y="100252"/>
                </a:lnTo>
                <a:lnTo>
                  <a:pt x="147066" y="100170"/>
                </a:lnTo>
                <a:lnTo>
                  <a:pt x="149069" y="100088"/>
                </a:lnTo>
                <a:lnTo>
                  <a:pt x="162357" y="99843"/>
                </a:lnTo>
                <a:lnTo>
                  <a:pt x="168981" y="99761"/>
                </a:lnTo>
                <a:lnTo>
                  <a:pt x="172292" y="99720"/>
                </a:lnTo>
                <a:lnTo>
                  <a:pt x="175604" y="99720"/>
                </a:lnTo>
                <a:lnTo>
                  <a:pt x="178016" y="99761"/>
                </a:lnTo>
                <a:lnTo>
                  <a:pt x="180469" y="99843"/>
                </a:lnTo>
                <a:lnTo>
                  <a:pt x="185335" y="100047"/>
                </a:lnTo>
                <a:lnTo>
                  <a:pt x="190200" y="100293"/>
                </a:lnTo>
                <a:lnTo>
                  <a:pt x="195025" y="100661"/>
                </a:lnTo>
                <a:lnTo>
                  <a:pt x="199972" y="101069"/>
                </a:lnTo>
                <a:lnTo>
                  <a:pt x="204919" y="101519"/>
                </a:lnTo>
                <a:lnTo>
                  <a:pt x="209825" y="102051"/>
                </a:lnTo>
                <a:lnTo>
                  <a:pt x="214732" y="102582"/>
                </a:lnTo>
                <a:lnTo>
                  <a:pt x="219679" y="103155"/>
                </a:lnTo>
                <a:lnTo>
                  <a:pt x="224585" y="103768"/>
                </a:lnTo>
                <a:lnTo>
                  <a:pt x="229491" y="104381"/>
                </a:lnTo>
                <a:lnTo>
                  <a:pt x="234398" y="104953"/>
                </a:lnTo>
                <a:lnTo>
                  <a:pt x="237668" y="105321"/>
                </a:lnTo>
                <a:lnTo>
                  <a:pt x="240898" y="105608"/>
                </a:lnTo>
                <a:lnTo>
                  <a:pt x="247399" y="106180"/>
                </a:lnTo>
                <a:lnTo>
                  <a:pt x="250139" y="106425"/>
                </a:lnTo>
                <a:lnTo>
                  <a:pt x="252919" y="106589"/>
                </a:lnTo>
                <a:lnTo>
                  <a:pt x="255699" y="106712"/>
                </a:lnTo>
                <a:lnTo>
                  <a:pt x="258438" y="106793"/>
                </a:lnTo>
                <a:lnTo>
                  <a:pt x="261219" y="106875"/>
                </a:lnTo>
                <a:lnTo>
                  <a:pt x="263999" y="106834"/>
                </a:lnTo>
                <a:lnTo>
                  <a:pt x="266738" y="106793"/>
                </a:lnTo>
                <a:lnTo>
                  <a:pt x="269518" y="106671"/>
                </a:lnTo>
                <a:lnTo>
                  <a:pt x="271236" y="106589"/>
                </a:lnTo>
                <a:lnTo>
                  <a:pt x="272994" y="106466"/>
                </a:lnTo>
                <a:lnTo>
                  <a:pt x="276428" y="106139"/>
                </a:lnTo>
                <a:lnTo>
                  <a:pt x="283338" y="105362"/>
                </a:lnTo>
                <a:lnTo>
                  <a:pt x="283788" y="105281"/>
                </a:lnTo>
                <a:lnTo>
                  <a:pt x="284196" y="105117"/>
                </a:lnTo>
                <a:lnTo>
                  <a:pt x="284523" y="104872"/>
                </a:lnTo>
                <a:lnTo>
                  <a:pt x="284810" y="104586"/>
                </a:lnTo>
                <a:lnTo>
                  <a:pt x="285096" y="104299"/>
                </a:lnTo>
                <a:lnTo>
                  <a:pt x="285341" y="103931"/>
                </a:lnTo>
                <a:lnTo>
                  <a:pt x="285750" y="103155"/>
                </a:lnTo>
                <a:lnTo>
                  <a:pt x="285750" y="102214"/>
                </a:lnTo>
                <a:lnTo>
                  <a:pt x="283583" y="95345"/>
                </a:lnTo>
                <a:lnTo>
                  <a:pt x="282070" y="90603"/>
                </a:lnTo>
                <a:lnTo>
                  <a:pt x="280476" y="85901"/>
                </a:lnTo>
                <a:lnTo>
                  <a:pt x="278840" y="81240"/>
                </a:lnTo>
                <a:lnTo>
                  <a:pt x="277123" y="76620"/>
                </a:lnTo>
                <a:lnTo>
                  <a:pt x="275365" y="72000"/>
                </a:lnTo>
                <a:lnTo>
                  <a:pt x="273484" y="67420"/>
                </a:lnTo>
                <a:lnTo>
                  <a:pt x="271563" y="62882"/>
                </a:lnTo>
                <a:lnTo>
                  <a:pt x="269559" y="58385"/>
                </a:lnTo>
                <a:lnTo>
                  <a:pt x="267515" y="53928"/>
                </a:lnTo>
                <a:lnTo>
                  <a:pt x="265389" y="49472"/>
                </a:lnTo>
                <a:lnTo>
                  <a:pt x="263181" y="45056"/>
                </a:lnTo>
                <a:lnTo>
                  <a:pt x="260892" y="40681"/>
                </a:lnTo>
                <a:lnTo>
                  <a:pt x="258561" y="36306"/>
                </a:lnTo>
                <a:lnTo>
                  <a:pt x="256149" y="32013"/>
                </a:lnTo>
                <a:lnTo>
                  <a:pt x="253655" y="27720"/>
                </a:lnTo>
                <a:lnTo>
                  <a:pt x="251079" y="23468"/>
                </a:lnTo>
                <a:lnTo>
                  <a:pt x="249811" y="21424"/>
                </a:lnTo>
                <a:lnTo>
                  <a:pt x="248503" y="19462"/>
                </a:lnTo>
                <a:lnTo>
                  <a:pt x="247113" y="17499"/>
                </a:lnTo>
                <a:lnTo>
                  <a:pt x="245682" y="15618"/>
                </a:lnTo>
                <a:lnTo>
                  <a:pt x="244169" y="13778"/>
                </a:lnTo>
                <a:lnTo>
                  <a:pt x="242616" y="11980"/>
                </a:lnTo>
                <a:lnTo>
                  <a:pt x="241798" y="11121"/>
                </a:lnTo>
                <a:lnTo>
                  <a:pt x="240939" y="10262"/>
                </a:lnTo>
                <a:lnTo>
                  <a:pt x="240081" y="9445"/>
                </a:lnTo>
                <a:lnTo>
                  <a:pt x="239222" y="8627"/>
                </a:lnTo>
                <a:lnTo>
                  <a:pt x="238364" y="7891"/>
                </a:lnTo>
                <a:lnTo>
                  <a:pt x="237546" y="7155"/>
                </a:lnTo>
                <a:lnTo>
                  <a:pt x="236646" y="6460"/>
                </a:lnTo>
                <a:lnTo>
                  <a:pt x="235788" y="5806"/>
                </a:lnTo>
                <a:lnTo>
                  <a:pt x="234888" y="5192"/>
                </a:lnTo>
                <a:lnTo>
                  <a:pt x="233989" y="4579"/>
                </a:lnTo>
                <a:lnTo>
                  <a:pt x="233048" y="4007"/>
                </a:lnTo>
                <a:lnTo>
                  <a:pt x="232108" y="3475"/>
                </a:lnTo>
                <a:lnTo>
                  <a:pt x="231127" y="2985"/>
                </a:lnTo>
                <a:lnTo>
                  <a:pt x="230145" y="2535"/>
                </a:lnTo>
                <a:lnTo>
                  <a:pt x="229123" y="2085"/>
                </a:lnTo>
                <a:lnTo>
                  <a:pt x="228101" y="1717"/>
                </a:lnTo>
                <a:lnTo>
                  <a:pt x="227079" y="1349"/>
                </a:lnTo>
                <a:lnTo>
                  <a:pt x="226016" y="1022"/>
                </a:lnTo>
                <a:lnTo>
                  <a:pt x="224912" y="777"/>
                </a:lnTo>
                <a:lnTo>
                  <a:pt x="223808" y="532"/>
                </a:lnTo>
                <a:lnTo>
                  <a:pt x="222132" y="245"/>
                </a:lnTo>
                <a:lnTo>
                  <a:pt x="220456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" name="Google Shape;50;p8"/>
          <p:cNvSpPr/>
          <p:nvPr/>
        </p:nvSpPr>
        <p:spPr>
          <a:xfrm flipH="1">
            <a:off x="0" y="0"/>
            <a:ext cx="9144000" cy="5143648"/>
          </a:xfrm>
          <a:custGeom>
            <a:rect b="b" l="l" r="r" t="t"/>
            <a:pathLst>
              <a:path extrusionOk="0" h="160739" w="285750">
                <a:moveTo>
                  <a:pt x="278825" y="6764"/>
                </a:moveTo>
                <a:lnTo>
                  <a:pt x="278825" y="153975"/>
                </a:lnTo>
                <a:lnTo>
                  <a:pt x="6925" y="153975"/>
                </a:lnTo>
                <a:lnTo>
                  <a:pt x="6925" y="6764"/>
                </a:lnTo>
                <a:close/>
                <a:moveTo>
                  <a:pt x="0" y="0"/>
                </a:moveTo>
                <a:lnTo>
                  <a:pt x="0" y="160739"/>
                </a:lnTo>
                <a:lnTo>
                  <a:pt x="285750" y="160739"/>
                </a:lnTo>
                <a:lnTo>
                  <a:pt x="285750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9"/>
          <p:cNvSpPr txBox="1"/>
          <p:nvPr>
            <p:ph type="title"/>
          </p:nvPr>
        </p:nvSpPr>
        <p:spPr>
          <a:xfrm>
            <a:off x="948600" y="645000"/>
            <a:ext cx="4105500" cy="1922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6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53" name="Google Shape;53;p9"/>
          <p:cNvSpPr txBox="1"/>
          <p:nvPr>
            <p:ph idx="1" type="subTitle"/>
          </p:nvPr>
        </p:nvSpPr>
        <p:spPr>
          <a:xfrm>
            <a:off x="948600" y="2244875"/>
            <a:ext cx="4105500" cy="71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pic>
        <p:nvPicPr>
          <p:cNvPr id="54" name="Google Shape;54;p9"/>
          <p:cNvPicPr preferRelativeResize="0"/>
          <p:nvPr/>
        </p:nvPicPr>
        <p:blipFill rotWithShape="1">
          <a:blip r:embed="rId2">
            <a:alphaModFix/>
          </a:blip>
          <a:srcRect b="0" l="122" r="62835" t="0"/>
          <a:stretch/>
        </p:blipFill>
        <p:spPr>
          <a:xfrm rot="5400000">
            <a:off x="2327738" y="2957011"/>
            <a:ext cx="1432374" cy="2788099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9"/>
          <p:cNvSpPr/>
          <p:nvPr/>
        </p:nvSpPr>
        <p:spPr>
          <a:xfrm flipH="1">
            <a:off x="5295898" y="3686724"/>
            <a:ext cx="3791903" cy="1456754"/>
          </a:xfrm>
          <a:custGeom>
            <a:rect b="b" l="l" r="r" t="t"/>
            <a:pathLst>
              <a:path extrusionOk="0" h="109778" w="285750">
                <a:moveTo>
                  <a:pt x="217594" y="0"/>
                </a:moveTo>
                <a:lnTo>
                  <a:pt x="215917" y="245"/>
                </a:lnTo>
                <a:lnTo>
                  <a:pt x="214241" y="532"/>
                </a:lnTo>
                <a:lnTo>
                  <a:pt x="213014" y="777"/>
                </a:lnTo>
                <a:lnTo>
                  <a:pt x="211829" y="1063"/>
                </a:lnTo>
                <a:lnTo>
                  <a:pt x="210684" y="1390"/>
                </a:lnTo>
                <a:lnTo>
                  <a:pt x="209539" y="1758"/>
                </a:lnTo>
                <a:lnTo>
                  <a:pt x="208394" y="2208"/>
                </a:lnTo>
                <a:lnTo>
                  <a:pt x="207290" y="2658"/>
                </a:lnTo>
                <a:lnTo>
                  <a:pt x="206227" y="3148"/>
                </a:lnTo>
                <a:lnTo>
                  <a:pt x="205164" y="3680"/>
                </a:lnTo>
                <a:lnTo>
                  <a:pt x="204101" y="4211"/>
                </a:lnTo>
                <a:lnTo>
                  <a:pt x="203079" y="4825"/>
                </a:lnTo>
                <a:lnTo>
                  <a:pt x="202057" y="5479"/>
                </a:lnTo>
                <a:lnTo>
                  <a:pt x="201076" y="6133"/>
                </a:lnTo>
                <a:lnTo>
                  <a:pt x="200095" y="6828"/>
                </a:lnTo>
                <a:lnTo>
                  <a:pt x="199113" y="7564"/>
                </a:lnTo>
                <a:lnTo>
                  <a:pt x="198173" y="8300"/>
                </a:lnTo>
                <a:lnTo>
                  <a:pt x="197233" y="9077"/>
                </a:lnTo>
                <a:lnTo>
                  <a:pt x="196088" y="10058"/>
                </a:lnTo>
                <a:lnTo>
                  <a:pt x="194984" y="11080"/>
                </a:lnTo>
                <a:lnTo>
                  <a:pt x="193921" y="12143"/>
                </a:lnTo>
                <a:lnTo>
                  <a:pt x="192899" y="13206"/>
                </a:lnTo>
                <a:lnTo>
                  <a:pt x="191917" y="14310"/>
                </a:lnTo>
                <a:lnTo>
                  <a:pt x="190936" y="15455"/>
                </a:lnTo>
                <a:lnTo>
                  <a:pt x="189996" y="16600"/>
                </a:lnTo>
                <a:lnTo>
                  <a:pt x="189096" y="17744"/>
                </a:lnTo>
                <a:lnTo>
                  <a:pt x="188197" y="18930"/>
                </a:lnTo>
                <a:lnTo>
                  <a:pt x="187379" y="20157"/>
                </a:lnTo>
                <a:lnTo>
                  <a:pt x="186561" y="21383"/>
                </a:lnTo>
                <a:lnTo>
                  <a:pt x="185785" y="22651"/>
                </a:lnTo>
                <a:lnTo>
                  <a:pt x="185008" y="23918"/>
                </a:lnTo>
                <a:lnTo>
                  <a:pt x="184272" y="25226"/>
                </a:lnTo>
                <a:lnTo>
                  <a:pt x="183577" y="26576"/>
                </a:lnTo>
                <a:lnTo>
                  <a:pt x="182882" y="27925"/>
                </a:lnTo>
                <a:lnTo>
                  <a:pt x="181737" y="30255"/>
                </a:lnTo>
                <a:lnTo>
                  <a:pt x="180551" y="32586"/>
                </a:lnTo>
                <a:lnTo>
                  <a:pt x="179325" y="34916"/>
                </a:lnTo>
                <a:lnTo>
                  <a:pt x="178711" y="36061"/>
                </a:lnTo>
                <a:lnTo>
                  <a:pt x="178057" y="37206"/>
                </a:lnTo>
                <a:lnTo>
                  <a:pt x="177567" y="37942"/>
                </a:lnTo>
                <a:lnTo>
                  <a:pt x="177076" y="38678"/>
                </a:lnTo>
                <a:lnTo>
                  <a:pt x="176585" y="39373"/>
                </a:lnTo>
                <a:lnTo>
                  <a:pt x="176013" y="40068"/>
                </a:lnTo>
                <a:lnTo>
                  <a:pt x="175440" y="40722"/>
                </a:lnTo>
                <a:lnTo>
                  <a:pt x="174868" y="41335"/>
                </a:lnTo>
                <a:lnTo>
                  <a:pt x="174255" y="41908"/>
                </a:lnTo>
                <a:lnTo>
                  <a:pt x="173601" y="42439"/>
                </a:lnTo>
                <a:lnTo>
                  <a:pt x="172906" y="42971"/>
                </a:lnTo>
                <a:lnTo>
                  <a:pt x="172210" y="43421"/>
                </a:lnTo>
                <a:lnTo>
                  <a:pt x="171475" y="43870"/>
                </a:lnTo>
                <a:lnTo>
                  <a:pt x="170698" y="44238"/>
                </a:lnTo>
                <a:lnTo>
                  <a:pt x="169880" y="44606"/>
                </a:lnTo>
                <a:lnTo>
                  <a:pt x="169062" y="44892"/>
                </a:lnTo>
                <a:lnTo>
                  <a:pt x="168204" y="45138"/>
                </a:lnTo>
                <a:lnTo>
                  <a:pt x="167304" y="45383"/>
                </a:lnTo>
                <a:lnTo>
                  <a:pt x="166486" y="45506"/>
                </a:lnTo>
                <a:lnTo>
                  <a:pt x="165669" y="45628"/>
                </a:lnTo>
                <a:lnTo>
                  <a:pt x="164851" y="45710"/>
                </a:lnTo>
                <a:lnTo>
                  <a:pt x="164033" y="45751"/>
                </a:lnTo>
                <a:lnTo>
                  <a:pt x="163216" y="45710"/>
                </a:lnTo>
                <a:lnTo>
                  <a:pt x="162398" y="45669"/>
                </a:lnTo>
                <a:lnTo>
                  <a:pt x="161621" y="45628"/>
                </a:lnTo>
                <a:lnTo>
                  <a:pt x="160803" y="45506"/>
                </a:lnTo>
                <a:lnTo>
                  <a:pt x="160027" y="45342"/>
                </a:lnTo>
                <a:lnTo>
                  <a:pt x="159250" y="45179"/>
                </a:lnTo>
                <a:lnTo>
                  <a:pt x="158473" y="44974"/>
                </a:lnTo>
                <a:lnTo>
                  <a:pt x="157696" y="44770"/>
                </a:lnTo>
                <a:lnTo>
                  <a:pt x="156919" y="44484"/>
                </a:lnTo>
                <a:lnTo>
                  <a:pt x="156142" y="44238"/>
                </a:lnTo>
                <a:lnTo>
                  <a:pt x="154589" y="43584"/>
                </a:lnTo>
                <a:lnTo>
                  <a:pt x="153567" y="43093"/>
                </a:lnTo>
                <a:lnTo>
                  <a:pt x="152585" y="42603"/>
                </a:lnTo>
                <a:lnTo>
                  <a:pt x="151645" y="42071"/>
                </a:lnTo>
                <a:lnTo>
                  <a:pt x="150705" y="41499"/>
                </a:lnTo>
                <a:lnTo>
                  <a:pt x="149764" y="40886"/>
                </a:lnTo>
                <a:lnTo>
                  <a:pt x="148906" y="40231"/>
                </a:lnTo>
                <a:lnTo>
                  <a:pt x="148047" y="39577"/>
                </a:lnTo>
                <a:lnTo>
                  <a:pt x="147188" y="38882"/>
                </a:lnTo>
                <a:lnTo>
                  <a:pt x="146412" y="38146"/>
                </a:lnTo>
                <a:lnTo>
                  <a:pt x="145594" y="37410"/>
                </a:lnTo>
                <a:lnTo>
                  <a:pt x="144858" y="36634"/>
                </a:lnTo>
                <a:lnTo>
                  <a:pt x="144122" y="35816"/>
                </a:lnTo>
                <a:lnTo>
                  <a:pt x="143386" y="34998"/>
                </a:lnTo>
                <a:lnTo>
                  <a:pt x="142691" y="34180"/>
                </a:lnTo>
                <a:lnTo>
                  <a:pt x="141996" y="33281"/>
                </a:lnTo>
                <a:lnTo>
                  <a:pt x="141342" y="32381"/>
                </a:lnTo>
                <a:lnTo>
                  <a:pt x="139011" y="29070"/>
                </a:lnTo>
                <a:lnTo>
                  <a:pt x="136722" y="25758"/>
                </a:lnTo>
                <a:lnTo>
                  <a:pt x="134473" y="22405"/>
                </a:lnTo>
                <a:lnTo>
                  <a:pt x="132183" y="19053"/>
                </a:lnTo>
                <a:lnTo>
                  <a:pt x="131079" y="17458"/>
                </a:lnTo>
                <a:lnTo>
                  <a:pt x="129894" y="15945"/>
                </a:lnTo>
                <a:lnTo>
                  <a:pt x="128708" y="14433"/>
                </a:lnTo>
                <a:lnTo>
                  <a:pt x="127482" y="13002"/>
                </a:lnTo>
                <a:lnTo>
                  <a:pt x="126173" y="11612"/>
                </a:lnTo>
                <a:lnTo>
                  <a:pt x="125478" y="10916"/>
                </a:lnTo>
                <a:lnTo>
                  <a:pt x="124783" y="10262"/>
                </a:lnTo>
                <a:lnTo>
                  <a:pt x="124047" y="9649"/>
                </a:lnTo>
                <a:lnTo>
                  <a:pt x="123311" y="9036"/>
                </a:lnTo>
                <a:lnTo>
                  <a:pt x="122575" y="8422"/>
                </a:lnTo>
                <a:lnTo>
                  <a:pt x="121758" y="7850"/>
                </a:lnTo>
                <a:lnTo>
                  <a:pt x="120367" y="6910"/>
                </a:lnTo>
                <a:lnTo>
                  <a:pt x="118936" y="6051"/>
                </a:lnTo>
                <a:lnTo>
                  <a:pt x="117465" y="5274"/>
                </a:lnTo>
                <a:lnTo>
                  <a:pt x="116729" y="4906"/>
                </a:lnTo>
                <a:lnTo>
                  <a:pt x="115952" y="4579"/>
                </a:lnTo>
                <a:lnTo>
                  <a:pt x="115216" y="4293"/>
                </a:lnTo>
                <a:lnTo>
                  <a:pt x="114439" y="4007"/>
                </a:lnTo>
                <a:lnTo>
                  <a:pt x="113621" y="3761"/>
                </a:lnTo>
                <a:lnTo>
                  <a:pt x="112844" y="3516"/>
                </a:lnTo>
                <a:lnTo>
                  <a:pt x="112027" y="3353"/>
                </a:lnTo>
                <a:lnTo>
                  <a:pt x="111209" y="3189"/>
                </a:lnTo>
                <a:lnTo>
                  <a:pt x="110391" y="3066"/>
                </a:lnTo>
                <a:lnTo>
                  <a:pt x="109533" y="2944"/>
                </a:lnTo>
                <a:lnTo>
                  <a:pt x="108388" y="2903"/>
                </a:lnTo>
                <a:lnTo>
                  <a:pt x="107284" y="2862"/>
                </a:lnTo>
                <a:lnTo>
                  <a:pt x="106221" y="2944"/>
                </a:lnTo>
                <a:lnTo>
                  <a:pt x="105199" y="3066"/>
                </a:lnTo>
                <a:lnTo>
                  <a:pt x="104177" y="3271"/>
                </a:lnTo>
                <a:lnTo>
                  <a:pt x="103195" y="3516"/>
                </a:lnTo>
                <a:lnTo>
                  <a:pt x="102214" y="3843"/>
                </a:lnTo>
                <a:lnTo>
                  <a:pt x="101274" y="4211"/>
                </a:lnTo>
                <a:lnTo>
                  <a:pt x="100374" y="4661"/>
                </a:lnTo>
                <a:lnTo>
                  <a:pt x="99516" y="5152"/>
                </a:lnTo>
                <a:lnTo>
                  <a:pt x="98657" y="5724"/>
                </a:lnTo>
                <a:lnTo>
                  <a:pt x="97839" y="6337"/>
                </a:lnTo>
                <a:lnTo>
                  <a:pt x="97022" y="7032"/>
                </a:lnTo>
                <a:lnTo>
                  <a:pt x="96245" y="7809"/>
                </a:lnTo>
                <a:lnTo>
                  <a:pt x="95509" y="8627"/>
                </a:lnTo>
                <a:lnTo>
                  <a:pt x="94814" y="9485"/>
                </a:lnTo>
                <a:lnTo>
                  <a:pt x="93955" y="10630"/>
                </a:lnTo>
                <a:lnTo>
                  <a:pt x="93178" y="11816"/>
                </a:lnTo>
                <a:lnTo>
                  <a:pt x="92483" y="13043"/>
                </a:lnTo>
                <a:lnTo>
                  <a:pt x="91829" y="14310"/>
                </a:lnTo>
                <a:lnTo>
                  <a:pt x="91216" y="15577"/>
                </a:lnTo>
                <a:lnTo>
                  <a:pt x="90603" y="16845"/>
                </a:lnTo>
                <a:lnTo>
                  <a:pt x="89540" y="19462"/>
                </a:lnTo>
                <a:lnTo>
                  <a:pt x="88517" y="21996"/>
                </a:lnTo>
                <a:lnTo>
                  <a:pt x="87536" y="24531"/>
                </a:lnTo>
                <a:lnTo>
                  <a:pt x="86514" y="27025"/>
                </a:lnTo>
                <a:lnTo>
                  <a:pt x="85983" y="28293"/>
                </a:lnTo>
                <a:lnTo>
                  <a:pt x="85410" y="29479"/>
                </a:lnTo>
                <a:lnTo>
                  <a:pt x="84838" y="30623"/>
                </a:lnTo>
                <a:lnTo>
                  <a:pt x="84265" y="31686"/>
                </a:lnTo>
                <a:lnTo>
                  <a:pt x="83652" y="32749"/>
                </a:lnTo>
                <a:lnTo>
                  <a:pt x="83039" y="33772"/>
                </a:lnTo>
                <a:lnTo>
                  <a:pt x="82385" y="34753"/>
                </a:lnTo>
                <a:lnTo>
                  <a:pt x="81730" y="35734"/>
                </a:lnTo>
                <a:lnTo>
                  <a:pt x="81035" y="36674"/>
                </a:lnTo>
                <a:lnTo>
                  <a:pt x="80340" y="37615"/>
                </a:lnTo>
                <a:lnTo>
                  <a:pt x="79604" y="38514"/>
                </a:lnTo>
                <a:lnTo>
                  <a:pt x="78868" y="39373"/>
                </a:lnTo>
                <a:lnTo>
                  <a:pt x="78092" y="40231"/>
                </a:lnTo>
                <a:lnTo>
                  <a:pt x="77274" y="41049"/>
                </a:lnTo>
                <a:lnTo>
                  <a:pt x="76456" y="41826"/>
                </a:lnTo>
                <a:lnTo>
                  <a:pt x="75639" y="42603"/>
                </a:lnTo>
                <a:lnTo>
                  <a:pt x="74780" y="43339"/>
                </a:lnTo>
                <a:lnTo>
                  <a:pt x="73880" y="44034"/>
                </a:lnTo>
                <a:lnTo>
                  <a:pt x="72981" y="44729"/>
                </a:lnTo>
                <a:lnTo>
                  <a:pt x="72081" y="45383"/>
                </a:lnTo>
                <a:lnTo>
                  <a:pt x="71141" y="46037"/>
                </a:lnTo>
                <a:lnTo>
                  <a:pt x="70201" y="46651"/>
                </a:lnTo>
                <a:lnTo>
                  <a:pt x="69219" y="47223"/>
                </a:lnTo>
                <a:lnTo>
                  <a:pt x="68197" y="47795"/>
                </a:lnTo>
                <a:lnTo>
                  <a:pt x="67216" y="48327"/>
                </a:lnTo>
                <a:lnTo>
                  <a:pt x="66153" y="48858"/>
                </a:lnTo>
                <a:lnTo>
                  <a:pt x="65090" y="49349"/>
                </a:lnTo>
                <a:lnTo>
                  <a:pt x="64027" y="49799"/>
                </a:lnTo>
                <a:lnTo>
                  <a:pt x="62923" y="50248"/>
                </a:lnTo>
                <a:lnTo>
                  <a:pt x="61819" y="50657"/>
                </a:lnTo>
                <a:lnTo>
                  <a:pt x="60715" y="51066"/>
                </a:lnTo>
                <a:lnTo>
                  <a:pt x="59530" y="51434"/>
                </a:lnTo>
                <a:lnTo>
                  <a:pt x="58385" y="51761"/>
                </a:lnTo>
                <a:lnTo>
                  <a:pt x="57199" y="52088"/>
                </a:lnTo>
                <a:lnTo>
                  <a:pt x="55605" y="52456"/>
                </a:lnTo>
                <a:lnTo>
                  <a:pt x="53969" y="52783"/>
                </a:lnTo>
                <a:lnTo>
                  <a:pt x="52375" y="52988"/>
                </a:lnTo>
                <a:lnTo>
                  <a:pt x="50780" y="53192"/>
                </a:lnTo>
                <a:lnTo>
                  <a:pt x="49226" y="53274"/>
                </a:lnTo>
                <a:lnTo>
                  <a:pt x="47673" y="53315"/>
                </a:lnTo>
                <a:lnTo>
                  <a:pt x="46078" y="53274"/>
                </a:lnTo>
                <a:lnTo>
                  <a:pt x="44565" y="53192"/>
                </a:lnTo>
                <a:lnTo>
                  <a:pt x="43012" y="53070"/>
                </a:lnTo>
                <a:lnTo>
                  <a:pt x="41499" y="52865"/>
                </a:lnTo>
                <a:lnTo>
                  <a:pt x="39986" y="52579"/>
                </a:lnTo>
                <a:lnTo>
                  <a:pt x="38514" y="52252"/>
                </a:lnTo>
                <a:lnTo>
                  <a:pt x="37042" y="51843"/>
                </a:lnTo>
                <a:lnTo>
                  <a:pt x="35611" y="51434"/>
                </a:lnTo>
                <a:lnTo>
                  <a:pt x="34180" y="50944"/>
                </a:lnTo>
                <a:lnTo>
                  <a:pt x="32749" y="50371"/>
                </a:lnTo>
                <a:lnTo>
                  <a:pt x="31400" y="49758"/>
                </a:lnTo>
                <a:lnTo>
                  <a:pt x="30010" y="49104"/>
                </a:lnTo>
                <a:lnTo>
                  <a:pt x="28702" y="48409"/>
                </a:lnTo>
                <a:lnTo>
                  <a:pt x="27393" y="47673"/>
                </a:lnTo>
                <a:lnTo>
                  <a:pt x="26085" y="46855"/>
                </a:lnTo>
                <a:lnTo>
                  <a:pt x="24858" y="46037"/>
                </a:lnTo>
                <a:lnTo>
                  <a:pt x="23632" y="45138"/>
                </a:lnTo>
                <a:lnTo>
                  <a:pt x="22405" y="44197"/>
                </a:lnTo>
                <a:lnTo>
                  <a:pt x="21261" y="43216"/>
                </a:lnTo>
                <a:lnTo>
                  <a:pt x="20116" y="42194"/>
                </a:lnTo>
                <a:lnTo>
                  <a:pt x="19012" y="41131"/>
                </a:lnTo>
                <a:lnTo>
                  <a:pt x="17949" y="40027"/>
                </a:lnTo>
                <a:lnTo>
                  <a:pt x="16927" y="38882"/>
                </a:lnTo>
                <a:lnTo>
                  <a:pt x="15945" y="37737"/>
                </a:lnTo>
                <a:lnTo>
                  <a:pt x="14964" y="36511"/>
                </a:lnTo>
                <a:lnTo>
                  <a:pt x="14065" y="35284"/>
                </a:lnTo>
                <a:lnTo>
                  <a:pt x="13043" y="33731"/>
                </a:lnTo>
                <a:lnTo>
                  <a:pt x="12061" y="32177"/>
                </a:lnTo>
                <a:lnTo>
                  <a:pt x="11203" y="30582"/>
                </a:lnTo>
                <a:lnTo>
                  <a:pt x="10385" y="28947"/>
                </a:lnTo>
                <a:lnTo>
                  <a:pt x="9649" y="27271"/>
                </a:lnTo>
                <a:lnTo>
                  <a:pt x="8954" y="25594"/>
                </a:lnTo>
                <a:lnTo>
                  <a:pt x="8382" y="23836"/>
                </a:lnTo>
                <a:lnTo>
                  <a:pt x="7891" y="22078"/>
                </a:lnTo>
                <a:lnTo>
                  <a:pt x="7687" y="21465"/>
                </a:lnTo>
                <a:lnTo>
                  <a:pt x="7441" y="20933"/>
                </a:lnTo>
                <a:lnTo>
                  <a:pt x="7155" y="20525"/>
                </a:lnTo>
                <a:lnTo>
                  <a:pt x="6991" y="20361"/>
                </a:lnTo>
                <a:lnTo>
                  <a:pt x="6787" y="20198"/>
                </a:lnTo>
                <a:lnTo>
                  <a:pt x="6583" y="20034"/>
                </a:lnTo>
                <a:lnTo>
                  <a:pt x="6378" y="19911"/>
                </a:lnTo>
                <a:lnTo>
                  <a:pt x="5928" y="19748"/>
                </a:lnTo>
                <a:lnTo>
                  <a:pt x="5397" y="19666"/>
                </a:lnTo>
                <a:lnTo>
                  <a:pt x="4825" y="19666"/>
                </a:lnTo>
                <a:lnTo>
                  <a:pt x="4334" y="19748"/>
                </a:lnTo>
                <a:lnTo>
                  <a:pt x="3884" y="19870"/>
                </a:lnTo>
                <a:lnTo>
                  <a:pt x="3475" y="20116"/>
                </a:lnTo>
                <a:lnTo>
                  <a:pt x="3107" y="20402"/>
                </a:lnTo>
                <a:lnTo>
                  <a:pt x="2821" y="20770"/>
                </a:lnTo>
                <a:lnTo>
                  <a:pt x="2576" y="21261"/>
                </a:lnTo>
                <a:lnTo>
                  <a:pt x="2412" y="21751"/>
                </a:lnTo>
                <a:lnTo>
                  <a:pt x="2290" y="22364"/>
                </a:lnTo>
                <a:lnTo>
                  <a:pt x="1390" y="29969"/>
                </a:lnTo>
                <a:lnTo>
                  <a:pt x="940" y="33772"/>
                </a:lnTo>
                <a:lnTo>
                  <a:pt x="572" y="37574"/>
                </a:lnTo>
                <a:lnTo>
                  <a:pt x="368" y="40313"/>
                </a:lnTo>
                <a:lnTo>
                  <a:pt x="204" y="43053"/>
                </a:lnTo>
                <a:lnTo>
                  <a:pt x="82" y="45833"/>
                </a:lnTo>
                <a:lnTo>
                  <a:pt x="0" y="48572"/>
                </a:lnTo>
                <a:lnTo>
                  <a:pt x="0" y="51312"/>
                </a:lnTo>
                <a:lnTo>
                  <a:pt x="41" y="54051"/>
                </a:lnTo>
                <a:lnTo>
                  <a:pt x="123" y="56831"/>
                </a:lnTo>
                <a:lnTo>
                  <a:pt x="204" y="59570"/>
                </a:lnTo>
                <a:lnTo>
                  <a:pt x="368" y="62187"/>
                </a:lnTo>
                <a:lnTo>
                  <a:pt x="532" y="64763"/>
                </a:lnTo>
                <a:lnTo>
                  <a:pt x="736" y="67339"/>
                </a:lnTo>
                <a:lnTo>
                  <a:pt x="981" y="69955"/>
                </a:lnTo>
                <a:lnTo>
                  <a:pt x="1267" y="72531"/>
                </a:lnTo>
                <a:lnTo>
                  <a:pt x="1595" y="75107"/>
                </a:lnTo>
                <a:lnTo>
                  <a:pt x="1922" y="77683"/>
                </a:lnTo>
                <a:lnTo>
                  <a:pt x="2330" y="80218"/>
                </a:lnTo>
                <a:lnTo>
                  <a:pt x="2739" y="82793"/>
                </a:lnTo>
                <a:lnTo>
                  <a:pt x="3189" y="85328"/>
                </a:lnTo>
                <a:lnTo>
                  <a:pt x="3680" y="87904"/>
                </a:lnTo>
                <a:lnTo>
                  <a:pt x="4211" y="90439"/>
                </a:lnTo>
                <a:lnTo>
                  <a:pt x="4784" y="92974"/>
                </a:lnTo>
                <a:lnTo>
                  <a:pt x="5356" y="95509"/>
                </a:lnTo>
                <a:lnTo>
                  <a:pt x="6010" y="98003"/>
                </a:lnTo>
                <a:lnTo>
                  <a:pt x="6705" y="100538"/>
                </a:lnTo>
                <a:lnTo>
                  <a:pt x="6951" y="101274"/>
                </a:lnTo>
                <a:lnTo>
                  <a:pt x="7196" y="102010"/>
                </a:lnTo>
                <a:lnTo>
                  <a:pt x="7768" y="103482"/>
                </a:lnTo>
                <a:lnTo>
                  <a:pt x="8136" y="104218"/>
                </a:lnTo>
                <a:lnTo>
                  <a:pt x="8504" y="104913"/>
                </a:lnTo>
                <a:lnTo>
                  <a:pt x="8913" y="105526"/>
                </a:lnTo>
                <a:lnTo>
                  <a:pt x="9363" y="106139"/>
                </a:lnTo>
                <a:lnTo>
                  <a:pt x="9853" y="106712"/>
                </a:lnTo>
                <a:lnTo>
                  <a:pt x="10344" y="107202"/>
                </a:lnTo>
                <a:lnTo>
                  <a:pt x="10876" y="107652"/>
                </a:lnTo>
                <a:lnTo>
                  <a:pt x="11448" y="108061"/>
                </a:lnTo>
                <a:lnTo>
                  <a:pt x="12061" y="108429"/>
                </a:lnTo>
                <a:lnTo>
                  <a:pt x="12675" y="108756"/>
                </a:lnTo>
                <a:lnTo>
                  <a:pt x="13370" y="109042"/>
                </a:lnTo>
                <a:lnTo>
                  <a:pt x="14024" y="109287"/>
                </a:lnTo>
                <a:lnTo>
                  <a:pt x="14760" y="109451"/>
                </a:lnTo>
                <a:lnTo>
                  <a:pt x="15496" y="109574"/>
                </a:lnTo>
                <a:lnTo>
                  <a:pt x="16232" y="109696"/>
                </a:lnTo>
                <a:lnTo>
                  <a:pt x="17008" y="109737"/>
                </a:lnTo>
                <a:lnTo>
                  <a:pt x="19053" y="109778"/>
                </a:lnTo>
                <a:lnTo>
                  <a:pt x="21056" y="109778"/>
                </a:lnTo>
                <a:lnTo>
                  <a:pt x="25104" y="109696"/>
                </a:lnTo>
                <a:lnTo>
                  <a:pt x="33240" y="109451"/>
                </a:lnTo>
                <a:lnTo>
                  <a:pt x="35407" y="109369"/>
                </a:lnTo>
                <a:lnTo>
                  <a:pt x="37574" y="109287"/>
                </a:lnTo>
                <a:lnTo>
                  <a:pt x="41908" y="109001"/>
                </a:lnTo>
                <a:lnTo>
                  <a:pt x="48041" y="108592"/>
                </a:lnTo>
                <a:lnTo>
                  <a:pt x="54133" y="108143"/>
                </a:lnTo>
                <a:lnTo>
                  <a:pt x="59284" y="107734"/>
                </a:lnTo>
                <a:lnTo>
                  <a:pt x="64395" y="107284"/>
                </a:lnTo>
                <a:lnTo>
                  <a:pt x="70119" y="106793"/>
                </a:lnTo>
                <a:lnTo>
                  <a:pt x="75802" y="106221"/>
                </a:lnTo>
                <a:lnTo>
                  <a:pt x="86514" y="105199"/>
                </a:lnTo>
                <a:lnTo>
                  <a:pt x="97308" y="104136"/>
                </a:lnTo>
                <a:lnTo>
                  <a:pt x="106139" y="103318"/>
                </a:lnTo>
                <a:lnTo>
                  <a:pt x="111945" y="102746"/>
                </a:lnTo>
                <a:lnTo>
                  <a:pt x="117792" y="102214"/>
                </a:lnTo>
                <a:lnTo>
                  <a:pt x="123025" y="101805"/>
                </a:lnTo>
                <a:lnTo>
                  <a:pt x="128258" y="101396"/>
                </a:lnTo>
                <a:lnTo>
                  <a:pt x="134677" y="100947"/>
                </a:lnTo>
                <a:lnTo>
                  <a:pt x="141096" y="100538"/>
                </a:lnTo>
                <a:lnTo>
                  <a:pt x="145062" y="100252"/>
                </a:lnTo>
                <a:lnTo>
                  <a:pt x="147066" y="100170"/>
                </a:lnTo>
                <a:lnTo>
                  <a:pt x="149069" y="100088"/>
                </a:lnTo>
                <a:lnTo>
                  <a:pt x="162357" y="99843"/>
                </a:lnTo>
                <a:lnTo>
                  <a:pt x="168981" y="99761"/>
                </a:lnTo>
                <a:lnTo>
                  <a:pt x="172292" y="99720"/>
                </a:lnTo>
                <a:lnTo>
                  <a:pt x="175604" y="99720"/>
                </a:lnTo>
                <a:lnTo>
                  <a:pt x="178016" y="99761"/>
                </a:lnTo>
                <a:lnTo>
                  <a:pt x="180469" y="99843"/>
                </a:lnTo>
                <a:lnTo>
                  <a:pt x="185335" y="100047"/>
                </a:lnTo>
                <a:lnTo>
                  <a:pt x="190200" y="100293"/>
                </a:lnTo>
                <a:lnTo>
                  <a:pt x="195025" y="100661"/>
                </a:lnTo>
                <a:lnTo>
                  <a:pt x="199972" y="101069"/>
                </a:lnTo>
                <a:lnTo>
                  <a:pt x="204919" y="101519"/>
                </a:lnTo>
                <a:lnTo>
                  <a:pt x="209825" y="102051"/>
                </a:lnTo>
                <a:lnTo>
                  <a:pt x="214732" y="102582"/>
                </a:lnTo>
                <a:lnTo>
                  <a:pt x="219679" y="103155"/>
                </a:lnTo>
                <a:lnTo>
                  <a:pt x="224585" y="103768"/>
                </a:lnTo>
                <a:lnTo>
                  <a:pt x="229491" y="104381"/>
                </a:lnTo>
                <a:lnTo>
                  <a:pt x="234398" y="104953"/>
                </a:lnTo>
                <a:lnTo>
                  <a:pt x="237668" y="105321"/>
                </a:lnTo>
                <a:lnTo>
                  <a:pt x="240898" y="105608"/>
                </a:lnTo>
                <a:lnTo>
                  <a:pt x="247399" y="106180"/>
                </a:lnTo>
                <a:lnTo>
                  <a:pt x="250139" y="106425"/>
                </a:lnTo>
                <a:lnTo>
                  <a:pt x="252919" y="106589"/>
                </a:lnTo>
                <a:lnTo>
                  <a:pt x="255699" y="106712"/>
                </a:lnTo>
                <a:lnTo>
                  <a:pt x="258438" y="106793"/>
                </a:lnTo>
                <a:lnTo>
                  <a:pt x="261219" y="106875"/>
                </a:lnTo>
                <a:lnTo>
                  <a:pt x="263999" y="106834"/>
                </a:lnTo>
                <a:lnTo>
                  <a:pt x="266738" y="106793"/>
                </a:lnTo>
                <a:lnTo>
                  <a:pt x="269518" y="106671"/>
                </a:lnTo>
                <a:lnTo>
                  <a:pt x="271236" y="106589"/>
                </a:lnTo>
                <a:lnTo>
                  <a:pt x="272994" y="106466"/>
                </a:lnTo>
                <a:lnTo>
                  <a:pt x="276428" y="106139"/>
                </a:lnTo>
                <a:lnTo>
                  <a:pt x="283338" y="105362"/>
                </a:lnTo>
                <a:lnTo>
                  <a:pt x="283788" y="105281"/>
                </a:lnTo>
                <a:lnTo>
                  <a:pt x="284196" y="105117"/>
                </a:lnTo>
                <a:lnTo>
                  <a:pt x="284523" y="104872"/>
                </a:lnTo>
                <a:lnTo>
                  <a:pt x="284810" y="104586"/>
                </a:lnTo>
                <a:lnTo>
                  <a:pt x="285096" y="104299"/>
                </a:lnTo>
                <a:lnTo>
                  <a:pt x="285341" y="103931"/>
                </a:lnTo>
                <a:lnTo>
                  <a:pt x="285750" y="103155"/>
                </a:lnTo>
                <a:lnTo>
                  <a:pt x="285750" y="102214"/>
                </a:lnTo>
                <a:lnTo>
                  <a:pt x="283583" y="95345"/>
                </a:lnTo>
                <a:lnTo>
                  <a:pt x="282070" y="90603"/>
                </a:lnTo>
                <a:lnTo>
                  <a:pt x="280476" y="85901"/>
                </a:lnTo>
                <a:lnTo>
                  <a:pt x="278840" y="81240"/>
                </a:lnTo>
                <a:lnTo>
                  <a:pt x="277123" y="76620"/>
                </a:lnTo>
                <a:lnTo>
                  <a:pt x="275365" y="72000"/>
                </a:lnTo>
                <a:lnTo>
                  <a:pt x="273484" y="67420"/>
                </a:lnTo>
                <a:lnTo>
                  <a:pt x="271563" y="62882"/>
                </a:lnTo>
                <a:lnTo>
                  <a:pt x="269559" y="58385"/>
                </a:lnTo>
                <a:lnTo>
                  <a:pt x="267515" y="53928"/>
                </a:lnTo>
                <a:lnTo>
                  <a:pt x="265389" y="49472"/>
                </a:lnTo>
                <a:lnTo>
                  <a:pt x="263181" y="45056"/>
                </a:lnTo>
                <a:lnTo>
                  <a:pt x="260892" y="40681"/>
                </a:lnTo>
                <a:lnTo>
                  <a:pt x="258561" y="36306"/>
                </a:lnTo>
                <a:lnTo>
                  <a:pt x="256149" y="32013"/>
                </a:lnTo>
                <a:lnTo>
                  <a:pt x="253655" y="27720"/>
                </a:lnTo>
                <a:lnTo>
                  <a:pt x="251079" y="23468"/>
                </a:lnTo>
                <a:lnTo>
                  <a:pt x="249811" y="21424"/>
                </a:lnTo>
                <a:lnTo>
                  <a:pt x="248503" y="19462"/>
                </a:lnTo>
                <a:lnTo>
                  <a:pt x="247113" y="17499"/>
                </a:lnTo>
                <a:lnTo>
                  <a:pt x="245682" y="15618"/>
                </a:lnTo>
                <a:lnTo>
                  <a:pt x="244169" y="13778"/>
                </a:lnTo>
                <a:lnTo>
                  <a:pt x="242616" y="11980"/>
                </a:lnTo>
                <a:lnTo>
                  <a:pt x="241798" y="11121"/>
                </a:lnTo>
                <a:lnTo>
                  <a:pt x="240939" y="10262"/>
                </a:lnTo>
                <a:lnTo>
                  <a:pt x="240081" y="9445"/>
                </a:lnTo>
                <a:lnTo>
                  <a:pt x="239222" y="8627"/>
                </a:lnTo>
                <a:lnTo>
                  <a:pt x="238364" y="7891"/>
                </a:lnTo>
                <a:lnTo>
                  <a:pt x="237546" y="7155"/>
                </a:lnTo>
                <a:lnTo>
                  <a:pt x="236646" y="6460"/>
                </a:lnTo>
                <a:lnTo>
                  <a:pt x="235788" y="5806"/>
                </a:lnTo>
                <a:lnTo>
                  <a:pt x="234888" y="5192"/>
                </a:lnTo>
                <a:lnTo>
                  <a:pt x="233989" y="4579"/>
                </a:lnTo>
                <a:lnTo>
                  <a:pt x="233048" y="4007"/>
                </a:lnTo>
                <a:lnTo>
                  <a:pt x="232108" y="3475"/>
                </a:lnTo>
                <a:lnTo>
                  <a:pt x="231127" y="2985"/>
                </a:lnTo>
                <a:lnTo>
                  <a:pt x="230145" y="2535"/>
                </a:lnTo>
                <a:lnTo>
                  <a:pt x="229123" y="2085"/>
                </a:lnTo>
                <a:lnTo>
                  <a:pt x="228101" y="1717"/>
                </a:lnTo>
                <a:lnTo>
                  <a:pt x="227079" y="1349"/>
                </a:lnTo>
                <a:lnTo>
                  <a:pt x="226016" y="1022"/>
                </a:lnTo>
                <a:lnTo>
                  <a:pt x="224912" y="777"/>
                </a:lnTo>
                <a:lnTo>
                  <a:pt x="223808" y="532"/>
                </a:lnTo>
                <a:lnTo>
                  <a:pt x="222132" y="245"/>
                </a:lnTo>
                <a:lnTo>
                  <a:pt x="220456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9"/>
          <p:cNvSpPr/>
          <p:nvPr/>
        </p:nvSpPr>
        <p:spPr>
          <a:xfrm flipH="1">
            <a:off x="6841500" y="1282950"/>
            <a:ext cx="1152300" cy="11523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9"/>
          <p:cNvSpPr/>
          <p:nvPr/>
        </p:nvSpPr>
        <p:spPr>
          <a:xfrm flipH="1">
            <a:off x="0" y="0"/>
            <a:ext cx="9144000" cy="5143648"/>
          </a:xfrm>
          <a:custGeom>
            <a:rect b="b" l="l" r="r" t="t"/>
            <a:pathLst>
              <a:path extrusionOk="0" h="160739" w="285750">
                <a:moveTo>
                  <a:pt x="278825" y="6764"/>
                </a:moveTo>
                <a:lnTo>
                  <a:pt x="278825" y="153975"/>
                </a:lnTo>
                <a:lnTo>
                  <a:pt x="6925" y="153975"/>
                </a:lnTo>
                <a:lnTo>
                  <a:pt x="6925" y="6764"/>
                </a:lnTo>
                <a:close/>
                <a:moveTo>
                  <a:pt x="0" y="0"/>
                </a:moveTo>
                <a:lnTo>
                  <a:pt x="0" y="160739"/>
                </a:lnTo>
                <a:lnTo>
                  <a:pt x="285750" y="160739"/>
                </a:lnTo>
                <a:lnTo>
                  <a:pt x="28575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0"/>
          <p:cNvSpPr txBox="1"/>
          <p:nvPr>
            <p:ph type="title"/>
          </p:nvPr>
        </p:nvSpPr>
        <p:spPr>
          <a:xfrm>
            <a:off x="720000" y="680250"/>
            <a:ext cx="4655700" cy="1757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0" name="Google Shape;60;p10"/>
          <p:cNvSpPr txBox="1"/>
          <p:nvPr>
            <p:ph idx="1" type="subTitle"/>
          </p:nvPr>
        </p:nvSpPr>
        <p:spPr>
          <a:xfrm>
            <a:off x="720000" y="2437350"/>
            <a:ext cx="3512400" cy="111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pic>
        <p:nvPicPr>
          <p:cNvPr id="61" name="Google Shape;61;p10"/>
          <p:cNvPicPr preferRelativeResize="0"/>
          <p:nvPr/>
        </p:nvPicPr>
        <p:blipFill rotWithShape="1">
          <a:blip r:embed="rId2">
            <a:alphaModFix/>
          </a:blip>
          <a:srcRect b="55452" l="0" r="32432" t="0"/>
          <a:stretch/>
        </p:blipFill>
        <p:spPr>
          <a:xfrm flipH="1">
            <a:off x="0" y="3886201"/>
            <a:ext cx="2769425" cy="1316500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10"/>
          <p:cNvSpPr/>
          <p:nvPr/>
        </p:nvSpPr>
        <p:spPr>
          <a:xfrm flipH="1">
            <a:off x="7798375" y="540000"/>
            <a:ext cx="1152300" cy="11523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11.xml"/><Relationship Id="rId22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10.xml"/><Relationship Id="rId21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13.xml"/><Relationship Id="rId24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23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5.xml"/><Relationship Id="rId19" Type="http://schemas.openxmlformats.org/officeDocument/2006/relationships/slideLayout" Target="../slideLayouts/slideLayout19.xml"/><Relationship Id="rId6" Type="http://schemas.openxmlformats.org/officeDocument/2006/relationships/slideLayout" Target="../slideLayouts/slideLayout6.xml"/><Relationship Id="rId18" Type="http://schemas.openxmlformats.org/officeDocument/2006/relationships/slideLayout" Target="../slideLayouts/slideLayout18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ontserrat ExtraBold"/>
              <a:buNone/>
              <a:defRPr sz="2800">
                <a:solidFill>
                  <a:schemeClr val="dk2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Bebas Neue"/>
              <a:buNone/>
              <a:defRPr sz="28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Bebas Neue"/>
              <a:buNone/>
              <a:defRPr sz="28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Bebas Neue"/>
              <a:buNone/>
              <a:defRPr sz="28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Bebas Neue"/>
              <a:buNone/>
              <a:defRPr sz="28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Bebas Neue"/>
              <a:buNone/>
              <a:defRPr sz="28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Bebas Neue"/>
              <a:buNone/>
              <a:defRPr sz="28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Bebas Neue"/>
              <a:buNone/>
              <a:defRPr sz="28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Bebas Neue"/>
              <a:buNone/>
              <a:defRPr sz="28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ontserrat Medium"/>
              <a:buChar char="●"/>
              <a:defRPr sz="1800">
                <a:solidFill>
                  <a:schemeClr val="dk2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 Medium"/>
              <a:buChar char="○"/>
              <a:defRPr>
                <a:solidFill>
                  <a:schemeClr val="dk2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 Medium"/>
              <a:buChar char="■"/>
              <a:defRPr>
                <a:solidFill>
                  <a:schemeClr val="dk2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 Medium"/>
              <a:buChar char="●"/>
              <a:defRPr>
                <a:solidFill>
                  <a:schemeClr val="dk2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 Medium"/>
              <a:buChar char="○"/>
              <a:defRPr>
                <a:solidFill>
                  <a:schemeClr val="dk2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 Medium"/>
              <a:buChar char="■"/>
              <a:defRPr>
                <a:solidFill>
                  <a:schemeClr val="dk2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 Medium"/>
              <a:buChar char="●"/>
              <a:defRPr>
                <a:solidFill>
                  <a:schemeClr val="dk2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 Medium"/>
              <a:buChar char="○"/>
              <a:defRPr>
                <a:solidFill>
                  <a:schemeClr val="dk2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Montserrat Medium"/>
              <a:buChar char="■"/>
              <a:defRPr>
                <a:solidFill>
                  <a:schemeClr val="dk2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0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8.jpg"/><Relationship Id="rId4" Type="http://schemas.openxmlformats.org/officeDocument/2006/relationships/image" Target="../media/image36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5.png"/><Relationship Id="rId4" Type="http://schemas.openxmlformats.org/officeDocument/2006/relationships/image" Target="../media/image22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7.png"/><Relationship Id="rId4" Type="http://schemas.openxmlformats.org/officeDocument/2006/relationships/image" Target="../media/image30.png"/><Relationship Id="rId5" Type="http://schemas.openxmlformats.org/officeDocument/2006/relationships/image" Target="../media/image33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8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37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32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35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31.png"/><Relationship Id="rId4" Type="http://schemas.openxmlformats.org/officeDocument/2006/relationships/image" Target="../media/image29.png"/><Relationship Id="rId5" Type="http://schemas.openxmlformats.org/officeDocument/2006/relationships/image" Target="../media/image3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7.png"/><Relationship Id="rId4" Type="http://schemas.openxmlformats.org/officeDocument/2006/relationships/image" Target="../media/image14.png"/><Relationship Id="rId5" Type="http://schemas.openxmlformats.org/officeDocument/2006/relationships/image" Target="../media/image13.png"/><Relationship Id="rId6" Type="http://schemas.openxmlformats.org/officeDocument/2006/relationships/image" Target="../media/image5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png"/><Relationship Id="rId4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7.png"/><Relationship Id="rId4" Type="http://schemas.openxmlformats.org/officeDocument/2006/relationships/image" Target="../media/image15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Relationship Id="rId4" Type="http://schemas.openxmlformats.org/officeDocument/2006/relationships/image" Target="../media/image11.png"/><Relationship Id="rId5" Type="http://schemas.openxmlformats.org/officeDocument/2006/relationships/image" Target="../media/image9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9.png"/><Relationship Id="rId4" Type="http://schemas.openxmlformats.org/officeDocument/2006/relationships/image" Target="../media/image6.png"/><Relationship Id="rId5" Type="http://schemas.openxmlformats.org/officeDocument/2006/relationships/image" Target="../media/image16.png"/><Relationship Id="rId6" Type="http://schemas.openxmlformats.org/officeDocument/2006/relationships/image" Target="../media/image12.png"/><Relationship Id="rId7" Type="http://schemas.openxmlformats.org/officeDocument/2006/relationships/image" Target="../media/image10.png"/><Relationship Id="rId8" Type="http://schemas.openxmlformats.org/officeDocument/2006/relationships/image" Target="../media/image18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Relationship Id="rId3" Type="http://schemas.openxmlformats.org/officeDocument/2006/relationships/hyperlink" Target="https://ezclermont.hutton.ac.uk/" TargetMode="External"/><Relationship Id="rId4" Type="http://schemas.openxmlformats.org/officeDocument/2006/relationships/hyperlink" Target="http://www.genomicepidemiology.org/" TargetMode="External"/><Relationship Id="rId5" Type="http://schemas.openxmlformats.org/officeDocument/2006/relationships/hyperlink" Target="https://cge.cbs.dtu.dk/services/MLST/" TargetMode="External"/><Relationship Id="rId6" Type="http://schemas.openxmlformats.org/officeDocument/2006/relationships/image" Target="../media/image21.png"/><Relationship Id="rId7" Type="http://schemas.openxmlformats.org/officeDocument/2006/relationships/hyperlink" Target="http://tcoffee.crg.cat/" TargetMode="Externa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2EBDB"/>
        </a:solidFill>
      </p:bgPr>
    </p:bg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5"/>
          <p:cNvSpPr txBox="1"/>
          <p:nvPr>
            <p:ph type="title"/>
          </p:nvPr>
        </p:nvSpPr>
        <p:spPr>
          <a:xfrm>
            <a:off x="1168375" y="344025"/>
            <a:ext cx="64668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UNIVERSIDAD COLEGIO MAYOR DE CUNDINAMARCA</a:t>
            </a:r>
            <a:endParaRPr sz="16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600"/>
              <a:t>Facultad de Ciencias de la Salud </a:t>
            </a:r>
            <a:endParaRPr i="1" sz="16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Bacteriología</a:t>
            </a:r>
            <a:r>
              <a:rPr lang="en" sz="1600"/>
              <a:t> y Laboratorio </a:t>
            </a:r>
            <a:r>
              <a:rPr lang="en" sz="1600"/>
              <a:t>Clínico</a:t>
            </a:r>
            <a:endParaRPr sz="1600"/>
          </a:p>
        </p:txBody>
      </p:sp>
      <p:sp>
        <p:nvSpPr>
          <p:cNvPr id="178" name="Google Shape;178;p25"/>
          <p:cNvSpPr txBox="1"/>
          <p:nvPr>
            <p:ph type="title"/>
          </p:nvPr>
        </p:nvSpPr>
        <p:spPr>
          <a:xfrm>
            <a:off x="520550" y="1532400"/>
            <a:ext cx="7833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Caracterización molecular de genes de resistencia </a:t>
            </a:r>
            <a:r>
              <a:rPr i="1" lang="en" sz="16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mcr-1</a:t>
            </a:r>
            <a:r>
              <a:rPr lang="en" sz="16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 en aislamientos de </a:t>
            </a:r>
            <a:r>
              <a:rPr i="1" lang="en" sz="16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E. coli </a:t>
            </a:r>
            <a:r>
              <a:rPr lang="en" sz="16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resistentes a colistina de instituciones de tercer nivel en Colombia.</a:t>
            </a:r>
            <a:endParaRPr sz="1600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79" name="Google Shape;179;p25"/>
          <p:cNvSpPr txBox="1"/>
          <p:nvPr>
            <p:ph type="title"/>
          </p:nvPr>
        </p:nvSpPr>
        <p:spPr>
          <a:xfrm>
            <a:off x="1508700" y="4451450"/>
            <a:ext cx="6126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Bogotá</a:t>
            </a:r>
            <a:r>
              <a:rPr lang="en" sz="15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 D.C Noviembre 2021</a:t>
            </a:r>
            <a:r>
              <a:rPr lang="en" sz="17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.</a:t>
            </a:r>
            <a:endParaRPr sz="1700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80" name="Google Shape;180;p25"/>
          <p:cNvSpPr txBox="1"/>
          <p:nvPr/>
        </p:nvSpPr>
        <p:spPr>
          <a:xfrm>
            <a:off x="3072000" y="2444763"/>
            <a:ext cx="3000000" cy="84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2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Montserrat"/>
                <a:ea typeface="Montserrat"/>
                <a:cs typeface="Montserrat"/>
                <a:sym typeface="Montserrat"/>
              </a:rPr>
              <a:t>Mateo Mahecha López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Montserrat"/>
                <a:ea typeface="Montserrat"/>
                <a:cs typeface="Montserrat"/>
                <a:sym typeface="Montserrat"/>
              </a:rPr>
              <a:t>Ana Maria Velandia López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181" name="Google Shape;181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46225" y="448050"/>
            <a:ext cx="729000" cy="989650"/>
          </a:xfrm>
          <a:prstGeom prst="rect">
            <a:avLst/>
          </a:prstGeom>
          <a:noFill/>
          <a:ln>
            <a:noFill/>
          </a:ln>
        </p:spPr>
      </p:pic>
      <p:sp>
        <p:nvSpPr>
          <p:cNvPr id="182" name="Google Shape;182;p25"/>
          <p:cNvSpPr txBox="1"/>
          <p:nvPr/>
        </p:nvSpPr>
        <p:spPr>
          <a:xfrm>
            <a:off x="430950" y="3631013"/>
            <a:ext cx="82821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2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Asesora interna </a:t>
            </a:r>
            <a:r>
              <a:rPr lang="en" sz="1300">
                <a:latin typeface="Montserrat"/>
                <a:ea typeface="Montserrat"/>
                <a:cs typeface="Montserrat"/>
                <a:sym typeface="Montserrat"/>
              </a:rPr>
              <a:t>Gladys Pinilla Bermúdez MSc. en Química con énfasis en Biología Molecular</a:t>
            </a:r>
            <a:r>
              <a:rPr lang="en" sz="13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endParaRPr sz="130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2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Asesora externa </a:t>
            </a:r>
            <a:r>
              <a:rPr lang="en" sz="13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E</a:t>
            </a:r>
            <a:r>
              <a:rPr lang="en" sz="1300">
                <a:latin typeface="Montserrat"/>
                <a:ea typeface="Montserrat"/>
                <a:cs typeface="Montserrat"/>
                <a:sym typeface="Montserrat"/>
              </a:rPr>
              <a:t>lsa Piedad De La Cadena Vivas MSc. en Ciencias Biomédicas</a:t>
            </a:r>
            <a:endParaRPr sz="1300"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2EBDB"/>
        </a:solidFill>
      </p:bgPr>
    </p:bg>
    <p:spTree>
      <p:nvGrpSpPr>
        <p:cNvPr id="350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1" name="Google Shape;351;p34"/>
          <p:cNvPicPr preferRelativeResize="0"/>
          <p:nvPr/>
        </p:nvPicPr>
        <p:blipFill rotWithShape="1">
          <a:blip r:embed="rId3">
            <a:alphaModFix/>
          </a:blip>
          <a:srcRect b="7944" l="18004" r="16214" t="0"/>
          <a:stretch/>
        </p:blipFill>
        <p:spPr>
          <a:xfrm>
            <a:off x="722025" y="843128"/>
            <a:ext cx="2215928" cy="2325773"/>
          </a:xfrm>
          <a:prstGeom prst="rect">
            <a:avLst/>
          </a:prstGeom>
          <a:noFill/>
          <a:ln>
            <a:noFill/>
          </a:ln>
        </p:spPr>
      </p:pic>
      <p:sp>
        <p:nvSpPr>
          <p:cNvPr id="352" name="Google Shape;352;p34"/>
          <p:cNvSpPr/>
          <p:nvPr/>
        </p:nvSpPr>
        <p:spPr>
          <a:xfrm>
            <a:off x="3281725" y="1138575"/>
            <a:ext cx="2617800" cy="1359300"/>
          </a:xfrm>
          <a:prstGeom prst="roundRect">
            <a:avLst>
              <a:gd fmla="val 16667" name="adj"/>
            </a:avLst>
          </a:prstGeom>
          <a:solidFill>
            <a:srgbClr val="F2EBD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latin typeface="Montserrat"/>
                <a:ea typeface="Montserrat"/>
                <a:cs typeface="Montserrat"/>
                <a:sym typeface="Montserrat"/>
              </a:rPr>
              <a:t>Colistin Broth Disc Elution (CBDE)</a:t>
            </a:r>
            <a:br>
              <a:rPr lang="en" sz="1200">
                <a:latin typeface="Montserrat"/>
                <a:ea typeface="Montserrat"/>
                <a:cs typeface="Montserrat"/>
                <a:sym typeface="Montserrat"/>
              </a:rPr>
            </a:br>
            <a:br>
              <a:rPr lang="en" sz="1200">
                <a:latin typeface="Montserrat"/>
                <a:ea typeface="Montserrat"/>
                <a:cs typeface="Montserrat"/>
                <a:sym typeface="Montserrat"/>
              </a:rPr>
            </a:br>
            <a:r>
              <a:rPr lang="en" sz="1200">
                <a:latin typeface="Montserrat"/>
                <a:ea typeface="Montserrat"/>
                <a:cs typeface="Montserrat"/>
                <a:sym typeface="Montserrat"/>
              </a:rPr>
              <a:t>Por medio de esta </a:t>
            </a:r>
            <a:r>
              <a:rPr lang="en" sz="1200">
                <a:latin typeface="Montserrat"/>
                <a:ea typeface="Montserrat"/>
                <a:cs typeface="Montserrat"/>
                <a:sym typeface="Montserrat"/>
              </a:rPr>
              <a:t>metodología</a:t>
            </a:r>
            <a:r>
              <a:rPr lang="en" sz="1200">
                <a:latin typeface="Montserrat"/>
                <a:ea typeface="Montserrat"/>
                <a:cs typeface="Montserrat"/>
                <a:sym typeface="Montserrat"/>
              </a:rPr>
              <a:t> se confirmaron 7 aislamientos de </a:t>
            </a:r>
            <a:r>
              <a:rPr i="1" lang="en" sz="1200">
                <a:latin typeface="Montserrat"/>
                <a:ea typeface="Montserrat"/>
                <a:cs typeface="Montserrat"/>
                <a:sym typeface="Montserrat"/>
              </a:rPr>
              <a:t>E. coli </a:t>
            </a:r>
            <a:r>
              <a:rPr lang="en" sz="1200">
                <a:latin typeface="Montserrat"/>
                <a:ea typeface="Montserrat"/>
                <a:cs typeface="Montserrat"/>
                <a:sym typeface="Montserrat"/>
              </a:rPr>
              <a:t>resistentes a colistina</a:t>
            </a:r>
            <a:endParaRPr sz="12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53" name="Google Shape;353;p34"/>
          <p:cNvSpPr/>
          <p:nvPr/>
        </p:nvSpPr>
        <p:spPr>
          <a:xfrm>
            <a:off x="6060600" y="1138575"/>
            <a:ext cx="2757600" cy="1359300"/>
          </a:xfrm>
          <a:prstGeom prst="roundRect">
            <a:avLst>
              <a:gd fmla="val 16667" name="adj"/>
            </a:avLst>
          </a:prstGeom>
          <a:solidFill>
            <a:srgbClr val="F2EBD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Montserrat"/>
                <a:ea typeface="Montserrat"/>
                <a:cs typeface="Montserrat"/>
                <a:sym typeface="Montserrat"/>
              </a:rPr>
              <a:t>La resistencia/susceptibilidad se </a:t>
            </a:r>
            <a:r>
              <a:rPr lang="en" sz="1200">
                <a:latin typeface="Montserrat"/>
                <a:ea typeface="Montserrat"/>
                <a:cs typeface="Montserrat"/>
                <a:sym typeface="Montserrat"/>
              </a:rPr>
              <a:t>determinó</a:t>
            </a:r>
            <a:r>
              <a:rPr lang="en" sz="1200">
                <a:latin typeface="Montserrat"/>
                <a:ea typeface="Montserrat"/>
                <a:cs typeface="Montserrat"/>
                <a:sym typeface="Montserrat"/>
              </a:rPr>
              <a:t> por medio de la CLSI M100 2020 con puntos de corte:</a:t>
            </a:r>
            <a:br>
              <a:rPr lang="en" sz="1200">
                <a:latin typeface="Montserrat"/>
                <a:ea typeface="Montserrat"/>
                <a:cs typeface="Montserrat"/>
                <a:sym typeface="Montserrat"/>
              </a:rPr>
            </a:br>
            <a:br>
              <a:rPr lang="en" sz="1200">
                <a:latin typeface="Montserrat"/>
                <a:ea typeface="Montserrat"/>
                <a:cs typeface="Montserrat"/>
                <a:sym typeface="Montserrat"/>
              </a:rPr>
            </a:br>
            <a:r>
              <a:rPr b="1" lang="en" sz="1200">
                <a:latin typeface="Montserrat"/>
                <a:ea typeface="Montserrat"/>
                <a:cs typeface="Montserrat"/>
                <a:sym typeface="Montserrat"/>
              </a:rPr>
              <a:t>Intermedio:</a:t>
            </a:r>
            <a:r>
              <a:rPr lang="en" sz="1200">
                <a:latin typeface="Montserrat"/>
                <a:ea typeface="Montserrat"/>
                <a:cs typeface="Montserrat"/>
                <a:sym typeface="Montserrat"/>
              </a:rPr>
              <a:t> ≤ 2 µg/ml</a:t>
            </a:r>
            <a:br>
              <a:rPr lang="en" sz="1200">
                <a:latin typeface="Montserrat"/>
                <a:ea typeface="Montserrat"/>
                <a:cs typeface="Montserrat"/>
                <a:sym typeface="Montserrat"/>
              </a:rPr>
            </a:br>
            <a:r>
              <a:rPr b="1" lang="en" sz="1200">
                <a:latin typeface="Montserrat"/>
                <a:ea typeface="Montserrat"/>
                <a:cs typeface="Montserrat"/>
                <a:sym typeface="Montserrat"/>
              </a:rPr>
              <a:t>Resistente:</a:t>
            </a:r>
            <a:r>
              <a:rPr lang="en" sz="1200">
                <a:latin typeface="Montserrat"/>
                <a:ea typeface="Montserrat"/>
                <a:cs typeface="Montserrat"/>
                <a:sym typeface="Montserrat"/>
              </a:rPr>
              <a:t> ≥ 4 </a:t>
            </a:r>
            <a:r>
              <a:rPr lang="en" sz="1200">
                <a:latin typeface="Montserrat"/>
                <a:ea typeface="Montserrat"/>
                <a:cs typeface="Montserrat"/>
                <a:sym typeface="Montserrat"/>
              </a:rPr>
              <a:t>µg/ml</a:t>
            </a:r>
            <a:endParaRPr sz="12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54" name="Google Shape;354;p34"/>
          <p:cNvSpPr txBox="1"/>
          <p:nvPr/>
        </p:nvSpPr>
        <p:spPr>
          <a:xfrm>
            <a:off x="3248400" y="4804800"/>
            <a:ext cx="58956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latin typeface="Montserrat Medium"/>
                <a:ea typeface="Montserrat Medium"/>
                <a:cs typeface="Montserrat Medium"/>
                <a:sym typeface="Montserrat Medium"/>
              </a:rPr>
              <a:t>1. Ilustración</a:t>
            </a:r>
            <a:r>
              <a:rPr lang="en" sz="1000">
                <a:latin typeface="Montserrat Medium"/>
                <a:ea typeface="Montserrat Medium"/>
                <a:cs typeface="Montserrat Medium"/>
                <a:sym typeface="Montserrat Medium"/>
              </a:rPr>
              <a:t> del resultado de la CBDE del control positivo </a:t>
            </a:r>
            <a:r>
              <a:rPr i="1" lang="en" sz="1000">
                <a:latin typeface="Montserrat Medium"/>
                <a:ea typeface="Montserrat Medium"/>
                <a:cs typeface="Montserrat Medium"/>
                <a:sym typeface="Montserrat Medium"/>
              </a:rPr>
              <a:t>E. coli</a:t>
            </a:r>
            <a:r>
              <a:rPr lang="en" sz="1000">
                <a:latin typeface="Montserrat Medium"/>
                <a:ea typeface="Montserrat Medium"/>
                <a:cs typeface="Montserrat Medium"/>
                <a:sym typeface="Montserrat Medium"/>
              </a:rPr>
              <a:t> MCR. 2. CBDE mas EDTA</a:t>
            </a:r>
            <a:endParaRPr sz="1000"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355" name="Google Shape;355;p34"/>
          <p:cNvSpPr txBox="1"/>
          <p:nvPr>
            <p:ph type="title"/>
          </p:nvPr>
        </p:nvSpPr>
        <p:spPr>
          <a:xfrm>
            <a:off x="294675" y="20327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6</a:t>
            </a:r>
            <a:r>
              <a:rPr lang="en" sz="2000"/>
              <a:t>.1 </a:t>
            </a:r>
            <a:r>
              <a:rPr lang="en" sz="2000"/>
              <a:t>Confirmación</a:t>
            </a:r>
            <a:r>
              <a:rPr lang="en" sz="2000"/>
              <a:t> de resistencia a colistina</a:t>
            </a:r>
            <a:endParaRPr i="1" sz="2000"/>
          </a:p>
        </p:txBody>
      </p:sp>
      <p:pic>
        <p:nvPicPr>
          <p:cNvPr id="356" name="Google Shape;356;p34"/>
          <p:cNvPicPr preferRelativeResize="0"/>
          <p:nvPr/>
        </p:nvPicPr>
        <p:blipFill rotWithShape="1">
          <a:blip r:embed="rId4">
            <a:alphaModFix/>
          </a:blip>
          <a:srcRect b="8050" l="14512" r="12558" t="3092"/>
          <a:stretch/>
        </p:blipFill>
        <p:spPr>
          <a:xfrm>
            <a:off x="722025" y="2791150"/>
            <a:ext cx="2215928" cy="2109276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57" name="Google Shape;357;p34"/>
          <p:cNvCxnSpPr>
            <a:stCxn id="352" idx="1"/>
            <a:endCxn id="352" idx="1"/>
          </p:cNvCxnSpPr>
          <p:nvPr/>
        </p:nvCxnSpPr>
        <p:spPr>
          <a:xfrm>
            <a:off x="3281725" y="1818225"/>
            <a:ext cx="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58" name="Google Shape;358;p34"/>
          <p:cNvCxnSpPr>
            <a:stCxn id="352" idx="1"/>
            <a:endCxn id="351" idx="3"/>
          </p:cNvCxnSpPr>
          <p:nvPr/>
        </p:nvCxnSpPr>
        <p:spPr>
          <a:xfrm flipH="1">
            <a:off x="2937925" y="1818225"/>
            <a:ext cx="343800" cy="187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59" name="Google Shape;359;p34"/>
          <p:cNvCxnSpPr>
            <a:stCxn id="353" idx="1"/>
            <a:endCxn id="352" idx="3"/>
          </p:cNvCxnSpPr>
          <p:nvPr/>
        </p:nvCxnSpPr>
        <p:spPr>
          <a:xfrm rot="10800000">
            <a:off x="5899500" y="1818225"/>
            <a:ext cx="1611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60" name="Google Shape;360;p34"/>
          <p:cNvSpPr/>
          <p:nvPr/>
        </p:nvSpPr>
        <p:spPr>
          <a:xfrm>
            <a:off x="3248400" y="2971700"/>
            <a:ext cx="5569800" cy="1280700"/>
          </a:xfrm>
          <a:prstGeom prst="roundRect">
            <a:avLst>
              <a:gd fmla="val 16667" name="adj"/>
            </a:avLst>
          </a:prstGeom>
          <a:solidFill>
            <a:srgbClr val="F2EBD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latin typeface="Montserrat"/>
                <a:ea typeface="Montserrat"/>
                <a:cs typeface="Montserrat"/>
                <a:sym typeface="Montserrat"/>
              </a:rPr>
              <a:t>CBDE</a:t>
            </a:r>
            <a:r>
              <a:rPr b="1" lang="en" sz="1200">
                <a:latin typeface="Montserrat"/>
                <a:ea typeface="Montserrat"/>
                <a:cs typeface="Montserrat"/>
                <a:sym typeface="Montserrat"/>
              </a:rPr>
              <a:t> + EDTA</a:t>
            </a:r>
            <a:br>
              <a:rPr lang="en" sz="1200">
                <a:latin typeface="Montserrat"/>
                <a:ea typeface="Montserrat"/>
                <a:cs typeface="Montserrat"/>
                <a:sym typeface="Montserrat"/>
              </a:rPr>
            </a:br>
            <a:br>
              <a:rPr lang="en" sz="1200">
                <a:latin typeface="Montserrat"/>
                <a:ea typeface="Montserrat"/>
                <a:cs typeface="Montserrat"/>
                <a:sym typeface="Montserrat"/>
              </a:rPr>
            </a:br>
            <a:r>
              <a:rPr lang="en" sz="1200">
                <a:latin typeface="Montserrat"/>
                <a:ea typeface="Montserrat"/>
                <a:cs typeface="Montserrat"/>
                <a:sym typeface="Montserrat"/>
              </a:rPr>
              <a:t>Por medio de esta metodología se pretendia determinar la resistencia a colistina </a:t>
            </a:r>
            <a:r>
              <a:rPr lang="en" sz="1200">
                <a:latin typeface="Montserrat"/>
                <a:ea typeface="Montserrat"/>
                <a:cs typeface="Montserrat"/>
                <a:sym typeface="Montserrat"/>
              </a:rPr>
              <a:t>mediada</a:t>
            </a:r>
            <a:r>
              <a:rPr lang="en" sz="1200">
                <a:latin typeface="Montserrat"/>
                <a:ea typeface="Montserrat"/>
                <a:cs typeface="Montserrat"/>
                <a:sym typeface="Montserrat"/>
              </a:rPr>
              <a:t> por genes </a:t>
            </a:r>
            <a:r>
              <a:rPr i="1" lang="en" sz="1200">
                <a:latin typeface="Montserrat"/>
                <a:ea typeface="Montserrat"/>
                <a:cs typeface="Montserrat"/>
                <a:sym typeface="Montserrat"/>
              </a:rPr>
              <a:t>mcr, </a:t>
            </a:r>
            <a:r>
              <a:rPr lang="en" sz="1200">
                <a:latin typeface="Montserrat"/>
                <a:ea typeface="Montserrat"/>
                <a:cs typeface="Montserrat"/>
                <a:sym typeface="Montserrat"/>
              </a:rPr>
              <a:t>no se pudo validar la </a:t>
            </a:r>
            <a:r>
              <a:rPr lang="en" sz="1200">
                <a:latin typeface="Montserrat"/>
                <a:ea typeface="Montserrat"/>
                <a:cs typeface="Montserrat"/>
                <a:sym typeface="Montserrat"/>
              </a:rPr>
              <a:t>metodología</a:t>
            </a:r>
            <a:r>
              <a:rPr lang="en" sz="1200">
                <a:latin typeface="Montserrat"/>
                <a:ea typeface="Montserrat"/>
                <a:cs typeface="Montserrat"/>
                <a:sym typeface="Montserrat"/>
              </a:rPr>
              <a:t> debido a que los controles no dieron los resultados esperados</a:t>
            </a:r>
            <a:endParaRPr sz="1200"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361" name="Google Shape;361;p34"/>
          <p:cNvCxnSpPr>
            <a:stCxn id="360" idx="1"/>
            <a:endCxn id="356" idx="3"/>
          </p:cNvCxnSpPr>
          <p:nvPr/>
        </p:nvCxnSpPr>
        <p:spPr>
          <a:xfrm flipH="1">
            <a:off x="2937900" y="3612050"/>
            <a:ext cx="310500" cy="233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62" name="Google Shape;362;p34"/>
          <p:cNvSpPr txBox="1"/>
          <p:nvPr/>
        </p:nvSpPr>
        <p:spPr>
          <a:xfrm>
            <a:off x="453375" y="738375"/>
            <a:ext cx="310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Montserrat"/>
                <a:ea typeface="Montserrat"/>
                <a:cs typeface="Montserrat"/>
                <a:sym typeface="Montserrat"/>
              </a:rPr>
              <a:t>1.</a:t>
            </a:r>
            <a:endParaRPr b="1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63" name="Google Shape;363;p34"/>
          <p:cNvSpPr txBox="1"/>
          <p:nvPr/>
        </p:nvSpPr>
        <p:spPr>
          <a:xfrm>
            <a:off x="411525" y="2706725"/>
            <a:ext cx="394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Montserrat"/>
                <a:ea typeface="Montserrat"/>
                <a:cs typeface="Montserrat"/>
                <a:sym typeface="Montserrat"/>
              </a:rPr>
              <a:t>2</a:t>
            </a:r>
            <a:r>
              <a:rPr lang="en">
                <a:latin typeface="Montserrat Medium"/>
                <a:ea typeface="Montserrat Medium"/>
                <a:cs typeface="Montserrat Medium"/>
                <a:sym typeface="Montserrat Medium"/>
              </a:rPr>
              <a:t>.</a:t>
            </a:r>
            <a:endParaRPr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2EBDB"/>
        </a:solidFill>
      </p:bgPr>
    </p:bg>
    <p:spTree>
      <p:nvGrpSpPr>
        <p:cNvPr id="367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p35"/>
          <p:cNvSpPr txBox="1"/>
          <p:nvPr>
            <p:ph type="title"/>
          </p:nvPr>
        </p:nvSpPr>
        <p:spPr>
          <a:xfrm>
            <a:off x="321500" y="25017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6.2 </a:t>
            </a:r>
            <a:r>
              <a:rPr lang="en" sz="2000"/>
              <a:t>Detección</a:t>
            </a:r>
            <a:r>
              <a:rPr lang="en" sz="2000"/>
              <a:t> de genes </a:t>
            </a:r>
            <a:r>
              <a:rPr i="1" lang="en" sz="2000"/>
              <a:t>mcr-1</a:t>
            </a:r>
            <a:endParaRPr i="1" sz="2000"/>
          </a:p>
        </p:txBody>
      </p:sp>
      <p:pic>
        <p:nvPicPr>
          <p:cNvPr id="369" name="Google Shape;369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9438" y="822863"/>
            <a:ext cx="4802975" cy="3089825"/>
          </a:xfrm>
          <a:prstGeom prst="rect">
            <a:avLst/>
          </a:prstGeom>
          <a:noFill/>
          <a:ln>
            <a:noFill/>
          </a:ln>
        </p:spPr>
      </p:pic>
      <p:sp>
        <p:nvSpPr>
          <p:cNvPr id="370" name="Google Shape;370;p35"/>
          <p:cNvSpPr/>
          <p:nvPr/>
        </p:nvSpPr>
        <p:spPr>
          <a:xfrm>
            <a:off x="5962700" y="749100"/>
            <a:ext cx="2739600" cy="1155000"/>
          </a:xfrm>
          <a:prstGeom prst="roundRect">
            <a:avLst>
              <a:gd fmla="val 16667" name="adj"/>
            </a:avLst>
          </a:prstGeom>
          <a:solidFill>
            <a:srgbClr val="F2EBD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Montserrat"/>
                <a:ea typeface="Montserrat"/>
                <a:cs typeface="Montserrat"/>
                <a:sym typeface="Montserrat"/>
              </a:rPr>
              <a:t>La </a:t>
            </a:r>
            <a:r>
              <a:rPr lang="en">
                <a:latin typeface="Montserrat"/>
                <a:ea typeface="Montserrat"/>
                <a:cs typeface="Montserrat"/>
                <a:sym typeface="Montserrat"/>
              </a:rPr>
              <a:t>detección</a:t>
            </a:r>
            <a:r>
              <a:rPr lang="en">
                <a:latin typeface="Montserrat"/>
                <a:ea typeface="Montserrat"/>
                <a:cs typeface="Montserrat"/>
                <a:sym typeface="Montserrat"/>
              </a:rPr>
              <a:t> de genes </a:t>
            </a:r>
            <a:r>
              <a:rPr i="1" lang="en">
                <a:latin typeface="Montserrat"/>
                <a:ea typeface="Montserrat"/>
                <a:cs typeface="Montserrat"/>
                <a:sym typeface="Montserrat"/>
              </a:rPr>
              <a:t>mcr </a:t>
            </a:r>
            <a:r>
              <a:rPr lang="en">
                <a:latin typeface="Montserrat"/>
                <a:ea typeface="Montserrat"/>
                <a:cs typeface="Montserrat"/>
                <a:sym typeface="Montserrat"/>
              </a:rPr>
              <a:t>se </a:t>
            </a:r>
            <a:r>
              <a:rPr lang="en">
                <a:latin typeface="Montserrat"/>
                <a:ea typeface="Montserrat"/>
                <a:cs typeface="Montserrat"/>
                <a:sym typeface="Montserrat"/>
              </a:rPr>
              <a:t>realizó</a:t>
            </a:r>
            <a:r>
              <a:rPr lang="en">
                <a:latin typeface="Montserrat"/>
                <a:ea typeface="Montserrat"/>
                <a:cs typeface="Montserrat"/>
                <a:sym typeface="Montserrat"/>
              </a:rPr>
              <a:t> por medio de PCR convencional con las siguientes </a:t>
            </a:r>
            <a:r>
              <a:rPr lang="en">
                <a:latin typeface="Montserrat"/>
                <a:ea typeface="Montserrat"/>
                <a:cs typeface="Montserrat"/>
                <a:sym typeface="Montserrat"/>
              </a:rPr>
              <a:t>características: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371" name="Google Shape;371;p3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02263" y="2249200"/>
            <a:ext cx="2860475" cy="23145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72" name="Google Shape;372;p35"/>
          <p:cNvCxnSpPr>
            <a:stCxn id="370" idx="2"/>
            <a:endCxn id="371" idx="0"/>
          </p:cNvCxnSpPr>
          <p:nvPr/>
        </p:nvCxnSpPr>
        <p:spPr>
          <a:xfrm>
            <a:off x="7332500" y="1904100"/>
            <a:ext cx="0" cy="345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73" name="Google Shape;373;p35"/>
          <p:cNvSpPr txBox="1"/>
          <p:nvPr/>
        </p:nvSpPr>
        <p:spPr>
          <a:xfrm>
            <a:off x="375213" y="3986475"/>
            <a:ext cx="5351400" cy="99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000">
                <a:latin typeface="Montserrat Medium"/>
                <a:ea typeface="Montserrat Medium"/>
                <a:cs typeface="Montserrat Medium"/>
                <a:sym typeface="Montserrat Medium"/>
              </a:rPr>
              <a:t>Resultado de la PCR para identificación de genes </a:t>
            </a:r>
            <a:r>
              <a:rPr i="1" lang="en" sz="1000">
                <a:latin typeface="Montserrat Medium"/>
                <a:ea typeface="Montserrat Medium"/>
                <a:cs typeface="Montserrat Medium"/>
                <a:sym typeface="Montserrat Medium"/>
              </a:rPr>
              <a:t>mcr-1:</a:t>
            </a:r>
            <a:r>
              <a:rPr i="1" lang="en" sz="1100">
                <a:latin typeface="Montserrat Medium"/>
                <a:ea typeface="Montserrat Medium"/>
                <a:cs typeface="Montserrat Medium"/>
                <a:sym typeface="Montserrat Medium"/>
              </a:rPr>
              <a:t> </a:t>
            </a:r>
            <a:r>
              <a:rPr lang="en" sz="900">
                <a:latin typeface="Montserrat Medium"/>
                <a:ea typeface="Montserrat Medium"/>
                <a:cs typeface="Montserrat Medium"/>
                <a:sym typeface="Montserrat Medium"/>
              </a:rPr>
              <a:t>Amplificación por PCR de genes </a:t>
            </a:r>
            <a:r>
              <a:rPr i="1" lang="en" sz="900">
                <a:latin typeface="Montserrat Medium"/>
                <a:ea typeface="Montserrat Medium"/>
                <a:cs typeface="Montserrat Medium"/>
                <a:sym typeface="Montserrat Medium"/>
              </a:rPr>
              <a:t>mcr-1. </a:t>
            </a:r>
            <a:r>
              <a:rPr lang="en" sz="900">
                <a:latin typeface="Montserrat Medium"/>
                <a:ea typeface="Montserrat Medium"/>
                <a:cs typeface="Montserrat Medium"/>
                <a:sym typeface="Montserrat Medium"/>
              </a:rPr>
              <a:t>MPM: marcador de peso molecular 1 Kb; Carril 1: aislado 9900, Carril 2: aislado 109, Carril 3: aislado 10618, Carril 4:  aislado 107, Carril 5: aislado 9991, Carril 6: aislado 9824, Carril 7: aislado 375; CP: control positivo (MCR-1): CN: control negativo (ATCC ™25922 </a:t>
            </a:r>
            <a:r>
              <a:rPr i="1" lang="en" sz="900">
                <a:latin typeface="Montserrat Medium"/>
                <a:ea typeface="Montserrat Medium"/>
                <a:cs typeface="Montserrat Medium"/>
                <a:sym typeface="Montserrat Medium"/>
              </a:rPr>
              <a:t>E. coli)</a:t>
            </a:r>
            <a:endParaRPr i="1" sz="900"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2EBDB"/>
        </a:solidFill>
      </p:bgPr>
    </p:bg>
    <p:spTree>
      <p:nvGrpSpPr>
        <p:cNvPr id="377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p36"/>
          <p:cNvSpPr txBox="1"/>
          <p:nvPr>
            <p:ph type="title"/>
          </p:nvPr>
        </p:nvSpPr>
        <p:spPr>
          <a:xfrm>
            <a:off x="269375" y="195675"/>
            <a:ext cx="6499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/>
              <a:t> 6.3 Análisis fenotípico de susceptibilidad     an</a:t>
            </a:r>
            <a:br>
              <a:rPr lang="en" sz="1900"/>
            </a:br>
            <a:r>
              <a:rPr lang="en" sz="1900"/>
              <a:t>       antibiotica</a:t>
            </a:r>
            <a:endParaRPr sz="1900"/>
          </a:p>
        </p:txBody>
      </p:sp>
      <p:pic>
        <p:nvPicPr>
          <p:cNvPr id="379" name="Google Shape;379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9375" y="2592875"/>
            <a:ext cx="8605250" cy="1859150"/>
          </a:xfrm>
          <a:prstGeom prst="rect">
            <a:avLst/>
          </a:prstGeom>
          <a:noFill/>
          <a:ln>
            <a:noFill/>
          </a:ln>
        </p:spPr>
      </p:pic>
      <p:sp>
        <p:nvSpPr>
          <p:cNvPr id="380" name="Google Shape;380;p36"/>
          <p:cNvSpPr/>
          <p:nvPr/>
        </p:nvSpPr>
        <p:spPr>
          <a:xfrm>
            <a:off x="2119587" y="926425"/>
            <a:ext cx="3417900" cy="1508400"/>
          </a:xfrm>
          <a:prstGeom prst="roundRect">
            <a:avLst>
              <a:gd fmla="val 16667" name="adj"/>
            </a:avLst>
          </a:prstGeom>
          <a:solidFill>
            <a:srgbClr val="F2EBD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Montserrat"/>
                <a:ea typeface="Montserrat"/>
                <a:cs typeface="Montserrat"/>
                <a:sym typeface="Montserrat"/>
              </a:rPr>
              <a:t>El 80% de los aislamientos fueron susceptibles a todos los β-lactámicos y solo uno </a:t>
            </a:r>
            <a:r>
              <a:rPr lang="en" sz="1300">
                <a:latin typeface="Montserrat"/>
                <a:ea typeface="Montserrat"/>
                <a:cs typeface="Montserrat"/>
                <a:sym typeface="Montserrat"/>
              </a:rPr>
              <a:t>presentó</a:t>
            </a:r>
            <a:r>
              <a:rPr lang="en" sz="1300">
                <a:latin typeface="Montserrat"/>
                <a:ea typeface="Montserrat"/>
                <a:cs typeface="Montserrat"/>
                <a:sym typeface="Montserrat"/>
              </a:rPr>
              <a:t> un fenotipo BLEE.</a:t>
            </a:r>
            <a:endParaRPr sz="1300"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Montserrat"/>
                <a:ea typeface="Montserrat"/>
                <a:cs typeface="Montserrat"/>
                <a:sym typeface="Montserrat"/>
              </a:rPr>
              <a:t>Y el E-test </a:t>
            </a:r>
            <a:r>
              <a:rPr lang="en" sz="1300">
                <a:latin typeface="Montserrat"/>
                <a:ea typeface="Montserrat"/>
                <a:cs typeface="Montserrat"/>
                <a:sym typeface="Montserrat"/>
              </a:rPr>
              <a:t>identificó</a:t>
            </a:r>
            <a:r>
              <a:rPr lang="en" sz="1300">
                <a:latin typeface="Montserrat"/>
                <a:ea typeface="Montserrat"/>
                <a:cs typeface="Montserrat"/>
                <a:sym typeface="Montserrat"/>
              </a:rPr>
              <a:t> 2 aislados intermedios y 1 resistente a</a:t>
            </a:r>
            <a:r>
              <a:rPr lang="en" sz="1300">
                <a:latin typeface="Montserrat"/>
                <a:ea typeface="Montserrat"/>
                <a:cs typeface="Montserrat"/>
                <a:sym typeface="Montserrat"/>
              </a:rPr>
              <a:t> ciprofloxacina</a:t>
            </a:r>
            <a:endParaRPr sz="13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81" name="Google Shape;381;p36"/>
          <p:cNvSpPr txBox="1"/>
          <p:nvPr/>
        </p:nvSpPr>
        <p:spPr>
          <a:xfrm>
            <a:off x="269375" y="4452025"/>
            <a:ext cx="86052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000"/>
              <a:t>Nota: C/T </a:t>
            </a:r>
            <a:r>
              <a:rPr lang="en" sz="1000"/>
              <a:t>ceftalozone tazobactam, </a:t>
            </a:r>
            <a:r>
              <a:rPr i="1" lang="en" sz="1000"/>
              <a:t>CZA </a:t>
            </a:r>
            <a:r>
              <a:rPr lang="en" sz="1000"/>
              <a:t>ceftazidime, </a:t>
            </a:r>
            <a:r>
              <a:rPr i="1" lang="en" sz="1000"/>
              <a:t>CTX </a:t>
            </a:r>
            <a:r>
              <a:rPr lang="en" sz="1000"/>
              <a:t>cefotaxime, </a:t>
            </a:r>
            <a:r>
              <a:rPr i="1" lang="en" sz="1000"/>
              <a:t>CRO</a:t>
            </a:r>
            <a:r>
              <a:rPr lang="en" sz="1000"/>
              <a:t> ceftriaxona </a:t>
            </a:r>
            <a:r>
              <a:rPr i="1" lang="en" sz="1000"/>
              <a:t>CAZ</a:t>
            </a:r>
            <a:r>
              <a:rPr lang="en" sz="1000"/>
              <a:t> ceftazidima, </a:t>
            </a:r>
            <a:r>
              <a:rPr i="1" lang="en" sz="1000"/>
              <a:t>FOS</a:t>
            </a:r>
            <a:r>
              <a:rPr lang="en" sz="1000"/>
              <a:t> fosfomicina, </a:t>
            </a:r>
            <a:r>
              <a:rPr i="1" lang="en" sz="1000"/>
              <a:t>FOX</a:t>
            </a:r>
            <a:r>
              <a:rPr lang="en" sz="1000"/>
              <a:t> cefoxitina, </a:t>
            </a:r>
            <a:r>
              <a:rPr i="1" lang="en" sz="1000"/>
              <a:t>FEP</a:t>
            </a:r>
            <a:r>
              <a:rPr lang="en" sz="1000"/>
              <a:t> cefepima, </a:t>
            </a:r>
            <a:r>
              <a:rPr i="1" lang="en" sz="1000"/>
              <a:t>PTZ </a:t>
            </a:r>
            <a:r>
              <a:rPr lang="en" sz="1000"/>
              <a:t>piperacilina tazobactam, </a:t>
            </a:r>
            <a:r>
              <a:rPr i="1" lang="en" sz="1000"/>
              <a:t>ERT ertapenem, IMI imipenem, MER meropenem, DOR doripenem, CIP ciprofloxacina, COL colistina, TGC tigeciclina</a:t>
            </a:r>
            <a:endParaRPr/>
          </a:p>
        </p:txBody>
      </p:sp>
      <p:pic>
        <p:nvPicPr>
          <p:cNvPr id="382" name="Google Shape;382;p36"/>
          <p:cNvPicPr preferRelativeResize="0"/>
          <p:nvPr/>
        </p:nvPicPr>
        <p:blipFill rotWithShape="1">
          <a:blip r:embed="rId4">
            <a:alphaModFix/>
          </a:blip>
          <a:srcRect b="10434" l="24148" r="14838" t="32828"/>
          <a:stretch/>
        </p:blipFill>
        <p:spPr>
          <a:xfrm flipH="1">
            <a:off x="5724925" y="195675"/>
            <a:ext cx="3149700" cy="2196900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</p:pic>
      <p:pic>
        <p:nvPicPr>
          <p:cNvPr id="383" name="Google Shape;383;p36"/>
          <p:cNvPicPr preferRelativeResize="0"/>
          <p:nvPr/>
        </p:nvPicPr>
        <p:blipFill rotWithShape="1">
          <a:blip r:embed="rId5">
            <a:alphaModFix/>
          </a:blip>
          <a:srcRect b="13454" l="2088" r="5481" t="17902"/>
          <a:stretch/>
        </p:blipFill>
        <p:spPr>
          <a:xfrm>
            <a:off x="409050" y="926425"/>
            <a:ext cx="1523100" cy="15084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384" name="Google Shape;384;p36"/>
          <p:cNvSpPr/>
          <p:nvPr/>
        </p:nvSpPr>
        <p:spPr>
          <a:xfrm>
            <a:off x="269375" y="4163150"/>
            <a:ext cx="8605200" cy="288900"/>
          </a:xfrm>
          <a:prstGeom prst="rect">
            <a:avLst/>
          </a:prstGeom>
          <a:noFill/>
          <a:ln cap="flat" cmpd="sng" w="19050">
            <a:solidFill>
              <a:srgbClr val="99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385" name="Google Shape;385;p36"/>
          <p:cNvCxnSpPr>
            <a:stCxn id="380" idx="1"/>
            <a:endCxn id="383" idx="6"/>
          </p:cNvCxnSpPr>
          <p:nvPr/>
        </p:nvCxnSpPr>
        <p:spPr>
          <a:xfrm rot="10800000">
            <a:off x="1932087" y="1680625"/>
            <a:ext cx="1875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86" name="Google Shape;386;p36"/>
          <p:cNvCxnSpPr/>
          <p:nvPr/>
        </p:nvCxnSpPr>
        <p:spPr>
          <a:xfrm flipH="1" rot="10800000">
            <a:off x="5537487" y="1678825"/>
            <a:ext cx="196800" cy="1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2EBDB"/>
        </a:solidFill>
      </p:bgPr>
    </p:bg>
    <p:spTree>
      <p:nvGrpSpPr>
        <p:cNvPr id="390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Google Shape;391;p37"/>
          <p:cNvSpPr txBox="1"/>
          <p:nvPr>
            <p:ph type="title"/>
          </p:nvPr>
        </p:nvSpPr>
        <p:spPr>
          <a:xfrm>
            <a:off x="318075" y="245950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6.4 </a:t>
            </a:r>
            <a:r>
              <a:rPr lang="en" sz="2000"/>
              <a:t>Análisis</a:t>
            </a:r>
            <a:r>
              <a:rPr lang="en" sz="2000"/>
              <a:t> de clonalidad</a:t>
            </a:r>
            <a:endParaRPr sz="2000"/>
          </a:p>
        </p:txBody>
      </p:sp>
      <p:pic>
        <p:nvPicPr>
          <p:cNvPr id="392" name="Google Shape;392;p37"/>
          <p:cNvPicPr preferRelativeResize="0"/>
          <p:nvPr/>
        </p:nvPicPr>
        <p:blipFill rotWithShape="1">
          <a:blip r:embed="rId3">
            <a:alphaModFix/>
          </a:blip>
          <a:srcRect b="3465" l="0" r="0" t="0"/>
          <a:stretch/>
        </p:blipFill>
        <p:spPr>
          <a:xfrm>
            <a:off x="955000" y="2025400"/>
            <a:ext cx="7357850" cy="2413250"/>
          </a:xfrm>
          <a:prstGeom prst="rect">
            <a:avLst/>
          </a:prstGeom>
          <a:noFill/>
          <a:ln>
            <a:noFill/>
          </a:ln>
        </p:spPr>
      </p:pic>
      <p:sp>
        <p:nvSpPr>
          <p:cNvPr id="393" name="Google Shape;393;p37"/>
          <p:cNvSpPr txBox="1"/>
          <p:nvPr/>
        </p:nvSpPr>
        <p:spPr>
          <a:xfrm>
            <a:off x="1014575" y="4438650"/>
            <a:ext cx="72984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191919"/>
                </a:solidFill>
                <a:latin typeface="Montserrat"/>
                <a:ea typeface="Montserrat"/>
                <a:cs typeface="Montserrat"/>
                <a:sym typeface="Montserrat"/>
              </a:rPr>
              <a:t>Dendrograma</a:t>
            </a:r>
            <a:r>
              <a:rPr lang="en" sz="1100">
                <a:solidFill>
                  <a:srgbClr val="191919"/>
                </a:solidFill>
                <a:latin typeface="Montserrat"/>
                <a:ea typeface="Montserrat"/>
                <a:cs typeface="Montserrat"/>
                <a:sym typeface="Montserrat"/>
              </a:rPr>
              <a:t>: Aislamientos de </a:t>
            </a:r>
            <a:r>
              <a:rPr i="1" lang="en" sz="1100">
                <a:solidFill>
                  <a:srgbClr val="191919"/>
                </a:solidFill>
                <a:latin typeface="Montserrat"/>
                <a:ea typeface="Montserrat"/>
                <a:cs typeface="Montserrat"/>
                <a:sym typeface="Montserrat"/>
              </a:rPr>
              <a:t>E. coli</a:t>
            </a:r>
            <a:r>
              <a:rPr lang="en" sz="1100">
                <a:solidFill>
                  <a:srgbClr val="191919"/>
                </a:solidFill>
                <a:latin typeface="Montserrat"/>
                <a:ea typeface="Montserrat"/>
                <a:cs typeface="Montserrat"/>
                <a:sym typeface="Montserrat"/>
              </a:rPr>
              <a:t> portadores de </a:t>
            </a:r>
            <a:r>
              <a:rPr i="1" lang="en" sz="1100">
                <a:solidFill>
                  <a:srgbClr val="191919"/>
                </a:solidFill>
                <a:latin typeface="Montserrat"/>
                <a:ea typeface="Montserrat"/>
                <a:cs typeface="Montserrat"/>
                <a:sym typeface="Montserrat"/>
              </a:rPr>
              <a:t>mcr-1</a:t>
            </a:r>
            <a:r>
              <a:rPr lang="en" sz="1100">
                <a:solidFill>
                  <a:srgbClr val="191919"/>
                </a:solidFill>
                <a:latin typeface="Montserrat"/>
                <a:ea typeface="Montserrat"/>
                <a:cs typeface="Montserrat"/>
                <a:sym typeface="Montserrat"/>
              </a:rPr>
              <a:t>. Se consideran aislamientos relacionados con un porcentaje de clonalidad superior al 75</a:t>
            </a:r>
            <a:r>
              <a:rPr lang="en" sz="1100">
                <a:latin typeface="Montserrat"/>
                <a:ea typeface="Montserrat"/>
                <a:cs typeface="Montserrat"/>
                <a:sym typeface="Montserrat"/>
              </a:rPr>
              <a:t>%</a:t>
            </a:r>
            <a:endParaRPr sz="11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94" name="Google Shape;394;p37"/>
          <p:cNvSpPr/>
          <p:nvPr/>
        </p:nvSpPr>
        <p:spPr>
          <a:xfrm>
            <a:off x="1014575" y="881288"/>
            <a:ext cx="3491700" cy="931500"/>
          </a:xfrm>
          <a:prstGeom prst="roundRect">
            <a:avLst>
              <a:gd fmla="val 16667" name="adj"/>
            </a:avLst>
          </a:prstGeom>
          <a:solidFill>
            <a:srgbClr val="F2EBD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Montserrat"/>
                <a:ea typeface="Montserrat"/>
                <a:cs typeface="Montserrat"/>
                <a:sym typeface="Montserrat"/>
              </a:rPr>
              <a:t>Los aislamientos 9824 y 10618 tienen una similitud del 100% lo que los convierte en clonales</a:t>
            </a:r>
            <a:endParaRPr/>
          </a:p>
        </p:txBody>
      </p:sp>
      <p:sp>
        <p:nvSpPr>
          <p:cNvPr id="395" name="Google Shape;395;p37"/>
          <p:cNvSpPr/>
          <p:nvPr/>
        </p:nvSpPr>
        <p:spPr>
          <a:xfrm>
            <a:off x="4761575" y="881288"/>
            <a:ext cx="3491700" cy="931500"/>
          </a:xfrm>
          <a:prstGeom prst="roundRect">
            <a:avLst>
              <a:gd fmla="val 16667" name="adj"/>
            </a:avLst>
          </a:prstGeom>
          <a:solidFill>
            <a:srgbClr val="F2EBD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Montserrat"/>
                <a:ea typeface="Montserrat"/>
                <a:cs typeface="Montserrat"/>
                <a:sym typeface="Montserrat"/>
              </a:rPr>
              <a:t>Los otros aislamientos no están relacionados entre ellos, a pesar de que el aislamiento 107 y 10618 pertenecen al mismo ST</a:t>
            </a:r>
            <a:endParaRPr/>
          </a:p>
        </p:txBody>
      </p:sp>
      <p:cxnSp>
        <p:nvCxnSpPr>
          <p:cNvPr id="396" name="Google Shape;396;p37"/>
          <p:cNvCxnSpPr>
            <a:stCxn id="394" idx="3"/>
            <a:endCxn id="395" idx="1"/>
          </p:cNvCxnSpPr>
          <p:nvPr/>
        </p:nvCxnSpPr>
        <p:spPr>
          <a:xfrm>
            <a:off x="4506275" y="1347038"/>
            <a:ext cx="2553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2EBDB"/>
        </a:solidFill>
      </p:bgPr>
    </p:bg>
    <p:spTree>
      <p:nvGrpSpPr>
        <p:cNvPr id="400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Google Shape;401;p38"/>
          <p:cNvSpPr txBox="1"/>
          <p:nvPr>
            <p:ph type="title"/>
          </p:nvPr>
        </p:nvSpPr>
        <p:spPr>
          <a:xfrm>
            <a:off x="309775" y="11897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6.5 </a:t>
            </a:r>
            <a:r>
              <a:rPr lang="en" sz="2000"/>
              <a:t>Análisis</a:t>
            </a:r>
            <a:r>
              <a:rPr lang="en" sz="2000"/>
              <a:t> de secuencias de genoma completo</a:t>
            </a:r>
            <a:r>
              <a:rPr lang="en"/>
              <a:t> </a:t>
            </a:r>
            <a:endParaRPr/>
          </a:p>
        </p:txBody>
      </p:sp>
      <p:pic>
        <p:nvPicPr>
          <p:cNvPr id="402" name="Google Shape;402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0975" y="909538"/>
            <a:ext cx="7704000" cy="2199263"/>
          </a:xfrm>
          <a:prstGeom prst="rect">
            <a:avLst/>
          </a:prstGeom>
          <a:noFill/>
          <a:ln>
            <a:noFill/>
          </a:ln>
        </p:spPr>
      </p:pic>
      <p:sp>
        <p:nvSpPr>
          <p:cNvPr id="403" name="Google Shape;403;p38"/>
          <p:cNvSpPr/>
          <p:nvPr/>
        </p:nvSpPr>
        <p:spPr>
          <a:xfrm>
            <a:off x="7699250" y="1990925"/>
            <a:ext cx="421200" cy="305100"/>
          </a:xfrm>
          <a:prstGeom prst="ellipse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4" name="Google Shape;404;p38"/>
          <p:cNvSpPr/>
          <p:nvPr/>
        </p:nvSpPr>
        <p:spPr>
          <a:xfrm>
            <a:off x="403775" y="3318900"/>
            <a:ext cx="4095300" cy="709800"/>
          </a:xfrm>
          <a:prstGeom prst="roundRect">
            <a:avLst>
              <a:gd fmla="val 16667" name="adj"/>
            </a:avLst>
          </a:prstGeom>
          <a:solidFill>
            <a:srgbClr val="F2EBD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Montserrat"/>
                <a:ea typeface="Montserrat"/>
                <a:cs typeface="Montserrat"/>
                <a:sym typeface="Montserrat"/>
              </a:rPr>
              <a:t>Los genomas de los 5 aislados produjeron de 185 a 307 contigs, con tamaños de ensamblaje que variaron de </a:t>
            </a:r>
            <a:endParaRPr sz="1100"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Montserrat"/>
                <a:ea typeface="Montserrat"/>
                <a:cs typeface="Montserrat"/>
                <a:sym typeface="Montserrat"/>
              </a:rPr>
              <a:t>4.88 MB a 5.35 MB.</a:t>
            </a:r>
            <a:endParaRPr/>
          </a:p>
        </p:txBody>
      </p:sp>
      <p:sp>
        <p:nvSpPr>
          <p:cNvPr id="405" name="Google Shape;405;p38"/>
          <p:cNvSpPr/>
          <p:nvPr/>
        </p:nvSpPr>
        <p:spPr>
          <a:xfrm>
            <a:off x="403775" y="4138225"/>
            <a:ext cx="4095300" cy="709800"/>
          </a:xfrm>
          <a:prstGeom prst="roundRect">
            <a:avLst>
              <a:gd fmla="val 16667" name="adj"/>
            </a:avLst>
          </a:prstGeom>
          <a:solidFill>
            <a:srgbClr val="F2EBD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Montserrat"/>
                <a:ea typeface="Montserrat"/>
                <a:cs typeface="Montserrat"/>
                <a:sym typeface="Montserrat"/>
              </a:rPr>
              <a:t>En el análisis de grupos filogenéticos se encontraron 3 aislamientos del grupo B1, un aislamiento del D y un aislamiento del grupo A</a:t>
            </a:r>
            <a:endParaRPr sz="11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06" name="Google Shape;406;p38"/>
          <p:cNvSpPr/>
          <p:nvPr/>
        </p:nvSpPr>
        <p:spPr>
          <a:xfrm>
            <a:off x="4634075" y="3326675"/>
            <a:ext cx="4095300" cy="709800"/>
          </a:xfrm>
          <a:prstGeom prst="roundRect">
            <a:avLst>
              <a:gd fmla="val 16667" name="adj"/>
            </a:avLst>
          </a:prstGeom>
          <a:solidFill>
            <a:srgbClr val="F2EBD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Montserrat"/>
                <a:ea typeface="Montserrat"/>
                <a:cs typeface="Montserrat"/>
                <a:sym typeface="Montserrat"/>
              </a:rPr>
              <a:t>Se encontró que las cepas pertenecen a serotipos distintos (O9:H17, O9a:H25, H21, O15:H1)</a:t>
            </a:r>
            <a:endParaRPr/>
          </a:p>
        </p:txBody>
      </p:sp>
      <p:sp>
        <p:nvSpPr>
          <p:cNvPr id="407" name="Google Shape;407;p38"/>
          <p:cNvSpPr/>
          <p:nvPr/>
        </p:nvSpPr>
        <p:spPr>
          <a:xfrm>
            <a:off x="4634075" y="4138225"/>
            <a:ext cx="4095300" cy="709800"/>
          </a:xfrm>
          <a:prstGeom prst="roundRect">
            <a:avLst>
              <a:gd fmla="val 16667" name="adj"/>
            </a:avLst>
          </a:prstGeom>
          <a:solidFill>
            <a:srgbClr val="F2EBD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Montserrat"/>
                <a:ea typeface="Montserrat"/>
                <a:cs typeface="Montserrat"/>
                <a:sym typeface="Montserrat"/>
              </a:rPr>
              <a:t>Un aislado presentó un alelo con menos del 100% de identidad por esto se denomina como un Single Locus Variant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2EBDB"/>
        </a:solidFill>
      </p:bgPr>
    </p:bg>
    <p:spTree>
      <p:nvGrpSpPr>
        <p:cNvPr id="41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p39"/>
          <p:cNvSpPr txBox="1"/>
          <p:nvPr>
            <p:ph type="title"/>
          </p:nvPr>
        </p:nvSpPr>
        <p:spPr>
          <a:xfrm>
            <a:off x="246675" y="184200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6.6 </a:t>
            </a:r>
            <a:r>
              <a:rPr lang="en" sz="2000"/>
              <a:t>Genes de virulencia</a:t>
            </a:r>
            <a:endParaRPr sz="2000"/>
          </a:p>
        </p:txBody>
      </p:sp>
      <p:pic>
        <p:nvPicPr>
          <p:cNvPr id="413" name="Google Shape;413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5400" y="2168013"/>
            <a:ext cx="7873226" cy="2428975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414" name="Google Shape;414;p39"/>
          <p:cNvSpPr/>
          <p:nvPr/>
        </p:nvSpPr>
        <p:spPr>
          <a:xfrm>
            <a:off x="429750" y="948475"/>
            <a:ext cx="2166600" cy="972000"/>
          </a:xfrm>
          <a:prstGeom prst="roundRect">
            <a:avLst>
              <a:gd fmla="val 16667" name="adj"/>
            </a:avLst>
          </a:prstGeom>
          <a:solidFill>
            <a:srgbClr val="F2EBD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Montserrat"/>
                <a:ea typeface="Montserrat"/>
                <a:cs typeface="Montserrat"/>
                <a:sym typeface="Montserrat"/>
              </a:rPr>
              <a:t>Entre los 5 aislamientos secuenciados se encontraron 30 diferentes genes de virulencia</a:t>
            </a:r>
            <a:endParaRPr/>
          </a:p>
        </p:txBody>
      </p:sp>
      <p:sp>
        <p:nvSpPr>
          <p:cNvPr id="415" name="Google Shape;415;p39"/>
          <p:cNvSpPr/>
          <p:nvPr/>
        </p:nvSpPr>
        <p:spPr>
          <a:xfrm>
            <a:off x="2806775" y="756900"/>
            <a:ext cx="2887200" cy="572700"/>
          </a:xfrm>
          <a:prstGeom prst="roundRect">
            <a:avLst>
              <a:gd fmla="val 16667" name="adj"/>
            </a:avLst>
          </a:prstGeom>
          <a:solidFill>
            <a:srgbClr val="F2EBD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Montserrat"/>
                <a:ea typeface="Montserrat"/>
                <a:cs typeface="Montserrat"/>
                <a:sym typeface="Montserrat"/>
              </a:rPr>
              <a:t>algunos que codifican para adhesinas (</a:t>
            </a:r>
            <a:r>
              <a:rPr i="1" lang="en" sz="1200">
                <a:latin typeface="Montserrat"/>
                <a:ea typeface="Montserrat"/>
                <a:cs typeface="Montserrat"/>
                <a:sym typeface="Montserrat"/>
              </a:rPr>
              <a:t>papA, papC, tsh</a:t>
            </a:r>
            <a:r>
              <a:rPr lang="en" sz="1200">
                <a:latin typeface="Montserrat"/>
                <a:ea typeface="Montserrat"/>
                <a:cs typeface="Montserrat"/>
                <a:sym typeface="Montserrat"/>
              </a:rPr>
              <a:t>)</a:t>
            </a:r>
            <a:endParaRPr/>
          </a:p>
        </p:txBody>
      </p:sp>
      <p:sp>
        <p:nvSpPr>
          <p:cNvPr id="416" name="Google Shape;416;p39"/>
          <p:cNvSpPr/>
          <p:nvPr/>
        </p:nvSpPr>
        <p:spPr>
          <a:xfrm>
            <a:off x="6132875" y="756900"/>
            <a:ext cx="2063400" cy="572700"/>
          </a:xfrm>
          <a:prstGeom prst="roundRect">
            <a:avLst>
              <a:gd fmla="val 16667" name="adj"/>
            </a:avLst>
          </a:prstGeom>
          <a:solidFill>
            <a:srgbClr val="F2EBD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Montserrat"/>
                <a:ea typeface="Montserrat"/>
                <a:cs typeface="Montserrat"/>
                <a:sym typeface="Montserrat"/>
              </a:rPr>
              <a:t>toxinas (</a:t>
            </a:r>
            <a:r>
              <a:rPr i="1" lang="en" sz="1200">
                <a:latin typeface="Montserrat"/>
                <a:ea typeface="Montserrat"/>
                <a:cs typeface="Montserrat"/>
                <a:sym typeface="Montserrat"/>
              </a:rPr>
              <a:t>iss, hlyF, Tsh</a:t>
            </a:r>
            <a:r>
              <a:rPr lang="en" sz="1200">
                <a:latin typeface="Montserrat"/>
                <a:ea typeface="Montserrat"/>
                <a:cs typeface="Montserrat"/>
                <a:sym typeface="Montserrat"/>
              </a:rPr>
              <a:t>)</a:t>
            </a:r>
            <a:endParaRPr/>
          </a:p>
        </p:txBody>
      </p:sp>
      <p:sp>
        <p:nvSpPr>
          <p:cNvPr id="417" name="Google Shape;417;p39"/>
          <p:cNvSpPr/>
          <p:nvPr/>
        </p:nvSpPr>
        <p:spPr>
          <a:xfrm>
            <a:off x="2806775" y="1418125"/>
            <a:ext cx="2720400" cy="572700"/>
          </a:xfrm>
          <a:prstGeom prst="roundRect">
            <a:avLst>
              <a:gd fmla="val 16667" name="adj"/>
            </a:avLst>
          </a:prstGeom>
          <a:solidFill>
            <a:srgbClr val="F2EBD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Montserrat"/>
                <a:ea typeface="Montserrat"/>
                <a:cs typeface="Montserrat"/>
                <a:sym typeface="Montserrat"/>
              </a:rPr>
              <a:t> genes cápsulares (</a:t>
            </a:r>
            <a:r>
              <a:rPr i="1" lang="en" sz="1200">
                <a:latin typeface="Montserrat"/>
                <a:ea typeface="Montserrat"/>
                <a:cs typeface="Montserrat"/>
                <a:sym typeface="Montserrat"/>
              </a:rPr>
              <a:t>KPSM II-K52</a:t>
            </a:r>
            <a:r>
              <a:rPr lang="en" sz="1200">
                <a:latin typeface="Montserrat"/>
                <a:ea typeface="Montserrat"/>
                <a:cs typeface="Montserrat"/>
                <a:sym typeface="Montserrat"/>
              </a:rPr>
              <a:t>) </a:t>
            </a:r>
            <a:endParaRPr/>
          </a:p>
        </p:txBody>
      </p:sp>
      <p:sp>
        <p:nvSpPr>
          <p:cNvPr id="418" name="Google Shape;418;p39"/>
          <p:cNvSpPr/>
          <p:nvPr/>
        </p:nvSpPr>
        <p:spPr>
          <a:xfrm>
            <a:off x="5693975" y="1418125"/>
            <a:ext cx="2941200" cy="572700"/>
          </a:xfrm>
          <a:prstGeom prst="roundRect">
            <a:avLst>
              <a:gd fmla="val 16667" name="adj"/>
            </a:avLst>
          </a:prstGeom>
          <a:solidFill>
            <a:srgbClr val="F2EBD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Montserrat"/>
                <a:ea typeface="Montserrat"/>
                <a:cs typeface="Montserrat"/>
                <a:sym typeface="Montserrat"/>
              </a:rPr>
              <a:t>genes implicados en la captación de hierro (siderofos) (</a:t>
            </a:r>
            <a:r>
              <a:rPr i="1" lang="en" sz="1200">
                <a:latin typeface="Montserrat"/>
                <a:ea typeface="Montserrat"/>
                <a:cs typeface="Montserrat"/>
                <a:sym typeface="Montserrat"/>
              </a:rPr>
              <a:t>fyuA, irp2, iucC, iutA, sitA, chuA</a:t>
            </a:r>
            <a:r>
              <a:rPr lang="en" sz="1200">
                <a:latin typeface="Montserrat"/>
                <a:ea typeface="Montserrat"/>
                <a:cs typeface="Montserrat"/>
                <a:sym typeface="Montserrat"/>
              </a:rPr>
              <a:t>). </a:t>
            </a:r>
            <a:endParaRPr sz="1200"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419" name="Google Shape;419;p39"/>
          <p:cNvCxnSpPr>
            <a:stCxn id="414" idx="3"/>
            <a:endCxn id="415" idx="1"/>
          </p:cNvCxnSpPr>
          <p:nvPr/>
        </p:nvCxnSpPr>
        <p:spPr>
          <a:xfrm flipH="1" rot="10800000">
            <a:off x="2596350" y="1043275"/>
            <a:ext cx="210300" cy="391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420" name="Google Shape;420;p39"/>
          <p:cNvCxnSpPr>
            <a:stCxn id="414" idx="3"/>
            <a:endCxn id="417" idx="1"/>
          </p:cNvCxnSpPr>
          <p:nvPr/>
        </p:nvCxnSpPr>
        <p:spPr>
          <a:xfrm>
            <a:off x="2596350" y="1434475"/>
            <a:ext cx="210300" cy="270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421" name="Google Shape;421;p39"/>
          <p:cNvCxnSpPr>
            <a:endCxn id="418" idx="1"/>
          </p:cNvCxnSpPr>
          <p:nvPr/>
        </p:nvCxnSpPr>
        <p:spPr>
          <a:xfrm>
            <a:off x="5527175" y="1704475"/>
            <a:ext cx="1668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422" name="Google Shape;422;p39"/>
          <p:cNvCxnSpPr>
            <a:stCxn id="415" idx="3"/>
            <a:endCxn id="416" idx="1"/>
          </p:cNvCxnSpPr>
          <p:nvPr/>
        </p:nvCxnSpPr>
        <p:spPr>
          <a:xfrm>
            <a:off x="5693975" y="1043250"/>
            <a:ext cx="4389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423" name="Google Shape;423;p39"/>
          <p:cNvSpPr txBox="1"/>
          <p:nvPr/>
        </p:nvSpPr>
        <p:spPr>
          <a:xfrm>
            <a:off x="1246200" y="4597000"/>
            <a:ext cx="66516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Montserrat Medium"/>
                <a:ea typeface="Montserrat Medium"/>
                <a:cs typeface="Montserrat Medium"/>
                <a:sym typeface="Montserrat Medium"/>
              </a:rPr>
              <a:t>El color negro indica la presencia del gen y el color verde ausencia del mismo</a:t>
            </a:r>
            <a:endParaRPr sz="1200"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2EBDB"/>
        </a:solidFill>
      </p:bgPr>
    </p:bg>
    <p:spTree>
      <p:nvGrpSpPr>
        <p:cNvPr id="427" name="Shape 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Google Shape;428;p40"/>
          <p:cNvSpPr txBox="1"/>
          <p:nvPr>
            <p:ph type="title"/>
          </p:nvPr>
        </p:nvSpPr>
        <p:spPr>
          <a:xfrm>
            <a:off x="227800" y="1209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6.7 </a:t>
            </a:r>
            <a:r>
              <a:rPr lang="en" sz="2000"/>
              <a:t>Resistoma</a:t>
            </a:r>
            <a:endParaRPr sz="2000"/>
          </a:p>
        </p:txBody>
      </p:sp>
      <p:sp>
        <p:nvSpPr>
          <p:cNvPr id="429" name="Google Shape;429;p40"/>
          <p:cNvSpPr/>
          <p:nvPr/>
        </p:nvSpPr>
        <p:spPr>
          <a:xfrm>
            <a:off x="227800" y="3659100"/>
            <a:ext cx="6178800" cy="1053900"/>
          </a:xfrm>
          <a:prstGeom prst="roundRect">
            <a:avLst>
              <a:gd fmla="val 16667" name="adj"/>
            </a:avLst>
          </a:prstGeom>
          <a:solidFill>
            <a:srgbClr val="F2EBD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 </a:t>
            </a:r>
            <a:r>
              <a:rPr lang="en" sz="1200">
                <a:latin typeface="Montserrat"/>
                <a:ea typeface="Montserrat"/>
                <a:cs typeface="Montserrat"/>
                <a:sym typeface="Montserrat"/>
              </a:rPr>
              <a:t>La mayoría de los aislamientos portaban genes tipo </a:t>
            </a:r>
            <a:r>
              <a:rPr i="1" lang="en" sz="1200">
                <a:latin typeface="Montserrat"/>
                <a:ea typeface="Montserrat"/>
                <a:cs typeface="Montserrat"/>
                <a:sym typeface="Montserrat"/>
              </a:rPr>
              <a:t>TEM-1</a:t>
            </a:r>
            <a:r>
              <a:rPr lang="en" sz="1200">
                <a:latin typeface="Montserrat"/>
                <a:ea typeface="Montserrat"/>
                <a:cs typeface="Montserrat"/>
                <a:sym typeface="Montserrat"/>
              </a:rPr>
              <a:t> que confiere resistencia a penicilinas y únicamente el aislamiento 9991 porta un gen </a:t>
            </a:r>
            <a:r>
              <a:rPr i="1" lang="en" sz="1200">
                <a:latin typeface="Montserrat"/>
                <a:ea typeface="Montserrat"/>
                <a:cs typeface="Montserrat"/>
                <a:sym typeface="Montserrat"/>
              </a:rPr>
              <a:t>CTX-M-55</a:t>
            </a:r>
            <a:r>
              <a:rPr lang="en" sz="1200">
                <a:latin typeface="Montserrat"/>
                <a:ea typeface="Montserrat"/>
                <a:cs typeface="Montserrat"/>
                <a:sym typeface="Montserrat"/>
              </a:rPr>
              <a:t>, BLEE que confiere resistencia a cefalosporinas de tercera generación.  El aislamiento 9991 porta un gen </a:t>
            </a:r>
            <a:r>
              <a:rPr i="1" lang="en" sz="1200">
                <a:latin typeface="Montserrat"/>
                <a:ea typeface="Montserrat"/>
                <a:cs typeface="Montserrat"/>
                <a:sym typeface="Montserrat"/>
              </a:rPr>
              <a:t>fosA</a:t>
            </a:r>
            <a:r>
              <a:rPr lang="en" sz="1200">
                <a:latin typeface="Montserrat"/>
                <a:ea typeface="Montserrat"/>
                <a:cs typeface="Montserrat"/>
                <a:sym typeface="Montserrat"/>
              </a:rPr>
              <a:t>, esto explica la resistencia de este aislamiento a fosfomicina </a:t>
            </a:r>
            <a:endParaRPr/>
          </a:p>
        </p:txBody>
      </p:sp>
      <p:sp>
        <p:nvSpPr>
          <p:cNvPr id="430" name="Google Shape;430;p40"/>
          <p:cNvSpPr/>
          <p:nvPr/>
        </p:nvSpPr>
        <p:spPr>
          <a:xfrm>
            <a:off x="6540150" y="3659100"/>
            <a:ext cx="2376000" cy="1053900"/>
          </a:xfrm>
          <a:prstGeom prst="roundRect">
            <a:avLst>
              <a:gd fmla="val 16667" name="adj"/>
            </a:avLst>
          </a:prstGeom>
          <a:solidFill>
            <a:srgbClr val="F2EBD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Montserrat"/>
                <a:ea typeface="Montserrat"/>
                <a:cs typeface="Montserrat"/>
                <a:sym typeface="Montserrat"/>
              </a:rPr>
              <a:t> El aislado 10618 y 109 presentan mutaciones en GyrA el 109 de igual forma en ParC, 107 qnrS1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431" name="Google Shape;431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8300" y="760200"/>
            <a:ext cx="7967400" cy="2552650"/>
          </a:xfrm>
          <a:prstGeom prst="rect">
            <a:avLst/>
          </a:prstGeom>
          <a:noFill/>
          <a:ln cap="flat" cmpd="sng" w="9525">
            <a:solidFill>
              <a:srgbClr val="191919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2EBDB"/>
        </a:solidFill>
      </p:bgPr>
    </p:bg>
    <p:spTree>
      <p:nvGrpSpPr>
        <p:cNvPr id="435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Google Shape;436;p41"/>
          <p:cNvSpPr txBox="1"/>
          <p:nvPr>
            <p:ph type="title"/>
          </p:nvPr>
        </p:nvSpPr>
        <p:spPr>
          <a:xfrm>
            <a:off x="720000" y="27447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/>
              <a:t>7. </a:t>
            </a:r>
            <a:r>
              <a:rPr lang="en" sz="2600"/>
              <a:t>Conclusiones</a:t>
            </a:r>
            <a:endParaRPr sz="2600"/>
          </a:p>
        </p:txBody>
      </p:sp>
      <p:sp>
        <p:nvSpPr>
          <p:cNvPr id="437" name="Google Shape;437;p41"/>
          <p:cNvSpPr/>
          <p:nvPr/>
        </p:nvSpPr>
        <p:spPr>
          <a:xfrm>
            <a:off x="501600" y="1093375"/>
            <a:ext cx="8140800" cy="3561300"/>
          </a:xfrm>
          <a:prstGeom prst="roundRect">
            <a:avLst>
              <a:gd fmla="val 16667" name="adj"/>
            </a:avLst>
          </a:prstGeom>
          <a:solidFill>
            <a:srgbClr val="F2EBD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11150" lvl="0" marL="457200" rtl="0" algn="just">
              <a:spcBef>
                <a:spcPts val="0"/>
              </a:spcBef>
              <a:spcAft>
                <a:spcPts val="0"/>
              </a:spcAft>
              <a:buSzPts val="1300"/>
              <a:buFont typeface="Montserrat"/>
              <a:buChar char="●"/>
            </a:pPr>
            <a:r>
              <a:rPr lang="en" sz="1300">
                <a:latin typeface="Montserrat"/>
                <a:ea typeface="Montserrat"/>
                <a:cs typeface="Montserrat"/>
                <a:sym typeface="Montserrat"/>
              </a:rPr>
              <a:t>La resistencia a polimixinas sigue siendo baja en el país, aunque esto es </a:t>
            </a:r>
            <a:r>
              <a:rPr lang="en" sz="1300">
                <a:latin typeface="Montserrat"/>
                <a:ea typeface="Montserrat"/>
                <a:cs typeface="Montserrat"/>
                <a:sym typeface="Montserrat"/>
              </a:rPr>
              <a:t>difícil</a:t>
            </a:r>
            <a:r>
              <a:rPr lang="en" sz="1300">
                <a:latin typeface="Montserrat"/>
                <a:ea typeface="Montserrat"/>
                <a:cs typeface="Montserrat"/>
                <a:sym typeface="Montserrat"/>
              </a:rPr>
              <a:t> de </a:t>
            </a:r>
            <a:r>
              <a:rPr lang="en" sz="1300">
                <a:latin typeface="Montserrat"/>
                <a:ea typeface="Montserrat"/>
                <a:cs typeface="Montserrat"/>
                <a:sym typeface="Montserrat"/>
              </a:rPr>
              <a:t>determinar debido a los problemas que se presentan para el tamizaje de susceptibilidad por métodos automatizados de microdilución en caldo.</a:t>
            </a:r>
            <a:endParaRPr sz="1300"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45720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latin typeface="Montserrat"/>
              <a:ea typeface="Montserrat"/>
              <a:cs typeface="Montserrat"/>
              <a:sym typeface="Montserrat"/>
            </a:endParaRPr>
          </a:p>
          <a:p>
            <a:pPr indent="-311150" lvl="0" marL="457200" rtl="0" algn="just">
              <a:spcBef>
                <a:spcPts val="0"/>
              </a:spcBef>
              <a:spcAft>
                <a:spcPts val="0"/>
              </a:spcAft>
              <a:buSzPts val="1300"/>
              <a:buFont typeface="Montserrat"/>
              <a:buChar char="●"/>
            </a:pPr>
            <a:r>
              <a:rPr lang="en" sz="1300">
                <a:latin typeface="Montserrat"/>
                <a:ea typeface="Montserrat"/>
                <a:cs typeface="Montserrat"/>
                <a:sym typeface="Montserrat"/>
              </a:rPr>
              <a:t>La CBDE es un buen método para discriminar de una manera más efectiva la susceptibilidad y resistencia en  los aislamientos que podría implementarse en los laboratorios de microbiologia. </a:t>
            </a:r>
            <a:endParaRPr sz="1300"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45720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latin typeface="Montserrat"/>
              <a:ea typeface="Montserrat"/>
              <a:cs typeface="Montserrat"/>
              <a:sym typeface="Montserrat"/>
            </a:endParaRPr>
          </a:p>
          <a:p>
            <a:pPr indent="-311150" lvl="0" marL="457200" rtl="0" algn="just">
              <a:spcBef>
                <a:spcPts val="0"/>
              </a:spcBef>
              <a:spcAft>
                <a:spcPts val="0"/>
              </a:spcAft>
              <a:buSzPts val="1300"/>
              <a:buFont typeface="Montserrat"/>
              <a:buChar char="●"/>
            </a:pPr>
            <a:r>
              <a:rPr lang="en" sz="1300">
                <a:latin typeface="Montserrat"/>
                <a:ea typeface="Montserrat"/>
                <a:cs typeface="Montserrat"/>
                <a:sym typeface="Montserrat"/>
              </a:rPr>
              <a:t>En general los aislamientos no presentan alta resistencia a otros antibióticos, incluyendo β-lactámicos, solo uno mostró un fenotipo de BLEE de CTX-M 55.</a:t>
            </a:r>
            <a:endParaRPr sz="1300"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45720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latin typeface="Montserrat"/>
              <a:ea typeface="Montserrat"/>
              <a:cs typeface="Montserrat"/>
              <a:sym typeface="Montserrat"/>
            </a:endParaRPr>
          </a:p>
          <a:p>
            <a:pPr indent="-311150" lvl="0" marL="457200" rtl="0" algn="just">
              <a:spcBef>
                <a:spcPts val="0"/>
              </a:spcBef>
              <a:spcAft>
                <a:spcPts val="0"/>
              </a:spcAft>
              <a:buSzPts val="1300"/>
              <a:buFont typeface="Montserrat"/>
              <a:buChar char="●"/>
            </a:pPr>
            <a:r>
              <a:rPr lang="en" sz="1300">
                <a:latin typeface="Montserrat"/>
                <a:ea typeface="Montserrat"/>
                <a:cs typeface="Montserrat"/>
                <a:sym typeface="Montserrat"/>
              </a:rPr>
              <a:t>La PCR para la detección del gen </a:t>
            </a:r>
            <a:r>
              <a:rPr i="1" lang="en" sz="1300">
                <a:latin typeface="Montserrat"/>
                <a:ea typeface="Montserrat"/>
                <a:cs typeface="Montserrat"/>
                <a:sym typeface="Montserrat"/>
              </a:rPr>
              <a:t>mcr-1 </a:t>
            </a:r>
            <a:r>
              <a:rPr lang="en" sz="1300">
                <a:latin typeface="Montserrat"/>
                <a:ea typeface="Montserrat"/>
                <a:cs typeface="Montserrat"/>
                <a:sym typeface="Montserrat"/>
              </a:rPr>
              <a:t>permitió identificar que los 5 aislados obtenían resistencia a la colistina por la presencia de este gen en particular.</a:t>
            </a:r>
            <a:endParaRPr sz="1300"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45720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latin typeface="Montserrat"/>
              <a:ea typeface="Montserrat"/>
              <a:cs typeface="Montserrat"/>
              <a:sym typeface="Montserrat"/>
            </a:endParaRPr>
          </a:p>
          <a:p>
            <a:pPr indent="-311150" lvl="0" marL="457200" rtl="0" algn="just">
              <a:spcBef>
                <a:spcPts val="0"/>
              </a:spcBef>
              <a:spcAft>
                <a:spcPts val="0"/>
              </a:spcAft>
              <a:buSzPts val="1300"/>
              <a:buFont typeface="Montserrat"/>
              <a:buChar char="●"/>
            </a:pPr>
            <a:r>
              <a:rPr lang="en" sz="1300">
                <a:latin typeface="Montserrat"/>
                <a:ea typeface="Montserrat"/>
                <a:cs typeface="Montserrat"/>
                <a:sym typeface="Montserrat"/>
              </a:rPr>
              <a:t>La inserción de plásmidos portadores de </a:t>
            </a:r>
            <a:r>
              <a:rPr i="1" lang="en" sz="1300">
                <a:latin typeface="Montserrat"/>
                <a:ea typeface="Montserrat"/>
                <a:cs typeface="Montserrat"/>
                <a:sym typeface="Montserrat"/>
              </a:rPr>
              <a:t>mcr </a:t>
            </a:r>
            <a:r>
              <a:rPr lang="en" sz="1300">
                <a:latin typeface="Montserrat"/>
                <a:ea typeface="Montserrat"/>
                <a:cs typeface="Montserrat"/>
                <a:sym typeface="Montserrat"/>
              </a:rPr>
              <a:t>en clones exitosos como el ST131, ST405 y ST628  no se encontró en este estudio.</a:t>
            </a:r>
            <a:endParaRPr sz="1300"/>
          </a:p>
          <a:p>
            <a:pPr indent="0" lvl="0" marL="45720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438" name="Google Shape;438;p41"/>
          <p:cNvCxnSpPr>
            <a:stCxn id="439" idx="0"/>
            <a:endCxn id="439" idx="0"/>
          </p:cNvCxnSpPr>
          <p:nvPr/>
        </p:nvCxnSpPr>
        <p:spPr>
          <a:xfrm>
            <a:off x="2363550" y="2783300"/>
            <a:ext cx="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2EBDB"/>
        </a:solidFill>
      </p:bgPr>
    </p:bg>
    <p:spTree>
      <p:nvGrpSpPr>
        <p:cNvPr id="443" name="Shape 4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" name="Google Shape;444;p42"/>
          <p:cNvSpPr txBox="1"/>
          <p:nvPr>
            <p:ph type="title"/>
          </p:nvPr>
        </p:nvSpPr>
        <p:spPr>
          <a:xfrm>
            <a:off x="720000" y="2382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/>
              <a:t>8. </a:t>
            </a:r>
            <a:r>
              <a:rPr lang="en" sz="2600"/>
              <a:t>Recomendaciones</a:t>
            </a:r>
            <a:endParaRPr sz="2600"/>
          </a:p>
        </p:txBody>
      </p:sp>
      <p:pic>
        <p:nvPicPr>
          <p:cNvPr id="445" name="Google Shape;445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3000" y="1114750"/>
            <a:ext cx="3507000" cy="3280500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</p:pic>
      <p:sp>
        <p:nvSpPr>
          <p:cNvPr id="446" name="Google Shape;446;p42"/>
          <p:cNvSpPr txBox="1"/>
          <p:nvPr/>
        </p:nvSpPr>
        <p:spPr>
          <a:xfrm>
            <a:off x="129275" y="4835700"/>
            <a:ext cx="86976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Montserrat"/>
                <a:ea typeface="Montserrat"/>
                <a:cs typeface="Montserrat"/>
                <a:sym typeface="Montserrat"/>
              </a:rPr>
              <a:t>Imagen tomada de: :</a:t>
            </a:r>
            <a:r>
              <a:rPr lang="en" sz="800">
                <a:latin typeface="Montserrat"/>
                <a:ea typeface="Montserrat"/>
                <a:cs typeface="Montserrat"/>
                <a:sym typeface="Montserrat"/>
              </a:rPr>
              <a:t>https://www.sap.org.ar/docs/congresos_2015/37%20CONARPE/bogdanowicz.unanuevaepidemia.pdf</a:t>
            </a:r>
            <a:endParaRPr sz="800"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447" name="Google Shape;447;p4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89425" y="928388"/>
            <a:ext cx="4437600" cy="1709100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</p:pic>
      <p:pic>
        <p:nvPicPr>
          <p:cNvPr id="448" name="Google Shape;448;p4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470000" y="2755025"/>
            <a:ext cx="4276200" cy="1875600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</p:pic>
      <p:cxnSp>
        <p:nvCxnSpPr>
          <p:cNvPr id="449" name="Google Shape;449;p42"/>
          <p:cNvCxnSpPr>
            <a:stCxn id="447" idx="1"/>
            <a:endCxn id="445" idx="3"/>
          </p:cNvCxnSpPr>
          <p:nvPr/>
        </p:nvCxnSpPr>
        <p:spPr>
          <a:xfrm flipH="1">
            <a:off x="3739925" y="1782938"/>
            <a:ext cx="649500" cy="972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450" name="Google Shape;450;p42"/>
          <p:cNvCxnSpPr>
            <a:stCxn id="448" idx="1"/>
            <a:endCxn id="445" idx="3"/>
          </p:cNvCxnSpPr>
          <p:nvPr/>
        </p:nvCxnSpPr>
        <p:spPr>
          <a:xfrm rot="10800000">
            <a:off x="3740100" y="2755025"/>
            <a:ext cx="729900" cy="937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451" name="Google Shape;451;p42"/>
          <p:cNvSpPr/>
          <p:nvPr/>
        </p:nvSpPr>
        <p:spPr>
          <a:xfrm>
            <a:off x="5621000" y="995525"/>
            <a:ext cx="1974300" cy="1746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Montserrat"/>
                <a:ea typeface="Montserrat"/>
                <a:cs typeface="Montserrat"/>
                <a:sym typeface="Montserrat"/>
              </a:rPr>
              <a:t>SALUD PUBLICA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52" name="Google Shape;452;p42"/>
          <p:cNvSpPr/>
          <p:nvPr/>
        </p:nvSpPr>
        <p:spPr>
          <a:xfrm>
            <a:off x="5621000" y="2849025"/>
            <a:ext cx="1974300" cy="1746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Montserrat"/>
                <a:ea typeface="Montserrat"/>
                <a:cs typeface="Montserrat"/>
                <a:sym typeface="Montserrat"/>
              </a:rPr>
              <a:t>INVESTIGACIÓN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2EBDB"/>
        </a:solidFill>
      </p:bgPr>
    </p:bg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7" name="Google Shape;187;p26"/>
          <p:cNvCxnSpPr/>
          <p:nvPr/>
        </p:nvCxnSpPr>
        <p:spPr>
          <a:xfrm flipH="1" rot="10800000">
            <a:off x="5578775" y="862050"/>
            <a:ext cx="1961700" cy="334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oval"/>
          </a:ln>
        </p:spPr>
      </p:cxnSp>
      <p:sp>
        <p:nvSpPr>
          <p:cNvPr id="188" name="Google Shape;188;p26"/>
          <p:cNvSpPr txBox="1"/>
          <p:nvPr>
            <p:ph type="title"/>
          </p:nvPr>
        </p:nvSpPr>
        <p:spPr>
          <a:xfrm>
            <a:off x="463625" y="1955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7350" lvl="0" marL="457200" rtl="0" algn="ctr">
              <a:spcBef>
                <a:spcPts val="0"/>
              </a:spcBef>
              <a:spcAft>
                <a:spcPts val="0"/>
              </a:spcAft>
              <a:buSzPts val="2500"/>
              <a:buAutoNum type="arabicPeriod"/>
            </a:pPr>
            <a:r>
              <a:rPr lang="en" sz="2500"/>
              <a:t>Introducción</a:t>
            </a:r>
            <a:endParaRPr sz="2500"/>
          </a:p>
        </p:txBody>
      </p:sp>
      <p:sp>
        <p:nvSpPr>
          <p:cNvPr id="189" name="Google Shape;189;p26"/>
          <p:cNvSpPr txBox="1"/>
          <p:nvPr/>
        </p:nvSpPr>
        <p:spPr>
          <a:xfrm>
            <a:off x="1015600" y="924600"/>
            <a:ext cx="1471200" cy="5541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Montserrat"/>
                <a:ea typeface="Montserrat"/>
                <a:cs typeface="Montserrat"/>
                <a:sym typeface="Montserrat"/>
              </a:rPr>
              <a:t>Resistencia a polimixinas</a:t>
            </a:r>
            <a:endParaRPr sz="1300"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cxnSp>
        <p:nvCxnSpPr>
          <p:cNvPr id="190" name="Google Shape;190;p26"/>
          <p:cNvCxnSpPr>
            <a:stCxn id="189" idx="3"/>
            <a:endCxn id="191" idx="1"/>
          </p:cNvCxnSpPr>
          <p:nvPr/>
        </p:nvCxnSpPr>
        <p:spPr>
          <a:xfrm>
            <a:off x="2486800" y="1201650"/>
            <a:ext cx="15252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oval"/>
          </a:ln>
        </p:spPr>
      </p:cxnSp>
      <p:sp>
        <p:nvSpPr>
          <p:cNvPr id="191" name="Google Shape;191;p26"/>
          <p:cNvSpPr txBox="1"/>
          <p:nvPr/>
        </p:nvSpPr>
        <p:spPr>
          <a:xfrm>
            <a:off x="4011863" y="924600"/>
            <a:ext cx="1566900" cy="5541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Montserrat"/>
                <a:ea typeface="Montserrat"/>
                <a:cs typeface="Montserrat"/>
                <a:sym typeface="Montserrat"/>
              </a:rPr>
              <a:t>Mutaciones en el cromosoma</a:t>
            </a:r>
            <a:endParaRPr sz="1300"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192" name="Google Shape;192;p26"/>
          <p:cNvSpPr txBox="1"/>
          <p:nvPr/>
        </p:nvSpPr>
        <p:spPr>
          <a:xfrm>
            <a:off x="6207088" y="1540200"/>
            <a:ext cx="15669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Montserrat Medium"/>
                <a:ea typeface="Montserrat Medium"/>
                <a:cs typeface="Montserrat Medium"/>
                <a:sym typeface="Montserrat Medium"/>
              </a:rPr>
              <a:t>LPS - Gram negativas</a:t>
            </a:r>
            <a:endParaRPr sz="1100"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193" name="Google Shape;193;p26"/>
          <p:cNvSpPr txBox="1"/>
          <p:nvPr/>
        </p:nvSpPr>
        <p:spPr>
          <a:xfrm rot="-635470">
            <a:off x="5691249" y="1032436"/>
            <a:ext cx="1890100" cy="38492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Montserrat Medium"/>
                <a:ea typeface="Montserrat Medium"/>
                <a:cs typeface="Montserrat Medium"/>
                <a:sym typeface="Montserrat Medium"/>
              </a:rPr>
              <a:t>Modificaciones </a:t>
            </a:r>
            <a:endParaRPr sz="1300"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194" name="Google Shape;194;p26"/>
          <p:cNvSpPr/>
          <p:nvPr/>
        </p:nvSpPr>
        <p:spPr>
          <a:xfrm>
            <a:off x="152637" y="2313113"/>
            <a:ext cx="1566918" cy="1064610"/>
          </a:xfrm>
          <a:prstGeom prst="irregularSeal2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2015</a:t>
            </a:r>
            <a:endParaRPr/>
          </a:p>
        </p:txBody>
      </p:sp>
      <p:cxnSp>
        <p:nvCxnSpPr>
          <p:cNvPr id="195" name="Google Shape;195;p26"/>
          <p:cNvCxnSpPr>
            <a:endCxn id="196" idx="1"/>
          </p:cNvCxnSpPr>
          <p:nvPr/>
        </p:nvCxnSpPr>
        <p:spPr>
          <a:xfrm>
            <a:off x="1419076" y="2761275"/>
            <a:ext cx="571500" cy="74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96" name="Google Shape;196;p26"/>
          <p:cNvSpPr/>
          <p:nvPr/>
        </p:nvSpPr>
        <p:spPr>
          <a:xfrm>
            <a:off x="1990576" y="2549025"/>
            <a:ext cx="1929000" cy="5727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Montserrat"/>
                <a:ea typeface="Montserrat"/>
                <a:cs typeface="Montserrat"/>
                <a:sym typeface="Montserrat"/>
              </a:rPr>
              <a:t>Gen mcr (mobile colistin resistance)</a:t>
            </a:r>
            <a:endParaRPr sz="1200">
              <a:solidFill>
                <a:srgbClr val="191919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197" name="Google Shape;197;p26"/>
          <p:cNvSpPr txBox="1"/>
          <p:nvPr/>
        </p:nvSpPr>
        <p:spPr>
          <a:xfrm>
            <a:off x="4451913" y="2373663"/>
            <a:ext cx="1650600" cy="9234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Montserrat"/>
                <a:ea typeface="Montserrat"/>
                <a:cs typeface="Montserrat"/>
                <a:sym typeface="Montserrat"/>
              </a:rPr>
              <a:t>Se disemina de manera vertical y horizontal de una bacteria a otra</a:t>
            </a:r>
            <a:endParaRPr sz="1200"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198" name="Google Shape;198;p26"/>
          <p:cNvCxnSpPr>
            <a:stCxn id="196" idx="3"/>
            <a:endCxn id="197" idx="1"/>
          </p:cNvCxnSpPr>
          <p:nvPr/>
        </p:nvCxnSpPr>
        <p:spPr>
          <a:xfrm>
            <a:off x="3919576" y="2835375"/>
            <a:ext cx="5322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99" name="Google Shape;199;p26"/>
          <p:cNvCxnSpPr>
            <a:stCxn id="197" idx="3"/>
            <a:endCxn id="200" idx="1"/>
          </p:cNvCxnSpPr>
          <p:nvPr/>
        </p:nvCxnSpPr>
        <p:spPr>
          <a:xfrm>
            <a:off x="6102513" y="2835363"/>
            <a:ext cx="5325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00" name="Google Shape;200;p26"/>
          <p:cNvSpPr txBox="1"/>
          <p:nvPr/>
        </p:nvSpPr>
        <p:spPr>
          <a:xfrm>
            <a:off x="6634863" y="2281263"/>
            <a:ext cx="2356500" cy="11082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Montserrat"/>
                <a:ea typeface="Montserrat"/>
                <a:cs typeface="Montserrat"/>
                <a:sym typeface="Montserrat"/>
              </a:rPr>
              <a:t>Adicionalmente resistencia a otras familias de antibióticos de importancia clínica considerándolos (MDR)</a:t>
            </a:r>
            <a:endParaRPr sz="1200"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201" name="Google Shape;201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46838" y="1431438"/>
            <a:ext cx="1005000" cy="740700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</p:pic>
      <p:pic>
        <p:nvPicPr>
          <p:cNvPr id="202" name="Google Shape;202;p26"/>
          <p:cNvPicPr preferRelativeResize="0"/>
          <p:nvPr/>
        </p:nvPicPr>
        <p:blipFill rotWithShape="1">
          <a:blip r:embed="rId4">
            <a:alphaModFix/>
          </a:blip>
          <a:srcRect b="0" l="23698" r="23986" t="0"/>
          <a:stretch/>
        </p:blipFill>
        <p:spPr>
          <a:xfrm>
            <a:off x="100650" y="3517250"/>
            <a:ext cx="1145400" cy="13350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203" name="Google Shape;203;p26"/>
          <p:cNvSpPr txBox="1"/>
          <p:nvPr/>
        </p:nvSpPr>
        <p:spPr>
          <a:xfrm>
            <a:off x="1496775" y="3669050"/>
            <a:ext cx="2089500" cy="10314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Montserrat"/>
                <a:ea typeface="Montserrat"/>
                <a:cs typeface="Montserrat"/>
                <a:sym typeface="Montserrat"/>
              </a:rPr>
              <a:t>P</a:t>
            </a:r>
            <a:r>
              <a:rPr lang="en" sz="1100">
                <a:latin typeface="Montserrat"/>
                <a:ea typeface="Montserrat"/>
                <a:cs typeface="Montserrat"/>
                <a:sym typeface="Montserrat"/>
              </a:rPr>
              <a:t>ocos estudios realizados para determinar la presencia de cepas resistentes a colistina mediada por genes mcr</a:t>
            </a:r>
            <a:endParaRPr sz="1100"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204" name="Google Shape;204;p26"/>
          <p:cNvCxnSpPr>
            <a:stCxn id="202" idx="6"/>
            <a:endCxn id="203" idx="1"/>
          </p:cNvCxnSpPr>
          <p:nvPr/>
        </p:nvCxnSpPr>
        <p:spPr>
          <a:xfrm>
            <a:off x="1246050" y="4184750"/>
            <a:ext cx="2508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05" name="Google Shape;205;p26"/>
          <p:cNvSpPr txBox="1"/>
          <p:nvPr/>
        </p:nvSpPr>
        <p:spPr>
          <a:xfrm>
            <a:off x="3878200" y="3838400"/>
            <a:ext cx="2211900" cy="6927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Montserrat"/>
                <a:ea typeface="Montserrat"/>
                <a:cs typeface="Montserrat"/>
                <a:sym typeface="Montserrat"/>
              </a:rPr>
              <a:t>Hay</a:t>
            </a:r>
            <a:r>
              <a:rPr lang="en" sz="1100">
                <a:latin typeface="Montserrat"/>
                <a:ea typeface="Montserrat"/>
                <a:cs typeface="Montserrat"/>
                <a:sym typeface="Montserrat"/>
              </a:rPr>
              <a:t> dificultades para el tamizaje de la susceptibilidad a colistina</a:t>
            </a:r>
            <a:endParaRPr sz="1100"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206" name="Google Shape;206;p26"/>
          <p:cNvCxnSpPr>
            <a:stCxn id="203" idx="3"/>
            <a:endCxn id="205" idx="1"/>
          </p:cNvCxnSpPr>
          <p:nvPr/>
        </p:nvCxnSpPr>
        <p:spPr>
          <a:xfrm>
            <a:off x="3586275" y="4184750"/>
            <a:ext cx="2919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07" name="Google Shape;207;p26"/>
          <p:cNvSpPr txBox="1"/>
          <p:nvPr/>
        </p:nvSpPr>
        <p:spPr>
          <a:xfrm>
            <a:off x="6382037" y="3627275"/>
            <a:ext cx="1785600" cy="11082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Montserrat"/>
                <a:ea typeface="Montserrat"/>
                <a:cs typeface="Montserrat"/>
                <a:sym typeface="Montserrat"/>
              </a:rPr>
              <a:t>si este gen se </a:t>
            </a:r>
            <a:r>
              <a:rPr lang="en" sz="1200">
                <a:latin typeface="Montserrat"/>
                <a:ea typeface="Montserrat"/>
                <a:cs typeface="Montserrat"/>
                <a:sym typeface="Montserrat"/>
              </a:rPr>
              <a:t>inserta</a:t>
            </a:r>
            <a:r>
              <a:rPr lang="en" sz="1200">
                <a:latin typeface="Montserrat"/>
                <a:ea typeface="Montserrat"/>
                <a:cs typeface="Montserrat"/>
                <a:sym typeface="Montserrat"/>
              </a:rPr>
              <a:t> en clones de alto riesgo como el ST131 o </a:t>
            </a:r>
            <a:r>
              <a:rPr lang="en" sz="1200">
                <a:latin typeface="Montserrat"/>
                <a:ea typeface="Montserrat"/>
                <a:cs typeface="Montserrat"/>
                <a:sym typeface="Montserrat"/>
              </a:rPr>
              <a:t>ST 405</a:t>
            </a:r>
            <a:r>
              <a:rPr lang="en" sz="1200">
                <a:latin typeface="Montserrat"/>
                <a:ea typeface="Montserrat"/>
                <a:cs typeface="Montserrat"/>
                <a:sym typeface="Montserrat"/>
              </a:rPr>
              <a:t>, </a:t>
            </a:r>
            <a:r>
              <a:rPr lang="en" sz="1200">
                <a:latin typeface="Montserrat"/>
                <a:ea typeface="Montserrat"/>
                <a:cs typeface="Montserrat"/>
                <a:sym typeface="Montserrat"/>
              </a:rPr>
              <a:t>sería</a:t>
            </a:r>
            <a:r>
              <a:rPr lang="en" sz="1200">
                <a:latin typeface="Montserrat"/>
                <a:ea typeface="Montserrat"/>
                <a:cs typeface="Montserrat"/>
                <a:sym typeface="Montserrat"/>
              </a:rPr>
              <a:t> un problema mayor.</a:t>
            </a:r>
            <a:endParaRPr sz="1200"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208" name="Google Shape;208;p26"/>
          <p:cNvCxnSpPr>
            <a:stCxn id="205" idx="3"/>
            <a:endCxn id="207" idx="1"/>
          </p:cNvCxnSpPr>
          <p:nvPr/>
        </p:nvCxnSpPr>
        <p:spPr>
          <a:xfrm flipH="1" rot="10800000">
            <a:off x="6090100" y="4181450"/>
            <a:ext cx="291900" cy="3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209" name="Google Shape;209;p2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565685">
            <a:off x="8290974" y="3686384"/>
            <a:ext cx="790251" cy="831607"/>
          </a:xfrm>
          <a:prstGeom prst="rect">
            <a:avLst/>
          </a:prstGeom>
          <a:noFill/>
          <a:ln>
            <a:noFill/>
          </a:ln>
        </p:spPr>
      </p:pic>
      <p:pic>
        <p:nvPicPr>
          <p:cNvPr id="210" name="Google Shape;210;p2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600800" y="127725"/>
            <a:ext cx="683775" cy="1803450"/>
          </a:xfrm>
          <a:prstGeom prst="rect">
            <a:avLst/>
          </a:prstGeom>
          <a:noFill/>
          <a:ln>
            <a:noFill/>
          </a:ln>
        </p:spPr>
      </p:pic>
      <p:sp>
        <p:nvSpPr>
          <p:cNvPr id="211" name="Google Shape;211;p26"/>
          <p:cNvSpPr txBox="1"/>
          <p:nvPr/>
        </p:nvSpPr>
        <p:spPr>
          <a:xfrm>
            <a:off x="6381900" y="4922025"/>
            <a:ext cx="3000000" cy="29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latin typeface="Open Sans"/>
                <a:ea typeface="Open Sans"/>
                <a:cs typeface="Open Sans"/>
                <a:sym typeface="Open Sans"/>
              </a:rPr>
              <a:t>Fuente de las imágenes: biorender.com</a:t>
            </a:r>
            <a:endParaRPr sz="7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2EBDB"/>
        </a:solidFill>
      </p:bgPr>
    </p:bg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27"/>
          <p:cNvSpPr txBox="1"/>
          <p:nvPr>
            <p:ph type="title"/>
          </p:nvPr>
        </p:nvSpPr>
        <p:spPr>
          <a:xfrm>
            <a:off x="720000" y="28467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/>
              <a:t>2. </a:t>
            </a:r>
            <a:r>
              <a:rPr lang="en" sz="2500"/>
              <a:t>Objetivo General</a:t>
            </a:r>
            <a:endParaRPr sz="2500"/>
          </a:p>
        </p:txBody>
      </p:sp>
      <p:sp>
        <p:nvSpPr>
          <p:cNvPr id="217" name="Google Shape;217;p27"/>
          <p:cNvSpPr txBox="1"/>
          <p:nvPr/>
        </p:nvSpPr>
        <p:spPr>
          <a:xfrm>
            <a:off x="720000" y="1021438"/>
            <a:ext cx="77040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191919"/>
                </a:solidFill>
                <a:latin typeface="Montserrat"/>
                <a:ea typeface="Montserrat"/>
                <a:cs typeface="Montserrat"/>
                <a:sym typeface="Montserrat"/>
              </a:rPr>
              <a:t>Identificar el contexto genético de resistencia en aislamientos clínicos de </a:t>
            </a:r>
            <a:r>
              <a:rPr i="1" lang="en">
                <a:solidFill>
                  <a:srgbClr val="191919"/>
                </a:solidFill>
                <a:latin typeface="Montserrat"/>
                <a:ea typeface="Montserrat"/>
                <a:cs typeface="Montserrat"/>
                <a:sym typeface="Montserrat"/>
              </a:rPr>
              <a:t>E. coli</a:t>
            </a:r>
            <a:r>
              <a:rPr lang="en">
                <a:solidFill>
                  <a:srgbClr val="191919"/>
                </a:solidFill>
                <a:latin typeface="Montserrat"/>
                <a:ea typeface="Montserrat"/>
                <a:cs typeface="Montserrat"/>
                <a:sym typeface="Montserrat"/>
              </a:rPr>
              <a:t> portadores de genes </a:t>
            </a:r>
            <a:r>
              <a:rPr i="1" lang="en">
                <a:solidFill>
                  <a:srgbClr val="191919"/>
                </a:solidFill>
                <a:latin typeface="Montserrat"/>
                <a:ea typeface="Montserrat"/>
                <a:cs typeface="Montserrat"/>
                <a:sym typeface="Montserrat"/>
              </a:rPr>
              <a:t>mcr-1</a:t>
            </a:r>
            <a:r>
              <a:rPr lang="en">
                <a:solidFill>
                  <a:srgbClr val="191919"/>
                </a:solidFill>
                <a:latin typeface="Montserrat"/>
                <a:ea typeface="Montserrat"/>
                <a:cs typeface="Montserrat"/>
                <a:sym typeface="Montserrat"/>
              </a:rPr>
              <a:t> en instituciones de tercer nivel en Colombia recolectados del año 2017 al 2018</a:t>
            </a:r>
            <a:endParaRPr>
              <a:solidFill>
                <a:srgbClr val="191919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18" name="Google Shape;218;p27"/>
          <p:cNvSpPr txBox="1"/>
          <p:nvPr>
            <p:ph type="title"/>
          </p:nvPr>
        </p:nvSpPr>
        <p:spPr>
          <a:xfrm>
            <a:off x="720000" y="1936238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/>
              <a:t>2.1 </a:t>
            </a:r>
            <a:r>
              <a:rPr lang="en" sz="2500"/>
              <a:t>Objetivos Especificos</a:t>
            </a:r>
            <a:endParaRPr sz="2500"/>
          </a:p>
        </p:txBody>
      </p:sp>
      <p:sp>
        <p:nvSpPr>
          <p:cNvPr id="219" name="Google Shape;219;p27"/>
          <p:cNvSpPr txBox="1"/>
          <p:nvPr/>
        </p:nvSpPr>
        <p:spPr>
          <a:xfrm>
            <a:off x="765600" y="2686425"/>
            <a:ext cx="7612800" cy="21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Montserrat"/>
              <a:buChar char="●"/>
            </a:pPr>
            <a:r>
              <a:rPr lang="en">
                <a:solidFill>
                  <a:srgbClr val="191919"/>
                </a:solidFill>
                <a:latin typeface="Montserrat"/>
                <a:ea typeface="Montserrat"/>
                <a:cs typeface="Montserrat"/>
                <a:sym typeface="Montserrat"/>
              </a:rPr>
              <a:t>Determinar el perfil fenotípico de susceptibilidad a diferentes grupos de antimicrobianos en aislamientos resistentes a colistina portadores de </a:t>
            </a:r>
            <a:r>
              <a:rPr i="1" lang="en">
                <a:solidFill>
                  <a:srgbClr val="191919"/>
                </a:solidFill>
                <a:latin typeface="Montserrat"/>
                <a:ea typeface="Montserrat"/>
                <a:cs typeface="Montserrat"/>
                <a:sym typeface="Montserrat"/>
              </a:rPr>
              <a:t>mcr-1</a:t>
            </a:r>
            <a:r>
              <a:rPr lang="en">
                <a:solidFill>
                  <a:srgbClr val="191919"/>
                </a:solidFill>
                <a:latin typeface="Montserrat"/>
                <a:ea typeface="Montserrat"/>
                <a:cs typeface="Montserrat"/>
                <a:sym typeface="Montserrat"/>
              </a:rPr>
              <a:t>. </a:t>
            </a:r>
            <a:endParaRPr>
              <a:solidFill>
                <a:srgbClr val="191919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45720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191919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Montserrat"/>
              <a:buChar char="●"/>
            </a:pPr>
            <a:r>
              <a:rPr lang="en">
                <a:solidFill>
                  <a:srgbClr val="191919"/>
                </a:solidFill>
                <a:latin typeface="Montserrat"/>
                <a:ea typeface="Montserrat"/>
                <a:cs typeface="Montserrat"/>
                <a:sym typeface="Montserrat"/>
              </a:rPr>
              <a:t>Identificar las características genéticas de los aislamientos portadores de genes </a:t>
            </a:r>
            <a:r>
              <a:rPr i="1" lang="en">
                <a:solidFill>
                  <a:srgbClr val="191919"/>
                </a:solidFill>
                <a:latin typeface="Montserrat"/>
                <a:ea typeface="Montserrat"/>
                <a:cs typeface="Montserrat"/>
                <a:sym typeface="Montserrat"/>
              </a:rPr>
              <a:t>mcr-1</a:t>
            </a:r>
            <a:r>
              <a:rPr lang="en">
                <a:solidFill>
                  <a:srgbClr val="191919"/>
                </a:solidFill>
                <a:latin typeface="Montserrat"/>
                <a:ea typeface="Montserrat"/>
                <a:cs typeface="Montserrat"/>
                <a:sym typeface="Montserrat"/>
              </a:rPr>
              <a:t> (factores de virulencia, MLST, grupo filogenético, genes acompañantes).  </a:t>
            </a:r>
            <a:endParaRPr>
              <a:solidFill>
                <a:srgbClr val="191919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45720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191919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Montserrat"/>
              <a:buChar char="●"/>
            </a:pPr>
            <a:r>
              <a:rPr lang="en">
                <a:solidFill>
                  <a:srgbClr val="191919"/>
                </a:solidFill>
                <a:latin typeface="Montserrat"/>
                <a:ea typeface="Montserrat"/>
                <a:cs typeface="Montserrat"/>
                <a:sym typeface="Montserrat"/>
              </a:rPr>
              <a:t>Identificar si la aparición de aislamientos portadores de genes </a:t>
            </a:r>
            <a:r>
              <a:rPr i="1" lang="en">
                <a:solidFill>
                  <a:srgbClr val="191919"/>
                </a:solidFill>
                <a:latin typeface="Montserrat"/>
                <a:ea typeface="Montserrat"/>
                <a:cs typeface="Montserrat"/>
                <a:sym typeface="Montserrat"/>
              </a:rPr>
              <a:t>mcr-1</a:t>
            </a:r>
            <a:r>
              <a:rPr lang="en">
                <a:solidFill>
                  <a:srgbClr val="191919"/>
                </a:solidFill>
                <a:latin typeface="Montserrat"/>
                <a:ea typeface="Montserrat"/>
                <a:cs typeface="Montserrat"/>
                <a:sym typeface="Montserrat"/>
              </a:rPr>
              <a:t> está asociada a clones de alto riesgo</a:t>
            </a:r>
            <a:endParaRPr>
              <a:solidFill>
                <a:srgbClr val="191919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2EBDB"/>
        </a:solidFill>
      </p:bgPr>
    </p:bg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28"/>
          <p:cNvSpPr txBox="1"/>
          <p:nvPr>
            <p:ph type="title"/>
          </p:nvPr>
        </p:nvSpPr>
        <p:spPr>
          <a:xfrm>
            <a:off x="796200" y="1733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/>
              <a:t>4</a:t>
            </a:r>
            <a:r>
              <a:rPr lang="en" sz="2500"/>
              <a:t>. Bases Teóricas</a:t>
            </a:r>
            <a:endParaRPr sz="2500"/>
          </a:p>
        </p:txBody>
      </p:sp>
      <p:sp>
        <p:nvSpPr>
          <p:cNvPr id="225" name="Google Shape;225;p28"/>
          <p:cNvSpPr txBox="1"/>
          <p:nvPr/>
        </p:nvSpPr>
        <p:spPr>
          <a:xfrm>
            <a:off x="593350" y="572700"/>
            <a:ext cx="2289000" cy="3504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b="1" lang="en" sz="1500">
                <a:solidFill>
                  <a:srgbClr val="595959"/>
                </a:solidFill>
                <a:latin typeface="Montserrat"/>
                <a:ea typeface="Montserrat"/>
                <a:cs typeface="Montserrat"/>
                <a:sym typeface="Montserrat"/>
              </a:rPr>
              <a:t>POLIMIXINAS </a:t>
            </a:r>
            <a:endParaRPr b="1" sz="1500">
              <a:solidFill>
                <a:srgbClr val="595959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26" name="Google Shape;226;p28"/>
          <p:cNvSpPr txBox="1"/>
          <p:nvPr/>
        </p:nvSpPr>
        <p:spPr>
          <a:xfrm>
            <a:off x="554950" y="1069150"/>
            <a:ext cx="2365800" cy="5232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Montserrat"/>
                <a:ea typeface="Montserrat"/>
                <a:cs typeface="Montserrat"/>
                <a:sym typeface="Montserrat"/>
              </a:rPr>
              <a:t>Se descubrieron a finales de los años cuarenta </a:t>
            </a:r>
            <a:endParaRPr sz="11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27" name="Google Shape;227;p28"/>
          <p:cNvSpPr txBox="1"/>
          <p:nvPr/>
        </p:nvSpPr>
        <p:spPr>
          <a:xfrm>
            <a:off x="3103450" y="1138450"/>
            <a:ext cx="2685600" cy="3540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100">
                <a:latin typeface="Montserrat"/>
                <a:ea typeface="Montserrat"/>
                <a:cs typeface="Montserrat"/>
                <a:sym typeface="Montserrat"/>
              </a:rPr>
              <a:t>Paenibacillus (Bacillus) polymyxa</a:t>
            </a:r>
            <a:endParaRPr i="1" sz="11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28" name="Google Shape;228;p28"/>
          <p:cNvSpPr txBox="1"/>
          <p:nvPr/>
        </p:nvSpPr>
        <p:spPr>
          <a:xfrm>
            <a:off x="764350" y="1743750"/>
            <a:ext cx="1947000" cy="6927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Montserrat"/>
                <a:ea typeface="Montserrat"/>
                <a:cs typeface="Montserrat"/>
                <a:sym typeface="Montserrat"/>
              </a:rPr>
              <a:t>Se comercializaron a lo largo de las décadas de los 50 y 60</a:t>
            </a:r>
            <a:endParaRPr sz="11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29" name="Google Shape;229;p28"/>
          <p:cNvSpPr txBox="1"/>
          <p:nvPr/>
        </p:nvSpPr>
        <p:spPr>
          <a:xfrm>
            <a:off x="506950" y="2590175"/>
            <a:ext cx="2461800" cy="6927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Montserrat"/>
                <a:ea typeface="Montserrat"/>
                <a:cs typeface="Montserrat"/>
                <a:sym typeface="Montserrat"/>
              </a:rPr>
              <a:t>Surgió el desarrollo de nuevos antibióticos de amplio espectro en los 70 y 80</a:t>
            </a:r>
            <a:endParaRPr sz="11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30" name="Google Shape;230;p28"/>
          <p:cNvSpPr txBox="1"/>
          <p:nvPr/>
        </p:nvSpPr>
        <p:spPr>
          <a:xfrm>
            <a:off x="244900" y="3436588"/>
            <a:ext cx="2985900" cy="6927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Montserrat"/>
                <a:ea typeface="Montserrat"/>
                <a:cs typeface="Montserrat"/>
                <a:sym typeface="Montserrat"/>
              </a:rPr>
              <a:t>Generó el abandono de las polimixinas en la práctica habitual por lo que presentaban efectos tóxicos.</a:t>
            </a:r>
            <a:endParaRPr sz="11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31" name="Google Shape;231;p28"/>
          <p:cNvSpPr txBox="1"/>
          <p:nvPr/>
        </p:nvSpPr>
        <p:spPr>
          <a:xfrm>
            <a:off x="244900" y="4360350"/>
            <a:ext cx="2985900" cy="5232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Montserrat"/>
                <a:ea typeface="Montserrat"/>
                <a:cs typeface="Montserrat"/>
                <a:sym typeface="Montserrat"/>
              </a:rPr>
              <a:t>Hoy en día con la aparición de bacterias resistentes a la mayoría de antibióticos</a:t>
            </a:r>
            <a:endParaRPr sz="11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32" name="Google Shape;232;p28"/>
          <p:cNvSpPr txBox="1"/>
          <p:nvPr/>
        </p:nvSpPr>
        <p:spPr>
          <a:xfrm>
            <a:off x="3557150" y="4352550"/>
            <a:ext cx="1947000" cy="5232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Montserrat"/>
                <a:ea typeface="Montserrat"/>
                <a:cs typeface="Montserrat"/>
                <a:sym typeface="Montserrat"/>
              </a:rPr>
              <a:t>Se recurre de nuevo a antibióticos en desuso</a:t>
            </a:r>
            <a:endParaRPr sz="1100"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233" name="Google Shape;233;p28"/>
          <p:cNvCxnSpPr>
            <a:stCxn id="225" idx="2"/>
            <a:endCxn id="226" idx="0"/>
          </p:cNvCxnSpPr>
          <p:nvPr/>
        </p:nvCxnSpPr>
        <p:spPr>
          <a:xfrm>
            <a:off x="1737850" y="923100"/>
            <a:ext cx="0" cy="146100"/>
          </a:xfrm>
          <a:prstGeom prst="straightConnector1">
            <a:avLst/>
          </a:prstGeom>
          <a:noFill/>
          <a:ln cap="flat" cmpd="sng" w="19050">
            <a:solidFill>
              <a:srgbClr val="595959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234" name="Google Shape;234;p28"/>
          <p:cNvCxnSpPr>
            <a:stCxn id="226" idx="2"/>
            <a:endCxn id="228" idx="0"/>
          </p:cNvCxnSpPr>
          <p:nvPr/>
        </p:nvCxnSpPr>
        <p:spPr>
          <a:xfrm>
            <a:off x="1737850" y="1592350"/>
            <a:ext cx="0" cy="151500"/>
          </a:xfrm>
          <a:prstGeom prst="straightConnector1">
            <a:avLst/>
          </a:prstGeom>
          <a:noFill/>
          <a:ln cap="flat" cmpd="sng" w="19050">
            <a:solidFill>
              <a:srgbClr val="595959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235" name="Google Shape;235;p28"/>
          <p:cNvCxnSpPr>
            <a:stCxn id="228" idx="2"/>
            <a:endCxn id="229" idx="0"/>
          </p:cNvCxnSpPr>
          <p:nvPr/>
        </p:nvCxnSpPr>
        <p:spPr>
          <a:xfrm>
            <a:off x="1737850" y="2436450"/>
            <a:ext cx="0" cy="153600"/>
          </a:xfrm>
          <a:prstGeom prst="straightConnector1">
            <a:avLst/>
          </a:prstGeom>
          <a:noFill/>
          <a:ln cap="flat" cmpd="sng" w="19050">
            <a:solidFill>
              <a:srgbClr val="595959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236" name="Google Shape;236;p28"/>
          <p:cNvCxnSpPr>
            <a:stCxn id="231" idx="3"/>
            <a:endCxn id="232" idx="1"/>
          </p:cNvCxnSpPr>
          <p:nvPr/>
        </p:nvCxnSpPr>
        <p:spPr>
          <a:xfrm flipH="1" rot="10800000">
            <a:off x="3230800" y="4614150"/>
            <a:ext cx="326400" cy="7800"/>
          </a:xfrm>
          <a:prstGeom prst="straightConnector1">
            <a:avLst/>
          </a:prstGeom>
          <a:noFill/>
          <a:ln cap="flat" cmpd="sng" w="19050">
            <a:solidFill>
              <a:srgbClr val="595959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237" name="Google Shape;237;p28"/>
          <p:cNvCxnSpPr>
            <a:stCxn id="226" idx="3"/>
            <a:endCxn id="227" idx="1"/>
          </p:cNvCxnSpPr>
          <p:nvPr/>
        </p:nvCxnSpPr>
        <p:spPr>
          <a:xfrm flipH="1" rot="10800000">
            <a:off x="2920750" y="1315450"/>
            <a:ext cx="182700" cy="15300"/>
          </a:xfrm>
          <a:prstGeom prst="straightConnector1">
            <a:avLst/>
          </a:prstGeom>
          <a:noFill/>
          <a:ln cap="flat" cmpd="sng" w="19050">
            <a:solidFill>
              <a:srgbClr val="595959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238" name="Google Shape;238;p28"/>
          <p:cNvCxnSpPr>
            <a:stCxn id="229" idx="3"/>
            <a:endCxn id="230" idx="3"/>
          </p:cNvCxnSpPr>
          <p:nvPr/>
        </p:nvCxnSpPr>
        <p:spPr>
          <a:xfrm>
            <a:off x="2968750" y="2936525"/>
            <a:ext cx="262200" cy="846300"/>
          </a:xfrm>
          <a:prstGeom prst="curvedConnector3">
            <a:avLst>
              <a:gd fmla="val 190761" name="adj1"/>
            </a:avLst>
          </a:prstGeom>
          <a:noFill/>
          <a:ln cap="flat" cmpd="sng" w="19050">
            <a:solidFill>
              <a:srgbClr val="595959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239" name="Google Shape;239;p28"/>
          <p:cNvCxnSpPr>
            <a:stCxn id="230" idx="2"/>
            <a:endCxn id="231" idx="0"/>
          </p:cNvCxnSpPr>
          <p:nvPr/>
        </p:nvCxnSpPr>
        <p:spPr>
          <a:xfrm>
            <a:off x="1737850" y="4129288"/>
            <a:ext cx="0" cy="231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240" name="Google Shape;240;p28"/>
          <p:cNvSpPr txBox="1"/>
          <p:nvPr/>
        </p:nvSpPr>
        <p:spPr>
          <a:xfrm>
            <a:off x="3557150" y="1680625"/>
            <a:ext cx="50415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200">
                <a:latin typeface="Montserrat"/>
                <a:ea typeface="Montserrat"/>
                <a:cs typeface="Montserrat"/>
                <a:sym typeface="Montserrat"/>
              </a:rPr>
              <a:t>Hay 5 tipos diferentes de polimixinas (A-E), de las cuales sólo</a:t>
            </a:r>
            <a:endParaRPr sz="1200"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200">
                <a:latin typeface="Montserrat"/>
                <a:ea typeface="Montserrat"/>
                <a:cs typeface="Montserrat"/>
                <a:sym typeface="Montserrat"/>
              </a:rPr>
              <a:t>la</a:t>
            </a:r>
            <a:r>
              <a:rPr b="1" lang="en" sz="1200">
                <a:latin typeface="Montserrat"/>
                <a:ea typeface="Montserrat"/>
                <a:cs typeface="Montserrat"/>
                <a:sym typeface="Montserrat"/>
              </a:rPr>
              <a:t> polimixina B </a:t>
            </a:r>
            <a:r>
              <a:rPr lang="en" sz="1200">
                <a:latin typeface="Montserrat"/>
                <a:ea typeface="Montserrat"/>
                <a:cs typeface="Montserrat"/>
                <a:sym typeface="Montserrat"/>
              </a:rPr>
              <a:t>y </a:t>
            </a:r>
            <a:r>
              <a:rPr b="1" lang="en" sz="1200">
                <a:latin typeface="Montserrat"/>
                <a:ea typeface="Montserrat"/>
                <a:cs typeface="Montserrat"/>
                <a:sym typeface="Montserrat"/>
              </a:rPr>
              <a:t>la colistina</a:t>
            </a:r>
            <a:r>
              <a:rPr lang="en" sz="1200">
                <a:latin typeface="Montserrat"/>
                <a:ea typeface="Montserrat"/>
                <a:cs typeface="Montserrat"/>
                <a:sym typeface="Montserrat"/>
              </a:rPr>
              <a:t> (polimixina E) tienen uso en la</a:t>
            </a:r>
            <a:endParaRPr sz="1200"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Montserrat"/>
                <a:ea typeface="Montserrat"/>
                <a:cs typeface="Montserrat"/>
                <a:sym typeface="Montserrat"/>
              </a:rPr>
              <a:t>práctica clínica.</a:t>
            </a:r>
            <a:endParaRPr sz="1200"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241" name="Google Shape;241;p28"/>
          <p:cNvPicPr preferRelativeResize="0"/>
          <p:nvPr/>
        </p:nvPicPr>
        <p:blipFill rotWithShape="1">
          <a:blip r:embed="rId3">
            <a:alphaModFix/>
          </a:blip>
          <a:srcRect b="0" l="0" r="0" t="16380"/>
          <a:stretch/>
        </p:blipFill>
        <p:spPr>
          <a:xfrm>
            <a:off x="4300125" y="2607688"/>
            <a:ext cx="4396500" cy="481500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</p:pic>
      <p:sp>
        <p:nvSpPr>
          <p:cNvPr id="242" name="Google Shape;242;p28"/>
          <p:cNvSpPr txBox="1"/>
          <p:nvPr/>
        </p:nvSpPr>
        <p:spPr>
          <a:xfrm>
            <a:off x="7323440" y="3089189"/>
            <a:ext cx="1311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Montserrat"/>
                <a:ea typeface="Montserrat"/>
                <a:cs typeface="Montserrat"/>
                <a:sym typeface="Montserrat"/>
              </a:rPr>
              <a:t>Colistina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243" name="Google Shape;243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40337" y="3535927"/>
            <a:ext cx="4316100" cy="405000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</p:pic>
      <p:sp>
        <p:nvSpPr>
          <p:cNvPr id="244" name="Google Shape;244;p28"/>
          <p:cNvSpPr txBox="1"/>
          <p:nvPr/>
        </p:nvSpPr>
        <p:spPr>
          <a:xfrm>
            <a:off x="7323440" y="3964175"/>
            <a:ext cx="1311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Montserrat"/>
                <a:ea typeface="Montserrat"/>
                <a:cs typeface="Montserrat"/>
                <a:sym typeface="Montserrat"/>
              </a:rPr>
              <a:t>Polimixina B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45" name="Google Shape;245;p28"/>
          <p:cNvSpPr/>
          <p:nvPr/>
        </p:nvSpPr>
        <p:spPr>
          <a:xfrm>
            <a:off x="6596641" y="2699194"/>
            <a:ext cx="421200" cy="298500"/>
          </a:xfrm>
          <a:prstGeom prst="ellipse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6" name="Google Shape;246;p28"/>
          <p:cNvSpPr/>
          <p:nvPr/>
        </p:nvSpPr>
        <p:spPr>
          <a:xfrm>
            <a:off x="6596643" y="3633690"/>
            <a:ext cx="421200" cy="298500"/>
          </a:xfrm>
          <a:prstGeom prst="ellipse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2EBDB"/>
        </a:solidFill>
      </p:bgPr>
    </p:bg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1" name="Google Shape;251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44002" y="241375"/>
            <a:ext cx="2943000" cy="3135900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</p:pic>
      <p:pic>
        <p:nvPicPr>
          <p:cNvPr id="252" name="Google Shape;252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17663" y="345912"/>
            <a:ext cx="2183400" cy="1897500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</p:pic>
      <p:cxnSp>
        <p:nvCxnSpPr>
          <p:cNvPr id="253" name="Google Shape;253;p29"/>
          <p:cNvCxnSpPr>
            <a:stCxn id="252" idx="3"/>
          </p:cNvCxnSpPr>
          <p:nvPr/>
        </p:nvCxnSpPr>
        <p:spPr>
          <a:xfrm flipH="1" rot="10800000">
            <a:off x="3401063" y="892662"/>
            <a:ext cx="1928400" cy="4020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rgbClr val="1F7444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54" name="Google Shape;254;p29"/>
          <p:cNvSpPr/>
          <p:nvPr/>
        </p:nvSpPr>
        <p:spPr>
          <a:xfrm>
            <a:off x="417413" y="2387025"/>
            <a:ext cx="944400" cy="5376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1F7444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5" name="Google Shape;255;p29"/>
          <p:cNvSpPr/>
          <p:nvPr/>
        </p:nvSpPr>
        <p:spPr>
          <a:xfrm>
            <a:off x="3195513" y="2387025"/>
            <a:ext cx="1118700" cy="537600"/>
          </a:xfrm>
          <a:prstGeom prst="leftArrow">
            <a:avLst>
              <a:gd fmla="val 50000" name="adj1"/>
              <a:gd fmla="val 50000" name="adj2"/>
            </a:avLst>
          </a:prstGeom>
          <a:solidFill>
            <a:srgbClr val="434343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6" name="Google Shape;256;p29"/>
          <p:cNvSpPr txBox="1"/>
          <p:nvPr/>
        </p:nvSpPr>
        <p:spPr>
          <a:xfrm>
            <a:off x="417413" y="2486475"/>
            <a:ext cx="17127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Lipido A (-)</a:t>
            </a:r>
            <a:endParaRPr b="1" sz="1000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57" name="Google Shape;257;p29"/>
          <p:cNvSpPr txBox="1"/>
          <p:nvPr/>
        </p:nvSpPr>
        <p:spPr>
          <a:xfrm>
            <a:off x="3256913" y="2486463"/>
            <a:ext cx="17127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Polimixina (+)</a:t>
            </a:r>
            <a:endParaRPr sz="100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58" name="Google Shape;258;p29"/>
          <p:cNvSpPr txBox="1"/>
          <p:nvPr/>
        </p:nvSpPr>
        <p:spPr>
          <a:xfrm>
            <a:off x="1361813" y="2302650"/>
            <a:ext cx="1895100" cy="69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Montserrat"/>
                <a:ea typeface="Montserrat"/>
                <a:cs typeface="Montserrat"/>
                <a:sym typeface="Montserrat"/>
              </a:rPr>
              <a:t>Desplazamiento de Ca y Mg que organizan la Membrana Externa</a:t>
            </a:r>
            <a:endParaRPr sz="11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59" name="Google Shape;259;p29"/>
          <p:cNvSpPr txBox="1"/>
          <p:nvPr/>
        </p:nvSpPr>
        <p:spPr>
          <a:xfrm>
            <a:off x="1378913" y="4084650"/>
            <a:ext cx="18609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Montserrat"/>
                <a:ea typeface="Montserrat"/>
                <a:cs typeface="Montserrat"/>
                <a:sym typeface="Montserrat"/>
              </a:rPr>
              <a:t>Fuga del contenido </a:t>
            </a:r>
            <a:r>
              <a:rPr lang="en" sz="1100">
                <a:latin typeface="Montserrat"/>
                <a:ea typeface="Montserrat"/>
                <a:cs typeface="Montserrat"/>
                <a:sym typeface="Montserrat"/>
              </a:rPr>
              <a:t>citoplasmático</a:t>
            </a:r>
            <a:endParaRPr sz="11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60" name="Google Shape;260;p29"/>
          <p:cNvSpPr txBox="1"/>
          <p:nvPr/>
        </p:nvSpPr>
        <p:spPr>
          <a:xfrm>
            <a:off x="3195513" y="3934950"/>
            <a:ext cx="14403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Montserrat"/>
                <a:ea typeface="Montserrat"/>
                <a:cs typeface="Montserrat"/>
                <a:sym typeface="Montserrat"/>
              </a:rPr>
              <a:t>Destrucción</a:t>
            </a:r>
            <a:r>
              <a:rPr lang="en" sz="1200">
                <a:latin typeface="Montserrat"/>
                <a:ea typeface="Montserrat"/>
                <a:cs typeface="Montserrat"/>
                <a:sym typeface="Montserrat"/>
              </a:rPr>
              <a:t> bacteriana</a:t>
            </a:r>
            <a:endParaRPr sz="1200"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261" name="Google Shape;261;p29"/>
          <p:cNvCxnSpPr>
            <a:stCxn id="262" idx="0"/>
            <a:endCxn id="262" idx="0"/>
          </p:cNvCxnSpPr>
          <p:nvPr/>
        </p:nvCxnSpPr>
        <p:spPr>
          <a:xfrm>
            <a:off x="2177488" y="2995338"/>
            <a:ext cx="0" cy="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63" name="Google Shape;263;p29"/>
          <p:cNvSpPr/>
          <p:nvPr/>
        </p:nvSpPr>
        <p:spPr>
          <a:xfrm>
            <a:off x="2171375" y="2995350"/>
            <a:ext cx="276000" cy="10893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BD76D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64" name="Google Shape;264;p29"/>
          <p:cNvCxnSpPr>
            <a:endCxn id="260" idx="0"/>
          </p:cNvCxnSpPr>
          <p:nvPr/>
        </p:nvCxnSpPr>
        <p:spPr>
          <a:xfrm flipH="1" rot="10800000">
            <a:off x="2699163" y="3934950"/>
            <a:ext cx="1216500" cy="101100"/>
          </a:xfrm>
          <a:prstGeom prst="curvedConnector4">
            <a:avLst>
              <a:gd fmla="val 20401" name="adj1"/>
              <a:gd fmla="val 335534" name="adj2"/>
            </a:avLst>
          </a:prstGeom>
          <a:noFill/>
          <a:ln cap="flat" cmpd="sng" w="38100">
            <a:solidFill>
              <a:srgbClr val="FBD76D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65" name="Google Shape;265;p29"/>
          <p:cNvSpPr txBox="1"/>
          <p:nvPr/>
        </p:nvSpPr>
        <p:spPr>
          <a:xfrm>
            <a:off x="-531175" y="4851000"/>
            <a:ext cx="6376800" cy="29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/>
              <a:t>Imagenes tomadas de :</a:t>
            </a:r>
            <a:r>
              <a:rPr lang="en" sz="700"/>
              <a:t>https://microbeonline.com/lipopolysaccharide-lps-of-gram-negative-bacteria-characteristics-and-functions</a:t>
            </a:r>
            <a:endParaRPr sz="700"/>
          </a:p>
        </p:txBody>
      </p:sp>
      <p:sp>
        <p:nvSpPr>
          <p:cNvPr id="266" name="Google Shape;266;p29"/>
          <p:cNvSpPr txBox="1"/>
          <p:nvPr/>
        </p:nvSpPr>
        <p:spPr>
          <a:xfrm>
            <a:off x="4685350" y="4092425"/>
            <a:ext cx="4260300" cy="86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Font typeface="Montserrat"/>
              <a:buChar char="●"/>
            </a:pPr>
            <a:r>
              <a:rPr lang="en" sz="1100">
                <a:latin typeface="Montserrat"/>
                <a:ea typeface="Montserrat"/>
                <a:cs typeface="Montserrat"/>
                <a:sym typeface="Montserrat"/>
              </a:rPr>
              <a:t>M</a:t>
            </a:r>
            <a:r>
              <a:rPr lang="en" sz="1100">
                <a:latin typeface="Montserrat"/>
                <a:ea typeface="Montserrat"/>
                <a:cs typeface="Montserrat"/>
                <a:sym typeface="Montserrat"/>
              </a:rPr>
              <a:t>utaciones en genes cromosomales que codifican para los TCS</a:t>
            </a:r>
            <a:endParaRPr sz="1100">
              <a:latin typeface="Montserrat"/>
              <a:ea typeface="Montserrat"/>
              <a:cs typeface="Montserrat"/>
              <a:sym typeface="Montserrat"/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Font typeface="Montserrat"/>
              <a:buChar char="●"/>
            </a:pPr>
            <a:r>
              <a:rPr lang="en" sz="1100">
                <a:latin typeface="Montserrat"/>
                <a:ea typeface="Montserrat"/>
                <a:cs typeface="Montserrat"/>
                <a:sym typeface="Montserrat"/>
              </a:rPr>
              <a:t>M</a:t>
            </a:r>
            <a:r>
              <a:rPr lang="en" sz="1100">
                <a:latin typeface="Montserrat"/>
                <a:ea typeface="Montserrat"/>
                <a:cs typeface="Montserrat"/>
                <a:sym typeface="Montserrat"/>
              </a:rPr>
              <a:t>ediante transferencia horizontal de genes mcr mediados por plásmidos </a:t>
            </a:r>
            <a:endParaRPr sz="11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67" name="Google Shape;267;p29"/>
          <p:cNvSpPr/>
          <p:nvPr/>
        </p:nvSpPr>
        <p:spPr>
          <a:xfrm rot="5400000">
            <a:off x="6727550" y="1987775"/>
            <a:ext cx="276000" cy="4100100"/>
          </a:xfrm>
          <a:prstGeom prst="leftBrace">
            <a:avLst>
              <a:gd fmla="val 50000" name="adj1"/>
              <a:gd fmla="val 50000" name="adj2"/>
            </a:avLst>
          </a:prstGeom>
          <a:noFill/>
          <a:ln cap="flat" cmpd="sng" w="1905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8" name="Google Shape;268;p29"/>
          <p:cNvSpPr txBox="1"/>
          <p:nvPr/>
        </p:nvSpPr>
        <p:spPr>
          <a:xfrm>
            <a:off x="5196500" y="3534750"/>
            <a:ext cx="3338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latin typeface="Montserrat"/>
                <a:ea typeface="Montserrat"/>
                <a:cs typeface="Montserrat"/>
                <a:sym typeface="Montserrat"/>
              </a:rPr>
              <a:t>Mecanismos de resistencia a polimixinas</a:t>
            </a:r>
            <a:r>
              <a:rPr b="1" lang="en">
                <a:latin typeface="Montserrat"/>
                <a:ea typeface="Montserrat"/>
                <a:cs typeface="Montserrat"/>
                <a:sym typeface="Montserrat"/>
              </a:rPr>
              <a:t> </a:t>
            </a:r>
            <a:endParaRPr b="1"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2EBDB"/>
        </a:solidFill>
      </p:bgPr>
    </p:bg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30"/>
          <p:cNvSpPr txBox="1"/>
          <p:nvPr>
            <p:ph type="title"/>
          </p:nvPr>
        </p:nvSpPr>
        <p:spPr>
          <a:xfrm>
            <a:off x="720000" y="69350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/>
              <a:t>3. Antecedentes</a:t>
            </a:r>
            <a:endParaRPr sz="2600"/>
          </a:p>
        </p:txBody>
      </p:sp>
      <p:sp>
        <p:nvSpPr>
          <p:cNvPr id="274" name="Google Shape;274;p30"/>
          <p:cNvSpPr txBox="1"/>
          <p:nvPr/>
        </p:nvSpPr>
        <p:spPr>
          <a:xfrm>
            <a:off x="283050" y="1585825"/>
            <a:ext cx="5322300" cy="5541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Montserrat"/>
                <a:ea typeface="Montserrat"/>
                <a:cs typeface="Montserrat"/>
                <a:sym typeface="Montserrat"/>
              </a:rPr>
              <a:t>Se </a:t>
            </a:r>
            <a:r>
              <a:rPr lang="en" sz="1200">
                <a:latin typeface="Montserrat"/>
                <a:ea typeface="Montserrat"/>
                <a:cs typeface="Montserrat"/>
                <a:sym typeface="Montserrat"/>
              </a:rPr>
              <a:t>identificaron dos aislados clínicos de </a:t>
            </a:r>
            <a:r>
              <a:rPr i="1" lang="en" sz="1200">
                <a:latin typeface="Montserrat"/>
                <a:ea typeface="Montserrat"/>
                <a:cs typeface="Montserrat"/>
                <a:sym typeface="Montserrat"/>
              </a:rPr>
              <a:t>E. coli</a:t>
            </a:r>
            <a:r>
              <a:rPr lang="en" sz="1200">
                <a:latin typeface="Montserrat"/>
                <a:ea typeface="Montserrat"/>
                <a:cs typeface="Montserrat"/>
                <a:sym typeface="Montserrat"/>
              </a:rPr>
              <a:t> positivos para </a:t>
            </a:r>
            <a:r>
              <a:rPr i="1" lang="en" sz="1200">
                <a:latin typeface="Montserrat"/>
                <a:ea typeface="Montserrat"/>
                <a:cs typeface="Montserrat"/>
                <a:sym typeface="Montserrat"/>
              </a:rPr>
              <a:t>mcr-1 </a:t>
            </a:r>
            <a:r>
              <a:rPr lang="en" sz="1200">
                <a:latin typeface="Montserrat"/>
                <a:ea typeface="Montserrat"/>
                <a:cs typeface="Montserrat"/>
                <a:sym typeface="Montserrat"/>
              </a:rPr>
              <a:t>en plásmidos  </a:t>
            </a:r>
            <a:r>
              <a:rPr i="1" lang="en" sz="1200">
                <a:latin typeface="Montserrat"/>
                <a:ea typeface="Montserrat"/>
                <a:cs typeface="Montserrat"/>
                <a:sym typeface="Montserrat"/>
              </a:rPr>
              <a:t>IncL2.</a:t>
            </a:r>
            <a:endParaRPr i="1" sz="12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75" name="Google Shape;275;p30"/>
          <p:cNvSpPr txBox="1"/>
          <p:nvPr/>
        </p:nvSpPr>
        <p:spPr>
          <a:xfrm>
            <a:off x="283050" y="2284038"/>
            <a:ext cx="6464400" cy="3693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Montserrat"/>
                <a:ea typeface="Montserrat"/>
                <a:cs typeface="Montserrat"/>
                <a:sym typeface="Montserrat"/>
              </a:rPr>
              <a:t>E. coli productoras de BLEE. D</a:t>
            </a:r>
            <a:r>
              <a:rPr lang="en" sz="1200">
                <a:latin typeface="Montserrat"/>
                <a:ea typeface="Montserrat"/>
                <a:cs typeface="Montserrat"/>
                <a:sym typeface="Montserrat"/>
              </a:rPr>
              <a:t>e 104 aislados, 14 (13.5%) fueron positivos para </a:t>
            </a:r>
            <a:r>
              <a:rPr i="1" lang="en" sz="1200">
                <a:latin typeface="Montserrat"/>
                <a:ea typeface="Montserrat"/>
                <a:cs typeface="Montserrat"/>
                <a:sym typeface="Montserrat"/>
              </a:rPr>
              <a:t>mcr-1.</a:t>
            </a:r>
            <a:endParaRPr i="1" sz="1200"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276" name="Google Shape;276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45491" y="2097500"/>
            <a:ext cx="1020300" cy="7389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cxnSp>
        <p:nvCxnSpPr>
          <p:cNvPr id="277" name="Google Shape;277;p30"/>
          <p:cNvCxnSpPr>
            <a:stCxn id="275" idx="3"/>
            <a:endCxn id="276" idx="1"/>
          </p:cNvCxnSpPr>
          <p:nvPr/>
        </p:nvCxnSpPr>
        <p:spPr>
          <a:xfrm flipH="1" rot="10800000">
            <a:off x="6747450" y="2466888"/>
            <a:ext cx="398100" cy="1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78" name="Google Shape;278;p30"/>
          <p:cNvSpPr txBox="1"/>
          <p:nvPr/>
        </p:nvSpPr>
        <p:spPr>
          <a:xfrm>
            <a:off x="283050" y="836875"/>
            <a:ext cx="5511600" cy="5541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Montserrat"/>
                <a:ea typeface="Montserrat"/>
                <a:cs typeface="Montserrat"/>
                <a:sym typeface="Montserrat"/>
              </a:rPr>
              <a:t>E</a:t>
            </a:r>
            <a:r>
              <a:rPr lang="en" sz="1200">
                <a:latin typeface="Montserrat"/>
                <a:ea typeface="Montserrat"/>
                <a:cs typeface="Montserrat"/>
                <a:sym typeface="Montserrat"/>
              </a:rPr>
              <a:t>n el año 2015 en China,reportaron por primera vez el gen </a:t>
            </a:r>
            <a:r>
              <a:rPr i="1" lang="en" sz="1200">
                <a:latin typeface="Montserrat"/>
                <a:ea typeface="Montserrat"/>
                <a:cs typeface="Montserrat"/>
                <a:sym typeface="Montserrat"/>
              </a:rPr>
              <a:t>mcr-1</a:t>
            </a:r>
            <a:r>
              <a:rPr lang="en" sz="1200">
                <a:latin typeface="Montserrat"/>
                <a:ea typeface="Montserrat"/>
                <a:cs typeface="Montserrat"/>
                <a:sym typeface="Montserrat"/>
              </a:rPr>
              <a:t>, encargado de la resistencia a las polimixinas.</a:t>
            </a:r>
            <a:endParaRPr sz="1200"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279" name="Google Shape;279;p30"/>
          <p:cNvPicPr preferRelativeResize="0"/>
          <p:nvPr/>
        </p:nvPicPr>
        <p:blipFill rotWithShape="1">
          <a:blip r:embed="rId4">
            <a:alphaModFix/>
          </a:blip>
          <a:srcRect b="11615" l="8738" r="7319" t="13539"/>
          <a:stretch/>
        </p:blipFill>
        <p:spPr>
          <a:xfrm>
            <a:off x="7437700" y="557550"/>
            <a:ext cx="877200" cy="7389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280" name="Google Shape;280;p30"/>
          <p:cNvSpPr txBox="1"/>
          <p:nvPr/>
        </p:nvSpPr>
        <p:spPr>
          <a:xfrm>
            <a:off x="283050" y="2797463"/>
            <a:ext cx="6049500" cy="3693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Montserrat"/>
                <a:ea typeface="Montserrat"/>
                <a:cs typeface="Montserrat"/>
                <a:sym typeface="Montserrat"/>
              </a:rPr>
              <a:t>E</a:t>
            </a:r>
            <a:r>
              <a:rPr lang="en" sz="1200">
                <a:latin typeface="Montserrat"/>
                <a:ea typeface="Montserrat"/>
                <a:cs typeface="Montserrat"/>
                <a:sym typeface="Montserrat"/>
              </a:rPr>
              <a:t>l desarrollo de un método óptimo y confiable (</a:t>
            </a:r>
            <a:r>
              <a:rPr lang="en" sz="1200">
                <a:latin typeface="Montserrat"/>
                <a:ea typeface="Montserrat"/>
                <a:cs typeface="Montserrat"/>
                <a:sym typeface="Montserrat"/>
              </a:rPr>
              <a:t> microdilución en caldo).</a:t>
            </a:r>
            <a:endParaRPr sz="12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81" name="Google Shape;281;p30"/>
          <p:cNvSpPr txBox="1"/>
          <p:nvPr/>
        </p:nvSpPr>
        <p:spPr>
          <a:xfrm>
            <a:off x="283050" y="3312650"/>
            <a:ext cx="2911800" cy="5541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Montserrat"/>
                <a:ea typeface="Montserrat"/>
                <a:cs typeface="Montserrat"/>
                <a:sym typeface="Montserrat"/>
              </a:rPr>
              <a:t>Detección</a:t>
            </a:r>
            <a:r>
              <a:rPr lang="en" sz="1200">
                <a:latin typeface="Montserrat"/>
                <a:ea typeface="Montserrat"/>
                <a:cs typeface="Montserrat"/>
                <a:sym typeface="Montserrat"/>
              </a:rPr>
              <a:t> del gen </a:t>
            </a:r>
            <a:r>
              <a:rPr i="1" lang="en" sz="1200">
                <a:latin typeface="Montserrat"/>
                <a:ea typeface="Montserrat"/>
                <a:cs typeface="Montserrat"/>
                <a:sym typeface="Montserrat"/>
              </a:rPr>
              <a:t>mcr-1 </a:t>
            </a:r>
            <a:r>
              <a:rPr lang="en" sz="1200">
                <a:latin typeface="Montserrat"/>
                <a:ea typeface="Montserrat"/>
                <a:cs typeface="Montserrat"/>
                <a:sym typeface="Montserrat"/>
              </a:rPr>
              <a:t>América del sur.</a:t>
            </a:r>
            <a:endParaRPr sz="1200"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282" name="Google Shape;282;p30"/>
          <p:cNvCxnSpPr>
            <a:stCxn id="281" idx="3"/>
            <a:endCxn id="283" idx="1"/>
          </p:cNvCxnSpPr>
          <p:nvPr/>
        </p:nvCxnSpPr>
        <p:spPr>
          <a:xfrm flipH="1" rot="10800000">
            <a:off x="3194850" y="3368300"/>
            <a:ext cx="610200" cy="221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84" name="Google Shape;284;p30"/>
          <p:cNvCxnSpPr>
            <a:stCxn id="281" idx="3"/>
            <a:endCxn id="285" idx="1"/>
          </p:cNvCxnSpPr>
          <p:nvPr/>
        </p:nvCxnSpPr>
        <p:spPr>
          <a:xfrm flipH="1" rot="10800000">
            <a:off x="3194850" y="3563300"/>
            <a:ext cx="610200" cy="26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86" name="Google Shape;286;p30"/>
          <p:cNvCxnSpPr>
            <a:stCxn id="281" idx="3"/>
            <a:endCxn id="287" idx="1"/>
          </p:cNvCxnSpPr>
          <p:nvPr/>
        </p:nvCxnSpPr>
        <p:spPr>
          <a:xfrm>
            <a:off x="3194850" y="3589700"/>
            <a:ext cx="610200" cy="208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88" name="Google Shape;288;p30"/>
          <p:cNvCxnSpPr>
            <a:stCxn id="281" idx="3"/>
            <a:endCxn id="289" idx="1"/>
          </p:cNvCxnSpPr>
          <p:nvPr/>
        </p:nvCxnSpPr>
        <p:spPr>
          <a:xfrm>
            <a:off x="3194850" y="3589700"/>
            <a:ext cx="610200" cy="406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83" name="Google Shape;283;p30"/>
          <p:cNvSpPr txBox="1"/>
          <p:nvPr/>
        </p:nvSpPr>
        <p:spPr>
          <a:xfrm>
            <a:off x="3804975" y="3183600"/>
            <a:ext cx="1111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Montserrat"/>
                <a:ea typeface="Montserrat"/>
                <a:cs typeface="Montserrat"/>
                <a:sym typeface="Montserrat"/>
              </a:rPr>
              <a:t>Colombia</a:t>
            </a:r>
            <a:endParaRPr sz="12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85" name="Google Shape;285;p30"/>
          <p:cNvSpPr txBox="1"/>
          <p:nvPr/>
        </p:nvSpPr>
        <p:spPr>
          <a:xfrm>
            <a:off x="3804975" y="3378525"/>
            <a:ext cx="1111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Montserrat"/>
                <a:ea typeface="Montserrat"/>
                <a:cs typeface="Montserrat"/>
                <a:sym typeface="Montserrat"/>
              </a:rPr>
              <a:t>Argentina</a:t>
            </a:r>
            <a:endParaRPr sz="12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87" name="Google Shape;287;p30"/>
          <p:cNvSpPr txBox="1"/>
          <p:nvPr/>
        </p:nvSpPr>
        <p:spPr>
          <a:xfrm>
            <a:off x="3804975" y="3613725"/>
            <a:ext cx="1111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Montserrat"/>
                <a:ea typeface="Montserrat"/>
                <a:cs typeface="Montserrat"/>
                <a:sym typeface="Montserrat"/>
              </a:rPr>
              <a:t>Brasil</a:t>
            </a:r>
            <a:endParaRPr sz="1200"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289" name="Google Shape;289;p30"/>
          <p:cNvSpPr txBox="1"/>
          <p:nvPr/>
        </p:nvSpPr>
        <p:spPr>
          <a:xfrm>
            <a:off x="3804975" y="3811275"/>
            <a:ext cx="1111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Montserrat"/>
                <a:ea typeface="Montserrat"/>
                <a:cs typeface="Montserrat"/>
                <a:sym typeface="Montserrat"/>
              </a:rPr>
              <a:t>Ecuador</a:t>
            </a:r>
            <a:endParaRPr sz="1200"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pic>
        <p:nvPicPr>
          <p:cNvPr id="290" name="Google Shape;290;p30"/>
          <p:cNvPicPr preferRelativeResize="0"/>
          <p:nvPr/>
        </p:nvPicPr>
        <p:blipFill rotWithShape="1">
          <a:blip r:embed="rId5">
            <a:alphaModFix/>
          </a:blip>
          <a:srcRect b="2631" l="3829" r="3000" t="3708"/>
          <a:stretch/>
        </p:blipFill>
        <p:spPr>
          <a:xfrm>
            <a:off x="5270575" y="3324638"/>
            <a:ext cx="721800" cy="725700"/>
          </a:xfrm>
          <a:prstGeom prst="ellipse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291" name="Google Shape;291;p30"/>
          <p:cNvSpPr txBox="1"/>
          <p:nvPr/>
        </p:nvSpPr>
        <p:spPr>
          <a:xfrm>
            <a:off x="6258425" y="3324650"/>
            <a:ext cx="2348700" cy="7389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200">
                <a:latin typeface="Montserrat"/>
                <a:ea typeface="Montserrat"/>
                <a:cs typeface="Montserrat"/>
                <a:sym typeface="Montserrat"/>
              </a:rPr>
              <a:t>mcr-1</a:t>
            </a:r>
            <a:r>
              <a:rPr lang="en" sz="1200">
                <a:latin typeface="Montserrat"/>
                <a:ea typeface="Montserrat"/>
                <a:cs typeface="Montserrat"/>
                <a:sym typeface="Montserrat"/>
              </a:rPr>
              <a:t> fue detectado por primera vez en el año 2016</a:t>
            </a:r>
            <a:endParaRPr sz="1200"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Montserrat"/>
                <a:ea typeface="Montserrat"/>
                <a:cs typeface="Montserrat"/>
                <a:sym typeface="Montserrat"/>
              </a:rPr>
              <a:t>(INS)</a:t>
            </a:r>
            <a:endParaRPr sz="1200"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292" name="Google Shape;292;p30"/>
          <p:cNvCxnSpPr>
            <a:stCxn id="290" idx="6"/>
            <a:endCxn id="291" idx="1"/>
          </p:cNvCxnSpPr>
          <p:nvPr/>
        </p:nvCxnSpPr>
        <p:spPr>
          <a:xfrm>
            <a:off x="5992375" y="3687488"/>
            <a:ext cx="266100" cy="6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93" name="Google Shape;293;p30"/>
          <p:cNvSpPr txBox="1"/>
          <p:nvPr/>
        </p:nvSpPr>
        <p:spPr>
          <a:xfrm>
            <a:off x="901200" y="4402150"/>
            <a:ext cx="4813200" cy="5541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Montserrat"/>
                <a:ea typeface="Montserrat"/>
                <a:cs typeface="Montserrat"/>
                <a:sym typeface="Montserrat"/>
              </a:rPr>
              <a:t>De 5.887 aislamientos, </a:t>
            </a:r>
            <a:r>
              <a:rPr lang="en" sz="1200">
                <a:latin typeface="Montserrat"/>
                <a:ea typeface="Montserrat"/>
                <a:cs typeface="Montserrat"/>
                <a:sym typeface="Montserrat"/>
              </a:rPr>
              <a:t>12 (2.3%) aislados positivos para el gen </a:t>
            </a:r>
            <a:r>
              <a:rPr i="1" lang="en" sz="1200">
                <a:latin typeface="Montserrat"/>
                <a:ea typeface="Montserrat"/>
                <a:cs typeface="Montserrat"/>
                <a:sym typeface="Montserrat"/>
              </a:rPr>
              <a:t>mcr-1.</a:t>
            </a:r>
            <a:endParaRPr i="1" sz="12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94" name="Google Shape;294;p30"/>
          <p:cNvSpPr txBox="1"/>
          <p:nvPr/>
        </p:nvSpPr>
        <p:spPr>
          <a:xfrm>
            <a:off x="6488900" y="4063550"/>
            <a:ext cx="1735500" cy="204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latin typeface="Montserrat"/>
                <a:ea typeface="Montserrat"/>
                <a:cs typeface="Montserrat"/>
                <a:sym typeface="Montserrat"/>
              </a:rPr>
              <a:t>Liu et al. (1)</a:t>
            </a:r>
            <a:endParaRPr sz="1000"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latin typeface="Montserrat"/>
                <a:ea typeface="Montserrat"/>
                <a:cs typeface="Montserrat"/>
                <a:sym typeface="Montserrat"/>
              </a:rPr>
              <a:t>Velasco et al (3).</a:t>
            </a:r>
            <a:endParaRPr sz="1000"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latin typeface="Montserrat"/>
                <a:ea typeface="Montserrat"/>
                <a:cs typeface="Montserrat"/>
                <a:sym typeface="Montserrat"/>
              </a:rPr>
              <a:t>Amin et al. (4)</a:t>
            </a:r>
            <a:endParaRPr sz="1000"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latin typeface="Montserrat"/>
                <a:ea typeface="Montserrat"/>
                <a:cs typeface="Montserrat"/>
                <a:sym typeface="Montserrat"/>
              </a:rPr>
              <a:t>Ezadi et al.(7)</a:t>
            </a:r>
            <a:endParaRPr sz="1000"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latin typeface="Montserrat"/>
                <a:ea typeface="Montserrat"/>
                <a:cs typeface="Montserrat"/>
                <a:sym typeface="Montserrat"/>
              </a:rPr>
              <a:t>Nang et al. (11)</a:t>
            </a:r>
            <a:endParaRPr sz="1000"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latin typeface="Montserrat"/>
                <a:ea typeface="Montserrat"/>
                <a:cs typeface="Montserrat"/>
                <a:sym typeface="Montserrat"/>
              </a:rPr>
              <a:t>Saavedra et al (2).</a:t>
            </a:r>
            <a:endParaRPr sz="1000"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2EBDB"/>
        </a:solidFill>
      </p:bgPr>
    </p:bg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31"/>
          <p:cNvSpPr txBox="1"/>
          <p:nvPr>
            <p:ph type="title"/>
          </p:nvPr>
        </p:nvSpPr>
        <p:spPr>
          <a:xfrm>
            <a:off x="732575" y="182550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/>
              <a:t>5. Diseño </a:t>
            </a:r>
            <a:r>
              <a:rPr lang="en" sz="2500"/>
              <a:t>Metodológico</a:t>
            </a:r>
            <a:endParaRPr sz="2500"/>
          </a:p>
        </p:txBody>
      </p:sp>
      <p:sp>
        <p:nvSpPr>
          <p:cNvPr id="300" name="Google Shape;300;p31"/>
          <p:cNvSpPr txBox="1"/>
          <p:nvPr/>
        </p:nvSpPr>
        <p:spPr>
          <a:xfrm rot="-5400000">
            <a:off x="-989400" y="2371650"/>
            <a:ext cx="3215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Diseño </a:t>
            </a:r>
            <a:r>
              <a:rPr b="1" lang="en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Metodológico</a:t>
            </a:r>
            <a:endParaRPr b="1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01" name="Google Shape;301;p31"/>
          <p:cNvSpPr/>
          <p:nvPr/>
        </p:nvSpPr>
        <p:spPr>
          <a:xfrm>
            <a:off x="818250" y="671850"/>
            <a:ext cx="519600" cy="4221000"/>
          </a:xfrm>
          <a:prstGeom prst="leftBrace">
            <a:avLst>
              <a:gd fmla="val 50000" name="adj1"/>
              <a:gd fmla="val 5000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2" name="Google Shape;302;p31"/>
          <p:cNvSpPr txBox="1"/>
          <p:nvPr/>
        </p:nvSpPr>
        <p:spPr>
          <a:xfrm>
            <a:off x="1204025" y="990725"/>
            <a:ext cx="1160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Población</a:t>
            </a:r>
            <a:endParaRPr b="1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303" name="Google Shape;303;p31"/>
          <p:cNvCxnSpPr>
            <a:stCxn id="302" idx="3"/>
          </p:cNvCxnSpPr>
          <p:nvPr/>
        </p:nvCxnSpPr>
        <p:spPr>
          <a:xfrm>
            <a:off x="2364425" y="1190825"/>
            <a:ext cx="468600" cy="6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04" name="Google Shape;304;p31"/>
          <p:cNvSpPr txBox="1"/>
          <p:nvPr/>
        </p:nvSpPr>
        <p:spPr>
          <a:xfrm>
            <a:off x="2899900" y="821375"/>
            <a:ext cx="56457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Repositorio grupo RAEH (32 aislamientos de </a:t>
            </a:r>
            <a:r>
              <a:rPr i="1" lang="en" sz="1200">
                <a:solidFill>
                  <a:schemeClr val="dk2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E. coli </a:t>
            </a:r>
            <a:r>
              <a:rPr lang="en" sz="1200">
                <a:solidFill>
                  <a:schemeClr val="dk2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resistentes a polimixinas (CIM ≥4 μg/mL) por el método de microdilución en caldo o automatizados.</a:t>
            </a:r>
            <a:endParaRPr sz="1200">
              <a:solidFill>
                <a:schemeClr val="dk2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305" name="Google Shape;305;p31"/>
          <p:cNvSpPr txBox="1"/>
          <p:nvPr/>
        </p:nvSpPr>
        <p:spPr>
          <a:xfrm>
            <a:off x="1204025" y="1831600"/>
            <a:ext cx="27558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Pruebas de susceptibilidad antimicrobiana </a:t>
            </a:r>
            <a:endParaRPr b="1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06" name="Google Shape;306;p31"/>
          <p:cNvSpPr txBox="1"/>
          <p:nvPr/>
        </p:nvSpPr>
        <p:spPr>
          <a:xfrm>
            <a:off x="1204025" y="3699600"/>
            <a:ext cx="1550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Secuenciación</a:t>
            </a:r>
            <a:endParaRPr b="1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07" name="Google Shape;307;p31"/>
          <p:cNvSpPr txBox="1"/>
          <p:nvPr/>
        </p:nvSpPr>
        <p:spPr>
          <a:xfrm>
            <a:off x="1204025" y="2887875"/>
            <a:ext cx="17628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Identificacion molecular</a:t>
            </a:r>
            <a:endParaRPr b="1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08" name="Google Shape;308;p31"/>
          <p:cNvSpPr txBox="1"/>
          <p:nvPr/>
        </p:nvSpPr>
        <p:spPr>
          <a:xfrm>
            <a:off x="1204025" y="4295925"/>
            <a:ext cx="16290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Análisis</a:t>
            </a:r>
            <a:r>
              <a:rPr b="1" lang="en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b="1" lang="en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Bioinformático</a:t>
            </a:r>
            <a:endParaRPr b="1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09" name="Google Shape;309;p31"/>
          <p:cNvSpPr/>
          <p:nvPr/>
        </p:nvSpPr>
        <p:spPr>
          <a:xfrm>
            <a:off x="2833025" y="2863850"/>
            <a:ext cx="267900" cy="572700"/>
          </a:xfrm>
          <a:prstGeom prst="leftBrace">
            <a:avLst>
              <a:gd fmla="val 50000" name="adj1"/>
              <a:gd fmla="val 50000" name="adj2"/>
            </a:avLst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0" name="Google Shape;310;p31"/>
          <p:cNvSpPr txBox="1"/>
          <p:nvPr/>
        </p:nvSpPr>
        <p:spPr>
          <a:xfrm>
            <a:off x="3033775" y="2857700"/>
            <a:ext cx="7923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2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PCR</a:t>
            </a:r>
            <a:endParaRPr sz="1300">
              <a:solidFill>
                <a:schemeClr val="dk2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2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PFGE</a:t>
            </a:r>
            <a:endParaRPr sz="1300">
              <a:solidFill>
                <a:schemeClr val="dk2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cxnSp>
        <p:nvCxnSpPr>
          <p:cNvPr id="311" name="Google Shape;311;p31"/>
          <p:cNvCxnSpPr>
            <a:stCxn id="305" idx="3"/>
            <a:endCxn id="312" idx="1"/>
          </p:cNvCxnSpPr>
          <p:nvPr/>
        </p:nvCxnSpPr>
        <p:spPr>
          <a:xfrm flipH="1" rot="10800000">
            <a:off x="3959825" y="1626400"/>
            <a:ext cx="1372500" cy="5130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13" name="Google Shape;313;p31"/>
          <p:cNvCxnSpPr>
            <a:stCxn id="305" idx="3"/>
            <a:endCxn id="314" idx="1"/>
          </p:cNvCxnSpPr>
          <p:nvPr/>
        </p:nvCxnSpPr>
        <p:spPr>
          <a:xfrm>
            <a:off x="3959825" y="2139400"/>
            <a:ext cx="1249500" cy="3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15" name="Google Shape;315;p31"/>
          <p:cNvCxnSpPr>
            <a:stCxn id="305" idx="3"/>
            <a:endCxn id="316" idx="1"/>
          </p:cNvCxnSpPr>
          <p:nvPr/>
        </p:nvCxnSpPr>
        <p:spPr>
          <a:xfrm>
            <a:off x="3959825" y="2139400"/>
            <a:ext cx="1394700" cy="4131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17" name="Google Shape;317;p31"/>
          <p:cNvCxnSpPr>
            <a:stCxn id="305" idx="3"/>
            <a:endCxn id="318" idx="1"/>
          </p:cNvCxnSpPr>
          <p:nvPr/>
        </p:nvCxnSpPr>
        <p:spPr>
          <a:xfrm>
            <a:off x="3959825" y="2139400"/>
            <a:ext cx="1104600" cy="8481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12" name="Google Shape;312;p31"/>
          <p:cNvSpPr txBox="1"/>
          <p:nvPr/>
        </p:nvSpPr>
        <p:spPr>
          <a:xfrm>
            <a:off x="5332175" y="1433875"/>
            <a:ext cx="12648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2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CBDE</a:t>
            </a:r>
            <a:endParaRPr sz="1300">
              <a:solidFill>
                <a:schemeClr val="dk2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314" name="Google Shape;314;p31"/>
          <p:cNvSpPr txBox="1"/>
          <p:nvPr/>
        </p:nvSpPr>
        <p:spPr>
          <a:xfrm>
            <a:off x="5209425" y="1947100"/>
            <a:ext cx="13875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2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EDTA-CBDE</a:t>
            </a:r>
            <a:endParaRPr sz="1300">
              <a:solidFill>
                <a:schemeClr val="dk2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316" name="Google Shape;316;p31"/>
          <p:cNvSpPr txBox="1"/>
          <p:nvPr/>
        </p:nvSpPr>
        <p:spPr>
          <a:xfrm>
            <a:off x="5354475" y="2359925"/>
            <a:ext cx="30696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2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Microdilución</a:t>
            </a:r>
            <a:r>
              <a:rPr lang="en" sz="1300">
                <a:solidFill>
                  <a:schemeClr val="dk2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 en caldo</a:t>
            </a:r>
            <a:endParaRPr sz="1300">
              <a:solidFill>
                <a:schemeClr val="dk2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318" name="Google Shape;318;p31"/>
          <p:cNvSpPr txBox="1"/>
          <p:nvPr/>
        </p:nvSpPr>
        <p:spPr>
          <a:xfrm>
            <a:off x="5064400" y="2795050"/>
            <a:ext cx="36039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2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Método</a:t>
            </a:r>
            <a:r>
              <a:rPr lang="en" sz="1300">
                <a:solidFill>
                  <a:schemeClr val="dk2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 gradiente Ciprofloxacina</a:t>
            </a:r>
            <a:endParaRPr sz="1300">
              <a:solidFill>
                <a:schemeClr val="dk2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pic>
        <p:nvPicPr>
          <p:cNvPr id="319" name="Google Shape;319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41925" y="1327675"/>
            <a:ext cx="835200" cy="811500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320" name="Google Shape;320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779962" y="1483888"/>
            <a:ext cx="644046" cy="848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1" name="Google Shape;321;p3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489475" y="3436542"/>
            <a:ext cx="2107200" cy="1473000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</p:pic>
      <p:sp>
        <p:nvSpPr>
          <p:cNvPr id="322" name="Google Shape;322;p31"/>
          <p:cNvSpPr/>
          <p:nvPr/>
        </p:nvSpPr>
        <p:spPr>
          <a:xfrm>
            <a:off x="8321525" y="2481525"/>
            <a:ext cx="519600" cy="513000"/>
          </a:xfrm>
          <a:prstGeom prst="ellipse">
            <a:avLst/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/>
              <a:t>COL</a:t>
            </a:r>
            <a:endParaRPr sz="700"/>
          </a:p>
        </p:txBody>
      </p:sp>
      <p:pic>
        <p:nvPicPr>
          <p:cNvPr id="323" name="Google Shape;323;p31"/>
          <p:cNvPicPr preferRelativeResize="0"/>
          <p:nvPr/>
        </p:nvPicPr>
        <p:blipFill rotWithShape="1">
          <a:blip r:embed="rId6">
            <a:alphaModFix/>
          </a:blip>
          <a:srcRect b="14887" l="3041" r="4520" t="14789"/>
          <a:stretch/>
        </p:blipFill>
        <p:spPr>
          <a:xfrm>
            <a:off x="7876000" y="3144050"/>
            <a:ext cx="792300" cy="803700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324" name="Google Shape;324;p31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 rot="5400000">
            <a:off x="3757025" y="2997400"/>
            <a:ext cx="1076325" cy="857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5" name="Google Shape;325;p31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3195775" y="4099802"/>
            <a:ext cx="1030200" cy="803700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</p:pic>
      <p:sp>
        <p:nvSpPr>
          <p:cNvPr id="326" name="Google Shape;326;p31"/>
          <p:cNvSpPr txBox="1"/>
          <p:nvPr/>
        </p:nvSpPr>
        <p:spPr>
          <a:xfrm>
            <a:off x="6507500" y="4911525"/>
            <a:ext cx="3000000" cy="29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latin typeface="Open Sans"/>
                <a:ea typeface="Open Sans"/>
                <a:cs typeface="Open Sans"/>
                <a:sym typeface="Open Sans"/>
              </a:rPr>
              <a:t>Fuente de las </a:t>
            </a:r>
            <a:r>
              <a:rPr lang="en" sz="700">
                <a:latin typeface="Open Sans"/>
                <a:ea typeface="Open Sans"/>
                <a:cs typeface="Open Sans"/>
                <a:sym typeface="Open Sans"/>
              </a:rPr>
              <a:t>imágenes</a:t>
            </a:r>
            <a:r>
              <a:rPr lang="en" sz="700">
                <a:latin typeface="Open Sans"/>
                <a:ea typeface="Open Sans"/>
                <a:cs typeface="Open Sans"/>
                <a:sym typeface="Open Sans"/>
              </a:rPr>
              <a:t>: </a:t>
            </a:r>
            <a:r>
              <a:rPr lang="en" sz="700">
                <a:latin typeface="Open Sans"/>
                <a:ea typeface="Open Sans"/>
                <a:cs typeface="Open Sans"/>
                <a:sym typeface="Open Sans"/>
              </a:rPr>
              <a:t>biorender.com</a:t>
            </a:r>
            <a:endParaRPr sz="7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2EBDB"/>
        </a:solidFill>
      </p:bgPr>
    </p:bg>
    <p:spTree>
      <p:nvGrpSpPr>
        <p:cNvPr id="330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p32"/>
          <p:cNvSpPr txBox="1"/>
          <p:nvPr>
            <p:ph type="title"/>
          </p:nvPr>
        </p:nvSpPr>
        <p:spPr>
          <a:xfrm>
            <a:off x="269250" y="23077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Herramientas </a:t>
            </a:r>
            <a:r>
              <a:rPr lang="en" sz="2000"/>
              <a:t>bioinformáticas</a:t>
            </a:r>
            <a:endParaRPr sz="2000"/>
          </a:p>
        </p:txBody>
      </p:sp>
      <p:sp>
        <p:nvSpPr>
          <p:cNvPr id="332" name="Google Shape;332;p32"/>
          <p:cNvSpPr/>
          <p:nvPr/>
        </p:nvSpPr>
        <p:spPr>
          <a:xfrm>
            <a:off x="617700" y="1008025"/>
            <a:ext cx="3832200" cy="1206900"/>
          </a:xfrm>
          <a:prstGeom prst="roundRect">
            <a:avLst>
              <a:gd fmla="val 16667" name="adj"/>
            </a:avLst>
          </a:prstGeom>
          <a:solidFill>
            <a:srgbClr val="F2EBDB"/>
          </a:solidFill>
          <a:ln cap="flat" cmpd="sng" w="9525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Montserrat"/>
                <a:ea typeface="Montserrat"/>
                <a:cs typeface="Montserrat"/>
                <a:sym typeface="Montserrat"/>
              </a:rPr>
              <a:t>Los grupos filogenéticos (A, B1, B2, C, D, E y F) fueron determinados siguiendo el protocolo publicado por Clermont et al., confirmándolo por medio de la plataforma in silico </a:t>
            </a:r>
            <a:endParaRPr sz="1200"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B5394"/>
                </a:solidFill>
                <a:latin typeface="Montserrat"/>
                <a:ea typeface="Montserrat"/>
                <a:cs typeface="Montserrat"/>
                <a:sym typeface="Montserrat"/>
              </a:rPr>
              <a:t>(</a:t>
            </a:r>
            <a:r>
              <a:rPr lang="en" sz="1200" u="sng">
                <a:solidFill>
                  <a:srgbClr val="0B5394"/>
                </a:solidFill>
                <a:latin typeface="Montserrat"/>
                <a:ea typeface="Montserrat"/>
                <a:cs typeface="Montserrat"/>
                <a:sym typeface="Montserrat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https://ezclermont.hutton.ac.uk/</a:t>
            </a:r>
            <a:r>
              <a:rPr lang="en" sz="1200">
                <a:solidFill>
                  <a:srgbClr val="0B5394"/>
                </a:solidFill>
                <a:latin typeface="Montserrat"/>
                <a:ea typeface="Montserrat"/>
                <a:cs typeface="Montserrat"/>
                <a:sym typeface="Montserrat"/>
              </a:rPr>
              <a:t>).</a:t>
            </a:r>
            <a:r>
              <a:rPr lang="en" sz="1200">
                <a:latin typeface="Montserrat"/>
                <a:ea typeface="Montserrat"/>
                <a:cs typeface="Montserrat"/>
                <a:sym typeface="Montserrat"/>
              </a:rPr>
              <a:t> </a:t>
            </a:r>
            <a:endParaRPr sz="12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33" name="Google Shape;333;p32"/>
          <p:cNvSpPr/>
          <p:nvPr/>
        </p:nvSpPr>
        <p:spPr>
          <a:xfrm>
            <a:off x="4663225" y="984625"/>
            <a:ext cx="3919800" cy="1445100"/>
          </a:xfrm>
          <a:prstGeom prst="roundRect">
            <a:avLst>
              <a:gd fmla="val 16667" name="adj"/>
            </a:avLst>
          </a:prstGeom>
          <a:solidFill>
            <a:srgbClr val="F2EBD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Montserrat"/>
                <a:ea typeface="Montserrat"/>
                <a:cs typeface="Montserrat"/>
                <a:sym typeface="Montserrat"/>
              </a:rPr>
              <a:t>Los serotipos O:H (</a:t>
            </a:r>
            <a:r>
              <a:rPr i="1" lang="en" sz="1200">
                <a:latin typeface="Montserrat"/>
                <a:ea typeface="Montserrat"/>
                <a:cs typeface="Montserrat"/>
                <a:sym typeface="Montserrat"/>
              </a:rPr>
              <a:t>SerotyperFinder 2.0</a:t>
            </a:r>
            <a:r>
              <a:rPr lang="en" sz="1200">
                <a:latin typeface="Montserrat"/>
                <a:ea typeface="Montserrat"/>
                <a:cs typeface="Montserrat"/>
                <a:sym typeface="Montserrat"/>
              </a:rPr>
              <a:t>),  tipos de plásmidos de incompatibilidad (</a:t>
            </a:r>
            <a:r>
              <a:rPr i="1" lang="en" sz="1200">
                <a:latin typeface="Montserrat"/>
                <a:ea typeface="Montserrat"/>
                <a:cs typeface="Montserrat"/>
                <a:sym typeface="Montserrat"/>
              </a:rPr>
              <a:t>PlasmidFinder 2.1</a:t>
            </a:r>
            <a:r>
              <a:rPr lang="en" sz="1200">
                <a:latin typeface="Montserrat"/>
                <a:ea typeface="Montserrat"/>
                <a:cs typeface="Montserrat"/>
                <a:sym typeface="Montserrat"/>
              </a:rPr>
              <a:t>), , genes de virulencia (</a:t>
            </a:r>
            <a:r>
              <a:rPr i="1" lang="en" sz="1200">
                <a:latin typeface="Montserrat"/>
                <a:ea typeface="Montserrat"/>
                <a:cs typeface="Montserrat"/>
                <a:sym typeface="Montserrat"/>
              </a:rPr>
              <a:t>VirulenceFinder 2.0</a:t>
            </a:r>
            <a:r>
              <a:rPr lang="en" sz="1200">
                <a:latin typeface="Montserrat"/>
                <a:ea typeface="Montserrat"/>
                <a:cs typeface="Montserrat"/>
                <a:sym typeface="Montserrat"/>
              </a:rPr>
              <a:t>) y resistoma (R</a:t>
            </a:r>
            <a:r>
              <a:rPr i="1" lang="en" sz="1200">
                <a:latin typeface="Montserrat"/>
                <a:ea typeface="Montserrat"/>
                <a:cs typeface="Montserrat"/>
                <a:sym typeface="Montserrat"/>
              </a:rPr>
              <a:t>esfinder) </a:t>
            </a:r>
            <a:r>
              <a:rPr lang="en" sz="1200">
                <a:latin typeface="Montserrat"/>
                <a:ea typeface="Montserrat"/>
                <a:cs typeface="Montserrat"/>
                <a:sym typeface="Montserrat"/>
              </a:rPr>
              <a:t>del Center for Genomic Epidemiology </a:t>
            </a:r>
            <a:r>
              <a:rPr lang="en" sz="1200">
                <a:solidFill>
                  <a:srgbClr val="0B5394"/>
                </a:solidFill>
                <a:latin typeface="Montserrat"/>
                <a:ea typeface="Montserrat"/>
                <a:cs typeface="Montserrat"/>
                <a:sym typeface="Montserrat"/>
              </a:rPr>
              <a:t>(</a:t>
            </a:r>
            <a:r>
              <a:rPr lang="en" sz="1200" u="sng">
                <a:solidFill>
                  <a:srgbClr val="0B5394"/>
                </a:solidFill>
                <a:latin typeface="Montserrat"/>
                <a:ea typeface="Montserrat"/>
                <a:cs typeface="Montserrat"/>
                <a:sym typeface="Montserrat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http://www.genomicepidemiology.org/</a:t>
            </a:r>
            <a:endParaRPr>
              <a:solidFill>
                <a:srgbClr val="0B5394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34" name="Google Shape;334;p32"/>
          <p:cNvSpPr/>
          <p:nvPr/>
        </p:nvSpPr>
        <p:spPr>
          <a:xfrm>
            <a:off x="617700" y="2366375"/>
            <a:ext cx="3832200" cy="1010100"/>
          </a:xfrm>
          <a:prstGeom prst="roundRect">
            <a:avLst>
              <a:gd fmla="val 16667" name="adj"/>
            </a:avLst>
          </a:prstGeom>
          <a:solidFill>
            <a:srgbClr val="F2EBD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Montserrat"/>
                <a:ea typeface="Montserrat"/>
                <a:cs typeface="Montserrat"/>
                <a:sym typeface="Montserrat"/>
              </a:rPr>
              <a:t>El tipo de secuencia (ST) se determinó siguiendo el esquema de Achtman (MLST 2.0) </a:t>
            </a:r>
            <a:r>
              <a:rPr lang="en" sz="1200">
                <a:solidFill>
                  <a:srgbClr val="0B5394"/>
                </a:solidFill>
                <a:latin typeface="Montserrat"/>
                <a:ea typeface="Montserrat"/>
                <a:cs typeface="Montserrat"/>
                <a:sym typeface="Montserrat"/>
              </a:rPr>
              <a:t>(</a:t>
            </a:r>
            <a:r>
              <a:rPr lang="en" sz="1200" u="sng">
                <a:solidFill>
                  <a:srgbClr val="0B5394"/>
                </a:solidFill>
                <a:latin typeface="Montserrat"/>
                <a:ea typeface="Montserrat"/>
                <a:cs typeface="Montserrat"/>
                <a:sym typeface="Montserrat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https://cge.cbs.dtu.dk/services/MLST/</a:t>
            </a:r>
            <a:r>
              <a:rPr lang="en" sz="1200">
                <a:solidFill>
                  <a:srgbClr val="0B5394"/>
                </a:solidFill>
                <a:latin typeface="Montserrat"/>
                <a:ea typeface="Montserrat"/>
                <a:cs typeface="Montserrat"/>
                <a:sym typeface="Montserrat"/>
              </a:rPr>
              <a:t>) </a:t>
            </a:r>
            <a:endParaRPr>
              <a:solidFill>
                <a:srgbClr val="0B5394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35" name="Google Shape;335;p32"/>
          <p:cNvSpPr/>
          <p:nvPr/>
        </p:nvSpPr>
        <p:spPr>
          <a:xfrm>
            <a:off x="573900" y="3527925"/>
            <a:ext cx="3919800" cy="1284300"/>
          </a:xfrm>
          <a:prstGeom prst="roundRect">
            <a:avLst>
              <a:gd fmla="val 16667" name="adj"/>
            </a:avLst>
          </a:prstGeom>
          <a:solidFill>
            <a:srgbClr val="F2EBD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Montserrat"/>
                <a:ea typeface="Montserrat"/>
                <a:cs typeface="Montserrat"/>
                <a:sym typeface="Montserrat"/>
              </a:rPr>
              <a:t>Identificación</a:t>
            </a:r>
            <a:r>
              <a:rPr lang="en" sz="1200">
                <a:latin typeface="Montserrat"/>
                <a:ea typeface="Montserrat"/>
                <a:cs typeface="Montserrat"/>
                <a:sym typeface="Montserrat"/>
              </a:rPr>
              <a:t> de  las mutaciones en las girasas (gyrA – gyrB) y topoisomerasas IV (parC – parE) de los aislamientos secuenciados realizando las anotaciones de los genes con el programa Patric </a:t>
            </a:r>
            <a:r>
              <a:rPr lang="en" sz="1200" u="sng">
                <a:solidFill>
                  <a:srgbClr val="0B5394"/>
                </a:solidFill>
                <a:latin typeface="Montserrat"/>
                <a:ea typeface="Montserrat"/>
                <a:cs typeface="Montserrat"/>
                <a:sym typeface="Montserrat"/>
              </a:rPr>
              <a:t>(https://www.patricbrc.org/)</a:t>
            </a:r>
            <a:endParaRPr sz="1200" u="sng">
              <a:solidFill>
                <a:srgbClr val="0B5394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336" name="Google Shape;336;p3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 rot="-50">
            <a:off x="5222774" y="-111985"/>
            <a:ext cx="2193181" cy="1096594"/>
          </a:xfrm>
          <a:prstGeom prst="rect">
            <a:avLst/>
          </a:prstGeom>
          <a:noFill/>
          <a:ln>
            <a:noFill/>
          </a:ln>
        </p:spPr>
      </p:pic>
      <p:sp>
        <p:nvSpPr>
          <p:cNvPr id="337" name="Google Shape;337;p32"/>
          <p:cNvSpPr/>
          <p:nvPr/>
        </p:nvSpPr>
        <p:spPr>
          <a:xfrm>
            <a:off x="4707025" y="2610875"/>
            <a:ext cx="3832200" cy="1010100"/>
          </a:xfrm>
          <a:prstGeom prst="roundRect">
            <a:avLst>
              <a:gd fmla="val 16667" name="adj"/>
            </a:avLst>
          </a:prstGeom>
          <a:solidFill>
            <a:srgbClr val="F2EBD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Montserrat"/>
                <a:ea typeface="Montserrat"/>
                <a:cs typeface="Montserrat"/>
                <a:sym typeface="Montserrat"/>
              </a:rPr>
              <a:t>Identidad con otras secuencias se </a:t>
            </a:r>
            <a:r>
              <a:rPr lang="en" sz="1200">
                <a:latin typeface="Montserrat"/>
                <a:ea typeface="Montserrat"/>
                <a:cs typeface="Montserrat"/>
                <a:sym typeface="Montserrat"/>
              </a:rPr>
              <a:t>utilizó</a:t>
            </a:r>
            <a:r>
              <a:rPr lang="en" sz="1200">
                <a:latin typeface="Montserrat"/>
                <a:ea typeface="Montserrat"/>
                <a:cs typeface="Montserrat"/>
                <a:sym typeface="Montserrat"/>
              </a:rPr>
              <a:t> la plataforma NCBI BLAST </a:t>
            </a:r>
            <a:r>
              <a:rPr lang="en" sz="1200" u="sng">
                <a:solidFill>
                  <a:srgbClr val="0B5394"/>
                </a:solidFill>
                <a:latin typeface="Montserrat"/>
                <a:ea typeface="Montserrat"/>
                <a:cs typeface="Montserrat"/>
                <a:sym typeface="Montserrat"/>
              </a:rPr>
              <a:t>https://blast.ncbi.nlm.nih.gov/</a:t>
            </a:r>
            <a:endParaRPr u="sng">
              <a:solidFill>
                <a:srgbClr val="0B5394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38" name="Google Shape;338;p32"/>
          <p:cNvSpPr/>
          <p:nvPr/>
        </p:nvSpPr>
        <p:spPr>
          <a:xfrm>
            <a:off x="4750825" y="3802125"/>
            <a:ext cx="3832200" cy="1010100"/>
          </a:xfrm>
          <a:prstGeom prst="roundRect">
            <a:avLst>
              <a:gd fmla="val 16667" name="adj"/>
            </a:avLst>
          </a:prstGeom>
          <a:solidFill>
            <a:srgbClr val="F2EBD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Montserrat"/>
                <a:ea typeface="Montserrat"/>
                <a:cs typeface="Montserrat"/>
                <a:sym typeface="Montserrat"/>
              </a:rPr>
              <a:t>Alineación</a:t>
            </a:r>
            <a:r>
              <a:rPr lang="en" sz="1200">
                <a:latin typeface="Montserrat"/>
                <a:ea typeface="Montserrat"/>
                <a:cs typeface="Montserrat"/>
                <a:sym typeface="Montserrat"/>
              </a:rPr>
              <a:t> de </a:t>
            </a:r>
            <a:r>
              <a:rPr lang="en" sz="1200">
                <a:latin typeface="Montserrat"/>
                <a:ea typeface="Montserrat"/>
                <a:cs typeface="Montserrat"/>
                <a:sym typeface="Montserrat"/>
              </a:rPr>
              <a:t>múltiples</a:t>
            </a:r>
            <a:r>
              <a:rPr lang="en" sz="1200">
                <a:latin typeface="Montserrat"/>
                <a:ea typeface="Montserrat"/>
                <a:cs typeface="Montserrat"/>
                <a:sym typeface="Montserrat"/>
              </a:rPr>
              <a:t> secuencias:</a:t>
            </a:r>
            <a:endParaRPr sz="1200"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Montserrat"/>
                <a:ea typeface="Montserrat"/>
                <a:cs typeface="Montserrat"/>
                <a:sym typeface="Montserrat"/>
              </a:rPr>
              <a:t> Clustal Omega </a:t>
            </a:r>
            <a:r>
              <a:rPr lang="en" sz="1200">
                <a:solidFill>
                  <a:srgbClr val="0B5394"/>
                </a:solidFill>
                <a:latin typeface="Montserrat"/>
                <a:ea typeface="Montserrat"/>
                <a:cs typeface="Montserrat"/>
                <a:sym typeface="Montserrat"/>
              </a:rPr>
              <a:t>https://www.ebi.ac.uk/Tools/msa/clustalo/  </a:t>
            </a:r>
            <a:r>
              <a:rPr lang="en" sz="1200">
                <a:solidFill>
                  <a:srgbClr val="191919"/>
                </a:solidFill>
                <a:latin typeface="Montserrat"/>
                <a:ea typeface="Montserrat"/>
                <a:cs typeface="Montserrat"/>
                <a:sym typeface="Montserrat"/>
              </a:rPr>
              <a:t>Y </a:t>
            </a:r>
            <a:r>
              <a:rPr lang="en" sz="1200">
                <a:latin typeface="Montserrat"/>
                <a:ea typeface="Montserrat"/>
                <a:cs typeface="Montserrat"/>
                <a:sym typeface="Montserrat"/>
              </a:rPr>
              <a:t>T-COFFEE </a:t>
            </a:r>
            <a:r>
              <a:rPr lang="en" sz="1200" u="sng">
                <a:solidFill>
                  <a:srgbClr val="0B5394"/>
                </a:solidFill>
                <a:latin typeface="Montserrat"/>
                <a:ea typeface="Montserrat"/>
                <a:cs typeface="Montserrat"/>
                <a:sym typeface="Montserrat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http://tcoffee.crg.cat/</a:t>
            </a:r>
            <a:endParaRPr>
              <a:solidFill>
                <a:srgbClr val="0B5394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2EBDB"/>
        </a:solidFill>
      </p:bgPr>
    </p:bg>
    <p:spTree>
      <p:nvGrpSpPr>
        <p:cNvPr id="342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33"/>
          <p:cNvSpPr txBox="1"/>
          <p:nvPr>
            <p:ph type="title"/>
          </p:nvPr>
        </p:nvSpPr>
        <p:spPr>
          <a:xfrm>
            <a:off x="4604550" y="136150"/>
            <a:ext cx="40593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/>
              <a:t>6. Resultados</a:t>
            </a:r>
            <a:endParaRPr sz="2500"/>
          </a:p>
        </p:txBody>
      </p:sp>
      <p:pic>
        <p:nvPicPr>
          <p:cNvPr id="344" name="Google Shape;344;p33"/>
          <p:cNvPicPr preferRelativeResize="0"/>
          <p:nvPr/>
        </p:nvPicPr>
        <p:blipFill rotWithShape="1">
          <a:blip r:embed="rId3">
            <a:alphaModFix/>
          </a:blip>
          <a:srcRect b="7260" l="36486" r="36243" t="22794"/>
          <a:stretch/>
        </p:blipFill>
        <p:spPr>
          <a:xfrm>
            <a:off x="429750" y="0"/>
            <a:ext cx="3566858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45" name="Google Shape;345;p33"/>
          <p:cNvSpPr/>
          <p:nvPr/>
        </p:nvSpPr>
        <p:spPr>
          <a:xfrm>
            <a:off x="4431750" y="778250"/>
            <a:ext cx="4404900" cy="1074300"/>
          </a:xfrm>
          <a:prstGeom prst="roundRect">
            <a:avLst>
              <a:gd fmla="val 16667" name="adj"/>
            </a:avLst>
          </a:prstGeom>
          <a:solidFill>
            <a:srgbClr val="F2EBD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Montserrat"/>
                <a:ea typeface="Montserrat"/>
                <a:cs typeface="Montserrat"/>
                <a:sym typeface="Montserrat"/>
              </a:rPr>
              <a:t>Se seleccionaron 32 aislamientos de </a:t>
            </a:r>
            <a:r>
              <a:rPr i="1" lang="en" sz="1200">
                <a:latin typeface="Montserrat"/>
                <a:ea typeface="Montserrat"/>
                <a:cs typeface="Montserrat"/>
                <a:sym typeface="Montserrat"/>
              </a:rPr>
              <a:t>E. coli</a:t>
            </a:r>
            <a:r>
              <a:rPr lang="en" sz="1200">
                <a:latin typeface="Montserrat"/>
                <a:ea typeface="Montserrat"/>
                <a:cs typeface="Montserrat"/>
                <a:sym typeface="Montserrat"/>
              </a:rPr>
              <a:t> clasificados como resistentes a colistina recolectados de estudios anteriores de vigilancia llevados a cabo en hospitales de tercer nivel en 9 ciudades de Colombia 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346" name="Google Shape;346;p3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57700" y="2075225"/>
            <a:ext cx="2539624" cy="2859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Style Thesis Defense by Slidesgo">
  <a:themeElements>
    <a:clrScheme name="Simple Light">
      <a:dk1>
        <a:srgbClr val="D4CAB7"/>
      </a:dk1>
      <a:lt1>
        <a:srgbClr val="E3DAC5"/>
      </a:lt1>
      <a:dk2>
        <a:srgbClr val="334436"/>
      </a:dk2>
      <a:lt2>
        <a:srgbClr val="DFAA28"/>
      </a:lt2>
      <a:accent1>
        <a:srgbClr val="2C4EB8"/>
      </a:accent1>
      <a:accent2>
        <a:srgbClr val="EA5430"/>
      </a:accent2>
      <a:accent3>
        <a:srgbClr val="334436"/>
      </a:accent3>
      <a:accent4>
        <a:srgbClr val="DFAA28"/>
      </a:accent4>
      <a:accent5>
        <a:srgbClr val="2C4EB8"/>
      </a:accent5>
      <a:accent6>
        <a:srgbClr val="EA5430"/>
      </a:accent6>
      <a:hlink>
        <a:srgbClr val="334436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