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  <p:sldId id="275" r:id="rId24"/>
    <p:sldId id="276" r:id="rId25"/>
  </p:sldIdLst>
  <p:sldSz cy="6858000" cx="12192000"/>
  <p:notesSz cx="6858000" cy="9144000"/>
  <p:embeddedFontLst>
    <p:embeddedFont>
      <p:font typeface="Roboto"/>
      <p:regular r:id="rId26"/>
      <p:bold r:id="rId27"/>
      <p:italic r:id="rId28"/>
      <p:boldItalic r:id="rId29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GoogleSlidesCustomDataVersion2">
      <go:slidesCustomData xmlns:go="http://customooxmlschemas.google.com/" r:id="rId30" roundtripDataSignature="AMtx7mjKPeRWh1tZ596gIegQK3lpWhPcgQ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6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4" Type="http://schemas.openxmlformats.org/officeDocument/2006/relationships/slide" Target="slides/slide20.xml"/><Relationship Id="rId23" Type="http://schemas.openxmlformats.org/officeDocument/2006/relationships/slide" Target="slides/slide19.xml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26" Type="http://schemas.openxmlformats.org/officeDocument/2006/relationships/font" Target="fonts/Roboto-regular.fntdata"/><Relationship Id="rId25" Type="http://schemas.openxmlformats.org/officeDocument/2006/relationships/slide" Target="slides/slide21.xml"/><Relationship Id="rId28" Type="http://schemas.openxmlformats.org/officeDocument/2006/relationships/font" Target="fonts/Roboto-italic.fntdata"/><Relationship Id="rId27" Type="http://schemas.openxmlformats.org/officeDocument/2006/relationships/font" Target="fonts/Roboto-bold.fntdata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29" Type="http://schemas.openxmlformats.org/officeDocument/2006/relationships/font" Target="fonts/Roboto-boldItalic.fntdata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30" Type="http://customschemas.google.com/relationships/presentationmetadata" Target="metadata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9" Type="http://schemas.openxmlformats.org/officeDocument/2006/relationships/slide" Target="slides/slide15.xml"/><Relationship Id="rId18" Type="http://schemas.openxmlformats.org/officeDocument/2006/relationships/slide" Target="slides/slide1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4" name="Google Shape;84;p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g1eb5e0163c5_1_25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4" name="Google Shape;134;g1eb5e0163c5_1_2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g1eb54d8a7fd_0_5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9" name="Google Shape;139;g1eb54d8a7fd_0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5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g1eb5027329f_0_22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7" name="Google Shape;147;g1eb5027329f_0_2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2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g1eb54d8a7fd_0_11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4" name="Google Shape;154;g1eb54d8a7fd_0_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8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g1eb5e0163c5_0_31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0" name="Google Shape;160;g1eb5e0163c5_0_3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3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g1eb54d8a7fd_0_24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5" name="Google Shape;165;g1eb54d8a7fd_0_2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3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g1eb54d8a7fd_0_41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5" name="Google Shape;175;g1eb54d8a7fd_0_4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g1eb54d8a7fd_0_48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3" name="Google Shape;183;g1eb54d8a7fd_0_4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9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Google Shape;190;g1eb54d8a7fd_0_16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1" name="Google Shape;191;g1eb54d8a7fd_0_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4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g1eb5e0163c5_1_1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6" name="Google Shape;196;g1eb5e0163c5_1_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8" name="Google Shape;88;p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0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g1eb5e0163c5_0_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2" name="Google Shape;202;g1eb5e0163c5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5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Google Shape;206;g1eb54d8a7fd_0_21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7" name="Google Shape;207;g1eb54d8a7fd_0_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4" name="Google Shape;94;p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g1eb54d8a7fd_0_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0" name="Google Shape;100;g1eb54d8a7fd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g1eb5e0163c5_0_7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6" name="Google Shape;106;g1eb5e0163c5_0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g1eb5027329f_0_11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2" name="Google Shape;112;g1eb5027329f_0_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g1eb5027329f_0_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8" name="Google Shape;118;g1eb5027329f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g1eb5e0163c5_1_17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3" name="Google Shape;123;g1eb5e0163c5_1_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g1eb5e0163c5_0_2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9" name="Google Shape;129;g1eb5e0163c5_0_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png"/><Relationship Id="rId3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Relationship Id="rId3" Type="http://schemas.openxmlformats.org/officeDocument/2006/relationships/image" Target="../media/image4.png"/><Relationship Id="rId4" Type="http://schemas.openxmlformats.org/officeDocument/2006/relationships/image" Target="../media/image9.png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Relationship Id="rId3" Type="http://schemas.openxmlformats.org/officeDocument/2006/relationships/image" Target="../media/image1.png"/><Relationship Id="rId4" Type="http://schemas.openxmlformats.org/officeDocument/2006/relationships/image" Target="../media/image9.png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Relationship Id="rId3" Type="http://schemas.openxmlformats.org/officeDocument/2006/relationships/image" Target="../media/image4.png"/><Relationship Id="rId4" Type="http://schemas.openxmlformats.org/officeDocument/2006/relationships/image" Target="../media/image9.png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Relationship Id="rId3" Type="http://schemas.openxmlformats.org/officeDocument/2006/relationships/image" Target="../media/image4.png"/><Relationship Id="rId4" Type="http://schemas.openxmlformats.org/officeDocument/2006/relationships/image" Target="../media/image9.png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Relationship Id="rId3" Type="http://schemas.openxmlformats.org/officeDocument/2006/relationships/image" Target="../media/image4.png"/><Relationship Id="rId4" Type="http://schemas.openxmlformats.org/officeDocument/2006/relationships/image" Target="../media/image9.png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Relationship Id="rId3" Type="http://schemas.openxmlformats.org/officeDocument/2006/relationships/image" Target="../media/image4.png"/><Relationship Id="rId4" Type="http://schemas.openxmlformats.org/officeDocument/2006/relationships/image" Target="../media/image9.png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iapositiva de Espera">
  <p:cSld name="Diapositiva de Espera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8"/>
          <p:cNvSpPr/>
          <p:nvPr/>
        </p:nvSpPr>
        <p:spPr>
          <a:xfrm>
            <a:off x="10957176" y="0"/>
            <a:ext cx="1114290" cy="98018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1" name="Google Shape;11;p8"/>
          <p:cNvSpPr/>
          <p:nvPr/>
        </p:nvSpPr>
        <p:spPr>
          <a:xfrm>
            <a:off x="0" y="0"/>
            <a:ext cx="12071466" cy="6858000"/>
          </a:xfrm>
          <a:prstGeom prst="round1Rect">
            <a:avLst>
              <a:gd fmla="val 11577" name="adj"/>
            </a:avLst>
          </a:prstGeom>
          <a:solidFill>
            <a:srgbClr val="1D4B89"/>
          </a:solidFill>
          <a:ln cap="flat" cmpd="sng" w="12700">
            <a:solidFill>
              <a:srgbClr val="42719B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2" name="Google Shape;12;p8"/>
          <p:cNvSpPr/>
          <p:nvPr/>
        </p:nvSpPr>
        <p:spPr>
          <a:xfrm>
            <a:off x="12131733" y="0"/>
            <a:ext cx="60267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3" name="Google Shape;13;p8"/>
          <p:cNvSpPr/>
          <p:nvPr/>
        </p:nvSpPr>
        <p:spPr>
          <a:xfrm>
            <a:off x="12071466" y="0"/>
            <a:ext cx="60267" cy="68580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14" name="Google Shape;14;p8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251209" y="234829"/>
            <a:ext cx="2938305" cy="65168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Google Shape;15;p8"/>
          <p:cNvSpPr/>
          <p:nvPr/>
        </p:nvSpPr>
        <p:spPr>
          <a:xfrm>
            <a:off x="5990014" y="2550292"/>
            <a:ext cx="45719" cy="1950408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16" name="Google Shape;16;p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780156" y="2285997"/>
            <a:ext cx="1828804" cy="2286005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Google Shape;17;p8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315602" y="2469512"/>
            <a:ext cx="2980727" cy="203118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iapositiva de título" type="title">
  <p:cSld name="TITLE">
    <p:spTree>
      <p:nvGrpSpPr>
        <p:cNvPr id="18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9"/>
          <p:cNvSpPr/>
          <p:nvPr/>
        </p:nvSpPr>
        <p:spPr>
          <a:xfrm>
            <a:off x="10957176" y="0"/>
            <a:ext cx="1114290" cy="98018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0" name="Google Shape;20;p9"/>
          <p:cNvSpPr/>
          <p:nvPr/>
        </p:nvSpPr>
        <p:spPr>
          <a:xfrm>
            <a:off x="12131733" y="0"/>
            <a:ext cx="60267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1" name="Google Shape;21;p9"/>
          <p:cNvSpPr/>
          <p:nvPr/>
        </p:nvSpPr>
        <p:spPr>
          <a:xfrm>
            <a:off x="12071466" y="0"/>
            <a:ext cx="60267" cy="68580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2" name="Google Shape;22;p9"/>
          <p:cNvSpPr/>
          <p:nvPr/>
        </p:nvSpPr>
        <p:spPr>
          <a:xfrm>
            <a:off x="0" y="0"/>
            <a:ext cx="12071466" cy="6858000"/>
          </a:xfrm>
          <a:prstGeom prst="round1Rect">
            <a:avLst>
              <a:gd fmla="val 11577" name="adj"/>
            </a:avLst>
          </a:prstGeom>
          <a:solidFill>
            <a:srgbClr val="1D4B89"/>
          </a:solidFill>
          <a:ln cap="flat" cmpd="sng" w="12700">
            <a:solidFill>
              <a:srgbClr val="42719B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3" name="Google Shape;23;p9"/>
          <p:cNvSpPr txBox="1"/>
          <p:nvPr>
            <p:ph type="ctrTitle"/>
          </p:nvPr>
        </p:nvSpPr>
        <p:spPr>
          <a:xfrm>
            <a:off x="704329" y="2191265"/>
            <a:ext cx="9144000" cy="131869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Roboto"/>
              <a:buNone/>
              <a:defRPr sz="36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4" name="Google Shape;24;p9"/>
          <p:cNvSpPr txBox="1"/>
          <p:nvPr>
            <p:ph idx="1" type="subTitle"/>
          </p:nvPr>
        </p:nvSpPr>
        <p:spPr>
          <a:xfrm>
            <a:off x="704329" y="3972378"/>
            <a:ext cx="9144000" cy="49216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25" name="Google Shape;25;p9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26" name="Google Shape;26;p9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pic>
        <p:nvPicPr>
          <p:cNvPr id="27" name="Google Shape;27;p9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0562336" y="6122776"/>
            <a:ext cx="489843" cy="673142"/>
          </a:xfrm>
          <a:prstGeom prst="rect">
            <a:avLst/>
          </a:prstGeom>
          <a:noFill/>
          <a:ln>
            <a:noFill/>
          </a:ln>
        </p:spPr>
      </p:pic>
      <p:pic>
        <p:nvPicPr>
          <p:cNvPr id="28" name="Google Shape;28;p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1235285" y="6061386"/>
            <a:ext cx="775914" cy="734532"/>
          </a:xfrm>
          <a:prstGeom prst="rect">
            <a:avLst/>
          </a:prstGeom>
          <a:noFill/>
          <a:ln>
            <a:noFill/>
          </a:ln>
        </p:spPr>
      </p:pic>
      <p:pic>
        <p:nvPicPr>
          <p:cNvPr id="29" name="Google Shape;29;p9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03609" y="387229"/>
            <a:ext cx="2938305" cy="65168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iapositiva de título y subtexto">
  <p:cSld name="Diapositiva de título y subtexto">
    <p:spTree>
      <p:nvGrpSpPr>
        <p:cNvPr id="30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10"/>
          <p:cNvSpPr/>
          <p:nvPr/>
        </p:nvSpPr>
        <p:spPr>
          <a:xfrm>
            <a:off x="0" y="0"/>
            <a:ext cx="5815621" cy="6858000"/>
          </a:xfrm>
          <a:prstGeom prst="round1Rect">
            <a:avLst>
              <a:gd fmla="val 0" name="adj"/>
            </a:avLst>
          </a:prstGeom>
          <a:solidFill>
            <a:srgbClr val="1D4B89"/>
          </a:solidFill>
          <a:ln cap="flat" cmpd="sng" w="12700">
            <a:solidFill>
              <a:srgbClr val="42719B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2" name="Google Shape;32;p10"/>
          <p:cNvSpPr txBox="1"/>
          <p:nvPr>
            <p:ph type="ctrTitle"/>
          </p:nvPr>
        </p:nvSpPr>
        <p:spPr>
          <a:xfrm>
            <a:off x="704329" y="2769651"/>
            <a:ext cx="4469033" cy="131869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Roboto"/>
              <a:buNone/>
              <a:defRPr sz="36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3" name="Google Shape;33;p10"/>
          <p:cNvSpPr txBox="1"/>
          <p:nvPr>
            <p:ph idx="11" type="ftr"/>
          </p:nvPr>
        </p:nvSpPr>
        <p:spPr>
          <a:xfrm>
            <a:off x="1058562" y="6331323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4" name="Google Shape;34;p10"/>
          <p:cNvSpPr/>
          <p:nvPr/>
        </p:nvSpPr>
        <p:spPr>
          <a:xfrm>
            <a:off x="12131733" y="0"/>
            <a:ext cx="60267" cy="6858000"/>
          </a:xfrm>
          <a:prstGeom prst="rect">
            <a:avLst/>
          </a:prstGeom>
          <a:solidFill>
            <a:srgbClr val="2E75B5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5" name="Google Shape;35;p10"/>
          <p:cNvSpPr/>
          <p:nvPr/>
        </p:nvSpPr>
        <p:spPr>
          <a:xfrm>
            <a:off x="12071466" y="0"/>
            <a:ext cx="60267" cy="6858000"/>
          </a:xfrm>
          <a:prstGeom prst="rect">
            <a:avLst/>
          </a:prstGeom>
          <a:solidFill>
            <a:srgbClr val="F9B233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36" name="Google Shape;36;p10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381000" y="6028285"/>
            <a:ext cx="489843" cy="673142"/>
          </a:xfrm>
          <a:prstGeom prst="rect">
            <a:avLst/>
          </a:prstGeom>
          <a:noFill/>
          <a:ln>
            <a:noFill/>
          </a:ln>
        </p:spPr>
      </p:pic>
      <p:sp>
        <p:nvSpPr>
          <p:cNvPr id="37" name="Google Shape;37;p10"/>
          <p:cNvSpPr txBox="1"/>
          <p:nvPr>
            <p:ph idx="1" type="body"/>
          </p:nvPr>
        </p:nvSpPr>
        <p:spPr>
          <a:xfrm>
            <a:off x="6351372" y="331788"/>
            <a:ext cx="4969125" cy="540174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D4B89"/>
              </a:buClr>
              <a:buSzPts val="2800"/>
              <a:buChar char="•"/>
              <a:defRPr>
                <a:solidFill>
                  <a:srgbClr val="1D4B89"/>
                </a:solidFill>
              </a:defRPr>
            </a:lvl1pPr>
            <a:lvl2pPr indent="-3810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D4B89"/>
              </a:buClr>
              <a:buSzPts val="2400"/>
              <a:buChar char="•"/>
              <a:defRPr>
                <a:solidFill>
                  <a:srgbClr val="1D4B89"/>
                </a:solidFill>
              </a:defRPr>
            </a:lvl2pPr>
            <a:lvl3pPr indent="-355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D4B89"/>
              </a:buClr>
              <a:buSzPts val="2000"/>
              <a:buChar char="•"/>
              <a:defRPr>
                <a:solidFill>
                  <a:srgbClr val="1D4B89"/>
                </a:solidFill>
              </a:defRPr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D4B89"/>
              </a:buClr>
              <a:buSzPts val="1800"/>
              <a:buChar char="•"/>
              <a:defRPr>
                <a:solidFill>
                  <a:srgbClr val="1D4B89"/>
                </a:solidFill>
              </a:defRPr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D4B89"/>
              </a:buClr>
              <a:buSzPts val="1800"/>
              <a:buChar char="•"/>
              <a:defRPr>
                <a:solidFill>
                  <a:srgbClr val="1D4B89"/>
                </a:solidFill>
              </a:defRPr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pic>
        <p:nvPicPr>
          <p:cNvPr id="38" name="Google Shape;38;p1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1099726" y="6028284"/>
            <a:ext cx="829715" cy="829715"/>
          </a:xfrm>
          <a:prstGeom prst="rect">
            <a:avLst/>
          </a:prstGeom>
          <a:noFill/>
          <a:ln>
            <a:noFill/>
          </a:ln>
        </p:spPr>
      </p:pic>
      <p:pic>
        <p:nvPicPr>
          <p:cNvPr id="39" name="Google Shape;39;p1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51209" y="234829"/>
            <a:ext cx="2938305" cy="65168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iapositiva de título y cuerpo">
  <p:cSld name="Diapositiva de título y cuerpo"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11"/>
          <p:cNvSpPr/>
          <p:nvPr/>
        </p:nvSpPr>
        <p:spPr>
          <a:xfrm>
            <a:off x="0" y="5890054"/>
            <a:ext cx="2520778" cy="967945"/>
          </a:xfrm>
          <a:prstGeom prst="round1Rect">
            <a:avLst>
              <a:gd fmla="val 46871" name="adj"/>
            </a:avLst>
          </a:prstGeom>
          <a:solidFill>
            <a:srgbClr val="1D4B89"/>
          </a:solidFill>
          <a:ln cap="flat" cmpd="sng" w="12700">
            <a:solidFill>
              <a:srgbClr val="42719B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2" name="Google Shape;42;p11"/>
          <p:cNvSpPr txBox="1"/>
          <p:nvPr>
            <p:ph type="ctrTitle"/>
          </p:nvPr>
        </p:nvSpPr>
        <p:spPr>
          <a:xfrm>
            <a:off x="381000" y="331251"/>
            <a:ext cx="11193163" cy="123393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D4B89"/>
              </a:buClr>
              <a:buSzPts val="3600"/>
              <a:buFont typeface="Roboto"/>
              <a:buNone/>
              <a:defRPr sz="3600">
                <a:solidFill>
                  <a:srgbClr val="1D4B89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3" name="Google Shape;43;p11"/>
          <p:cNvSpPr txBox="1"/>
          <p:nvPr>
            <p:ph idx="1" type="body"/>
          </p:nvPr>
        </p:nvSpPr>
        <p:spPr>
          <a:xfrm>
            <a:off x="381001" y="2140958"/>
            <a:ext cx="11193162" cy="356780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D4B89"/>
              </a:buClr>
              <a:buSzPts val="2800"/>
              <a:buChar char="•"/>
              <a:defRPr>
                <a:solidFill>
                  <a:srgbClr val="1D4B89"/>
                </a:solidFill>
              </a:defRPr>
            </a:lvl1pPr>
            <a:lvl2pPr indent="-3810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D4B89"/>
              </a:buClr>
              <a:buSzPts val="2400"/>
              <a:buChar char="•"/>
              <a:defRPr>
                <a:solidFill>
                  <a:srgbClr val="1D4B89"/>
                </a:solidFill>
              </a:defRPr>
            </a:lvl2pPr>
            <a:lvl3pPr indent="-355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D4B89"/>
              </a:buClr>
              <a:buSzPts val="2000"/>
              <a:buChar char="•"/>
              <a:defRPr>
                <a:solidFill>
                  <a:srgbClr val="1D4B89"/>
                </a:solidFill>
              </a:defRPr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D4B89"/>
              </a:buClr>
              <a:buSzPts val="1800"/>
              <a:buChar char="•"/>
              <a:defRPr>
                <a:solidFill>
                  <a:srgbClr val="1D4B89"/>
                </a:solidFill>
              </a:defRPr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D4B89"/>
              </a:buClr>
              <a:buSzPts val="1800"/>
              <a:buChar char="•"/>
              <a:defRPr>
                <a:solidFill>
                  <a:srgbClr val="1D4B89"/>
                </a:solidFill>
              </a:defRPr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pic>
        <p:nvPicPr>
          <p:cNvPr id="44" name="Google Shape;44;p11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536829" y="6027749"/>
            <a:ext cx="489843" cy="673142"/>
          </a:xfrm>
          <a:prstGeom prst="rect">
            <a:avLst/>
          </a:prstGeom>
          <a:noFill/>
          <a:ln>
            <a:noFill/>
          </a:ln>
        </p:spPr>
      </p:pic>
      <p:pic>
        <p:nvPicPr>
          <p:cNvPr id="45" name="Google Shape;45;p1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09778" y="5966359"/>
            <a:ext cx="775914" cy="734532"/>
          </a:xfrm>
          <a:prstGeom prst="rect">
            <a:avLst/>
          </a:prstGeom>
          <a:noFill/>
          <a:ln>
            <a:noFill/>
          </a:ln>
        </p:spPr>
      </p:pic>
      <p:pic>
        <p:nvPicPr>
          <p:cNvPr id="46" name="Google Shape;46;p1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8951241" y="6049205"/>
            <a:ext cx="2938305" cy="651686"/>
          </a:xfrm>
          <a:prstGeom prst="rect">
            <a:avLst/>
          </a:prstGeom>
          <a:noFill/>
          <a:ln>
            <a:noFill/>
          </a:ln>
        </p:spPr>
      </p:pic>
      <p:sp>
        <p:nvSpPr>
          <p:cNvPr id="47" name="Google Shape;47;p11"/>
          <p:cNvSpPr/>
          <p:nvPr/>
        </p:nvSpPr>
        <p:spPr>
          <a:xfrm>
            <a:off x="12131733" y="0"/>
            <a:ext cx="60267" cy="6858000"/>
          </a:xfrm>
          <a:prstGeom prst="rect">
            <a:avLst/>
          </a:prstGeom>
          <a:solidFill>
            <a:srgbClr val="2E75B5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8" name="Google Shape;48;p11"/>
          <p:cNvSpPr/>
          <p:nvPr/>
        </p:nvSpPr>
        <p:spPr>
          <a:xfrm>
            <a:off x="12071466" y="0"/>
            <a:ext cx="60267" cy="6858000"/>
          </a:xfrm>
          <a:prstGeom prst="rect">
            <a:avLst/>
          </a:prstGeom>
          <a:solidFill>
            <a:srgbClr val="F9B233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iapositiva de título, subtexto e imagen">
  <p:cSld name="Diapositiva de título, subtexto e imagen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12"/>
          <p:cNvSpPr/>
          <p:nvPr/>
        </p:nvSpPr>
        <p:spPr>
          <a:xfrm>
            <a:off x="5863281" y="0"/>
            <a:ext cx="6328719" cy="6858000"/>
          </a:xfrm>
          <a:prstGeom prst="round1Rect">
            <a:avLst>
              <a:gd fmla="val 0" name="adj"/>
            </a:avLst>
          </a:prstGeom>
          <a:solidFill>
            <a:srgbClr val="1D4B89"/>
          </a:solidFill>
          <a:ln cap="flat" cmpd="sng" w="12700">
            <a:solidFill>
              <a:srgbClr val="42719B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1" name="Google Shape;51;p12"/>
          <p:cNvSpPr txBox="1"/>
          <p:nvPr>
            <p:ph type="ctrTitle"/>
          </p:nvPr>
        </p:nvSpPr>
        <p:spPr>
          <a:xfrm>
            <a:off x="381000" y="331251"/>
            <a:ext cx="4940643" cy="123393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D4B89"/>
              </a:buClr>
              <a:buSzPts val="3600"/>
              <a:buFont typeface="Roboto"/>
              <a:buNone/>
              <a:defRPr sz="3600">
                <a:solidFill>
                  <a:srgbClr val="1D4B89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12"/>
          <p:cNvSpPr txBox="1"/>
          <p:nvPr>
            <p:ph idx="1" type="body"/>
          </p:nvPr>
        </p:nvSpPr>
        <p:spPr>
          <a:xfrm>
            <a:off x="381001" y="2140958"/>
            <a:ext cx="4940642" cy="356780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D4B89"/>
              </a:buClr>
              <a:buSzPts val="2800"/>
              <a:buChar char="•"/>
              <a:defRPr>
                <a:solidFill>
                  <a:srgbClr val="1D4B89"/>
                </a:solidFill>
              </a:defRPr>
            </a:lvl1pPr>
            <a:lvl2pPr indent="-3810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D4B89"/>
              </a:buClr>
              <a:buSzPts val="2400"/>
              <a:buChar char="•"/>
              <a:defRPr>
                <a:solidFill>
                  <a:srgbClr val="1D4B89"/>
                </a:solidFill>
              </a:defRPr>
            </a:lvl2pPr>
            <a:lvl3pPr indent="-355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D4B89"/>
              </a:buClr>
              <a:buSzPts val="2000"/>
              <a:buChar char="•"/>
              <a:defRPr>
                <a:solidFill>
                  <a:srgbClr val="1D4B89"/>
                </a:solidFill>
              </a:defRPr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D4B89"/>
              </a:buClr>
              <a:buSzPts val="1800"/>
              <a:buChar char="•"/>
              <a:defRPr>
                <a:solidFill>
                  <a:srgbClr val="1D4B89"/>
                </a:solidFill>
              </a:defRPr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D4B89"/>
              </a:buClr>
              <a:buSzPts val="1800"/>
              <a:buChar char="•"/>
              <a:defRPr>
                <a:solidFill>
                  <a:srgbClr val="1D4B89"/>
                </a:solidFill>
              </a:defRPr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53" name="Google Shape;53;p12"/>
          <p:cNvSpPr/>
          <p:nvPr>
            <p:ph idx="2" type="pic"/>
          </p:nvPr>
        </p:nvSpPr>
        <p:spPr>
          <a:xfrm>
            <a:off x="5862638" y="331788"/>
            <a:ext cx="5257800" cy="5376862"/>
          </a:xfrm>
          <a:prstGeom prst="rect">
            <a:avLst/>
          </a:prstGeom>
          <a:noFill/>
          <a:ln>
            <a:noFill/>
          </a:ln>
        </p:spPr>
      </p:sp>
      <p:sp>
        <p:nvSpPr>
          <p:cNvPr id="54" name="Google Shape;54;p12"/>
          <p:cNvSpPr/>
          <p:nvPr/>
        </p:nvSpPr>
        <p:spPr>
          <a:xfrm>
            <a:off x="0" y="5890054"/>
            <a:ext cx="2520778" cy="967945"/>
          </a:xfrm>
          <a:prstGeom prst="round1Rect">
            <a:avLst>
              <a:gd fmla="val 46871" name="adj"/>
            </a:avLst>
          </a:prstGeom>
          <a:solidFill>
            <a:srgbClr val="1D4B89"/>
          </a:solidFill>
          <a:ln cap="flat" cmpd="sng" w="12700">
            <a:solidFill>
              <a:srgbClr val="42719B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55" name="Google Shape;55;p12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536829" y="6027749"/>
            <a:ext cx="489843" cy="673142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09778" y="5966359"/>
            <a:ext cx="775914" cy="734532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2"/>
          <p:cNvSpPr/>
          <p:nvPr/>
        </p:nvSpPr>
        <p:spPr>
          <a:xfrm>
            <a:off x="12114226" y="0"/>
            <a:ext cx="60267" cy="6858000"/>
          </a:xfrm>
          <a:prstGeom prst="rect">
            <a:avLst/>
          </a:prstGeom>
          <a:solidFill>
            <a:srgbClr val="2E75B5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8" name="Google Shape;58;p12"/>
          <p:cNvSpPr/>
          <p:nvPr/>
        </p:nvSpPr>
        <p:spPr>
          <a:xfrm>
            <a:off x="12053959" y="0"/>
            <a:ext cx="60267" cy="6858000"/>
          </a:xfrm>
          <a:prstGeom prst="rect">
            <a:avLst/>
          </a:prstGeom>
          <a:solidFill>
            <a:srgbClr val="F9B233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59" name="Google Shape;59;p12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8905102" y="6047250"/>
            <a:ext cx="2938305" cy="651686"/>
          </a:xfrm>
          <a:prstGeom prst="rect">
            <a:avLst/>
          </a:prstGeom>
          <a:noFill/>
          <a:ln>
            <a:noFill/>
          </a:ln>
        </p:spPr>
      </p:pic>
      <p:sp>
        <p:nvSpPr>
          <p:cNvPr id="60" name="Google Shape;60;p12"/>
          <p:cNvSpPr txBox="1"/>
          <p:nvPr>
            <p:ph idx="11" type="ftr"/>
          </p:nvPr>
        </p:nvSpPr>
        <p:spPr>
          <a:xfrm>
            <a:off x="5972160" y="6331323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iapositiva de título e imagen">
  <p:cSld name="Diapositiva de título e imagen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3"/>
          <p:cNvSpPr txBox="1"/>
          <p:nvPr>
            <p:ph type="ctrTitle"/>
          </p:nvPr>
        </p:nvSpPr>
        <p:spPr>
          <a:xfrm>
            <a:off x="381000" y="331251"/>
            <a:ext cx="9150178" cy="123393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D4B89"/>
              </a:buClr>
              <a:buSzPts val="3600"/>
              <a:buFont typeface="Roboto"/>
              <a:buNone/>
              <a:defRPr sz="3600">
                <a:solidFill>
                  <a:srgbClr val="1D4B89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pic>
        <p:nvPicPr>
          <p:cNvPr id="63" name="Google Shape;63;p13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381000" y="6028285"/>
            <a:ext cx="489843" cy="673142"/>
          </a:xfrm>
          <a:prstGeom prst="rect">
            <a:avLst/>
          </a:prstGeom>
          <a:noFill/>
          <a:ln>
            <a:noFill/>
          </a:ln>
        </p:spPr>
      </p:pic>
      <p:sp>
        <p:nvSpPr>
          <p:cNvPr id="64" name="Google Shape;64;p13"/>
          <p:cNvSpPr/>
          <p:nvPr>
            <p:ph idx="2" type="pic"/>
          </p:nvPr>
        </p:nvSpPr>
        <p:spPr>
          <a:xfrm>
            <a:off x="2152135" y="1729888"/>
            <a:ext cx="7379043" cy="3836316"/>
          </a:xfrm>
          <a:prstGeom prst="rect">
            <a:avLst/>
          </a:prstGeom>
          <a:noFill/>
          <a:ln>
            <a:noFill/>
          </a:ln>
        </p:spPr>
      </p:sp>
      <p:sp>
        <p:nvSpPr>
          <p:cNvPr id="65" name="Google Shape;65;p13"/>
          <p:cNvSpPr/>
          <p:nvPr/>
        </p:nvSpPr>
        <p:spPr>
          <a:xfrm>
            <a:off x="0" y="5890054"/>
            <a:ext cx="2520778" cy="967945"/>
          </a:xfrm>
          <a:prstGeom prst="round1Rect">
            <a:avLst>
              <a:gd fmla="val 46871" name="adj"/>
            </a:avLst>
          </a:prstGeom>
          <a:solidFill>
            <a:srgbClr val="1D4B89"/>
          </a:solidFill>
          <a:ln cap="flat" cmpd="sng" w="12700">
            <a:solidFill>
              <a:srgbClr val="42719B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66" name="Google Shape;66;p13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536829" y="6027749"/>
            <a:ext cx="489843" cy="673142"/>
          </a:xfrm>
          <a:prstGeom prst="rect">
            <a:avLst/>
          </a:prstGeom>
          <a:noFill/>
          <a:ln>
            <a:noFill/>
          </a:ln>
        </p:spPr>
      </p:pic>
      <p:pic>
        <p:nvPicPr>
          <p:cNvPr id="67" name="Google Shape;67;p1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09778" y="5966359"/>
            <a:ext cx="775914" cy="734532"/>
          </a:xfrm>
          <a:prstGeom prst="rect">
            <a:avLst/>
          </a:prstGeom>
          <a:noFill/>
          <a:ln>
            <a:noFill/>
          </a:ln>
        </p:spPr>
      </p:pic>
      <p:sp>
        <p:nvSpPr>
          <p:cNvPr id="68" name="Google Shape;68;p13"/>
          <p:cNvSpPr/>
          <p:nvPr/>
        </p:nvSpPr>
        <p:spPr>
          <a:xfrm>
            <a:off x="12131733" y="0"/>
            <a:ext cx="60267" cy="6858000"/>
          </a:xfrm>
          <a:prstGeom prst="rect">
            <a:avLst/>
          </a:prstGeom>
          <a:solidFill>
            <a:srgbClr val="2E75B5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69" name="Google Shape;69;p13"/>
          <p:cNvSpPr/>
          <p:nvPr/>
        </p:nvSpPr>
        <p:spPr>
          <a:xfrm>
            <a:off x="12071466" y="0"/>
            <a:ext cx="60267" cy="6858000"/>
          </a:xfrm>
          <a:prstGeom prst="rect">
            <a:avLst/>
          </a:prstGeom>
          <a:solidFill>
            <a:srgbClr val="F9B233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70" name="Google Shape;70;p1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8952378" y="6049741"/>
            <a:ext cx="2938305" cy="651686"/>
          </a:xfrm>
          <a:prstGeom prst="rect">
            <a:avLst/>
          </a:prstGeom>
          <a:noFill/>
          <a:ln>
            <a:noFill/>
          </a:ln>
        </p:spPr>
      </p:pic>
      <p:sp>
        <p:nvSpPr>
          <p:cNvPr id="71" name="Google Shape;71;p13"/>
          <p:cNvSpPr txBox="1"/>
          <p:nvPr>
            <p:ph idx="11" type="ftr"/>
          </p:nvPr>
        </p:nvSpPr>
        <p:spPr>
          <a:xfrm>
            <a:off x="2901778" y="6331323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iapositiva de imagen">
  <p:cSld name="Diapositiva de imagen"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4"/>
          <p:cNvSpPr/>
          <p:nvPr>
            <p:ph idx="2" type="pic"/>
          </p:nvPr>
        </p:nvSpPr>
        <p:spPr>
          <a:xfrm>
            <a:off x="296562" y="302515"/>
            <a:ext cx="11474278" cy="5365117"/>
          </a:xfrm>
          <a:prstGeom prst="rect">
            <a:avLst/>
          </a:prstGeom>
          <a:noFill/>
          <a:ln>
            <a:noFill/>
          </a:ln>
        </p:spPr>
      </p:sp>
      <p:sp>
        <p:nvSpPr>
          <p:cNvPr id="74" name="Google Shape;74;p14"/>
          <p:cNvSpPr/>
          <p:nvPr/>
        </p:nvSpPr>
        <p:spPr>
          <a:xfrm>
            <a:off x="0" y="5890054"/>
            <a:ext cx="2520778" cy="967945"/>
          </a:xfrm>
          <a:prstGeom prst="round1Rect">
            <a:avLst>
              <a:gd fmla="val 46871" name="adj"/>
            </a:avLst>
          </a:prstGeom>
          <a:solidFill>
            <a:srgbClr val="1D4B89"/>
          </a:solidFill>
          <a:ln cap="flat" cmpd="sng" w="12700">
            <a:solidFill>
              <a:srgbClr val="42719B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75" name="Google Shape;75;p14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536829" y="6027749"/>
            <a:ext cx="489843" cy="673142"/>
          </a:xfrm>
          <a:prstGeom prst="rect">
            <a:avLst/>
          </a:prstGeom>
          <a:noFill/>
          <a:ln>
            <a:noFill/>
          </a:ln>
        </p:spPr>
      </p:pic>
      <p:pic>
        <p:nvPicPr>
          <p:cNvPr id="76" name="Google Shape;76;p1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09778" y="5966359"/>
            <a:ext cx="775914" cy="734532"/>
          </a:xfrm>
          <a:prstGeom prst="rect">
            <a:avLst/>
          </a:prstGeom>
          <a:noFill/>
          <a:ln>
            <a:noFill/>
          </a:ln>
        </p:spPr>
      </p:pic>
      <p:sp>
        <p:nvSpPr>
          <p:cNvPr id="77" name="Google Shape;77;p14"/>
          <p:cNvSpPr/>
          <p:nvPr/>
        </p:nvSpPr>
        <p:spPr>
          <a:xfrm>
            <a:off x="12131733" y="0"/>
            <a:ext cx="60267" cy="6858000"/>
          </a:xfrm>
          <a:prstGeom prst="rect">
            <a:avLst/>
          </a:prstGeom>
          <a:solidFill>
            <a:srgbClr val="2E75B5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78" name="Google Shape;78;p14"/>
          <p:cNvSpPr/>
          <p:nvPr/>
        </p:nvSpPr>
        <p:spPr>
          <a:xfrm>
            <a:off x="12071466" y="0"/>
            <a:ext cx="60267" cy="6858000"/>
          </a:xfrm>
          <a:prstGeom prst="rect">
            <a:avLst/>
          </a:prstGeom>
          <a:solidFill>
            <a:srgbClr val="F9B233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79" name="Google Shape;79;p1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8982848" y="6049205"/>
            <a:ext cx="2938305" cy="65168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Diapositiva de título y subtexto">
  <p:cSld name="1_Diapositiva de título y subtexto"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Diapositiva de imagen">
  <p:cSld name="1_Diapositiva de imagen"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0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7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Roboto"/>
              <a:buNone/>
              <a:defRPr b="0" i="0" sz="44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7" name="Google Shape;7;p7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8" name="Google Shape;8;p7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mc:AlternateContent>
    <mc:Choice Requires="p14">
      <p:transition spd="slow" p14:dur="1700">
        <p14:prism dir="l"/>
      </p:transition>
    </mc:Choice>
    <mc:Fallback>
      <p:transition spd="slow">
        <p:fade/>
      </p:transition>
    </mc:Fallback>
  </mc:AlternateConten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8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3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6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18.png"/><Relationship Id="rId4" Type="http://schemas.openxmlformats.org/officeDocument/2006/relationships/image" Target="../media/image11.png"/><Relationship Id="rId5" Type="http://schemas.openxmlformats.org/officeDocument/2006/relationships/image" Target="../media/image17.png"/><Relationship Id="rId6" Type="http://schemas.openxmlformats.org/officeDocument/2006/relationships/image" Target="../media/image14.png"/><Relationship Id="rId7" Type="http://schemas.openxmlformats.org/officeDocument/2006/relationships/image" Target="../media/image20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12.png"/><Relationship Id="rId4" Type="http://schemas.openxmlformats.org/officeDocument/2006/relationships/image" Target="../media/image19.png"/><Relationship Id="rId5" Type="http://schemas.openxmlformats.org/officeDocument/2006/relationships/image" Target="../media/image15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22.pn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1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21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g1eb5e0163c5_1_25"/>
          <p:cNvSpPr txBox="1"/>
          <p:nvPr>
            <p:ph type="ctrTitle"/>
          </p:nvPr>
        </p:nvSpPr>
        <p:spPr>
          <a:xfrm>
            <a:off x="264579" y="2472501"/>
            <a:ext cx="4469100" cy="13188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s-ES">
                <a:solidFill>
                  <a:schemeClr val="dk1"/>
                </a:solidFill>
              </a:rPr>
              <a:t>Referentes teóricos</a:t>
            </a:r>
            <a:endParaRPr i="1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0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g1eb54d8a7fd_0_5"/>
          <p:cNvSpPr txBox="1"/>
          <p:nvPr>
            <p:ph idx="4294967295" type="ctrTitle"/>
          </p:nvPr>
        </p:nvSpPr>
        <p:spPr>
          <a:xfrm>
            <a:off x="381000" y="530100"/>
            <a:ext cx="4940700" cy="10350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s-ES"/>
              <a:t>Referentes</a:t>
            </a:r>
            <a:endParaRPr i="1"/>
          </a:p>
        </p:txBody>
      </p:sp>
      <p:sp>
        <p:nvSpPr>
          <p:cNvPr id="142" name="Google Shape;142;g1eb54d8a7fd_0_5"/>
          <p:cNvSpPr txBox="1"/>
          <p:nvPr>
            <p:ph idx="4294967295" type="body"/>
          </p:nvPr>
        </p:nvSpPr>
        <p:spPr>
          <a:xfrm>
            <a:off x="779425" y="708400"/>
            <a:ext cx="2935800" cy="4587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just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s-ES" sz="2100">
                <a:solidFill>
                  <a:srgbClr val="1D4B89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Referentes Teóricos</a:t>
            </a:r>
            <a:endParaRPr sz="12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30200" lvl="0" marL="457200" rtl="0" algn="just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Times New Roman"/>
              <a:buChar char="•"/>
            </a:pPr>
            <a:r>
              <a:rPr lang="es-ES" sz="16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Antecedentes	</a:t>
            </a:r>
            <a:endParaRPr sz="16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30200" lvl="0" marL="457200" rtl="0" algn="just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Times New Roman"/>
              <a:buChar char="•"/>
            </a:pPr>
            <a:r>
              <a:rPr lang="es-ES" sz="16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Eficacia	</a:t>
            </a:r>
            <a:endParaRPr sz="16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30200" lvl="0" marL="457200" rtl="0" algn="just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Times New Roman"/>
              <a:buChar char="•"/>
            </a:pPr>
            <a:r>
              <a:rPr lang="es-ES" sz="16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Eficiencia	</a:t>
            </a:r>
            <a:endParaRPr sz="16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30200" lvl="0" marL="4572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Times New Roman"/>
              <a:buChar char="•"/>
            </a:pPr>
            <a:r>
              <a:rPr lang="es-ES" sz="16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Tipos e índices De Productividad.	</a:t>
            </a:r>
            <a:endParaRPr sz="16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30200" lvl="0" marL="457200" rtl="0" algn="just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Times New Roman"/>
              <a:buChar char="•"/>
            </a:pPr>
            <a:r>
              <a:rPr lang="es-ES" sz="16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Remuneración Del Trabajo.	</a:t>
            </a:r>
            <a:endParaRPr sz="16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30200" lvl="0" marL="457200" rtl="0" algn="just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Times New Roman"/>
              <a:buChar char="•"/>
            </a:pPr>
            <a:r>
              <a:rPr lang="es-ES" sz="16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Aspecto Sociológico	</a:t>
            </a:r>
            <a:endParaRPr sz="16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30200" lvl="0" marL="457200" rtl="0" algn="just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Times New Roman"/>
              <a:buChar char="•"/>
            </a:pPr>
            <a:r>
              <a:rPr lang="es-ES" sz="16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Aspecto Psicológico</a:t>
            </a:r>
            <a:endParaRPr sz="16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just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43" name="Google Shape;143;g1eb54d8a7fd_0_5"/>
          <p:cNvSpPr txBox="1"/>
          <p:nvPr>
            <p:ph idx="4294967295" type="body"/>
          </p:nvPr>
        </p:nvSpPr>
        <p:spPr>
          <a:xfrm>
            <a:off x="4155575" y="708400"/>
            <a:ext cx="6013500" cy="5699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just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s-ES" sz="2100">
                <a:solidFill>
                  <a:srgbClr val="1D4B89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Autores relacionados</a:t>
            </a:r>
            <a:endParaRPr sz="12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just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600">
                <a:solidFill>
                  <a:srgbClr val="000000"/>
                </a:solidFill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Will Stronge (2021), Argoti (2020), Fontalvo Herrera (2018), OIT (2016). Barley y Kunda (1995)</a:t>
            </a:r>
            <a:endParaRPr sz="1600">
              <a:solidFill>
                <a:srgbClr val="000000"/>
              </a:solidFill>
              <a:highlight>
                <a:srgbClr val="FFFFFF"/>
              </a:highlight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just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600">
                <a:solidFill>
                  <a:srgbClr val="000000"/>
                </a:solidFill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Robbins, et al (2009),  Robbins, et al., (2005), </a:t>
            </a:r>
            <a:endParaRPr sz="1600">
              <a:solidFill>
                <a:srgbClr val="000000"/>
              </a:solidFill>
              <a:highlight>
                <a:srgbClr val="FFFFFF"/>
              </a:highlight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just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600">
                <a:solidFill>
                  <a:srgbClr val="000000"/>
                </a:solidFill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Sandoval (2016), Elton Mayo (1950).</a:t>
            </a:r>
            <a:endParaRPr sz="1600">
              <a:solidFill>
                <a:srgbClr val="000000"/>
              </a:solidFill>
              <a:highlight>
                <a:srgbClr val="FFFFFF"/>
              </a:highlight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just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600">
                <a:solidFill>
                  <a:srgbClr val="000000"/>
                </a:solidFill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Quintero, et al., (2008)</a:t>
            </a:r>
            <a:endParaRPr sz="1600">
              <a:solidFill>
                <a:srgbClr val="000000"/>
              </a:solidFill>
              <a:highlight>
                <a:srgbClr val="FFFFFF"/>
              </a:highlight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just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600">
                <a:solidFill>
                  <a:srgbClr val="000000"/>
                </a:solidFill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Jiménez, et al., (2009)</a:t>
            </a:r>
            <a:endParaRPr sz="1600">
              <a:solidFill>
                <a:srgbClr val="000000"/>
              </a:solidFill>
              <a:highlight>
                <a:srgbClr val="FFFFFF"/>
              </a:highlight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just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600">
                <a:solidFill>
                  <a:srgbClr val="000000"/>
                </a:solidFill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Álvarez (1985)</a:t>
            </a:r>
            <a:endParaRPr sz="1600">
              <a:solidFill>
                <a:srgbClr val="000000"/>
              </a:solidFill>
              <a:highlight>
                <a:srgbClr val="FFFFFF"/>
              </a:highlight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just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600">
                <a:solidFill>
                  <a:srgbClr val="000000"/>
                </a:solidFill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Werther (2014, p.264)</a:t>
            </a:r>
            <a:endParaRPr sz="1600">
              <a:solidFill>
                <a:srgbClr val="000000"/>
              </a:solidFill>
              <a:highlight>
                <a:srgbClr val="FFFFFF"/>
              </a:highlight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just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600">
                <a:solidFill>
                  <a:srgbClr val="000000"/>
                </a:solidFill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Danty-Lafrance (1960), Rousseau (1989)</a:t>
            </a:r>
            <a:endParaRPr sz="1600">
              <a:solidFill>
                <a:srgbClr val="000000"/>
              </a:solidFill>
              <a:highlight>
                <a:srgbClr val="FFFFFF"/>
              </a:highlight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just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rgbClr val="000000"/>
              </a:solidFill>
              <a:highlight>
                <a:srgbClr val="FFFFFF"/>
              </a:highlight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144" name="Google Shape;144;g1eb54d8a7fd_0_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 rot="-707002">
            <a:off x="9250581" y="4832481"/>
            <a:ext cx="2273278" cy="160728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xit" presetID="2" presetSubtype="1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dur="1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8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g1eb5027329f_0_22"/>
          <p:cNvSpPr txBox="1"/>
          <p:nvPr>
            <p:ph type="ctrTitle"/>
          </p:nvPr>
        </p:nvSpPr>
        <p:spPr>
          <a:xfrm>
            <a:off x="1450350" y="597225"/>
            <a:ext cx="2802000" cy="12339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s-ES"/>
              <a:t>Metodología</a:t>
            </a:r>
            <a:endParaRPr i="1"/>
          </a:p>
        </p:txBody>
      </p:sp>
      <p:sp>
        <p:nvSpPr>
          <p:cNvPr id="150" name="Google Shape;150;g1eb5027329f_0_22"/>
          <p:cNvSpPr txBox="1"/>
          <p:nvPr>
            <p:ph idx="1" type="body"/>
          </p:nvPr>
        </p:nvSpPr>
        <p:spPr>
          <a:xfrm>
            <a:off x="381001" y="2140958"/>
            <a:ext cx="4940700" cy="35679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just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500">
                <a:solidFill>
                  <a:srgbClr val="000000"/>
                </a:solidFill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Ésta investigación se desarrolló empleando un enfoque cualitativo de tipo descriptivo. Este enfoque y tipo de investigación se </a:t>
            </a:r>
            <a:r>
              <a:rPr lang="es-ES" sz="1500">
                <a:solidFill>
                  <a:srgbClr val="000000"/>
                </a:solidFill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justifican</a:t>
            </a:r>
            <a:r>
              <a:rPr lang="es-ES" sz="1500">
                <a:solidFill>
                  <a:srgbClr val="000000"/>
                </a:solidFill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 debido a la necesidad de explorar en profundidad los factores que influyen en la productividad de los empleados de la empresa HR Consulting SAS.</a:t>
            </a:r>
            <a:endParaRPr sz="3100"/>
          </a:p>
        </p:txBody>
      </p:sp>
      <p:pic>
        <p:nvPicPr>
          <p:cNvPr id="151" name="Google Shape;151;g1eb5027329f_0_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317550" y="862901"/>
            <a:ext cx="5710200" cy="42675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5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g1eb54d8a7fd_0_11"/>
          <p:cNvSpPr txBox="1"/>
          <p:nvPr>
            <p:ph type="ctrTitle"/>
          </p:nvPr>
        </p:nvSpPr>
        <p:spPr>
          <a:xfrm>
            <a:off x="1488377" y="2769600"/>
            <a:ext cx="2517000" cy="13188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s-ES"/>
              <a:t>Resultados</a:t>
            </a:r>
            <a:endParaRPr b="1" i="1"/>
          </a:p>
        </p:txBody>
      </p:sp>
      <p:pic>
        <p:nvPicPr>
          <p:cNvPr id="157" name="Google Shape;157;g1eb54d8a7fd_0_1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111750" y="644900"/>
            <a:ext cx="5686476" cy="556822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g1eb5e0163c5_0_31"/>
          <p:cNvSpPr txBox="1"/>
          <p:nvPr>
            <p:ph type="ctrTitle"/>
          </p:nvPr>
        </p:nvSpPr>
        <p:spPr>
          <a:xfrm>
            <a:off x="2447200" y="1835700"/>
            <a:ext cx="7012800" cy="31866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just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s-ES" sz="2100"/>
              <a:t>Objetivo General</a:t>
            </a:r>
            <a:endParaRPr b="1" i="1" sz="2100"/>
          </a:p>
          <a:p>
            <a:pPr indent="0" lvl="0" marL="0" rtl="0" algn="just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es-ES" sz="1700"/>
              <a:t>Acerca del análisis de las condiciones laborales de HR Consulting SAS. los resultados obtenidos ofrecen una visión clara de los pasos a seguir para mejorar el ambiente laboral y, por ende, la productividad de la compañía. A partir de aquí, el estudio puede avanzar hacia la implementación de estrategias y políticas que respondan a las necesidades identificadas, con el fin de fomentar un entorno de trabajo óptimo que beneficie tanto a los empleados como a la organización en su conjunto.</a:t>
            </a:r>
            <a:endParaRPr i="1" sz="1700"/>
          </a:p>
          <a:p>
            <a:pPr indent="0" lvl="0" marL="0" rtl="0" algn="just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 sz="17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1" sz="170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6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g1eb54d8a7fd_0_24"/>
          <p:cNvSpPr txBox="1"/>
          <p:nvPr>
            <p:ph idx="4294967295" type="ctrTitle"/>
          </p:nvPr>
        </p:nvSpPr>
        <p:spPr>
          <a:xfrm>
            <a:off x="783188" y="360225"/>
            <a:ext cx="5204100" cy="14541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s-ES" sz="2355">
                <a:solidFill>
                  <a:srgbClr val="1D4B89"/>
                </a:solidFill>
              </a:rPr>
              <a:t>Objetivo específico 1.</a:t>
            </a:r>
            <a:r>
              <a:rPr b="1" i="1" lang="es-ES" sz="2355"/>
              <a:t> </a:t>
            </a:r>
            <a:endParaRPr b="1" i="1" sz="2355"/>
          </a:p>
          <a:p>
            <a:pPr indent="0" lvl="0" marL="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es-ES" sz="1911">
                <a:solidFill>
                  <a:srgbClr val="1D4B89"/>
                </a:solidFill>
              </a:rPr>
              <a:t>Identificar las condiciones laborales actuales presentadas en la empresa.</a:t>
            </a:r>
            <a:endParaRPr i="1" sz="1911">
              <a:solidFill>
                <a:srgbClr val="1D4B89"/>
              </a:solidFill>
            </a:endParaRPr>
          </a:p>
        </p:txBody>
      </p:sp>
      <p:pic>
        <p:nvPicPr>
          <p:cNvPr id="168" name="Google Shape;168;g1eb54d8a7fd_0_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138669" y="2011275"/>
            <a:ext cx="4374279" cy="2233838"/>
          </a:xfrm>
          <a:prstGeom prst="rect">
            <a:avLst/>
          </a:prstGeom>
          <a:noFill/>
          <a:ln>
            <a:noFill/>
          </a:ln>
        </p:spPr>
      </p:pic>
      <p:pic>
        <p:nvPicPr>
          <p:cNvPr id="169" name="Google Shape;169;g1eb54d8a7fd_0_2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114075" y="4304003"/>
            <a:ext cx="4423475" cy="2287972"/>
          </a:xfrm>
          <a:prstGeom prst="rect">
            <a:avLst/>
          </a:prstGeom>
          <a:noFill/>
          <a:ln>
            <a:noFill/>
          </a:ln>
        </p:spPr>
      </p:pic>
      <p:pic>
        <p:nvPicPr>
          <p:cNvPr id="170" name="Google Shape;170;g1eb54d8a7fd_0_24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7021129" y="199925"/>
            <a:ext cx="4423471" cy="2226343"/>
          </a:xfrm>
          <a:prstGeom prst="rect">
            <a:avLst/>
          </a:prstGeom>
          <a:noFill/>
          <a:ln>
            <a:noFill/>
          </a:ln>
        </p:spPr>
      </p:pic>
      <p:pic>
        <p:nvPicPr>
          <p:cNvPr id="171" name="Google Shape;171;g1eb54d8a7fd_0_24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7021124" y="2495134"/>
            <a:ext cx="4423471" cy="2098881"/>
          </a:xfrm>
          <a:prstGeom prst="rect">
            <a:avLst/>
          </a:prstGeom>
          <a:noFill/>
          <a:ln>
            <a:noFill/>
          </a:ln>
        </p:spPr>
      </p:pic>
      <p:pic>
        <p:nvPicPr>
          <p:cNvPr id="172" name="Google Shape;172;g1eb54d8a7fd_0_24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7092462" y="4662872"/>
            <a:ext cx="3910483" cy="210737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6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g1eb54d8a7fd_0_41"/>
          <p:cNvSpPr txBox="1"/>
          <p:nvPr>
            <p:ph idx="4294967295" type="ctrTitle"/>
          </p:nvPr>
        </p:nvSpPr>
        <p:spPr>
          <a:xfrm>
            <a:off x="830800" y="339950"/>
            <a:ext cx="4920600" cy="21039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s-ES" sz="2100">
                <a:solidFill>
                  <a:srgbClr val="1D4B89"/>
                </a:solidFill>
              </a:rPr>
              <a:t>Objetivo específico</a:t>
            </a:r>
            <a:r>
              <a:rPr b="1" i="1" lang="es-ES" sz="2100">
                <a:solidFill>
                  <a:srgbClr val="1D4B89"/>
                </a:solidFill>
              </a:rPr>
              <a:t> 2. </a:t>
            </a:r>
            <a:endParaRPr b="1" i="1" sz="2100">
              <a:solidFill>
                <a:srgbClr val="1D4B89"/>
              </a:solidFill>
            </a:endParaRPr>
          </a:p>
          <a:p>
            <a:pPr indent="0" lvl="0" marL="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es-ES" sz="1700">
                <a:solidFill>
                  <a:srgbClr val="1D4B89"/>
                </a:solidFill>
              </a:rPr>
              <a:t>Realizar un diagnóstico que permita conocer las dificultades en la productividad de los colaboradores de la empresa.</a:t>
            </a:r>
            <a:endParaRPr i="1" sz="1700">
              <a:solidFill>
                <a:srgbClr val="1D4B89"/>
              </a:solidFill>
            </a:endParaRPr>
          </a:p>
        </p:txBody>
      </p:sp>
      <p:pic>
        <p:nvPicPr>
          <p:cNvPr id="178" name="Google Shape;178;g1eb54d8a7fd_0_4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095625" y="268625"/>
            <a:ext cx="5491599" cy="3069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9" name="Google Shape;179;g1eb54d8a7fd_0_41"/>
          <p:cNvPicPr preferRelativeResize="0"/>
          <p:nvPr/>
        </p:nvPicPr>
        <p:blipFill rotWithShape="1">
          <a:blip r:embed="rId4">
            <a:alphaModFix/>
          </a:blip>
          <a:srcRect b="4349" l="1425" r="956" t="2314"/>
          <a:stretch/>
        </p:blipFill>
        <p:spPr>
          <a:xfrm>
            <a:off x="723850" y="2847800"/>
            <a:ext cx="4873025" cy="28644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80" name="Google Shape;180;g1eb54d8a7fd_0_41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095625" y="3337633"/>
            <a:ext cx="5491600" cy="318281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4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g1eb54d8a7fd_0_48"/>
          <p:cNvSpPr txBox="1"/>
          <p:nvPr>
            <p:ph idx="4294967295" type="ctrTitle"/>
          </p:nvPr>
        </p:nvSpPr>
        <p:spPr>
          <a:xfrm>
            <a:off x="893550" y="470675"/>
            <a:ext cx="4632000" cy="23913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s-ES" sz="2100">
                <a:solidFill>
                  <a:srgbClr val="1D4B89"/>
                </a:solidFill>
              </a:rPr>
              <a:t>Objetivo específico</a:t>
            </a:r>
            <a:r>
              <a:rPr b="1" i="1" lang="es-ES" sz="2100">
                <a:solidFill>
                  <a:srgbClr val="1D4B89"/>
                </a:solidFill>
              </a:rPr>
              <a:t> 3.</a:t>
            </a:r>
            <a:r>
              <a:rPr b="1" i="1" lang="es-ES" sz="1800">
                <a:solidFill>
                  <a:srgbClr val="1D4B89"/>
                </a:solidFill>
              </a:rPr>
              <a:t> </a:t>
            </a:r>
            <a:endParaRPr b="1" i="1" sz="1800">
              <a:solidFill>
                <a:srgbClr val="1D4B89"/>
              </a:solidFill>
            </a:endParaRPr>
          </a:p>
          <a:p>
            <a:pPr indent="0" lvl="0" marL="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es-ES" sz="1700">
                <a:solidFill>
                  <a:srgbClr val="1D4B89"/>
                </a:solidFill>
              </a:rPr>
              <a:t>Reconocer los beneficios que recibirán los trabajadores y las empresas al disminuir la jornada laboral  como resultado  del aumento de la productividad.</a:t>
            </a:r>
            <a:endParaRPr i="1" sz="1700">
              <a:solidFill>
                <a:srgbClr val="1D4B89"/>
              </a:solidFill>
            </a:endParaRPr>
          </a:p>
        </p:txBody>
      </p:sp>
      <p:pic>
        <p:nvPicPr>
          <p:cNvPr id="186" name="Google Shape;186;g1eb54d8a7fd_0_48"/>
          <p:cNvPicPr preferRelativeResize="0"/>
          <p:nvPr/>
        </p:nvPicPr>
        <p:blipFill rotWithShape="1">
          <a:blip r:embed="rId3">
            <a:alphaModFix/>
          </a:blip>
          <a:srcRect b="35188" l="0" r="0" t="33622"/>
          <a:stretch/>
        </p:blipFill>
        <p:spPr>
          <a:xfrm>
            <a:off x="6043450" y="884268"/>
            <a:ext cx="5910300" cy="2391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87" name="Google Shape;187;g1eb54d8a7fd_0_48"/>
          <p:cNvPicPr preferRelativeResize="0"/>
          <p:nvPr/>
        </p:nvPicPr>
        <p:blipFill rotWithShape="1">
          <a:blip r:embed="rId3">
            <a:alphaModFix/>
          </a:blip>
          <a:srcRect b="68451" l="0" r="13978" t="682"/>
          <a:stretch/>
        </p:blipFill>
        <p:spPr>
          <a:xfrm>
            <a:off x="346300" y="3275675"/>
            <a:ext cx="5434399" cy="2529526"/>
          </a:xfrm>
          <a:prstGeom prst="rect">
            <a:avLst/>
          </a:prstGeom>
          <a:noFill/>
          <a:ln>
            <a:noFill/>
          </a:ln>
        </p:spPr>
      </p:pic>
      <p:pic>
        <p:nvPicPr>
          <p:cNvPr id="188" name="Google Shape;188;g1eb54d8a7fd_0_48"/>
          <p:cNvPicPr preferRelativeResize="0"/>
          <p:nvPr/>
        </p:nvPicPr>
        <p:blipFill rotWithShape="1">
          <a:blip r:embed="rId3">
            <a:alphaModFix/>
          </a:blip>
          <a:srcRect b="0" l="0" r="0" t="67008"/>
          <a:stretch/>
        </p:blipFill>
        <p:spPr>
          <a:xfrm>
            <a:off x="6043450" y="3584700"/>
            <a:ext cx="5910300" cy="252952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2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g1eb54d8a7fd_0_16"/>
          <p:cNvSpPr txBox="1"/>
          <p:nvPr>
            <p:ph type="ctrTitle"/>
          </p:nvPr>
        </p:nvSpPr>
        <p:spPr>
          <a:xfrm>
            <a:off x="1380051" y="2769600"/>
            <a:ext cx="2938800" cy="13188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s-ES"/>
              <a:t>Conclusiones</a:t>
            </a:r>
            <a:endParaRPr b="1" i="1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7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g1eb5e0163c5_1_10"/>
          <p:cNvSpPr txBox="1"/>
          <p:nvPr>
            <p:ph type="ctrTitle"/>
          </p:nvPr>
        </p:nvSpPr>
        <p:spPr>
          <a:xfrm>
            <a:off x="2328325" y="482550"/>
            <a:ext cx="7012800" cy="28170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marR="0" rtl="0" algn="just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s-ES" sz="2100"/>
              <a:t>Conclusiones</a:t>
            </a:r>
            <a:endParaRPr b="1" sz="2100"/>
          </a:p>
          <a:p>
            <a:pPr indent="-342900" lvl="0" marL="457200" marR="0" rtl="0" algn="just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AutoNum type="arabicPeriod"/>
            </a:pPr>
            <a:r>
              <a:rPr lang="es-ES" sz="1800">
                <a:solidFill>
                  <a:srgbClr val="000000"/>
                </a:solidFill>
              </a:rPr>
              <a:t>Jornada laboral y reducción laboral.</a:t>
            </a:r>
            <a:endParaRPr sz="1800">
              <a:solidFill>
                <a:srgbClr val="000000"/>
              </a:solidFill>
            </a:endParaRPr>
          </a:p>
          <a:p>
            <a:pPr indent="-342900" lvl="0" marL="457200" marR="0" rtl="0" algn="just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AutoNum type="arabicPeriod"/>
            </a:pPr>
            <a:r>
              <a:rPr lang="es-ES" sz="1800">
                <a:solidFill>
                  <a:srgbClr val="000000"/>
                </a:solidFill>
              </a:rPr>
              <a:t>Condiciones laborales, económicas y sociales.</a:t>
            </a:r>
            <a:endParaRPr sz="1800">
              <a:solidFill>
                <a:srgbClr val="000000"/>
              </a:solidFill>
            </a:endParaRPr>
          </a:p>
          <a:p>
            <a:pPr indent="-342900" lvl="0" marL="457200" marR="0" rtl="0" algn="just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AutoNum type="arabicPeriod"/>
            </a:pPr>
            <a:r>
              <a:rPr lang="es-ES" sz="1800">
                <a:solidFill>
                  <a:srgbClr val="000000"/>
                </a:solidFill>
              </a:rPr>
              <a:t>Limitaciones de la investigación.</a:t>
            </a:r>
            <a:endParaRPr sz="1800">
              <a:solidFill>
                <a:srgbClr val="000000"/>
              </a:solidFill>
            </a:endParaRPr>
          </a:p>
        </p:txBody>
      </p:sp>
      <p:sp>
        <p:nvSpPr>
          <p:cNvPr id="199" name="Google Shape;199;g1eb5e0163c5_1_10"/>
          <p:cNvSpPr txBox="1"/>
          <p:nvPr/>
        </p:nvSpPr>
        <p:spPr>
          <a:xfrm>
            <a:off x="2411525" y="3637000"/>
            <a:ext cx="5182200" cy="22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just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s-ES" sz="2100">
                <a:solidFill>
                  <a:srgbClr val="1D4B89"/>
                </a:solidFill>
                <a:latin typeface="Roboto"/>
                <a:ea typeface="Roboto"/>
                <a:cs typeface="Roboto"/>
                <a:sym typeface="Roboto"/>
              </a:rPr>
              <a:t>Recomendaciones y sugerencias</a:t>
            </a:r>
            <a:endParaRPr b="1" sz="2100">
              <a:solidFill>
                <a:srgbClr val="1D4B89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42900" lvl="0" marL="457200" rtl="0" algn="just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Roboto"/>
              <a:buAutoNum type="arabicPeriod"/>
            </a:pPr>
            <a:r>
              <a:rPr lang="es-ES" sz="1800">
                <a:latin typeface="Roboto"/>
                <a:ea typeface="Roboto"/>
                <a:cs typeface="Roboto"/>
                <a:sym typeface="Roboto"/>
              </a:rPr>
              <a:t>Implementación y perspectivas futuras.</a:t>
            </a:r>
            <a:endParaRPr sz="1800">
              <a:latin typeface="Roboto"/>
              <a:ea typeface="Roboto"/>
              <a:cs typeface="Roboto"/>
              <a:sym typeface="Roboto"/>
            </a:endParaRPr>
          </a:p>
          <a:p>
            <a:pPr indent="-342900" lvl="0" marL="457200" rtl="0" algn="just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Roboto"/>
              <a:buAutoNum type="arabicPeriod"/>
            </a:pPr>
            <a:r>
              <a:rPr lang="es-ES" sz="1800">
                <a:latin typeface="Roboto"/>
                <a:ea typeface="Roboto"/>
                <a:cs typeface="Roboto"/>
                <a:sym typeface="Roboto"/>
              </a:rPr>
              <a:t>La gestión del cambio</a:t>
            </a:r>
            <a:endParaRPr sz="1800">
              <a:latin typeface="Roboto"/>
              <a:ea typeface="Roboto"/>
              <a:cs typeface="Roboto"/>
              <a:sym typeface="Roboto"/>
            </a:endParaRPr>
          </a:p>
          <a:p>
            <a:pPr indent="-342900" lvl="0" marL="457200" rtl="0" algn="just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Roboto"/>
              <a:buAutoNum type="arabicPeriod"/>
            </a:pPr>
            <a:r>
              <a:rPr lang="es-ES" sz="1800">
                <a:latin typeface="Roboto"/>
                <a:ea typeface="Roboto"/>
                <a:cs typeface="Roboto"/>
                <a:sym typeface="Roboto"/>
              </a:rPr>
              <a:t>El desarrollo de una cultura organizacional </a:t>
            </a:r>
            <a:endParaRPr sz="1800"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2"/>
          <p:cNvSpPr txBox="1"/>
          <p:nvPr>
            <p:ph idx="1" type="subTitle"/>
          </p:nvPr>
        </p:nvSpPr>
        <p:spPr>
          <a:xfrm>
            <a:off x="1300200" y="3834300"/>
            <a:ext cx="6555000" cy="2258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 lnSpcReduction="10000"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</a:pPr>
            <a:r>
              <a:rPr lang="es-ES"/>
              <a:t>Electiva de profundización solidaria </a:t>
            </a:r>
            <a:r>
              <a:rPr lang="es-ES"/>
              <a:t>Asociatividad, competitividad y sostenibilidad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</a:pPr>
            <a:r>
              <a:rPr lang="es-ES"/>
              <a:t>Ponentes de Monografía: 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</a:pPr>
            <a:r>
              <a:rPr lang="es-ES"/>
              <a:t>Juana Camila Romano Fontecha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</a:pPr>
            <a:r>
              <a:rPr lang="es-ES"/>
              <a:t>Mónica Natalia </a:t>
            </a:r>
            <a:r>
              <a:rPr lang="es-ES"/>
              <a:t>Guevara</a:t>
            </a:r>
            <a:r>
              <a:rPr lang="es-ES"/>
              <a:t> Pito</a:t>
            </a:r>
            <a:endParaRPr/>
          </a:p>
        </p:txBody>
      </p:sp>
      <p:sp>
        <p:nvSpPr>
          <p:cNvPr id="91" name="Google Shape;91;p2"/>
          <p:cNvSpPr txBox="1"/>
          <p:nvPr>
            <p:ph type="ctrTitle"/>
          </p:nvPr>
        </p:nvSpPr>
        <p:spPr>
          <a:xfrm>
            <a:off x="1300200" y="1073525"/>
            <a:ext cx="9591600" cy="2170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sp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Font typeface="Roboto"/>
              <a:buNone/>
            </a:pPr>
            <a:r>
              <a:rPr lang="es-ES" sz="5000"/>
              <a:t>Reducción de Jornada Laboral Para Aumento de Productividad en HR Consulting SAS</a:t>
            </a:r>
            <a:endParaRPr sz="500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3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Google Shape;204;g1eb5e0163c5_0_0"/>
          <p:cNvSpPr txBox="1"/>
          <p:nvPr>
            <p:ph idx="4294967295" type="ctrTitle"/>
          </p:nvPr>
        </p:nvSpPr>
        <p:spPr>
          <a:xfrm>
            <a:off x="2520598" y="2769600"/>
            <a:ext cx="7150800" cy="13188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8600">
                <a:solidFill>
                  <a:srgbClr val="1D4B89"/>
                </a:solidFill>
              </a:rPr>
              <a:t>¡</a:t>
            </a:r>
            <a:r>
              <a:rPr lang="es-ES" sz="8600">
                <a:solidFill>
                  <a:srgbClr val="1D4B89"/>
                </a:solidFill>
              </a:rPr>
              <a:t>GRACIAS!</a:t>
            </a:r>
            <a:endParaRPr sz="8600">
              <a:solidFill>
                <a:srgbClr val="1D4B89"/>
              </a:solidFill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8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Google Shape;209;g1eb54d8a7fd_0_21"/>
          <p:cNvSpPr txBox="1"/>
          <p:nvPr/>
        </p:nvSpPr>
        <p:spPr>
          <a:xfrm>
            <a:off x="3400650" y="2663850"/>
            <a:ext cx="2503200" cy="132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8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3"/>
          <p:cNvSpPr txBox="1"/>
          <p:nvPr>
            <p:ph type="ctrTitle"/>
          </p:nvPr>
        </p:nvSpPr>
        <p:spPr>
          <a:xfrm>
            <a:off x="1580150" y="2769600"/>
            <a:ext cx="3090900" cy="1318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Roboto"/>
              <a:buNone/>
            </a:pPr>
            <a:r>
              <a:rPr lang="es-ES" sz="4800"/>
              <a:t>Contenido</a:t>
            </a:r>
            <a:endParaRPr sz="4800"/>
          </a:p>
        </p:txBody>
      </p:sp>
      <p:sp>
        <p:nvSpPr>
          <p:cNvPr id="97" name="Google Shape;97;p3"/>
          <p:cNvSpPr txBox="1"/>
          <p:nvPr>
            <p:ph idx="1" type="body"/>
          </p:nvPr>
        </p:nvSpPr>
        <p:spPr>
          <a:xfrm>
            <a:off x="6578075" y="1242449"/>
            <a:ext cx="4969200" cy="4643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266700" lvl="3" marL="1600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Char char="•"/>
            </a:pPr>
            <a:r>
              <a:rPr i="1" lang="es-ES" sz="2000">
                <a:latin typeface="Georgia"/>
                <a:ea typeface="Georgia"/>
                <a:cs typeface="Georgia"/>
                <a:sym typeface="Georgia"/>
              </a:rPr>
              <a:t>Introducción</a:t>
            </a:r>
            <a:endParaRPr/>
          </a:p>
          <a:p>
            <a:pPr indent="-266700" lvl="3" marL="1600200" rtl="0" algn="l">
              <a:lnSpc>
                <a:spcPct val="15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2000"/>
              <a:buChar char="•"/>
            </a:pPr>
            <a:r>
              <a:rPr i="1" lang="es-ES" sz="2000">
                <a:latin typeface="Georgia"/>
                <a:ea typeface="Georgia"/>
                <a:cs typeface="Georgia"/>
                <a:sym typeface="Georgia"/>
              </a:rPr>
              <a:t>Planteamiento del problema	</a:t>
            </a:r>
            <a:endParaRPr sz="2000"/>
          </a:p>
          <a:p>
            <a:pPr indent="-266700" lvl="3" marL="1600200" rtl="0" algn="l">
              <a:lnSpc>
                <a:spcPct val="15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2000"/>
              <a:buChar char="•"/>
            </a:pPr>
            <a:r>
              <a:rPr i="1" lang="es-ES" sz="2000">
                <a:latin typeface="Georgia"/>
                <a:ea typeface="Georgia"/>
                <a:cs typeface="Georgia"/>
                <a:sym typeface="Georgia"/>
              </a:rPr>
              <a:t>Justificación			</a:t>
            </a:r>
            <a:endParaRPr sz="2000"/>
          </a:p>
          <a:p>
            <a:pPr indent="-266700" lvl="3" marL="1600200" rtl="0" algn="l">
              <a:lnSpc>
                <a:spcPct val="15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2000"/>
              <a:buChar char="•"/>
            </a:pPr>
            <a:r>
              <a:rPr i="1" lang="es-ES" sz="2000">
                <a:latin typeface="Georgia"/>
                <a:ea typeface="Georgia"/>
                <a:cs typeface="Georgia"/>
                <a:sym typeface="Georgia"/>
              </a:rPr>
              <a:t>Objetivos			</a:t>
            </a:r>
            <a:endParaRPr sz="2000"/>
          </a:p>
          <a:p>
            <a:pPr indent="-266700" lvl="3" marL="1600200" rtl="0" algn="l">
              <a:lnSpc>
                <a:spcPct val="15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2000"/>
              <a:buChar char="•"/>
            </a:pPr>
            <a:r>
              <a:rPr i="1" lang="es-ES" sz="2000">
                <a:latin typeface="Georgia"/>
                <a:ea typeface="Georgia"/>
                <a:cs typeface="Georgia"/>
                <a:sym typeface="Georgia"/>
              </a:rPr>
              <a:t>Referentes teóricos</a:t>
            </a:r>
            <a:endParaRPr sz="2000"/>
          </a:p>
          <a:p>
            <a:pPr indent="-266700" lvl="3" marL="1600200" rtl="0" algn="l">
              <a:lnSpc>
                <a:spcPct val="15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2000"/>
              <a:buChar char="•"/>
            </a:pPr>
            <a:r>
              <a:rPr i="1" lang="es-ES" sz="2000">
                <a:latin typeface="Georgia"/>
                <a:ea typeface="Georgia"/>
                <a:cs typeface="Georgia"/>
                <a:sym typeface="Georgia"/>
              </a:rPr>
              <a:t>Metodología			</a:t>
            </a:r>
            <a:endParaRPr sz="2000"/>
          </a:p>
          <a:p>
            <a:pPr indent="-266700" lvl="3" marL="1600200" rtl="0" algn="l">
              <a:lnSpc>
                <a:spcPct val="15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2000"/>
              <a:buChar char="•"/>
            </a:pPr>
            <a:r>
              <a:rPr i="1" lang="es-ES" sz="2000">
                <a:latin typeface="Georgia"/>
                <a:ea typeface="Georgia"/>
                <a:cs typeface="Georgia"/>
                <a:sym typeface="Georgia"/>
              </a:rPr>
              <a:t>Resultados</a:t>
            </a:r>
            <a:endParaRPr sz="2000"/>
          </a:p>
          <a:p>
            <a:pPr indent="-266700" lvl="3" marL="1600200" rtl="0" algn="l">
              <a:lnSpc>
                <a:spcPct val="15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2000"/>
              <a:buChar char="•"/>
            </a:pPr>
            <a:r>
              <a:rPr i="1" lang="es-ES" sz="2000">
                <a:latin typeface="Georgia"/>
                <a:ea typeface="Georgia"/>
                <a:cs typeface="Georgia"/>
                <a:sym typeface="Georgia"/>
              </a:rPr>
              <a:t>Conclusiones</a:t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g1eb54d8a7fd_0_0"/>
          <p:cNvSpPr txBox="1"/>
          <p:nvPr/>
        </p:nvSpPr>
        <p:spPr>
          <a:xfrm>
            <a:off x="4596000" y="879525"/>
            <a:ext cx="3000000" cy="73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50000"/>
              </a:lnSpc>
              <a:spcBef>
                <a:spcPts val="500"/>
              </a:spcBef>
              <a:spcAft>
                <a:spcPts val="0"/>
              </a:spcAft>
              <a:buNone/>
            </a:pPr>
            <a:r>
              <a:rPr i="1" lang="es-ES" sz="3600">
                <a:solidFill>
                  <a:srgbClr val="1D4B89"/>
                </a:solidFill>
                <a:latin typeface="Roboto"/>
                <a:ea typeface="Roboto"/>
                <a:cs typeface="Roboto"/>
                <a:sym typeface="Roboto"/>
              </a:rPr>
              <a:t>Introducción</a:t>
            </a:r>
            <a:endParaRPr sz="68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03" name="Google Shape;103;g1eb54d8a7fd_0_0"/>
          <p:cNvSpPr txBox="1"/>
          <p:nvPr/>
        </p:nvSpPr>
        <p:spPr>
          <a:xfrm>
            <a:off x="1715700" y="2474700"/>
            <a:ext cx="87606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just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600">
                <a:latin typeface="Times New Roman"/>
                <a:ea typeface="Times New Roman"/>
                <a:cs typeface="Times New Roman"/>
                <a:sym typeface="Times New Roman"/>
              </a:rPr>
              <a:t>La presente monografía ofrece un enfoque integral para entender la compleja relación entre la jornada laboral y la productividad, proporcionando herramientas prácticas que pueden servir como base para futuras decisiones políticas y estratégicas en el ámbito empresarial. La investigación no solo responde a una demanda social y económica actual, sino que también se alinea con las tendencias gerenciales contemporáneas que ven al capital humano como un activo influyente y preciado dentro de una organización.</a:t>
            </a:r>
            <a:endParaRPr sz="16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g1eb5e0163c5_0_7"/>
          <p:cNvSpPr txBox="1"/>
          <p:nvPr>
            <p:ph type="ctrTitle"/>
          </p:nvPr>
        </p:nvSpPr>
        <p:spPr>
          <a:xfrm>
            <a:off x="3156600" y="725025"/>
            <a:ext cx="5878800" cy="88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500"/>
              </a:spcBef>
              <a:spcAft>
                <a:spcPts val="0"/>
              </a:spcAft>
              <a:buNone/>
            </a:pPr>
            <a:r>
              <a:rPr i="1" lang="es-ES">
                <a:solidFill>
                  <a:srgbClr val="1D4B89"/>
                </a:solidFill>
              </a:rPr>
              <a:t>Planteamiento del problema</a:t>
            </a:r>
            <a:endParaRPr/>
          </a:p>
        </p:txBody>
      </p:sp>
      <p:sp>
        <p:nvSpPr>
          <p:cNvPr id="109" name="Google Shape;109;g1eb5e0163c5_0_7"/>
          <p:cNvSpPr txBox="1"/>
          <p:nvPr>
            <p:ph idx="4294967295" type="body"/>
          </p:nvPr>
        </p:nvSpPr>
        <p:spPr>
          <a:xfrm>
            <a:off x="2221375" y="2289175"/>
            <a:ext cx="7773300" cy="2990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just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6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La presente investigación se centra en la complejidad inherente a la administración del tiempo de trabajo y su efecto en el rendimiento o productividad de HR Consulting SAS. </a:t>
            </a:r>
            <a:r>
              <a:rPr lang="es-ES" sz="16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¿Cómo afecta la cantidad de tiempo laboral en la productividad de los trabajadores?</a:t>
            </a:r>
            <a:endParaRPr sz="320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g1eb5027329f_0_11"/>
          <p:cNvSpPr txBox="1"/>
          <p:nvPr>
            <p:ph type="ctrTitle"/>
          </p:nvPr>
        </p:nvSpPr>
        <p:spPr>
          <a:xfrm>
            <a:off x="381000" y="331251"/>
            <a:ext cx="11193300" cy="12339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i="1" lang="es-ES"/>
              <a:t>Justificación</a:t>
            </a:r>
            <a:endParaRPr i="1"/>
          </a:p>
        </p:txBody>
      </p:sp>
      <p:sp>
        <p:nvSpPr>
          <p:cNvPr id="115" name="Google Shape;115;g1eb5027329f_0_11"/>
          <p:cNvSpPr txBox="1"/>
          <p:nvPr>
            <p:ph idx="1" type="body"/>
          </p:nvPr>
        </p:nvSpPr>
        <p:spPr>
          <a:xfrm>
            <a:off x="1432350" y="1623575"/>
            <a:ext cx="9090600" cy="40377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just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6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Los motivos que llevaron a investigar este tema específico:</a:t>
            </a:r>
            <a:endParaRPr sz="16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30200" lvl="0" marL="457200" marR="0" rtl="0" algn="just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Times New Roman"/>
              <a:buAutoNum type="arabicPeriod"/>
            </a:pPr>
            <a:r>
              <a:rPr lang="es-ES" sz="16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La importancia de entender este fenómeno de relación directa del tiempo con respecto a la productividad del trabajador y sus posibles beneficios.</a:t>
            </a:r>
            <a:endParaRPr sz="16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30200" lvl="0" marL="457200" marR="0" rtl="0" algn="just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Times New Roman"/>
              <a:buAutoNum type="arabicPeriod"/>
            </a:pPr>
            <a:r>
              <a:rPr lang="es-ES" sz="16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La implementación en Colombia de la Ley 2101 de 2021 la cual modificó el artículo 161 del Código Sustantivo del Trabajo.</a:t>
            </a:r>
            <a:endParaRPr sz="16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30200" lvl="0" marL="457200" marR="0" rtl="0" algn="just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Times New Roman"/>
              <a:buAutoNum type="arabicPeriod"/>
            </a:pPr>
            <a:r>
              <a:rPr lang="es-ES" sz="16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El efecto de la gestión de los recursos humanos en la productividad</a:t>
            </a:r>
            <a:endParaRPr sz="16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30200" lvl="0" marL="457200" marR="0" rtl="0" algn="just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Times New Roman"/>
              <a:buAutoNum type="arabicPeriod"/>
            </a:pPr>
            <a:r>
              <a:rPr lang="es-ES" sz="16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Entender el impacto de la implementación de la reducción de la jornada laboral.</a:t>
            </a:r>
            <a:endParaRPr sz="16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g1eb5027329f_0_0"/>
          <p:cNvSpPr txBox="1"/>
          <p:nvPr>
            <p:ph type="ctrTitle"/>
          </p:nvPr>
        </p:nvSpPr>
        <p:spPr>
          <a:xfrm>
            <a:off x="264579" y="2472501"/>
            <a:ext cx="4469100" cy="13188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es-ES">
                <a:solidFill>
                  <a:schemeClr val="dk1"/>
                </a:solidFill>
              </a:rPr>
              <a:t>Objetivos de Estudio</a:t>
            </a:r>
            <a:endParaRPr b="1" i="1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g1eb5e0163c5_1_17"/>
          <p:cNvSpPr txBox="1"/>
          <p:nvPr>
            <p:ph idx="1" type="body"/>
          </p:nvPr>
        </p:nvSpPr>
        <p:spPr>
          <a:xfrm>
            <a:off x="381001" y="2140958"/>
            <a:ext cx="4940700" cy="35679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marR="0" rtl="0" algn="just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s-ES" sz="2100">
                <a:solidFill>
                  <a:srgbClr val="1D4B89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Objetivo General</a:t>
            </a:r>
            <a:endParaRPr b="1" sz="2100">
              <a:solidFill>
                <a:srgbClr val="1D4B8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just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6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Evaluar las condiciones laborales y el desempeño a través de la campaña “Mi Jefe Te Escucha” para la generación de propuestas de mejora relacionadas con los beneficios de compensación de tiempo en la empresa.</a:t>
            </a:r>
            <a:endParaRPr sz="16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just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rgbClr val="1D4B8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126" name="Google Shape;126;g1eb5e0163c5_1_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290825" y="1340975"/>
            <a:ext cx="4856625" cy="35635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g1eb5e0163c5_0_20"/>
          <p:cNvSpPr txBox="1"/>
          <p:nvPr>
            <p:ph idx="4294967295" type="body"/>
          </p:nvPr>
        </p:nvSpPr>
        <p:spPr>
          <a:xfrm>
            <a:off x="2221350" y="1322475"/>
            <a:ext cx="7749300" cy="43863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marR="0" rtl="0" algn="just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s-ES" sz="2100">
                <a:solidFill>
                  <a:srgbClr val="1D4B89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Objetivos Específicos</a:t>
            </a:r>
            <a:endParaRPr b="1" sz="2100">
              <a:solidFill>
                <a:srgbClr val="1D4B8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30200" lvl="0" marL="457200" marR="0" rtl="0" algn="just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Times New Roman"/>
              <a:buChar char="•"/>
            </a:pPr>
            <a:r>
              <a:rPr lang="es-ES" sz="16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Identificar las condiciones laborales actuales presentadas en la empresa.</a:t>
            </a:r>
            <a:endParaRPr sz="16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30200" lvl="0" marL="457200" marR="0" rtl="0" algn="just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Times New Roman"/>
              <a:buChar char="•"/>
            </a:pPr>
            <a:r>
              <a:rPr lang="es-ES" sz="16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Realizar un diagnóstico que permita conocer las dificultades en la productividad de los colaboradores de la empresa.</a:t>
            </a:r>
            <a:endParaRPr sz="16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30200" lvl="0" marL="457200" marR="0" rtl="0" algn="just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Times New Roman"/>
              <a:buChar char="•"/>
            </a:pPr>
            <a:r>
              <a:rPr lang="es-ES" sz="16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Reconocer los beneficios que recibirán los trabajadores y las empresas al disminuir la jornada laboral  como resultado  del aumento de la productividad.</a:t>
            </a:r>
            <a:endParaRPr sz="16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Plantilla Acreditacion con variacion">
  <a:themeElements>
    <a:clrScheme name="Personalizado 1">
      <a:dk1>
        <a:srgbClr val="FFFFFF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2021-05-06T15:20:08Z</dcterms:created>
  <dc:creator>Laura Valentina Bellon Padilla</dc:creator>
</cp:coreProperties>
</file>