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6858000" cx="12192000"/>
  <p:notesSz cx="6858000" cy="9144000"/>
  <p:embeddedFontLst>
    <p:embeddedFont>
      <p:font typeface="Robot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0" roundtripDataSignature="AMtx7mjKPeRWh1tZ596gIegQK3lpWhPc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regular.fntdata"/><Relationship Id="rId25" Type="http://schemas.openxmlformats.org/officeDocument/2006/relationships/slide" Target="slides/slide21.xml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Roboto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eb5e0163c5_1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eb5e0163c5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eb54d8a7fd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eb54d8a7f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eb5027329f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eb5027329f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eb54d8a7fd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eb54d8a7f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eb5e0163c5_0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eb5e0163c5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eb54d8a7fd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1eb54d8a7f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eb54d8a7fd_0_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eb54d8a7fd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eb54d8a7fd_0_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eb54d8a7fd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eb54d8a7fd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eb54d8a7fd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eb5e0163c5_1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eb5e0163c5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eb5e0163c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eb5e0163c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eb54d8a7fd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eb54d8a7fd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eb54d8a7fd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eb54d8a7f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eb5e0163c5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eb5e0163c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eb5027329f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eb5027329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eb5027329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eb5027329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eb5e0163c5_1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eb5e0163c5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eb5e0163c5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eb5e0163c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Espera">
  <p:cSld name="Diapositiva de Espera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/>
          <p:nvPr/>
        </p:nvSpPr>
        <p:spPr>
          <a:xfrm>
            <a:off x="10957176" y="0"/>
            <a:ext cx="1114290" cy="9801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11;p8"/>
          <p:cNvSpPr/>
          <p:nvPr/>
        </p:nvSpPr>
        <p:spPr>
          <a:xfrm>
            <a:off x="0" y="0"/>
            <a:ext cx="12071466" cy="6858000"/>
          </a:xfrm>
          <a:prstGeom prst="round1Rect">
            <a:avLst>
              <a:gd fmla="val 11577" name="adj"/>
            </a:avLst>
          </a:prstGeom>
          <a:solidFill>
            <a:srgbClr val="1D4B89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2;p8"/>
          <p:cNvSpPr/>
          <p:nvPr/>
        </p:nvSpPr>
        <p:spPr>
          <a:xfrm>
            <a:off x="12131733" y="0"/>
            <a:ext cx="6026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3;p8"/>
          <p:cNvSpPr/>
          <p:nvPr/>
        </p:nvSpPr>
        <p:spPr>
          <a:xfrm>
            <a:off x="12071466" y="0"/>
            <a:ext cx="60267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" name="Google Shape;14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1209" y="234829"/>
            <a:ext cx="2938305" cy="65168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8"/>
          <p:cNvSpPr/>
          <p:nvPr/>
        </p:nvSpPr>
        <p:spPr>
          <a:xfrm>
            <a:off x="5990014" y="2550292"/>
            <a:ext cx="45719" cy="195040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" name="Google Shape;1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0156" y="2285997"/>
            <a:ext cx="1828804" cy="2286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5602" y="2469512"/>
            <a:ext cx="2980727" cy="2031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/>
          <p:nvPr/>
        </p:nvSpPr>
        <p:spPr>
          <a:xfrm>
            <a:off x="10957176" y="0"/>
            <a:ext cx="1114290" cy="9801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" name="Google Shape;20;p9"/>
          <p:cNvSpPr/>
          <p:nvPr/>
        </p:nvSpPr>
        <p:spPr>
          <a:xfrm>
            <a:off x="12131733" y="0"/>
            <a:ext cx="6026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12071466" y="0"/>
            <a:ext cx="60267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" name="Google Shape;22;p9"/>
          <p:cNvSpPr/>
          <p:nvPr/>
        </p:nvSpPr>
        <p:spPr>
          <a:xfrm>
            <a:off x="0" y="0"/>
            <a:ext cx="12071466" cy="6858000"/>
          </a:xfrm>
          <a:prstGeom prst="round1Rect">
            <a:avLst>
              <a:gd fmla="val 11577" name="adj"/>
            </a:avLst>
          </a:prstGeom>
          <a:solidFill>
            <a:srgbClr val="1D4B89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" name="Google Shape;23;p9"/>
          <p:cNvSpPr txBox="1"/>
          <p:nvPr>
            <p:ph type="ctrTitle"/>
          </p:nvPr>
        </p:nvSpPr>
        <p:spPr>
          <a:xfrm>
            <a:off x="704329" y="2191265"/>
            <a:ext cx="9144000" cy="1318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" type="subTitle"/>
          </p:nvPr>
        </p:nvSpPr>
        <p:spPr>
          <a:xfrm>
            <a:off x="704329" y="3972378"/>
            <a:ext cx="9144000" cy="4921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5" name="Google Shape;2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562336" y="6122776"/>
            <a:ext cx="489843" cy="673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5285" y="6061386"/>
            <a:ext cx="775914" cy="73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3609" y="387229"/>
            <a:ext cx="2938305" cy="651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y subtexto">
  <p:cSld name="Diapositiva de título y subtexto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0"/>
          <p:cNvSpPr/>
          <p:nvPr/>
        </p:nvSpPr>
        <p:spPr>
          <a:xfrm>
            <a:off x="0" y="0"/>
            <a:ext cx="5815621" cy="6858000"/>
          </a:xfrm>
          <a:prstGeom prst="round1Rect">
            <a:avLst>
              <a:gd fmla="val 0" name="adj"/>
            </a:avLst>
          </a:prstGeom>
          <a:solidFill>
            <a:srgbClr val="1D4B89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" name="Google Shape;32;p10"/>
          <p:cNvSpPr txBox="1"/>
          <p:nvPr>
            <p:ph type="ctrTitle"/>
          </p:nvPr>
        </p:nvSpPr>
        <p:spPr>
          <a:xfrm>
            <a:off x="704329" y="2769651"/>
            <a:ext cx="4469033" cy="1318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11" type="ftr"/>
          </p:nvPr>
        </p:nvSpPr>
        <p:spPr>
          <a:xfrm>
            <a:off x="1058562" y="633132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0"/>
          <p:cNvSpPr/>
          <p:nvPr/>
        </p:nvSpPr>
        <p:spPr>
          <a:xfrm>
            <a:off x="12131733" y="0"/>
            <a:ext cx="60267" cy="6858000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" name="Google Shape;35;p10"/>
          <p:cNvSpPr/>
          <p:nvPr/>
        </p:nvSpPr>
        <p:spPr>
          <a:xfrm>
            <a:off x="12071466" y="0"/>
            <a:ext cx="60267" cy="6858000"/>
          </a:xfrm>
          <a:prstGeom prst="rect">
            <a:avLst/>
          </a:prstGeom>
          <a:solidFill>
            <a:srgbClr val="F9B23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6" name="Google Shape;36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1000" y="6028285"/>
            <a:ext cx="489843" cy="67314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/>
          <p:nvPr>
            <p:ph idx="1" type="body"/>
          </p:nvPr>
        </p:nvSpPr>
        <p:spPr>
          <a:xfrm>
            <a:off x="6351372" y="331788"/>
            <a:ext cx="4969125" cy="5401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4B89"/>
              </a:buClr>
              <a:buSzPts val="2800"/>
              <a:buChar char="•"/>
              <a:defRPr>
                <a:solidFill>
                  <a:srgbClr val="1D4B89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4B89"/>
              </a:buClr>
              <a:buSzPts val="2400"/>
              <a:buChar char="•"/>
              <a:defRPr>
                <a:solidFill>
                  <a:srgbClr val="1D4B89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4B89"/>
              </a:buClr>
              <a:buSzPts val="2000"/>
              <a:buChar char="•"/>
              <a:defRPr>
                <a:solidFill>
                  <a:srgbClr val="1D4B89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4B89"/>
              </a:buClr>
              <a:buSzPts val="1800"/>
              <a:buChar char="•"/>
              <a:defRPr>
                <a:solidFill>
                  <a:srgbClr val="1D4B89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4B89"/>
              </a:buClr>
              <a:buSzPts val="1800"/>
              <a:buChar char="•"/>
              <a:defRPr>
                <a:solidFill>
                  <a:srgbClr val="1D4B89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" name="Google Shape;3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99726" y="6028284"/>
            <a:ext cx="829715" cy="829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209" y="234829"/>
            <a:ext cx="2938305" cy="651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y cuerpo">
  <p:cSld name="Diapositiva de título y cuerpo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/>
          <p:nvPr/>
        </p:nvSpPr>
        <p:spPr>
          <a:xfrm>
            <a:off x="0" y="5890054"/>
            <a:ext cx="2520778" cy="967945"/>
          </a:xfrm>
          <a:prstGeom prst="round1Rect">
            <a:avLst>
              <a:gd fmla="val 46871" name="adj"/>
            </a:avLst>
          </a:prstGeom>
          <a:solidFill>
            <a:srgbClr val="1D4B89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" name="Google Shape;42;p11"/>
          <p:cNvSpPr txBox="1"/>
          <p:nvPr>
            <p:ph type="ctrTitle"/>
          </p:nvPr>
        </p:nvSpPr>
        <p:spPr>
          <a:xfrm>
            <a:off x="381000" y="331251"/>
            <a:ext cx="11193163" cy="1233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4B89"/>
              </a:buClr>
              <a:buSzPts val="3600"/>
              <a:buFont typeface="Roboto"/>
              <a:buNone/>
              <a:defRPr sz="3600">
                <a:solidFill>
                  <a:srgbClr val="1D4B8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381001" y="2140958"/>
            <a:ext cx="11193162" cy="3567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4B89"/>
              </a:buClr>
              <a:buSzPts val="2800"/>
              <a:buChar char="•"/>
              <a:defRPr>
                <a:solidFill>
                  <a:srgbClr val="1D4B89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4B89"/>
              </a:buClr>
              <a:buSzPts val="2400"/>
              <a:buChar char="•"/>
              <a:defRPr>
                <a:solidFill>
                  <a:srgbClr val="1D4B89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4B89"/>
              </a:buClr>
              <a:buSzPts val="2000"/>
              <a:buChar char="•"/>
              <a:defRPr>
                <a:solidFill>
                  <a:srgbClr val="1D4B89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4B89"/>
              </a:buClr>
              <a:buSzPts val="1800"/>
              <a:buChar char="•"/>
              <a:defRPr>
                <a:solidFill>
                  <a:srgbClr val="1D4B89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4B89"/>
              </a:buClr>
              <a:buSzPts val="1800"/>
              <a:buChar char="•"/>
              <a:defRPr>
                <a:solidFill>
                  <a:srgbClr val="1D4B89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4" name="Google Shape;44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6829" y="6027749"/>
            <a:ext cx="489843" cy="673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9778" y="5966359"/>
            <a:ext cx="775914" cy="73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51241" y="6049205"/>
            <a:ext cx="2938305" cy="651686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1"/>
          <p:cNvSpPr/>
          <p:nvPr/>
        </p:nvSpPr>
        <p:spPr>
          <a:xfrm>
            <a:off x="12131733" y="0"/>
            <a:ext cx="60267" cy="6858000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" name="Google Shape;48;p11"/>
          <p:cNvSpPr/>
          <p:nvPr/>
        </p:nvSpPr>
        <p:spPr>
          <a:xfrm>
            <a:off x="12071466" y="0"/>
            <a:ext cx="60267" cy="6858000"/>
          </a:xfrm>
          <a:prstGeom prst="rect">
            <a:avLst/>
          </a:prstGeom>
          <a:solidFill>
            <a:srgbClr val="F9B23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, subtexto e imagen">
  <p:cSld name="Diapositiva de título, subtexto e imagen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/>
          <p:nvPr/>
        </p:nvSpPr>
        <p:spPr>
          <a:xfrm>
            <a:off x="5863281" y="0"/>
            <a:ext cx="6328719" cy="6858000"/>
          </a:xfrm>
          <a:prstGeom prst="round1Rect">
            <a:avLst>
              <a:gd fmla="val 0" name="adj"/>
            </a:avLst>
          </a:prstGeom>
          <a:solidFill>
            <a:srgbClr val="1D4B89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" name="Google Shape;51;p12"/>
          <p:cNvSpPr txBox="1"/>
          <p:nvPr>
            <p:ph type="ctrTitle"/>
          </p:nvPr>
        </p:nvSpPr>
        <p:spPr>
          <a:xfrm>
            <a:off x="381000" y="331251"/>
            <a:ext cx="4940643" cy="1233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4B89"/>
              </a:buClr>
              <a:buSzPts val="3600"/>
              <a:buFont typeface="Roboto"/>
              <a:buNone/>
              <a:defRPr sz="3600">
                <a:solidFill>
                  <a:srgbClr val="1D4B8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" type="body"/>
          </p:nvPr>
        </p:nvSpPr>
        <p:spPr>
          <a:xfrm>
            <a:off x="381001" y="2140958"/>
            <a:ext cx="4940642" cy="3567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4B89"/>
              </a:buClr>
              <a:buSzPts val="2800"/>
              <a:buChar char="•"/>
              <a:defRPr>
                <a:solidFill>
                  <a:srgbClr val="1D4B89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4B89"/>
              </a:buClr>
              <a:buSzPts val="2400"/>
              <a:buChar char="•"/>
              <a:defRPr>
                <a:solidFill>
                  <a:srgbClr val="1D4B89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4B89"/>
              </a:buClr>
              <a:buSzPts val="2000"/>
              <a:buChar char="•"/>
              <a:defRPr>
                <a:solidFill>
                  <a:srgbClr val="1D4B89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4B89"/>
              </a:buClr>
              <a:buSzPts val="1800"/>
              <a:buChar char="•"/>
              <a:defRPr>
                <a:solidFill>
                  <a:srgbClr val="1D4B89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4B89"/>
              </a:buClr>
              <a:buSzPts val="1800"/>
              <a:buChar char="•"/>
              <a:defRPr>
                <a:solidFill>
                  <a:srgbClr val="1D4B89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2"/>
          <p:cNvSpPr/>
          <p:nvPr>
            <p:ph idx="2" type="pic"/>
          </p:nvPr>
        </p:nvSpPr>
        <p:spPr>
          <a:xfrm>
            <a:off x="5862638" y="331788"/>
            <a:ext cx="5257800" cy="5376862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12"/>
          <p:cNvSpPr/>
          <p:nvPr/>
        </p:nvSpPr>
        <p:spPr>
          <a:xfrm>
            <a:off x="0" y="5890054"/>
            <a:ext cx="2520778" cy="967945"/>
          </a:xfrm>
          <a:prstGeom prst="round1Rect">
            <a:avLst>
              <a:gd fmla="val 46871" name="adj"/>
            </a:avLst>
          </a:prstGeom>
          <a:solidFill>
            <a:srgbClr val="1D4B89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5" name="Google Shape;55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6829" y="6027749"/>
            <a:ext cx="489843" cy="673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9778" y="5966359"/>
            <a:ext cx="775914" cy="73453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2"/>
          <p:cNvSpPr/>
          <p:nvPr/>
        </p:nvSpPr>
        <p:spPr>
          <a:xfrm>
            <a:off x="12114226" y="0"/>
            <a:ext cx="60267" cy="6858000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" name="Google Shape;58;p12"/>
          <p:cNvSpPr/>
          <p:nvPr/>
        </p:nvSpPr>
        <p:spPr>
          <a:xfrm>
            <a:off x="12053959" y="0"/>
            <a:ext cx="60267" cy="6858000"/>
          </a:xfrm>
          <a:prstGeom prst="rect">
            <a:avLst/>
          </a:prstGeom>
          <a:solidFill>
            <a:srgbClr val="F9B23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9" name="Google Shape;5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05102" y="6047250"/>
            <a:ext cx="2938305" cy="65168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2"/>
          <p:cNvSpPr txBox="1"/>
          <p:nvPr>
            <p:ph idx="11" type="ftr"/>
          </p:nvPr>
        </p:nvSpPr>
        <p:spPr>
          <a:xfrm>
            <a:off x="5972160" y="633132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e imagen">
  <p:cSld name="Diapositiva de título e image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ctrTitle"/>
          </p:nvPr>
        </p:nvSpPr>
        <p:spPr>
          <a:xfrm>
            <a:off x="381000" y="331251"/>
            <a:ext cx="9150178" cy="1233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4B89"/>
              </a:buClr>
              <a:buSzPts val="3600"/>
              <a:buFont typeface="Roboto"/>
              <a:buNone/>
              <a:defRPr sz="3600">
                <a:solidFill>
                  <a:srgbClr val="1D4B8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1000" y="6028285"/>
            <a:ext cx="489843" cy="673142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/>
          <p:nvPr>
            <p:ph idx="2" type="pic"/>
          </p:nvPr>
        </p:nvSpPr>
        <p:spPr>
          <a:xfrm>
            <a:off x="2152135" y="1729888"/>
            <a:ext cx="7379043" cy="3836316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3"/>
          <p:cNvSpPr/>
          <p:nvPr/>
        </p:nvSpPr>
        <p:spPr>
          <a:xfrm>
            <a:off x="0" y="5890054"/>
            <a:ext cx="2520778" cy="967945"/>
          </a:xfrm>
          <a:prstGeom prst="round1Rect">
            <a:avLst>
              <a:gd fmla="val 46871" name="adj"/>
            </a:avLst>
          </a:prstGeom>
          <a:solidFill>
            <a:srgbClr val="1D4B89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6" name="Google Shape;66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6829" y="6027749"/>
            <a:ext cx="489843" cy="673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9778" y="5966359"/>
            <a:ext cx="775914" cy="73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3"/>
          <p:cNvSpPr/>
          <p:nvPr/>
        </p:nvSpPr>
        <p:spPr>
          <a:xfrm>
            <a:off x="12131733" y="0"/>
            <a:ext cx="60267" cy="6858000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" name="Google Shape;69;p13"/>
          <p:cNvSpPr/>
          <p:nvPr/>
        </p:nvSpPr>
        <p:spPr>
          <a:xfrm>
            <a:off x="12071466" y="0"/>
            <a:ext cx="60267" cy="6858000"/>
          </a:xfrm>
          <a:prstGeom prst="rect">
            <a:avLst/>
          </a:prstGeom>
          <a:solidFill>
            <a:srgbClr val="F9B23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0" name="Google Shape;7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52378" y="6049741"/>
            <a:ext cx="2938305" cy="651686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3"/>
          <p:cNvSpPr txBox="1"/>
          <p:nvPr>
            <p:ph idx="11" type="ftr"/>
          </p:nvPr>
        </p:nvSpPr>
        <p:spPr>
          <a:xfrm>
            <a:off x="2901778" y="633132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imagen">
  <p:cSld name="Diapositiva de imagen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/>
          <p:nvPr>
            <p:ph idx="2" type="pic"/>
          </p:nvPr>
        </p:nvSpPr>
        <p:spPr>
          <a:xfrm>
            <a:off x="296562" y="302515"/>
            <a:ext cx="11474278" cy="5365117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4"/>
          <p:cNvSpPr/>
          <p:nvPr/>
        </p:nvSpPr>
        <p:spPr>
          <a:xfrm>
            <a:off x="0" y="5890054"/>
            <a:ext cx="2520778" cy="967945"/>
          </a:xfrm>
          <a:prstGeom prst="round1Rect">
            <a:avLst>
              <a:gd fmla="val 46871" name="adj"/>
            </a:avLst>
          </a:prstGeom>
          <a:solidFill>
            <a:srgbClr val="1D4B89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5" name="Google Shape;75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6829" y="6027749"/>
            <a:ext cx="489843" cy="673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9778" y="5966359"/>
            <a:ext cx="775914" cy="734532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/>
          <p:nvPr/>
        </p:nvSpPr>
        <p:spPr>
          <a:xfrm>
            <a:off x="12131733" y="0"/>
            <a:ext cx="60267" cy="6858000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8" name="Google Shape;78;p14"/>
          <p:cNvSpPr/>
          <p:nvPr/>
        </p:nvSpPr>
        <p:spPr>
          <a:xfrm>
            <a:off x="12071466" y="0"/>
            <a:ext cx="60267" cy="6858000"/>
          </a:xfrm>
          <a:prstGeom prst="rect">
            <a:avLst/>
          </a:prstGeom>
          <a:solidFill>
            <a:srgbClr val="F9B23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9" name="Google Shape;7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82848" y="6049205"/>
            <a:ext cx="2938305" cy="651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a de título y subtexto">
  <p:cSld name="1_Diapositiva de título y subtexto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a de imagen">
  <p:cSld name="1_Diapositiva de imagen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oboto"/>
              <a:buNone/>
              <a:defRPr b="0" i="0" sz="4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mc:AlternateContent>
    <mc:Choice Requires="p14">
      <p:transition spd="slow" p14:dur="1700">
        <p14:prism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Relationship Id="rId4" Type="http://schemas.openxmlformats.org/officeDocument/2006/relationships/image" Target="../media/image11.png"/><Relationship Id="rId5" Type="http://schemas.openxmlformats.org/officeDocument/2006/relationships/image" Target="../media/image17.png"/><Relationship Id="rId6" Type="http://schemas.openxmlformats.org/officeDocument/2006/relationships/image" Target="../media/image14.png"/><Relationship Id="rId7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Relationship Id="rId4" Type="http://schemas.openxmlformats.org/officeDocument/2006/relationships/image" Target="../media/image19.png"/><Relationship Id="rId5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eb5e0163c5_1_25"/>
          <p:cNvSpPr txBox="1"/>
          <p:nvPr>
            <p:ph type="ctrTitle"/>
          </p:nvPr>
        </p:nvSpPr>
        <p:spPr>
          <a:xfrm>
            <a:off x="264579" y="2472501"/>
            <a:ext cx="4469100" cy="1318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>
                <a:solidFill>
                  <a:schemeClr val="dk1"/>
                </a:solidFill>
              </a:rPr>
              <a:t>Referentes teóricos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b54d8a7fd_0_5"/>
          <p:cNvSpPr txBox="1"/>
          <p:nvPr>
            <p:ph idx="4294967295" type="ctrTitle"/>
          </p:nvPr>
        </p:nvSpPr>
        <p:spPr>
          <a:xfrm>
            <a:off x="381000" y="530100"/>
            <a:ext cx="4940700" cy="1035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/>
              <a:t>Referentes</a:t>
            </a:r>
            <a:endParaRPr i="1"/>
          </a:p>
        </p:txBody>
      </p:sp>
      <p:sp>
        <p:nvSpPr>
          <p:cNvPr id="142" name="Google Shape;142;g1eb54d8a7fd_0_5"/>
          <p:cNvSpPr txBox="1"/>
          <p:nvPr>
            <p:ph idx="4294967295" type="body"/>
          </p:nvPr>
        </p:nvSpPr>
        <p:spPr>
          <a:xfrm>
            <a:off x="779425" y="708400"/>
            <a:ext cx="2935800" cy="45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100">
                <a:solidFill>
                  <a:srgbClr val="1D4B8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Referentes Teóricos</a:t>
            </a: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•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Antecedentes	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•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Eficacia	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•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Eficiencia	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•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Tipos e índices De Productividad.	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•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Remuneración Del Trabajo.	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•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Aspecto Sociológico	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•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Aspecto Psicológico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3" name="Google Shape;143;g1eb54d8a7fd_0_5"/>
          <p:cNvSpPr txBox="1"/>
          <p:nvPr>
            <p:ph idx="4294967295" type="body"/>
          </p:nvPr>
        </p:nvSpPr>
        <p:spPr>
          <a:xfrm>
            <a:off x="4155575" y="708400"/>
            <a:ext cx="6013500" cy="56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100">
                <a:solidFill>
                  <a:srgbClr val="1D4B8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Autores relacionados</a:t>
            </a: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Will Stronge (2021), Argoti (2020), Fontalvo Herrera (2018), OIT (2016). Barley y Kunda (1995)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Robbins, et al (2009),  Robbins, et al., (2005), 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Sandoval (2016), Elton Mayo (1950).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Quintero, et al., (2008)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Jiménez, et al., (2009)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Álvarez (1985)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Werther (2014, p.264)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Danty-Lafrance (1960), Rousseau (1989)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4" name="Google Shape;144;g1eb54d8a7fd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07002">
            <a:off x="9250581" y="4832481"/>
            <a:ext cx="2273278" cy="1607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eb5027329f_0_22"/>
          <p:cNvSpPr txBox="1"/>
          <p:nvPr>
            <p:ph type="ctrTitle"/>
          </p:nvPr>
        </p:nvSpPr>
        <p:spPr>
          <a:xfrm>
            <a:off x="1450350" y="597225"/>
            <a:ext cx="2802000" cy="123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/>
              <a:t>Metodología</a:t>
            </a:r>
            <a:endParaRPr i="1"/>
          </a:p>
        </p:txBody>
      </p:sp>
      <p:sp>
        <p:nvSpPr>
          <p:cNvPr id="150" name="Google Shape;150;g1eb5027329f_0_22"/>
          <p:cNvSpPr txBox="1"/>
          <p:nvPr>
            <p:ph idx="1" type="body"/>
          </p:nvPr>
        </p:nvSpPr>
        <p:spPr>
          <a:xfrm>
            <a:off x="381001" y="2140958"/>
            <a:ext cx="4940700" cy="3567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Ésta investigación se desarrolló empleando un enfoque cualitativo de tipo descriptivo. Este enfoque y tipo de investigación se </a:t>
            </a:r>
            <a:r>
              <a:rPr lang="es-ES" sz="15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justifican</a:t>
            </a:r>
            <a:r>
              <a:rPr lang="es-ES" sz="15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debido a la necesidad de explorar en profundidad los factores que influyen en la productividad de los empleados de la empresa HR Consulting SAS.</a:t>
            </a:r>
            <a:endParaRPr sz="3100"/>
          </a:p>
        </p:txBody>
      </p:sp>
      <p:pic>
        <p:nvPicPr>
          <p:cNvPr id="151" name="Google Shape;151;g1eb5027329f_0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7550" y="862901"/>
            <a:ext cx="5710200" cy="426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eb54d8a7fd_0_11"/>
          <p:cNvSpPr txBox="1"/>
          <p:nvPr>
            <p:ph type="ctrTitle"/>
          </p:nvPr>
        </p:nvSpPr>
        <p:spPr>
          <a:xfrm>
            <a:off x="1488377" y="2769600"/>
            <a:ext cx="2517000" cy="1318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ES"/>
              <a:t>Resultados</a:t>
            </a:r>
            <a:endParaRPr b="1" i="1"/>
          </a:p>
        </p:txBody>
      </p:sp>
      <p:pic>
        <p:nvPicPr>
          <p:cNvPr id="157" name="Google Shape;157;g1eb54d8a7fd_0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1750" y="644900"/>
            <a:ext cx="5686476" cy="5568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eb5e0163c5_0_31"/>
          <p:cNvSpPr txBox="1"/>
          <p:nvPr>
            <p:ph type="ctrTitle"/>
          </p:nvPr>
        </p:nvSpPr>
        <p:spPr>
          <a:xfrm>
            <a:off x="2447200" y="1835700"/>
            <a:ext cx="7012800" cy="3186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ES" sz="2100"/>
              <a:t>Objetivo General</a:t>
            </a:r>
            <a:endParaRPr b="1" i="1" sz="2100"/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700"/>
              <a:t>Acerca del análisis de las condiciones laborales de HR Consulting SAS. los resultados obtenidos ofrecen una visión clara de los pasos a seguir para mejorar el ambiente laboral y, por ende, la productividad de la compañía. A partir de aquí, el estudio puede avanzar hacia la implementación de estrategias y políticas que respondan a las necesidades identificadas, con el fin de fomentar un entorno de trabajo óptimo que beneficie tanto a los empleados como a la organización en su conjunto.</a:t>
            </a:r>
            <a:endParaRPr i="1" sz="1700"/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7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eb54d8a7fd_0_24"/>
          <p:cNvSpPr txBox="1"/>
          <p:nvPr>
            <p:ph idx="4294967295" type="ctrTitle"/>
          </p:nvPr>
        </p:nvSpPr>
        <p:spPr>
          <a:xfrm>
            <a:off x="783188" y="360225"/>
            <a:ext cx="5204100" cy="1454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ES" sz="2355">
                <a:solidFill>
                  <a:srgbClr val="1D4B89"/>
                </a:solidFill>
              </a:rPr>
              <a:t>Objetivo específico 1.</a:t>
            </a:r>
            <a:r>
              <a:rPr b="1" i="1" lang="es-ES" sz="2355"/>
              <a:t> </a:t>
            </a:r>
            <a:endParaRPr b="1" i="1" sz="2355"/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911">
                <a:solidFill>
                  <a:srgbClr val="1D4B89"/>
                </a:solidFill>
              </a:rPr>
              <a:t>Identificar las condiciones laborales actuales presentadas en la empresa.</a:t>
            </a:r>
            <a:endParaRPr i="1" sz="1911">
              <a:solidFill>
                <a:srgbClr val="1D4B89"/>
              </a:solidFill>
            </a:endParaRPr>
          </a:p>
        </p:txBody>
      </p:sp>
      <p:pic>
        <p:nvPicPr>
          <p:cNvPr id="168" name="Google Shape;168;g1eb54d8a7fd_0_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669" y="2011275"/>
            <a:ext cx="4374279" cy="2233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1eb54d8a7fd_0_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075" y="4304003"/>
            <a:ext cx="4423475" cy="2287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1eb54d8a7fd_0_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21129" y="199925"/>
            <a:ext cx="4423471" cy="2226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1eb54d8a7fd_0_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21124" y="2495134"/>
            <a:ext cx="4423471" cy="2098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1eb54d8a7fd_0_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92462" y="4662872"/>
            <a:ext cx="3910483" cy="2107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eb54d8a7fd_0_41"/>
          <p:cNvSpPr txBox="1"/>
          <p:nvPr>
            <p:ph idx="4294967295" type="ctrTitle"/>
          </p:nvPr>
        </p:nvSpPr>
        <p:spPr>
          <a:xfrm>
            <a:off x="830800" y="339950"/>
            <a:ext cx="4920600" cy="210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ES" sz="2100">
                <a:solidFill>
                  <a:srgbClr val="1D4B89"/>
                </a:solidFill>
              </a:rPr>
              <a:t>Objetivo específico</a:t>
            </a:r>
            <a:r>
              <a:rPr b="1" i="1" lang="es-ES" sz="2100">
                <a:solidFill>
                  <a:srgbClr val="1D4B89"/>
                </a:solidFill>
              </a:rPr>
              <a:t> 2. </a:t>
            </a:r>
            <a:endParaRPr b="1" i="1" sz="2100">
              <a:solidFill>
                <a:srgbClr val="1D4B89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700">
                <a:solidFill>
                  <a:srgbClr val="1D4B89"/>
                </a:solidFill>
              </a:rPr>
              <a:t>Realizar un diagnóstico que permita conocer las dificultades en la productividad de los colaboradores de la empresa.</a:t>
            </a:r>
            <a:endParaRPr i="1" sz="1700">
              <a:solidFill>
                <a:srgbClr val="1D4B89"/>
              </a:solidFill>
            </a:endParaRPr>
          </a:p>
        </p:txBody>
      </p:sp>
      <p:pic>
        <p:nvPicPr>
          <p:cNvPr id="178" name="Google Shape;178;g1eb54d8a7fd_0_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5625" y="268625"/>
            <a:ext cx="5491599" cy="306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g1eb54d8a7fd_0_41"/>
          <p:cNvPicPr preferRelativeResize="0"/>
          <p:nvPr/>
        </p:nvPicPr>
        <p:blipFill rotWithShape="1">
          <a:blip r:embed="rId4">
            <a:alphaModFix/>
          </a:blip>
          <a:srcRect b="4349" l="1425" r="956" t="2314"/>
          <a:stretch/>
        </p:blipFill>
        <p:spPr>
          <a:xfrm>
            <a:off x="723850" y="2847800"/>
            <a:ext cx="4873025" cy="286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1eb54d8a7fd_0_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5625" y="3337633"/>
            <a:ext cx="5491600" cy="3182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eb54d8a7fd_0_48"/>
          <p:cNvSpPr txBox="1"/>
          <p:nvPr>
            <p:ph idx="4294967295" type="ctrTitle"/>
          </p:nvPr>
        </p:nvSpPr>
        <p:spPr>
          <a:xfrm>
            <a:off x="893550" y="470675"/>
            <a:ext cx="4632000" cy="2391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ES" sz="2100">
                <a:solidFill>
                  <a:srgbClr val="1D4B89"/>
                </a:solidFill>
              </a:rPr>
              <a:t>Objetivo específico</a:t>
            </a:r>
            <a:r>
              <a:rPr b="1" i="1" lang="es-ES" sz="2100">
                <a:solidFill>
                  <a:srgbClr val="1D4B89"/>
                </a:solidFill>
              </a:rPr>
              <a:t> 3.</a:t>
            </a:r>
            <a:r>
              <a:rPr b="1" i="1" lang="es-ES" sz="1800">
                <a:solidFill>
                  <a:srgbClr val="1D4B89"/>
                </a:solidFill>
              </a:rPr>
              <a:t> </a:t>
            </a:r>
            <a:endParaRPr b="1" i="1" sz="1800">
              <a:solidFill>
                <a:srgbClr val="1D4B89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1700">
                <a:solidFill>
                  <a:srgbClr val="1D4B89"/>
                </a:solidFill>
              </a:rPr>
              <a:t>Reconocer los beneficios que recibirán los trabajadores y las empresas al disminuir la jornada laboral  como resultado  del aumento de la productividad.</a:t>
            </a:r>
            <a:endParaRPr i="1" sz="1700">
              <a:solidFill>
                <a:srgbClr val="1D4B89"/>
              </a:solidFill>
            </a:endParaRPr>
          </a:p>
        </p:txBody>
      </p:sp>
      <p:pic>
        <p:nvPicPr>
          <p:cNvPr id="186" name="Google Shape;186;g1eb54d8a7fd_0_48"/>
          <p:cNvPicPr preferRelativeResize="0"/>
          <p:nvPr/>
        </p:nvPicPr>
        <p:blipFill rotWithShape="1">
          <a:blip r:embed="rId3">
            <a:alphaModFix/>
          </a:blip>
          <a:srcRect b="35188" l="0" r="0" t="33622"/>
          <a:stretch/>
        </p:blipFill>
        <p:spPr>
          <a:xfrm>
            <a:off x="6043450" y="884268"/>
            <a:ext cx="5910300" cy="239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1eb54d8a7fd_0_48"/>
          <p:cNvPicPr preferRelativeResize="0"/>
          <p:nvPr/>
        </p:nvPicPr>
        <p:blipFill rotWithShape="1">
          <a:blip r:embed="rId3">
            <a:alphaModFix/>
          </a:blip>
          <a:srcRect b="68451" l="0" r="13978" t="682"/>
          <a:stretch/>
        </p:blipFill>
        <p:spPr>
          <a:xfrm>
            <a:off x="346300" y="3275675"/>
            <a:ext cx="5434399" cy="2529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g1eb54d8a7fd_0_48"/>
          <p:cNvPicPr preferRelativeResize="0"/>
          <p:nvPr/>
        </p:nvPicPr>
        <p:blipFill rotWithShape="1">
          <a:blip r:embed="rId3">
            <a:alphaModFix/>
          </a:blip>
          <a:srcRect b="0" l="0" r="0" t="67008"/>
          <a:stretch/>
        </p:blipFill>
        <p:spPr>
          <a:xfrm>
            <a:off x="6043450" y="3584700"/>
            <a:ext cx="5910300" cy="2529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eb54d8a7fd_0_16"/>
          <p:cNvSpPr txBox="1"/>
          <p:nvPr>
            <p:ph type="ctrTitle"/>
          </p:nvPr>
        </p:nvSpPr>
        <p:spPr>
          <a:xfrm>
            <a:off x="1380051" y="2769600"/>
            <a:ext cx="2938800" cy="1318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ES"/>
              <a:t>Conclusiones</a:t>
            </a:r>
            <a:endParaRPr b="1" i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eb5e0163c5_1_10"/>
          <p:cNvSpPr txBox="1"/>
          <p:nvPr>
            <p:ph type="ctrTitle"/>
          </p:nvPr>
        </p:nvSpPr>
        <p:spPr>
          <a:xfrm>
            <a:off x="2328325" y="482550"/>
            <a:ext cx="7012800" cy="2817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100"/>
              <a:t>Conclusiones</a:t>
            </a:r>
            <a:endParaRPr b="1" sz="2100"/>
          </a:p>
          <a:p>
            <a:pPr indent="-342900" lvl="0" marL="45720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s-ES" sz="1800">
                <a:solidFill>
                  <a:srgbClr val="000000"/>
                </a:solidFill>
              </a:rPr>
              <a:t>Jornada laboral y reducción laboral.</a:t>
            </a:r>
            <a:endParaRPr sz="1800">
              <a:solidFill>
                <a:srgbClr val="000000"/>
              </a:solidFill>
            </a:endParaRPr>
          </a:p>
          <a:p>
            <a:pPr indent="-342900" lvl="0" marL="45720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s-ES" sz="1800">
                <a:solidFill>
                  <a:srgbClr val="000000"/>
                </a:solidFill>
              </a:rPr>
              <a:t>Condiciones laborales, económicas y sociales.</a:t>
            </a:r>
            <a:endParaRPr sz="1800">
              <a:solidFill>
                <a:srgbClr val="000000"/>
              </a:solidFill>
            </a:endParaRPr>
          </a:p>
          <a:p>
            <a:pPr indent="-342900" lvl="0" marL="45720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s-ES" sz="1800">
                <a:solidFill>
                  <a:srgbClr val="000000"/>
                </a:solidFill>
              </a:rPr>
              <a:t>Limitaciones de la investigación.</a:t>
            </a:r>
            <a:endParaRPr sz="1800">
              <a:solidFill>
                <a:srgbClr val="000000"/>
              </a:solidFill>
            </a:endParaRPr>
          </a:p>
        </p:txBody>
      </p:sp>
      <p:sp>
        <p:nvSpPr>
          <p:cNvPr id="199" name="Google Shape;199;g1eb5e0163c5_1_10"/>
          <p:cNvSpPr txBox="1"/>
          <p:nvPr/>
        </p:nvSpPr>
        <p:spPr>
          <a:xfrm>
            <a:off x="2411525" y="3637000"/>
            <a:ext cx="51822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100">
                <a:solidFill>
                  <a:srgbClr val="1D4B89"/>
                </a:solidFill>
                <a:latin typeface="Roboto"/>
                <a:ea typeface="Roboto"/>
                <a:cs typeface="Roboto"/>
                <a:sym typeface="Roboto"/>
              </a:rPr>
              <a:t>Recomendaciones y sugerencias</a:t>
            </a:r>
            <a:endParaRPr b="1" sz="2100">
              <a:solidFill>
                <a:srgbClr val="1D4B8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AutoNum type="arabicPeriod"/>
            </a:pPr>
            <a:r>
              <a:rPr lang="es-ES" sz="1800">
                <a:latin typeface="Roboto"/>
                <a:ea typeface="Roboto"/>
                <a:cs typeface="Roboto"/>
                <a:sym typeface="Roboto"/>
              </a:rPr>
              <a:t>Implementación y perspectivas futuras.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AutoNum type="arabicPeriod"/>
            </a:pPr>
            <a:r>
              <a:rPr lang="es-ES" sz="1800">
                <a:latin typeface="Roboto"/>
                <a:ea typeface="Roboto"/>
                <a:cs typeface="Roboto"/>
                <a:sym typeface="Roboto"/>
              </a:rPr>
              <a:t>La gestión del cambio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AutoNum type="arabicPeriod"/>
            </a:pPr>
            <a:r>
              <a:rPr lang="es-ES" sz="1800">
                <a:latin typeface="Roboto"/>
                <a:ea typeface="Roboto"/>
                <a:cs typeface="Roboto"/>
                <a:sym typeface="Roboto"/>
              </a:rPr>
              <a:t>El desarrollo de una cultura organizacional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idx="1" type="subTitle"/>
          </p:nvPr>
        </p:nvSpPr>
        <p:spPr>
          <a:xfrm>
            <a:off x="1300200" y="3834300"/>
            <a:ext cx="6555000" cy="22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ES"/>
              <a:t>Electiva de profundización solidaria </a:t>
            </a:r>
            <a:r>
              <a:rPr lang="es-ES"/>
              <a:t>Asociatividad, competitividad y sostenibilidad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ES"/>
              <a:t>Ponentes de Monografía: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ES"/>
              <a:t>Juana Camila Romano Fontecha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ES"/>
              <a:t>Mónica Natalia </a:t>
            </a:r>
            <a:r>
              <a:rPr lang="es-ES"/>
              <a:t>Guevara</a:t>
            </a:r>
            <a:r>
              <a:rPr lang="es-ES"/>
              <a:t> Pito</a:t>
            </a:r>
            <a:endParaRPr/>
          </a:p>
        </p:txBody>
      </p:sp>
      <p:sp>
        <p:nvSpPr>
          <p:cNvPr id="91" name="Google Shape;91;p2"/>
          <p:cNvSpPr txBox="1"/>
          <p:nvPr>
            <p:ph type="ctrTitle"/>
          </p:nvPr>
        </p:nvSpPr>
        <p:spPr>
          <a:xfrm>
            <a:off x="1300200" y="1073525"/>
            <a:ext cx="9591600" cy="217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oboto"/>
              <a:buNone/>
            </a:pPr>
            <a:r>
              <a:rPr lang="es-ES" sz="5000"/>
              <a:t>Reducción de Jornada Laboral Para Aumento de Productividad en HR Consulting SAS</a:t>
            </a:r>
            <a:endParaRPr sz="5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eb5e0163c5_0_0"/>
          <p:cNvSpPr txBox="1"/>
          <p:nvPr>
            <p:ph idx="4294967295" type="ctrTitle"/>
          </p:nvPr>
        </p:nvSpPr>
        <p:spPr>
          <a:xfrm>
            <a:off x="2520598" y="2769600"/>
            <a:ext cx="7150800" cy="1318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600">
                <a:solidFill>
                  <a:srgbClr val="1D4B89"/>
                </a:solidFill>
              </a:rPr>
              <a:t>¡</a:t>
            </a:r>
            <a:r>
              <a:rPr lang="es-ES" sz="8600">
                <a:solidFill>
                  <a:srgbClr val="1D4B89"/>
                </a:solidFill>
              </a:rPr>
              <a:t>GRACIAS!</a:t>
            </a:r>
            <a:endParaRPr sz="8600">
              <a:solidFill>
                <a:srgbClr val="1D4B89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eb54d8a7fd_0_21"/>
          <p:cNvSpPr txBox="1"/>
          <p:nvPr/>
        </p:nvSpPr>
        <p:spPr>
          <a:xfrm>
            <a:off x="3400650" y="2663850"/>
            <a:ext cx="2503200" cy="1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/>
          <p:nvPr>
            <p:ph type="ctrTitle"/>
          </p:nvPr>
        </p:nvSpPr>
        <p:spPr>
          <a:xfrm>
            <a:off x="1580150" y="2769600"/>
            <a:ext cx="3090900" cy="131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</a:pPr>
            <a:r>
              <a:rPr lang="es-ES" sz="4800"/>
              <a:t>Contenido</a:t>
            </a:r>
            <a:endParaRPr sz="4800"/>
          </a:p>
        </p:txBody>
      </p:sp>
      <p:sp>
        <p:nvSpPr>
          <p:cNvPr id="97" name="Google Shape;97;p3"/>
          <p:cNvSpPr txBox="1"/>
          <p:nvPr>
            <p:ph idx="1" type="body"/>
          </p:nvPr>
        </p:nvSpPr>
        <p:spPr>
          <a:xfrm>
            <a:off x="6578075" y="1242449"/>
            <a:ext cx="4969200" cy="46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66700" lvl="3" marL="1600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i="1" lang="es-ES" sz="2000">
                <a:latin typeface="Georgia"/>
                <a:ea typeface="Georgia"/>
                <a:cs typeface="Georgia"/>
                <a:sym typeface="Georgia"/>
              </a:rPr>
              <a:t>Introducción</a:t>
            </a:r>
            <a:endParaRPr/>
          </a:p>
          <a:p>
            <a:pPr indent="-266700" lvl="3" marL="16002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i="1" lang="es-ES" sz="2000">
                <a:latin typeface="Georgia"/>
                <a:ea typeface="Georgia"/>
                <a:cs typeface="Georgia"/>
                <a:sym typeface="Georgia"/>
              </a:rPr>
              <a:t>Planteamiento del problema	</a:t>
            </a:r>
            <a:endParaRPr sz="2000"/>
          </a:p>
          <a:p>
            <a:pPr indent="-266700" lvl="3" marL="16002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i="1" lang="es-ES" sz="2000">
                <a:latin typeface="Georgia"/>
                <a:ea typeface="Georgia"/>
                <a:cs typeface="Georgia"/>
                <a:sym typeface="Georgia"/>
              </a:rPr>
              <a:t>Justificación			</a:t>
            </a:r>
            <a:endParaRPr sz="2000"/>
          </a:p>
          <a:p>
            <a:pPr indent="-266700" lvl="3" marL="16002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i="1" lang="es-ES" sz="2000">
                <a:latin typeface="Georgia"/>
                <a:ea typeface="Georgia"/>
                <a:cs typeface="Georgia"/>
                <a:sym typeface="Georgia"/>
              </a:rPr>
              <a:t>Objetivos			</a:t>
            </a:r>
            <a:endParaRPr sz="2000"/>
          </a:p>
          <a:p>
            <a:pPr indent="-266700" lvl="3" marL="16002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i="1" lang="es-ES" sz="2000">
                <a:latin typeface="Georgia"/>
                <a:ea typeface="Georgia"/>
                <a:cs typeface="Georgia"/>
                <a:sym typeface="Georgia"/>
              </a:rPr>
              <a:t>Referentes teóricos</a:t>
            </a:r>
            <a:endParaRPr sz="2000"/>
          </a:p>
          <a:p>
            <a:pPr indent="-266700" lvl="3" marL="16002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i="1" lang="es-ES" sz="2000">
                <a:latin typeface="Georgia"/>
                <a:ea typeface="Georgia"/>
                <a:cs typeface="Georgia"/>
                <a:sym typeface="Georgia"/>
              </a:rPr>
              <a:t>Metodología			</a:t>
            </a:r>
            <a:endParaRPr sz="2000"/>
          </a:p>
          <a:p>
            <a:pPr indent="-266700" lvl="3" marL="16002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i="1" lang="es-ES" sz="2000">
                <a:latin typeface="Georgia"/>
                <a:ea typeface="Georgia"/>
                <a:cs typeface="Georgia"/>
                <a:sym typeface="Georgia"/>
              </a:rPr>
              <a:t>Resultados</a:t>
            </a:r>
            <a:endParaRPr sz="2000"/>
          </a:p>
          <a:p>
            <a:pPr indent="-266700" lvl="3" marL="16002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i="1" lang="es-ES" sz="2000">
                <a:latin typeface="Georgia"/>
                <a:ea typeface="Georgia"/>
                <a:cs typeface="Georgia"/>
                <a:sym typeface="Georgia"/>
              </a:rPr>
              <a:t>Conclusiones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eb54d8a7fd_0_0"/>
          <p:cNvSpPr txBox="1"/>
          <p:nvPr/>
        </p:nvSpPr>
        <p:spPr>
          <a:xfrm>
            <a:off x="4596000" y="8795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i="1" lang="es-ES" sz="3600">
                <a:solidFill>
                  <a:srgbClr val="1D4B89"/>
                </a:solidFill>
                <a:latin typeface="Roboto"/>
                <a:ea typeface="Roboto"/>
                <a:cs typeface="Roboto"/>
                <a:sym typeface="Roboto"/>
              </a:rPr>
              <a:t>Introducción</a:t>
            </a:r>
            <a:endParaRPr sz="6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g1eb54d8a7fd_0_0"/>
          <p:cNvSpPr txBox="1"/>
          <p:nvPr/>
        </p:nvSpPr>
        <p:spPr>
          <a:xfrm>
            <a:off x="1715700" y="2474700"/>
            <a:ext cx="87606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latin typeface="Times New Roman"/>
                <a:ea typeface="Times New Roman"/>
                <a:cs typeface="Times New Roman"/>
                <a:sym typeface="Times New Roman"/>
              </a:rPr>
              <a:t>La presente monografía ofrece un enfoque integral para entender la compleja relación entre la jornada laboral y la productividad, proporcionando herramientas prácticas que pueden servir como base para futuras decisiones políticas y estratégicas en el ámbito empresarial. La investigación no solo responde a una demanda social y económica actual, sino que también se alinea con las tendencias gerenciales contemporáneas que ven al capital humano como un activo influyente y preciado dentro de una organización.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eb5e0163c5_0_7"/>
          <p:cNvSpPr txBox="1"/>
          <p:nvPr>
            <p:ph type="ctrTitle"/>
          </p:nvPr>
        </p:nvSpPr>
        <p:spPr>
          <a:xfrm>
            <a:off x="3156600" y="725025"/>
            <a:ext cx="5878800" cy="8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i="1" lang="es-ES">
                <a:solidFill>
                  <a:srgbClr val="1D4B89"/>
                </a:solidFill>
              </a:rPr>
              <a:t>Planteamiento del problema</a:t>
            </a:r>
            <a:endParaRPr/>
          </a:p>
        </p:txBody>
      </p:sp>
      <p:sp>
        <p:nvSpPr>
          <p:cNvPr id="109" name="Google Shape;109;g1eb5e0163c5_0_7"/>
          <p:cNvSpPr txBox="1"/>
          <p:nvPr>
            <p:ph idx="4294967295" type="body"/>
          </p:nvPr>
        </p:nvSpPr>
        <p:spPr>
          <a:xfrm>
            <a:off x="2221375" y="2289175"/>
            <a:ext cx="7773300" cy="29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presente investigación se centra en la complejidad inherente a la administración del tiempo de trabajo y su efecto en el rendimiento o productividad de HR Consulting SAS. </a:t>
            </a: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¿Cómo afecta la cantidad de tiempo laboral en la productividad de los trabajadores?</a:t>
            </a:r>
            <a:endParaRPr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eb5027329f_0_11"/>
          <p:cNvSpPr txBox="1"/>
          <p:nvPr>
            <p:ph type="ctrTitle"/>
          </p:nvPr>
        </p:nvSpPr>
        <p:spPr>
          <a:xfrm>
            <a:off x="381000" y="331251"/>
            <a:ext cx="11193300" cy="123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/>
              <a:t>Justificación</a:t>
            </a:r>
            <a:endParaRPr i="1"/>
          </a:p>
        </p:txBody>
      </p:sp>
      <p:sp>
        <p:nvSpPr>
          <p:cNvPr id="115" name="Google Shape;115;g1eb5027329f_0_11"/>
          <p:cNvSpPr txBox="1"/>
          <p:nvPr>
            <p:ph idx="1" type="body"/>
          </p:nvPr>
        </p:nvSpPr>
        <p:spPr>
          <a:xfrm>
            <a:off x="1432350" y="1623575"/>
            <a:ext cx="9090600" cy="4037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Los motivos que llevaron a investigar este tema específico: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AutoNum type="arabicPeriod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importancia de entender este fenómeno de relación directa del tiempo con respecto a la productividad del trabajador y sus posibles beneficios.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AutoNum type="arabicPeriod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implementación en Colombia de la Ley 2101 de 2021 la cual modificó el artículo 161 del Código Sustantivo del Trabajo.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AutoNum type="arabicPeriod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 efecto de la gestión de los recursos humanos en la productividad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AutoNum type="arabicPeriod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Entender el impacto de la implementación de la reducción de la jornada laboral.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eb5027329f_0_0"/>
          <p:cNvSpPr txBox="1"/>
          <p:nvPr>
            <p:ph type="ctrTitle"/>
          </p:nvPr>
        </p:nvSpPr>
        <p:spPr>
          <a:xfrm>
            <a:off x="264579" y="2472501"/>
            <a:ext cx="4469100" cy="1318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>
                <a:solidFill>
                  <a:schemeClr val="dk1"/>
                </a:solidFill>
              </a:rPr>
              <a:t>Objetivos de Estudio</a:t>
            </a:r>
            <a:endParaRPr b="1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eb5e0163c5_1_17"/>
          <p:cNvSpPr txBox="1"/>
          <p:nvPr>
            <p:ph idx="1" type="body"/>
          </p:nvPr>
        </p:nvSpPr>
        <p:spPr>
          <a:xfrm>
            <a:off x="381001" y="2140958"/>
            <a:ext cx="4940700" cy="3567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100">
                <a:solidFill>
                  <a:srgbClr val="1D4B8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 General</a:t>
            </a:r>
            <a:endParaRPr b="1" sz="2100">
              <a:solidFill>
                <a:srgbClr val="1D4B8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Evaluar las condiciones laborales y el desempeño a través de la campaña “Mi Jefe Te Escucha” para la generación de propuestas de mejora relacionadas con los beneficios de compensación de tiempo en la empresa.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D4B8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6" name="Google Shape;126;g1eb5e0163c5_1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0825" y="1340975"/>
            <a:ext cx="4856625" cy="356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eb5e0163c5_0_20"/>
          <p:cNvSpPr txBox="1"/>
          <p:nvPr>
            <p:ph idx="4294967295" type="body"/>
          </p:nvPr>
        </p:nvSpPr>
        <p:spPr>
          <a:xfrm>
            <a:off x="2221350" y="1322475"/>
            <a:ext cx="7749300" cy="4386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100">
                <a:solidFill>
                  <a:srgbClr val="1D4B8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Objetivos Específicos</a:t>
            </a:r>
            <a:endParaRPr b="1" sz="2100">
              <a:solidFill>
                <a:srgbClr val="1D4B8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•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Identificar las condiciones laborales actuales presentadas en la empresa.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•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Realizar un diagnóstico que permita conocer las dificultades en la productividad de los colaboradores de la empresa.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•"/>
            </a:pPr>
            <a:r>
              <a:rPr lang="es-E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Reconocer los beneficios que recibirán los trabajadores y las empresas al disminuir la jornada laboral  como resultado  del aumento de la productividad.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antilla Acreditacion con variacion">
  <a:themeElements>
    <a:clrScheme name="Personalizado 1">
      <a:dk1>
        <a:srgbClr val="FFFFFF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2021-05-06T15:20:08Z</dcterms:created>
  <dc:creator>Laura Valentina Bellon Padilla</dc:creator>
</cp:coreProperties>
</file>