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notesMasterIdLst>
    <p:notesMasterId r:id="rId32"/>
  </p:notesMasterIdLst>
  <p:sldIdLst>
    <p:sldId id="256" r:id="rId2"/>
    <p:sldId id="311" r:id="rId3"/>
    <p:sldId id="268" r:id="rId4"/>
    <p:sldId id="269" r:id="rId5"/>
    <p:sldId id="307" r:id="rId6"/>
    <p:sldId id="306" r:id="rId7"/>
    <p:sldId id="259" r:id="rId8"/>
    <p:sldId id="260" r:id="rId9"/>
    <p:sldId id="261" r:id="rId10"/>
    <p:sldId id="312" r:id="rId11"/>
    <p:sldId id="310" r:id="rId12"/>
    <p:sldId id="287" r:id="rId13"/>
    <p:sldId id="290" r:id="rId14"/>
    <p:sldId id="292" r:id="rId15"/>
    <p:sldId id="313" r:id="rId16"/>
    <p:sldId id="262" r:id="rId17"/>
    <p:sldId id="317" r:id="rId18"/>
    <p:sldId id="282" r:id="rId19"/>
    <p:sldId id="320" r:id="rId20"/>
    <p:sldId id="315" r:id="rId21"/>
    <p:sldId id="302" r:id="rId22"/>
    <p:sldId id="322" r:id="rId23"/>
    <p:sldId id="304" r:id="rId24"/>
    <p:sldId id="323" r:id="rId25"/>
    <p:sldId id="303" r:id="rId26"/>
    <p:sldId id="314" r:id="rId27"/>
    <p:sldId id="316" r:id="rId28"/>
    <p:sldId id="309" r:id="rId29"/>
    <p:sldId id="298" r:id="rId30"/>
    <p:sldId id="324"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ortada" id="{F694BC93-3FA1-436B-AD38-3A62D5BECFBF}">
          <p14:sldIdLst>
            <p14:sldId id="256"/>
          </p14:sldIdLst>
        </p14:section>
        <p14:section name="Proyecto de Sistematización" id="{ECB36AD1-8454-4D3D-92C4-2A288C70931E}">
          <p14:sldIdLst>
            <p14:sldId id="311"/>
            <p14:sldId id="268"/>
            <p14:sldId id="269"/>
            <p14:sldId id="307"/>
            <p14:sldId id="306"/>
            <p14:sldId id="259"/>
            <p14:sldId id="260"/>
            <p14:sldId id="261"/>
          </p14:sldIdLst>
        </p14:section>
        <p14:section name="Reconstrucción de la Experiencia" id="{6B9F057F-A214-4B10-A31A-19A1FF5CC56B}">
          <p14:sldIdLst>
            <p14:sldId id="312"/>
            <p14:sldId id="310"/>
            <p14:sldId id="287"/>
            <p14:sldId id="290"/>
            <p14:sldId id="292"/>
          </p14:sldIdLst>
        </p14:section>
        <p14:section name="Análisis e Interpretación de la Experiencia" id="{8F565980-7D86-43B5-9231-EB0A49A7AEBB}">
          <p14:sldIdLst>
            <p14:sldId id="313"/>
            <p14:sldId id="262"/>
            <p14:sldId id="317"/>
            <p14:sldId id="282"/>
            <p14:sldId id="320"/>
          </p14:sldIdLst>
        </p14:section>
        <p14:section name="Aprendizajes de la Experiencia" id="{1B89A379-FE31-4DAD-8D3E-6EC873B49FCA}">
          <p14:sldIdLst>
            <p14:sldId id="315"/>
            <p14:sldId id="302"/>
            <p14:sldId id="322"/>
          </p14:sldIdLst>
        </p14:section>
        <p14:section name="Conclusiones" id="{948DC4EE-7DF2-457E-8759-3BECC5D6464D}">
          <p14:sldIdLst>
            <p14:sldId id="304"/>
          </p14:sldIdLst>
        </p14:section>
        <p14:section name="Fin" id="{7C3FFE62-5F61-40AB-B0B2-0B4C26AAB1DE}">
          <p14:sldIdLst>
            <p14:sldId id="323"/>
          </p14:sldIdLst>
        </p14:section>
        <p14:section name="Recmendacines" id="{19305891-BA10-4DCD-89FB-017998FBE9D9}">
          <p14:sldIdLst>
            <p14:sldId id="303"/>
          </p14:sldIdLst>
        </p14:section>
        <p14:section name="Opcionales" id="{1FEE75DE-A008-4A26-A0F8-7A1705CB63C2}">
          <p14:sldIdLst>
            <p14:sldId id="314"/>
            <p14:sldId id="316"/>
            <p14:sldId id="309"/>
            <p14:sldId id="298"/>
            <p14:sldId id="32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á" initials="A"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54"/>
      </p:cViewPr>
      <p:guideLst>
        <p:guide orient="horz" pos="2160"/>
        <p:guide pos="3840"/>
      </p:guideLst>
    </p:cSldViewPr>
  </p:slideViewPr>
  <p:notesTextViewPr>
    <p:cViewPr>
      <p:scale>
        <a:sx n="1" d="1"/>
        <a:sy n="1" d="1"/>
      </p:scale>
      <p:origin x="0" y="0"/>
    </p:cViewPr>
  </p:notesTextViewPr>
  <p:sorterViewPr>
    <p:cViewPr>
      <p:scale>
        <a:sx n="100" d="100"/>
        <a:sy n="100" d="100"/>
      </p:scale>
      <p:origin x="0" y="-65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3D56CB-44A6-45B1-A351-6F5E64089130}" type="datetimeFigureOut">
              <a:rPr lang="es-MX" smtClean="0"/>
              <a:t>04/02/2019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AA16EC-823A-476D-8D39-17EE56285CDC}" type="slidenum">
              <a:rPr lang="es-MX" smtClean="0"/>
              <a:t>‹Nº›</a:t>
            </a:fld>
            <a:endParaRPr lang="es-MX"/>
          </a:p>
        </p:txBody>
      </p:sp>
    </p:spTree>
    <p:extLst>
      <p:ext uri="{BB962C8B-B14F-4D97-AF65-F5344CB8AC3E}">
        <p14:creationId xmlns:p14="http://schemas.microsoft.com/office/powerpoint/2010/main" val="1523318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63AA16EC-823A-476D-8D39-17EE56285CDC}" type="slidenum">
              <a:rPr lang="es-MX" smtClean="0"/>
              <a:t>25</a:t>
            </a:fld>
            <a:endParaRPr lang="es-MX"/>
          </a:p>
        </p:txBody>
      </p:sp>
    </p:spTree>
    <p:extLst>
      <p:ext uri="{BB962C8B-B14F-4D97-AF65-F5344CB8AC3E}">
        <p14:creationId xmlns:p14="http://schemas.microsoft.com/office/powerpoint/2010/main" val="365882451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6" y="1346948"/>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6"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6"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7" y="4068923"/>
            <a:ext cx="1080905"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4"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50" y="4389120"/>
            <a:ext cx="7891273" cy="1069848"/>
          </a:xfrm>
        </p:spPr>
        <p:txBody>
          <a:bodyPr>
            <a:normAutofit/>
          </a:bodyPr>
          <a:lstStyle>
            <a:lvl1pPr marL="0" indent="0" algn="l">
              <a:buNone/>
              <a:defRPr sz="2201">
                <a:solidFill>
                  <a:schemeClr val="tx1"/>
                </a:solidFill>
              </a:defRPr>
            </a:lvl1pPr>
            <a:lvl2pPr marL="457211" indent="0" algn="ctr">
              <a:buNone/>
              <a:defRPr sz="2201"/>
            </a:lvl2pPr>
            <a:lvl3pPr marL="914422" indent="0" algn="ctr">
              <a:buNone/>
              <a:defRPr sz="2201"/>
            </a:lvl3pPr>
            <a:lvl4pPr marL="1371635" indent="0" algn="ctr">
              <a:buNone/>
              <a:defRPr sz="2000"/>
            </a:lvl4pPr>
            <a:lvl5pPr marL="1828846" indent="0" algn="ctr">
              <a:buNone/>
              <a:defRPr sz="2000"/>
            </a:lvl5pPr>
            <a:lvl6pPr marL="2286057" indent="0" algn="ctr">
              <a:buNone/>
              <a:defRPr sz="2000"/>
            </a:lvl6pPr>
            <a:lvl7pPr marL="2743268" indent="0" algn="ctr">
              <a:buNone/>
              <a:defRPr sz="2000"/>
            </a:lvl7pPr>
            <a:lvl8pPr marL="3200481" indent="0" algn="ctr">
              <a:buNone/>
              <a:defRPr sz="2000"/>
            </a:lvl8pPr>
            <a:lvl9pPr marL="3657692"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F088A0D-BD29-41FA-A155-089DAC3B6970}" type="datetimeFigureOut">
              <a:rPr lang="es-MX" smtClean="0"/>
              <a:t>04/02/2019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9592735" y="4289334"/>
            <a:ext cx="1193868" cy="640080"/>
          </a:xfrm>
        </p:spPr>
        <p:txBody>
          <a:bodyPr/>
          <a:lstStyle>
            <a:lvl1pPr>
              <a:defRPr sz="2800"/>
            </a:lvl1pPr>
          </a:lstStyle>
          <a:p>
            <a:fld id="{FC844BE1-608C-407E-9179-05DC487D3CFA}" type="slidenum">
              <a:rPr lang="es-MX" smtClean="0"/>
              <a:t>‹Nº›</a:t>
            </a:fld>
            <a:endParaRPr lang="es-MX"/>
          </a:p>
        </p:txBody>
      </p:sp>
    </p:spTree>
    <p:extLst>
      <p:ext uri="{BB962C8B-B14F-4D97-AF65-F5344CB8AC3E}">
        <p14:creationId xmlns:p14="http://schemas.microsoft.com/office/powerpoint/2010/main" val="4013696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088A0D-BD29-41FA-A155-089DAC3B6970}" type="datetimeFigureOut">
              <a:rPr lang="es-MX" smtClean="0"/>
              <a:t>04/02/2019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927881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088A0D-BD29-41FA-A155-089DAC3B6970}" type="datetimeFigureOut">
              <a:rPr lang="es-MX" smtClean="0"/>
              <a:t>04/02/2019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1353067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F088A0D-BD29-41FA-A155-089DAC3B6970}" type="datetimeFigureOut">
              <a:rPr lang="es-MX" smtClean="0"/>
              <a:t>04/02/2019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3286134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30" y="1225296"/>
            <a:ext cx="9281161" cy="3520440"/>
          </a:xfrm>
        </p:spPr>
        <p:txBody>
          <a:bodyPr anchor="ctr">
            <a:normAutofit/>
          </a:bodyPr>
          <a:lstStyle>
            <a:lvl1pPr>
              <a:lnSpc>
                <a:spcPct val="80000"/>
              </a:lnSpc>
              <a:defRPr sz="8000" b="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5" y="5020056"/>
            <a:ext cx="9052560" cy="1066800"/>
          </a:xfrm>
        </p:spPr>
        <p:txBody>
          <a:bodyPr anchor="t">
            <a:normAutofit/>
          </a:bodyPr>
          <a:lstStyle>
            <a:lvl1pPr marL="0" indent="0">
              <a:buNone/>
              <a:defRPr sz="2000">
                <a:solidFill>
                  <a:schemeClr val="tx1"/>
                </a:solidFill>
              </a:defRPr>
            </a:lvl1pPr>
            <a:lvl2pPr marL="457211" indent="0">
              <a:buNone/>
              <a:defRPr sz="1801">
                <a:solidFill>
                  <a:schemeClr val="tx1">
                    <a:tint val="75000"/>
                  </a:schemeClr>
                </a:solidFill>
              </a:defRPr>
            </a:lvl2pPr>
            <a:lvl3pPr marL="914422" indent="0">
              <a:buNone/>
              <a:defRPr sz="1600">
                <a:solidFill>
                  <a:schemeClr val="tx1">
                    <a:tint val="75000"/>
                  </a:schemeClr>
                </a:solidFill>
              </a:defRPr>
            </a:lvl3pPr>
            <a:lvl4pPr marL="1371635" indent="0">
              <a:buNone/>
              <a:defRPr sz="1401">
                <a:solidFill>
                  <a:schemeClr val="tx1">
                    <a:tint val="75000"/>
                  </a:schemeClr>
                </a:solidFill>
              </a:defRPr>
            </a:lvl4pPr>
            <a:lvl5pPr marL="1828846" indent="0">
              <a:buNone/>
              <a:defRPr sz="1401">
                <a:solidFill>
                  <a:schemeClr val="tx1">
                    <a:tint val="75000"/>
                  </a:schemeClr>
                </a:solidFill>
              </a:defRPr>
            </a:lvl5pPr>
            <a:lvl6pPr marL="2286057" indent="0">
              <a:buNone/>
              <a:defRPr sz="1401">
                <a:solidFill>
                  <a:schemeClr val="tx1">
                    <a:tint val="75000"/>
                  </a:schemeClr>
                </a:solidFill>
              </a:defRPr>
            </a:lvl6pPr>
            <a:lvl7pPr marL="2743268" indent="0">
              <a:buNone/>
              <a:defRPr sz="1401">
                <a:solidFill>
                  <a:schemeClr val="tx1">
                    <a:tint val="75000"/>
                  </a:schemeClr>
                </a:solidFill>
              </a:defRPr>
            </a:lvl7pPr>
            <a:lvl8pPr marL="3200481" indent="0">
              <a:buNone/>
              <a:defRPr sz="1401">
                <a:solidFill>
                  <a:schemeClr val="tx1">
                    <a:tint val="75000"/>
                  </a:schemeClr>
                </a:solidFill>
              </a:defRPr>
            </a:lvl8pPr>
            <a:lvl9pPr marL="3657692" indent="0">
              <a:buNone/>
              <a:defRPr sz="1401">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a:xfrm>
            <a:off x="8593668" y="6272786"/>
            <a:ext cx="2644309" cy="365125"/>
          </a:xfrm>
        </p:spPr>
        <p:txBody>
          <a:bodyPr/>
          <a:lstStyle/>
          <a:p>
            <a:fld id="{BF088A0D-BD29-41FA-A155-089DAC3B6970}" type="datetimeFigureOut">
              <a:rPr lang="es-MX" smtClean="0"/>
              <a:t>04/02/2019</a:t>
            </a:fld>
            <a:endParaRPr lang="es-MX"/>
          </a:p>
        </p:txBody>
      </p:sp>
      <p:sp>
        <p:nvSpPr>
          <p:cNvPr id="5" name="Footer Placeholder 4"/>
          <p:cNvSpPr>
            <a:spLocks noGrp="1"/>
          </p:cNvSpPr>
          <p:nvPr>
            <p:ph type="ftr" sz="quarter" idx="11"/>
          </p:nvPr>
        </p:nvSpPr>
        <p:spPr>
          <a:xfrm>
            <a:off x="2182708" y="6272786"/>
            <a:ext cx="6327648" cy="365125"/>
          </a:xfrm>
        </p:spPr>
        <p:txBody>
          <a:bodyPr/>
          <a:lstStyle/>
          <a:p>
            <a:endParaRPr lang="es-MX"/>
          </a:p>
        </p:txBody>
      </p:sp>
      <p:grpSp>
        <p:nvGrpSpPr>
          <p:cNvPr id="8" name="Group 7"/>
          <p:cNvGrpSpPr/>
          <p:nvPr/>
        </p:nvGrpSpPr>
        <p:grpSpPr>
          <a:xfrm>
            <a:off x="897402" y="2325848"/>
            <a:ext cx="1080905"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1" y="2506133"/>
            <a:ext cx="1188299" cy="720332"/>
          </a:xfrm>
        </p:spPr>
        <p:txBody>
          <a:bodyPr/>
          <a:lstStyle>
            <a:lvl1pPr>
              <a:defRPr sz="2800"/>
            </a:lvl1pPr>
          </a:lstStyle>
          <a:p>
            <a:fld id="{FC844BE1-608C-407E-9179-05DC487D3CFA}" type="slidenum">
              <a:rPr lang="es-MX" smtClean="0"/>
              <a:t>‹Nº›</a:t>
            </a:fld>
            <a:endParaRPr lang="es-MX"/>
          </a:p>
        </p:txBody>
      </p:sp>
    </p:spTree>
    <p:extLst>
      <p:ext uri="{BB962C8B-B14F-4D97-AF65-F5344CB8AC3E}">
        <p14:creationId xmlns:p14="http://schemas.microsoft.com/office/powerpoint/2010/main" val="3713581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9" y="2194560"/>
            <a:ext cx="4754880" cy="3977640"/>
          </a:xfrm>
        </p:spPr>
        <p:txBody>
          <a:bodyPr/>
          <a:lstStyle>
            <a:lvl1pPr>
              <a:defRPr sz="2000"/>
            </a:lvl1pPr>
            <a:lvl2pPr>
              <a:defRPr sz="1801"/>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1"/>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F088A0D-BD29-41FA-A155-089DAC3B6970}" type="datetimeFigureOut">
              <a:rPr lang="es-MX" smtClean="0"/>
              <a:t>04/02/2019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2673783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69849" y="2743200"/>
            <a:ext cx="4754880" cy="3291840"/>
          </a:xfrm>
        </p:spPr>
        <p:txBody>
          <a:bodyPr/>
          <a:lstStyle>
            <a:lvl1pPr>
              <a:defRPr sz="2000"/>
            </a:lvl1pPr>
            <a:lvl2pPr>
              <a:defRPr sz="1801"/>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11" indent="0">
              <a:buNone/>
              <a:defRPr sz="2000" b="1"/>
            </a:lvl2pPr>
            <a:lvl3pPr marL="914422" indent="0">
              <a:buNone/>
              <a:defRPr sz="1801" b="1"/>
            </a:lvl3pPr>
            <a:lvl4pPr marL="1371635" indent="0">
              <a:buNone/>
              <a:defRPr sz="1600" b="1"/>
            </a:lvl4pPr>
            <a:lvl5pPr marL="1828846" indent="0">
              <a:buNone/>
              <a:defRPr sz="1600" b="1"/>
            </a:lvl5pPr>
            <a:lvl6pPr marL="2286057" indent="0">
              <a:buNone/>
              <a:defRPr sz="1600" b="1"/>
            </a:lvl6pPr>
            <a:lvl7pPr marL="2743268" indent="0">
              <a:buNone/>
              <a:defRPr sz="1600" b="1"/>
            </a:lvl7pPr>
            <a:lvl8pPr marL="3200481" indent="0">
              <a:buNone/>
              <a:defRPr sz="1600" b="1"/>
            </a:lvl8pPr>
            <a:lvl9pPr marL="3657692"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1"/>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F088A0D-BD29-41FA-A155-089DAC3B6970}" type="datetimeFigureOut">
              <a:rPr lang="es-MX" smtClean="0"/>
              <a:t>04/02/2019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3833999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F088A0D-BD29-41FA-A155-089DAC3B6970}" type="datetimeFigureOut">
              <a:rPr lang="es-MX" smtClean="0"/>
              <a:t>04/02/2019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306964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088A0D-BD29-41FA-A155-089DAC3B6970}" type="datetimeFigureOut">
              <a:rPr lang="es-MX" smtClean="0"/>
              <a:t>04/02/2019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3602505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2"/>
            <a:ext cx="388826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4"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4" y="685800"/>
            <a:ext cx="6711696" cy="5020056"/>
          </a:xfrm>
        </p:spPr>
        <p:txBody>
          <a:bodyPr/>
          <a:lstStyle>
            <a:lvl1pPr>
              <a:defRPr sz="2000"/>
            </a:lvl1pPr>
            <a:lvl2pPr>
              <a:defRPr sz="1801"/>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4" y="2423160"/>
            <a:ext cx="3200400" cy="3291840"/>
          </a:xfrm>
        </p:spPr>
        <p:txBody>
          <a:bodyPr>
            <a:normAutofit/>
          </a:bodyPr>
          <a:lstStyle>
            <a:lvl1pPr marL="0" indent="0">
              <a:lnSpc>
                <a:spcPct val="100000"/>
              </a:lnSpc>
              <a:spcBef>
                <a:spcPts val="1001"/>
              </a:spcBef>
              <a:buNone/>
              <a:defRPr sz="1401">
                <a:solidFill>
                  <a:schemeClr val="accent1">
                    <a:lumMod val="75000"/>
                  </a:schemeClr>
                </a:solidFill>
              </a:defRPr>
            </a:lvl1pPr>
            <a:lvl2pPr marL="457211" indent="0">
              <a:buNone/>
              <a:defRPr sz="1200"/>
            </a:lvl2pPr>
            <a:lvl3pPr marL="914422" indent="0">
              <a:buNone/>
              <a:defRPr sz="1001"/>
            </a:lvl3pPr>
            <a:lvl4pPr marL="1371635" indent="0">
              <a:buNone/>
              <a:defRPr sz="900"/>
            </a:lvl4pPr>
            <a:lvl5pPr marL="1828846" indent="0">
              <a:buNone/>
              <a:defRPr sz="900"/>
            </a:lvl5pPr>
            <a:lvl6pPr marL="2286057" indent="0">
              <a:buNone/>
              <a:defRPr sz="900"/>
            </a:lvl6pPr>
            <a:lvl7pPr marL="2743268" indent="0">
              <a:buNone/>
              <a:defRPr sz="900"/>
            </a:lvl7pPr>
            <a:lvl8pPr marL="3200481" indent="0">
              <a:buNone/>
              <a:defRPr sz="900"/>
            </a:lvl8pPr>
            <a:lvl9pPr marL="3657692"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F088A0D-BD29-41FA-A155-089DAC3B6970}" type="datetimeFigureOut">
              <a:rPr lang="es-MX" smtClean="0"/>
              <a:t>04/02/2019</a:t>
            </a:fld>
            <a:endParaRPr lang="es-MX"/>
          </a:p>
        </p:txBody>
      </p:sp>
      <p:sp>
        <p:nvSpPr>
          <p:cNvPr id="6" name="Footer Placeholder 5"/>
          <p:cNvSpPr>
            <a:spLocks noGrp="1"/>
          </p:cNvSpPr>
          <p:nvPr>
            <p:ph type="ftr" sz="quarter" idx="11"/>
          </p:nvPr>
        </p:nvSpPr>
        <p:spPr/>
        <p:txBody>
          <a:bodyPr/>
          <a:lstStyle/>
          <a:p>
            <a:endParaRPr lang="es-MX"/>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327873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2"/>
            <a:ext cx="388826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4"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11" indent="0">
              <a:buNone/>
              <a:defRPr sz="2800"/>
            </a:lvl2pPr>
            <a:lvl3pPr marL="914422" indent="0">
              <a:buNone/>
              <a:defRPr sz="2400"/>
            </a:lvl3pPr>
            <a:lvl4pPr marL="1371635" indent="0">
              <a:buNone/>
              <a:defRPr sz="2000"/>
            </a:lvl4pPr>
            <a:lvl5pPr marL="1828846" indent="0">
              <a:buNone/>
              <a:defRPr sz="2000"/>
            </a:lvl5pPr>
            <a:lvl6pPr marL="2286057" indent="0">
              <a:buNone/>
              <a:defRPr sz="2000"/>
            </a:lvl6pPr>
            <a:lvl7pPr marL="2743268" indent="0">
              <a:buNone/>
              <a:defRPr sz="2000"/>
            </a:lvl7pPr>
            <a:lvl8pPr marL="3200481" indent="0">
              <a:buNone/>
              <a:defRPr sz="2000"/>
            </a:lvl8pPr>
            <a:lvl9pPr marL="3657692"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4" y="2423160"/>
            <a:ext cx="3200400" cy="3291840"/>
          </a:xfrm>
        </p:spPr>
        <p:txBody>
          <a:bodyPr>
            <a:normAutofit/>
          </a:bodyPr>
          <a:lstStyle>
            <a:lvl1pPr marL="0" indent="0">
              <a:lnSpc>
                <a:spcPct val="100000"/>
              </a:lnSpc>
              <a:spcBef>
                <a:spcPts val="1001"/>
              </a:spcBef>
              <a:buNone/>
              <a:defRPr sz="1401">
                <a:solidFill>
                  <a:schemeClr val="accent1">
                    <a:lumMod val="75000"/>
                  </a:schemeClr>
                </a:solidFill>
              </a:defRPr>
            </a:lvl1pPr>
            <a:lvl2pPr marL="457211" indent="0">
              <a:buNone/>
              <a:defRPr sz="1200"/>
            </a:lvl2pPr>
            <a:lvl3pPr marL="914422" indent="0">
              <a:buNone/>
              <a:defRPr sz="1001"/>
            </a:lvl3pPr>
            <a:lvl4pPr marL="1371635" indent="0">
              <a:buNone/>
              <a:defRPr sz="900"/>
            </a:lvl4pPr>
            <a:lvl5pPr marL="1828846" indent="0">
              <a:buNone/>
              <a:defRPr sz="900"/>
            </a:lvl5pPr>
            <a:lvl6pPr marL="2286057" indent="0">
              <a:buNone/>
              <a:defRPr sz="900"/>
            </a:lvl6pPr>
            <a:lvl7pPr marL="2743268" indent="0">
              <a:buNone/>
              <a:defRPr sz="900"/>
            </a:lvl7pPr>
            <a:lvl8pPr marL="3200481" indent="0">
              <a:buNone/>
              <a:defRPr sz="900"/>
            </a:lvl8pPr>
            <a:lvl9pPr marL="3657692"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F088A0D-BD29-41FA-A155-089DAC3B6970}" type="datetimeFigureOut">
              <a:rPr lang="es-MX" smtClean="0"/>
              <a:t>04/02/2019</a:t>
            </a:fld>
            <a:endParaRPr lang="es-MX"/>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C844BE1-608C-407E-9179-05DC487D3CFA}" type="slidenum">
              <a:rPr lang="es-MX" smtClean="0"/>
              <a:t>‹Nº›</a:t>
            </a:fld>
            <a:endParaRPr lang="es-MX"/>
          </a:p>
        </p:txBody>
      </p:sp>
    </p:spTree>
    <p:extLst>
      <p:ext uri="{BB962C8B-B14F-4D97-AF65-F5344CB8AC3E}">
        <p14:creationId xmlns:p14="http://schemas.microsoft.com/office/powerpoint/2010/main" val="4285541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9"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9" y="2121408"/>
            <a:ext cx="10058400" cy="4050792"/>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8" y="6272786"/>
            <a:ext cx="3273552" cy="365125"/>
          </a:xfrm>
          <a:prstGeom prst="rect">
            <a:avLst/>
          </a:prstGeom>
        </p:spPr>
        <p:txBody>
          <a:bodyPr vert="horz" lIns="91440" tIns="45720" rIns="91440" bIns="45720" rtlCol="0" anchor="ctr"/>
          <a:lstStyle>
            <a:lvl1pPr algn="r">
              <a:defRPr sz="1100">
                <a:solidFill>
                  <a:schemeClr val="tx2"/>
                </a:solidFill>
              </a:defRPr>
            </a:lvl1pPr>
          </a:lstStyle>
          <a:p>
            <a:fld id="{BF088A0D-BD29-41FA-A155-089DAC3B6970}" type="datetimeFigureOut">
              <a:rPr lang="es-MX" smtClean="0"/>
              <a:t>04/02/2019</a:t>
            </a:fld>
            <a:endParaRPr lang="es-MX"/>
          </a:p>
        </p:txBody>
      </p:sp>
      <p:sp>
        <p:nvSpPr>
          <p:cNvPr id="5" name="Footer Placeholder 4"/>
          <p:cNvSpPr>
            <a:spLocks noGrp="1"/>
          </p:cNvSpPr>
          <p:nvPr>
            <p:ph type="ftr" sz="quarter" idx="3"/>
          </p:nvPr>
        </p:nvSpPr>
        <p:spPr>
          <a:xfrm>
            <a:off x="1088137" y="6272786"/>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s-MX"/>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32" y="6272786"/>
            <a:ext cx="640080" cy="365125"/>
          </a:xfrm>
          <a:prstGeom prst="rect">
            <a:avLst/>
          </a:prstGeom>
        </p:spPr>
        <p:txBody>
          <a:bodyPr vert="horz" lIns="91440" tIns="45720" rIns="91440" bIns="45720" rtlCol="0" anchor="ctr"/>
          <a:lstStyle>
            <a:lvl1pPr algn="ctr">
              <a:defRPr sz="1401" b="1">
                <a:solidFill>
                  <a:srgbClr val="FFFFFF"/>
                </a:solidFill>
                <a:latin typeface="+mj-lt"/>
              </a:defRPr>
            </a:lvl1pPr>
          </a:lstStyle>
          <a:p>
            <a:fld id="{FC844BE1-608C-407E-9179-05DC487D3CFA}" type="slidenum">
              <a:rPr lang="es-MX" smtClean="0"/>
              <a:t>‹Nº›</a:t>
            </a:fld>
            <a:endParaRPr lang="es-MX"/>
          </a:p>
        </p:txBody>
      </p:sp>
    </p:spTree>
    <p:extLst>
      <p:ext uri="{BB962C8B-B14F-4D97-AF65-F5344CB8AC3E}">
        <p14:creationId xmlns:p14="http://schemas.microsoft.com/office/powerpoint/2010/main" val="866244050"/>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914422" rtl="0" eaLnBrk="1" latinLnBrk="0" hangingPunct="1">
        <a:lnSpc>
          <a:spcPct val="90000"/>
        </a:lnSpc>
        <a:spcBef>
          <a:spcPct val="0"/>
        </a:spcBef>
        <a:buNone/>
        <a:defRPr sz="5401"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4" indent="-182884" algn="l" defTabSz="914422"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11" indent="-182884"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801" kern="1200">
          <a:solidFill>
            <a:schemeClr val="tx1"/>
          </a:solidFill>
          <a:latin typeface="+mn-lt"/>
          <a:ea typeface="+mn-ea"/>
          <a:cs typeface="+mn-cs"/>
        </a:defRPr>
      </a:lvl2pPr>
      <a:lvl3pPr marL="731538" indent="-182884"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65" indent="-182884"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92" indent="-182884"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40" indent="-228606"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49" indent="-228606"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56" indent="-228606"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61" indent="-228606"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22" rtl="0" eaLnBrk="1" latinLnBrk="0" hangingPunct="1">
        <a:defRPr sz="1801" kern="1200">
          <a:solidFill>
            <a:schemeClr val="tx1"/>
          </a:solidFill>
          <a:latin typeface="+mn-lt"/>
          <a:ea typeface="+mn-ea"/>
          <a:cs typeface="+mn-cs"/>
        </a:defRPr>
      </a:lvl1pPr>
      <a:lvl2pPr marL="457211" algn="l" defTabSz="914422" rtl="0" eaLnBrk="1" latinLnBrk="0" hangingPunct="1">
        <a:defRPr sz="1801" kern="1200">
          <a:solidFill>
            <a:schemeClr val="tx1"/>
          </a:solidFill>
          <a:latin typeface="+mn-lt"/>
          <a:ea typeface="+mn-ea"/>
          <a:cs typeface="+mn-cs"/>
        </a:defRPr>
      </a:lvl2pPr>
      <a:lvl3pPr marL="914422" algn="l" defTabSz="914422" rtl="0" eaLnBrk="1" latinLnBrk="0" hangingPunct="1">
        <a:defRPr sz="1801" kern="1200">
          <a:solidFill>
            <a:schemeClr val="tx1"/>
          </a:solidFill>
          <a:latin typeface="+mn-lt"/>
          <a:ea typeface="+mn-ea"/>
          <a:cs typeface="+mn-cs"/>
        </a:defRPr>
      </a:lvl3pPr>
      <a:lvl4pPr marL="1371635" algn="l" defTabSz="914422" rtl="0" eaLnBrk="1" latinLnBrk="0" hangingPunct="1">
        <a:defRPr sz="1801" kern="1200">
          <a:solidFill>
            <a:schemeClr val="tx1"/>
          </a:solidFill>
          <a:latin typeface="+mn-lt"/>
          <a:ea typeface="+mn-ea"/>
          <a:cs typeface="+mn-cs"/>
        </a:defRPr>
      </a:lvl4pPr>
      <a:lvl5pPr marL="1828846" algn="l" defTabSz="914422" rtl="0" eaLnBrk="1" latinLnBrk="0" hangingPunct="1">
        <a:defRPr sz="1801" kern="1200">
          <a:solidFill>
            <a:schemeClr val="tx1"/>
          </a:solidFill>
          <a:latin typeface="+mn-lt"/>
          <a:ea typeface="+mn-ea"/>
          <a:cs typeface="+mn-cs"/>
        </a:defRPr>
      </a:lvl5pPr>
      <a:lvl6pPr marL="2286057" algn="l" defTabSz="914422" rtl="0" eaLnBrk="1" latinLnBrk="0" hangingPunct="1">
        <a:defRPr sz="1801" kern="1200">
          <a:solidFill>
            <a:schemeClr val="tx1"/>
          </a:solidFill>
          <a:latin typeface="+mn-lt"/>
          <a:ea typeface="+mn-ea"/>
          <a:cs typeface="+mn-cs"/>
        </a:defRPr>
      </a:lvl6pPr>
      <a:lvl7pPr marL="2743268" algn="l" defTabSz="914422" rtl="0" eaLnBrk="1" latinLnBrk="0" hangingPunct="1">
        <a:defRPr sz="1801" kern="1200">
          <a:solidFill>
            <a:schemeClr val="tx1"/>
          </a:solidFill>
          <a:latin typeface="+mn-lt"/>
          <a:ea typeface="+mn-ea"/>
          <a:cs typeface="+mn-cs"/>
        </a:defRPr>
      </a:lvl7pPr>
      <a:lvl8pPr marL="3200481" algn="l" defTabSz="914422" rtl="0" eaLnBrk="1" latinLnBrk="0" hangingPunct="1">
        <a:defRPr sz="1801" kern="1200">
          <a:solidFill>
            <a:schemeClr val="tx1"/>
          </a:solidFill>
          <a:latin typeface="+mn-lt"/>
          <a:ea typeface="+mn-ea"/>
          <a:cs typeface="+mn-cs"/>
        </a:defRPr>
      </a:lvl8pPr>
      <a:lvl9pPr marL="3657692" algn="l" defTabSz="91442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9.xml"/><Relationship Id="rId6" Type="http://schemas.openxmlformats.org/officeDocument/2006/relationships/image" Target="../media/image6.jpg"/><Relationship Id="rId5" Type="http://schemas.openxmlformats.org/officeDocument/2006/relationships/image" Target="../media/image37.pn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g"/><Relationship Id="rId2" Type="http://schemas.openxmlformats.org/officeDocument/2006/relationships/image" Target="../media/image3.png"/><Relationship Id="rId1" Type="http://schemas.openxmlformats.org/officeDocument/2006/relationships/slideLayout" Target="../slideLayouts/slideLayout9.xml"/><Relationship Id="rId6" Type="http://schemas.openxmlformats.org/officeDocument/2006/relationships/image" Target="../media/image45.jpeg"/><Relationship Id="rId5" Type="http://schemas.openxmlformats.org/officeDocument/2006/relationships/image" Target="../media/image44.jp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3.png"/><Relationship Id="rId2" Type="http://schemas.openxmlformats.org/officeDocument/2006/relationships/image" Target="../media/image47.jpeg"/><Relationship Id="rId1" Type="http://schemas.openxmlformats.org/officeDocument/2006/relationships/slideLayout" Target="../slideLayouts/slideLayout9.xml"/><Relationship Id="rId6" Type="http://schemas.openxmlformats.org/officeDocument/2006/relationships/image" Target="../media/image51.png"/><Relationship Id="rId5" Type="http://schemas.openxmlformats.org/officeDocument/2006/relationships/image" Target="../media/image50.jpg"/><Relationship Id="rId4"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3.jp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53.png"/><Relationship Id="rId7" Type="http://schemas.openxmlformats.org/officeDocument/2006/relationships/image" Target="../media/image57.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8.jpeg"/><Relationship Id="rId1" Type="http://schemas.openxmlformats.org/officeDocument/2006/relationships/slideLayout" Target="../slideLayouts/slideLayout6.xml"/><Relationship Id="rId5" Type="http://schemas.openxmlformats.org/officeDocument/2006/relationships/image" Target="../media/image59.jp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13.png"/><Relationship Id="rId7" Type="http://schemas.openxmlformats.org/officeDocument/2006/relationships/image" Target="../media/image63.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2.jpeg"/><Relationship Id="rId11" Type="http://schemas.openxmlformats.org/officeDocument/2006/relationships/image" Target="../media/image66.gif"/><Relationship Id="rId5" Type="http://schemas.openxmlformats.org/officeDocument/2006/relationships/image" Target="../media/image61.png"/><Relationship Id="rId10"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65.jpe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8.png"/><Relationship Id="rId1" Type="http://schemas.openxmlformats.org/officeDocument/2006/relationships/slideLayout" Target="../slideLayouts/slideLayout4.xml"/><Relationship Id="rId4" Type="http://schemas.openxmlformats.org/officeDocument/2006/relationships/image" Target="../media/image31.jpg"/></Relationships>
</file>

<file path=ppt/slides/_rels/slide2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70.jpg"/></Relationships>
</file>

<file path=ppt/slides/_rels/slide2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3.png"/><Relationship Id="rId7" Type="http://schemas.openxmlformats.org/officeDocument/2006/relationships/image" Target="../media/image77.jpe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10" Type="http://schemas.openxmlformats.org/officeDocument/2006/relationships/image" Target="../media/image13.png"/><Relationship Id="rId4" Type="http://schemas.openxmlformats.org/officeDocument/2006/relationships/image" Target="../media/image74.jpeg"/><Relationship Id="rId9"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8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5.jpeg"/><Relationship Id="rId7"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5.jpg"/><Relationship Id="rId4" Type="http://schemas.openxmlformats.org/officeDocument/2006/relationships/image" Target="../media/image16.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6.jpg"/><Relationship Id="rId7" Type="http://schemas.openxmlformats.org/officeDocument/2006/relationships/image" Target="../media/image12.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5.jpg"/><Relationship Id="rId7" Type="http://schemas.openxmlformats.org/officeDocument/2006/relationships/image" Target="../media/image6.jp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30.png"/><Relationship Id="rId10" Type="http://schemas.openxmlformats.org/officeDocument/2006/relationships/image" Target="../media/image31.jpg"/><Relationship Id="rId4" Type="http://schemas.openxmlformats.org/officeDocument/2006/relationships/image" Target="../media/image29.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rotWithShape="1">
          <a:blip r:embed="rId2">
            <a:extLst>
              <a:ext uri="{28A0092B-C50C-407E-A947-70E740481C1C}">
                <a14:useLocalDpi xmlns:a14="http://schemas.microsoft.com/office/drawing/2010/main" val="0"/>
              </a:ext>
            </a:extLst>
          </a:blip>
          <a:srcRect l="-1" t="85370" r="50560" b="2640"/>
          <a:stretch/>
        </p:blipFill>
        <p:spPr>
          <a:xfrm flipH="1">
            <a:off x="-62050" y="5380446"/>
            <a:ext cx="3647795" cy="1193428"/>
          </a:xfrm>
          <a:prstGeom prst="rect">
            <a:avLst/>
          </a:prstGeom>
        </p:spPr>
      </p:pic>
      <p:sp>
        <p:nvSpPr>
          <p:cNvPr id="2" name="Título 1"/>
          <p:cNvSpPr>
            <a:spLocks noGrp="1"/>
          </p:cNvSpPr>
          <p:nvPr>
            <p:ph type="ctrTitle"/>
          </p:nvPr>
        </p:nvSpPr>
        <p:spPr>
          <a:xfrm>
            <a:off x="-2" y="419306"/>
            <a:ext cx="12191999" cy="989772"/>
          </a:xfrm>
        </p:spPr>
        <p:txBody>
          <a:bodyPr>
            <a:normAutofit fontScale="90000"/>
          </a:bodyPr>
          <a:lstStyle/>
          <a:p>
            <a:pPr algn="ctr"/>
            <a:r>
              <a:rPr lang="es-MX" dirty="0"/>
              <a:t>EL RINCÓN DE PAZ</a:t>
            </a:r>
          </a:p>
        </p:txBody>
      </p:sp>
      <p:sp>
        <p:nvSpPr>
          <p:cNvPr id="4" name="CuadroTexto 3"/>
          <p:cNvSpPr txBox="1"/>
          <p:nvPr/>
        </p:nvSpPr>
        <p:spPr>
          <a:xfrm>
            <a:off x="927280" y="1556219"/>
            <a:ext cx="10200068" cy="1384995"/>
          </a:xfrm>
          <a:prstGeom prst="rect">
            <a:avLst/>
          </a:prstGeom>
          <a:noFill/>
        </p:spPr>
        <p:txBody>
          <a:bodyPr wrap="square" rtlCol="0">
            <a:spAutoFit/>
          </a:bodyPr>
          <a:lstStyle/>
          <a:p>
            <a:pPr algn="ctr"/>
            <a:r>
              <a:rPr lang="es-MX" sz="2800" dirty="0"/>
              <a:t>SISTEMATIZACIÓN DE LA EXPERIENCIA DE </a:t>
            </a:r>
          </a:p>
          <a:p>
            <a:pPr algn="ctr"/>
            <a:r>
              <a:rPr lang="es-MX" sz="2800" dirty="0"/>
              <a:t>LA BIBLIOTECA COMUNITARIA ALEXANDER CONTRERAS (2014-2017)</a:t>
            </a:r>
          </a:p>
        </p:txBody>
      </p:sp>
      <p:sp>
        <p:nvSpPr>
          <p:cNvPr id="5" name="CuadroTexto 4"/>
          <p:cNvSpPr txBox="1"/>
          <p:nvPr/>
        </p:nvSpPr>
        <p:spPr>
          <a:xfrm>
            <a:off x="927280" y="3021357"/>
            <a:ext cx="10200068" cy="523220"/>
          </a:xfrm>
          <a:prstGeom prst="rect">
            <a:avLst/>
          </a:prstGeom>
          <a:noFill/>
        </p:spPr>
        <p:txBody>
          <a:bodyPr wrap="square" rtlCol="0">
            <a:spAutoFit/>
          </a:bodyPr>
          <a:lstStyle/>
          <a:p>
            <a:pPr algn="ctr"/>
            <a:r>
              <a:rPr lang="es-MX" sz="2800" dirty="0"/>
              <a:t>CARLOS ENRIQUE ACEVEDO PEÑA</a:t>
            </a:r>
          </a:p>
        </p:txBody>
      </p:sp>
      <p:sp>
        <p:nvSpPr>
          <p:cNvPr id="6" name="CuadroTexto 5"/>
          <p:cNvSpPr txBox="1"/>
          <p:nvPr/>
        </p:nvSpPr>
        <p:spPr>
          <a:xfrm>
            <a:off x="927281" y="4737821"/>
            <a:ext cx="7921716" cy="1200842"/>
          </a:xfrm>
          <a:prstGeom prst="rect">
            <a:avLst/>
          </a:prstGeom>
          <a:noFill/>
        </p:spPr>
        <p:txBody>
          <a:bodyPr wrap="square" rtlCol="0">
            <a:spAutoFit/>
          </a:bodyPr>
          <a:lstStyle/>
          <a:p>
            <a:pPr algn="ctr"/>
            <a:r>
              <a:rPr lang="es-MX" sz="1801" dirty="0"/>
              <a:t>UNIVERSIDAD COLEGIO MAYOR DE CUNDINAMARCA</a:t>
            </a:r>
          </a:p>
          <a:p>
            <a:pPr algn="ctr"/>
            <a:r>
              <a:rPr lang="es-MX" sz="1801" dirty="0"/>
              <a:t>FACULTAD DE CIENCIAS SOCIALES</a:t>
            </a:r>
          </a:p>
          <a:p>
            <a:pPr algn="ctr"/>
            <a:r>
              <a:rPr lang="es-MX" sz="1801" dirty="0"/>
              <a:t>PROGRAMA DE TRABAJO SOCIAL</a:t>
            </a:r>
          </a:p>
          <a:p>
            <a:pPr algn="ctr"/>
            <a:r>
              <a:rPr lang="es-MX" sz="1801" dirty="0"/>
              <a:t>BOGOTÁ, 2018</a:t>
            </a: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8995" y="3248747"/>
            <a:ext cx="2766674" cy="2766674"/>
          </a:xfrm>
          <a:prstGeom prst="ellipse">
            <a:avLst/>
          </a:prstGeom>
        </p:spPr>
      </p:pic>
      <p:sp>
        <p:nvSpPr>
          <p:cNvPr id="8" name="Redondear rectángulo de esquina diagonal 7"/>
          <p:cNvSpPr/>
          <p:nvPr/>
        </p:nvSpPr>
        <p:spPr>
          <a:xfrm>
            <a:off x="0" y="6529629"/>
            <a:ext cx="12191996" cy="373764"/>
          </a:xfrm>
          <a:prstGeom prst="round2Diag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dirty="0"/>
          </a:p>
        </p:txBody>
      </p:sp>
    </p:spTree>
    <p:extLst>
      <p:ext uri="{BB962C8B-B14F-4D97-AF65-F5344CB8AC3E}">
        <p14:creationId xmlns:p14="http://schemas.microsoft.com/office/powerpoint/2010/main" val="4129448624"/>
      </p:ext>
    </p:extLst>
  </p:cSld>
  <p:clrMapOvr>
    <a:masterClrMapping/>
  </p:clrMapOvr>
  <mc:AlternateContent xmlns:mc="http://schemas.openxmlformats.org/markup-compatibility/2006">
    <mc:Choice xmlns:p14="http://schemas.microsoft.com/office/powerpoint/2010/main" Requires="p14">
      <p:transition spd="slow" p14:dur="2000" advTm="9772"/>
    </mc:Choice>
    <mc:Fallback>
      <p:transition spd="slow" advTm="977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610102" y="292688"/>
            <a:ext cx="4884420" cy="6272623"/>
          </a:xfrm>
          <a:prstGeom prst="rect">
            <a:avLst/>
          </a:prstGeom>
        </p:spPr>
      </p:pic>
      <p:sp>
        <p:nvSpPr>
          <p:cNvPr id="2" name="Título 1"/>
          <p:cNvSpPr>
            <a:spLocks noGrp="1"/>
          </p:cNvSpPr>
          <p:nvPr>
            <p:ph type="title"/>
          </p:nvPr>
        </p:nvSpPr>
        <p:spPr>
          <a:xfrm>
            <a:off x="0" y="0"/>
            <a:ext cx="7289800" cy="6858000"/>
          </a:xfrm>
        </p:spPr>
        <p:txBody>
          <a:bodyPr/>
          <a:lstStyle/>
          <a:p>
            <a:pPr algn="ctr"/>
            <a:r>
              <a:rPr lang="es-CO" dirty="0" smtClean="0"/>
              <a:t>II. Reconstrucción ordenada de la experiencia (ROE)</a:t>
            </a:r>
            <a:endParaRPr lang="en-US" dirty="0"/>
          </a:p>
        </p:txBody>
      </p:sp>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l="72986" t="17592" r="4028" b="52778"/>
          <a:stretch/>
        </p:blipFill>
        <p:spPr>
          <a:xfrm>
            <a:off x="9037320" y="1371600"/>
            <a:ext cx="3154680" cy="5486400"/>
          </a:xfrm>
          <a:prstGeom prst="rect">
            <a:avLst/>
          </a:prstGeom>
        </p:spPr>
      </p:pic>
    </p:spTree>
    <p:extLst>
      <p:ext uri="{BB962C8B-B14F-4D97-AF65-F5344CB8AC3E}">
        <p14:creationId xmlns:p14="http://schemas.microsoft.com/office/powerpoint/2010/main" val="4286789181"/>
      </p:ext>
    </p:extLst>
  </p:cSld>
  <p:clrMapOvr>
    <a:masterClrMapping/>
  </p:clrMapOvr>
  <mc:AlternateContent xmlns:mc="http://schemas.openxmlformats.org/markup-compatibility/2006">
    <mc:Choice xmlns:p14="http://schemas.microsoft.com/office/powerpoint/2010/main" Requires="p14">
      <p:transition spd="slow" p14:dur="2000" advTm="6542"/>
    </mc:Choice>
    <mc:Fallback>
      <p:transition spd="slow" advTm="6542"/>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600444" y="342900"/>
            <a:ext cx="3200400" cy="990600"/>
          </a:xfrm>
        </p:spPr>
        <p:txBody>
          <a:bodyPr>
            <a:normAutofit/>
          </a:bodyPr>
          <a:lstStyle/>
          <a:p>
            <a:pPr algn="ctr"/>
            <a:r>
              <a:rPr lang="es-CO" dirty="0" smtClean="0"/>
              <a:t>2014. Defender la alegría</a:t>
            </a:r>
            <a:endParaRPr lang="en-US" dirty="0"/>
          </a:p>
        </p:txBody>
      </p:sp>
      <p:sp>
        <p:nvSpPr>
          <p:cNvPr id="6" name="Marcador de texto 5"/>
          <p:cNvSpPr>
            <a:spLocks noGrp="1"/>
          </p:cNvSpPr>
          <p:nvPr>
            <p:ph type="body" sz="half" idx="2"/>
          </p:nvPr>
        </p:nvSpPr>
        <p:spPr>
          <a:xfrm>
            <a:off x="8473444" y="2613660"/>
            <a:ext cx="3604318" cy="3825240"/>
          </a:xfrm>
        </p:spPr>
        <p:txBody>
          <a:bodyPr>
            <a:normAutofit/>
          </a:bodyPr>
          <a:lstStyle/>
          <a:p>
            <a:pPr algn="ctr"/>
            <a:r>
              <a:rPr lang="es-CO" sz="2000" dirty="0" smtClean="0">
                <a:solidFill>
                  <a:schemeClr val="tx1"/>
                </a:solidFill>
              </a:rPr>
              <a:t>Fortalezas</a:t>
            </a:r>
          </a:p>
          <a:p>
            <a:pPr marL="342900" indent="-342900">
              <a:buFont typeface="Wingdings" panose="05000000000000000000" pitchFamily="2" charset="2"/>
              <a:buChar char="Ø"/>
            </a:pPr>
            <a:r>
              <a:rPr lang="es-CO" sz="1600" dirty="0" smtClean="0">
                <a:solidFill>
                  <a:schemeClr val="tx1"/>
                </a:solidFill>
              </a:rPr>
              <a:t>Experiencia Organizativa previa.</a:t>
            </a:r>
          </a:p>
          <a:p>
            <a:pPr marL="342900" indent="-342900">
              <a:buFont typeface="Wingdings" panose="05000000000000000000" pitchFamily="2" charset="2"/>
              <a:buChar char="Ø"/>
            </a:pPr>
            <a:r>
              <a:rPr lang="es-CO" sz="1600" dirty="0" smtClean="0">
                <a:solidFill>
                  <a:schemeClr val="tx1"/>
                </a:solidFill>
              </a:rPr>
              <a:t>Espacio físico propio (Bibliografía).</a:t>
            </a:r>
          </a:p>
          <a:p>
            <a:pPr marL="342900" indent="-342900">
              <a:buFont typeface="Wingdings" panose="05000000000000000000" pitchFamily="2" charset="2"/>
              <a:buChar char="Ø"/>
            </a:pPr>
            <a:r>
              <a:rPr lang="es-CO" sz="1600" dirty="0" smtClean="0">
                <a:solidFill>
                  <a:schemeClr val="tx1"/>
                </a:solidFill>
              </a:rPr>
              <a:t>Acercamiento a las organizaciones del territorio.</a:t>
            </a:r>
          </a:p>
          <a:p>
            <a:pPr algn="ctr"/>
            <a:r>
              <a:rPr lang="es-CO" sz="1800" dirty="0" smtClean="0">
                <a:solidFill>
                  <a:schemeClr val="tx1"/>
                </a:solidFill>
              </a:rPr>
              <a:t>Debilidades</a:t>
            </a:r>
            <a:endParaRPr lang="es-CO" sz="1800" dirty="0">
              <a:solidFill>
                <a:schemeClr val="tx1"/>
              </a:solidFill>
            </a:endParaRPr>
          </a:p>
          <a:p>
            <a:pPr marL="342900" indent="-342900">
              <a:buFont typeface="Wingdings" panose="05000000000000000000" pitchFamily="2" charset="2"/>
              <a:buChar char="Ø"/>
            </a:pPr>
            <a:r>
              <a:rPr lang="es-CO" sz="1600" dirty="0" smtClean="0">
                <a:solidFill>
                  <a:schemeClr val="tx1"/>
                </a:solidFill>
              </a:rPr>
              <a:t>Adecuaciones al espacio físico (Batería sanitaria).</a:t>
            </a:r>
          </a:p>
        </p:txBody>
      </p:sp>
      <p:grpSp>
        <p:nvGrpSpPr>
          <p:cNvPr id="11" name="Grupo 10"/>
          <p:cNvGrpSpPr/>
          <p:nvPr/>
        </p:nvGrpSpPr>
        <p:grpSpPr>
          <a:xfrm>
            <a:off x="76200" y="76201"/>
            <a:ext cx="8102600" cy="6680200"/>
            <a:chOff x="0" y="0"/>
            <a:chExt cx="8303740" cy="6869049"/>
          </a:xfrm>
        </p:grpSpPr>
        <p:pic>
          <p:nvPicPr>
            <p:cNvPr id="7" name="Imagen 14" descr="E:\Sistematización BCAC\2014 - Defender la Alegría\Registro Audiovisual Dic 2014\7 Dic 2014 - Día de las Velitas\DSCN4993.JPG"/>
            <p:cNvPicPr>
              <a:picLocks noChangeAspect="1"/>
            </p:cNvPicPr>
            <p:nvPr/>
          </p:nvPicPr>
          <p:blipFill>
            <a:blip r:embed="rId2">
              <a:extLst>
                <a:ext uri="{28A0092B-C50C-407E-A947-70E740481C1C}">
                  <a14:useLocalDpi xmlns:a14="http://schemas.microsoft.com/office/drawing/2010/main" val="0"/>
                </a:ext>
              </a:extLst>
            </a:blip>
            <a:srcRect t="5925" b="25555"/>
            <a:stretch>
              <a:fillRect/>
            </a:stretch>
          </p:blipFill>
          <p:spPr bwMode="auto">
            <a:xfrm>
              <a:off x="4047811" y="3380919"/>
              <a:ext cx="4255929" cy="348813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pic>
          <p:nvPicPr>
            <p:cNvPr id="8" name="Imagen 15" descr="E:\Sistematización BCAC\2014 - Defender la Alegría\Registro Audiovisual Dic 2014\16 - 24 Dic 2014 - Novenas DDHH\DSCN5273.JPG"/>
            <p:cNvPicPr>
              <a:picLocks noChangeAspect="1"/>
            </p:cNvPicPr>
            <p:nvPr/>
          </p:nvPicPr>
          <p:blipFill rotWithShape="1">
            <a:blip r:embed="rId3">
              <a:extLst>
                <a:ext uri="{28A0092B-C50C-407E-A947-70E740481C1C}">
                  <a14:useLocalDpi xmlns:a14="http://schemas.microsoft.com/office/drawing/2010/main" val="0"/>
                </a:ext>
              </a:extLst>
            </a:blip>
            <a:srcRect r="11261"/>
            <a:stretch/>
          </p:blipFill>
          <p:spPr bwMode="auto">
            <a:xfrm>
              <a:off x="3842762" y="11049"/>
              <a:ext cx="4460978" cy="336987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pic>
          <p:nvPicPr>
            <p:cNvPr id="9" name="Imagen 11" descr="E:\Sistematización BCAC\2014 - Defender la Alegría\Registro Audiovisual Dic 2014\16 - 24 Dic 2014 - Novenas DDHH\DSCN5256.JPG"/>
            <p:cNvPicPr>
              <a:picLocks noChangeAspect="1"/>
            </p:cNvPicPr>
            <p:nvPr/>
          </p:nvPicPr>
          <p:blipFill rotWithShape="1">
            <a:blip r:embed="rId4">
              <a:extLst>
                <a:ext uri="{28A0092B-C50C-407E-A947-70E740481C1C}">
                  <a14:useLocalDpi xmlns:a14="http://schemas.microsoft.com/office/drawing/2010/main" val="0"/>
                </a:ext>
              </a:extLst>
            </a:blip>
            <a:srcRect l="11874"/>
            <a:stretch/>
          </p:blipFill>
          <p:spPr bwMode="auto">
            <a:xfrm>
              <a:off x="0" y="3390719"/>
              <a:ext cx="4538651" cy="3478330"/>
            </a:xfrm>
            <a:prstGeom prst="rect">
              <a:avLst/>
            </a:prstGeom>
            <a:noFill/>
            <a:ln w="38100" cap="sq">
              <a:solidFill>
                <a:srgbClr val="000000"/>
              </a:solidFill>
              <a:miter lim="800000"/>
              <a:headEnd/>
              <a:tailEnd/>
            </a:ln>
            <a:effectLst>
              <a:outerShdw blurRad="508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pic>
          <p:nvPicPr>
            <p:cNvPr id="10" name="Imagen 8" descr="E:\Sistematización BCAC\2014 - Defender la Alegría\Registro Audiovisual Dic 2014\DSCN4987.JPG"/>
            <p:cNvPicPr>
              <a:picLocks noChangeAspect="1" noChangeArrowheads="1"/>
            </p:cNvPicPr>
            <p:nvPr/>
          </p:nvPicPr>
          <p:blipFill rotWithShape="1">
            <a:blip r:embed="rId5">
              <a:extLst>
                <a:ext uri="{28A0092B-C50C-407E-A947-70E740481C1C}">
                  <a14:useLocalDpi xmlns:a14="http://schemas.microsoft.com/office/drawing/2010/main" val="0"/>
                </a:ext>
              </a:extLst>
            </a:blip>
            <a:srcRect l="3026" t="4004" r="5012" b="6881"/>
            <a:stretch/>
          </p:blipFill>
          <p:spPr bwMode="auto">
            <a:xfrm>
              <a:off x="10794" y="0"/>
              <a:ext cx="4520363" cy="33711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sp>
        <p:nvSpPr>
          <p:cNvPr id="12" name="CuadroTexto 11"/>
          <p:cNvSpPr txBox="1"/>
          <p:nvPr/>
        </p:nvSpPr>
        <p:spPr>
          <a:xfrm>
            <a:off x="8473444" y="1333500"/>
            <a:ext cx="3604318" cy="1200329"/>
          </a:xfrm>
          <a:prstGeom prst="rect">
            <a:avLst/>
          </a:prstGeom>
          <a:noFill/>
        </p:spPr>
        <p:txBody>
          <a:bodyPr wrap="square" rtlCol="0">
            <a:spAutoFit/>
          </a:bodyPr>
          <a:lstStyle/>
          <a:p>
            <a:pPr algn="ctr"/>
            <a:r>
              <a:rPr lang="es-CO" dirty="0"/>
              <a:t>Primeros acercamientos al territorio y sus habitantes</a:t>
            </a:r>
          </a:p>
          <a:p>
            <a:pPr algn="ctr"/>
            <a:r>
              <a:rPr lang="es-CO" dirty="0" smtClean="0"/>
              <a:t>Biblioteca inactiva</a:t>
            </a:r>
          </a:p>
          <a:p>
            <a:pPr algn="ctr"/>
            <a:r>
              <a:rPr lang="es-CO" dirty="0" smtClean="0"/>
              <a:t>Novenas </a:t>
            </a:r>
            <a:r>
              <a:rPr lang="es-CO" dirty="0"/>
              <a:t>- JAC San Isidro</a:t>
            </a:r>
          </a:p>
        </p:txBody>
      </p:sp>
      <p:pic>
        <p:nvPicPr>
          <p:cNvPr id="1026" name="Picture 2" descr="Logo BCAC"/>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1574" y="2861992"/>
            <a:ext cx="985294" cy="9852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2229610"/>
      </p:ext>
    </p:extLst>
  </p:cSld>
  <p:clrMapOvr>
    <a:masterClrMapping/>
  </p:clrMapOvr>
  <mc:AlternateContent xmlns:mc="http://schemas.openxmlformats.org/markup-compatibility/2006">
    <mc:Choice xmlns:p14="http://schemas.microsoft.com/office/powerpoint/2010/main" Requires="p14">
      <p:transition spd="slow" p14:dur="2000" advTm="55662"/>
    </mc:Choice>
    <mc:Fallback>
      <p:transition spd="slow" advTm="55662"/>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8473444" y="1267460"/>
            <a:ext cx="3604318" cy="1424940"/>
          </a:xfrm>
        </p:spPr>
        <p:txBody>
          <a:bodyPr>
            <a:normAutofit/>
          </a:bodyPr>
          <a:lstStyle/>
          <a:p>
            <a:pPr algn="ctr"/>
            <a:r>
              <a:rPr lang="es-MX" sz="1800" dirty="0" smtClean="0">
                <a:solidFill>
                  <a:schemeClr val="tx1"/>
                </a:solidFill>
              </a:rPr>
              <a:t>Adecuaciones al espacio físico (estantes, libros)</a:t>
            </a:r>
            <a:endParaRPr lang="es-MX" sz="1800" dirty="0">
              <a:solidFill>
                <a:schemeClr val="tx1"/>
              </a:solidFill>
            </a:endParaRPr>
          </a:p>
          <a:p>
            <a:pPr algn="ctr"/>
            <a:r>
              <a:rPr lang="es-CO" sz="1800" dirty="0" smtClean="0">
                <a:solidFill>
                  <a:schemeClr val="tx1"/>
                </a:solidFill>
              </a:rPr>
              <a:t>Talleres de Construcción de Paz -  Comedor Morací</a:t>
            </a:r>
            <a:endParaRPr lang="en-US" sz="1800" dirty="0">
              <a:solidFill>
                <a:schemeClr val="tx1"/>
              </a:solidFill>
            </a:endParaRPr>
          </a:p>
        </p:txBody>
      </p:sp>
      <p:sp>
        <p:nvSpPr>
          <p:cNvPr id="12" name="Título 3"/>
          <p:cNvSpPr txBox="1">
            <a:spLocks/>
          </p:cNvSpPr>
          <p:nvPr/>
        </p:nvSpPr>
        <p:spPr>
          <a:xfrm>
            <a:off x="8600444" y="342900"/>
            <a:ext cx="3200400" cy="990600"/>
          </a:xfrm>
          <a:prstGeom prst="rect">
            <a:avLst/>
          </a:prstGeom>
        </p:spPr>
        <p:txBody>
          <a:bodyPr vert="horz" lIns="91440" tIns="45720" rIns="91440" bIns="45720" rtlCol="0" anchor="b">
            <a:normAutofit/>
          </a:bodyPr>
          <a:lstStyle>
            <a:lvl1pPr algn="l" defTabSz="914422" rtl="0" eaLnBrk="1" latinLnBrk="0" hangingPunct="1">
              <a:lnSpc>
                <a:spcPct val="90000"/>
              </a:lnSpc>
              <a:spcBef>
                <a:spcPct val="0"/>
              </a:spcBef>
              <a:buNone/>
              <a:defRPr sz="3200" b="1"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s-MX" dirty="0">
                <a:solidFill>
                  <a:schemeClr val="tx1"/>
                </a:solidFill>
              </a:rPr>
              <a:t>2015. Gente de hacer</a:t>
            </a:r>
            <a:endParaRPr lang="en-US" dirty="0"/>
          </a:p>
        </p:txBody>
      </p:sp>
      <p:grpSp>
        <p:nvGrpSpPr>
          <p:cNvPr id="5" name="Grupo 4"/>
          <p:cNvGrpSpPr/>
          <p:nvPr/>
        </p:nvGrpSpPr>
        <p:grpSpPr>
          <a:xfrm>
            <a:off x="88900" y="88900"/>
            <a:ext cx="8128000" cy="6654800"/>
            <a:chOff x="0" y="-1"/>
            <a:chExt cx="8246620" cy="6782405"/>
          </a:xfrm>
        </p:grpSpPr>
        <p:pic>
          <p:nvPicPr>
            <p:cNvPr id="16" name="Imagen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9157" y="-1"/>
              <a:ext cx="4757463" cy="35680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n 12"/>
            <p:cNvPicPr>
              <a:picLocks noChangeAspect="1"/>
            </p:cNvPicPr>
            <p:nvPr/>
          </p:nvPicPr>
          <p:blipFill rotWithShape="1">
            <a:blip r:embed="rId4" cstate="print">
              <a:extLst>
                <a:ext uri="{28A0092B-C50C-407E-A947-70E740481C1C}">
                  <a14:useLocalDpi xmlns:a14="http://schemas.microsoft.com/office/drawing/2010/main" val="0"/>
                </a:ext>
              </a:extLst>
            </a:blip>
            <a:srcRect l="8275"/>
            <a:stretch/>
          </p:blipFill>
          <p:spPr>
            <a:xfrm>
              <a:off x="8883" y="-1"/>
              <a:ext cx="4363762" cy="35680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Marcador de contenido 3"/>
            <p:cNvPicPr>
              <a:picLocks noChangeAspect="1"/>
            </p:cNvPicPr>
            <p:nvPr/>
          </p:nvPicPr>
          <p:blipFill rotWithShape="1">
            <a:blip r:embed="rId5" cstate="print">
              <a:extLst>
                <a:ext uri="{28A0092B-C50C-407E-A947-70E740481C1C}">
                  <a14:useLocalDpi xmlns:a14="http://schemas.microsoft.com/office/drawing/2010/main" val="0"/>
                </a:ext>
              </a:extLst>
            </a:blip>
            <a:srcRect t="7404" r="13674" b="6798"/>
            <a:stretch/>
          </p:blipFill>
          <p:spPr>
            <a:xfrm>
              <a:off x="3935342" y="3568700"/>
              <a:ext cx="4310398" cy="3213100"/>
            </a:xfrm>
            <a:prstGeom prst="rect">
              <a:avLst/>
            </a:prstGeom>
            <a:solidFill>
              <a:schemeClr val="tx2">
                <a:lumMod val="20000"/>
                <a:lumOff val="80000"/>
              </a:schemeClr>
            </a:solidFill>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Marcador de contenido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572104"/>
              <a:ext cx="4280400" cy="3210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
        <p:nvSpPr>
          <p:cNvPr id="17" name="Marcador de texto 5"/>
          <p:cNvSpPr txBox="1">
            <a:spLocks/>
          </p:cNvSpPr>
          <p:nvPr/>
        </p:nvSpPr>
        <p:spPr>
          <a:xfrm>
            <a:off x="8473444" y="2613660"/>
            <a:ext cx="3604318" cy="3825240"/>
          </a:xfrm>
          <a:prstGeom prst="rect">
            <a:avLst/>
          </a:prstGeom>
        </p:spPr>
        <p:txBody>
          <a:bodyPr vert="horz" lIns="91440" tIns="45720" rIns="91440" bIns="45720" rtlCol="0">
            <a:normAutofit/>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r>
              <a:rPr lang="es-CO" sz="2000" dirty="0" smtClean="0">
                <a:solidFill>
                  <a:schemeClr val="tx1"/>
                </a:solidFill>
              </a:rPr>
              <a:t>Fortalezas</a:t>
            </a:r>
          </a:p>
          <a:p>
            <a:pPr marL="342900" indent="-342900">
              <a:buFont typeface="Wingdings" pitchFamily="2" charset="2"/>
              <a:buChar char="Ø"/>
            </a:pPr>
            <a:r>
              <a:rPr lang="es-CO" sz="1600" dirty="0" smtClean="0">
                <a:solidFill>
                  <a:schemeClr val="tx1"/>
                </a:solidFill>
              </a:rPr>
              <a:t>Acompañamiento de organizaciones del territorio.</a:t>
            </a:r>
          </a:p>
          <a:p>
            <a:pPr marL="342900" indent="-342900">
              <a:buFont typeface="Wingdings" pitchFamily="2" charset="2"/>
              <a:buChar char="Ø"/>
            </a:pPr>
            <a:r>
              <a:rPr lang="es-CO" sz="1600" dirty="0" smtClean="0">
                <a:solidFill>
                  <a:schemeClr val="tx1"/>
                </a:solidFill>
              </a:rPr>
              <a:t>Posicionamiento de la BCAC como actor del territorio.</a:t>
            </a:r>
          </a:p>
          <a:p>
            <a:pPr marL="342900" indent="-342900">
              <a:buFont typeface="Wingdings" pitchFamily="2" charset="2"/>
              <a:buChar char="Ø"/>
            </a:pPr>
            <a:r>
              <a:rPr lang="es-CO" sz="1600" dirty="0" smtClean="0">
                <a:solidFill>
                  <a:schemeClr val="tx1"/>
                </a:solidFill>
              </a:rPr>
              <a:t>Grupo conformado de usuarios de la Biblioteca.</a:t>
            </a:r>
          </a:p>
          <a:p>
            <a:pPr algn="ctr"/>
            <a:r>
              <a:rPr lang="es-CO" sz="1800" dirty="0" smtClean="0">
                <a:solidFill>
                  <a:schemeClr val="tx1"/>
                </a:solidFill>
              </a:rPr>
              <a:t>Debilidades</a:t>
            </a:r>
            <a:endParaRPr lang="es-CO" sz="2000" dirty="0">
              <a:solidFill>
                <a:schemeClr val="tx1"/>
              </a:solidFill>
            </a:endParaRPr>
          </a:p>
          <a:p>
            <a:pPr marL="342900" indent="-342900">
              <a:buFont typeface="Wingdings" pitchFamily="2" charset="2"/>
              <a:buChar char="Ø"/>
            </a:pPr>
            <a:r>
              <a:rPr lang="es-CO" sz="1600" dirty="0" smtClean="0">
                <a:solidFill>
                  <a:schemeClr val="tx1"/>
                </a:solidFill>
              </a:rPr>
              <a:t>Falta de recursos (económicos).</a:t>
            </a:r>
            <a:endParaRPr lang="es-CO" sz="1200" dirty="0" smtClean="0">
              <a:solidFill>
                <a:schemeClr val="tx1"/>
              </a:solidFill>
            </a:endParaRPr>
          </a:p>
        </p:txBody>
      </p:sp>
      <p:pic>
        <p:nvPicPr>
          <p:cNvPr id="18" name="Picture 8" descr="Resultado de imagen para CimaVisiÃ³n"/>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2" r="92"/>
          <a:stretch/>
        </p:blipFill>
        <p:spPr bwMode="auto">
          <a:xfrm>
            <a:off x="3629906" y="3075780"/>
            <a:ext cx="1446567" cy="9661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624075"/>
      </p:ext>
    </p:extLst>
  </p:cSld>
  <p:clrMapOvr>
    <a:masterClrMapping/>
  </p:clrMapOvr>
  <mc:AlternateContent xmlns:mc="http://schemas.openxmlformats.org/markup-compatibility/2006">
    <mc:Choice xmlns:p14="http://schemas.microsoft.com/office/powerpoint/2010/main" Requires="p14">
      <p:transition spd="slow" p14:dur="2000" advTm="56640"/>
    </mc:Choice>
    <mc:Fallback>
      <p:transition spd="slow" advTm="5664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Título 3"/>
          <p:cNvSpPr txBox="1">
            <a:spLocks/>
          </p:cNvSpPr>
          <p:nvPr/>
        </p:nvSpPr>
        <p:spPr>
          <a:xfrm>
            <a:off x="8600444" y="342900"/>
            <a:ext cx="3200400" cy="990600"/>
          </a:xfrm>
          <a:prstGeom prst="rect">
            <a:avLst/>
          </a:prstGeom>
        </p:spPr>
        <p:txBody>
          <a:bodyPr vert="horz" lIns="91440" tIns="45720" rIns="91440" bIns="45720" rtlCol="0" anchor="b">
            <a:normAutofit fontScale="85000" lnSpcReduction="20000"/>
          </a:bodyPr>
          <a:lstStyle>
            <a:lvl1pPr algn="l" defTabSz="914422" rtl="0" eaLnBrk="1" latinLnBrk="0" hangingPunct="1">
              <a:lnSpc>
                <a:spcPct val="90000"/>
              </a:lnSpc>
              <a:spcBef>
                <a:spcPct val="0"/>
              </a:spcBef>
              <a:buNone/>
              <a:defRPr sz="3200" b="1"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s-MX" dirty="0" smtClean="0">
                <a:solidFill>
                  <a:schemeClr val="tx1"/>
                </a:solidFill>
              </a:rPr>
              <a:t>2016. ¿Estábamos </a:t>
            </a:r>
            <a:r>
              <a:rPr lang="es-MX" dirty="0">
                <a:solidFill>
                  <a:schemeClr val="tx1"/>
                </a:solidFill>
              </a:rPr>
              <a:t>preparados para ello</a:t>
            </a:r>
            <a:r>
              <a:rPr lang="es-MX" dirty="0" smtClean="0">
                <a:solidFill>
                  <a:schemeClr val="tx1"/>
                </a:solidFill>
              </a:rPr>
              <a:t>?</a:t>
            </a:r>
            <a:endParaRPr lang="en-US" dirty="0"/>
          </a:p>
        </p:txBody>
      </p:sp>
      <p:grpSp>
        <p:nvGrpSpPr>
          <p:cNvPr id="11" name="Grupo 10"/>
          <p:cNvGrpSpPr/>
          <p:nvPr/>
        </p:nvGrpSpPr>
        <p:grpSpPr>
          <a:xfrm>
            <a:off x="91441" y="91440"/>
            <a:ext cx="8112034" cy="6675120"/>
            <a:chOff x="39186" y="0"/>
            <a:chExt cx="8229605" cy="6818814"/>
          </a:xfrm>
        </p:grpSpPr>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l="8502" t="-1" r="18803" b="17933"/>
            <a:stretch/>
          </p:blipFill>
          <p:spPr>
            <a:xfrm>
              <a:off x="4003413" y="3207420"/>
              <a:ext cx="4265376" cy="36113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Marcador de contenido 3"/>
            <p:cNvPicPr>
              <a:picLocks noChangeAspect="1"/>
            </p:cNvPicPr>
            <p:nvPr/>
          </p:nvPicPr>
          <p:blipFill rotWithShape="1">
            <a:blip r:embed="rId4" cstate="print">
              <a:extLst>
                <a:ext uri="{28A0092B-C50C-407E-A947-70E740481C1C}">
                  <a14:useLocalDpi xmlns:a14="http://schemas.microsoft.com/office/drawing/2010/main" val="0"/>
                </a:ext>
              </a:extLst>
            </a:blip>
            <a:srcRect l="30895" r="11668" b="28980"/>
            <a:stretch/>
          </p:blipFill>
          <p:spPr>
            <a:xfrm>
              <a:off x="40937" y="3197257"/>
              <a:ext cx="3988601" cy="3621557"/>
            </a:xfrm>
            <a:prstGeom prst="rect">
              <a:avLst/>
            </a:prstGeom>
            <a:solidFill>
              <a:schemeClr val="tx2">
                <a:lumMod val="20000"/>
                <a:lumOff val="80000"/>
              </a:schemeClr>
            </a:solidFill>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p:cNvPicPr>
              <a:picLocks noChangeAspect="1"/>
            </p:cNvPicPr>
            <p:nvPr/>
          </p:nvPicPr>
          <p:blipFill rotWithShape="1">
            <a:blip r:embed="rId5">
              <a:extLst>
                <a:ext uri="{28A0092B-C50C-407E-A947-70E740481C1C}">
                  <a14:useLocalDpi xmlns:a14="http://schemas.microsoft.com/office/drawing/2010/main" val="0"/>
                </a:ext>
              </a:extLst>
            </a:blip>
            <a:srcRect l="3791" t="8821" r="22193"/>
            <a:stretch/>
          </p:blipFill>
          <p:spPr>
            <a:xfrm>
              <a:off x="3944985" y="1295"/>
              <a:ext cx="4323806" cy="3195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Imagen 2"/>
            <p:cNvPicPr>
              <a:picLocks noChangeAspect="1"/>
            </p:cNvPicPr>
            <p:nvPr/>
          </p:nvPicPr>
          <p:blipFill rotWithShape="1">
            <a:blip r:embed="rId6" cstate="print">
              <a:extLst>
                <a:ext uri="{28A0092B-C50C-407E-A947-70E740481C1C}">
                  <a14:useLocalDpi xmlns:a14="http://schemas.microsoft.com/office/drawing/2010/main" val="0"/>
                </a:ext>
              </a:extLst>
            </a:blip>
            <a:srcRect l="5422" r="3435"/>
            <a:stretch/>
          </p:blipFill>
          <p:spPr>
            <a:xfrm>
              <a:off x="39186" y="0"/>
              <a:ext cx="3971111" cy="3267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
        <p:nvSpPr>
          <p:cNvPr id="12" name="Marcador de texto 3"/>
          <p:cNvSpPr txBox="1">
            <a:spLocks/>
          </p:cNvSpPr>
          <p:nvPr/>
        </p:nvSpPr>
        <p:spPr>
          <a:xfrm>
            <a:off x="8473444" y="1267460"/>
            <a:ext cx="3604318" cy="1424940"/>
          </a:xfrm>
          <a:prstGeom prst="rect">
            <a:avLst/>
          </a:prstGeom>
        </p:spPr>
        <p:txBody>
          <a:bodyPr vert="horz" lIns="91440" tIns="45720" rIns="91440" bIns="45720" rtlCol="0">
            <a:normAutofit/>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endParaRPr lang="es-MX" sz="1800" dirty="0" smtClean="0">
              <a:solidFill>
                <a:schemeClr val="tx1"/>
              </a:solidFill>
            </a:endParaRPr>
          </a:p>
        </p:txBody>
      </p:sp>
      <p:sp>
        <p:nvSpPr>
          <p:cNvPr id="15" name="Marcador de texto 3"/>
          <p:cNvSpPr txBox="1">
            <a:spLocks/>
          </p:cNvSpPr>
          <p:nvPr/>
        </p:nvSpPr>
        <p:spPr>
          <a:xfrm>
            <a:off x="8435344" y="1280160"/>
            <a:ext cx="3604318" cy="1424940"/>
          </a:xfrm>
          <a:prstGeom prst="rect">
            <a:avLst/>
          </a:prstGeom>
        </p:spPr>
        <p:txBody>
          <a:bodyPr vert="horz" lIns="91440" tIns="45720" rIns="91440" bIns="45720" rtlCol="0">
            <a:normAutofit fontScale="92500" lnSpcReduction="10000"/>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r>
              <a:rPr lang="es-MX" sz="1800" dirty="0">
                <a:solidFill>
                  <a:schemeClr val="tx1"/>
                </a:solidFill>
              </a:rPr>
              <a:t>Escuelas de trabajo (Alfabetización, Fútbol, Manitas, Paz, Rap,)</a:t>
            </a:r>
          </a:p>
          <a:p>
            <a:pPr algn="ctr"/>
            <a:r>
              <a:rPr lang="es-MX" sz="1800" dirty="0">
                <a:solidFill>
                  <a:schemeClr val="tx1"/>
                </a:solidFill>
              </a:rPr>
              <a:t>Proyecto “Construyendo escenarios de paz”</a:t>
            </a:r>
          </a:p>
        </p:txBody>
      </p:sp>
      <p:sp>
        <p:nvSpPr>
          <p:cNvPr id="16" name="Marcador de texto 5"/>
          <p:cNvSpPr txBox="1">
            <a:spLocks/>
          </p:cNvSpPr>
          <p:nvPr/>
        </p:nvSpPr>
        <p:spPr>
          <a:xfrm>
            <a:off x="8473444" y="2613660"/>
            <a:ext cx="3604318" cy="3825240"/>
          </a:xfrm>
          <a:prstGeom prst="rect">
            <a:avLst/>
          </a:prstGeom>
        </p:spPr>
        <p:txBody>
          <a:bodyPr vert="horz" lIns="91440" tIns="45720" rIns="91440" bIns="45720" rtlCol="0">
            <a:normAutofit fontScale="92500" lnSpcReduction="20000"/>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r>
              <a:rPr lang="es-CO" sz="2000" dirty="0" smtClean="0">
                <a:solidFill>
                  <a:schemeClr val="tx1"/>
                </a:solidFill>
              </a:rPr>
              <a:t>Fortalezas</a:t>
            </a:r>
          </a:p>
          <a:p>
            <a:pPr marL="342900" indent="-342900">
              <a:buFont typeface="Wingdings" pitchFamily="2" charset="2"/>
              <a:buChar char="Ø"/>
            </a:pPr>
            <a:r>
              <a:rPr lang="es-CO" sz="1600" dirty="0" smtClean="0">
                <a:solidFill>
                  <a:schemeClr val="tx1"/>
                </a:solidFill>
              </a:rPr>
              <a:t>Acogida de los talleres por parte de la comunidad.</a:t>
            </a:r>
          </a:p>
          <a:p>
            <a:pPr marL="342900" indent="-342900">
              <a:buFont typeface="Wingdings" pitchFamily="2" charset="2"/>
              <a:buChar char="Ø"/>
            </a:pPr>
            <a:r>
              <a:rPr lang="es-CO" sz="1600" dirty="0" smtClean="0">
                <a:solidFill>
                  <a:schemeClr val="tx1"/>
                </a:solidFill>
              </a:rPr>
              <a:t>Articulación en planes de trabajo inter-organizaciones (Ojo al Cerro).</a:t>
            </a:r>
          </a:p>
          <a:p>
            <a:pPr marL="342900" indent="-342900">
              <a:buFont typeface="Wingdings" pitchFamily="2" charset="2"/>
              <a:buChar char="Ø"/>
            </a:pPr>
            <a:r>
              <a:rPr lang="es-CO" sz="1600" dirty="0" smtClean="0">
                <a:solidFill>
                  <a:schemeClr val="tx1"/>
                </a:solidFill>
              </a:rPr>
              <a:t>Recursos económicos.</a:t>
            </a:r>
          </a:p>
          <a:p>
            <a:pPr algn="ctr"/>
            <a:r>
              <a:rPr lang="es-CO" sz="1800" dirty="0" smtClean="0">
                <a:solidFill>
                  <a:schemeClr val="tx1"/>
                </a:solidFill>
              </a:rPr>
              <a:t>Debilidades</a:t>
            </a:r>
          </a:p>
          <a:p>
            <a:pPr marL="342900" indent="-342900">
              <a:buFont typeface="Wingdings" pitchFamily="2" charset="2"/>
              <a:buChar char="Ø"/>
            </a:pPr>
            <a:r>
              <a:rPr lang="es-CO" sz="1600" dirty="0" smtClean="0">
                <a:solidFill>
                  <a:schemeClr val="tx1"/>
                </a:solidFill>
              </a:rPr>
              <a:t>Falta de comunicación y articulación entre el ED y las familias.</a:t>
            </a:r>
          </a:p>
          <a:p>
            <a:pPr marL="342900" indent="-342900">
              <a:buFont typeface="Wingdings" pitchFamily="2" charset="2"/>
              <a:buChar char="Ø"/>
            </a:pPr>
            <a:r>
              <a:rPr lang="es-CO" sz="1600" dirty="0" smtClean="0">
                <a:solidFill>
                  <a:schemeClr val="tx1"/>
                </a:solidFill>
              </a:rPr>
              <a:t>Falta de espacios para el desarrollo de las escuelas.</a:t>
            </a:r>
          </a:p>
          <a:p>
            <a:pPr marL="342900" indent="-342900">
              <a:buFont typeface="Wingdings" pitchFamily="2" charset="2"/>
              <a:buChar char="Ø"/>
            </a:pPr>
            <a:r>
              <a:rPr lang="es-CO" sz="1600" dirty="0" smtClean="0">
                <a:solidFill>
                  <a:schemeClr val="tx1"/>
                </a:solidFill>
              </a:rPr>
              <a:t>Inexperiencia en gestión de proyectos.</a:t>
            </a:r>
          </a:p>
          <a:p>
            <a:pPr marL="342900" indent="-342900">
              <a:buFont typeface="Wingdings" pitchFamily="2" charset="2"/>
              <a:buChar char="Ø"/>
            </a:pPr>
            <a:endParaRPr lang="es-CO" sz="1200" dirty="0" smtClean="0">
              <a:solidFill>
                <a:schemeClr val="tx1"/>
              </a:solidFill>
            </a:endParaRPr>
          </a:p>
        </p:txBody>
      </p:sp>
      <p:pic>
        <p:nvPicPr>
          <p:cNvPr id="20" name="Imagen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74417" y="2851014"/>
            <a:ext cx="1449234" cy="8985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71904177"/>
      </p:ext>
    </p:extLst>
  </p:cSld>
  <p:clrMapOvr>
    <a:masterClrMapping/>
  </p:clrMapOvr>
  <mc:AlternateContent xmlns:mc="http://schemas.openxmlformats.org/markup-compatibility/2006">
    <mc:Choice xmlns:p14="http://schemas.microsoft.com/office/powerpoint/2010/main" Requires="p14">
      <p:transition spd="slow" p14:dur="2000" advTm="86947"/>
    </mc:Choice>
    <mc:Fallback>
      <p:transition spd="slow" advTm="86947"/>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11" name="Grupo 10"/>
          <p:cNvGrpSpPr/>
          <p:nvPr/>
        </p:nvGrpSpPr>
        <p:grpSpPr>
          <a:xfrm>
            <a:off x="88900" y="88899"/>
            <a:ext cx="8115300" cy="6667501"/>
            <a:chOff x="25400" y="30785"/>
            <a:chExt cx="8255000" cy="679043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23203" y="3326786"/>
              <a:ext cx="4656667" cy="3492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n 12"/>
            <p:cNvPicPr>
              <a:picLocks noChangeAspect="1"/>
            </p:cNvPicPr>
            <p:nvPr/>
          </p:nvPicPr>
          <p:blipFill rotWithShape="1">
            <a:blip r:embed="rId3" cstate="print">
              <a:extLst>
                <a:ext uri="{28A0092B-C50C-407E-A947-70E740481C1C}">
                  <a14:useLocalDpi xmlns:a14="http://schemas.microsoft.com/office/drawing/2010/main" val="0"/>
                </a:ext>
              </a:extLst>
            </a:blip>
            <a:srcRect l="4107"/>
            <a:stretch/>
          </p:blipFill>
          <p:spPr>
            <a:xfrm>
              <a:off x="25400" y="3365612"/>
              <a:ext cx="4418256" cy="34556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l="287" r="12987"/>
            <a:stretch/>
          </p:blipFill>
          <p:spPr>
            <a:xfrm>
              <a:off x="25400" y="30785"/>
              <a:ext cx="5029200" cy="32851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n 11"/>
            <p:cNvPicPr>
              <a:picLocks noChangeAspect="1"/>
            </p:cNvPicPr>
            <p:nvPr/>
          </p:nvPicPr>
          <p:blipFill rotWithShape="1">
            <a:blip r:embed="rId5">
              <a:extLst>
                <a:ext uri="{28A0092B-C50C-407E-A947-70E740481C1C}">
                  <a14:useLocalDpi xmlns:a14="http://schemas.microsoft.com/office/drawing/2010/main" val="0"/>
                </a:ext>
              </a:extLst>
            </a:blip>
            <a:srcRect l="8054" r="9976"/>
            <a:stretch/>
          </p:blipFill>
          <p:spPr>
            <a:xfrm>
              <a:off x="3682999" y="30785"/>
              <a:ext cx="4597401" cy="32462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Imagen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1927" y="2409635"/>
              <a:ext cx="1851893" cy="1850921"/>
            </a:xfrm>
            <a:prstGeom prst="rect">
              <a:avLst/>
            </a:prstGeom>
          </p:spPr>
        </p:pic>
      </p:grpSp>
      <p:sp>
        <p:nvSpPr>
          <p:cNvPr id="16" name="Marcador de texto 3"/>
          <p:cNvSpPr txBox="1">
            <a:spLocks/>
          </p:cNvSpPr>
          <p:nvPr/>
        </p:nvSpPr>
        <p:spPr>
          <a:xfrm>
            <a:off x="8435344" y="1343660"/>
            <a:ext cx="3604318" cy="1424940"/>
          </a:xfrm>
          <a:prstGeom prst="rect">
            <a:avLst/>
          </a:prstGeom>
        </p:spPr>
        <p:txBody>
          <a:bodyPr vert="horz" lIns="91440" tIns="45720" rIns="91440" bIns="45720" rtlCol="0">
            <a:normAutofit fontScale="92500" lnSpcReduction="10000"/>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r>
              <a:rPr lang="es-MX" sz="1800" dirty="0" smtClean="0">
                <a:solidFill>
                  <a:schemeClr val="tx1"/>
                </a:solidFill>
              </a:rPr>
              <a:t>Adaptar la dinámica de trabajo a la lógica de ejecución del proyecto. (Informes, fotos, balances, etc).</a:t>
            </a:r>
          </a:p>
          <a:p>
            <a:pPr algn="ctr"/>
            <a:r>
              <a:rPr lang="es-MX" sz="1800" dirty="0" smtClean="0">
                <a:solidFill>
                  <a:schemeClr val="tx1"/>
                </a:solidFill>
              </a:rPr>
              <a:t>Crisis y disolución</a:t>
            </a:r>
            <a:endParaRPr lang="es-MX" sz="1800" dirty="0">
              <a:solidFill>
                <a:schemeClr val="tx1"/>
              </a:solidFill>
            </a:endParaRPr>
          </a:p>
        </p:txBody>
      </p:sp>
      <p:sp>
        <p:nvSpPr>
          <p:cNvPr id="18" name="Título 3"/>
          <p:cNvSpPr txBox="1">
            <a:spLocks/>
          </p:cNvSpPr>
          <p:nvPr/>
        </p:nvSpPr>
        <p:spPr>
          <a:xfrm>
            <a:off x="8600444" y="342900"/>
            <a:ext cx="3200400" cy="990600"/>
          </a:xfrm>
          <a:prstGeom prst="rect">
            <a:avLst/>
          </a:prstGeom>
        </p:spPr>
        <p:txBody>
          <a:bodyPr vert="horz" lIns="91440" tIns="45720" rIns="91440" bIns="45720" rtlCol="0" anchor="b">
            <a:normAutofit/>
          </a:bodyPr>
          <a:lstStyle>
            <a:lvl1pPr algn="l" defTabSz="914422" rtl="0" eaLnBrk="1" latinLnBrk="0" hangingPunct="1">
              <a:lnSpc>
                <a:spcPct val="90000"/>
              </a:lnSpc>
              <a:spcBef>
                <a:spcPct val="0"/>
              </a:spcBef>
              <a:buNone/>
              <a:defRPr sz="3200" b="1" kern="1200" cap="all" baseline="0">
                <a:blipFill>
                  <a:blip r:embed="rId7">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es-CO" dirty="0" smtClean="0"/>
              <a:t>2017. Ensayo y Error</a:t>
            </a:r>
            <a:endParaRPr lang="en-US" dirty="0"/>
          </a:p>
        </p:txBody>
      </p:sp>
      <p:sp>
        <p:nvSpPr>
          <p:cNvPr id="19" name="Marcador de texto 5"/>
          <p:cNvSpPr txBox="1">
            <a:spLocks/>
          </p:cNvSpPr>
          <p:nvPr/>
        </p:nvSpPr>
        <p:spPr>
          <a:xfrm>
            <a:off x="8473444" y="2613660"/>
            <a:ext cx="3604318" cy="3825240"/>
          </a:xfrm>
          <a:prstGeom prst="rect">
            <a:avLst/>
          </a:prstGeom>
        </p:spPr>
        <p:txBody>
          <a:bodyPr vert="horz" lIns="91440" tIns="45720" rIns="91440" bIns="45720" rtlCol="0">
            <a:normAutofit/>
          </a:bodyPr>
          <a:lstStyle>
            <a:lvl1pPr marL="0" indent="0" algn="l" defTabSz="914422" rtl="0" eaLnBrk="1" latinLnBrk="0" hangingPunct="1">
              <a:lnSpc>
                <a:spcPct val="100000"/>
              </a:lnSpc>
              <a:spcBef>
                <a:spcPts val="1001"/>
              </a:spcBef>
              <a:buClr>
                <a:schemeClr val="accent1">
                  <a:lumMod val="75000"/>
                </a:schemeClr>
              </a:buClr>
              <a:buSzPct val="85000"/>
              <a:buFont typeface="Wingdings" pitchFamily="2" charset="2"/>
              <a:buNone/>
              <a:defRPr sz="140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200"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00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900" kern="1200">
                <a:solidFill>
                  <a:schemeClr val="tx1"/>
                </a:solidFill>
                <a:latin typeface="+mn-lt"/>
                <a:ea typeface="+mn-ea"/>
                <a:cs typeface="+mn-cs"/>
              </a:defRPr>
            </a:lvl9pPr>
          </a:lstStyle>
          <a:p>
            <a:pPr algn="ctr"/>
            <a:r>
              <a:rPr lang="es-CO" sz="2000" dirty="0" smtClean="0">
                <a:solidFill>
                  <a:schemeClr val="tx1"/>
                </a:solidFill>
              </a:rPr>
              <a:t>Fortalezas</a:t>
            </a:r>
          </a:p>
          <a:p>
            <a:pPr marL="342900" indent="-342900">
              <a:buFont typeface="Wingdings" pitchFamily="2" charset="2"/>
              <a:buChar char="Ø"/>
            </a:pPr>
            <a:r>
              <a:rPr lang="es-CO" sz="1600" dirty="0" smtClean="0">
                <a:solidFill>
                  <a:schemeClr val="tx1"/>
                </a:solidFill>
              </a:rPr>
              <a:t>Apoyo de habitantes del territorio (Cesar y Natalia).</a:t>
            </a:r>
          </a:p>
          <a:p>
            <a:pPr marL="342900" indent="-342900">
              <a:buFont typeface="Wingdings" pitchFamily="2" charset="2"/>
              <a:buChar char="Ø"/>
            </a:pPr>
            <a:r>
              <a:rPr lang="es-CO" sz="1600" dirty="0" smtClean="0">
                <a:solidFill>
                  <a:schemeClr val="tx1"/>
                </a:solidFill>
              </a:rPr>
              <a:t>Visibilización de la BCAC en redes sociales.</a:t>
            </a:r>
          </a:p>
          <a:p>
            <a:pPr marL="342900" indent="-342900">
              <a:buFont typeface="Wingdings" pitchFamily="2" charset="2"/>
              <a:buChar char="Ø"/>
            </a:pPr>
            <a:r>
              <a:rPr lang="es-CO" sz="1600" dirty="0" smtClean="0">
                <a:solidFill>
                  <a:schemeClr val="tx1"/>
                </a:solidFill>
              </a:rPr>
              <a:t>Capacidad de convocatoria.</a:t>
            </a:r>
          </a:p>
          <a:p>
            <a:pPr algn="ctr"/>
            <a:r>
              <a:rPr lang="es-CO" sz="1800" dirty="0" smtClean="0">
                <a:solidFill>
                  <a:schemeClr val="tx1"/>
                </a:solidFill>
              </a:rPr>
              <a:t>Debilidades</a:t>
            </a:r>
          </a:p>
          <a:p>
            <a:pPr marL="342900" indent="-342900">
              <a:buFont typeface="Wingdings" pitchFamily="2" charset="2"/>
              <a:buChar char="Ø"/>
            </a:pPr>
            <a:r>
              <a:rPr lang="es-CO" sz="1600" dirty="0" smtClean="0">
                <a:solidFill>
                  <a:schemeClr val="tx1"/>
                </a:solidFill>
              </a:rPr>
              <a:t>Estancamiento de la proyección organizativa.</a:t>
            </a:r>
          </a:p>
          <a:p>
            <a:pPr marL="342900" indent="-342900">
              <a:buFont typeface="Wingdings" pitchFamily="2" charset="2"/>
              <a:buChar char="Ø"/>
            </a:pPr>
            <a:r>
              <a:rPr lang="es-CO" sz="1600" dirty="0" smtClean="0">
                <a:solidFill>
                  <a:schemeClr val="tx1"/>
                </a:solidFill>
              </a:rPr>
              <a:t>Dificultades con cumplimiento de metas e indicadores.</a:t>
            </a:r>
            <a:endParaRPr lang="es-CO" sz="1600" dirty="0">
              <a:solidFill>
                <a:schemeClr val="tx1"/>
              </a:solidFill>
            </a:endParaRPr>
          </a:p>
        </p:txBody>
      </p:sp>
    </p:spTree>
    <p:extLst>
      <p:ext uri="{BB962C8B-B14F-4D97-AF65-F5344CB8AC3E}">
        <p14:creationId xmlns:p14="http://schemas.microsoft.com/office/powerpoint/2010/main" val="928667721"/>
      </p:ext>
    </p:extLst>
  </p:cSld>
  <p:clrMapOvr>
    <a:masterClrMapping/>
  </p:clrMapOvr>
  <mc:AlternateContent xmlns:mc="http://schemas.openxmlformats.org/markup-compatibility/2006">
    <mc:Choice xmlns:p14="http://schemas.microsoft.com/office/powerpoint/2010/main" Requires="p14">
      <p:transition spd="slow" p14:dur="2000" advTm="66851"/>
    </mc:Choice>
    <mc:Fallback>
      <p:transition spd="slow" advTm="6685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632700" cy="6858000"/>
          </a:xfrm>
        </p:spPr>
        <p:txBody>
          <a:bodyPr/>
          <a:lstStyle/>
          <a:p>
            <a:pPr algn="ctr"/>
            <a:r>
              <a:rPr lang="es-MX" dirty="0" smtClean="0"/>
              <a:t>III. Análisis </a:t>
            </a:r>
            <a:r>
              <a:rPr lang="es-MX" dirty="0"/>
              <a:t>e Interpretación crítica de la Experiencia (AICE)</a:t>
            </a:r>
            <a:endParaRPr lang="en-US" dirty="0"/>
          </a:p>
        </p:txBody>
      </p:sp>
      <p:pic>
        <p:nvPicPr>
          <p:cNvPr id="3" name="Imagen 2"/>
          <p:cNvPicPr>
            <a:picLocks noChangeAspect="1"/>
          </p:cNvPicPr>
          <p:nvPr/>
        </p:nvPicPr>
        <p:blipFill rotWithShape="1">
          <a:blip r:embed="rId2">
            <a:extLst>
              <a:ext uri="{28A0092B-C50C-407E-A947-70E740481C1C}">
                <a14:useLocalDpi xmlns:a14="http://schemas.microsoft.com/office/drawing/2010/main" val="0"/>
              </a:ext>
            </a:extLst>
          </a:blip>
          <a:srcRect l="19519" t="72221" r="56246" b="2133"/>
          <a:stretch/>
        </p:blipFill>
        <p:spPr>
          <a:xfrm>
            <a:off x="8255000" y="1236849"/>
            <a:ext cx="3937000" cy="5621151"/>
          </a:xfrm>
          <a:prstGeom prst="rect">
            <a:avLst/>
          </a:prstGeom>
        </p:spPr>
      </p:pic>
      <p:pic>
        <p:nvPicPr>
          <p:cNvPr id="4" name="Imagen 3"/>
          <p:cNvPicPr>
            <a:picLocks noChangeAspect="1"/>
          </p:cNvPicPr>
          <p:nvPr/>
        </p:nvPicPr>
        <p:blipFill>
          <a:blip r:embed="rId3"/>
          <a:stretch>
            <a:fillRect/>
          </a:stretch>
        </p:blipFill>
        <p:spPr>
          <a:xfrm>
            <a:off x="3365500" y="5645315"/>
            <a:ext cx="1049084" cy="925666"/>
          </a:xfrm>
          <a:prstGeom prst="rect">
            <a:avLst/>
          </a:prstGeom>
        </p:spPr>
      </p:pic>
      <p:pic>
        <p:nvPicPr>
          <p:cNvPr id="5" name="Imagen 4"/>
          <p:cNvPicPr>
            <a:picLocks noChangeAspect="1"/>
          </p:cNvPicPr>
          <p:nvPr/>
        </p:nvPicPr>
        <p:blipFill>
          <a:blip r:embed="rId3"/>
          <a:stretch>
            <a:fillRect/>
          </a:stretch>
        </p:blipFill>
        <p:spPr>
          <a:xfrm>
            <a:off x="5059110" y="1236849"/>
            <a:ext cx="485774" cy="428626"/>
          </a:xfrm>
          <a:prstGeom prst="rect">
            <a:avLst/>
          </a:prstGeom>
        </p:spPr>
      </p:pic>
      <p:pic>
        <p:nvPicPr>
          <p:cNvPr id="6" name="Imagen 5"/>
          <p:cNvPicPr>
            <a:picLocks noChangeAspect="1"/>
          </p:cNvPicPr>
          <p:nvPr/>
        </p:nvPicPr>
        <p:blipFill>
          <a:blip r:embed="rId3"/>
          <a:stretch>
            <a:fillRect/>
          </a:stretch>
        </p:blipFill>
        <p:spPr>
          <a:xfrm>
            <a:off x="576010" y="668655"/>
            <a:ext cx="485774" cy="428626"/>
          </a:xfrm>
          <a:prstGeom prst="rect">
            <a:avLst/>
          </a:prstGeom>
        </p:spPr>
      </p:pic>
      <p:pic>
        <p:nvPicPr>
          <p:cNvPr id="7" name="Imagen 6"/>
          <p:cNvPicPr>
            <a:picLocks noChangeAspect="1"/>
          </p:cNvPicPr>
          <p:nvPr/>
        </p:nvPicPr>
        <p:blipFill>
          <a:blip r:embed="rId3"/>
          <a:stretch>
            <a:fillRect/>
          </a:stretch>
        </p:blipFill>
        <p:spPr>
          <a:xfrm>
            <a:off x="11400160" y="5443855"/>
            <a:ext cx="791840" cy="698686"/>
          </a:xfrm>
          <a:prstGeom prst="rect">
            <a:avLst/>
          </a:prstGeom>
        </p:spPr>
      </p:pic>
      <p:pic>
        <p:nvPicPr>
          <p:cNvPr id="8" name="Imagen 7"/>
          <p:cNvPicPr>
            <a:picLocks noChangeAspect="1"/>
          </p:cNvPicPr>
          <p:nvPr/>
        </p:nvPicPr>
        <p:blipFill>
          <a:blip r:embed="rId4"/>
          <a:stretch>
            <a:fillRect/>
          </a:stretch>
        </p:blipFill>
        <p:spPr>
          <a:xfrm rot="20453770">
            <a:off x="10927091" y="586976"/>
            <a:ext cx="542510" cy="1398551"/>
          </a:xfrm>
          <a:prstGeom prst="rect">
            <a:avLst/>
          </a:prstGeom>
        </p:spPr>
      </p:pic>
    </p:spTree>
    <p:extLst>
      <p:ext uri="{BB962C8B-B14F-4D97-AF65-F5344CB8AC3E}">
        <p14:creationId xmlns:p14="http://schemas.microsoft.com/office/powerpoint/2010/main" val="3737956760"/>
      </p:ext>
    </p:extLst>
  </p:cSld>
  <p:clrMapOvr>
    <a:masterClrMapping/>
  </p:clrMapOvr>
  <mc:AlternateContent xmlns:mc="http://schemas.openxmlformats.org/markup-compatibility/2006">
    <mc:Choice xmlns:p14="http://schemas.microsoft.com/office/powerpoint/2010/main" Requires="p14">
      <p:transition spd="slow" p14:dur="2000" advTm="2326"/>
    </mc:Choice>
    <mc:Fallback>
      <p:transition spd="slow" advTm="2326"/>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37942"/>
            <a:ext cx="12192000" cy="1019637"/>
          </a:xfrm>
        </p:spPr>
        <p:txBody>
          <a:bodyPr>
            <a:normAutofit/>
          </a:bodyPr>
          <a:lstStyle/>
          <a:p>
            <a:pPr algn="ctr"/>
            <a:r>
              <a:rPr lang="es-MX" sz="5000" dirty="0"/>
              <a:t>Zemelman y el presente potencial</a:t>
            </a:r>
          </a:p>
        </p:txBody>
      </p:sp>
      <p:pic>
        <p:nvPicPr>
          <p:cNvPr id="3074" name="Picture 2" descr="Resultado de imagen para o menino eo mun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8263" y="5195457"/>
            <a:ext cx="3094219" cy="1237689"/>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4344615" y="4826126"/>
            <a:ext cx="3475552" cy="369460"/>
          </a:xfrm>
          <a:prstGeom prst="rect">
            <a:avLst/>
          </a:prstGeom>
          <a:noFill/>
        </p:spPr>
        <p:txBody>
          <a:bodyPr wrap="square" rtlCol="0">
            <a:spAutoFit/>
          </a:bodyPr>
          <a:lstStyle/>
          <a:p>
            <a:r>
              <a:rPr lang="es-MX" sz="1801" dirty="0"/>
              <a:t>Experiencias - Subjetividad</a:t>
            </a:r>
          </a:p>
        </p:txBody>
      </p:sp>
      <p:pic>
        <p:nvPicPr>
          <p:cNvPr id="3076" name="Picture 4" descr="Imagen relacionada"/>
          <p:cNvPicPr>
            <a:picLocks noChangeAspect="1" noChangeArrowheads="1"/>
          </p:cNvPicPr>
          <p:nvPr/>
        </p:nvPicPr>
        <p:blipFill rotWithShape="1">
          <a:blip r:embed="rId3">
            <a:extLst>
              <a:ext uri="{28A0092B-C50C-407E-A947-70E740481C1C}">
                <a14:useLocalDpi xmlns:a14="http://schemas.microsoft.com/office/drawing/2010/main" val="0"/>
              </a:ext>
            </a:extLst>
          </a:blip>
          <a:srcRect l="31198" r="25170"/>
          <a:stretch/>
        </p:blipFill>
        <p:spPr bwMode="auto">
          <a:xfrm>
            <a:off x="848609" y="1571324"/>
            <a:ext cx="1655582" cy="3124777"/>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561143" y="1609059"/>
            <a:ext cx="2230510" cy="369460"/>
          </a:xfrm>
          <a:prstGeom prst="rect">
            <a:avLst/>
          </a:prstGeom>
          <a:noFill/>
        </p:spPr>
        <p:txBody>
          <a:bodyPr wrap="square" rtlCol="0">
            <a:spAutoFit/>
          </a:bodyPr>
          <a:lstStyle/>
          <a:p>
            <a:pPr algn="ctr"/>
            <a:r>
              <a:rPr lang="es-MX" sz="1801" dirty="0"/>
              <a:t>SUJETO</a:t>
            </a:r>
          </a:p>
        </p:txBody>
      </p:sp>
      <p:sp>
        <p:nvSpPr>
          <p:cNvPr id="9" name="CuadroTexto 8"/>
          <p:cNvSpPr txBox="1"/>
          <p:nvPr/>
        </p:nvSpPr>
        <p:spPr>
          <a:xfrm>
            <a:off x="215882" y="4720788"/>
            <a:ext cx="3017947" cy="923714"/>
          </a:xfrm>
          <a:prstGeom prst="rect">
            <a:avLst/>
          </a:prstGeom>
          <a:noFill/>
        </p:spPr>
        <p:txBody>
          <a:bodyPr wrap="square" rtlCol="0">
            <a:spAutoFit/>
          </a:bodyPr>
          <a:lstStyle/>
          <a:p>
            <a:pPr algn="ctr"/>
            <a:r>
              <a:rPr lang="es-MX" sz="1801" dirty="0"/>
              <a:t>Articula dimensiones políticas, emocionales, económicas, etc</a:t>
            </a:r>
          </a:p>
        </p:txBody>
      </p:sp>
      <p:pic>
        <p:nvPicPr>
          <p:cNvPr id="10" name="Imagen 9"/>
          <p:cNvPicPr>
            <a:picLocks noChangeAspect="1"/>
          </p:cNvPicPr>
          <p:nvPr/>
        </p:nvPicPr>
        <p:blipFill>
          <a:blip r:embed="rId4"/>
          <a:stretch>
            <a:fillRect/>
          </a:stretch>
        </p:blipFill>
        <p:spPr>
          <a:xfrm>
            <a:off x="9591065" y="2936635"/>
            <a:ext cx="1714500" cy="1209675"/>
          </a:xfrm>
          <a:prstGeom prst="rect">
            <a:avLst/>
          </a:prstGeom>
        </p:spPr>
      </p:pic>
      <p:sp>
        <p:nvSpPr>
          <p:cNvPr id="11" name="CuadroTexto 10"/>
          <p:cNvSpPr txBox="1"/>
          <p:nvPr/>
        </p:nvSpPr>
        <p:spPr>
          <a:xfrm>
            <a:off x="9205880" y="4258275"/>
            <a:ext cx="2487600" cy="923714"/>
          </a:xfrm>
          <a:prstGeom prst="rect">
            <a:avLst/>
          </a:prstGeom>
          <a:noFill/>
        </p:spPr>
        <p:txBody>
          <a:bodyPr wrap="square" rtlCol="0">
            <a:spAutoFit/>
          </a:bodyPr>
          <a:lstStyle/>
          <a:p>
            <a:pPr algn="ctr"/>
            <a:r>
              <a:rPr lang="es-MX" sz="1801" dirty="0"/>
              <a:t>Comunicación, lenguaje, debate, cuestionamiento</a:t>
            </a:r>
          </a:p>
        </p:txBody>
      </p:sp>
      <p:grpSp>
        <p:nvGrpSpPr>
          <p:cNvPr id="3" name="Grupo 2"/>
          <p:cNvGrpSpPr/>
          <p:nvPr/>
        </p:nvGrpSpPr>
        <p:grpSpPr>
          <a:xfrm>
            <a:off x="3705525" y="2830773"/>
            <a:ext cx="4356372" cy="1491550"/>
            <a:chOff x="3705525" y="2830773"/>
            <a:chExt cx="4356372" cy="1491550"/>
          </a:xfrm>
        </p:grpSpPr>
        <p:pic>
          <p:nvPicPr>
            <p:cNvPr id="12" name="Imagen 11"/>
            <p:cNvPicPr>
              <a:picLocks noChangeAspect="1"/>
            </p:cNvPicPr>
            <p:nvPr/>
          </p:nvPicPr>
          <p:blipFill>
            <a:blip r:embed="rId5"/>
            <a:stretch>
              <a:fillRect/>
            </a:stretch>
          </p:blipFill>
          <p:spPr>
            <a:xfrm>
              <a:off x="3705525" y="2831566"/>
              <a:ext cx="1433966" cy="1490757"/>
            </a:xfrm>
            <a:prstGeom prst="rect">
              <a:avLst/>
            </a:prstGeom>
            <a:ln>
              <a:solidFill>
                <a:schemeClr val="tx1"/>
              </a:solidFill>
            </a:ln>
          </p:spPr>
        </p:pic>
        <p:pic>
          <p:nvPicPr>
            <p:cNvPr id="13" name="Imagen 12"/>
            <p:cNvPicPr>
              <a:picLocks noChangeAspect="1"/>
            </p:cNvPicPr>
            <p:nvPr/>
          </p:nvPicPr>
          <p:blipFill>
            <a:blip r:embed="rId6"/>
            <a:stretch>
              <a:fillRect/>
            </a:stretch>
          </p:blipFill>
          <p:spPr>
            <a:xfrm>
              <a:off x="6462203" y="2830773"/>
              <a:ext cx="1599694" cy="1489968"/>
            </a:xfrm>
            <a:prstGeom prst="rect">
              <a:avLst/>
            </a:prstGeom>
            <a:ln>
              <a:solidFill>
                <a:schemeClr val="tx1"/>
              </a:solidFill>
            </a:ln>
          </p:spPr>
        </p:pic>
        <p:pic>
          <p:nvPicPr>
            <p:cNvPr id="3082" name="Picture 10" descr="Imagen relacionada"/>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1598" r="19500"/>
            <a:stretch/>
          </p:blipFill>
          <p:spPr bwMode="auto">
            <a:xfrm>
              <a:off x="5140449" y="2831564"/>
              <a:ext cx="1321755" cy="148996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sp>
        <p:nvSpPr>
          <p:cNvPr id="14" name="CuadroTexto 13"/>
          <p:cNvSpPr txBox="1"/>
          <p:nvPr/>
        </p:nvSpPr>
        <p:spPr>
          <a:xfrm>
            <a:off x="3704882" y="2143576"/>
            <a:ext cx="1432800" cy="646587"/>
          </a:xfrm>
          <a:prstGeom prst="rect">
            <a:avLst/>
          </a:prstGeom>
          <a:noFill/>
        </p:spPr>
        <p:txBody>
          <a:bodyPr wrap="square" rtlCol="0">
            <a:spAutoFit/>
          </a:bodyPr>
          <a:lstStyle/>
          <a:p>
            <a:pPr algn="ctr"/>
            <a:r>
              <a:rPr lang="es-MX" sz="1801" dirty="0"/>
              <a:t>Pasado (Memoria)</a:t>
            </a:r>
          </a:p>
        </p:txBody>
      </p:sp>
      <p:sp>
        <p:nvSpPr>
          <p:cNvPr id="21" name="CuadroTexto 20"/>
          <p:cNvSpPr txBox="1"/>
          <p:nvPr/>
        </p:nvSpPr>
        <p:spPr>
          <a:xfrm>
            <a:off x="5141004" y="2321130"/>
            <a:ext cx="1321200" cy="369460"/>
          </a:xfrm>
          <a:prstGeom prst="rect">
            <a:avLst/>
          </a:prstGeom>
          <a:noFill/>
        </p:spPr>
        <p:txBody>
          <a:bodyPr wrap="square" rtlCol="0" anchor="ctr">
            <a:spAutoFit/>
          </a:bodyPr>
          <a:lstStyle/>
          <a:p>
            <a:pPr algn="ctr"/>
            <a:r>
              <a:rPr lang="es-MX" sz="1801" dirty="0"/>
              <a:t>Presente</a:t>
            </a:r>
          </a:p>
        </p:txBody>
      </p:sp>
      <p:sp>
        <p:nvSpPr>
          <p:cNvPr id="22" name="CuadroTexto 21"/>
          <p:cNvSpPr txBox="1"/>
          <p:nvPr/>
        </p:nvSpPr>
        <p:spPr>
          <a:xfrm>
            <a:off x="6463497" y="2143576"/>
            <a:ext cx="1598400" cy="646587"/>
          </a:xfrm>
          <a:prstGeom prst="rect">
            <a:avLst/>
          </a:prstGeom>
          <a:noFill/>
        </p:spPr>
        <p:txBody>
          <a:bodyPr wrap="square" rtlCol="0">
            <a:spAutoFit/>
          </a:bodyPr>
          <a:lstStyle/>
          <a:p>
            <a:pPr algn="ctr"/>
            <a:r>
              <a:rPr lang="es-MX" sz="1801" dirty="0"/>
              <a:t>Futuro (Utopía)</a:t>
            </a:r>
          </a:p>
        </p:txBody>
      </p:sp>
      <p:sp>
        <p:nvSpPr>
          <p:cNvPr id="15" name="Flecha curvada hacia la derecha 14"/>
          <p:cNvSpPr/>
          <p:nvPr/>
        </p:nvSpPr>
        <p:spPr>
          <a:xfrm rot="16948017">
            <a:off x="2623807" y="5046939"/>
            <a:ext cx="719486" cy="2419113"/>
          </a:xfrm>
          <a:prstGeom prst="curvedRightArrow">
            <a:avLst>
              <a:gd name="adj1" fmla="val 25000"/>
              <a:gd name="adj2" fmla="val 6173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solidFill>
                <a:schemeClr val="tx1"/>
              </a:solidFill>
            </a:endParaRPr>
          </a:p>
        </p:txBody>
      </p:sp>
      <p:sp>
        <p:nvSpPr>
          <p:cNvPr id="16" name="CuadroTexto 15"/>
          <p:cNvSpPr txBox="1"/>
          <p:nvPr/>
        </p:nvSpPr>
        <p:spPr>
          <a:xfrm>
            <a:off x="3704883" y="1609059"/>
            <a:ext cx="4357015" cy="369460"/>
          </a:xfrm>
          <a:prstGeom prst="rect">
            <a:avLst/>
          </a:prstGeom>
          <a:noFill/>
        </p:spPr>
        <p:txBody>
          <a:bodyPr wrap="square" rtlCol="0">
            <a:spAutoFit/>
          </a:bodyPr>
          <a:lstStyle/>
          <a:p>
            <a:pPr algn="ctr"/>
            <a:r>
              <a:rPr lang="es-MX" sz="1801" dirty="0"/>
              <a:t>NECESIDADES</a:t>
            </a:r>
          </a:p>
        </p:txBody>
      </p:sp>
      <p:sp>
        <p:nvSpPr>
          <p:cNvPr id="17" name="CuadroTexto 16"/>
          <p:cNvSpPr txBox="1"/>
          <p:nvPr/>
        </p:nvSpPr>
        <p:spPr>
          <a:xfrm>
            <a:off x="9204515" y="2225446"/>
            <a:ext cx="2487600" cy="646587"/>
          </a:xfrm>
          <a:prstGeom prst="rect">
            <a:avLst/>
          </a:prstGeom>
          <a:noFill/>
        </p:spPr>
        <p:txBody>
          <a:bodyPr wrap="square" rtlCol="0">
            <a:spAutoFit/>
          </a:bodyPr>
          <a:lstStyle/>
          <a:p>
            <a:pPr algn="ctr"/>
            <a:r>
              <a:rPr lang="es-MX" sz="1801" dirty="0"/>
              <a:t>Capacidad para emprender proyectos</a:t>
            </a:r>
          </a:p>
        </p:txBody>
      </p:sp>
      <p:sp>
        <p:nvSpPr>
          <p:cNvPr id="18" name="Flecha arriba 17"/>
          <p:cNvSpPr/>
          <p:nvPr/>
        </p:nvSpPr>
        <p:spPr>
          <a:xfrm>
            <a:off x="5736052" y="4467036"/>
            <a:ext cx="294676" cy="31913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28" name="Flecha doblada hacia arriba 27"/>
          <p:cNvSpPr/>
          <p:nvPr/>
        </p:nvSpPr>
        <p:spPr>
          <a:xfrm rot="16200000">
            <a:off x="6989388" y="1826613"/>
            <a:ext cx="297801" cy="24752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34" name="Flecha doblada hacia arriba 33"/>
          <p:cNvSpPr/>
          <p:nvPr/>
        </p:nvSpPr>
        <p:spPr>
          <a:xfrm rot="5400000" flipH="1">
            <a:off x="4451240" y="1870059"/>
            <a:ext cx="297801" cy="24752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29" name="Flecha arriba 28"/>
          <p:cNvSpPr/>
          <p:nvPr/>
        </p:nvSpPr>
        <p:spPr>
          <a:xfrm>
            <a:off x="5831704" y="1985300"/>
            <a:ext cx="147337" cy="1866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30" name="Flecha curvada hacia abajo 29"/>
          <p:cNvSpPr/>
          <p:nvPr/>
        </p:nvSpPr>
        <p:spPr>
          <a:xfrm rot="404471">
            <a:off x="5813022" y="1306742"/>
            <a:ext cx="4916396" cy="565810"/>
          </a:xfrm>
          <a:prstGeom prst="curvedDownArrow">
            <a:avLst>
              <a:gd name="adj1" fmla="val 34309"/>
              <a:gd name="adj2" fmla="val 83477"/>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solidFill>
                <a:schemeClr val="tx1"/>
              </a:solidFill>
            </a:endParaRPr>
          </a:p>
        </p:txBody>
      </p:sp>
      <p:sp>
        <p:nvSpPr>
          <p:cNvPr id="31" name="CuadroTexto 30"/>
          <p:cNvSpPr txBox="1"/>
          <p:nvPr/>
        </p:nvSpPr>
        <p:spPr>
          <a:xfrm>
            <a:off x="9205880" y="5259285"/>
            <a:ext cx="2486235" cy="923714"/>
          </a:xfrm>
          <a:prstGeom prst="rect">
            <a:avLst/>
          </a:prstGeom>
          <a:noFill/>
        </p:spPr>
        <p:txBody>
          <a:bodyPr wrap="square" rtlCol="0">
            <a:spAutoFit/>
          </a:bodyPr>
          <a:lstStyle/>
          <a:p>
            <a:pPr algn="ctr"/>
            <a:r>
              <a:rPr lang="es-MX" sz="1801" dirty="0"/>
              <a:t>Proyectos conjuntos de transformación de la realidad social</a:t>
            </a:r>
          </a:p>
        </p:txBody>
      </p:sp>
      <p:pic>
        <p:nvPicPr>
          <p:cNvPr id="25" name="Imagen 24"/>
          <p:cNvPicPr>
            <a:picLocks noChangeAspect="1"/>
          </p:cNvPicPr>
          <p:nvPr/>
        </p:nvPicPr>
        <p:blipFill>
          <a:blip r:embed="rId8"/>
          <a:stretch>
            <a:fillRect/>
          </a:stretch>
        </p:blipFill>
        <p:spPr>
          <a:xfrm>
            <a:off x="2806528" y="1788765"/>
            <a:ext cx="485774" cy="428626"/>
          </a:xfrm>
          <a:prstGeom prst="rect">
            <a:avLst/>
          </a:prstGeom>
        </p:spPr>
      </p:pic>
      <p:pic>
        <p:nvPicPr>
          <p:cNvPr id="26" name="Imagen 25"/>
          <p:cNvPicPr>
            <a:picLocks noChangeAspect="1"/>
          </p:cNvPicPr>
          <p:nvPr/>
        </p:nvPicPr>
        <p:blipFill>
          <a:blip r:embed="rId8"/>
          <a:stretch>
            <a:fillRect/>
          </a:stretch>
        </p:blipFill>
        <p:spPr>
          <a:xfrm>
            <a:off x="8265961" y="6184292"/>
            <a:ext cx="485774" cy="428626"/>
          </a:xfrm>
          <a:prstGeom prst="rect">
            <a:avLst/>
          </a:prstGeom>
        </p:spPr>
      </p:pic>
      <p:pic>
        <p:nvPicPr>
          <p:cNvPr id="27" name="Imagen 26"/>
          <p:cNvPicPr>
            <a:picLocks noChangeAspect="1"/>
          </p:cNvPicPr>
          <p:nvPr/>
        </p:nvPicPr>
        <p:blipFill>
          <a:blip r:embed="rId9"/>
          <a:stretch>
            <a:fillRect/>
          </a:stretch>
        </p:blipFill>
        <p:spPr>
          <a:xfrm>
            <a:off x="8262787" y="2459580"/>
            <a:ext cx="904875" cy="1162050"/>
          </a:xfrm>
          <a:prstGeom prst="rect">
            <a:avLst/>
          </a:prstGeom>
        </p:spPr>
      </p:pic>
    </p:spTree>
    <p:extLst>
      <p:ext uri="{BB962C8B-B14F-4D97-AF65-F5344CB8AC3E}">
        <p14:creationId xmlns:p14="http://schemas.microsoft.com/office/powerpoint/2010/main" val="1110770064"/>
      </p:ext>
    </p:extLst>
  </p:cSld>
  <p:clrMapOvr>
    <a:masterClrMapping/>
  </p:clrMapOvr>
  <mc:AlternateContent xmlns:mc="http://schemas.openxmlformats.org/markup-compatibility/2006">
    <mc:Choice xmlns:p14="http://schemas.microsoft.com/office/powerpoint/2010/main" Requires="p14">
      <p:transition spd="slow" p14:dur="2000" advTm="52069"/>
    </mc:Choice>
    <mc:Fallback>
      <p:transition spd="slow" advTm="52069"/>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o menino eo mund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17" r="20529"/>
          <a:stretch/>
        </p:blipFill>
        <p:spPr bwMode="auto">
          <a:xfrm flipH="1">
            <a:off x="10270901" y="5257800"/>
            <a:ext cx="1914493" cy="160604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069849" y="161525"/>
            <a:ext cx="10058400" cy="1059391"/>
          </a:xfrm>
        </p:spPr>
        <p:txBody>
          <a:bodyPr>
            <a:noAutofit/>
          </a:bodyPr>
          <a:lstStyle/>
          <a:p>
            <a:pPr algn="ctr"/>
            <a:r>
              <a:rPr lang="es-CO" sz="5000" dirty="0" smtClean="0"/>
              <a:t>Eje 1. el sujeto y la subjetividad</a:t>
            </a:r>
            <a:endParaRPr lang="en-US" sz="5000" dirty="0"/>
          </a:p>
        </p:txBody>
      </p:sp>
      <p:pic>
        <p:nvPicPr>
          <p:cNvPr id="21" name="Imagen 20"/>
          <p:cNvPicPr>
            <a:picLocks noChangeAspect="1"/>
          </p:cNvPicPr>
          <p:nvPr/>
        </p:nvPicPr>
        <p:blipFill>
          <a:blip r:embed="rId3"/>
          <a:stretch>
            <a:fillRect/>
          </a:stretch>
        </p:blipFill>
        <p:spPr>
          <a:xfrm rot="14026191">
            <a:off x="10574685" y="4265264"/>
            <a:ext cx="499118" cy="1286689"/>
          </a:xfrm>
          <a:prstGeom prst="rect">
            <a:avLst/>
          </a:prstGeom>
        </p:spPr>
      </p:pic>
      <p:graphicFrame>
        <p:nvGraphicFramePr>
          <p:cNvPr id="20" name="Tabla 19"/>
          <p:cNvGraphicFramePr>
            <a:graphicFrameLocks noGrp="1"/>
          </p:cNvGraphicFramePr>
          <p:nvPr>
            <p:extLst>
              <p:ext uri="{D42A27DB-BD31-4B8C-83A1-F6EECF244321}">
                <p14:modId xmlns:p14="http://schemas.microsoft.com/office/powerpoint/2010/main" val="77053361"/>
              </p:ext>
            </p:extLst>
          </p:nvPr>
        </p:nvGraphicFramePr>
        <p:xfrm>
          <a:off x="118909" y="2759561"/>
          <a:ext cx="11960280" cy="1079041"/>
        </p:xfrm>
        <a:graphic>
          <a:graphicData uri="http://schemas.openxmlformats.org/drawingml/2006/table">
            <a:tbl>
              <a:tblPr>
                <a:tableStyleId>{5940675A-B579-460E-94D1-54222C63F5DA}</a:tableStyleId>
              </a:tblPr>
              <a:tblGrid>
                <a:gridCol w="2227174">
                  <a:extLst>
                    <a:ext uri="{9D8B030D-6E8A-4147-A177-3AD203B41FA5}">
                      <a16:colId xmlns:a16="http://schemas.microsoft.com/office/drawing/2014/main" val="20000"/>
                    </a:ext>
                  </a:extLst>
                </a:gridCol>
                <a:gridCol w="4459666">
                  <a:extLst>
                    <a:ext uri="{9D8B030D-6E8A-4147-A177-3AD203B41FA5}">
                      <a16:colId xmlns:a16="http://schemas.microsoft.com/office/drawing/2014/main" val="20002"/>
                    </a:ext>
                  </a:extLst>
                </a:gridCol>
                <a:gridCol w="5273440">
                  <a:extLst>
                    <a:ext uri="{9D8B030D-6E8A-4147-A177-3AD203B41FA5}">
                      <a16:colId xmlns:a16="http://schemas.microsoft.com/office/drawing/2014/main" val="20003"/>
                    </a:ext>
                  </a:extLst>
                </a:gridCol>
              </a:tblGrid>
              <a:tr h="347060">
                <a:tc>
                  <a:txBody>
                    <a:bodyPr/>
                    <a:lstStyle/>
                    <a:p>
                      <a:pPr algn="ctr">
                        <a:lnSpc>
                          <a:spcPct val="105000"/>
                        </a:lnSpc>
                        <a:spcAft>
                          <a:spcPts val="0"/>
                        </a:spcAft>
                      </a:pPr>
                      <a:r>
                        <a:rPr lang="es-MX" sz="1200" dirty="0">
                          <a:effectLst/>
                        </a:rPr>
                        <a:t>EJE CENTRAL DE SISTEMATIZACIÓN</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5000"/>
                        </a:lnSpc>
                        <a:spcAft>
                          <a:spcPts val="0"/>
                        </a:spcAft>
                      </a:pPr>
                      <a:r>
                        <a:rPr lang="es-MX" sz="1400" dirty="0">
                          <a:effectLst/>
                        </a:rPr>
                        <a:t>CATEGORÍA</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5000"/>
                        </a:lnSpc>
                        <a:spcAft>
                          <a:spcPts val="0"/>
                        </a:spcAft>
                      </a:pPr>
                      <a:r>
                        <a:rPr lang="es-MX" sz="1400" dirty="0">
                          <a:effectLst/>
                        </a:rPr>
                        <a:t>HALLAZGOS</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202452">
                <a:tc rowSpan="3">
                  <a:txBody>
                    <a:bodyPr/>
                    <a:lstStyle/>
                    <a:p>
                      <a:pPr algn="ctr">
                        <a:lnSpc>
                          <a:spcPct val="105000"/>
                        </a:lnSpc>
                        <a:spcAft>
                          <a:spcPts val="0"/>
                        </a:spcAft>
                      </a:pPr>
                      <a:r>
                        <a:rPr lang="es-MX" sz="1400" dirty="0" smtClean="0">
                          <a:effectLst/>
                        </a:rPr>
                        <a:t>EJE</a:t>
                      </a:r>
                      <a:r>
                        <a:rPr lang="es-MX" sz="1400" baseline="0" dirty="0" smtClean="0">
                          <a:effectLst/>
                        </a:rPr>
                        <a:t> 1. </a:t>
                      </a:r>
                      <a:r>
                        <a:rPr lang="es-MX" sz="1400" dirty="0" smtClean="0">
                          <a:effectLst/>
                        </a:rPr>
                        <a:t>SUJETO </a:t>
                      </a:r>
                      <a:r>
                        <a:rPr lang="es-MX" sz="1400" dirty="0">
                          <a:effectLst/>
                        </a:rPr>
                        <a:t>Y SUBJETIVIDAD</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ACERCAMIENTO A LA BCAC</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Sentido De Solidaridad</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148297">
                <a:tc vMerge="1">
                  <a:txBody>
                    <a:bodyPr/>
                    <a:lstStyle/>
                    <a:p>
                      <a:endParaRPr lang="es-CO"/>
                    </a:p>
                  </a:txBody>
                  <a:tcPr/>
                </a:tc>
                <a:tc>
                  <a:txBody>
                    <a:bodyPr/>
                    <a:lstStyle/>
                    <a:p>
                      <a:pPr marL="457200" algn="ctr">
                        <a:lnSpc>
                          <a:spcPct val="105000"/>
                        </a:lnSpc>
                        <a:spcAft>
                          <a:spcPts val="0"/>
                        </a:spcAft>
                      </a:pPr>
                      <a:r>
                        <a:rPr lang="es-MX" sz="1400" dirty="0">
                          <a:effectLst/>
                        </a:rPr>
                        <a:t>QUE DEMANDA EL TRABAJO ORGANIZATIVO</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Tiempo, Vocación, Compromiso</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46937">
                <a:tc vMerge="1">
                  <a:txBody>
                    <a:bodyPr/>
                    <a:lstStyle/>
                    <a:p>
                      <a:pPr algn="ctr">
                        <a:lnSpc>
                          <a:spcPct val="105000"/>
                        </a:lnSpc>
                        <a:spcAft>
                          <a:spcPts val="0"/>
                        </a:spcAft>
                      </a:pP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APORTES DEL TRABAJO</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Crecimiento Personal, (Académico, Emocional, Político)</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91420003"/>
                  </a:ext>
                </a:extLst>
              </a:tr>
            </a:tbl>
          </a:graphicData>
        </a:graphic>
      </p:graphicFrame>
      <p:pic>
        <p:nvPicPr>
          <p:cNvPr id="18" name="Imagen 17"/>
          <p:cNvPicPr>
            <a:picLocks noChangeAspect="1"/>
          </p:cNvPicPr>
          <p:nvPr/>
        </p:nvPicPr>
        <p:blipFill>
          <a:blip r:embed="rId4"/>
          <a:stretch>
            <a:fillRect/>
          </a:stretch>
        </p:blipFill>
        <p:spPr>
          <a:xfrm>
            <a:off x="11142410" y="363855"/>
            <a:ext cx="485774" cy="428626"/>
          </a:xfrm>
          <a:prstGeom prst="rect">
            <a:avLst/>
          </a:prstGeom>
        </p:spPr>
      </p:pic>
      <p:sp>
        <p:nvSpPr>
          <p:cNvPr id="3" name="CuadroTexto 2"/>
          <p:cNvSpPr txBox="1"/>
          <p:nvPr/>
        </p:nvSpPr>
        <p:spPr>
          <a:xfrm>
            <a:off x="345616" y="1085303"/>
            <a:ext cx="11506865" cy="1477328"/>
          </a:xfrm>
          <a:prstGeom prst="rect">
            <a:avLst/>
          </a:prstGeom>
          <a:noFill/>
        </p:spPr>
        <p:txBody>
          <a:bodyPr wrap="square" rtlCol="0">
            <a:spAutoFit/>
          </a:bodyPr>
          <a:lstStyle/>
          <a:p>
            <a:pPr algn="ctr"/>
            <a:r>
              <a:rPr lang="es-MX" i="1" dirty="0" smtClean="0">
                <a:latin typeface="Times New Roman" panose="02020603050405020304" pitchFamily="18" charset="0"/>
                <a:cs typeface="Times New Roman" panose="02020603050405020304" pitchFamily="18" charset="0"/>
              </a:rPr>
              <a:t>“(...) </a:t>
            </a:r>
            <a:r>
              <a:rPr lang="es-MX" i="1" dirty="0">
                <a:latin typeface="Times New Roman" panose="02020603050405020304" pitchFamily="18" charset="0"/>
                <a:cs typeface="Times New Roman" panose="02020603050405020304" pitchFamily="18" charset="0"/>
              </a:rPr>
              <a:t>subí los libros, eso fue el primer día que asistí a la biblioteca (…) </a:t>
            </a:r>
            <a:r>
              <a:rPr lang="es-MX" b="1" i="1" dirty="0">
                <a:latin typeface="Times New Roman" panose="02020603050405020304" pitchFamily="18" charset="0"/>
                <a:cs typeface="Times New Roman" panose="02020603050405020304" pitchFamily="18" charset="0"/>
              </a:rPr>
              <a:t>fue muy gratificante también porque yo siempre quise como dejar algo en algún lugar, y servirle a la gente aun cuando estuviese en la academia, y fue el lugar perfecto para poder dar un poquito</a:t>
            </a:r>
            <a:r>
              <a:rPr lang="es-MX" i="1" dirty="0">
                <a:latin typeface="Times New Roman" panose="02020603050405020304" pitchFamily="18" charset="0"/>
                <a:cs typeface="Times New Roman" panose="02020603050405020304" pitchFamily="18" charset="0"/>
              </a:rPr>
              <a:t>, pero también para aprender de las personas, fue una escuela para mí (…) me sentí muy cómoda, me sentí muy recogida, muy bienvenida, muy los brazos abiertos para ti, entonces eso, desde el primer día, y yo el primer día dije yo quiero seguir viniendo, este es mi lugar</a:t>
            </a:r>
            <a:r>
              <a:rPr lang="es-MX" i="1" dirty="0" smtClean="0">
                <a:latin typeface="Times New Roman" panose="02020603050405020304" pitchFamily="18" charset="0"/>
                <a:cs typeface="Times New Roman" panose="02020603050405020304" pitchFamily="18" charset="0"/>
              </a:rPr>
              <a:t>.”</a:t>
            </a:r>
            <a:endParaRPr lang="en-US" i="1" dirty="0">
              <a:latin typeface="Times New Roman" panose="02020603050405020304" pitchFamily="18" charset="0"/>
              <a:cs typeface="Times New Roman" panose="02020603050405020304" pitchFamily="18" charset="0"/>
            </a:endParaRPr>
          </a:p>
        </p:txBody>
      </p:sp>
      <p:sp>
        <p:nvSpPr>
          <p:cNvPr id="5" name="CuadroTexto 4"/>
          <p:cNvSpPr txBox="1"/>
          <p:nvPr/>
        </p:nvSpPr>
        <p:spPr>
          <a:xfrm>
            <a:off x="3780430" y="4051690"/>
            <a:ext cx="6491663" cy="2585323"/>
          </a:xfrm>
          <a:prstGeom prst="rect">
            <a:avLst/>
          </a:prstGeom>
          <a:noFill/>
        </p:spPr>
        <p:txBody>
          <a:bodyPr wrap="square" rtlCol="0">
            <a:spAutoFit/>
          </a:bodyPr>
          <a:lstStyle/>
          <a:p>
            <a:pPr algn="ctr"/>
            <a:r>
              <a:rPr lang="es-MX" i="1" dirty="0" smtClean="0">
                <a:latin typeface="Times New Roman" panose="02020603050405020304" pitchFamily="18" charset="0"/>
                <a:cs typeface="Times New Roman" panose="02020603050405020304" pitchFamily="18" charset="0"/>
              </a:rPr>
              <a:t>“Aportó </a:t>
            </a:r>
            <a:r>
              <a:rPr lang="es-MX" i="1" dirty="0">
                <a:latin typeface="Times New Roman" panose="02020603050405020304" pitchFamily="18" charset="0"/>
                <a:cs typeface="Times New Roman" panose="02020603050405020304" pitchFamily="18" charset="0"/>
              </a:rPr>
              <a:t>muchísimo como en el manejo de las emociones (...) fue como el hecho de también saberme medir en ciertas cosas con las personas, y pues también como en el momento en que empecé a desprenderme del proceso me dio muy duro (...) </a:t>
            </a:r>
            <a:r>
              <a:rPr lang="es-MX" b="1" i="1" dirty="0">
                <a:latin typeface="Times New Roman" panose="02020603050405020304" pitchFamily="18" charset="0"/>
                <a:cs typeface="Times New Roman" panose="02020603050405020304" pitchFamily="18" charset="0"/>
              </a:rPr>
              <a:t>me enseñó cómo a fortalecer esa parte emocional; obviamente me enseñó profesionalmente muchas cosas, pues bien la universidad te brinda unas herramientas teóricas, técnicas, </a:t>
            </a:r>
            <a:r>
              <a:rPr lang="es-MX" b="1" i="1" dirty="0" smtClean="0">
                <a:latin typeface="Times New Roman" panose="02020603050405020304" pitchFamily="18" charset="0"/>
                <a:cs typeface="Times New Roman" panose="02020603050405020304" pitchFamily="18" charset="0"/>
              </a:rPr>
              <a:t>etc (…) </a:t>
            </a:r>
            <a:r>
              <a:rPr lang="es-MX" b="1" i="1" dirty="0">
                <a:latin typeface="Times New Roman" panose="02020603050405020304" pitchFamily="18" charset="0"/>
                <a:cs typeface="Times New Roman" panose="02020603050405020304" pitchFamily="18" charset="0"/>
              </a:rPr>
              <a:t>pero ese lugar me dio la </a:t>
            </a:r>
            <a:r>
              <a:rPr lang="es-MX" b="1" i="1" dirty="0" smtClean="0">
                <a:latin typeface="Times New Roman" panose="02020603050405020304" pitchFamily="18" charset="0"/>
                <a:cs typeface="Times New Roman" panose="02020603050405020304" pitchFamily="18" charset="0"/>
              </a:rPr>
              <a:t>oportunidad de hacer, </a:t>
            </a:r>
            <a:r>
              <a:rPr lang="es-MX" b="1" i="1" dirty="0">
                <a:latin typeface="Times New Roman" panose="02020603050405020304" pitchFamily="18" charset="0"/>
                <a:cs typeface="Times New Roman" panose="02020603050405020304" pitchFamily="18" charset="0"/>
              </a:rPr>
              <a:t>sin pedirme como una experiencia </a:t>
            </a:r>
            <a:r>
              <a:rPr lang="es-MX" b="1" i="1" dirty="0" smtClean="0">
                <a:latin typeface="Times New Roman" panose="02020603050405020304" pitchFamily="18" charset="0"/>
                <a:cs typeface="Times New Roman" panose="02020603050405020304" pitchFamily="18" charset="0"/>
              </a:rPr>
              <a:t>previa.</a:t>
            </a:r>
            <a:r>
              <a:rPr lang="es-MX" i="1" dirty="0" smtClean="0">
                <a:latin typeface="Times New Roman" panose="02020603050405020304" pitchFamily="18" charset="0"/>
                <a:cs typeface="Times New Roman" panose="02020603050405020304" pitchFamily="18" charset="0"/>
              </a:rPr>
              <a:t>”</a:t>
            </a:r>
            <a:endParaRPr lang="en-US" dirty="0"/>
          </a:p>
        </p:txBody>
      </p:sp>
      <p:pic>
        <p:nvPicPr>
          <p:cNvPr id="6" name="Imagen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9981" y="4196257"/>
            <a:ext cx="3199593" cy="2399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76093271"/>
      </p:ext>
    </p:extLst>
  </p:cSld>
  <p:clrMapOvr>
    <a:masterClrMapping/>
  </p:clrMapOvr>
  <mc:AlternateContent xmlns:mc="http://schemas.openxmlformats.org/markup-compatibility/2006">
    <mc:Choice xmlns:p14="http://schemas.microsoft.com/office/powerpoint/2010/main" Requires="p14">
      <p:transition spd="slow" p14:dur="2000" advTm="98589"/>
    </mc:Choice>
    <mc:Fallback>
      <p:transition spd="slow" advTm="98589"/>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n 29"/>
          <p:cNvPicPr>
            <a:picLocks noChangeAspect="1"/>
          </p:cNvPicPr>
          <p:nvPr/>
        </p:nvPicPr>
        <p:blipFill>
          <a:blip r:embed="rId2"/>
          <a:stretch>
            <a:fillRect/>
          </a:stretch>
        </p:blipFill>
        <p:spPr>
          <a:xfrm rot="20141085">
            <a:off x="9440577" y="3585866"/>
            <a:ext cx="1002159" cy="2543946"/>
          </a:xfrm>
          <a:prstGeom prst="rect">
            <a:avLst/>
          </a:prstGeom>
        </p:spPr>
      </p:pic>
      <p:pic>
        <p:nvPicPr>
          <p:cNvPr id="45" name="Imagen 44"/>
          <p:cNvPicPr>
            <a:picLocks noChangeAspect="1"/>
          </p:cNvPicPr>
          <p:nvPr/>
        </p:nvPicPr>
        <p:blipFill>
          <a:blip r:embed="rId3"/>
          <a:stretch>
            <a:fillRect/>
          </a:stretch>
        </p:blipFill>
        <p:spPr>
          <a:xfrm>
            <a:off x="3037112" y="3573900"/>
            <a:ext cx="904875" cy="1162050"/>
          </a:xfrm>
          <a:prstGeom prst="rect">
            <a:avLst/>
          </a:prstGeom>
        </p:spPr>
      </p:pic>
      <p:pic>
        <p:nvPicPr>
          <p:cNvPr id="46" name="Imagen 45"/>
          <p:cNvPicPr>
            <a:picLocks noChangeAspect="1"/>
          </p:cNvPicPr>
          <p:nvPr/>
        </p:nvPicPr>
        <p:blipFill>
          <a:blip r:embed="rId4"/>
          <a:stretch>
            <a:fillRect/>
          </a:stretch>
        </p:blipFill>
        <p:spPr>
          <a:xfrm rot="7107984">
            <a:off x="5103644" y="2883885"/>
            <a:ext cx="542510" cy="1398551"/>
          </a:xfrm>
          <a:prstGeom prst="rect">
            <a:avLst/>
          </a:prstGeom>
        </p:spPr>
      </p:pic>
      <p:sp>
        <p:nvSpPr>
          <p:cNvPr id="24" name="CuadroTexto 23"/>
          <p:cNvSpPr txBox="1"/>
          <p:nvPr/>
        </p:nvSpPr>
        <p:spPr>
          <a:xfrm>
            <a:off x="5893488" y="1526750"/>
            <a:ext cx="4857746" cy="369332"/>
          </a:xfrm>
          <a:prstGeom prst="rect">
            <a:avLst/>
          </a:prstGeom>
          <a:noFill/>
        </p:spPr>
        <p:txBody>
          <a:bodyPr wrap="square" rtlCol="0" anchor="ctr">
            <a:spAutoFit/>
          </a:bodyPr>
          <a:lstStyle/>
          <a:p>
            <a:pPr algn="ctr"/>
            <a:r>
              <a:rPr lang="es-MX" b="1" dirty="0">
                <a:latin typeface="+mj-lt"/>
              </a:rPr>
              <a:t>Estructura y Funcionamiento Organizativos</a:t>
            </a:r>
          </a:p>
        </p:txBody>
      </p:sp>
      <p:pic>
        <p:nvPicPr>
          <p:cNvPr id="25" name="Picture 2" descr="Imagen relacionada"/>
          <p:cNvPicPr>
            <a:picLocks noChangeAspect="1" noChangeArrowheads="1"/>
          </p:cNvPicPr>
          <p:nvPr/>
        </p:nvPicPr>
        <p:blipFill rotWithShape="1">
          <a:blip r:embed="rId5">
            <a:extLst>
              <a:ext uri="{28A0092B-C50C-407E-A947-70E740481C1C}">
                <a14:useLocalDpi xmlns:a14="http://schemas.microsoft.com/office/drawing/2010/main" val="0"/>
              </a:ext>
            </a:extLst>
          </a:blip>
          <a:srcRect t="19334" b="16876"/>
          <a:stretch/>
        </p:blipFill>
        <p:spPr bwMode="auto">
          <a:xfrm>
            <a:off x="6471957" y="1991804"/>
            <a:ext cx="2404872" cy="143510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0" y="-284"/>
            <a:ext cx="12192000" cy="1436402"/>
          </a:xfrm>
        </p:spPr>
        <p:txBody>
          <a:bodyPr>
            <a:normAutofit/>
          </a:bodyPr>
          <a:lstStyle/>
          <a:p>
            <a:pPr algn="ctr"/>
            <a:r>
              <a:rPr lang="es-MX" sz="5000" dirty="0" smtClean="0"/>
              <a:t>La Organización Comunitaria</a:t>
            </a:r>
            <a:endParaRPr lang="es-MX" sz="5000" dirty="0"/>
          </a:p>
        </p:txBody>
      </p:sp>
      <p:sp>
        <p:nvSpPr>
          <p:cNvPr id="4" name="CuadroTexto 3"/>
          <p:cNvSpPr txBox="1"/>
          <p:nvPr/>
        </p:nvSpPr>
        <p:spPr>
          <a:xfrm>
            <a:off x="2145536" y="1193318"/>
            <a:ext cx="2521527" cy="400110"/>
          </a:xfrm>
          <a:prstGeom prst="rect">
            <a:avLst/>
          </a:prstGeom>
          <a:noFill/>
        </p:spPr>
        <p:txBody>
          <a:bodyPr wrap="square" rtlCol="0" anchor="ctr">
            <a:spAutoFit/>
          </a:bodyPr>
          <a:lstStyle/>
          <a:p>
            <a:pPr algn="ctr"/>
            <a:r>
              <a:rPr lang="es-MX" sz="2000" b="1" dirty="0">
                <a:latin typeface="+mj-lt"/>
              </a:rPr>
              <a:t>Objetivo/s Común/es</a:t>
            </a:r>
          </a:p>
        </p:txBody>
      </p:sp>
      <p:pic>
        <p:nvPicPr>
          <p:cNvPr id="2050" name="Picture 2" descr="Resultado de imagen para organizaciÃ³n comunitar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9900" y="1638999"/>
            <a:ext cx="2401858" cy="154619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para organizaciÃ³n comunitari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87949" y="4103097"/>
            <a:ext cx="2406191" cy="1668294"/>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1729900" y="3168125"/>
            <a:ext cx="2401858" cy="646331"/>
          </a:xfrm>
          <a:prstGeom prst="rect">
            <a:avLst/>
          </a:prstGeom>
          <a:noFill/>
        </p:spPr>
        <p:txBody>
          <a:bodyPr wrap="square" rtlCol="0">
            <a:spAutoFit/>
          </a:bodyPr>
          <a:lstStyle/>
          <a:p>
            <a:pPr algn="ctr"/>
            <a:r>
              <a:rPr lang="es-MX" sz="1200" dirty="0"/>
              <a:t>Intereses</a:t>
            </a:r>
          </a:p>
          <a:p>
            <a:pPr algn="ctr"/>
            <a:r>
              <a:rPr lang="es-MX" sz="1200" dirty="0"/>
              <a:t>Problemáticas</a:t>
            </a:r>
          </a:p>
          <a:p>
            <a:pPr algn="ctr"/>
            <a:r>
              <a:rPr lang="es-MX" sz="1200" dirty="0"/>
              <a:t>Necesidades</a:t>
            </a:r>
            <a:endParaRPr lang="es-CO" sz="1200" dirty="0"/>
          </a:p>
        </p:txBody>
      </p:sp>
      <p:pic>
        <p:nvPicPr>
          <p:cNvPr id="2056" name="Picture 8" descr="Resultado de imagen para o'menino eo mond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2" y="3813194"/>
            <a:ext cx="2755361" cy="301023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Resultado de imagen para o'menino eo mondo"/>
          <p:cNvPicPr>
            <a:picLocks noChangeAspect="1" noChangeArrowheads="1"/>
          </p:cNvPicPr>
          <p:nvPr/>
        </p:nvPicPr>
        <p:blipFill rotWithShape="1">
          <a:blip r:embed="rId9">
            <a:extLst>
              <a:ext uri="{28A0092B-C50C-407E-A947-70E740481C1C}">
                <a14:useLocalDpi xmlns:a14="http://schemas.microsoft.com/office/drawing/2010/main" val="0"/>
              </a:ext>
            </a:extLst>
          </a:blip>
          <a:srcRect l="56040" r="21616" b="7124"/>
          <a:stretch/>
        </p:blipFill>
        <p:spPr bwMode="auto">
          <a:xfrm>
            <a:off x="9837340" y="1972773"/>
            <a:ext cx="2120053" cy="4890875"/>
          </a:xfrm>
          <a:prstGeom prst="rect">
            <a:avLst/>
          </a:prstGeom>
          <a:noFill/>
          <a:extLst>
            <a:ext uri="{909E8E84-426E-40DD-AFC4-6F175D3DCCD1}">
              <a14:hiddenFill xmlns:a14="http://schemas.microsoft.com/office/drawing/2010/main">
                <a:solidFill>
                  <a:srgbClr val="FFFFFF"/>
                </a:solidFill>
              </a14:hiddenFill>
            </a:ext>
          </a:extLst>
        </p:spPr>
      </p:pic>
      <p:sp>
        <p:nvSpPr>
          <p:cNvPr id="26" name="CuadroTexto 25"/>
          <p:cNvSpPr txBox="1"/>
          <p:nvPr/>
        </p:nvSpPr>
        <p:spPr>
          <a:xfrm>
            <a:off x="6629934" y="3507203"/>
            <a:ext cx="2246895" cy="461665"/>
          </a:xfrm>
          <a:prstGeom prst="rect">
            <a:avLst/>
          </a:prstGeom>
          <a:noFill/>
        </p:spPr>
        <p:txBody>
          <a:bodyPr wrap="square" rtlCol="0">
            <a:spAutoFit/>
          </a:bodyPr>
          <a:lstStyle/>
          <a:p>
            <a:pPr algn="ctr"/>
            <a:r>
              <a:rPr lang="es-MX" sz="1200" dirty="0"/>
              <a:t>Toma de decisiones</a:t>
            </a:r>
          </a:p>
          <a:p>
            <a:pPr algn="ctr"/>
            <a:r>
              <a:rPr lang="es-MX" sz="1200" dirty="0"/>
              <a:t>Participativa o Centralizada</a:t>
            </a:r>
          </a:p>
        </p:txBody>
      </p:sp>
      <p:sp>
        <p:nvSpPr>
          <p:cNvPr id="27" name="Elipse 26"/>
          <p:cNvSpPr/>
          <p:nvPr/>
        </p:nvSpPr>
        <p:spPr>
          <a:xfrm>
            <a:off x="1729900" y="1165383"/>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1</a:t>
            </a:r>
          </a:p>
        </p:txBody>
      </p:sp>
      <p:sp>
        <p:nvSpPr>
          <p:cNvPr id="28" name="Elipse 27"/>
          <p:cNvSpPr/>
          <p:nvPr/>
        </p:nvSpPr>
        <p:spPr>
          <a:xfrm>
            <a:off x="2251835" y="3933540"/>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2</a:t>
            </a:r>
          </a:p>
        </p:txBody>
      </p:sp>
      <p:sp>
        <p:nvSpPr>
          <p:cNvPr id="29" name="Elipse 28"/>
          <p:cNvSpPr/>
          <p:nvPr/>
        </p:nvSpPr>
        <p:spPr>
          <a:xfrm>
            <a:off x="5603884" y="1508159"/>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3</a:t>
            </a:r>
          </a:p>
        </p:txBody>
      </p:sp>
      <p:pic>
        <p:nvPicPr>
          <p:cNvPr id="31" name="Imagen 30"/>
          <p:cNvPicPr>
            <a:picLocks noChangeAspect="1"/>
          </p:cNvPicPr>
          <p:nvPr/>
        </p:nvPicPr>
        <p:blipFill>
          <a:blip r:embed="rId3"/>
          <a:stretch>
            <a:fillRect/>
          </a:stretch>
        </p:blipFill>
        <p:spPr>
          <a:xfrm>
            <a:off x="5138773" y="5668958"/>
            <a:ext cx="904875" cy="1162050"/>
          </a:xfrm>
          <a:prstGeom prst="rect">
            <a:avLst/>
          </a:prstGeom>
        </p:spPr>
      </p:pic>
      <p:sp>
        <p:nvSpPr>
          <p:cNvPr id="10" name="CuadroTexto 9"/>
          <p:cNvSpPr txBox="1"/>
          <p:nvPr/>
        </p:nvSpPr>
        <p:spPr>
          <a:xfrm>
            <a:off x="2667707" y="5794347"/>
            <a:ext cx="2618508" cy="738664"/>
          </a:xfrm>
          <a:prstGeom prst="rect">
            <a:avLst/>
          </a:prstGeom>
          <a:noFill/>
        </p:spPr>
        <p:txBody>
          <a:bodyPr wrap="square" rtlCol="0">
            <a:spAutoFit/>
          </a:bodyPr>
          <a:lstStyle/>
          <a:p>
            <a:pPr algn="ctr"/>
            <a:r>
              <a:rPr lang="es-MX" sz="1400" b="1" dirty="0"/>
              <a:t>Planeación, Ejecución y Evaluación de las Actividades </a:t>
            </a:r>
          </a:p>
        </p:txBody>
      </p:sp>
      <p:pic>
        <p:nvPicPr>
          <p:cNvPr id="33" name="Imagen 32"/>
          <p:cNvPicPr>
            <a:picLocks noChangeAspect="1"/>
          </p:cNvPicPr>
          <p:nvPr/>
        </p:nvPicPr>
        <p:blipFill>
          <a:blip r:embed="rId10"/>
          <a:stretch>
            <a:fillRect/>
          </a:stretch>
        </p:blipFill>
        <p:spPr>
          <a:xfrm>
            <a:off x="2341987" y="6397023"/>
            <a:ext cx="485774" cy="428626"/>
          </a:xfrm>
          <a:prstGeom prst="rect">
            <a:avLst/>
          </a:prstGeom>
        </p:spPr>
      </p:pic>
      <p:pic>
        <p:nvPicPr>
          <p:cNvPr id="5" name="Imagen 4"/>
          <p:cNvPicPr>
            <a:picLocks noChangeAspect="1"/>
          </p:cNvPicPr>
          <p:nvPr/>
        </p:nvPicPr>
        <p:blipFill>
          <a:blip r:embed="rId4"/>
          <a:stretch>
            <a:fillRect/>
          </a:stretch>
        </p:blipFill>
        <p:spPr>
          <a:xfrm rot="14292134">
            <a:off x="795020" y="336637"/>
            <a:ext cx="391111" cy="1008254"/>
          </a:xfrm>
          <a:prstGeom prst="rect">
            <a:avLst/>
          </a:prstGeom>
        </p:spPr>
      </p:pic>
      <p:sp>
        <p:nvSpPr>
          <p:cNvPr id="37" name="CuadroTexto 36"/>
          <p:cNvSpPr txBox="1"/>
          <p:nvPr/>
        </p:nvSpPr>
        <p:spPr>
          <a:xfrm>
            <a:off x="8195633" y="5165130"/>
            <a:ext cx="2468297" cy="646331"/>
          </a:xfrm>
          <a:prstGeom prst="rect">
            <a:avLst/>
          </a:prstGeom>
          <a:noFill/>
        </p:spPr>
        <p:txBody>
          <a:bodyPr wrap="square" rtlCol="0">
            <a:spAutoFit/>
          </a:bodyPr>
          <a:lstStyle/>
          <a:p>
            <a:pPr algn="ctr"/>
            <a:r>
              <a:rPr lang="es-MX" sz="1200" dirty="0"/>
              <a:t>Fortalecimiento</a:t>
            </a:r>
          </a:p>
          <a:p>
            <a:pPr algn="ctr"/>
            <a:r>
              <a:rPr lang="es-MX" sz="1200" dirty="0"/>
              <a:t>Func. Normal</a:t>
            </a:r>
          </a:p>
          <a:p>
            <a:pPr algn="ctr"/>
            <a:r>
              <a:rPr lang="es-MX" sz="1200" dirty="0"/>
              <a:t>Crisis</a:t>
            </a:r>
          </a:p>
        </p:txBody>
      </p:sp>
      <p:sp>
        <p:nvSpPr>
          <p:cNvPr id="38" name="CuadroTexto 37"/>
          <p:cNvSpPr txBox="1"/>
          <p:nvPr/>
        </p:nvSpPr>
        <p:spPr>
          <a:xfrm>
            <a:off x="6437010" y="4121602"/>
            <a:ext cx="2469600" cy="400110"/>
          </a:xfrm>
          <a:prstGeom prst="rect">
            <a:avLst/>
          </a:prstGeom>
          <a:noFill/>
        </p:spPr>
        <p:txBody>
          <a:bodyPr wrap="square" rtlCol="0" anchor="ctr">
            <a:spAutoFit/>
          </a:bodyPr>
          <a:lstStyle/>
          <a:p>
            <a:pPr algn="ctr"/>
            <a:r>
              <a:rPr lang="es-MX" sz="2000" b="1" dirty="0">
                <a:latin typeface="+mj-lt"/>
              </a:rPr>
              <a:t>Momentos</a:t>
            </a:r>
          </a:p>
        </p:txBody>
      </p:sp>
      <p:pic>
        <p:nvPicPr>
          <p:cNvPr id="39" name="Picture 10" descr="Resultado de imagen para organizaciÃ³n comunitari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56090" y="4489409"/>
            <a:ext cx="2377440" cy="2037807"/>
          </a:xfrm>
          <a:prstGeom prst="rect">
            <a:avLst/>
          </a:prstGeom>
          <a:noFill/>
          <a:extLst>
            <a:ext uri="{909E8E84-426E-40DD-AFC4-6F175D3DCCD1}">
              <a14:hiddenFill xmlns:a14="http://schemas.microsoft.com/office/drawing/2010/main">
                <a:solidFill>
                  <a:srgbClr val="FFFFFF"/>
                </a:solidFill>
              </a14:hiddenFill>
            </a:ext>
          </a:extLst>
        </p:spPr>
      </p:pic>
      <p:sp>
        <p:nvSpPr>
          <p:cNvPr id="40" name="Elipse 39"/>
          <p:cNvSpPr/>
          <p:nvPr/>
        </p:nvSpPr>
        <p:spPr>
          <a:xfrm>
            <a:off x="6292692" y="4138177"/>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smtClean="0"/>
              <a:t>4</a:t>
            </a:r>
          </a:p>
        </p:txBody>
      </p:sp>
    </p:spTree>
    <p:extLst>
      <p:ext uri="{BB962C8B-B14F-4D97-AF65-F5344CB8AC3E}">
        <p14:creationId xmlns:p14="http://schemas.microsoft.com/office/powerpoint/2010/main" val="1146124534"/>
      </p:ext>
    </p:extLst>
  </p:cSld>
  <p:clrMapOvr>
    <a:masterClrMapping/>
  </p:clrMapOvr>
  <mc:AlternateContent xmlns:mc="http://schemas.openxmlformats.org/markup-compatibility/2006">
    <mc:Choice xmlns:p14="http://schemas.microsoft.com/office/powerpoint/2010/main" Requires="p14">
      <p:transition spd="slow" p14:dur="2000" advTm="918"/>
    </mc:Choice>
    <mc:Fallback>
      <p:transition spd="slow" advTm="918"/>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stretch>
            <a:fillRect/>
          </a:stretch>
        </p:blipFill>
        <p:spPr>
          <a:xfrm>
            <a:off x="1120242" y="121336"/>
            <a:ext cx="869566" cy="767267"/>
          </a:xfrm>
          <a:prstGeom prst="rect">
            <a:avLst/>
          </a:prstGeom>
        </p:spPr>
      </p:pic>
      <p:pic>
        <p:nvPicPr>
          <p:cNvPr id="19" name="Imagen 18"/>
          <p:cNvPicPr>
            <a:picLocks noChangeAspect="1"/>
          </p:cNvPicPr>
          <p:nvPr/>
        </p:nvPicPr>
        <p:blipFill>
          <a:blip r:embed="rId3"/>
          <a:stretch>
            <a:fillRect/>
          </a:stretch>
        </p:blipFill>
        <p:spPr>
          <a:xfrm rot="13484688">
            <a:off x="370190" y="284740"/>
            <a:ext cx="542510" cy="1398551"/>
          </a:xfrm>
          <a:prstGeom prst="rect">
            <a:avLst/>
          </a:prstGeom>
        </p:spPr>
      </p:pic>
      <p:sp>
        <p:nvSpPr>
          <p:cNvPr id="2" name="Título 1"/>
          <p:cNvSpPr>
            <a:spLocks noGrp="1"/>
          </p:cNvSpPr>
          <p:nvPr>
            <p:ph type="title"/>
          </p:nvPr>
        </p:nvSpPr>
        <p:spPr>
          <a:xfrm>
            <a:off x="1069849" y="2032"/>
            <a:ext cx="10058400" cy="1609344"/>
          </a:xfrm>
        </p:spPr>
        <p:txBody>
          <a:bodyPr>
            <a:normAutofit/>
          </a:bodyPr>
          <a:lstStyle/>
          <a:p>
            <a:pPr algn="ctr"/>
            <a:r>
              <a:rPr lang="es-CO" sz="5000" dirty="0" smtClean="0"/>
              <a:t>Eje 2. la organización comunitaria</a:t>
            </a:r>
            <a:endParaRPr lang="en-US" sz="5000" dirty="0"/>
          </a:p>
        </p:txBody>
      </p:sp>
      <p:pic>
        <p:nvPicPr>
          <p:cNvPr id="13" name="Imagen 12"/>
          <p:cNvPicPr>
            <a:picLocks noChangeAspect="1"/>
          </p:cNvPicPr>
          <p:nvPr/>
        </p:nvPicPr>
        <p:blipFill>
          <a:blip r:embed="rId3"/>
          <a:stretch>
            <a:fillRect/>
          </a:stretch>
        </p:blipFill>
        <p:spPr>
          <a:xfrm rot="761657">
            <a:off x="11109293" y="774598"/>
            <a:ext cx="839053" cy="2310885"/>
          </a:xfrm>
          <a:prstGeom prst="rect">
            <a:avLst/>
          </a:prstGeom>
        </p:spPr>
      </p:pic>
      <p:pic>
        <p:nvPicPr>
          <p:cNvPr id="14" name="Imagen 13"/>
          <p:cNvPicPr>
            <a:picLocks noChangeAspect="1"/>
          </p:cNvPicPr>
          <p:nvPr/>
        </p:nvPicPr>
        <p:blipFill>
          <a:blip r:embed="rId3"/>
          <a:stretch>
            <a:fillRect/>
          </a:stretch>
        </p:blipFill>
        <p:spPr>
          <a:xfrm rot="8113967">
            <a:off x="10856993" y="3502476"/>
            <a:ext cx="542510" cy="1398551"/>
          </a:xfrm>
          <a:prstGeom prst="rect">
            <a:avLst/>
          </a:prstGeom>
        </p:spPr>
      </p:pic>
      <p:pic>
        <p:nvPicPr>
          <p:cNvPr id="16" name="Imagen 15"/>
          <p:cNvPicPr>
            <a:picLocks noChangeAspect="1"/>
          </p:cNvPicPr>
          <p:nvPr/>
        </p:nvPicPr>
        <p:blipFill>
          <a:blip r:embed="rId2"/>
          <a:stretch>
            <a:fillRect/>
          </a:stretch>
        </p:blipFill>
        <p:spPr>
          <a:xfrm>
            <a:off x="10817188" y="3087034"/>
            <a:ext cx="485774" cy="428626"/>
          </a:xfrm>
          <a:prstGeom prst="rect">
            <a:avLst/>
          </a:prstGeom>
        </p:spPr>
      </p:pic>
      <p:graphicFrame>
        <p:nvGraphicFramePr>
          <p:cNvPr id="8" name="Tabla 7"/>
          <p:cNvGraphicFramePr>
            <a:graphicFrameLocks noGrp="1"/>
          </p:cNvGraphicFramePr>
          <p:nvPr>
            <p:extLst>
              <p:ext uri="{D42A27DB-BD31-4B8C-83A1-F6EECF244321}">
                <p14:modId xmlns:p14="http://schemas.microsoft.com/office/powerpoint/2010/main" val="1688139326"/>
              </p:ext>
            </p:extLst>
          </p:nvPr>
        </p:nvGraphicFramePr>
        <p:xfrm>
          <a:off x="482069" y="2574804"/>
          <a:ext cx="10097625" cy="2336292"/>
        </p:xfrm>
        <a:graphic>
          <a:graphicData uri="http://schemas.openxmlformats.org/drawingml/2006/table">
            <a:tbl>
              <a:tblPr>
                <a:tableStyleId>{5940675A-B579-460E-94D1-54222C63F5DA}</a:tableStyleId>
              </a:tblPr>
              <a:tblGrid>
                <a:gridCol w="1497233">
                  <a:extLst>
                    <a:ext uri="{9D8B030D-6E8A-4147-A177-3AD203B41FA5}">
                      <a16:colId xmlns:a16="http://schemas.microsoft.com/office/drawing/2014/main" val="20000"/>
                    </a:ext>
                  </a:extLst>
                </a:gridCol>
                <a:gridCol w="1446478">
                  <a:extLst>
                    <a:ext uri="{9D8B030D-6E8A-4147-A177-3AD203B41FA5}">
                      <a16:colId xmlns:a16="http://schemas.microsoft.com/office/drawing/2014/main" val="20001"/>
                    </a:ext>
                  </a:extLst>
                </a:gridCol>
                <a:gridCol w="1746721">
                  <a:extLst>
                    <a:ext uri="{9D8B030D-6E8A-4147-A177-3AD203B41FA5}">
                      <a16:colId xmlns:a16="http://schemas.microsoft.com/office/drawing/2014/main" val="20002"/>
                    </a:ext>
                  </a:extLst>
                </a:gridCol>
                <a:gridCol w="5407193">
                  <a:extLst>
                    <a:ext uri="{9D8B030D-6E8A-4147-A177-3AD203B41FA5}">
                      <a16:colId xmlns:a16="http://schemas.microsoft.com/office/drawing/2014/main" val="20003"/>
                    </a:ext>
                  </a:extLst>
                </a:gridCol>
              </a:tblGrid>
              <a:tr h="324474">
                <a:tc>
                  <a:txBody>
                    <a:bodyPr/>
                    <a:lstStyle/>
                    <a:p>
                      <a:pPr algn="ctr">
                        <a:lnSpc>
                          <a:spcPct val="105000"/>
                        </a:lnSpc>
                        <a:spcAft>
                          <a:spcPts val="0"/>
                        </a:spcAft>
                      </a:pPr>
                      <a:r>
                        <a:rPr lang="es-MX" sz="1200" dirty="0">
                          <a:effectLst/>
                        </a:rPr>
                        <a:t>EJE CENTRAL DE SISTEMATIZACIÓN</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05000"/>
                        </a:lnSpc>
                        <a:spcAft>
                          <a:spcPts val="0"/>
                        </a:spcAft>
                      </a:pPr>
                      <a:r>
                        <a:rPr lang="es-MX" sz="1200" dirty="0">
                          <a:effectLst/>
                        </a:rPr>
                        <a:t>CATEGORÍA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O"/>
                    </a:p>
                  </a:txBody>
                  <a:tcPr/>
                </a:tc>
                <a:tc>
                  <a:txBody>
                    <a:bodyPr/>
                    <a:lstStyle/>
                    <a:p>
                      <a:pPr algn="ctr">
                        <a:lnSpc>
                          <a:spcPct val="105000"/>
                        </a:lnSpc>
                        <a:spcAft>
                          <a:spcPts val="0"/>
                        </a:spcAft>
                      </a:pPr>
                      <a:r>
                        <a:rPr lang="es-MX" sz="1200" dirty="0">
                          <a:effectLst/>
                        </a:rPr>
                        <a:t>HALLAZGOS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139948">
                <a:tc rowSpan="4">
                  <a:txBody>
                    <a:bodyPr/>
                    <a:lstStyle/>
                    <a:p>
                      <a:pPr algn="ctr">
                        <a:lnSpc>
                          <a:spcPct val="105000"/>
                        </a:lnSpc>
                        <a:spcAft>
                          <a:spcPts val="0"/>
                        </a:spcAft>
                      </a:pPr>
                      <a:r>
                        <a:rPr lang="es-MX" sz="1200" dirty="0" smtClean="0">
                          <a:effectLst/>
                        </a:rPr>
                        <a:t>EJE</a:t>
                      </a:r>
                      <a:r>
                        <a:rPr lang="es-MX" sz="1200" baseline="0" dirty="0" smtClean="0">
                          <a:effectLst/>
                        </a:rPr>
                        <a:t> 2, </a:t>
                      </a:r>
                      <a:r>
                        <a:rPr lang="es-MX" sz="1200" dirty="0" smtClean="0">
                          <a:effectLst/>
                        </a:rPr>
                        <a:t>ORGANIZACIÓN </a:t>
                      </a:r>
                      <a:r>
                        <a:rPr lang="es-MX" sz="1200" dirty="0">
                          <a:effectLst/>
                        </a:rPr>
                        <a:t>COMUNITARIA</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algn="ctr"/>
                      <a:r>
                        <a:rPr lang="es-CO" sz="1100" dirty="0" smtClean="0"/>
                        <a:t>FUNCIONAMIENTO</a:t>
                      </a:r>
                      <a:r>
                        <a:rPr lang="es-CO" sz="1100" baseline="0" dirty="0" smtClean="0"/>
                        <a:t> ORGANIZATIVO</a:t>
                      </a:r>
                      <a:endParaRPr lang="es-CO" sz="1100" dirty="0"/>
                    </a:p>
                  </a:txBody>
                  <a:tcPr marL="68580" marR="68580" marT="0" marB="0" anchor="ctr"/>
                </a:tc>
                <a:tc>
                  <a:txBody>
                    <a:bodyPr/>
                    <a:lstStyle/>
                    <a:p>
                      <a:pPr marL="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Actividades ED</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22860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Formación, Planeación, Intervención, Comunicación – Propaganda</a:t>
                      </a:r>
                    </a:p>
                  </a:txBody>
                  <a:tcPr marL="68580" marR="68580" marT="0" marB="0" anchor="ctr"/>
                </a:tc>
                <a:extLst>
                  <a:ext uri="{0D108BD9-81ED-4DB2-BD59-A6C34878D82A}">
                    <a16:rowId xmlns:a16="http://schemas.microsoft.com/office/drawing/2014/main" val="10001"/>
                  </a:ext>
                </a:extLst>
              </a:tr>
              <a:tr h="0">
                <a:tc vMerge="1">
                  <a:txBody>
                    <a:bodyPr/>
                    <a:lstStyle/>
                    <a:p>
                      <a:endParaRPr lang="en-US"/>
                    </a:p>
                  </a:txBody>
                  <a:tcPr/>
                </a:tc>
                <a:tc vMerge="1">
                  <a:txBody>
                    <a:bodyPr/>
                    <a:lstStyle/>
                    <a:p>
                      <a:endParaRPr lang="en-US"/>
                    </a:p>
                  </a:txBody>
                  <a:tcPr/>
                </a:tc>
                <a:tc>
                  <a:txBody>
                    <a:bodyPr/>
                    <a:lstStyle/>
                    <a:p>
                      <a:pPr marL="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Miembros</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228600" algn="ctr">
                        <a:lnSpc>
                          <a:spcPct val="105000"/>
                        </a:lnSpc>
                        <a:spcAft>
                          <a:spcPts val="0"/>
                        </a:spcAft>
                      </a:pPr>
                      <a:r>
                        <a:rPr lang="es-CO" sz="1400" dirty="0" smtClean="0">
                          <a:effectLst/>
                        </a:rPr>
                        <a:t>Equipo Dinamizador</a:t>
                      </a:r>
                      <a:r>
                        <a:rPr lang="es-CO" sz="1400" baseline="0" dirty="0" smtClean="0">
                          <a:effectLst/>
                        </a:rPr>
                        <a:t> - Apoyos</a:t>
                      </a:r>
                      <a:endParaRPr lang="es-CO" sz="1400" dirty="0">
                        <a:effectLst/>
                      </a:endParaRPr>
                    </a:p>
                  </a:txBody>
                  <a:tcPr marL="68580" marR="68580" marT="0" marB="0" anchor="ctr"/>
                </a:tc>
                <a:extLst>
                  <a:ext uri="{0D108BD9-81ED-4DB2-BD59-A6C34878D82A}">
                    <a16:rowId xmlns:a16="http://schemas.microsoft.com/office/drawing/2014/main" val="2749117255"/>
                  </a:ext>
                </a:extLst>
              </a:tr>
              <a:tr h="0">
                <a:tc vMerge="1">
                  <a:txBody>
                    <a:bodyPr/>
                    <a:lstStyle/>
                    <a:p>
                      <a:endParaRPr lang="en-US"/>
                    </a:p>
                  </a:txBody>
                  <a:tcPr/>
                </a:tc>
                <a:tc vMerge="1">
                  <a:txBody>
                    <a:bodyPr/>
                    <a:lstStyle/>
                    <a:p>
                      <a:endParaRPr lang="en-US" dirty="0"/>
                    </a:p>
                  </a:txBody>
                  <a:tcPr marL="68580" marR="68580" marT="0" marB="0" anchor="ctr"/>
                </a:tc>
                <a:tc>
                  <a:txBody>
                    <a:bodyPr/>
                    <a:lstStyle/>
                    <a:p>
                      <a:pPr marL="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Voluntariado</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228600" algn="ctr">
                        <a:lnSpc>
                          <a:spcPct val="105000"/>
                        </a:lnSpc>
                        <a:spcAft>
                          <a:spcPts val="0"/>
                        </a:spcAft>
                      </a:pPr>
                      <a:r>
                        <a:rPr lang="es-CO" sz="1400" baseline="0" dirty="0" smtClean="0">
                          <a:effectLst/>
                          <a:latin typeface="Calibri" panose="020F0502020204030204" pitchFamily="34" charset="0"/>
                          <a:ea typeface="Calibri" panose="020F0502020204030204" pitchFamily="34" charset="0"/>
                          <a:cs typeface="Times New Roman" panose="02020603050405020304" pitchFamily="18" charset="0"/>
                        </a:rPr>
                        <a:t>Voluntariado por comunidad – Voluntariado no remunerado</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57015140"/>
                  </a:ext>
                </a:extLst>
              </a:tr>
              <a:tr h="117472">
                <a:tc vMerge="1">
                  <a:txBody>
                    <a:bodyPr/>
                    <a:lstStyle/>
                    <a:p>
                      <a:endParaRPr lang="en-US"/>
                    </a:p>
                  </a:txBody>
                  <a:tcPr/>
                </a:tc>
                <a:tc>
                  <a:txBody>
                    <a:bodyPr/>
                    <a:lstStyle/>
                    <a:p>
                      <a:pPr marL="0" algn="ctr">
                        <a:lnSpc>
                          <a:spcPct val="105000"/>
                        </a:lnSpc>
                        <a:spcAft>
                          <a:spcPts val="0"/>
                        </a:spcAft>
                      </a:pPr>
                      <a:r>
                        <a:rPr lang="es-MX" sz="1200" dirty="0" smtClean="0">
                          <a:effectLst/>
                        </a:rPr>
                        <a:t>ESTRUCTURA</a:t>
                      </a:r>
                    </a:p>
                    <a:p>
                      <a:pPr marL="0" algn="ctr">
                        <a:lnSpc>
                          <a:spcPct val="105000"/>
                        </a:lnSpc>
                        <a:spcAft>
                          <a:spcPts val="0"/>
                        </a:spcAft>
                      </a:pPr>
                      <a:r>
                        <a:rPr lang="es-MX" sz="1200" dirty="0" smtClean="0">
                          <a:effectLst/>
                        </a:rPr>
                        <a:t>ORGANIZATIVA</a:t>
                      </a:r>
                      <a:endParaRPr lang="es-CO" sz="1200" dirty="0">
                        <a:effectLst/>
                      </a:endParaRPr>
                    </a:p>
                  </a:txBody>
                  <a:tcPr marL="68580" marR="68580" marT="0" marB="0" anchor="ctr"/>
                </a:tc>
                <a:tc>
                  <a:txBody>
                    <a:bodyPr/>
                    <a:lstStyle/>
                    <a:p>
                      <a:pPr marL="0" algn="ctr">
                        <a:lnSpc>
                          <a:spcPct val="105000"/>
                        </a:lnSpc>
                        <a:spcAft>
                          <a:spcPts val="0"/>
                        </a:spcAft>
                      </a:pPr>
                      <a:r>
                        <a:rPr lang="es-MX" sz="1200" dirty="0">
                          <a:effectLst/>
                        </a:rPr>
                        <a:t>TIPO DE ESTRUCTURA ORG.</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457200" algn="ctr">
                        <a:lnSpc>
                          <a:spcPct val="105000"/>
                        </a:lnSpc>
                        <a:spcAft>
                          <a:spcPts val="0"/>
                        </a:spcAft>
                      </a:pPr>
                      <a:r>
                        <a:rPr lang="es-MX" sz="1400" dirty="0">
                          <a:effectLst/>
                        </a:rPr>
                        <a:t>Horizontal </a:t>
                      </a:r>
                      <a:r>
                        <a:rPr lang="es-MX" sz="1400" dirty="0" smtClean="0">
                          <a:effectLst/>
                        </a:rPr>
                        <a:t>– Toma de decisiones compartida</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52645914"/>
                  </a:ext>
                </a:extLst>
              </a:tr>
              <a:tr h="174623">
                <a:tc rowSpan="2">
                  <a:txBody>
                    <a:bodyPr/>
                    <a:lstStyle/>
                    <a:p>
                      <a:pPr algn="ctr">
                        <a:lnSpc>
                          <a:spcPct val="105000"/>
                        </a:lnSpc>
                        <a:spcAft>
                          <a:spcPts val="0"/>
                        </a:spcAft>
                      </a:pPr>
                      <a:r>
                        <a:rPr lang="es-CO" sz="1200" dirty="0" smtClean="0">
                          <a:effectLst/>
                          <a:latin typeface="Calibri" panose="020F0502020204030204" pitchFamily="34" charset="0"/>
                          <a:ea typeface="Calibri" panose="020F0502020204030204" pitchFamily="34" charset="0"/>
                          <a:cs typeface="Times New Roman" panose="02020603050405020304" pitchFamily="18" charset="0"/>
                        </a:rPr>
                        <a:t>SUB-EJE</a:t>
                      </a:r>
                      <a:r>
                        <a:rPr lang="es-CO" sz="1200" baseline="0" dirty="0" smtClean="0">
                          <a:effectLst/>
                          <a:latin typeface="Calibri" panose="020F0502020204030204" pitchFamily="34" charset="0"/>
                          <a:ea typeface="Calibri" panose="020F0502020204030204" pitchFamily="34" charset="0"/>
                          <a:cs typeface="Times New Roman" panose="02020603050405020304" pitchFamily="18" charset="0"/>
                        </a:rPr>
                        <a:t>. GESTIÓN DE PROYECTOS SOCIALES</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r>
                        <a:rPr lang="es-CO" sz="1400" dirty="0" smtClean="0"/>
                        <a:t>Proyecto IberBibliotecas</a:t>
                      </a:r>
                      <a:endParaRPr lang="es-CO" sz="1400" dirty="0"/>
                    </a:p>
                  </a:txBody>
                  <a:tcPr marL="68580" marR="68580" marT="0" marB="0" anchor="ctr"/>
                </a:tc>
                <a:tc>
                  <a:txBody>
                    <a:bodyPr/>
                    <a:lstStyle/>
                    <a:p>
                      <a:pPr marL="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Falta</a:t>
                      </a:r>
                      <a:r>
                        <a:rPr lang="es-CO" sz="1400" baseline="0" dirty="0" smtClean="0">
                          <a:effectLst/>
                          <a:latin typeface="Calibri" panose="020F0502020204030204" pitchFamily="34" charset="0"/>
                          <a:ea typeface="Calibri" panose="020F0502020204030204" pitchFamily="34" charset="0"/>
                          <a:cs typeface="Times New Roman" panose="02020603050405020304" pitchFamily="18" charset="0"/>
                        </a:rPr>
                        <a:t> de claridades - Responsabilidades</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22860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Formación</a:t>
                      </a:r>
                      <a:r>
                        <a:rPr lang="es-CO" sz="1400" baseline="0" dirty="0" smtClean="0">
                          <a:effectLst/>
                          <a:latin typeface="Calibri" panose="020F0502020204030204" pitchFamily="34" charset="0"/>
                          <a:ea typeface="Calibri" panose="020F0502020204030204" pitchFamily="34" charset="0"/>
                          <a:cs typeface="Times New Roman" panose="02020603050405020304" pitchFamily="18" charset="0"/>
                        </a:rPr>
                        <a:t> Gestión de Proyectos Sociales</a:t>
                      </a:r>
                      <a:endParaRPr lang="es-CO" sz="14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5846899"/>
                  </a:ext>
                </a:extLst>
              </a:tr>
              <a:tr h="276052">
                <a:tc vMerge="1">
                  <a:txBody>
                    <a:bodyPr/>
                    <a:lstStyle/>
                    <a:p>
                      <a:endParaRPr lang="en-US"/>
                    </a:p>
                  </a:txBody>
                  <a:tcPr/>
                </a:tc>
                <a:tc vMerge="1">
                  <a:txBody>
                    <a:bodyPr/>
                    <a:lstStyle/>
                    <a:p>
                      <a:endParaRPr lang="en-US"/>
                    </a:p>
                  </a:txBody>
                  <a:tcPr/>
                </a:tc>
                <a:tc>
                  <a:txBody>
                    <a:bodyPr/>
                    <a:lstStyle/>
                    <a:p>
                      <a:pPr marL="0" algn="ctr">
                        <a:lnSpc>
                          <a:spcPct val="105000"/>
                        </a:lnSpc>
                        <a:spcAft>
                          <a:spcPts val="0"/>
                        </a:spcAft>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Inexperiencia - Indicadores</a:t>
                      </a:r>
                      <a:endParaRPr lang="es-C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228600" marR="0" indent="0" algn="ctr" defTabSz="914422" rtl="0" eaLnBrk="1" fontAlgn="auto" latinLnBrk="0" hangingPunct="1">
                        <a:lnSpc>
                          <a:spcPct val="105000"/>
                        </a:lnSpc>
                        <a:spcBef>
                          <a:spcPts val="0"/>
                        </a:spcBef>
                        <a:spcAft>
                          <a:spcPts val="0"/>
                        </a:spcAft>
                        <a:buClrTx/>
                        <a:buSzTx/>
                        <a:buFontTx/>
                        <a:buNone/>
                        <a:tabLst/>
                        <a:defRPr/>
                      </a:pP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Escalar</a:t>
                      </a:r>
                      <a:r>
                        <a:rPr lang="es-CO" sz="1400" baseline="0" dirty="0" smtClean="0">
                          <a:effectLst/>
                          <a:latin typeface="Calibri" panose="020F0502020204030204" pitchFamily="34" charset="0"/>
                          <a:ea typeface="Calibri" panose="020F0502020204030204" pitchFamily="34" charset="0"/>
                          <a:cs typeface="Times New Roman" panose="02020603050405020304" pitchFamily="18" charset="0"/>
                        </a:rPr>
                        <a:t> en t</a:t>
                      </a:r>
                      <a:r>
                        <a:rPr lang="es-CO" sz="1400" dirty="0" smtClean="0">
                          <a:effectLst/>
                          <a:latin typeface="Calibri" panose="020F0502020204030204" pitchFamily="34" charset="0"/>
                          <a:ea typeface="Calibri" panose="020F0502020204030204" pitchFamily="34" charset="0"/>
                          <a:cs typeface="Times New Roman" panose="02020603050405020304" pitchFamily="18" charset="0"/>
                        </a:rPr>
                        <a:t>iempos de ejecución</a:t>
                      </a:r>
                    </a:p>
                  </a:txBody>
                  <a:tcPr marL="68580" marR="68580" marT="0" marB="0" anchor="ctr"/>
                </a:tc>
                <a:extLst>
                  <a:ext uri="{0D108BD9-81ED-4DB2-BD59-A6C34878D82A}">
                    <a16:rowId xmlns:a16="http://schemas.microsoft.com/office/drawing/2014/main" val="849133189"/>
                  </a:ext>
                </a:extLst>
              </a:tr>
            </a:tbl>
          </a:graphicData>
        </a:graphic>
      </p:graphicFrame>
      <p:pic>
        <p:nvPicPr>
          <p:cNvPr id="18" name="Imagen 17"/>
          <p:cNvPicPr>
            <a:picLocks noChangeAspect="1"/>
          </p:cNvPicPr>
          <p:nvPr/>
        </p:nvPicPr>
        <p:blipFill rotWithShape="1">
          <a:blip r:embed="rId4" cstate="print">
            <a:extLst>
              <a:ext uri="{28A0092B-C50C-407E-A947-70E740481C1C}">
                <a14:useLocalDpi xmlns:a14="http://schemas.microsoft.com/office/drawing/2010/main" val="0"/>
              </a:ext>
            </a:extLst>
          </a:blip>
          <a:srcRect l="64991" t="36667" b="29074"/>
          <a:stretch/>
        </p:blipFill>
        <p:spPr>
          <a:xfrm>
            <a:off x="10528255" y="4781838"/>
            <a:ext cx="1572536" cy="2076162"/>
          </a:xfrm>
          <a:prstGeom prst="rect">
            <a:avLst/>
          </a:prstGeom>
        </p:spPr>
      </p:pic>
      <p:sp>
        <p:nvSpPr>
          <p:cNvPr id="11" name="CuadroTexto 10"/>
          <p:cNvSpPr txBox="1"/>
          <p:nvPr/>
        </p:nvSpPr>
        <p:spPr>
          <a:xfrm>
            <a:off x="951731" y="1129852"/>
            <a:ext cx="10136146" cy="1477328"/>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s-MX" i="1" dirty="0" smtClean="0">
                <a:latin typeface="Times New Roman" panose="02020603050405020304" pitchFamily="18" charset="0"/>
                <a:cs typeface="Times New Roman" panose="02020603050405020304" pitchFamily="18" charset="0"/>
              </a:rPr>
              <a:t>“</a:t>
            </a:r>
            <a:r>
              <a:rPr lang="es-MX" b="1" i="1" dirty="0" smtClean="0">
                <a:latin typeface="Times New Roman" panose="02020603050405020304" pitchFamily="18" charset="0"/>
                <a:cs typeface="Times New Roman" panose="02020603050405020304" pitchFamily="18" charset="0"/>
              </a:rPr>
              <a:t>Ya </a:t>
            </a:r>
            <a:r>
              <a:rPr lang="es-MX" b="1" i="1" dirty="0">
                <a:latin typeface="Times New Roman" panose="02020603050405020304" pitchFamily="18" charset="0"/>
                <a:cs typeface="Times New Roman" panose="02020603050405020304" pitchFamily="18" charset="0"/>
              </a:rPr>
              <a:t>no es pensar en su propia vida</a:t>
            </a:r>
            <a:r>
              <a:rPr lang="es-MX" i="1" dirty="0">
                <a:latin typeface="Times New Roman" panose="02020603050405020304" pitchFamily="18" charset="0"/>
                <a:cs typeface="Times New Roman" panose="02020603050405020304" pitchFamily="18" charset="0"/>
              </a:rPr>
              <a:t>, en su movida del estudio, si trabaja en su trabajo o en su familia, sino ya </a:t>
            </a:r>
            <a:r>
              <a:rPr lang="es-MX" b="1" i="1" dirty="0">
                <a:latin typeface="Times New Roman" panose="02020603050405020304" pitchFamily="18" charset="0"/>
                <a:cs typeface="Times New Roman" panose="02020603050405020304" pitchFamily="18" charset="0"/>
              </a:rPr>
              <a:t>es añadirle, o darle también importancia a algo más, que en este caso no es remunerado, es voluntario, y tú sabes cómo te organizas y tú sabes en qué medida puedes aportar en el proceso</a:t>
            </a:r>
            <a:r>
              <a:rPr lang="es-MX" i="1" dirty="0">
                <a:latin typeface="Times New Roman" panose="02020603050405020304" pitchFamily="18" charset="0"/>
                <a:cs typeface="Times New Roman" panose="02020603050405020304" pitchFamily="18" charset="0"/>
              </a:rPr>
              <a:t>, entonces es como, como algo muy del corazón yo creo, es algo muy del corazón además de que muchas cosas salían de la plata del bolsillo de uno, y más uno de </a:t>
            </a:r>
            <a:r>
              <a:rPr lang="es-MX" i="1" dirty="0" smtClean="0">
                <a:latin typeface="Times New Roman" panose="02020603050405020304" pitchFamily="18" charset="0"/>
                <a:cs typeface="Times New Roman" panose="02020603050405020304" pitchFamily="18" charset="0"/>
              </a:rPr>
              <a:t>estudiante”</a:t>
            </a:r>
            <a:endParaRPr lang="en-US" dirty="0">
              <a:latin typeface="Times New Roman" panose="02020603050405020304" pitchFamily="18" charset="0"/>
              <a:cs typeface="Times New Roman" panose="02020603050405020304" pitchFamily="18" charset="0"/>
            </a:endParaRPr>
          </a:p>
        </p:txBody>
      </p:sp>
      <p:sp>
        <p:nvSpPr>
          <p:cNvPr id="4" name="CuadroTexto 3"/>
          <p:cNvSpPr txBox="1"/>
          <p:nvPr/>
        </p:nvSpPr>
        <p:spPr>
          <a:xfrm>
            <a:off x="641443" y="4889475"/>
            <a:ext cx="9710767" cy="1477328"/>
          </a:xfrm>
          <a:prstGeom prst="rect">
            <a:avLst/>
          </a:prstGeom>
          <a:noFill/>
        </p:spPr>
        <p:txBody>
          <a:bodyPr wrap="square" rtlCol="0">
            <a:spAutoFit/>
          </a:bodyPr>
          <a:lstStyle/>
          <a:p>
            <a:pPr algn="ctr"/>
            <a:r>
              <a:rPr lang="es-MX" i="1" dirty="0" smtClean="0">
                <a:latin typeface="Times New Roman" panose="02020603050405020304" pitchFamily="18" charset="0"/>
                <a:cs typeface="Times New Roman" panose="02020603050405020304" pitchFamily="18" charset="0"/>
              </a:rPr>
              <a:t>“</a:t>
            </a:r>
            <a:r>
              <a:rPr lang="es-ES" i="1" dirty="0" smtClean="0">
                <a:latin typeface="Times New Roman" panose="02020603050405020304" pitchFamily="18" charset="0"/>
                <a:cs typeface="Times New Roman" panose="02020603050405020304" pitchFamily="18" charset="0"/>
              </a:rPr>
              <a:t>Es porque uno, había una inexperiencia, </a:t>
            </a:r>
            <a:r>
              <a:rPr lang="es-ES" b="1" i="1" dirty="0" smtClean="0">
                <a:latin typeface="Times New Roman" panose="02020603050405020304" pitchFamily="18" charset="0"/>
                <a:cs typeface="Times New Roman" panose="02020603050405020304" pitchFamily="18" charset="0"/>
              </a:rPr>
              <a:t>no teníamos experiencia en una ejecución</a:t>
            </a:r>
            <a:r>
              <a:rPr lang="es-ES" i="1" dirty="0" smtClean="0">
                <a:latin typeface="Times New Roman" panose="02020603050405020304" pitchFamily="18" charset="0"/>
                <a:cs typeface="Times New Roman" panose="02020603050405020304" pitchFamily="18" charset="0"/>
              </a:rPr>
              <a:t>, dos, fuimos netamente huevones en esa ejecución porque no, </a:t>
            </a:r>
            <a:r>
              <a:rPr lang="es-ES" b="1" i="1" dirty="0" smtClean="0">
                <a:latin typeface="Times New Roman" panose="02020603050405020304" pitchFamily="18" charset="0"/>
                <a:cs typeface="Times New Roman" panose="02020603050405020304" pitchFamily="18" charset="0"/>
              </a:rPr>
              <a:t>por esa misma falta de experiencia no supimos darnos nuestro lugar como espacio, ¿sí?</a:t>
            </a:r>
            <a:r>
              <a:rPr lang="es-ES" i="1" dirty="0" smtClean="0">
                <a:latin typeface="Times New Roman" panose="02020603050405020304" pitchFamily="18" charset="0"/>
                <a:cs typeface="Times New Roman" panose="02020603050405020304" pitchFamily="18" charset="0"/>
              </a:rPr>
              <a:t>, tres, éramos el trabajo no de un tercero sino de casi que estábamos trabajando de cuartos, </a:t>
            </a:r>
            <a:r>
              <a:rPr lang="es-ES" i="1" dirty="0" err="1" smtClean="0">
                <a:latin typeface="Times New Roman" panose="02020603050405020304" pitchFamily="18" charset="0"/>
                <a:cs typeface="Times New Roman" panose="02020603050405020304" pitchFamily="18" charset="0"/>
              </a:rPr>
              <a:t>osea</a:t>
            </a:r>
            <a:r>
              <a:rPr lang="es-ES" i="1" dirty="0" smtClean="0">
                <a:latin typeface="Times New Roman" panose="02020603050405020304" pitchFamily="18" charset="0"/>
                <a:cs typeface="Times New Roman" panose="02020603050405020304" pitchFamily="18" charset="0"/>
              </a:rPr>
              <a:t>, </a:t>
            </a:r>
            <a:r>
              <a:rPr lang="es-ES" b="1" i="1" dirty="0" smtClean="0">
                <a:latin typeface="Times New Roman" panose="02020603050405020304" pitchFamily="18" charset="0"/>
                <a:cs typeface="Times New Roman" panose="02020603050405020304" pitchFamily="18" charset="0"/>
              </a:rPr>
              <a:t>estaban trabajando sobre nosotros tres procesos, </a:t>
            </a:r>
            <a:r>
              <a:rPr lang="es-ES" b="1" i="1" dirty="0" err="1" smtClean="0">
                <a:latin typeface="Times New Roman" panose="02020603050405020304" pitchFamily="18" charset="0"/>
                <a:cs typeface="Times New Roman" panose="02020603050405020304" pitchFamily="18" charset="0"/>
              </a:rPr>
              <a:t>osea</a:t>
            </a:r>
            <a:r>
              <a:rPr lang="es-ES" b="1" i="1" dirty="0" smtClean="0">
                <a:latin typeface="Times New Roman" panose="02020603050405020304" pitchFamily="18" charset="0"/>
                <a:cs typeface="Times New Roman" panose="02020603050405020304" pitchFamily="18" charset="0"/>
              </a:rPr>
              <a:t>, Conciencia Crítica, Manduco, IberBibliotecas</a:t>
            </a:r>
            <a:r>
              <a:rPr lang="es-ES" i="1" dirty="0" smtClean="0">
                <a:latin typeface="Times New Roman" panose="02020603050405020304" pitchFamily="18" charset="0"/>
                <a:cs typeface="Times New Roman" panose="02020603050405020304" pitchFamily="18" charset="0"/>
              </a:rPr>
              <a:t>, y todo eso conllevó pues a un desgaste”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3773543"/>
      </p:ext>
    </p:extLst>
  </p:cSld>
  <p:clrMapOvr>
    <a:masterClrMapping/>
  </p:clrMapOvr>
  <mc:AlternateContent xmlns:mc="http://schemas.openxmlformats.org/markup-compatibility/2006">
    <mc:Choice xmlns:p14="http://schemas.microsoft.com/office/powerpoint/2010/main" Requires="p14">
      <p:transition spd="slow" p14:dur="2000" advTm="96508"/>
    </mc:Choice>
    <mc:Fallback>
      <p:transition spd="slow" advTm="96508"/>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6"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 y="4132324"/>
            <a:ext cx="4867276" cy="2725677"/>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0" y="0"/>
            <a:ext cx="12192000" cy="6858000"/>
          </a:xfrm>
        </p:spPr>
        <p:txBody>
          <a:bodyPr/>
          <a:lstStyle/>
          <a:p>
            <a:pPr algn="ctr"/>
            <a:r>
              <a:rPr lang="es-CO" dirty="0" smtClean="0"/>
              <a:t>I. Proyecto de sistematización de la experiencia</a:t>
            </a:r>
            <a:endParaRPr lang="en-US" dirty="0"/>
          </a:p>
        </p:txBody>
      </p:sp>
    </p:spTree>
    <p:extLst>
      <p:ext uri="{BB962C8B-B14F-4D97-AF65-F5344CB8AC3E}">
        <p14:creationId xmlns:p14="http://schemas.microsoft.com/office/powerpoint/2010/main" val="2223148758"/>
      </p:ext>
    </p:extLst>
  </p:cSld>
  <p:clrMapOvr>
    <a:masterClrMapping/>
  </p:clrMapOvr>
  <mc:AlternateContent xmlns:mc="http://schemas.openxmlformats.org/markup-compatibility/2006">
    <mc:Choice xmlns:p14="http://schemas.microsoft.com/office/powerpoint/2010/main" Requires="p14">
      <p:transition spd="slow" p14:dur="2000" advTm="3087"/>
    </mc:Choice>
    <mc:Fallback>
      <p:transition spd="slow" advTm="3087"/>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919030" y="1219200"/>
            <a:ext cx="6268207" cy="5638800"/>
          </a:xfrm>
          <a:prstGeom prst="rect">
            <a:avLst/>
          </a:prstGeom>
        </p:spPr>
      </p:pic>
      <p:sp>
        <p:nvSpPr>
          <p:cNvPr id="2" name="Título 1"/>
          <p:cNvSpPr>
            <a:spLocks noGrp="1"/>
          </p:cNvSpPr>
          <p:nvPr>
            <p:ph type="title"/>
          </p:nvPr>
        </p:nvSpPr>
        <p:spPr>
          <a:xfrm>
            <a:off x="0" y="0"/>
            <a:ext cx="6375400" cy="6858000"/>
          </a:xfrm>
        </p:spPr>
        <p:txBody>
          <a:bodyPr/>
          <a:lstStyle/>
          <a:p>
            <a:pPr algn="ctr"/>
            <a:r>
              <a:rPr lang="es-MX" dirty="0" smtClean="0"/>
              <a:t>IV. Aprendiendo desde la experiencia</a:t>
            </a:r>
            <a:endParaRPr lang="en-US" dirty="0"/>
          </a:p>
        </p:txBody>
      </p:sp>
      <p:pic>
        <p:nvPicPr>
          <p:cNvPr id="5" name="Imagen 4"/>
          <p:cNvPicPr>
            <a:picLocks noChangeAspect="1"/>
          </p:cNvPicPr>
          <p:nvPr/>
        </p:nvPicPr>
        <p:blipFill>
          <a:blip r:embed="rId3"/>
          <a:stretch>
            <a:fillRect/>
          </a:stretch>
        </p:blipFill>
        <p:spPr>
          <a:xfrm rot="17769171">
            <a:off x="4870694" y="-327137"/>
            <a:ext cx="1202621" cy="3100270"/>
          </a:xfrm>
          <a:prstGeom prst="rect">
            <a:avLst/>
          </a:prstGeom>
        </p:spPr>
      </p:pic>
      <p:pic>
        <p:nvPicPr>
          <p:cNvPr id="6" name="Imagen 5"/>
          <p:cNvPicPr>
            <a:picLocks noChangeAspect="1"/>
          </p:cNvPicPr>
          <p:nvPr/>
        </p:nvPicPr>
        <p:blipFill>
          <a:blip r:embed="rId4"/>
          <a:stretch>
            <a:fillRect/>
          </a:stretch>
        </p:blipFill>
        <p:spPr>
          <a:xfrm>
            <a:off x="2055248" y="5581815"/>
            <a:ext cx="1049084" cy="925666"/>
          </a:xfrm>
          <a:prstGeom prst="rect">
            <a:avLst/>
          </a:prstGeom>
        </p:spPr>
      </p:pic>
    </p:spTree>
    <p:extLst>
      <p:ext uri="{BB962C8B-B14F-4D97-AF65-F5344CB8AC3E}">
        <p14:creationId xmlns:p14="http://schemas.microsoft.com/office/powerpoint/2010/main" val="488781252"/>
      </p:ext>
    </p:extLst>
  </p:cSld>
  <p:clrMapOvr>
    <a:masterClrMapping/>
  </p:clrMapOvr>
  <mc:AlternateContent xmlns:mc="http://schemas.openxmlformats.org/markup-compatibility/2006">
    <mc:Choice xmlns:p14="http://schemas.microsoft.com/office/powerpoint/2010/main" Requires="p14">
      <p:transition spd="slow" p14:dur="2000" advTm="1717"/>
    </mc:Choice>
    <mc:Fallback>
      <p:transition spd="slow" advTm="171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3651"/>
            <a:ext cx="12191999" cy="1609344"/>
          </a:xfrm>
        </p:spPr>
        <p:txBody>
          <a:bodyPr>
            <a:normAutofit/>
          </a:bodyPr>
          <a:lstStyle/>
          <a:p>
            <a:pPr algn="ctr"/>
            <a:r>
              <a:rPr lang="es-CO" sz="4800" dirty="0" smtClean="0"/>
              <a:t>Biblioteca comunitaria Alexander contreras</a:t>
            </a:r>
            <a:endParaRPr lang="en-US" sz="4800" dirty="0"/>
          </a:p>
        </p:txBody>
      </p:sp>
      <p:pic>
        <p:nvPicPr>
          <p:cNvPr id="7" name="Picture 4"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1779" y="2800690"/>
            <a:ext cx="6112521" cy="4045377"/>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3"/>
          <a:stretch>
            <a:fillRect/>
          </a:stretch>
        </p:blipFill>
        <p:spPr>
          <a:xfrm rot="8853124">
            <a:off x="2061163" y="5469409"/>
            <a:ext cx="542510" cy="1398551"/>
          </a:xfrm>
          <a:prstGeom prst="rect">
            <a:avLst/>
          </a:prstGeom>
        </p:spPr>
      </p:pic>
      <p:sp>
        <p:nvSpPr>
          <p:cNvPr id="10" name="CuadroTexto 9"/>
          <p:cNvSpPr txBox="1"/>
          <p:nvPr/>
        </p:nvSpPr>
        <p:spPr>
          <a:xfrm>
            <a:off x="-1" y="1264326"/>
            <a:ext cx="12192001" cy="400110"/>
          </a:xfrm>
          <a:prstGeom prst="rect">
            <a:avLst/>
          </a:prstGeom>
          <a:noFill/>
        </p:spPr>
        <p:txBody>
          <a:bodyPr wrap="square" rtlCol="0">
            <a:spAutoFit/>
          </a:bodyPr>
          <a:lstStyle/>
          <a:p>
            <a:pPr algn="ctr"/>
            <a:r>
              <a:rPr lang="es-CO" sz="2000" dirty="0"/>
              <a:t>Solidaridad </a:t>
            </a:r>
            <a:r>
              <a:rPr lang="es-CO" sz="2000" dirty="0" smtClean="0"/>
              <a:t>– Escenario concreto – Reflexionar sobre cómo aportar en un contexto específico</a:t>
            </a:r>
            <a:endParaRPr lang="es-CO" sz="2000" dirty="0"/>
          </a:p>
        </p:txBody>
      </p:sp>
      <p:pic>
        <p:nvPicPr>
          <p:cNvPr id="17" name="Imagen 16"/>
          <p:cNvPicPr>
            <a:picLocks noChangeAspect="1"/>
          </p:cNvPicPr>
          <p:nvPr/>
        </p:nvPicPr>
        <p:blipFill rotWithShape="1">
          <a:blip r:embed="rId4">
            <a:extLst>
              <a:ext uri="{28A0092B-C50C-407E-A947-70E740481C1C}">
                <a14:useLocalDpi xmlns:a14="http://schemas.microsoft.com/office/drawing/2010/main" val="0"/>
              </a:ext>
            </a:extLst>
          </a:blip>
          <a:srcRect l="46003" t="48466" r="25729"/>
          <a:stretch/>
        </p:blipFill>
        <p:spPr>
          <a:xfrm flipH="1">
            <a:off x="108870" y="3323771"/>
            <a:ext cx="1436914" cy="3534229"/>
          </a:xfrm>
          <a:prstGeom prst="rect">
            <a:avLst/>
          </a:prstGeom>
        </p:spPr>
      </p:pic>
      <p:sp>
        <p:nvSpPr>
          <p:cNvPr id="3" name="CuadroTexto 2"/>
          <p:cNvSpPr txBox="1"/>
          <p:nvPr/>
        </p:nvSpPr>
        <p:spPr>
          <a:xfrm>
            <a:off x="1141226" y="1995479"/>
            <a:ext cx="3070747" cy="1200329"/>
          </a:xfrm>
          <a:prstGeom prst="rect">
            <a:avLst/>
          </a:prstGeom>
          <a:noFill/>
        </p:spPr>
        <p:txBody>
          <a:bodyPr wrap="square" rtlCol="0">
            <a:spAutoFit/>
          </a:bodyPr>
          <a:lstStyle/>
          <a:p>
            <a:pPr algn="ctr"/>
            <a:r>
              <a:rPr lang="es-CO" dirty="0" smtClean="0"/>
              <a:t>Construir relaciones de confianza con la gente – Posibilita actividades conjuntas</a:t>
            </a:r>
            <a:endParaRPr lang="es-CO" dirty="0"/>
          </a:p>
        </p:txBody>
      </p:sp>
      <p:sp>
        <p:nvSpPr>
          <p:cNvPr id="4" name="CuadroTexto 3"/>
          <p:cNvSpPr txBox="1"/>
          <p:nvPr/>
        </p:nvSpPr>
        <p:spPr>
          <a:xfrm>
            <a:off x="2548989" y="4961290"/>
            <a:ext cx="3287049" cy="1200329"/>
          </a:xfrm>
          <a:prstGeom prst="rect">
            <a:avLst/>
          </a:prstGeom>
          <a:noFill/>
        </p:spPr>
        <p:txBody>
          <a:bodyPr wrap="square" rtlCol="0">
            <a:spAutoFit/>
          </a:bodyPr>
          <a:lstStyle/>
          <a:p>
            <a:pPr algn="ctr"/>
            <a:r>
              <a:rPr lang="es-CO" dirty="0" smtClean="0"/>
              <a:t>Intervención territorial</a:t>
            </a:r>
          </a:p>
          <a:p>
            <a:pPr algn="ctr"/>
            <a:r>
              <a:rPr lang="es-CO" dirty="0" smtClean="0"/>
              <a:t>(Construcción espacios físicos y sociales del territorio)</a:t>
            </a:r>
            <a:endParaRPr lang="en-US" dirty="0"/>
          </a:p>
        </p:txBody>
      </p:sp>
      <p:sp>
        <p:nvSpPr>
          <p:cNvPr id="5" name="CuadroTexto 4"/>
          <p:cNvSpPr txBox="1"/>
          <p:nvPr/>
        </p:nvSpPr>
        <p:spPr>
          <a:xfrm>
            <a:off x="2057060" y="3343071"/>
            <a:ext cx="2801928" cy="1200329"/>
          </a:xfrm>
          <a:prstGeom prst="rect">
            <a:avLst/>
          </a:prstGeom>
          <a:noFill/>
        </p:spPr>
        <p:txBody>
          <a:bodyPr wrap="square" rtlCol="0">
            <a:spAutoFit/>
          </a:bodyPr>
          <a:lstStyle/>
          <a:p>
            <a:pPr algn="ctr"/>
            <a:r>
              <a:rPr lang="es-CO" dirty="0" smtClean="0"/>
              <a:t>Identidad Gráfica – Redes Sociales </a:t>
            </a:r>
          </a:p>
          <a:p>
            <a:pPr algn="ctr"/>
            <a:r>
              <a:rPr lang="es-CO" dirty="0" smtClean="0"/>
              <a:t>¿Cómo llegar al territorio en internet?</a:t>
            </a:r>
            <a:endParaRPr lang="en-US" dirty="0"/>
          </a:p>
        </p:txBody>
      </p:sp>
      <p:sp>
        <p:nvSpPr>
          <p:cNvPr id="8" name="CuadroTexto 7"/>
          <p:cNvSpPr txBox="1"/>
          <p:nvPr/>
        </p:nvSpPr>
        <p:spPr>
          <a:xfrm>
            <a:off x="7315388" y="2089702"/>
            <a:ext cx="3867184" cy="646331"/>
          </a:xfrm>
          <a:prstGeom prst="rect">
            <a:avLst/>
          </a:prstGeom>
          <a:noFill/>
        </p:spPr>
        <p:txBody>
          <a:bodyPr wrap="square" rtlCol="0">
            <a:spAutoFit/>
          </a:bodyPr>
          <a:lstStyle/>
          <a:p>
            <a:pPr algn="ctr"/>
            <a:r>
              <a:rPr lang="es-CO" dirty="0" smtClean="0"/>
              <a:t>Escalar en tiempos de ejecución de proyectos</a:t>
            </a:r>
            <a:endParaRPr lang="en-US" dirty="0"/>
          </a:p>
        </p:txBody>
      </p:sp>
      <p:sp>
        <p:nvSpPr>
          <p:cNvPr id="19" name="Elipse 18"/>
          <p:cNvSpPr/>
          <p:nvPr/>
        </p:nvSpPr>
        <p:spPr>
          <a:xfrm>
            <a:off x="812817" y="2177439"/>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1</a:t>
            </a:r>
          </a:p>
        </p:txBody>
      </p:sp>
      <p:sp>
        <p:nvSpPr>
          <p:cNvPr id="20" name="Elipse 19"/>
          <p:cNvSpPr/>
          <p:nvPr/>
        </p:nvSpPr>
        <p:spPr>
          <a:xfrm>
            <a:off x="1925644" y="3645011"/>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2</a:t>
            </a:r>
          </a:p>
        </p:txBody>
      </p:sp>
      <p:sp>
        <p:nvSpPr>
          <p:cNvPr id="22" name="Elipse 21"/>
          <p:cNvSpPr/>
          <p:nvPr/>
        </p:nvSpPr>
        <p:spPr>
          <a:xfrm>
            <a:off x="2428262" y="5065485"/>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smtClean="0"/>
              <a:t>3</a:t>
            </a:r>
          </a:p>
        </p:txBody>
      </p:sp>
      <p:sp>
        <p:nvSpPr>
          <p:cNvPr id="23" name="Elipse 22"/>
          <p:cNvSpPr/>
          <p:nvPr/>
        </p:nvSpPr>
        <p:spPr>
          <a:xfrm>
            <a:off x="6839377" y="2121642"/>
            <a:ext cx="457200"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smtClean="0"/>
              <a:t>4</a:t>
            </a:r>
          </a:p>
        </p:txBody>
      </p:sp>
    </p:spTree>
    <p:extLst>
      <p:ext uri="{BB962C8B-B14F-4D97-AF65-F5344CB8AC3E}">
        <p14:creationId xmlns:p14="http://schemas.microsoft.com/office/powerpoint/2010/main" val="1574662225"/>
      </p:ext>
    </p:extLst>
  </p:cSld>
  <p:clrMapOvr>
    <a:masterClrMapping/>
  </p:clrMapOvr>
  <mc:AlternateContent xmlns:mc="http://schemas.openxmlformats.org/markup-compatibility/2006">
    <mc:Choice xmlns:p14="http://schemas.microsoft.com/office/powerpoint/2010/main" Requires="p14">
      <p:transition spd="slow" p14:dur="2000" advTm="86883"/>
    </mc:Choice>
    <mc:Fallback>
      <p:transition spd="slow" advTm="86883"/>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7897669" y="2511376"/>
            <a:ext cx="4294331" cy="923330"/>
          </a:xfrm>
          <a:prstGeom prst="rect">
            <a:avLst/>
          </a:prstGeom>
          <a:noFill/>
        </p:spPr>
        <p:txBody>
          <a:bodyPr wrap="square" rtlCol="0">
            <a:spAutoFit/>
          </a:bodyPr>
          <a:lstStyle/>
          <a:p>
            <a:pPr algn="ctr"/>
            <a:r>
              <a:rPr lang="es-CO" dirty="0" smtClean="0"/>
              <a:t>Cohesionar al grupo, Mediar conflictos, fomentar la mística y la formación</a:t>
            </a:r>
            <a:endParaRPr lang="en-US" dirty="0"/>
          </a:p>
        </p:txBody>
      </p:sp>
      <p:pic>
        <p:nvPicPr>
          <p:cNvPr id="3074" name="Picture 2" descr="Resultado de imagen para organizaciÃ³n comunitaria sen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06917"/>
            <a:ext cx="7708900" cy="5751084"/>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p:cNvSpPr txBox="1"/>
          <p:nvPr/>
        </p:nvSpPr>
        <p:spPr>
          <a:xfrm>
            <a:off x="1482623" y="6714530"/>
            <a:ext cx="5487946" cy="369332"/>
          </a:xfrm>
          <a:prstGeom prst="rect">
            <a:avLst/>
          </a:prstGeom>
          <a:noFill/>
        </p:spPr>
        <p:txBody>
          <a:bodyPr wrap="square" rtlCol="0">
            <a:spAutoFit/>
          </a:bodyPr>
          <a:lstStyle/>
          <a:p>
            <a:pPr algn="ctr"/>
            <a:endParaRPr lang="en-US" dirty="0"/>
          </a:p>
        </p:txBody>
      </p:sp>
      <p:sp>
        <p:nvSpPr>
          <p:cNvPr id="15" name="Marcador de contenido 14"/>
          <p:cNvSpPr>
            <a:spLocks noGrp="1"/>
          </p:cNvSpPr>
          <p:nvPr>
            <p:ph sz="quarter" idx="4"/>
          </p:nvPr>
        </p:nvSpPr>
        <p:spPr>
          <a:xfrm>
            <a:off x="7945009" y="3620254"/>
            <a:ext cx="4246991" cy="854321"/>
          </a:xfrm>
        </p:spPr>
        <p:txBody>
          <a:bodyPr>
            <a:noAutofit/>
          </a:bodyPr>
          <a:lstStyle/>
          <a:p>
            <a:pPr marL="0" indent="0" algn="ctr">
              <a:buNone/>
            </a:pPr>
            <a:r>
              <a:rPr lang="es-CO" sz="1800" dirty="0" smtClean="0"/>
              <a:t>Diferenciar el tratamiento de las organizaciones, JAC, ONG, Organizaciones Comunitarias</a:t>
            </a:r>
          </a:p>
        </p:txBody>
      </p:sp>
      <p:sp>
        <p:nvSpPr>
          <p:cNvPr id="16" name="Marcador de texto 13"/>
          <p:cNvSpPr txBox="1">
            <a:spLocks/>
          </p:cNvSpPr>
          <p:nvPr/>
        </p:nvSpPr>
        <p:spPr>
          <a:xfrm>
            <a:off x="1066800" y="382477"/>
            <a:ext cx="10055847" cy="640080"/>
          </a:xfrm>
          <a:prstGeom prst="rect">
            <a:avLst/>
          </a:prstGeom>
        </p:spPr>
        <p:txBody>
          <a:bodyPr vert="horz" lIns="91440" tIns="45720" rIns="91440" bIns="45720" rtlCol="0" anchor="ctr">
            <a:normAutofit/>
          </a:bodyPr>
          <a:lstStyle>
            <a:lvl1pPr marL="0" indent="0" algn="l" defTabSz="914422" rtl="0" eaLnBrk="1" latinLnBrk="0" hangingPunct="1">
              <a:lnSpc>
                <a:spcPct val="90000"/>
              </a:lnSpc>
              <a:spcBef>
                <a:spcPts val="1200"/>
              </a:spcBef>
              <a:buClr>
                <a:schemeClr val="accent1">
                  <a:lumMod val="75000"/>
                </a:schemeClr>
              </a:buClr>
              <a:buSzPct val="85000"/>
              <a:buFont typeface="Wingdings" pitchFamily="2" charset="2"/>
              <a:buNone/>
              <a:defRPr sz="2000" b="1" kern="1200">
                <a:solidFill>
                  <a:schemeClr val="accent1">
                    <a:lumMod val="75000"/>
                  </a:schemeClr>
                </a:solidFill>
                <a:latin typeface="+mn-lt"/>
                <a:ea typeface="+mn-ea"/>
                <a:cs typeface="+mn-cs"/>
              </a:defRPr>
            </a:lvl1pPr>
            <a:lvl2pPr marL="45721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2000" b="1" kern="1200">
                <a:solidFill>
                  <a:schemeClr val="tx1"/>
                </a:solidFill>
                <a:latin typeface="+mn-lt"/>
                <a:ea typeface="+mn-ea"/>
                <a:cs typeface="+mn-cs"/>
              </a:defRPr>
            </a:lvl2pPr>
            <a:lvl3pPr marL="91442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801" b="1" kern="1200">
                <a:solidFill>
                  <a:schemeClr val="tx1"/>
                </a:solidFill>
                <a:latin typeface="+mn-lt"/>
                <a:ea typeface="+mn-ea"/>
                <a:cs typeface="+mn-cs"/>
              </a:defRPr>
            </a:lvl3pPr>
            <a:lvl4pPr marL="1371635"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4pPr>
            <a:lvl5pPr marL="1828846"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5pPr>
            <a:lvl6pPr marL="2286057"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6pPr>
            <a:lvl7pPr marL="2743268"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7pPr>
            <a:lvl8pPr marL="3200481"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8pPr>
            <a:lvl9pPr marL="3657692" indent="0" algn="l" defTabSz="914422" rtl="0" eaLnBrk="1" latinLnBrk="0" hangingPunct="1">
              <a:lnSpc>
                <a:spcPct val="90000"/>
              </a:lnSpc>
              <a:spcBef>
                <a:spcPts val="400"/>
              </a:spcBef>
              <a:spcAft>
                <a:spcPts val="201"/>
              </a:spcAft>
              <a:buClr>
                <a:schemeClr val="accent1">
                  <a:lumMod val="75000"/>
                </a:schemeClr>
              </a:buClr>
              <a:buSzPct val="85000"/>
              <a:buFont typeface="Wingdings" pitchFamily="2" charset="2"/>
              <a:buNone/>
              <a:defRPr sz="1600" b="1" kern="1200">
                <a:solidFill>
                  <a:schemeClr val="tx1"/>
                </a:solidFill>
                <a:latin typeface="+mn-lt"/>
                <a:ea typeface="+mn-ea"/>
                <a:cs typeface="+mn-cs"/>
              </a:defRPr>
            </a:lvl9pPr>
          </a:lstStyle>
          <a:p>
            <a:pPr algn="ctr"/>
            <a:r>
              <a:rPr lang="es-CO" sz="4000" dirty="0" smtClean="0">
                <a:solidFill>
                  <a:schemeClr val="tx1"/>
                </a:solidFill>
                <a:latin typeface="+mj-lt"/>
              </a:rPr>
              <a:t>TRABAJO SOCIAL Y LA ORG. COMUNITARIA</a:t>
            </a:r>
            <a:endParaRPr lang="en-US" sz="4000" dirty="0">
              <a:solidFill>
                <a:schemeClr val="tx1"/>
              </a:solidFill>
              <a:latin typeface="+mj-lt"/>
            </a:endParaRPr>
          </a:p>
        </p:txBody>
      </p:sp>
      <p:sp>
        <p:nvSpPr>
          <p:cNvPr id="4" name="CuadroTexto 3"/>
          <p:cNvSpPr txBox="1"/>
          <p:nvPr/>
        </p:nvSpPr>
        <p:spPr>
          <a:xfrm>
            <a:off x="7945009" y="1461422"/>
            <a:ext cx="4102024" cy="830997"/>
          </a:xfrm>
          <a:prstGeom prst="rect">
            <a:avLst/>
          </a:prstGeom>
          <a:noFill/>
        </p:spPr>
        <p:txBody>
          <a:bodyPr wrap="square" rtlCol="0">
            <a:spAutoFit/>
          </a:bodyPr>
          <a:lstStyle/>
          <a:p>
            <a:pPr algn="ctr"/>
            <a:r>
              <a:rPr lang="es-CO" sz="2400" dirty="0" smtClean="0">
                <a:latin typeface="+mj-lt"/>
              </a:rPr>
              <a:t>Fragilidad del ejercicio de voluntariado</a:t>
            </a:r>
          </a:p>
          <a:p>
            <a:pPr algn="ctr"/>
            <a:r>
              <a:rPr lang="es-CO" sz="2400" dirty="0" smtClean="0">
                <a:latin typeface="+mj-lt"/>
              </a:rPr>
              <a:t>Rol Acompañante</a:t>
            </a:r>
            <a:endParaRPr lang="en-US" sz="2400" dirty="0">
              <a:latin typeface="+mj-lt"/>
            </a:endParaRPr>
          </a:p>
        </p:txBody>
      </p:sp>
      <p:sp>
        <p:nvSpPr>
          <p:cNvPr id="7" name="CuadroTexto 6"/>
          <p:cNvSpPr txBox="1"/>
          <p:nvPr/>
        </p:nvSpPr>
        <p:spPr>
          <a:xfrm>
            <a:off x="7884968" y="4761723"/>
            <a:ext cx="4294331" cy="646331"/>
          </a:xfrm>
          <a:prstGeom prst="rect">
            <a:avLst/>
          </a:prstGeom>
          <a:noFill/>
        </p:spPr>
        <p:txBody>
          <a:bodyPr wrap="square" rtlCol="0">
            <a:spAutoFit/>
          </a:bodyPr>
          <a:lstStyle/>
          <a:p>
            <a:pPr algn="ctr"/>
            <a:r>
              <a:rPr lang="es-CO" dirty="0"/>
              <a:t>Reconstruir relaciones de clientelismo – fomentar </a:t>
            </a:r>
            <a:r>
              <a:rPr lang="es-CO" dirty="0" smtClean="0"/>
              <a:t>participación</a:t>
            </a:r>
            <a:endParaRPr lang="en-US" dirty="0"/>
          </a:p>
        </p:txBody>
      </p:sp>
    </p:spTree>
    <p:extLst>
      <p:ext uri="{BB962C8B-B14F-4D97-AF65-F5344CB8AC3E}">
        <p14:creationId xmlns:p14="http://schemas.microsoft.com/office/powerpoint/2010/main" val="852760041"/>
      </p:ext>
    </p:extLst>
  </p:cSld>
  <p:clrMapOvr>
    <a:masterClrMapping/>
  </p:clrMapOvr>
  <mc:AlternateContent xmlns:mc="http://schemas.openxmlformats.org/markup-compatibility/2006">
    <mc:Choice xmlns:p14="http://schemas.microsoft.com/office/powerpoint/2010/main" Requires="p14">
      <p:transition spd="slow" p14:dur="2000" advTm="103429"/>
    </mc:Choice>
    <mc:Fallback>
      <p:transition spd="slow" advTm="103429"/>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01783" y="6043450"/>
            <a:ext cx="863597" cy="762000"/>
          </a:xfrm>
          <a:prstGeom prst="rect">
            <a:avLst/>
          </a:prstGeom>
        </p:spPr>
      </p:pic>
      <p:pic>
        <p:nvPicPr>
          <p:cNvPr id="5" name="Imagen 4"/>
          <p:cNvPicPr>
            <a:picLocks noChangeAspect="1"/>
          </p:cNvPicPr>
          <p:nvPr/>
        </p:nvPicPr>
        <p:blipFill>
          <a:blip r:embed="rId3"/>
          <a:stretch>
            <a:fillRect/>
          </a:stretch>
        </p:blipFill>
        <p:spPr>
          <a:xfrm rot="17769171">
            <a:off x="9934217" y="-321473"/>
            <a:ext cx="1202621" cy="3100270"/>
          </a:xfrm>
          <a:prstGeom prst="rect">
            <a:avLst/>
          </a:prstGeom>
        </p:spPr>
      </p:pic>
      <p:sp>
        <p:nvSpPr>
          <p:cNvPr id="2" name="Título 1">
            <a:extLst>
              <a:ext uri="{FF2B5EF4-FFF2-40B4-BE49-F238E27FC236}">
                <a16:creationId xmlns:a16="http://schemas.microsoft.com/office/drawing/2014/main" id="{1ED34D9D-761F-4676-AA08-B0BFFA650539}"/>
              </a:ext>
            </a:extLst>
          </p:cNvPr>
          <p:cNvSpPr>
            <a:spLocks noGrp="1"/>
          </p:cNvSpPr>
          <p:nvPr>
            <p:ph type="title"/>
          </p:nvPr>
        </p:nvSpPr>
        <p:spPr>
          <a:xfrm>
            <a:off x="1069849" y="5663"/>
            <a:ext cx="10058400" cy="1609344"/>
          </a:xfrm>
        </p:spPr>
        <p:txBody>
          <a:bodyPr/>
          <a:lstStyle/>
          <a:p>
            <a:pPr algn="ctr"/>
            <a:r>
              <a:rPr lang="es-CO" dirty="0"/>
              <a:t>CONCLUSIONES</a:t>
            </a:r>
          </a:p>
        </p:txBody>
      </p:sp>
      <p:sp>
        <p:nvSpPr>
          <p:cNvPr id="3" name="Marcador de contenido 2">
            <a:extLst>
              <a:ext uri="{FF2B5EF4-FFF2-40B4-BE49-F238E27FC236}">
                <a16:creationId xmlns:a16="http://schemas.microsoft.com/office/drawing/2014/main" id="{87812B84-C27B-4DEB-A8A3-3C1C68DC7D38}"/>
              </a:ext>
            </a:extLst>
          </p:cNvPr>
          <p:cNvSpPr>
            <a:spLocks noGrp="1"/>
          </p:cNvSpPr>
          <p:nvPr>
            <p:ph idx="1"/>
          </p:nvPr>
        </p:nvSpPr>
        <p:spPr>
          <a:xfrm>
            <a:off x="722331" y="1319050"/>
            <a:ext cx="10058400" cy="5486400"/>
          </a:xfrm>
        </p:spPr>
        <p:txBody>
          <a:bodyPr>
            <a:normAutofit lnSpcReduction="10000"/>
          </a:bodyPr>
          <a:lstStyle/>
          <a:p>
            <a:pPr marL="0" indent="0">
              <a:buNone/>
            </a:pPr>
            <a:r>
              <a:rPr lang="es-CO" b="1" dirty="0" smtClean="0"/>
              <a:t>Sobre la Experiencia Organizativa de la BCAC</a:t>
            </a:r>
          </a:p>
          <a:p>
            <a:pPr algn="just"/>
            <a:r>
              <a:rPr lang="es-CO" sz="1800" dirty="0" smtClean="0"/>
              <a:t>La metodología de sistematización permitió reconstruir la experiencia identificando estrategias de investigación y de intervención en el ED.</a:t>
            </a:r>
          </a:p>
          <a:p>
            <a:pPr algn="just"/>
            <a:r>
              <a:rPr lang="es-CO" sz="1800" dirty="0"/>
              <a:t>Las organizaciones permiten plantear y replantear las formas de actuar de los sujetos.</a:t>
            </a:r>
          </a:p>
          <a:p>
            <a:pPr algn="just"/>
            <a:r>
              <a:rPr lang="es-CO" sz="1800" dirty="0" smtClean="0"/>
              <a:t>El </a:t>
            </a:r>
            <a:r>
              <a:rPr lang="es-CO" sz="1800" dirty="0"/>
              <a:t>apoyo de las organizaciones del territorio facilitó el ejercicio de organización, además, el trabajo con estas organizaciones construyó lazos de confianza que permitieron el desarrollo de actividades </a:t>
            </a:r>
            <a:r>
              <a:rPr lang="es-CO" sz="1800" dirty="0" smtClean="0"/>
              <a:t>conjuntas.</a:t>
            </a:r>
          </a:p>
          <a:p>
            <a:pPr algn="just"/>
            <a:r>
              <a:rPr lang="es-CO" sz="1800" dirty="0" smtClean="0"/>
              <a:t>Problemáticas como la mala comunicación, la distribución inadecuada de las tareas, la ejecución de</a:t>
            </a:r>
            <a:r>
              <a:rPr lang="es-CO" sz="1800" dirty="0"/>
              <a:t>l </a:t>
            </a:r>
            <a:r>
              <a:rPr lang="es-CO" sz="1800" dirty="0" smtClean="0"/>
              <a:t>pr</a:t>
            </a:r>
            <a:r>
              <a:rPr lang="es-CO" sz="1800" dirty="0"/>
              <a:t>o</a:t>
            </a:r>
            <a:r>
              <a:rPr lang="es-CO" sz="1800" dirty="0" smtClean="0"/>
              <a:t>yecto entre otras fomentaron la </a:t>
            </a:r>
            <a:r>
              <a:rPr lang="es-CO" sz="1800" dirty="0"/>
              <a:t>disolución del equipo dinamizador al hacer perder el sentido de trabajo comunitario; se sobrepasaron las capacidades de trabajo del </a:t>
            </a:r>
            <a:r>
              <a:rPr lang="es-CO" sz="1800" dirty="0" smtClean="0"/>
              <a:t>equipo.</a:t>
            </a:r>
            <a:endParaRPr lang="es-CO" sz="1800" dirty="0"/>
          </a:p>
          <a:p>
            <a:pPr marL="0" indent="0">
              <a:buNone/>
            </a:pPr>
            <a:r>
              <a:rPr lang="es-CO" b="1" dirty="0" smtClean="0"/>
              <a:t>TRABAJO </a:t>
            </a:r>
            <a:r>
              <a:rPr lang="es-CO" b="1" dirty="0"/>
              <a:t>SOCIAL</a:t>
            </a:r>
          </a:p>
          <a:p>
            <a:pPr algn="just"/>
            <a:r>
              <a:rPr lang="es-CO" sz="1800" dirty="0"/>
              <a:t>L</a:t>
            </a:r>
            <a:r>
              <a:rPr lang="es-ES" sz="1800" dirty="0" smtClean="0"/>
              <a:t>a </a:t>
            </a:r>
            <a:r>
              <a:rPr lang="es-ES" sz="1800" dirty="0"/>
              <a:t>institucionalidad se dinamiza a partir de la ejecución de </a:t>
            </a:r>
            <a:r>
              <a:rPr lang="es-ES" sz="1800" dirty="0" smtClean="0"/>
              <a:t>proyectos, </a:t>
            </a:r>
            <a:r>
              <a:rPr lang="es-ES" sz="1800" dirty="0"/>
              <a:t>se requiere de un esfuerzo mayor para no atentar contra la dinámica organizativa de los territorios, para no arrastrar los intereses colectivos tras las dificultades propias de la gestión y para no instrumentalizar el entusiasmo de los sujetos</a:t>
            </a:r>
            <a:r>
              <a:rPr lang="es-ES" sz="1800" dirty="0" smtClean="0"/>
              <a:t>.</a:t>
            </a:r>
          </a:p>
          <a:p>
            <a:pPr algn="just"/>
            <a:r>
              <a:rPr lang="es-CO" sz="1800" dirty="0" smtClean="0"/>
              <a:t>Necesidad de profundizar en ejercicios de sistematización de experiencias – Construcción de metodologías propias y estrategias de recolección de la información.</a:t>
            </a:r>
            <a:endParaRPr lang="es-CO" sz="1800" dirty="0"/>
          </a:p>
        </p:txBody>
      </p:sp>
      <p:pic>
        <p:nvPicPr>
          <p:cNvPr id="4" name="Imagen 3"/>
          <p:cNvPicPr>
            <a:picLocks noChangeAspect="1"/>
          </p:cNvPicPr>
          <p:nvPr/>
        </p:nvPicPr>
        <p:blipFill rotWithShape="1">
          <a:blip r:embed="rId4">
            <a:extLst>
              <a:ext uri="{28A0092B-C50C-407E-A947-70E740481C1C}">
                <a14:useLocalDpi xmlns:a14="http://schemas.microsoft.com/office/drawing/2010/main" val="0"/>
              </a:ext>
            </a:extLst>
          </a:blip>
          <a:srcRect l="75984" t="50794"/>
          <a:stretch/>
        </p:blipFill>
        <p:spPr>
          <a:xfrm>
            <a:off x="10971231" y="3483429"/>
            <a:ext cx="1220769" cy="3374571"/>
          </a:xfrm>
          <a:prstGeom prst="rect">
            <a:avLst/>
          </a:prstGeom>
        </p:spPr>
      </p:pic>
    </p:spTree>
    <p:extLst>
      <p:ext uri="{BB962C8B-B14F-4D97-AF65-F5344CB8AC3E}">
        <p14:creationId xmlns:p14="http://schemas.microsoft.com/office/powerpoint/2010/main" val="1748470075"/>
      </p:ext>
    </p:extLst>
  </p:cSld>
  <p:clrMapOvr>
    <a:masterClrMapping/>
  </p:clrMapOvr>
  <mc:AlternateContent xmlns:mc="http://schemas.openxmlformats.org/markup-compatibility/2006">
    <mc:Choice xmlns:p14="http://schemas.microsoft.com/office/powerpoint/2010/main" Requires="p14">
      <p:transition spd="slow" p14:dur="2000" advTm="151440"/>
    </mc:Choice>
    <mc:Fallback>
      <p:transition spd="slow" advTm="15144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DSCN499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81" t="2846" r="35256" b="29565"/>
          <a:stretch/>
        </p:blipFill>
        <p:spPr bwMode="auto">
          <a:xfrm>
            <a:off x="204716" y="177421"/>
            <a:ext cx="7067641" cy="6509982"/>
          </a:xfrm>
          <a:prstGeom prst="rect">
            <a:avLst/>
          </a:prstGeom>
          <a:noFill/>
          <a:ln w="38100">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CuadroTexto 3"/>
          <p:cNvSpPr txBox="1"/>
          <p:nvPr/>
        </p:nvSpPr>
        <p:spPr>
          <a:xfrm>
            <a:off x="7681790" y="339257"/>
            <a:ext cx="4121624" cy="6186309"/>
          </a:xfrm>
          <a:prstGeom prst="rect">
            <a:avLst/>
          </a:prstGeom>
          <a:noFill/>
        </p:spPr>
        <p:txBody>
          <a:bodyPr wrap="square" rtlCol="0">
            <a:spAutoFit/>
          </a:bodyPr>
          <a:lstStyle/>
          <a:p>
            <a:pPr algn="ctr"/>
            <a:r>
              <a:rPr lang="es-MX" sz="3600" dirty="0">
                <a:solidFill>
                  <a:schemeClr val="bg1"/>
                </a:solidFill>
                <a:latin typeface="+mj-lt"/>
              </a:rPr>
              <a:t>A San Luis, a su gente, a este tiempo… </a:t>
            </a:r>
            <a:endParaRPr lang="es-MX" sz="3600" dirty="0" smtClean="0">
              <a:solidFill>
                <a:schemeClr val="bg1"/>
              </a:solidFill>
              <a:latin typeface="+mj-lt"/>
            </a:endParaRPr>
          </a:p>
          <a:p>
            <a:pPr algn="ctr"/>
            <a:r>
              <a:rPr lang="es-MX" sz="3600" dirty="0" smtClean="0">
                <a:solidFill>
                  <a:schemeClr val="bg1"/>
                </a:solidFill>
                <a:latin typeface="+mj-lt"/>
              </a:rPr>
              <a:t>A </a:t>
            </a:r>
            <a:r>
              <a:rPr lang="es-MX" sz="3600" dirty="0">
                <a:solidFill>
                  <a:schemeClr val="bg1"/>
                </a:solidFill>
                <a:latin typeface="+mj-lt"/>
              </a:rPr>
              <a:t>la memoria de los compañeros y desconocidos que siguen intentando mejorar nuestras condiciones de existencia, a quienes aún creen que es posible cambiar algo en el mundo</a:t>
            </a:r>
            <a:r>
              <a:rPr lang="es-MX" sz="3600" dirty="0" smtClean="0">
                <a:solidFill>
                  <a:schemeClr val="bg1"/>
                </a:solidFill>
                <a:latin typeface="+mj-lt"/>
              </a:rPr>
              <a:t>...</a:t>
            </a:r>
            <a:endParaRPr lang="es-CO" sz="3600" dirty="0">
              <a:solidFill>
                <a:schemeClr val="bg1"/>
              </a:solidFill>
              <a:latin typeface="+mj-lt"/>
            </a:endParaRPr>
          </a:p>
        </p:txBody>
      </p:sp>
    </p:spTree>
    <p:extLst>
      <p:ext uri="{BB962C8B-B14F-4D97-AF65-F5344CB8AC3E}">
        <p14:creationId xmlns:p14="http://schemas.microsoft.com/office/powerpoint/2010/main" val="1046828216"/>
      </p:ext>
    </p:extLst>
  </p:cSld>
  <p:clrMapOvr>
    <a:masterClrMapping/>
  </p:clrMapOvr>
  <mc:AlternateContent xmlns:mc="http://schemas.openxmlformats.org/markup-compatibility/2006">
    <mc:Choice xmlns:p14="http://schemas.microsoft.com/office/powerpoint/2010/main" Requires="p14">
      <p:transition spd="slow" p14:dur="2000" advTm="121149"/>
    </mc:Choice>
    <mc:Fallback>
      <p:transition spd="slow" advTm="121149"/>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l="29527" t="33954" r="46941" b="17440"/>
          <a:stretch/>
        </p:blipFill>
        <p:spPr>
          <a:xfrm>
            <a:off x="0" y="2929208"/>
            <a:ext cx="1416705" cy="3947886"/>
          </a:xfrm>
          <a:prstGeom prst="rect">
            <a:avLst/>
          </a:prstGeom>
        </p:spPr>
      </p:pic>
      <p:sp>
        <p:nvSpPr>
          <p:cNvPr id="2" name="Título 1"/>
          <p:cNvSpPr>
            <a:spLocks noGrp="1"/>
          </p:cNvSpPr>
          <p:nvPr>
            <p:ph type="title"/>
          </p:nvPr>
        </p:nvSpPr>
        <p:spPr>
          <a:xfrm>
            <a:off x="3049" y="1"/>
            <a:ext cx="12192000" cy="1609344"/>
          </a:xfrm>
        </p:spPr>
        <p:txBody>
          <a:bodyPr/>
          <a:lstStyle/>
          <a:p>
            <a:pPr algn="ctr"/>
            <a:r>
              <a:rPr lang="es-MX" dirty="0"/>
              <a:t>Recomendaciones</a:t>
            </a:r>
          </a:p>
        </p:txBody>
      </p:sp>
      <p:sp>
        <p:nvSpPr>
          <p:cNvPr id="4" name="CuadroTexto 3"/>
          <p:cNvSpPr txBox="1"/>
          <p:nvPr/>
        </p:nvSpPr>
        <p:spPr>
          <a:xfrm>
            <a:off x="662214" y="1543319"/>
            <a:ext cx="4229100" cy="707886"/>
          </a:xfrm>
          <a:prstGeom prst="rect">
            <a:avLst/>
          </a:prstGeom>
          <a:noFill/>
        </p:spPr>
        <p:txBody>
          <a:bodyPr wrap="square" rtlCol="0">
            <a:spAutoFit/>
          </a:bodyPr>
          <a:lstStyle/>
          <a:p>
            <a:pPr algn="ctr"/>
            <a:r>
              <a:rPr lang="es-MX" sz="4000" b="1" dirty="0" smtClean="0">
                <a:latin typeface="+mj-lt"/>
              </a:rPr>
              <a:t>BCAC</a:t>
            </a:r>
            <a:endParaRPr lang="es-MX" sz="4000" b="1" dirty="0">
              <a:latin typeface="+mj-lt"/>
            </a:endParaRPr>
          </a:p>
        </p:txBody>
      </p:sp>
      <p:sp>
        <p:nvSpPr>
          <p:cNvPr id="6" name="CuadroTexto 5"/>
          <p:cNvSpPr txBox="1"/>
          <p:nvPr/>
        </p:nvSpPr>
        <p:spPr>
          <a:xfrm>
            <a:off x="5288124" y="1420208"/>
            <a:ext cx="2873502" cy="954107"/>
          </a:xfrm>
          <a:prstGeom prst="rect">
            <a:avLst/>
          </a:prstGeom>
          <a:noFill/>
        </p:spPr>
        <p:txBody>
          <a:bodyPr wrap="square" rtlCol="0">
            <a:spAutoFit/>
          </a:bodyPr>
          <a:lstStyle/>
          <a:p>
            <a:pPr algn="ctr"/>
            <a:r>
              <a:rPr lang="es-MX" sz="2800" b="1" dirty="0">
                <a:latin typeface="+mj-lt"/>
              </a:rPr>
              <a:t>Trabajadores Sociales</a:t>
            </a:r>
          </a:p>
        </p:txBody>
      </p:sp>
      <p:sp>
        <p:nvSpPr>
          <p:cNvPr id="7" name="CuadroTexto 6"/>
          <p:cNvSpPr txBox="1"/>
          <p:nvPr/>
        </p:nvSpPr>
        <p:spPr>
          <a:xfrm>
            <a:off x="9178550" y="1543319"/>
            <a:ext cx="2590800" cy="523220"/>
          </a:xfrm>
          <a:prstGeom prst="rect">
            <a:avLst/>
          </a:prstGeom>
          <a:noFill/>
        </p:spPr>
        <p:txBody>
          <a:bodyPr wrap="square" rtlCol="0">
            <a:spAutoFit/>
          </a:bodyPr>
          <a:lstStyle/>
          <a:p>
            <a:pPr algn="ctr"/>
            <a:r>
              <a:rPr lang="es-MX" sz="2800" b="1" dirty="0">
                <a:latin typeface="+mj-lt"/>
              </a:rPr>
              <a:t>UCMC</a:t>
            </a:r>
          </a:p>
        </p:txBody>
      </p:sp>
      <p:sp>
        <p:nvSpPr>
          <p:cNvPr id="5" name="CuadroTexto 4"/>
          <p:cNvSpPr txBox="1"/>
          <p:nvPr/>
        </p:nvSpPr>
        <p:spPr>
          <a:xfrm>
            <a:off x="1280354" y="3604437"/>
            <a:ext cx="3333749" cy="2032223"/>
          </a:xfrm>
          <a:prstGeom prst="rect">
            <a:avLst/>
          </a:prstGeom>
          <a:noFill/>
        </p:spPr>
        <p:txBody>
          <a:bodyPr wrap="square" rtlCol="0">
            <a:spAutoFit/>
          </a:bodyPr>
          <a:lstStyle/>
          <a:p>
            <a:pPr algn="ctr"/>
            <a:r>
              <a:rPr lang="es-MX" sz="1801" dirty="0" smtClean="0"/>
              <a:t>Fortalecer los procesos de formación, identificar las necesidades formativas</a:t>
            </a:r>
          </a:p>
          <a:p>
            <a:pPr algn="ctr"/>
            <a:endParaRPr lang="es-MX" sz="1801" dirty="0" smtClean="0"/>
          </a:p>
          <a:p>
            <a:pPr algn="ctr"/>
            <a:r>
              <a:rPr lang="es-MX" sz="1801" dirty="0" smtClean="0"/>
              <a:t>Apostar por proyectos de financiación en términos de 1 a 6 meses</a:t>
            </a:r>
            <a:endParaRPr lang="es-MX" sz="1801" dirty="0"/>
          </a:p>
        </p:txBody>
      </p:sp>
      <p:sp>
        <p:nvSpPr>
          <p:cNvPr id="8" name="CuadroTexto 7"/>
          <p:cNvSpPr txBox="1"/>
          <p:nvPr/>
        </p:nvSpPr>
        <p:spPr>
          <a:xfrm>
            <a:off x="1195614" y="2437146"/>
            <a:ext cx="3524251" cy="923714"/>
          </a:xfrm>
          <a:prstGeom prst="rect">
            <a:avLst/>
          </a:prstGeom>
          <a:noFill/>
        </p:spPr>
        <p:txBody>
          <a:bodyPr wrap="square" rtlCol="0">
            <a:spAutoFit/>
          </a:bodyPr>
          <a:lstStyle/>
          <a:p>
            <a:pPr algn="ctr"/>
            <a:r>
              <a:rPr lang="es-MX" sz="1801" dirty="0" smtClean="0"/>
              <a:t>Trabajar con rigurosidad – Planeaciones, registros, informes, balances, etc.</a:t>
            </a:r>
            <a:endParaRPr lang="es-MX" sz="1801" dirty="0"/>
          </a:p>
        </p:txBody>
      </p:sp>
      <p:sp>
        <p:nvSpPr>
          <p:cNvPr id="10" name="CuadroTexto 9"/>
          <p:cNvSpPr txBox="1"/>
          <p:nvPr/>
        </p:nvSpPr>
        <p:spPr>
          <a:xfrm>
            <a:off x="4850370" y="2405681"/>
            <a:ext cx="3924300" cy="2863604"/>
          </a:xfrm>
          <a:prstGeom prst="rect">
            <a:avLst/>
          </a:prstGeom>
          <a:noFill/>
        </p:spPr>
        <p:txBody>
          <a:bodyPr wrap="square" rtlCol="0">
            <a:spAutoFit/>
          </a:bodyPr>
          <a:lstStyle/>
          <a:p>
            <a:pPr algn="ctr"/>
            <a:r>
              <a:rPr lang="es-MX" sz="1801" dirty="0"/>
              <a:t>Reconocer los desafíos que se presentan en relación </a:t>
            </a:r>
            <a:r>
              <a:rPr lang="es-MX" sz="1801" dirty="0" smtClean="0"/>
              <a:t>al trabajo desde las instituciones (transformar dinámicas asistenciales y clientelistas)</a:t>
            </a:r>
          </a:p>
          <a:p>
            <a:pPr algn="ctr"/>
            <a:endParaRPr lang="es-MX" sz="1801" dirty="0"/>
          </a:p>
          <a:p>
            <a:pPr algn="ctr"/>
            <a:r>
              <a:rPr lang="es-MX" sz="1801" dirty="0" smtClean="0"/>
              <a:t>La gestión de proyectos sociales ¿Existe el espacio para el error? O siempre se debe justificar la intervención</a:t>
            </a:r>
          </a:p>
        </p:txBody>
      </p:sp>
      <p:sp>
        <p:nvSpPr>
          <p:cNvPr id="11" name="CuadroTexto 10"/>
          <p:cNvSpPr txBox="1"/>
          <p:nvPr/>
        </p:nvSpPr>
        <p:spPr>
          <a:xfrm>
            <a:off x="9092825" y="2423506"/>
            <a:ext cx="2762251" cy="2032223"/>
          </a:xfrm>
          <a:prstGeom prst="rect">
            <a:avLst/>
          </a:prstGeom>
          <a:noFill/>
        </p:spPr>
        <p:txBody>
          <a:bodyPr wrap="square" rtlCol="0">
            <a:spAutoFit/>
          </a:bodyPr>
          <a:lstStyle/>
          <a:p>
            <a:pPr algn="ctr"/>
            <a:r>
              <a:rPr lang="es-MX" sz="1801" dirty="0"/>
              <a:t>Disminuir la brecha Academia </a:t>
            </a:r>
            <a:r>
              <a:rPr lang="es-MX" sz="1801" dirty="0" smtClean="0"/>
              <a:t>– Barrios</a:t>
            </a:r>
          </a:p>
          <a:p>
            <a:pPr algn="ctr"/>
            <a:endParaRPr lang="es-MX" sz="1801" dirty="0"/>
          </a:p>
          <a:p>
            <a:pPr algn="ctr"/>
            <a:r>
              <a:rPr lang="es-MX" sz="1801" dirty="0" smtClean="0"/>
              <a:t>Proyección universitaria</a:t>
            </a:r>
          </a:p>
          <a:p>
            <a:pPr algn="ctr"/>
            <a:r>
              <a:rPr lang="es-MX" sz="1801" dirty="0" smtClean="0"/>
              <a:t>Proyectos de desarrollo comunitario propios de la universidad</a:t>
            </a:r>
            <a:endParaRPr lang="es-MX" sz="1801" dirty="0"/>
          </a:p>
        </p:txBody>
      </p:sp>
    </p:spTree>
    <p:extLst>
      <p:ext uri="{BB962C8B-B14F-4D97-AF65-F5344CB8AC3E}">
        <p14:creationId xmlns:p14="http://schemas.microsoft.com/office/powerpoint/2010/main" val="1096122328"/>
      </p:ext>
    </p:extLst>
  </p:cSld>
  <p:clrMapOvr>
    <a:masterClrMapping/>
  </p:clrMapOvr>
  <mc:AlternateContent xmlns:mc="http://schemas.openxmlformats.org/markup-compatibility/2006">
    <mc:Choice xmlns:p14="http://schemas.microsoft.com/office/powerpoint/2010/main" Requires="p14">
      <p:transition spd="slow" p14:dur="2000" advTm="676"/>
    </mc:Choice>
    <mc:Fallback>
      <p:transition spd="slow" advTm="676"/>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12192000" cy="1609344"/>
          </a:xfrm>
        </p:spPr>
        <p:txBody>
          <a:bodyPr>
            <a:normAutofit/>
          </a:bodyPr>
          <a:lstStyle/>
          <a:p>
            <a:pPr algn="ctr"/>
            <a:r>
              <a:rPr lang="es-MX" dirty="0"/>
              <a:t>La organización social</a:t>
            </a:r>
          </a:p>
        </p:txBody>
      </p:sp>
      <p:pic>
        <p:nvPicPr>
          <p:cNvPr id="1028" name="Picture 4" descr="Resultado de imagen para OrganizaciÃ³n popu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0237" y="4144250"/>
            <a:ext cx="3286800" cy="21428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OrganizaciÃ³n popu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924" y="1608829"/>
            <a:ext cx="3288315" cy="242709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4910601" y="2443037"/>
            <a:ext cx="1906073" cy="646587"/>
          </a:xfrm>
          <a:prstGeom prst="rect">
            <a:avLst/>
          </a:prstGeom>
          <a:noFill/>
        </p:spPr>
        <p:txBody>
          <a:bodyPr wrap="square" rtlCol="0">
            <a:spAutoFit/>
          </a:bodyPr>
          <a:lstStyle/>
          <a:p>
            <a:pPr algn="ctr"/>
            <a:r>
              <a:rPr lang="es-MX" sz="1801" dirty="0"/>
              <a:t>Distribución de tareas</a:t>
            </a:r>
          </a:p>
        </p:txBody>
      </p:sp>
      <p:sp>
        <p:nvSpPr>
          <p:cNvPr id="8" name="CuadroTexto 7"/>
          <p:cNvSpPr txBox="1"/>
          <p:nvPr/>
        </p:nvSpPr>
        <p:spPr>
          <a:xfrm>
            <a:off x="1510018" y="4116519"/>
            <a:ext cx="2132124" cy="369460"/>
          </a:xfrm>
          <a:prstGeom prst="rect">
            <a:avLst/>
          </a:prstGeom>
          <a:noFill/>
        </p:spPr>
        <p:txBody>
          <a:bodyPr wrap="square" rtlCol="0">
            <a:spAutoFit/>
          </a:bodyPr>
          <a:lstStyle/>
          <a:p>
            <a:r>
              <a:rPr lang="es-MX" sz="1801" dirty="0"/>
              <a:t>Objetivo Común </a:t>
            </a:r>
          </a:p>
        </p:txBody>
      </p:sp>
      <p:sp>
        <p:nvSpPr>
          <p:cNvPr id="11" name="Flecha curvada hacia abajo 10"/>
          <p:cNvSpPr/>
          <p:nvPr/>
        </p:nvSpPr>
        <p:spPr>
          <a:xfrm rot="1268176">
            <a:off x="4366145" y="1453331"/>
            <a:ext cx="1768439" cy="67863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solidFill>
                <a:schemeClr val="tx1"/>
              </a:solidFill>
            </a:endParaRPr>
          </a:p>
        </p:txBody>
      </p:sp>
      <p:sp>
        <p:nvSpPr>
          <p:cNvPr id="12" name="Flecha abajo 11"/>
          <p:cNvSpPr/>
          <p:nvPr/>
        </p:nvSpPr>
        <p:spPr>
          <a:xfrm>
            <a:off x="5666703" y="3181084"/>
            <a:ext cx="349200" cy="8548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13" name="Flecha curvada hacia arriba 12"/>
          <p:cNvSpPr/>
          <p:nvPr/>
        </p:nvSpPr>
        <p:spPr>
          <a:xfrm>
            <a:off x="5756857" y="6242181"/>
            <a:ext cx="3013657" cy="47007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solidFill>
                <a:schemeClr val="tx1"/>
              </a:solidFill>
            </a:endParaRPr>
          </a:p>
        </p:txBody>
      </p:sp>
      <p:sp>
        <p:nvSpPr>
          <p:cNvPr id="14" name="Flecha arriba 13"/>
          <p:cNvSpPr/>
          <p:nvPr/>
        </p:nvSpPr>
        <p:spPr>
          <a:xfrm>
            <a:off x="2402063" y="4536181"/>
            <a:ext cx="348034" cy="12615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pic>
        <p:nvPicPr>
          <p:cNvPr id="26" name="Picture 8"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422652">
            <a:off x="7675189" y="1395804"/>
            <a:ext cx="2400000"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Resultado de imagen para sindicat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250334">
            <a:off x="9916369" y="2275050"/>
            <a:ext cx="1883721" cy="18000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Resultado de imagen para organizaciÃ³n comunitar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311070">
            <a:off x="7983595" y="3218730"/>
            <a:ext cx="2192251" cy="1800000"/>
          </a:xfrm>
          <a:prstGeom prst="rect">
            <a:avLst/>
          </a:prstGeom>
          <a:noFill/>
          <a:extLst>
            <a:ext uri="{909E8E84-426E-40DD-AFC4-6F175D3DCCD1}">
              <a14:hiddenFill xmlns:a14="http://schemas.microsoft.com/office/drawing/2010/main">
                <a:solidFill>
                  <a:srgbClr val="FFFFFF"/>
                </a:solidFill>
              </a14:hiddenFill>
            </a:ext>
          </a:extLst>
        </p:spPr>
      </p:pic>
      <p:sp>
        <p:nvSpPr>
          <p:cNvPr id="29" name="CuadroTexto 28"/>
          <p:cNvSpPr txBox="1"/>
          <p:nvPr/>
        </p:nvSpPr>
        <p:spPr>
          <a:xfrm>
            <a:off x="7911909" y="5361124"/>
            <a:ext cx="3686980" cy="646587"/>
          </a:xfrm>
          <a:prstGeom prst="rect">
            <a:avLst/>
          </a:prstGeom>
          <a:noFill/>
        </p:spPr>
        <p:txBody>
          <a:bodyPr wrap="square" rtlCol="0">
            <a:spAutoFit/>
          </a:bodyPr>
          <a:lstStyle/>
          <a:p>
            <a:pPr algn="ctr"/>
            <a:r>
              <a:rPr lang="es-MX" sz="1801" dirty="0"/>
              <a:t>Eje de desarrollo de las sociedades</a:t>
            </a:r>
          </a:p>
        </p:txBody>
      </p:sp>
      <p:pic>
        <p:nvPicPr>
          <p:cNvPr id="1034" name="Picture 10" descr="Imagen relacionad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8929" y="5594427"/>
            <a:ext cx="2594302" cy="1117833"/>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n 15"/>
          <p:cNvPicPr>
            <a:picLocks noChangeAspect="1"/>
          </p:cNvPicPr>
          <p:nvPr/>
        </p:nvPicPr>
        <p:blipFill>
          <a:blip r:embed="rId8"/>
          <a:stretch>
            <a:fillRect/>
          </a:stretch>
        </p:blipFill>
        <p:spPr>
          <a:xfrm rot="1465940">
            <a:off x="6960751" y="3009066"/>
            <a:ext cx="264780" cy="753995"/>
          </a:xfrm>
          <a:prstGeom prst="rect">
            <a:avLst/>
          </a:prstGeom>
        </p:spPr>
      </p:pic>
      <p:pic>
        <p:nvPicPr>
          <p:cNvPr id="17" name="Imagen 16"/>
          <p:cNvPicPr>
            <a:picLocks noChangeAspect="1"/>
          </p:cNvPicPr>
          <p:nvPr/>
        </p:nvPicPr>
        <p:blipFill>
          <a:blip r:embed="rId9"/>
          <a:stretch>
            <a:fillRect/>
          </a:stretch>
        </p:blipFill>
        <p:spPr>
          <a:xfrm>
            <a:off x="483895" y="1716379"/>
            <a:ext cx="485774" cy="428626"/>
          </a:xfrm>
          <a:prstGeom prst="rect">
            <a:avLst/>
          </a:prstGeom>
        </p:spPr>
      </p:pic>
      <p:pic>
        <p:nvPicPr>
          <p:cNvPr id="18" name="Imagen 17"/>
          <p:cNvPicPr>
            <a:picLocks noChangeAspect="1"/>
          </p:cNvPicPr>
          <p:nvPr/>
        </p:nvPicPr>
        <p:blipFill>
          <a:blip r:embed="rId9"/>
          <a:stretch>
            <a:fillRect/>
          </a:stretch>
        </p:blipFill>
        <p:spPr>
          <a:xfrm>
            <a:off x="10955822" y="4787055"/>
            <a:ext cx="485774" cy="428626"/>
          </a:xfrm>
          <a:prstGeom prst="rect">
            <a:avLst/>
          </a:prstGeom>
        </p:spPr>
      </p:pic>
      <p:pic>
        <p:nvPicPr>
          <p:cNvPr id="19" name="Imagen 18"/>
          <p:cNvPicPr>
            <a:picLocks noChangeAspect="1"/>
          </p:cNvPicPr>
          <p:nvPr/>
        </p:nvPicPr>
        <p:blipFill>
          <a:blip r:embed="rId10"/>
          <a:stretch>
            <a:fillRect/>
          </a:stretch>
        </p:blipFill>
        <p:spPr>
          <a:xfrm rot="12434138">
            <a:off x="309680" y="4509470"/>
            <a:ext cx="904875" cy="1162050"/>
          </a:xfrm>
          <a:prstGeom prst="rect">
            <a:avLst/>
          </a:prstGeom>
        </p:spPr>
      </p:pic>
    </p:spTree>
    <p:extLst>
      <p:ext uri="{BB962C8B-B14F-4D97-AF65-F5344CB8AC3E}">
        <p14:creationId xmlns:p14="http://schemas.microsoft.com/office/powerpoint/2010/main" val="3530806189"/>
      </p:ext>
    </p:extLst>
  </p:cSld>
  <p:clrMapOvr>
    <a:masterClrMapping/>
  </p:clrMapOvr>
  <mc:AlternateContent xmlns:mc="http://schemas.openxmlformats.org/markup-compatibility/2006">
    <mc:Choice xmlns:p14="http://schemas.microsoft.com/office/powerpoint/2010/main" Requires="p14">
      <p:transition spd="slow" p14:dur="2000" advTm="468"/>
    </mc:Choice>
    <mc:Fallback>
      <p:transition spd="slow" advTm="468"/>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1756863536"/>
              </p:ext>
            </p:extLst>
          </p:nvPr>
        </p:nvGraphicFramePr>
        <p:xfrm>
          <a:off x="101600" y="88899"/>
          <a:ext cx="11988800" cy="6711235"/>
        </p:xfrm>
        <a:graphic>
          <a:graphicData uri="http://schemas.openxmlformats.org/drawingml/2006/table">
            <a:tbl>
              <a:tblPr>
                <a:tableStyleId>{5C22544A-7EE6-4342-B048-85BDC9FD1C3A}</a:tableStyleId>
              </a:tblPr>
              <a:tblGrid>
                <a:gridCol w="1561042">
                  <a:extLst>
                    <a:ext uri="{9D8B030D-6E8A-4147-A177-3AD203B41FA5}">
                      <a16:colId xmlns:a16="http://schemas.microsoft.com/office/drawing/2014/main" val="3131214922"/>
                    </a:ext>
                  </a:extLst>
                </a:gridCol>
                <a:gridCol w="1411181">
                  <a:extLst>
                    <a:ext uri="{9D8B030D-6E8A-4147-A177-3AD203B41FA5}">
                      <a16:colId xmlns:a16="http://schemas.microsoft.com/office/drawing/2014/main" val="2134451994"/>
                    </a:ext>
                  </a:extLst>
                </a:gridCol>
                <a:gridCol w="3446780">
                  <a:extLst>
                    <a:ext uri="{9D8B030D-6E8A-4147-A177-3AD203B41FA5}">
                      <a16:colId xmlns:a16="http://schemas.microsoft.com/office/drawing/2014/main" val="169174144"/>
                    </a:ext>
                  </a:extLst>
                </a:gridCol>
                <a:gridCol w="5569797">
                  <a:extLst>
                    <a:ext uri="{9D8B030D-6E8A-4147-A177-3AD203B41FA5}">
                      <a16:colId xmlns:a16="http://schemas.microsoft.com/office/drawing/2014/main" val="2395635317"/>
                    </a:ext>
                  </a:extLst>
                </a:gridCol>
              </a:tblGrid>
              <a:tr h="379188">
                <a:tc>
                  <a:txBody>
                    <a:bodyPr/>
                    <a:lstStyle/>
                    <a:p>
                      <a:pPr marL="0" marR="0" algn="ctr">
                        <a:lnSpc>
                          <a:spcPct val="105000"/>
                        </a:lnSpc>
                        <a:spcBef>
                          <a:spcPts val="0"/>
                        </a:spcBef>
                        <a:spcAft>
                          <a:spcPts val="0"/>
                        </a:spcAft>
                      </a:pPr>
                      <a:r>
                        <a:rPr lang="es-MX" sz="1200" dirty="0">
                          <a:effectLst/>
                        </a:rPr>
                        <a:t>EJE CENTRAL DE SISTEMATIZACIÓN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pPr marL="0" marR="0" algn="ctr">
                        <a:lnSpc>
                          <a:spcPct val="105000"/>
                        </a:lnSpc>
                        <a:spcBef>
                          <a:spcPts val="0"/>
                        </a:spcBef>
                        <a:spcAft>
                          <a:spcPts val="0"/>
                        </a:spcAft>
                      </a:pPr>
                      <a:r>
                        <a:rPr lang="es-MX" sz="1200" dirty="0">
                          <a:effectLst/>
                        </a:rPr>
                        <a:t>CATEGORÍA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T w="12700" cap="flat" cmpd="sng" algn="ctr">
                      <a:solidFill>
                        <a:schemeClr val="tx1"/>
                      </a:solidFill>
                      <a:prstDash val="solid"/>
                      <a:round/>
                      <a:headEnd type="none" w="med" len="med"/>
                      <a:tailEnd type="none" w="med" len="med"/>
                    </a:lnT>
                  </a:tcPr>
                </a:tc>
                <a:tc hMerge="1">
                  <a:txBody>
                    <a:bodyPr/>
                    <a:lstStyle/>
                    <a:p>
                      <a:endParaRPr lang="en-US"/>
                    </a:p>
                  </a:txBody>
                  <a:tcPr/>
                </a:tc>
                <a:tc>
                  <a:txBody>
                    <a:bodyPr/>
                    <a:lstStyle/>
                    <a:p>
                      <a:pPr marL="0" marR="0" algn="ctr">
                        <a:lnSpc>
                          <a:spcPct val="105000"/>
                        </a:lnSpc>
                        <a:spcBef>
                          <a:spcPts val="0"/>
                        </a:spcBef>
                        <a:spcAft>
                          <a:spcPts val="0"/>
                        </a:spcAft>
                      </a:pPr>
                      <a:r>
                        <a:rPr lang="es-MX" sz="1200">
                          <a:effectLst/>
                        </a:rPr>
                        <a:t>HALLAZGOS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805186744"/>
                  </a:ext>
                </a:extLst>
              </a:tr>
              <a:tr h="189595">
                <a:tc rowSpan="6">
                  <a:txBody>
                    <a:bodyPr/>
                    <a:lstStyle/>
                    <a:p>
                      <a:pPr marL="0" marR="0" algn="ctr">
                        <a:lnSpc>
                          <a:spcPct val="105000"/>
                        </a:lnSpc>
                        <a:spcBef>
                          <a:spcPts val="0"/>
                        </a:spcBef>
                        <a:spcAft>
                          <a:spcPts val="0"/>
                        </a:spcAft>
                      </a:pPr>
                      <a:r>
                        <a:rPr lang="es-MX" sz="1200" dirty="0">
                          <a:effectLst/>
                        </a:rPr>
                        <a:t>SUJETO Y SUBJETIVIDAD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L w="12700" cap="flat" cmpd="sng" algn="ctr">
                      <a:solidFill>
                        <a:schemeClr val="tx1"/>
                      </a:solidFill>
                      <a:prstDash val="solid"/>
                      <a:round/>
                      <a:headEnd type="none" w="med" len="med"/>
                      <a:tailEnd type="none" w="med" len="med"/>
                    </a:lnL>
                  </a:tcPr>
                </a:tc>
                <a:tc rowSpan="3">
                  <a:txBody>
                    <a:bodyPr/>
                    <a:lstStyle/>
                    <a:p>
                      <a:pPr marL="0" marR="0" algn="ctr">
                        <a:lnSpc>
                          <a:spcPct val="105000"/>
                        </a:lnSpc>
                        <a:spcBef>
                          <a:spcPts val="0"/>
                        </a:spcBef>
                        <a:spcAft>
                          <a:spcPts val="0"/>
                        </a:spcAft>
                      </a:pPr>
                      <a:r>
                        <a:rPr lang="es-MX" sz="1200">
                          <a:effectLst/>
                        </a:rPr>
                        <a:t>MEMORIA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dirty="0">
                          <a:effectLst/>
                        </a:rPr>
                        <a:t>ACERCAMIENTO A LA BCAC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tc>
                <a:tc>
                  <a:txBody>
                    <a:bodyPr/>
                    <a:lstStyle/>
                    <a:p>
                      <a:pPr marL="0" marR="0" algn="ctr">
                        <a:lnSpc>
                          <a:spcPct val="105000"/>
                        </a:lnSpc>
                        <a:spcBef>
                          <a:spcPts val="0"/>
                        </a:spcBef>
                        <a:spcAft>
                          <a:spcPts val="0"/>
                        </a:spcAft>
                      </a:pPr>
                      <a:r>
                        <a:rPr lang="es-MX" sz="1200">
                          <a:effectLst/>
                        </a:rPr>
                        <a:t>Sentido De Solidaridad</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20924384"/>
                  </a:ext>
                </a:extLst>
              </a:tr>
              <a:tr h="189595">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a:effectLst/>
                        </a:rPr>
                        <a:t>MOTIVACIONES PARA EL TRABAJO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tc>
                <a:tc>
                  <a:txBody>
                    <a:bodyPr/>
                    <a:lstStyle/>
                    <a:p>
                      <a:pPr marL="0" marR="0" algn="ctr">
                        <a:lnSpc>
                          <a:spcPct val="105000"/>
                        </a:lnSpc>
                        <a:spcBef>
                          <a:spcPts val="0"/>
                        </a:spcBef>
                        <a:spcAft>
                          <a:spcPts val="0"/>
                        </a:spcAft>
                      </a:pPr>
                      <a:r>
                        <a:rPr lang="es-MX" sz="1200">
                          <a:effectLst/>
                        </a:rPr>
                        <a:t>Compromiso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755843242"/>
                  </a:ext>
                </a:extLst>
              </a:tr>
              <a:tr h="189595">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a:effectLst/>
                        </a:rPr>
                        <a:t>APORTES DEL TRABAJO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Crecimiento Personal, (Académico, Emocional, Político)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5408712"/>
                  </a:ext>
                </a:extLst>
              </a:tr>
              <a:tr h="189595">
                <a:tc vMerge="1">
                  <a:txBody>
                    <a:bodyPr/>
                    <a:lstStyle/>
                    <a:p>
                      <a:endParaRPr lang="en-US"/>
                    </a:p>
                  </a:txBody>
                  <a:tcPr/>
                </a:tc>
                <a:tc rowSpan="2">
                  <a:txBody>
                    <a:bodyPr/>
                    <a:lstStyle/>
                    <a:p>
                      <a:pPr marL="0" marR="0" algn="ctr">
                        <a:lnSpc>
                          <a:spcPct val="105000"/>
                        </a:lnSpc>
                        <a:spcBef>
                          <a:spcPts val="0"/>
                        </a:spcBef>
                        <a:spcAft>
                          <a:spcPts val="0"/>
                        </a:spcAft>
                      </a:pPr>
                      <a:r>
                        <a:rPr lang="es-MX" sz="1200">
                          <a:effectLst/>
                        </a:rPr>
                        <a:t>PRESENTE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QUE ESFUERZOS SE REALIZAN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Voluntarios (Voluntariado)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79069956"/>
                  </a:ext>
                </a:extLst>
              </a:tr>
              <a:tr h="189595">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a:effectLst/>
                        </a:rPr>
                        <a:t>QUE DEMANDA EL TRABAJO ORGANIZATIVO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Tiempo, Vocación, Compromiso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5381217"/>
                  </a:ext>
                </a:extLst>
              </a:tr>
              <a:tr h="676592">
                <a:tc vMerge="1">
                  <a:txBody>
                    <a:bodyPr/>
                    <a:lstStyle/>
                    <a:p>
                      <a:endParaRPr lang="en-US"/>
                    </a:p>
                  </a:txBody>
                  <a:tcPr/>
                </a:tc>
                <a:tc>
                  <a:txBody>
                    <a:bodyPr/>
                    <a:lstStyle/>
                    <a:p>
                      <a:pPr marL="0" marR="0" algn="ctr">
                        <a:lnSpc>
                          <a:spcPct val="105000"/>
                        </a:lnSpc>
                        <a:spcBef>
                          <a:spcPts val="0"/>
                        </a:spcBef>
                        <a:spcAft>
                          <a:spcPts val="0"/>
                        </a:spcAft>
                      </a:pPr>
                      <a:r>
                        <a:rPr lang="es-MX" sz="1200" dirty="0">
                          <a:effectLst/>
                        </a:rPr>
                        <a:t>UTOPÍA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QUE CONSIDERAR AL EMPRENDER UN PROYECTO COMUNITARIO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Investigación sobre el contexto territorial</a:t>
                      </a:r>
                      <a:endParaRPr lang="en-US" sz="1800">
                        <a:effectLst/>
                      </a:endParaRPr>
                    </a:p>
                    <a:p>
                      <a:pPr marL="0" marR="0" algn="ctr">
                        <a:lnSpc>
                          <a:spcPct val="105000"/>
                        </a:lnSpc>
                        <a:spcBef>
                          <a:spcPts val="0"/>
                        </a:spcBef>
                        <a:spcAft>
                          <a:spcPts val="0"/>
                        </a:spcAft>
                      </a:pPr>
                      <a:r>
                        <a:rPr lang="es-MX" sz="1200">
                          <a:effectLst/>
                        </a:rPr>
                        <a:t>Intereses Subjetivos de Trabajo</a:t>
                      </a:r>
                      <a:endParaRPr lang="en-US" sz="1800">
                        <a:effectLst/>
                      </a:endParaRPr>
                    </a:p>
                    <a:p>
                      <a:pPr marL="0" marR="0" algn="ctr">
                        <a:lnSpc>
                          <a:spcPct val="105000"/>
                        </a:lnSpc>
                        <a:spcBef>
                          <a:spcPts val="0"/>
                        </a:spcBef>
                        <a:spcAft>
                          <a:spcPts val="0"/>
                        </a:spcAft>
                      </a:pPr>
                      <a:r>
                        <a:rPr lang="es-MX" sz="1200">
                          <a:effectLst/>
                        </a:rPr>
                        <a:t>Vinculación con Instituciones y Organizaciones del territorio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25701191"/>
                  </a:ext>
                </a:extLst>
              </a:tr>
              <a:tr h="379188">
                <a:tc rowSpan="5">
                  <a:txBody>
                    <a:bodyPr/>
                    <a:lstStyle/>
                    <a:p>
                      <a:pPr marL="0" marR="0" algn="ctr">
                        <a:lnSpc>
                          <a:spcPct val="105000"/>
                        </a:lnSpc>
                        <a:spcBef>
                          <a:spcPts val="0"/>
                        </a:spcBef>
                        <a:spcAft>
                          <a:spcPts val="0"/>
                        </a:spcAft>
                      </a:pPr>
                      <a:r>
                        <a:rPr lang="es-MX" sz="1200">
                          <a:effectLst/>
                        </a:rPr>
                        <a:t>ORGANIZACIÓN COMUNITARIA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L w="12700" cap="flat" cmpd="sng" algn="ctr">
                      <a:solidFill>
                        <a:schemeClr val="tx1"/>
                      </a:solidFill>
                      <a:prstDash val="solid"/>
                      <a:round/>
                      <a:headEnd type="none" w="med" len="med"/>
                      <a:tailEnd type="none" w="med" len="med"/>
                    </a:lnL>
                  </a:tcPr>
                </a:tc>
                <a:tc>
                  <a:txBody>
                    <a:bodyPr/>
                    <a:lstStyle/>
                    <a:p>
                      <a:pPr marL="0" marR="0" algn="ctr">
                        <a:lnSpc>
                          <a:spcPct val="105000"/>
                        </a:lnSpc>
                        <a:spcBef>
                          <a:spcPts val="0"/>
                        </a:spcBef>
                        <a:spcAft>
                          <a:spcPts val="0"/>
                        </a:spcAft>
                      </a:pPr>
                      <a:r>
                        <a:rPr lang="es-MX" sz="1200" dirty="0">
                          <a:effectLst/>
                        </a:rPr>
                        <a:t>ESTRUCTURA ORGANIZATIVA</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dirty="0">
                          <a:effectLst/>
                        </a:rPr>
                        <a:t>TIPO DE ESTRUCTURA ORG.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0" marR="0" algn="ctr">
                        <a:lnSpc>
                          <a:spcPct val="105000"/>
                        </a:lnSpc>
                        <a:spcBef>
                          <a:spcPts val="0"/>
                        </a:spcBef>
                        <a:spcAft>
                          <a:spcPts val="0"/>
                        </a:spcAft>
                      </a:pPr>
                      <a:r>
                        <a:rPr lang="es-MX" sz="1200">
                          <a:effectLst/>
                        </a:rPr>
                        <a:t>Horizontal Voluntaria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82199231"/>
                  </a:ext>
                </a:extLst>
              </a:tr>
              <a:tr h="847690">
                <a:tc vMerge="1">
                  <a:txBody>
                    <a:bodyPr/>
                    <a:lstStyle/>
                    <a:p>
                      <a:endParaRPr lang="en-US"/>
                    </a:p>
                  </a:txBody>
                  <a:tcPr/>
                </a:tc>
                <a:tc rowSpan="4">
                  <a:txBody>
                    <a:bodyPr/>
                    <a:lstStyle/>
                    <a:p>
                      <a:pPr marL="71755" marR="71755" algn="ctr">
                        <a:lnSpc>
                          <a:spcPct val="105000"/>
                        </a:lnSpc>
                        <a:spcBef>
                          <a:spcPts val="0"/>
                        </a:spcBef>
                        <a:spcAft>
                          <a:spcPts val="0"/>
                        </a:spcAft>
                      </a:pPr>
                      <a:r>
                        <a:rPr lang="es-MX" sz="1200">
                          <a:effectLst/>
                        </a:rPr>
                        <a:t>FUNCIONAMIENTO ORGANIZATIVO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vert="vert270" anchor="ctr"/>
                </a:tc>
                <a:tc>
                  <a:txBody>
                    <a:bodyPr/>
                    <a:lstStyle/>
                    <a:p>
                      <a:pPr marL="0" marR="0" algn="ctr">
                        <a:lnSpc>
                          <a:spcPct val="105000"/>
                        </a:lnSpc>
                        <a:spcBef>
                          <a:spcPts val="0"/>
                        </a:spcBef>
                        <a:spcAft>
                          <a:spcPts val="0"/>
                        </a:spcAft>
                      </a:pPr>
                      <a:r>
                        <a:rPr lang="es-MX" sz="1200" dirty="0">
                          <a:effectLst/>
                        </a:rPr>
                        <a:t>ACIERTOS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228600" marR="0" algn="ctr">
                        <a:lnSpc>
                          <a:spcPct val="105000"/>
                        </a:lnSpc>
                        <a:spcBef>
                          <a:spcPts val="0"/>
                        </a:spcBef>
                        <a:spcAft>
                          <a:spcPts val="0"/>
                        </a:spcAft>
                      </a:pPr>
                      <a:r>
                        <a:rPr lang="es-MX" sz="1200" dirty="0">
                          <a:effectLst/>
                        </a:rPr>
                        <a:t>Compañerismo, Proyección Organizativa, Trabajo Inter-Organizativo</a:t>
                      </a:r>
                      <a:endParaRPr lang="en-US" sz="1800" dirty="0">
                        <a:effectLst/>
                      </a:endParaRPr>
                    </a:p>
                    <a:p>
                      <a:pPr marL="228600" marR="0" algn="ctr">
                        <a:lnSpc>
                          <a:spcPct val="105000"/>
                        </a:lnSpc>
                        <a:spcBef>
                          <a:spcPts val="0"/>
                        </a:spcBef>
                        <a:spcAft>
                          <a:spcPts val="0"/>
                        </a:spcAft>
                      </a:pPr>
                      <a:r>
                        <a:rPr lang="es-MX" sz="1200" dirty="0">
                          <a:effectLst/>
                        </a:rPr>
                        <a:t>Cohesión Grupal, Identificación de actividades representativas para la comunidad, Intereses Subjetivos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14187591"/>
                  </a:ext>
                </a:extLst>
              </a:tr>
              <a:tr h="1018791">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dirty="0">
                          <a:effectLst/>
                        </a:rPr>
                        <a:t>ERRORES/DIFICULTADES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228600" marR="0" algn="ctr">
                        <a:lnSpc>
                          <a:spcPct val="105000"/>
                        </a:lnSpc>
                        <a:spcBef>
                          <a:spcPts val="0"/>
                        </a:spcBef>
                        <a:spcAft>
                          <a:spcPts val="0"/>
                        </a:spcAft>
                      </a:pPr>
                      <a:r>
                        <a:rPr lang="es-MX" sz="1200" dirty="0">
                          <a:effectLst/>
                        </a:rPr>
                        <a:t>Falta de Orientación, Inexperiencia, falta de Comunicación – Problemas de Comunicación</a:t>
                      </a:r>
                      <a:endParaRPr lang="en-US" sz="1800" dirty="0">
                        <a:effectLst/>
                      </a:endParaRPr>
                    </a:p>
                    <a:p>
                      <a:pPr marL="228600" marR="0" algn="ctr">
                        <a:lnSpc>
                          <a:spcPct val="105000"/>
                        </a:lnSpc>
                        <a:spcBef>
                          <a:spcPts val="0"/>
                        </a:spcBef>
                        <a:spcAft>
                          <a:spcPts val="0"/>
                        </a:spcAft>
                      </a:pPr>
                      <a:r>
                        <a:rPr lang="es-MX" sz="1200" dirty="0">
                          <a:effectLst/>
                        </a:rPr>
                        <a:t>Pasividad, Cumplimiento a medias en las responsabilidades, Falta de distribución del trabajo</a:t>
                      </a:r>
                      <a:endParaRPr lang="en-US" sz="1800" dirty="0">
                        <a:effectLst/>
                      </a:endParaRPr>
                    </a:p>
                    <a:p>
                      <a:pPr marL="228600" marR="0" algn="ctr">
                        <a:lnSpc>
                          <a:spcPct val="105000"/>
                        </a:lnSpc>
                        <a:spcBef>
                          <a:spcPts val="0"/>
                        </a:spcBef>
                        <a:spcAft>
                          <a:spcPts val="0"/>
                        </a:spcAft>
                      </a:pPr>
                      <a:r>
                        <a:rPr lang="es-MX" sz="1200" dirty="0">
                          <a:effectLst/>
                        </a:rPr>
                        <a:t>Falta de preparación de Relevos Generacionales, Conflictos Internos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381562845"/>
                  </a:ext>
                </a:extLst>
              </a:tr>
              <a:tr h="711730">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dirty="0">
                          <a:effectLst/>
                        </a:rPr>
                        <a:t>LOGROS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228600" marR="0" algn="ctr">
                        <a:lnSpc>
                          <a:spcPct val="105000"/>
                        </a:lnSpc>
                        <a:spcBef>
                          <a:spcPts val="0"/>
                        </a:spcBef>
                        <a:spcAft>
                          <a:spcPts val="0"/>
                        </a:spcAft>
                      </a:pPr>
                      <a:r>
                        <a:rPr lang="es-MX" sz="1200" dirty="0">
                          <a:effectLst/>
                        </a:rPr>
                        <a:t>Reconocimiento Territorial (de parte de la comunidad)</a:t>
                      </a:r>
                      <a:endParaRPr lang="en-US" sz="1800" dirty="0">
                        <a:effectLst/>
                      </a:endParaRPr>
                    </a:p>
                    <a:p>
                      <a:pPr marL="228600" marR="0" algn="ctr">
                        <a:lnSpc>
                          <a:spcPct val="105000"/>
                        </a:lnSpc>
                        <a:spcBef>
                          <a:spcPts val="0"/>
                        </a:spcBef>
                        <a:spcAft>
                          <a:spcPts val="0"/>
                        </a:spcAft>
                      </a:pPr>
                      <a:r>
                        <a:rPr lang="es-MX" sz="1200" dirty="0">
                          <a:effectLst/>
                        </a:rPr>
                        <a:t>Espacio Físico</a:t>
                      </a:r>
                      <a:endParaRPr lang="en-US" sz="1800" dirty="0">
                        <a:effectLst/>
                      </a:endParaRPr>
                    </a:p>
                    <a:p>
                      <a:pPr marL="228600" marR="0" algn="ctr">
                        <a:lnSpc>
                          <a:spcPct val="105000"/>
                        </a:lnSpc>
                        <a:spcBef>
                          <a:spcPts val="0"/>
                        </a:spcBef>
                        <a:spcAft>
                          <a:spcPts val="0"/>
                        </a:spcAft>
                      </a:pPr>
                      <a:r>
                        <a:rPr lang="es-MX" sz="1200" dirty="0">
                          <a:effectLst/>
                        </a:rPr>
                        <a:t>(Más amplio, con batería sanitaria, cocina y servicios)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52940687"/>
                  </a:ext>
                </a:extLst>
              </a:tr>
              <a:tr h="1137565">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pPr>
                      <a:r>
                        <a:rPr lang="es-MX" sz="1200">
                          <a:effectLst/>
                        </a:rPr>
                        <a:t>DINÁMICA ORGANIZATIVA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tc>
                <a:tc>
                  <a:txBody>
                    <a:bodyPr/>
                    <a:lstStyle/>
                    <a:p>
                      <a:pPr marL="228600" marR="0" algn="ctr">
                        <a:lnSpc>
                          <a:spcPct val="105000"/>
                        </a:lnSpc>
                        <a:spcBef>
                          <a:spcPts val="0"/>
                        </a:spcBef>
                        <a:spcAft>
                          <a:spcPts val="0"/>
                        </a:spcAft>
                      </a:pPr>
                      <a:r>
                        <a:rPr lang="es-MX" sz="1200" dirty="0">
                          <a:effectLst/>
                        </a:rPr>
                        <a:t>Investigación Sobre El Territorio</a:t>
                      </a:r>
                      <a:endParaRPr lang="en-US" sz="1800" dirty="0">
                        <a:effectLst/>
                      </a:endParaRPr>
                    </a:p>
                    <a:p>
                      <a:pPr marL="228600" marR="0" algn="ctr">
                        <a:lnSpc>
                          <a:spcPct val="105000"/>
                        </a:lnSpc>
                        <a:spcBef>
                          <a:spcPts val="0"/>
                        </a:spcBef>
                        <a:spcAft>
                          <a:spcPts val="0"/>
                        </a:spcAft>
                      </a:pPr>
                      <a:r>
                        <a:rPr lang="es-MX" sz="1200" dirty="0">
                          <a:effectLst/>
                        </a:rPr>
                        <a:t>Proyección Organizativa</a:t>
                      </a:r>
                      <a:endParaRPr lang="en-US" sz="1800" dirty="0">
                        <a:effectLst/>
                      </a:endParaRPr>
                    </a:p>
                    <a:p>
                      <a:pPr marL="228600" marR="0" algn="ctr">
                        <a:lnSpc>
                          <a:spcPct val="105000"/>
                        </a:lnSpc>
                        <a:spcBef>
                          <a:spcPts val="0"/>
                        </a:spcBef>
                        <a:spcAft>
                          <a:spcPts val="0"/>
                        </a:spcAft>
                      </a:pPr>
                      <a:r>
                        <a:rPr lang="es-MX" sz="1200" dirty="0">
                          <a:effectLst/>
                        </a:rPr>
                        <a:t>Enfoque De Intervención </a:t>
                      </a:r>
                      <a:r>
                        <a:rPr lang="es-MX" sz="1200" dirty="0" err="1">
                          <a:effectLst/>
                        </a:rPr>
                        <a:t>Teritorial</a:t>
                      </a:r>
                      <a:endParaRPr lang="en-US" sz="1800" dirty="0">
                        <a:effectLst/>
                      </a:endParaRPr>
                    </a:p>
                    <a:p>
                      <a:pPr marL="228600" marR="0" algn="ctr">
                        <a:lnSpc>
                          <a:spcPct val="105000"/>
                        </a:lnSpc>
                        <a:spcBef>
                          <a:spcPts val="0"/>
                        </a:spcBef>
                        <a:spcAft>
                          <a:spcPts val="0"/>
                        </a:spcAft>
                      </a:pPr>
                      <a:r>
                        <a:rPr lang="es-MX" sz="1200" dirty="0">
                          <a:effectLst/>
                        </a:rPr>
                        <a:t>Gestión De Proyectos</a:t>
                      </a:r>
                      <a:endParaRPr lang="en-US" sz="1800" dirty="0">
                        <a:effectLst/>
                      </a:endParaRPr>
                    </a:p>
                    <a:p>
                      <a:pPr marL="228600" marR="0" algn="ctr">
                        <a:lnSpc>
                          <a:spcPct val="105000"/>
                        </a:lnSpc>
                        <a:spcBef>
                          <a:spcPts val="0"/>
                        </a:spcBef>
                        <a:spcAft>
                          <a:spcPts val="0"/>
                        </a:spcAft>
                      </a:pPr>
                      <a:r>
                        <a:rPr lang="es-MX" sz="1200" dirty="0">
                          <a:effectLst/>
                        </a:rPr>
                        <a:t>Financiación</a:t>
                      </a:r>
                      <a:endParaRPr lang="en-US" sz="1800" dirty="0">
                        <a:effectLst/>
                      </a:endParaRPr>
                    </a:p>
                    <a:p>
                      <a:pPr marL="228600" marR="0" algn="ctr">
                        <a:lnSpc>
                          <a:spcPct val="105000"/>
                        </a:lnSpc>
                        <a:spcBef>
                          <a:spcPts val="0"/>
                        </a:spcBef>
                        <a:spcAft>
                          <a:spcPts val="0"/>
                        </a:spcAft>
                      </a:pPr>
                      <a:r>
                        <a:rPr lang="es-MX" sz="1200" dirty="0">
                          <a:effectLst/>
                        </a:rPr>
                        <a:t>Dinámica De Trabajo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199325956"/>
                  </a:ext>
                </a:extLst>
              </a:tr>
              <a:tr h="568783">
                <a:tc gridSpan="3">
                  <a:txBody>
                    <a:bodyPr/>
                    <a:lstStyle/>
                    <a:p>
                      <a:pPr marL="0" marR="0" algn="ctr">
                        <a:lnSpc>
                          <a:spcPct val="105000"/>
                        </a:lnSpc>
                        <a:spcBef>
                          <a:spcPts val="0"/>
                        </a:spcBef>
                        <a:spcAft>
                          <a:spcPts val="0"/>
                        </a:spcAft>
                      </a:pPr>
                      <a:r>
                        <a:rPr lang="es-MX" sz="1200" dirty="0">
                          <a:effectLst/>
                        </a:rPr>
                        <a:t>SUB-EJE. GESTIÓN DE PROYECTOS SOCIALES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marL="228600" marR="0" algn="ctr">
                        <a:lnSpc>
                          <a:spcPct val="105000"/>
                        </a:lnSpc>
                        <a:spcBef>
                          <a:spcPts val="0"/>
                        </a:spcBef>
                        <a:spcAft>
                          <a:spcPts val="0"/>
                        </a:spcAft>
                      </a:pPr>
                      <a:r>
                        <a:rPr lang="es-MX" sz="1200" dirty="0">
                          <a:effectLst/>
                        </a:rPr>
                        <a:t>Financiación, Inexperiencia en Gestión de Proyectos,</a:t>
                      </a:r>
                      <a:endParaRPr lang="en-US" sz="1800" dirty="0">
                        <a:effectLst/>
                      </a:endParaRPr>
                    </a:p>
                    <a:p>
                      <a:pPr marL="228600" marR="0" algn="ctr">
                        <a:lnSpc>
                          <a:spcPct val="105000"/>
                        </a:lnSpc>
                        <a:spcBef>
                          <a:spcPts val="0"/>
                        </a:spcBef>
                        <a:spcAft>
                          <a:spcPts val="0"/>
                        </a:spcAft>
                      </a:pPr>
                      <a:r>
                        <a:rPr lang="es-MX" sz="1200" dirty="0">
                          <a:effectLst/>
                        </a:rPr>
                        <a:t>Comunicación Fragmentada , Continuidad en el Tiempo, Sentido de Trabajo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079" marR="60079"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3431926"/>
                  </a:ext>
                </a:extLst>
              </a:tr>
            </a:tbl>
          </a:graphicData>
        </a:graphic>
      </p:graphicFrame>
    </p:spTree>
    <p:extLst>
      <p:ext uri="{BB962C8B-B14F-4D97-AF65-F5344CB8AC3E}">
        <p14:creationId xmlns:p14="http://schemas.microsoft.com/office/powerpoint/2010/main" val="220459226"/>
      </p:ext>
    </p:extLst>
  </p:cSld>
  <p:clrMapOvr>
    <a:masterClrMapping/>
  </p:clrMapOvr>
  <mc:AlternateContent xmlns:mc="http://schemas.openxmlformats.org/markup-compatibility/2006">
    <mc:Choice xmlns:p14="http://schemas.microsoft.com/office/powerpoint/2010/main" Requires="p14">
      <p:transition spd="slow" p14:dur="2000" advTm="289"/>
    </mc:Choice>
    <mc:Fallback>
      <p:transition spd="slow" advTm="289"/>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agen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84" y="2013010"/>
            <a:ext cx="6720153" cy="325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upo 201"/>
          <p:cNvGrpSpPr>
            <a:grpSpLocks/>
          </p:cNvGrpSpPr>
          <p:nvPr/>
        </p:nvGrpSpPr>
        <p:grpSpPr bwMode="auto">
          <a:xfrm>
            <a:off x="8106817" y="2269443"/>
            <a:ext cx="3128556" cy="4283195"/>
            <a:chOff x="127772" y="142894"/>
            <a:chExt cx="3377428" cy="4622780"/>
          </a:xfrm>
        </p:grpSpPr>
        <p:pic>
          <p:nvPicPr>
            <p:cNvPr id="7" name="Imagen 6"/>
            <p:cNvPicPr>
              <a:picLocks noChangeAspect="1"/>
            </p:cNvPicPr>
            <p:nvPr/>
          </p:nvPicPr>
          <p:blipFill>
            <a:blip r:embed="rId3">
              <a:extLst>
                <a:ext uri="{28A0092B-C50C-407E-A947-70E740481C1C}">
                  <a14:useLocalDpi xmlns:a14="http://schemas.microsoft.com/office/drawing/2010/main" val="0"/>
                </a:ext>
              </a:extLst>
            </a:blip>
            <a:srcRect l="4762" t="5920" r="4256"/>
            <a:stretch>
              <a:fillRect/>
            </a:stretch>
          </p:blipFill>
          <p:spPr bwMode="auto">
            <a:xfrm>
              <a:off x="161920" y="142894"/>
              <a:ext cx="3342782" cy="227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7772" y="2495549"/>
              <a:ext cx="3377428" cy="227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ítulo 1"/>
          <p:cNvSpPr>
            <a:spLocks noGrp="1"/>
          </p:cNvSpPr>
          <p:nvPr>
            <p:ph type="title"/>
          </p:nvPr>
        </p:nvSpPr>
        <p:spPr>
          <a:xfrm>
            <a:off x="6097" y="1"/>
            <a:ext cx="12185904" cy="1609344"/>
          </a:xfrm>
        </p:spPr>
        <p:txBody>
          <a:bodyPr/>
          <a:lstStyle/>
          <a:p>
            <a:pPr algn="ctr"/>
            <a:r>
              <a:rPr lang="es-MX" dirty="0"/>
              <a:t>Plan de sistematización de la experiencia</a:t>
            </a:r>
          </a:p>
        </p:txBody>
      </p:sp>
      <p:sp>
        <p:nvSpPr>
          <p:cNvPr id="3" name="Marcador de contenido 2"/>
          <p:cNvSpPr>
            <a:spLocks noGrp="1"/>
          </p:cNvSpPr>
          <p:nvPr>
            <p:ph idx="1"/>
          </p:nvPr>
        </p:nvSpPr>
        <p:spPr>
          <a:xfrm>
            <a:off x="1166830" y="5782253"/>
            <a:ext cx="5857426" cy="889003"/>
          </a:xfrm>
        </p:spPr>
        <p:txBody>
          <a:bodyPr>
            <a:normAutofit fontScale="92500"/>
          </a:bodyPr>
          <a:lstStyle/>
          <a:p>
            <a:pPr marL="0" indent="0">
              <a:buNone/>
            </a:pPr>
            <a:r>
              <a:rPr lang="es-MX" dirty="0"/>
              <a:t>Reconstrucción Ordenada de la Experiencia (ROE)</a:t>
            </a:r>
          </a:p>
          <a:p>
            <a:pPr marL="0" indent="0" algn="ctr">
              <a:buNone/>
            </a:pPr>
            <a:r>
              <a:rPr lang="es-MX" dirty="0"/>
              <a:t>Reconstrucción anual</a:t>
            </a:r>
          </a:p>
        </p:txBody>
      </p:sp>
      <p:sp>
        <p:nvSpPr>
          <p:cNvPr id="4" name="Marcador de contenido 2"/>
          <p:cNvSpPr txBox="1">
            <a:spLocks/>
          </p:cNvSpPr>
          <p:nvPr/>
        </p:nvSpPr>
        <p:spPr>
          <a:xfrm>
            <a:off x="8091058" y="1561706"/>
            <a:ext cx="3268548" cy="441684"/>
          </a:xfrm>
          <a:prstGeom prst="rect">
            <a:avLst/>
          </a:prstGeom>
        </p:spPr>
        <p:txBody>
          <a:bodyPr vert="horz" lIns="91440" tIns="45721" rIns="91440" bIns="45721" rtlCol="0">
            <a:no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buNone/>
            </a:pPr>
            <a:r>
              <a:rPr lang="es-MX" sz="1801" dirty="0"/>
              <a:t>Cronograma de Actividades BCAC (2014 – 2017)</a:t>
            </a:r>
          </a:p>
        </p:txBody>
      </p:sp>
      <p:sp>
        <p:nvSpPr>
          <p:cNvPr id="5" name="Marcador de contenido 2"/>
          <p:cNvSpPr txBox="1">
            <a:spLocks/>
          </p:cNvSpPr>
          <p:nvPr/>
        </p:nvSpPr>
        <p:spPr>
          <a:xfrm>
            <a:off x="418683" y="1484690"/>
            <a:ext cx="6731506" cy="441684"/>
          </a:xfrm>
          <a:prstGeom prst="rect">
            <a:avLst/>
          </a:prstGeom>
        </p:spPr>
        <p:txBody>
          <a:bodyPr vert="horz" lIns="91440" tIns="45721" rIns="91440" bIns="45721"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lgn="ctr">
              <a:buNone/>
            </a:pPr>
            <a:r>
              <a:rPr lang="es-MX" dirty="0"/>
              <a:t>Sistematización Material Audiovisual y Escrito</a:t>
            </a:r>
          </a:p>
        </p:txBody>
      </p:sp>
      <p:sp>
        <p:nvSpPr>
          <p:cNvPr id="10" name="Elipse 9"/>
          <p:cNvSpPr/>
          <p:nvPr/>
        </p:nvSpPr>
        <p:spPr>
          <a:xfrm>
            <a:off x="515668" y="1444846"/>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1</a:t>
            </a:r>
          </a:p>
        </p:txBody>
      </p:sp>
      <p:sp>
        <p:nvSpPr>
          <p:cNvPr id="12" name="Elipse 11"/>
          <p:cNvSpPr/>
          <p:nvPr/>
        </p:nvSpPr>
        <p:spPr>
          <a:xfrm>
            <a:off x="515668" y="5782254"/>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3</a:t>
            </a:r>
          </a:p>
        </p:txBody>
      </p:sp>
      <p:sp>
        <p:nvSpPr>
          <p:cNvPr id="13" name="Elipse 12"/>
          <p:cNvSpPr/>
          <p:nvPr/>
        </p:nvSpPr>
        <p:spPr>
          <a:xfrm>
            <a:off x="7656954" y="1497714"/>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2</a:t>
            </a:r>
          </a:p>
        </p:txBody>
      </p:sp>
      <p:pic>
        <p:nvPicPr>
          <p:cNvPr id="14" name="Imagen 13"/>
          <p:cNvPicPr>
            <a:picLocks noChangeAspect="1"/>
          </p:cNvPicPr>
          <p:nvPr/>
        </p:nvPicPr>
        <p:blipFill>
          <a:blip r:embed="rId5"/>
          <a:stretch>
            <a:fillRect/>
          </a:stretch>
        </p:blipFill>
        <p:spPr>
          <a:xfrm>
            <a:off x="869433" y="6429375"/>
            <a:ext cx="485774" cy="428626"/>
          </a:xfrm>
          <a:prstGeom prst="rect">
            <a:avLst/>
          </a:prstGeom>
        </p:spPr>
      </p:pic>
      <p:pic>
        <p:nvPicPr>
          <p:cNvPr id="15" name="Imagen 14"/>
          <p:cNvPicPr>
            <a:picLocks noChangeAspect="1"/>
          </p:cNvPicPr>
          <p:nvPr/>
        </p:nvPicPr>
        <p:blipFill>
          <a:blip r:embed="rId6"/>
          <a:stretch>
            <a:fillRect/>
          </a:stretch>
        </p:blipFill>
        <p:spPr>
          <a:xfrm rot="8113967">
            <a:off x="7500466" y="5692003"/>
            <a:ext cx="542510" cy="1398551"/>
          </a:xfrm>
          <a:prstGeom prst="rect">
            <a:avLst/>
          </a:prstGeom>
        </p:spPr>
      </p:pic>
    </p:spTree>
    <p:extLst>
      <p:ext uri="{BB962C8B-B14F-4D97-AF65-F5344CB8AC3E}">
        <p14:creationId xmlns:p14="http://schemas.microsoft.com/office/powerpoint/2010/main" val="4038784317"/>
      </p:ext>
    </p:extLst>
  </p:cSld>
  <p:clrMapOvr>
    <a:masterClrMapping/>
  </p:clrMapOvr>
  <mc:AlternateContent xmlns:mc="http://schemas.openxmlformats.org/markup-compatibility/2006">
    <mc:Choice xmlns:p14="http://schemas.microsoft.com/office/powerpoint/2010/main" Requires="p14">
      <p:transition spd="slow" p14:dur="2000" advTm="504"/>
    </mc:Choice>
    <mc:Fallback>
      <p:transition spd="slow" advTm="504"/>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3785" y="471754"/>
            <a:ext cx="5511257" cy="1609344"/>
          </a:xfrm>
          <a:solidFill>
            <a:schemeClr val="bg1"/>
          </a:solidFill>
        </p:spPr>
        <p:txBody>
          <a:bodyPr>
            <a:normAutofit/>
          </a:bodyPr>
          <a:lstStyle/>
          <a:p>
            <a:pPr algn="ctr"/>
            <a:r>
              <a:rPr lang="es-MX" dirty="0"/>
              <a:t>Propuestas transformadoras </a:t>
            </a:r>
          </a:p>
        </p:txBody>
      </p:sp>
      <p:sp>
        <p:nvSpPr>
          <p:cNvPr id="4" name="CuadroTexto 3"/>
          <p:cNvSpPr txBox="1"/>
          <p:nvPr/>
        </p:nvSpPr>
        <p:spPr>
          <a:xfrm>
            <a:off x="354842" y="2081098"/>
            <a:ext cx="11586949" cy="923330"/>
          </a:xfrm>
          <a:prstGeom prst="rect">
            <a:avLst/>
          </a:prstGeom>
          <a:noFill/>
        </p:spPr>
        <p:txBody>
          <a:bodyPr wrap="square" rtlCol="0">
            <a:spAutoFit/>
          </a:bodyPr>
          <a:lstStyle/>
          <a:p>
            <a:pPr algn="just"/>
            <a:r>
              <a:rPr lang="es-MX" b="1" dirty="0"/>
              <a:t>Objetivo general.</a:t>
            </a:r>
            <a:r>
              <a:rPr lang="es-MX" dirty="0"/>
              <a:t> Fomentar el libre acceso a la información en sus diferentes formatos y medios en la UPZ 89 “San Isidro – Patios” a través de ejercicios de lecto-escritura, arte, deporte y cultura con enfoque territorial en pro del impulso de procesos de construcción de paz en San </a:t>
            </a:r>
            <a:r>
              <a:rPr lang="es-MX" dirty="0" smtClean="0"/>
              <a:t>Isidro</a:t>
            </a:r>
            <a:endParaRPr lang="en-US" dirty="0"/>
          </a:p>
        </p:txBody>
      </p:sp>
      <p:sp>
        <p:nvSpPr>
          <p:cNvPr id="6" name="CuadroTexto 5"/>
          <p:cNvSpPr txBox="1"/>
          <p:nvPr/>
        </p:nvSpPr>
        <p:spPr>
          <a:xfrm>
            <a:off x="863785" y="3182611"/>
            <a:ext cx="10218197" cy="3139321"/>
          </a:xfrm>
          <a:prstGeom prst="rect">
            <a:avLst/>
          </a:prstGeom>
          <a:noFill/>
        </p:spPr>
        <p:txBody>
          <a:bodyPr wrap="square" rtlCol="0">
            <a:spAutoFit/>
          </a:bodyPr>
          <a:lstStyle/>
          <a:p>
            <a:pPr lvl="0"/>
            <a:r>
              <a:rPr lang="es-MX" b="1" dirty="0" smtClean="0"/>
              <a:t>Lectura </a:t>
            </a:r>
            <a:r>
              <a:rPr lang="es-MX" b="1" dirty="0"/>
              <a:t>a voces</a:t>
            </a:r>
            <a:r>
              <a:rPr lang="es-MX" dirty="0"/>
              <a:t>: De manera conjunta se seleccionará un texto (artículo, libro, capítulo de libro, poema, etc.) para leer entre los asistentes a la Biblioteca con una temática a fin a los intereses de estos. Se dará media hora por jornada de trabajo para realizar la lectura del texto, y en este tiempo, se buscará realizar una lectura a voces</a:t>
            </a:r>
            <a:r>
              <a:rPr lang="es-MX" dirty="0" smtClean="0"/>
              <a:t>.</a:t>
            </a:r>
          </a:p>
          <a:p>
            <a:pPr lvl="0"/>
            <a:endParaRPr lang="en-US" dirty="0"/>
          </a:p>
          <a:p>
            <a:pPr lvl="0"/>
            <a:r>
              <a:rPr lang="es-MX" b="1" dirty="0"/>
              <a:t>El libro recomendado del mes</a:t>
            </a:r>
            <a:r>
              <a:rPr lang="es-MX" dirty="0"/>
              <a:t>: Mensualmente se escogerá un libro recomendado a los asistentes de la Biblioteca, para esto se realizará una pequeña reseña, algunas imágenes del libro y una cita textual de este.</a:t>
            </a:r>
            <a:endParaRPr lang="en-US" dirty="0"/>
          </a:p>
          <a:p>
            <a:pPr lvl="0"/>
            <a:endParaRPr lang="es-MX" b="1" dirty="0" smtClean="0"/>
          </a:p>
          <a:p>
            <a:pPr lvl="0"/>
            <a:r>
              <a:rPr lang="es-MX" b="1" dirty="0" smtClean="0"/>
              <a:t>La </a:t>
            </a:r>
            <a:r>
              <a:rPr lang="es-MX" b="1" dirty="0"/>
              <a:t>Galería del Olvido</a:t>
            </a:r>
            <a:r>
              <a:rPr lang="es-MX" dirty="0"/>
              <a:t>: Mensualmente se buscarán textos, imágenes y fotos que permitan relatar eventos históricos importantes acontecidos durante las diferentes épocas del año.</a:t>
            </a:r>
            <a:endParaRPr lang="en-US" dirty="0"/>
          </a:p>
        </p:txBody>
      </p:sp>
    </p:spTree>
    <p:extLst>
      <p:ext uri="{BB962C8B-B14F-4D97-AF65-F5344CB8AC3E}">
        <p14:creationId xmlns:p14="http://schemas.microsoft.com/office/powerpoint/2010/main" val="3350618701"/>
      </p:ext>
    </p:extLst>
  </p:cSld>
  <p:clrMapOvr>
    <a:masterClrMapping/>
  </p:clrMapOvr>
  <mc:AlternateContent xmlns:mc="http://schemas.openxmlformats.org/markup-compatibility/2006">
    <mc:Choice xmlns:p14="http://schemas.microsoft.com/office/powerpoint/2010/main" Requires="p14">
      <p:transition spd="slow" p14:dur="2000" advTm="417"/>
    </mc:Choice>
    <mc:Fallback>
      <p:transition spd="slow" advTm="417"/>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 y="1"/>
            <a:ext cx="12191998" cy="1609344"/>
          </a:xfrm>
        </p:spPr>
        <p:txBody>
          <a:bodyPr>
            <a:normAutofit/>
          </a:bodyPr>
          <a:lstStyle/>
          <a:p>
            <a:pPr algn="ctr"/>
            <a:r>
              <a:rPr lang="es-MX" sz="5000" dirty="0"/>
              <a:t>La organización comunitaria en Colombia</a:t>
            </a:r>
          </a:p>
        </p:txBody>
      </p:sp>
      <p:pic>
        <p:nvPicPr>
          <p:cNvPr id="15" name="Picture 2" descr="Resultado de imagen para OrganizaciÃ³n popul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38" y="1606533"/>
            <a:ext cx="3286800" cy="2532948"/>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p:cNvPicPr>
            <a:picLocks noChangeAspect="1"/>
          </p:cNvPicPr>
          <p:nvPr/>
        </p:nvPicPr>
        <p:blipFill>
          <a:blip r:embed="rId3"/>
          <a:stretch>
            <a:fillRect/>
          </a:stretch>
        </p:blipFill>
        <p:spPr>
          <a:xfrm rot="8113967">
            <a:off x="7609650" y="5462049"/>
            <a:ext cx="542510" cy="1398551"/>
          </a:xfrm>
          <a:prstGeom prst="rect">
            <a:avLst/>
          </a:prstGeom>
        </p:spPr>
      </p:pic>
      <p:sp>
        <p:nvSpPr>
          <p:cNvPr id="17" name="CuadroTexto 16"/>
          <p:cNvSpPr txBox="1"/>
          <p:nvPr/>
        </p:nvSpPr>
        <p:spPr>
          <a:xfrm>
            <a:off x="463638" y="4160870"/>
            <a:ext cx="3286799" cy="646587"/>
          </a:xfrm>
          <a:prstGeom prst="rect">
            <a:avLst/>
          </a:prstGeom>
          <a:noFill/>
        </p:spPr>
        <p:txBody>
          <a:bodyPr wrap="square" rtlCol="0">
            <a:spAutoFit/>
          </a:bodyPr>
          <a:lstStyle/>
          <a:p>
            <a:pPr algn="ctr"/>
            <a:r>
              <a:rPr lang="es-MX" sz="1801" dirty="0"/>
              <a:t>Apoyo internacional</a:t>
            </a:r>
          </a:p>
          <a:p>
            <a:pPr algn="ctr"/>
            <a:r>
              <a:rPr lang="es-MX" sz="1801" dirty="0"/>
              <a:t>(ONU, 1960)</a:t>
            </a:r>
          </a:p>
        </p:txBody>
      </p:sp>
      <p:sp>
        <p:nvSpPr>
          <p:cNvPr id="18" name="CuadroTexto 17"/>
          <p:cNvSpPr txBox="1"/>
          <p:nvPr/>
        </p:nvSpPr>
        <p:spPr>
          <a:xfrm>
            <a:off x="8210212" y="1632873"/>
            <a:ext cx="3286800" cy="923714"/>
          </a:xfrm>
          <a:prstGeom prst="rect">
            <a:avLst/>
          </a:prstGeom>
          <a:noFill/>
        </p:spPr>
        <p:txBody>
          <a:bodyPr wrap="square" rtlCol="0" anchor="ctr">
            <a:spAutoFit/>
          </a:bodyPr>
          <a:lstStyle/>
          <a:p>
            <a:pPr algn="ctr"/>
            <a:r>
              <a:rPr lang="es-MX" sz="1801" dirty="0"/>
              <a:t>Organización Popular</a:t>
            </a:r>
          </a:p>
          <a:p>
            <a:pPr algn="ctr"/>
            <a:endParaRPr lang="es-MX" sz="1801" dirty="0"/>
          </a:p>
          <a:p>
            <a:pPr algn="ctr"/>
            <a:r>
              <a:rPr lang="es-MX" sz="1801" dirty="0"/>
              <a:t>Autonomía frente al estado</a:t>
            </a:r>
          </a:p>
        </p:txBody>
      </p:sp>
      <p:pic>
        <p:nvPicPr>
          <p:cNvPr id="3082" name="Picture 10"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5699" y="4266390"/>
            <a:ext cx="2639998" cy="2534400"/>
          </a:xfrm>
          <a:prstGeom prst="rect">
            <a:avLst/>
          </a:prstGeom>
          <a:noFill/>
          <a:extLst>
            <a:ext uri="{909E8E84-426E-40DD-AFC4-6F175D3DCCD1}">
              <a14:hiddenFill xmlns:a14="http://schemas.microsoft.com/office/drawing/2010/main">
                <a:solidFill>
                  <a:srgbClr val="FFFFFF"/>
                </a:solidFill>
              </a14:hiddenFill>
            </a:ext>
          </a:extLst>
        </p:spPr>
      </p:pic>
      <p:sp>
        <p:nvSpPr>
          <p:cNvPr id="5" name="Flecha doblada hacia arriba 4"/>
          <p:cNvSpPr/>
          <p:nvPr/>
        </p:nvSpPr>
        <p:spPr>
          <a:xfrm rot="5400000">
            <a:off x="2767241" y="4361613"/>
            <a:ext cx="648000" cy="234395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dirty="0"/>
          </a:p>
        </p:txBody>
      </p:sp>
      <p:sp>
        <p:nvSpPr>
          <p:cNvPr id="6" name="CuadroTexto 5"/>
          <p:cNvSpPr txBox="1"/>
          <p:nvPr/>
        </p:nvSpPr>
        <p:spPr>
          <a:xfrm>
            <a:off x="4549502" y="1504591"/>
            <a:ext cx="2732384" cy="2370136"/>
          </a:xfrm>
          <a:prstGeom prst="rect">
            <a:avLst/>
          </a:prstGeom>
          <a:noFill/>
        </p:spPr>
        <p:txBody>
          <a:bodyPr wrap="square" rtlCol="0">
            <a:spAutoFit/>
          </a:bodyPr>
          <a:lstStyle/>
          <a:p>
            <a:pPr algn="ctr"/>
            <a:r>
              <a:rPr lang="es-MX" sz="1801" dirty="0"/>
              <a:t>1958</a:t>
            </a:r>
          </a:p>
          <a:p>
            <a:pPr algn="ctr"/>
            <a:endParaRPr lang="es-MX" sz="1801" dirty="0"/>
          </a:p>
          <a:p>
            <a:pPr algn="ctr"/>
            <a:r>
              <a:rPr lang="es-MX" sz="1600" dirty="0"/>
              <a:t>Infraestructura y Desarrollo comunitario ámbito Rural y Urbano</a:t>
            </a:r>
          </a:p>
          <a:p>
            <a:pPr algn="ctr"/>
            <a:endParaRPr lang="es-MX" sz="1600" dirty="0"/>
          </a:p>
          <a:p>
            <a:pPr algn="ctr"/>
            <a:r>
              <a:rPr lang="es-MX" sz="1600" dirty="0"/>
              <a:t>Clientelismo</a:t>
            </a:r>
          </a:p>
          <a:p>
            <a:pPr algn="ctr"/>
            <a:r>
              <a:rPr lang="es-MX" sz="1600" dirty="0" smtClean="0"/>
              <a:t>Politiquería partidaria</a:t>
            </a:r>
          </a:p>
          <a:p>
            <a:pPr algn="ctr"/>
            <a:r>
              <a:rPr lang="es-MX" sz="1600" dirty="0"/>
              <a:t>Relevos </a:t>
            </a:r>
            <a:r>
              <a:rPr lang="es-MX" sz="1600" dirty="0" smtClean="0"/>
              <a:t>Generacionales</a:t>
            </a:r>
            <a:endParaRPr lang="es-MX" sz="1600" dirty="0"/>
          </a:p>
        </p:txBody>
      </p:sp>
      <p:pic>
        <p:nvPicPr>
          <p:cNvPr id="3084" name="Picture 12"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15227" y="2958380"/>
            <a:ext cx="4676775" cy="2362201"/>
          </a:xfrm>
          <a:prstGeom prst="rect">
            <a:avLst/>
          </a:prstGeom>
          <a:noFill/>
          <a:extLst>
            <a:ext uri="{909E8E84-426E-40DD-AFC4-6F175D3DCCD1}">
              <a14:hiddenFill xmlns:a14="http://schemas.microsoft.com/office/drawing/2010/main">
                <a:solidFill>
                  <a:srgbClr val="FFFFFF"/>
                </a:solidFill>
              </a14:hiddenFill>
            </a:ext>
          </a:extLst>
        </p:spPr>
      </p:pic>
      <p:sp>
        <p:nvSpPr>
          <p:cNvPr id="7" name="Flecha doblada hacia arriba 6"/>
          <p:cNvSpPr/>
          <p:nvPr/>
        </p:nvSpPr>
        <p:spPr>
          <a:xfrm>
            <a:off x="7776459" y="5128861"/>
            <a:ext cx="2751842" cy="64800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dirty="0"/>
          </a:p>
        </p:txBody>
      </p:sp>
      <p:pic>
        <p:nvPicPr>
          <p:cNvPr id="11" name="Imagen 10"/>
          <p:cNvPicPr>
            <a:picLocks noChangeAspect="1"/>
          </p:cNvPicPr>
          <p:nvPr/>
        </p:nvPicPr>
        <p:blipFill>
          <a:blip r:embed="rId6"/>
          <a:stretch>
            <a:fillRect/>
          </a:stretch>
        </p:blipFill>
        <p:spPr>
          <a:xfrm>
            <a:off x="1330701" y="6161325"/>
            <a:ext cx="485774" cy="428626"/>
          </a:xfrm>
          <a:prstGeom prst="rect">
            <a:avLst/>
          </a:prstGeom>
        </p:spPr>
      </p:pic>
      <p:pic>
        <p:nvPicPr>
          <p:cNvPr id="12" name="Imagen 11"/>
          <p:cNvPicPr>
            <a:picLocks noChangeAspect="1"/>
          </p:cNvPicPr>
          <p:nvPr/>
        </p:nvPicPr>
        <p:blipFill>
          <a:blip r:embed="rId7"/>
          <a:stretch>
            <a:fillRect/>
          </a:stretch>
        </p:blipFill>
        <p:spPr>
          <a:xfrm>
            <a:off x="7281888" y="1562322"/>
            <a:ext cx="904875" cy="1162050"/>
          </a:xfrm>
          <a:prstGeom prst="rect">
            <a:avLst/>
          </a:prstGeom>
        </p:spPr>
      </p:pic>
      <p:pic>
        <p:nvPicPr>
          <p:cNvPr id="4" name="Imagen 3"/>
          <p:cNvPicPr>
            <a:picLocks noChangeAspect="1"/>
          </p:cNvPicPr>
          <p:nvPr/>
        </p:nvPicPr>
        <p:blipFill rotWithShape="1">
          <a:blip r:embed="rId8">
            <a:extLst>
              <a:ext uri="{28A0092B-C50C-407E-A947-70E740481C1C}">
                <a14:useLocalDpi xmlns:a14="http://schemas.microsoft.com/office/drawing/2010/main" val="0"/>
              </a:ext>
            </a:extLst>
          </a:blip>
          <a:srcRect r="75734" b="77963"/>
          <a:stretch/>
        </p:blipFill>
        <p:spPr>
          <a:xfrm flipH="1">
            <a:off x="9391" y="5346700"/>
            <a:ext cx="1233469" cy="1511300"/>
          </a:xfrm>
          <a:prstGeom prst="rect">
            <a:avLst/>
          </a:prstGeom>
        </p:spPr>
      </p:pic>
      <p:sp>
        <p:nvSpPr>
          <p:cNvPr id="3" name="CuadroTexto 2"/>
          <p:cNvSpPr txBox="1"/>
          <p:nvPr/>
        </p:nvSpPr>
        <p:spPr>
          <a:xfrm>
            <a:off x="8351534" y="2639098"/>
            <a:ext cx="3004155" cy="338554"/>
          </a:xfrm>
          <a:prstGeom prst="rect">
            <a:avLst/>
          </a:prstGeom>
          <a:noFill/>
        </p:spPr>
        <p:txBody>
          <a:bodyPr wrap="square" rtlCol="0">
            <a:spAutoFit/>
          </a:bodyPr>
          <a:lstStyle/>
          <a:p>
            <a:pPr algn="ctr"/>
            <a:r>
              <a:rPr lang="es-CO" sz="1600" dirty="0" smtClean="0"/>
              <a:t>Mantenerse en el tiempo</a:t>
            </a:r>
            <a:endParaRPr lang="es-CO" sz="1600" dirty="0"/>
          </a:p>
        </p:txBody>
      </p:sp>
      <p:sp>
        <p:nvSpPr>
          <p:cNvPr id="8" name="CuadroTexto 7"/>
          <p:cNvSpPr txBox="1"/>
          <p:nvPr/>
        </p:nvSpPr>
        <p:spPr>
          <a:xfrm>
            <a:off x="463638" y="4769301"/>
            <a:ext cx="3286799" cy="307777"/>
          </a:xfrm>
          <a:prstGeom prst="rect">
            <a:avLst/>
          </a:prstGeom>
          <a:noFill/>
        </p:spPr>
        <p:txBody>
          <a:bodyPr wrap="square" rtlCol="0">
            <a:spAutoFit/>
          </a:bodyPr>
          <a:lstStyle/>
          <a:p>
            <a:pPr algn="ctr"/>
            <a:r>
              <a:rPr lang="es-CO" sz="1400" dirty="0" smtClean="0"/>
              <a:t>Movilización de recursos</a:t>
            </a:r>
            <a:endParaRPr lang="es-CO" sz="1400" dirty="0"/>
          </a:p>
        </p:txBody>
      </p:sp>
    </p:spTree>
    <p:extLst>
      <p:ext uri="{BB962C8B-B14F-4D97-AF65-F5344CB8AC3E}">
        <p14:creationId xmlns:p14="http://schemas.microsoft.com/office/powerpoint/2010/main" val="1483392078"/>
      </p:ext>
    </p:extLst>
  </p:cSld>
  <p:clrMapOvr>
    <a:masterClrMapping/>
  </p:clrMapOvr>
  <mc:AlternateContent xmlns:mc="http://schemas.openxmlformats.org/markup-compatibility/2006">
    <mc:Choice xmlns:p14="http://schemas.microsoft.com/office/powerpoint/2010/main" Requires="p14">
      <p:transition spd="slow" p14:dur="2000" advTm="77996"/>
    </mc:Choice>
    <mc:Fallback>
      <p:transition spd="slow" advTm="77996"/>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20133206"/>
              </p:ext>
            </p:extLst>
          </p:nvPr>
        </p:nvGraphicFramePr>
        <p:xfrm>
          <a:off x="-40945" y="-19712"/>
          <a:ext cx="12192001" cy="6877712"/>
        </p:xfrm>
        <a:graphic>
          <a:graphicData uri="http://schemas.openxmlformats.org/drawingml/2006/table">
            <a:tbl>
              <a:tblPr firstRow="1" firstCol="1" bandRow="1">
                <a:tableStyleId>{5C22544A-7EE6-4342-B048-85BDC9FD1C3A}</a:tableStyleId>
              </a:tblPr>
              <a:tblGrid>
                <a:gridCol w="62342">
                  <a:extLst>
                    <a:ext uri="{9D8B030D-6E8A-4147-A177-3AD203B41FA5}">
                      <a16:colId xmlns:a16="http://schemas.microsoft.com/office/drawing/2014/main" val="2538549363"/>
                    </a:ext>
                  </a:extLst>
                </a:gridCol>
                <a:gridCol w="1698219">
                  <a:extLst>
                    <a:ext uri="{9D8B030D-6E8A-4147-A177-3AD203B41FA5}">
                      <a16:colId xmlns:a16="http://schemas.microsoft.com/office/drawing/2014/main" val="927618058"/>
                    </a:ext>
                  </a:extLst>
                </a:gridCol>
                <a:gridCol w="1446663">
                  <a:extLst>
                    <a:ext uri="{9D8B030D-6E8A-4147-A177-3AD203B41FA5}">
                      <a16:colId xmlns:a16="http://schemas.microsoft.com/office/drawing/2014/main" val="2204929251"/>
                    </a:ext>
                  </a:extLst>
                </a:gridCol>
                <a:gridCol w="2579427">
                  <a:extLst>
                    <a:ext uri="{9D8B030D-6E8A-4147-A177-3AD203B41FA5}">
                      <a16:colId xmlns:a16="http://schemas.microsoft.com/office/drawing/2014/main" val="3169382259"/>
                    </a:ext>
                  </a:extLst>
                </a:gridCol>
                <a:gridCol w="6405350">
                  <a:extLst>
                    <a:ext uri="{9D8B030D-6E8A-4147-A177-3AD203B41FA5}">
                      <a16:colId xmlns:a16="http://schemas.microsoft.com/office/drawing/2014/main" val="4005329693"/>
                    </a:ext>
                  </a:extLst>
                </a:gridCol>
              </a:tblGrid>
              <a:tr h="176206">
                <a:tc rowSpan="17">
                  <a:txBody>
                    <a:bodyPr/>
                    <a:lstStyle/>
                    <a:p>
                      <a:pPr marL="71755" marR="71755" algn="ctr">
                        <a:lnSpc>
                          <a:spcPct val="105000"/>
                        </a:lnSpc>
                        <a:spcBef>
                          <a:spcPts val="0"/>
                        </a:spcBef>
                        <a:spcAft>
                          <a:spcPts val="0"/>
                        </a:spcAft>
                        <a:tabLst>
                          <a:tab pos="857250" algn="l"/>
                        </a:tabLs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vert="vert270" anchor="b"/>
                </a:tc>
                <a:tc>
                  <a:txBody>
                    <a:bodyPr/>
                    <a:lstStyle/>
                    <a:p>
                      <a:pPr marL="0" marR="0" algn="ctr">
                        <a:lnSpc>
                          <a:spcPct val="105000"/>
                        </a:lnSpc>
                        <a:spcBef>
                          <a:spcPts val="0"/>
                        </a:spcBef>
                        <a:spcAft>
                          <a:spcPts val="0"/>
                        </a:spcAft>
                        <a:tabLst>
                          <a:tab pos="857250" algn="l"/>
                        </a:tabLst>
                      </a:pPr>
                      <a:r>
                        <a:rPr lang="es-MX" sz="1100" dirty="0">
                          <a:effectLst/>
                        </a:rPr>
                        <a:t>Dinámicas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Necesidades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Proyecciones organizativas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tc>
                <a:tc>
                  <a:txBody>
                    <a:bodyPr/>
                    <a:lstStyle/>
                    <a:p>
                      <a:pPr marL="0" marR="0" algn="ctr">
                        <a:lnSpc>
                          <a:spcPct val="105000"/>
                        </a:lnSpc>
                        <a:spcBef>
                          <a:spcPts val="0"/>
                        </a:spcBef>
                        <a:spcAft>
                          <a:spcPts val="0"/>
                        </a:spcAft>
                        <a:tabLst>
                          <a:tab pos="857250" algn="l"/>
                        </a:tabLst>
                      </a:pPr>
                      <a:r>
                        <a:rPr lang="es-MX" sz="1100">
                          <a:effectLst/>
                        </a:rPr>
                        <a:t>Descripción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58628432"/>
                  </a:ext>
                </a:extLst>
              </a:tr>
              <a:tr h="176206">
                <a:tc vMerge="1">
                  <a:txBody>
                    <a:bodyPr/>
                    <a:lstStyle/>
                    <a:p>
                      <a:endParaRPr lang="en-US"/>
                    </a:p>
                  </a:txBody>
                  <a:tcPr/>
                </a:tc>
                <a:tc rowSpan="4">
                  <a:txBody>
                    <a:bodyPr/>
                    <a:lstStyle/>
                    <a:p>
                      <a:pPr marL="0" marR="0" algn="ctr">
                        <a:lnSpc>
                          <a:spcPct val="105000"/>
                        </a:lnSpc>
                        <a:spcBef>
                          <a:spcPts val="0"/>
                        </a:spcBef>
                        <a:spcAft>
                          <a:spcPts val="0"/>
                        </a:spcAft>
                        <a:tabLst>
                          <a:tab pos="857250" algn="l"/>
                        </a:tabLst>
                      </a:pPr>
                      <a:r>
                        <a:rPr lang="es-MX" sz="1100">
                          <a:effectLst/>
                        </a:rPr>
                        <a:t>Trabajo con la comunidad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rowSpan="4">
                  <a:txBody>
                    <a:bodyPr/>
                    <a:lstStyle/>
                    <a:p>
                      <a:pPr marL="0" marR="0" algn="ctr">
                        <a:lnSpc>
                          <a:spcPct val="105000"/>
                        </a:lnSpc>
                        <a:spcBef>
                          <a:spcPts val="0"/>
                        </a:spcBef>
                        <a:spcAft>
                          <a:spcPts val="0"/>
                        </a:spcAft>
                        <a:tabLst>
                          <a:tab pos="857250" algn="l"/>
                        </a:tabLst>
                      </a:pPr>
                      <a:r>
                        <a:rPr lang="es-MX" sz="1100">
                          <a:effectLst/>
                        </a:rPr>
                        <a:t>Adecuaciones del espacio físico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Métase al cuento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Estrategia artístico cultural de fomento de la lecto-escritura en el territorio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4142262631"/>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Pre-Icfes Popular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tc>
                <a:tc>
                  <a:txBody>
                    <a:bodyPr/>
                    <a:lstStyle/>
                    <a:p>
                      <a:pPr marL="0" marR="0" algn="just">
                        <a:lnSpc>
                          <a:spcPct val="105000"/>
                        </a:lnSpc>
                        <a:spcBef>
                          <a:spcPts val="0"/>
                        </a:spcBef>
                        <a:spcAft>
                          <a:spcPts val="0"/>
                        </a:spcAft>
                        <a:tabLst>
                          <a:tab pos="857250" algn="l"/>
                        </a:tabLst>
                      </a:pPr>
                      <a:r>
                        <a:rPr lang="es-MX" sz="1100">
                          <a:effectLst/>
                        </a:rPr>
                        <a:t>Estrategia de fomento del acceso a la educación pública en el territorio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010181439"/>
                  </a:ext>
                </a:extLst>
              </a:tr>
              <a:tr h="52862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Calendario de Actividades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establecer un calendario tentativo con las fechas importantes para la BCAC y para la comunidad (fechas como el día de la madre, de la mujer, hallowen, las novenas) que nos permitan proyectar actividades relacionadas a ellas.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4192592234"/>
                  </a:ext>
                </a:extLst>
              </a:tr>
              <a:tr h="88445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dirty="0">
                          <a:effectLst/>
                        </a:rPr>
                        <a:t>Foros y actividades culturales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Gestionar en el barrio foros, conversatorios, actividades culturales que giren alrededor de las necesidades de las personas de la comunidad. Entre estas se destaca la necesidad de abordar temáticas relacionadas con la sexualidad (desde el enfoque de género) y la necesidad de informar con respecto a los efectos psicoactivos y las consecuencias físicas del consumo de sustancias psicoactivas como la marihuana, la cocaína y el bazuco.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4023623992"/>
                  </a:ext>
                </a:extLst>
              </a:tr>
              <a:tr h="528620">
                <a:tc vMerge="1">
                  <a:txBody>
                    <a:bodyPr/>
                    <a:lstStyle/>
                    <a:p>
                      <a:endParaRPr lang="en-US"/>
                    </a:p>
                  </a:txBody>
                  <a:tcPr/>
                </a:tc>
                <a:tc rowSpan="3">
                  <a:txBody>
                    <a:bodyPr/>
                    <a:lstStyle/>
                    <a:p>
                      <a:pPr marL="0" marR="0" algn="ctr">
                        <a:lnSpc>
                          <a:spcPct val="105000"/>
                        </a:lnSpc>
                        <a:spcBef>
                          <a:spcPts val="0"/>
                        </a:spcBef>
                        <a:spcAft>
                          <a:spcPts val="0"/>
                        </a:spcAft>
                        <a:tabLst>
                          <a:tab pos="857250" algn="l"/>
                        </a:tabLst>
                      </a:pPr>
                      <a:r>
                        <a:rPr lang="es-MX" sz="1100" dirty="0">
                          <a:effectLst/>
                        </a:rPr>
                        <a:t>Trabajo organizativo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Distribución adecuada de las actividades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Reuniones de balance del trabajo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En estas reuniones se buscará evaluar constantemente las dificultades en términos del cumplimiento de las actividades, identificando las razones y construyendo estrategias que permitan mediante el trabajo conjunto entre el equipo distribuir adecuadamente las actividades.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205405841"/>
                  </a:ext>
                </a:extLst>
              </a:tr>
              <a:tr h="528620">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Estrategias de formación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Gestión de proyectos sociales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Desarrollar un proceso de formación en Gestión de Proyectos Sociales que permita reconocer los trabajos que debe adelantar el equipo para responder adecuadamente a la dinámica de ejecución de proyectos.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3918768326"/>
                  </a:ext>
                </a:extLst>
              </a:tr>
              <a:tr h="705943">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Formación de relevos generacionales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Vinculación de nuevos miembros al equipo dinamizador a través de voluntariados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dirty="0">
                          <a:effectLst/>
                        </a:rPr>
                        <a:t>Hacer jornadas convocando en universidades y en el territorio a personas que a través de voluntariados quieran trabajar en las necesidades comunitarias de la UPZ. Para publicitarlas se puede disponer del Canal Comunitario y de los diferentes grupos de estudio de universidades públicas y privadas.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827831833"/>
                  </a:ext>
                </a:extLst>
              </a:tr>
              <a:tr h="705943">
                <a:tc vMerge="1">
                  <a:txBody>
                    <a:bodyPr/>
                    <a:lstStyle/>
                    <a:p>
                      <a:endParaRPr lang="en-US"/>
                    </a:p>
                  </a:txBody>
                  <a:tcPr/>
                </a:tc>
                <a:tc rowSpan="3">
                  <a:txBody>
                    <a:bodyPr/>
                    <a:lstStyle/>
                    <a:p>
                      <a:pPr marL="0" marR="0" algn="ctr">
                        <a:lnSpc>
                          <a:spcPct val="105000"/>
                        </a:lnSpc>
                        <a:spcBef>
                          <a:spcPts val="0"/>
                        </a:spcBef>
                        <a:spcAft>
                          <a:spcPts val="0"/>
                        </a:spcAft>
                        <a:tabLst>
                          <a:tab pos="857250" algn="l"/>
                        </a:tabLst>
                      </a:pPr>
                      <a:r>
                        <a:rPr lang="es-MX" sz="1100">
                          <a:effectLst/>
                        </a:rPr>
                        <a:t>Vinculación organizativo-institucional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rowSpan="3">
                  <a:txBody>
                    <a:bodyPr/>
                    <a:lstStyle/>
                    <a:p>
                      <a:pPr marL="0" marR="0" algn="ctr">
                        <a:lnSpc>
                          <a:spcPct val="105000"/>
                        </a:lnSpc>
                        <a:spcBef>
                          <a:spcPts val="0"/>
                        </a:spcBef>
                        <a:spcAft>
                          <a:spcPts val="0"/>
                        </a:spcAft>
                        <a:tabLst>
                          <a:tab pos="857250" algn="l"/>
                        </a:tabLst>
                      </a:pPr>
                      <a:r>
                        <a:rPr lang="es-MX" sz="1100">
                          <a:effectLst/>
                        </a:rPr>
                        <a:t>Identificar personas para el relacionamiento organizativo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rowSpan="3">
                  <a:txBody>
                    <a:bodyPr/>
                    <a:lstStyle/>
                    <a:p>
                      <a:pPr marL="0" marR="0" algn="ctr">
                        <a:lnSpc>
                          <a:spcPct val="105000"/>
                        </a:lnSpc>
                        <a:spcBef>
                          <a:spcPts val="0"/>
                        </a:spcBef>
                        <a:spcAft>
                          <a:spcPts val="0"/>
                        </a:spcAft>
                        <a:tabLst>
                          <a:tab pos="857250" algn="l"/>
                        </a:tabLst>
                      </a:pPr>
                      <a:r>
                        <a:rPr lang="es-MX" sz="1100">
                          <a:effectLst/>
                        </a:rPr>
                        <a:t>Trabajo en red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Es importante retomar los espacios de vinculación de la Biblioteca con otras apuestas del territorio y en caso de que espacios como la mesa ambiental no estén activos, hay que pensar las formas de fomentar estos trabajos de articulación, ya que a través de ellos podemos enterarnos mejor de las situaciones del barrio.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tc>
                <a:extLst>
                  <a:ext uri="{0D108BD9-81ED-4DB2-BD59-A6C34878D82A}">
                    <a16:rowId xmlns:a16="http://schemas.microsoft.com/office/drawing/2014/main" val="579813375"/>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05000"/>
                        </a:lnSpc>
                        <a:spcBef>
                          <a:spcPts val="0"/>
                        </a:spcBef>
                        <a:spcAft>
                          <a:spcPts val="0"/>
                        </a:spcAft>
                        <a:tabLst>
                          <a:tab pos="857250" algn="l"/>
                        </a:tabLst>
                      </a:pPr>
                      <a:r>
                        <a:rPr lang="es-MX" sz="1100">
                          <a:effectLst/>
                        </a:rPr>
                        <a:t>Articulación con el Colegio MonteVerde para propuestas de Servicio Social y de Pre-Icfes Popular.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521843591"/>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05000"/>
                        </a:lnSpc>
                        <a:spcBef>
                          <a:spcPts val="0"/>
                        </a:spcBef>
                        <a:spcAft>
                          <a:spcPts val="0"/>
                        </a:spcAft>
                        <a:tabLst>
                          <a:tab pos="857250" algn="l"/>
                        </a:tabLst>
                      </a:pPr>
                      <a:r>
                        <a:rPr lang="es-MX" sz="1100">
                          <a:effectLst/>
                        </a:rPr>
                        <a:t>Retomar la propuesta de trabajo de Ojo al Cerro de la mano de Loma Linda y Guascaque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2380339023"/>
                  </a:ext>
                </a:extLst>
              </a:tr>
              <a:tr h="528620">
                <a:tc vMerge="1">
                  <a:txBody>
                    <a:bodyPr/>
                    <a:lstStyle/>
                    <a:p>
                      <a:endParaRPr lang="en-US"/>
                    </a:p>
                  </a:txBody>
                  <a:tcPr/>
                </a:tc>
                <a:tc rowSpan="2">
                  <a:txBody>
                    <a:bodyPr/>
                    <a:lstStyle/>
                    <a:p>
                      <a:pPr marL="0" marR="0" algn="ctr">
                        <a:lnSpc>
                          <a:spcPct val="105000"/>
                        </a:lnSpc>
                        <a:spcBef>
                          <a:spcPts val="0"/>
                        </a:spcBef>
                        <a:spcAft>
                          <a:spcPts val="0"/>
                        </a:spcAft>
                        <a:tabLst>
                          <a:tab pos="857250" algn="l"/>
                        </a:tabLst>
                      </a:pPr>
                      <a:r>
                        <a:rPr lang="es-MX" sz="1100">
                          <a:effectLst/>
                        </a:rPr>
                        <a:t>Estrategias de visibilización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Creación de identidad para la BCAC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Propuesta grafica/audiovisual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Consolidación de una apuesta gráfica en términos de colores, formas, imágenes , frases, etc, que identifique el trabajo de la BCAC en el territorio.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2248209460"/>
                  </a:ext>
                </a:extLst>
              </a:tr>
              <a:tr h="528620">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Visibilización de las apuestas organizativas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Injerencia en el ciberterritorio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just">
                        <a:lnSpc>
                          <a:spcPct val="105000"/>
                        </a:lnSpc>
                        <a:spcBef>
                          <a:spcPts val="0"/>
                        </a:spcBef>
                        <a:spcAft>
                          <a:spcPts val="0"/>
                        </a:spcAft>
                        <a:tabLst>
                          <a:tab pos="857250" algn="l"/>
                        </a:tabLst>
                      </a:pPr>
                      <a:r>
                        <a:rPr lang="es-MX" sz="1100">
                          <a:effectLst/>
                        </a:rPr>
                        <a:t>Fortalecimiento de las páginas y grupos de la Biblioteca mediante la gestión adecuada de las publicaciones en estos espacios, en busca de construir el ciberespacio de la BCAC.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3198236747"/>
                  </a:ext>
                </a:extLst>
              </a:tr>
              <a:tr h="528620">
                <a:tc vMerge="1">
                  <a:txBody>
                    <a:bodyPr/>
                    <a:lstStyle/>
                    <a:p>
                      <a:endParaRPr lang="en-US"/>
                    </a:p>
                  </a:txBody>
                  <a:tcPr/>
                </a:tc>
                <a:tc rowSpan="4">
                  <a:txBody>
                    <a:bodyPr/>
                    <a:lstStyle/>
                    <a:p>
                      <a:pPr marL="0" marR="0" algn="ctr">
                        <a:lnSpc>
                          <a:spcPct val="105000"/>
                        </a:lnSpc>
                        <a:spcBef>
                          <a:spcPts val="0"/>
                        </a:spcBef>
                        <a:spcAft>
                          <a:spcPts val="0"/>
                        </a:spcAft>
                        <a:tabLst>
                          <a:tab pos="857250" algn="l"/>
                        </a:tabLst>
                      </a:pPr>
                      <a:r>
                        <a:rPr lang="es-MX" sz="1100">
                          <a:effectLst/>
                        </a:rPr>
                        <a:t> </a:t>
                      </a:r>
                      <a:endParaRPr lang="en-US" sz="1100">
                        <a:effectLst/>
                      </a:endParaRPr>
                    </a:p>
                    <a:p>
                      <a:pPr marL="0" marR="0" algn="ctr">
                        <a:lnSpc>
                          <a:spcPct val="105000"/>
                        </a:lnSpc>
                        <a:spcBef>
                          <a:spcPts val="0"/>
                        </a:spcBef>
                        <a:spcAft>
                          <a:spcPts val="0"/>
                        </a:spcAft>
                        <a:tabLst>
                          <a:tab pos="857250" algn="l"/>
                        </a:tabLst>
                      </a:pPr>
                      <a:r>
                        <a:rPr lang="es-MX" sz="1100">
                          <a:effectLst/>
                        </a:rPr>
                        <a:t>Estrategias de financiación</a:t>
                      </a:r>
                      <a:endParaRPr lang="en-US" sz="1100">
                        <a:effectLst/>
                      </a:endParaRPr>
                    </a:p>
                    <a:p>
                      <a:pPr marL="0" marR="0" algn="ctr">
                        <a:lnSpc>
                          <a:spcPct val="105000"/>
                        </a:lnSpc>
                        <a:spcBef>
                          <a:spcPts val="0"/>
                        </a:spcBef>
                        <a:spcAft>
                          <a:spcPts val="0"/>
                        </a:spcAft>
                        <a:tabLst>
                          <a:tab pos="857250" algn="l"/>
                        </a:tabLst>
                      </a:pPr>
                      <a:r>
                        <a:rPr lang="es-MX" sz="11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rowSpan="4">
                  <a:txBody>
                    <a:bodyPr/>
                    <a:lstStyle/>
                    <a:p>
                      <a:pPr marL="0" marR="0" algn="ctr">
                        <a:lnSpc>
                          <a:spcPct val="105000"/>
                        </a:lnSpc>
                        <a:spcBef>
                          <a:spcPts val="0"/>
                        </a:spcBef>
                        <a:spcAft>
                          <a:spcPts val="0"/>
                        </a:spcAft>
                        <a:tabLst>
                          <a:tab pos="857250" algn="l"/>
                        </a:tabLst>
                      </a:pPr>
                      <a:r>
                        <a:rPr lang="es-MX" sz="1100">
                          <a:effectLst/>
                        </a:rPr>
                        <a:t>Financiar económicamente el sostenimiento de la BCAC en el territorio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Gestión de proyectos sociales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Una vez realizada la reapertura del espacio de la BCAC se proyecta apostar por la ejecución de proyectos de 1 a 3 meses de duración. Estos se buscarán a través de instituciones públicas como BiblioRed o la alcaldía menor de Chapinero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502763362"/>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05000"/>
                        </a:lnSpc>
                        <a:spcBef>
                          <a:spcPts val="0"/>
                        </a:spcBef>
                        <a:spcAft>
                          <a:spcPts val="0"/>
                        </a:spcAft>
                        <a:tabLst>
                          <a:tab pos="857250" algn="l"/>
                        </a:tabLst>
                      </a:pPr>
                      <a:r>
                        <a:rPr lang="es-MX" sz="1100">
                          <a:effectLst/>
                        </a:rPr>
                        <a:t>Proyectos productivos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a:effectLst/>
                        </a:rPr>
                        <a:t>Serigrafía: Estampar busos,  camisas, etc.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1896173473"/>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Talleres de tejido, porcelana, perfumería, etc.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2900123729"/>
                  </a:ext>
                </a:extLst>
              </a:tr>
              <a:tr h="176206">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5000"/>
                        </a:lnSpc>
                        <a:spcBef>
                          <a:spcPts val="0"/>
                        </a:spcBef>
                        <a:spcAft>
                          <a:spcPts val="0"/>
                        </a:spcAft>
                        <a:tabLst>
                          <a:tab pos="857250" algn="l"/>
                        </a:tabLst>
                      </a:pPr>
                      <a:r>
                        <a:rPr lang="es-MX" sz="1100">
                          <a:effectLst/>
                        </a:rPr>
                        <a:t>Búsqueda de donaciones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tc>
                  <a:txBody>
                    <a:bodyPr/>
                    <a:lstStyle/>
                    <a:p>
                      <a:pPr marL="0" marR="0" algn="ctr">
                        <a:lnSpc>
                          <a:spcPct val="105000"/>
                        </a:lnSpc>
                        <a:spcBef>
                          <a:spcPts val="0"/>
                        </a:spcBef>
                        <a:spcAft>
                          <a:spcPts val="0"/>
                        </a:spcAft>
                        <a:tabLst>
                          <a:tab pos="857250" algn="l"/>
                        </a:tabLst>
                      </a:pPr>
                      <a:r>
                        <a:rPr lang="es-MX" sz="1100" dirty="0">
                          <a:effectLst/>
                        </a:rPr>
                        <a:t>Libros, material didáctico, dinero, reciclaje, etc.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471" marR="18471" marT="0" marB="0" anchor="ctr"/>
                </a:tc>
                <a:extLst>
                  <a:ext uri="{0D108BD9-81ED-4DB2-BD59-A6C34878D82A}">
                    <a16:rowId xmlns:a16="http://schemas.microsoft.com/office/drawing/2014/main" val="2668649859"/>
                  </a:ext>
                </a:extLst>
              </a:tr>
            </a:tbl>
          </a:graphicData>
        </a:graphic>
      </p:graphicFrame>
    </p:spTree>
    <p:extLst>
      <p:ext uri="{BB962C8B-B14F-4D97-AF65-F5344CB8AC3E}">
        <p14:creationId xmlns:p14="http://schemas.microsoft.com/office/powerpoint/2010/main" val="1430448029"/>
      </p:ext>
    </p:extLst>
  </p:cSld>
  <p:clrMapOvr>
    <a:masterClrMapping/>
  </p:clrMapOvr>
  <mc:AlternateContent xmlns:mc="http://schemas.openxmlformats.org/markup-compatibility/2006">
    <mc:Choice xmlns:p14="http://schemas.microsoft.com/office/powerpoint/2010/main" Requires="p14">
      <p:transition spd="slow" p14:dur="2000" advTm="3510"/>
    </mc:Choice>
    <mc:Fallback>
      <p:transition spd="slow" advTm="351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33"/>
            <a:ext cx="12192000" cy="1609344"/>
          </a:xfrm>
        </p:spPr>
        <p:txBody>
          <a:bodyPr>
            <a:normAutofit/>
          </a:bodyPr>
          <a:lstStyle/>
          <a:p>
            <a:pPr algn="ctr"/>
            <a:r>
              <a:rPr lang="es-MX" sz="5000" dirty="0"/>
              <a:t>La biblioteca comunitaria</a:t>
            </a:r>
          </a:p>
        </p:txBody>
      </p:sp>
      <p:pic>
        <p:nvPicPr>
          <p:cNvPr id="4" name="Imagen 3"/>
          <p:cNvPicPr>
            <a:picLocks noChangeAspect="1"/>
          </p:cNvPicPr>
          <p:nvPr/>
        </p:nvPicPr>
        <p:blipFill>
          <a:blip r:embed="rId2"/>
          <a:stretch>
            <a:fillRect/>
          </a:stretch>
        </p:blipFill>
        <p:spPr>
          <a:xfrm>
            <a:off x="8555038" y="1684687"/>
            <a:ext cx="2828924" cy="4048124"/>
          </a:xfrm>
          <a:prstGeom prst="rect">
            <a:avLst/>
          </a:prstGeom>
        </p:spPr>
      </p:pic>
      <p:pic>
        <p:nvPicPr>
          <p:cNvPr id="4100" name="Picture 4" descr="Resultado de imagen para educaciÃ³n popul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1666" y="3894836"/>
            <a:ext cx="2828761" cy="218757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Resultado de imagen para campo boyac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241235">
            <a:off x="747540" y="1805347"/>
            <a:ext cx="2918400" cy="218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4" name="Picture 8"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319307">
            <a:off x="563673" y="4030988"/>
            <a:ext cx="3286133" cy="218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8" name="Picture 12"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3216" y="1580061"/>
            <a:ext cx="2465660" cy="2128686"/>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7"/>
          <a:stretch>
            <a:fillRect/>
          </a:stretch>
        </p:blipFill>
        <p:spPr>
          <a:xfrm>
            <a:off x="8555038" y="5938838"/>
            <a:ext cx="485774" cy="428626"/>
          </a:xfrm>
          <a:prstGeom prst="rect">
            <a:avLst/>
          </a:prstGeom>
        </p:spPr>
      </p:pic>
      <p:pic>
        <p:nvPicPr>
          <p:cNvPr id="9" name="Imagen 8"/>
          <p:cNvPicPr>
            <a:picLocks noChangeAspect="1"/>
          </p:cNvPicPr>
          <p:nvPr/>
        </p:nvPicPr>
        <p:blipFill>
          <a:blip r:embed="rId8"/>
          <a:stretch>
            <a:fillRect/>
          </a:stretch>
        </p:blipFill>
        <p:spPr>
          <a:xfrm>
            <a:off x="3944229" y="1580062"/>
            <a:ext cx="904875" cy="1162050"/>
          </a:xfrm>
          <a:prstGeom prst="rect">
            <a:avLst/>
          </a:prstGeom>
        </p:spPr>
      </p:pic>
      <p:pic>
        <p:nvPicPr>
          <p:cNvPr id="10" name="Imagen 9"/>
          <p:cNvPicPr>
            <a:picLocks noChangeAspect="1"/>
          </p:cNvPicPr>
          <p:nvPr/>
        </p:nvPicPr>
        <p:blipFill>
          <a:blip r:embed="rId9"/>
          <a:stretch>
            <a:fillRect/>
          </a:stretch>
        </p:blipFill>
        <p:spPr>
          <a:xfrm rot="8113967">
            <a:off x="10988759" y="1257637"/>
            <a:ext cx="542510" cy="1398551"/>
          </a:xfrm>
          <a:prstGeom prst="rect">
            <a:avLst/>
          </a:prstGeom>
        </p:spPr>
      </p:pic>
      <p:pic>
        <p:nvPicPr>
          <p:cNvPr id="5" name="Imagen 4"/>
          <p:cNvPicPr>
            <a:picLocks noChangeAspect="1"/>
          </p:cNvPicPr>
          <p:nvPr/>
        </p:nvPicPr>
        <p:blipFill rotWithShape="1">
          <a:blip r:embed="rId10" cstate="print">
            <a:extLst>
              <a:ext uri="{28A0092B-C50C-407E-A947-70E740481C1C}">
                <a14:useLocalDpi xmlns:a14="http://schemas.microsoft.com/office/drawing/2010/main" val="0"/>
              </a:ext>
            </a:extLst>
          </a:blip>
          <a:srcRect l="5607" t="23148" r="59994" b="43889"/>
          <a:stretch/>
        </p:blipFill>
        <p:spPr>
          <a:xfrm flipH="1">
            <a:off x="10574050" y="4768459"/>
            <a:ext cx="1605250" cy="2075323"/>
          </a:xfrm>
          <a:prstGeom prst="rect">
            <a:avLst/>
          </a:prstGeom>
        </p:spPr>
      </p:pic>
    </p:spTree>
    <p:extLst>
      <p:ext uri="{BB962C8B-B14F-4D97-AF65-F5344CB8AC3E}">
        <p14:creationId xmlns:p14="http://schemas.microsoft.com/office/powerpoint/2010/main" val="169815135"/>
      </p:ext>
    </p:extLst>
  </p:cSld>
  <p:clrMapOvr>
    <a:masterClrMapping/>
  </p:clrMapOvr>
  <mc:AlternateContent xmlns:mc="http://schemas.openxmlformats.org/markup-compatibility/2006">
    <mc:Choice xmlns:p14="http://schemas.microsoft.com/office/powerpoint/2010/main" Requires="p14">
      <p:transition spd="slow" p14:dur="2000" advTm="24130"/>
    </mc:Choice>
    <mc:Fallback>
      <p:transition spd="slow" advTm="2413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32"/>
            <a:ext cx="12192000" cy="1331468"/>
          </a:xfrm>
        </p:spPr>
        <p:txBody>
          <a:bodyPr>
            <a:normAutofit/>
          </a:bodyPr>
          <a:lstStyle/>
          <a:p>
            <a:pPr algn="ctr"/>
            <a:r>
              <a:rPr lang="es-MX" sz="5000" dirty="0"/>
              <a:t>San </a:t>
            </a:r>
            <a:r>
              <a:rPr lang="es-MX" sz="5000" dirty="0" smtClean="0"/>
              <a:t>isidro y </a:t>
            </a:r>
            <a:r>
              <a:rPr lang="es-MX" sz="5000" dirty="0"/>
              <a:t>la bcac</a:t>
            </a:r>
          </a:p>
        </p:txBody>
      </p:sp>
      <p:pic>
        <p:nvPicPr>
          <p:cNvPr id="5122"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1185322"/>
            <a:ext cx="8890000" cy="470286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Resultado de imagen para San luis la caler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5001" y="3131000"/>
            <a:ext cx="6400000" cy="360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215900" y="5816600"/>
            <a:ext cx="5283200" cy="861774"/>
          </a:xfrm>
          <a:prstGeom prst="rect">
            <a:avLst/>
          </a:prstGeom>
          <a:noFill/>
        </p:spPr>
        <p:txBody>
          <a:bodyPr wrap="square" rtlCol="0">
            <a:spAutoFit/>
          </a:bodyPr>
          <a:lstStyle/>
          <a:p>
            <a:pPr algn="ctr"/>
            <a:r>
              <a:rPr lang="es-MX" sz="1600" dirty="0"/>
              <a:t>Proceso de Legalización, Estratos 1 y 2, </a:t>
            </a:r>
          </a:p>
          <a:p>
            <a:pPr algn="ctr"/>
            <a:r>
              <a:rPr lang="es-MX" sz="1600" dirty="0"/>
              <a:t>Población victima del desplazamiento forzado, </a:t>
            </a:r>
          </a:p>
          <a:p>
            <a:pPr algn="ctr"/>
            <a:r>
              <a:rPr lang="es-MX" sz="1600" dirty="0"/>
              <a:t>Consumo de SPA, Transporte</a:t>
            </a:r>
          </a:p>
        </p:txBody>
      </p:sp>
      <p:pic>
        <p:nvPicPr>
          <p:cNvPr id="5126" name="Picture 6" descr="Resultado de imagen para guascaq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08732" y="1149162"/>
            <a:ext cx="2499435" cy="722059"/>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Resultado de imagen para CimaVisiÃ³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2" r="92"/>
          <a:stretch/>
        </p:blipFill>
        <p:spPr bwMode="auto">
          <a:xfrm>
            <a:off x="9823941" y="128362"/>
            <a:ext cx="1446567" cy="96615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Imagen relacionad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502899" y="2025188"/>
            <a:ext cx="1535218" cy="8635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o hay texto alternativo automÃ¡tico disponibl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08732" y="1970842"/>
            <a:ext cx="917906" cy="917906"/>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2983227"/>
      </p:ext>
    </p:extLst>
  </p:cSld>
  <p:clrMapOvr>
    <a:masterClrMapping/>
  </p:clrMapOvr>
  <mc:AlternateContent xmlns:mc="http://schemas.openxmlformats.org/markup-compatibility/2006">
    <mc:Choice xmlns:p14="http://schemas.microsoft.com/office/powerpoint/2010/main" Requires="p14">
      <p:transition spd="slow" p14:dur="2000" advTm="55365"/>
    </mc:Choice>
    <mc:Fallback>
      <p:transition spd="slow" advTm="55365"/>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0"/>
            <a:ext cx="12192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ítulo 1"/>
          <p:cNvSpPr>
            <a:spLocks noGrp="1"/>
          </p:cNvSpPr>
          <p:nvPr>
            <p:ph type="title"/>
          </p:nvPr>
        </p:nvSpPr>
        <p:spPr>
          <a:xfrm>
            <a:off x="8302171" y="159658"/>
            <a:ext cx="3889829" cy="2263502"/>
          </a:xfrm>
        </p:spPr>
        <p:txBody>
          <a:bodyPr>
            <a:normAutofit/>
          </a:bodyPr>
          <a:lstStyle/>
          <a:p>
            <a:pPr algn="ctr"/>
            <a:r>
              <a:rPr lang="es-CO" dirty="0" smtClean="0"/>
              <a:t>Sujeto de estudio</a:t>
            </a:r>
            <a:br>
              <a:rPr lang="es-CO" dirty="0" smtClean="0"/>
            </a:br>
            <a:r>
              <a:rPr lang="es-CO" dirty="0" smtClean="0"/>
              <a:t/>
            </a:r>
            <a:br>
              <a:rPr lang="es-CO" dirty="0" smtClean="0"/>
            </a:br>
            <a:r>
              <a:rPr lang="es-CO" sz="2700" dirty="0" smtClean="0"/>
              <a:t>Equipo Dinamizador</a:t>
            </a:r>
            <a:br>
              <a:rPr lang="es-CO" sz="2700" dirty="0" smtClean="0"/>
            </a:br>
            <a:r>
              <a:rPr lang="es-CO" sz="2700" dirty="0" smtClean="0"/>
              <a:t>(2014 – 2017)</a:t>
            </a:r>
            <a:endParaRPr lang="en-US" sz="2700" dirty="0"/>
          </a:p>
        </p:txBody>
      </p:sp>
      <p:sp>
        <p:nvSpPr>
          <p:cNvPr id="4" name="Marcador de texto 3"/>
          <p:cNvSpPr>
            <a:spLocks noGrp="1"/>
          </p:cNvSpPr>
          <p:nvPr>
            <p:ph type="body" sz="half" idx="2"/>
          </p:nvPr>
        </p:nvSpPr>
        <p:spPr>
          <a:xfrm>
            <a:off x="8302171" y="2960184"/>
            <a:ext cx="3889829" cy="3902350"/>
          </a:xfrm>
        </p:spPr>
        <p:txBody>
          <a:bodyPr>
            <a:normAutofit/>
          </a:bodyPr>
          <a:lstStyle/>
          <a:p>
            <a:pPr algn="ctr"/>
            <a:r>
              <a:rPr lang="es-CO" sz="2000" dirty="0" smtClean="0">
                <a:solidFill>
                  <a:schemeClr val="tx1"/>
                </a:solidFill>
              </a:rPr>
              <a:t>11 Miembros</a:t>
            </a:r>
          </a:p>
          <a:p>
            <a:pPr algn="ctr"/>
            <a:endParaRPr lang="es-CO" sz="2000" dirty="0">
              <a:solidFill>
                <a:schemeClr val="tx1"/>
              </a:solidFill>
            </a:endParaRPr>
          </a:p>
          <a:p>
            <a:pPr algn="ctr"/>
            <a:r>
              <a:rPr lang="es-CO" sz="2000" dirty="0" smtClean="0">
                <a:solidFill>
                  <a:schemeClr val="tx1"/>
                </a:solidFill>
              </a:rPr>
              <a:t>18 a 28 años</a:t>
            </a:r>
          </a:p>
          <a:p>
            <a:pPr algn="ctr"/>
            <a:r>
              <a:rPr lang="es-CO" sz="2000" dirty="0" smtClean="0">
                <a:solidFill>
                  <a:schemeClr val="tx1"/>
                </a:solidFill>
              </a:rPr>
              <a:t>Engativá, San Cristóbal Sur, Kennedy, Suba, Usaquén.</a:t>
            </a:r>
          </a:p>
          <a:p>
            <a:pPr algn="ctr"/>
            <a:endParaRPr lang="es-CO" sz="2000" dirty="0">
              <a:solidFill>
                <a:schemeClr val="tx1"/>
              </a:solidFill>
            </a:endParaRPr>
          </a:p>
          <a:p>
            <a:pPr algn="ctr"/>
            <a:r>
              <a:rPr lang="es-CO" sz="2000" dirty="0" smtClean="0">
                <a:solidFill>
                  <a:schemeClr val="tx1"/>
                </a:solidFill>
              </a:rPr>
              <a:t>Estudiantes universitarios </a:t>
            </a:r>
          </a:p>
          <a:p>
            <a:pPr algn="ctr"/>
            <a:r>
              <a:rPr lang="es-CO" sz="2000" dirty="0" smtClean="0">
                <a:solidFill>
                  <a:schemeClr val="tx1"/>
                </a:solidFill>
              </a:rPr>
              <a:t>Profesionales</a:t>
            </a:r>
            <a:endParaRPr lang="en-US" sz="2000" dirty="0">
              <a:solidFill>
                <a:schemeClr val="tx1"/>
              </a:solidFill>
            </a:endParaRPr>
          </a:p>
        </p:txBody>
      </p:sp>
      <p:graphicFrame>
        <p:nvGraphicFramePr>
          <p:cNvPr id="5" name="Marcador de contenido 3"/>
          <p:cNvGraphicFramePr>
            <a:graphicFrameLocks noGrp="1"/>
          </p:cNvGraphicFramePr>
          <p:nvPr>
            <p:ph type="pic" idx="1"/>
            <p:extLst>
              <p:ext uri="{D42A27DB-BD31-4B8C-83A1-F6EECF244321}">
                <p14:modId xmlns:p14="http://schemas.microsoft.com/office/powerpoint/2010/main" val="1756887265"/>
              </p:ext>
            </p:extLst>
          </p:nvPr>
        </p:nvGraphicFramePr>
        <p:xfrm>
          <a:off x="130629" y="159658"/>
          <a:ext cx="8040915" cy="6624828"/>
        </p:xfrm>
        <a:graphic>
          <a:graphicData uri="http://schemas.openxmlformats.org/drawingml/2006/table">
            <a:tbl>
              <a:tblPr>
                <a:tableStyleId>{9D7B26C5-4107-4FEC-AEDC-1716B250A1EF}</a:tableStyleId>
              </a:tblPr>
              <a:tblGrid>
                <a:gridCol w="1326858">
                  <a:extLst>
                    <a:ext uri="{9D8B030D-6E8A-4147-A177-3AD203B41FA5}">
                      <a16:colId xmlns:a16="http://schemas.microsoft.com/office/drawing/2014/main" val="1677255761"/>
                    </a:ext>
                  </a:extLst>
                </a:gridCol>
                <a:gridCol w="1230497">
                  <a:extLst>
                    <a:ext uri="{9D8B030D-6E8A-4147-A177-3AD203B41FA5}">
                      <a16:colId xmlns:a16="http://schemas.microsoft.com/office/drawing/2014/main" val="3633269429"/>
                    </a:ext>
                  </a:extLst>
                </a:gridCol>
                <a:gridCol w="1180318">
                  <a:extLst>
                    <a:ext uri="{9D8B030D-6E8A-4147-A177-3AD203B41FA5}">
                      <a16:colId xmlns:a16="http://schemas.microsoft.com/office/drawing/2014/main" val="2863649201"/>
                    </a:ext>
                  </a:extLst>
                </a:gridCol>
                <a:gridCol w="2629299">
                  <a:extLst>
                    <a:ext uri="{9D8B030D-6E8A-4147-A177-3AD203B41FA5}">
                      <a16:colId xmlns:a16="http://schemas.microsoft.com/office/drawing/2014/main" val="696081171"/>
                    </a:ext>
                  </a:extLst>
                </a:gridCol>
                <a:gridCol w="1673943">
                  <a:extLst>
                    <a:ext uri="{9D8B030D-6E8A-4147-A177-3AD203B41FA5}">
                      <a16:colId xmlns:a16="http://schemas.microsoft.com/office/drawing/2014/main" val="586679204"/>
                    </a:ext>
                  </a:extLst>
                </a:gridCol>
              </a:tblGrid>
              <a:tr h="135274">
                <a:tc gridSpan="5">
                  <a:txBody>
                    <a:bodyPr/>
                    <a:lstStyle/>
                    <a:p>
                      <a:pPr marL="0" marR="0" algn="ctr">
                        <a:lnSpc>
                          <a:spcPct val="115000"/>
                        </a:lnSpc>
                        <a:spcBef>
                          <a:spcPts val="0"/>
                        </a:spcBef>
                        <a:spcAft>
                          <a:spcPts val="0"/>
                        </a:spcAft>
                      </a:pPr>
                      <a:r>
                        <a:rPr lang="es-MX" sz="1800" b="1" dirty="0">
                          <a:effectLst/>
                        </a:rPr>
                        <a:t>Equipo Dinamizador 2014 - 2017</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18418954"/>
                  </a:ext>
                </a:extLst>
              </a:tr>
              <a:tr h="390553">
                <a:tc>
                  <a:txBody>
                    <a:bodyPr/>
                    <a:lstStyle/>
                    <a:p>
                      <a:pPr marL="0" marR="0" algn="ctr">
                        <a:lnSpc>
                          <a:spcPct val="115000"/>
                        </a:lnSpc>
                        <a:spcBef>
                          <a:spcPts val="0"/>
                        </a:spcBef>
                        <a:spcAft>
                          <a:spcPts val="0"/>
                        </a:spcAft>
                      </a:pPr>
                      <a:r>
                        <a:rPr lang="es-MX" sz="1500">
                          <a:effectLst/>
                        </a:rPr>
                        <a:t>Camilo</a:t>
                      </a:r>
                      <a:endParaRPr lang="en-US" sz="150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2014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2016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Fundador del Equipo Dinamizador</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Trabajador Social</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1117818"/>
                  </a:ext>
                </a:extLst>
              </a:tr>
              <a:tr h="390553">
                <a:tc>
                  <a:txBody>
                    <a:bodyPr/>
                    <a:lstStyle/>
                    <a:p>
                      <a:pPr marL="0" marR="0" algn="ctr">
                        <a:lnSpc>
                          <a:spcPct val="115000"/>
                        </a:lnSpc>
                        <a:spcBef>
                          <a:spcPts val="0"/>
                        </a:spcBef>
                        <a:spcAft>
                          <a:spcPts val="0"/>
                        </a:spcAft>
                      </a:pPr>
                      <a:r>
                        <a:rPr lang="es-MX" sz="1500" dirty="0">
                          <a:effectLst/>
                        </a:rPr>
                        <a:t>Diana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2014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2017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Fundadora del Equipo Dinamizador</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Trabajadora Social</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5527896"/>
                  </a:ext>
                </a:extLst>
              </a:tr>
              <a:tr h="390553">
                <a:tc>
                  <a:txBody>
                    <a:bodyPr/>
                    <a:lstStyle/>
                    <a:p>
                      <a:pPr marL="0" marR="0" algn="ctr">
                        <a:lnSpc>
                          <a:spcPct val="115000"/>
                        </a:lnSpc>
                        <a:spcBef>
                          <a:spcPts val="0"/>
                        </a:spcBef>
                        <a:spcAft>
                          <a:spcPts val="0"/>
                        </a:spcAft>
                      </a:pPr>
                      <a:r>
                        <a:rPr lang="es-MX" sz="1500" dirty="0">
                          <a:effectLst/>
                        </a:rPr>
                        <a:t>Alejandro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2014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2018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Fundador del Equipo Dinamizador</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Lic. C.S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4428234"/>
                  </a:ext>
                </a:extLst>
              </a:tr>
              <a:tr h="413856">
                <a:tc>
                  <a:txBody>
                    <a:bodyPr/>
                    <a:lstStyle/>
                    <a:p>
                      <a:pPr marL="0" marR="0" algn="ctr">
                        <a:lnSpc>
                          <a:spcPct val="115000"/>
                        </a:lnSpc>
                        <a:spcBef>
                          <a:spcPts val="0"/>
                        </a:spcBef>
                        <a:spcAft>
                          <a:spcPts val="0"/>
                        </a:spcAft>
                      </a:pPr>
                      <a:r>
                        <a:rPr lang="es-MX" sz="1500" dirty="0">
                          <a:effectLst/>
                        </a:rPr>
                        <a:t>María Fernanda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2014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2018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Fundador del Equipo Dinamizador</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Educación Especial</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7423822"/>
                  </a:ext>
                </a:extLst>
              </a:tr>
              <a:tr h="390553">
                <a:tc>
                  <a:txBody>
                    <a:bodyPr/>
                    <a:lstStyle/>
                    <a:p>
                      <a:pPr marL="0" marR="0" algn="ctr">
                        <a:lnSpc>
                          <a:spcPct val="115000"/>
                        </a:lnSpc>
                        <a:spcBef>
                          <a:spcPts val="0"/>
                        </a:spcBef>
                        <a:spcAft>
                          <a:spcPts val="0"/>
                        </a:spcAft>
                      </a:pPr>
                      <a:r>
                        <a:rPr lang="es-MX" sz="1500" dirty="0">
                          <a:effectLst/>
                        </a:rPr>
                        <a:t>Carlos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2014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2018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Primer crecimiento organizativo BCAC</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T.S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3668287"/>
                  </a:ext>
                </a:extLst>
              </a:tr>
              <a:tr h="390553">
                <a:tc>
                  <a:txBody>
                    <a:bodyPr/>
                    <a:lstStyle/>
                    <a:p>
                      <a:pPr marL="0" marR="0" algn="ctr">
                        <a:lnSpc>
                          <a:spcPct val="115000"/>
                        </a:lnSpc>
                        <a:spcBef>
                          <a:spcPts val="0"/>
                        </a:spcBef>
                        <a:spcAft>
                          <a:spcPts val="0"/>
                        </a:spcAft>
                      </a:pPr>
                      <a:r>
                        <a:rPr lang="es-MX" sz="1500" dirty="0">
                          <a:effectLst/>
                        </a:rPr>
                        <a:t>Lorena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2015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2017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Segundo crecimiento organizativo BCAC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T.S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2442558"/>
                  </a:ext>
                </a:extLst>
              </a:tr>
              <a:tr h="390553">
                <a:tc>
                  <a:txBody>
                    <a:bodyPr/>
                    <a:lstStyle/>
                    <a:p>
                      <a:pPr marL="0" marR="0" algn="ctr">
                        <a:lnSpc>
                          <a:spcPct val="115000"/>
                        </a:lnSpc>
                        <a:spcBef>
                          <a:spcPts val="0"/>
                        </a:spcBef>
                        <a:spcAft>
                          <a:spcPts val="0"/>
                        </a:spcAft>
                      </a:pPr>
                      <a:r>
                        <a:rPr lang="es-MX" sz="1500" dirty="0">
                          <a:effectLst/>
                        </a:rPr>
                        <a:t>Natalia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2015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2017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Segundo crecimiento organizativo BCAC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T.S</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8404663"/>
                  </a:ext>
                </a:extLst>
              </a:tr>
              <a:tr h="585830">
                <a:tc>
                  <a:txBody>
                    <a:bodyPr/>
                    <a:lstStyle/>
                    <a:p>
                      <a:pPr marL="0" marR="0" algn="ctr">
                        <a:lnSpc>
                          <a:spcPct val="115000"/>
                        </a:lnSpc>
                        <a:spcBef>
                          <a:spcPts val="0"/>
                        </a:spcBef>
                        <a:spcAft>
                          <a:spcPts val="0"/>
                        </a:spcAft>
                      </a:pPr>
                      <a:r>
                        <a:rPr lang="es-MX" sz="1500" dirty="0">
                          <a:effectLst/>
                        </a:rPr>
                        <a:t>Andrea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2016 / I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2017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Tercer crecimiento organizativo BCAC</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Estudiante T.S (Actualmente Profesional)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3197931"/>
                  </a:ext>
                </a:extLst>
              </a:tr>
              <a:tr h="390553">
                <a:tc>
                  <a:txBody>
                    <a:bodyPr/>
                    <a:lstStyle/>
                    <a:p>
                      <a:pPr marL="0" marR="0" algn="ctr">
                        <a:lnSpc>
                          <a:spcPct val="115000"/>
                        </a:lnSpc>
                        <a:spcBef>
                          <a:spcPts val="0"/>
                        </a:spcBef>
                        <a:spcAft>
                          <a:spcPts val="0"/>
                        </a:spcAft>
                      </a:pPr>
                      <a:r>
                        <a:rPr lang="es-MX" sz="1500" dirty="0">
                          <a:effectLst/>
                        </a:rPr>
                        <a:t>Milena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2016 / 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2017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Tercer crecimiento organizativo BCAC</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Fonoaudióloga </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2491159"/>
                  </a:ext>
                </a:extLst>
              </a:tr>
              <a:tr h="413856">
                <a:tc>
                  <a:txBody>
                    <a:bodyPr/>
                    <a:lstStyle/>
                    <a:p>
                      <a:pPr marL="0" marR="0" algn="ctr">
                        <a:lnSpc>
                          <a:spcPct val="115000"/>
                        </a:lnSpc>
                        <a:spcBef>
                          <a:spcPts val="0"/>
                        </a:spcBef>
                        <a:spcAft>
                          <a:spcPts val="0"/>
                        </a:spcAft>
                      </a:pPr>
                      <a:r>
                        <a:rPr lang="es-MX" sz="1500" dirty="0">
                          <a:effectLst/>
                        </a:rPr>
                        <a:t>Cesar      </a:t>
                      </a:r>
                      <a:endParaRPr lang="en-US" sz="1500" dirty="0">
                        <a:effectLst/>
                      </a:endParaRPr>
                    </a:p>
                    <a:p>
                      <a:pPr marL="0" marR="0" algn="ctr">
                        <a:lnSpc>
                          <a:spcPct val="115000"/>
                        </a:lnSpc>
                        <a:spcBef>
                          <a:spcPts val="0"/>
                        </a:spcBef>
                        <a:spcAft>
                          <a:spcPts val="0"/>
                        </a:spcAft>
                      </a:pPr>
                      <a:r>
                        <a:rPr lang="es-MX" sz="1500" dirty="0">
                          <a:effectLst/>
                        </a:rPr>
                        <a:t>(Loma Linda)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2016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400" dirty="0">
                          <a:effectLst/>
                        </a:rPr>
                        <a:t>PERMANECE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APOYO DEL BARRIO</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s-MX" sz="1500" dirty="0">
                          <a:effectLst/>
                        </a:rPr>
                        <a:t>Productor Audiovisual</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3441772"/>
                  </a:ext>
                </a:extLst>
              </a:tr>
              <a:tr h="413856">
                <a:tc>
                  <a:txBody>
                    <a:bodyPr/>
                    <a:lstStyle/>
                    <a:p>
                      <a:pPr marL="0" marR="0" algn="ctr">
                        <a:lnSpc>
                          <a:spcPct val="115000"/>
                        </a:lnSpc>
                        <a:spcBef>
                          <a:spcPts val="0"/>
                        </a:spcBef>
                        <a:spcAft>
                          <a:spcPts val="0"/>
                        </a:spcAft>
                      </a:pPr>
                      <a:r>
                        <a:rPr lang="es-MX" sz="1500" dirty="0">
                          <a:effectLst/>
                        </a:rPr>
                        <a:t>Natalia    </a:t>
                      </a:r>
                      <a:endParaRPr lang="en-US" sz="1500" dirty="0">
                        <a:effectLst/>
                      </a:endParaRPr>
                    </a:p>
                    <a:p>
                      <a:pPr marL="0" marR="0" algn="ctr">
                        <a:lnSpc>
                          <a:spcPct val="115000"/>
                        </a:lnSpc>
                        <a:spcBef>
                          <a:spcPts val="0"/>
                        </a:spcBef>
                        <a:spcAft>
                          <a:spcPts val="0"/>
                        </a:spcAft>
                      </a:pPr>
                      <a:r>
                        <a:rPr lang="es-MX" sz="1500" dirty="0">
                          <a:effectLst/>
                        </a:rPr>
                        <a:t>(Loma Linda)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tcPr>
                </a:tc>
                <a:tc>
                  <a:txBody>
                    <a:bodyPr/>
                    <a:lstStyle/>
                    <a:p>
                      <a:pPr marL="0" marR="0" algn="ctr">
                        <a:lnSpc>
                          <a:spcPct val="115000"/>
                        </a:lnSpc>
                        <a:spcBef>
                          <a:spcPts val="0"/>
                        </a:spcBef>
                        <a:spcAft>
                          <a:spcPts val="0"/>
                        </a:spcAft>
                      </a:pPr>
                      <a:r>
                        <a:rPr lang="es-MX" sz="1500" dirty="0">
                          <a:effectLst/>
                        </a:rPr>
                        <a:t>2016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tcPr>
                </a:tc>
                <a:tc>
                  <a:txBody>
                    <a:bodyPr/>
                    <a:lstStyle/>
                    <a:p>
                      <a:pPr marL="0" marR="0" algn="ctr">
                        <a:lnSpc>
                          <a:spcPct val="115000"/>
                        </a:lnSpc>
                        <a:spcBef>
                          <a:spcPts val="0"/>
                        </a:spcBef>
                        <a:spcAft>
                          <a:spcPts val="0"/>
                        </a:spcAft>
                      </a:pPr>
                      <a:r>
                        <a:rPr lang="es-MX" sz="1500" dirty="0">
                          <a:effectLst/>
                        </a:rPr>
                        <a:t>2017 / II</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tcPr>
                </a:tc>
                <a:tc>
                  <a:txBody>
                    <a:bodyPr/>
                    <a:lstStyle/>
                    <a:p>
                      <a:pPr marL="0" marR="0" algn="ctr">
                        <a:lnSpc>
                          <a:spcPct val="115000"/>
                        </a:lnSpc>
                        <a:spcBef>
                          <a:spcPts val="0"/>
                        </a:spcBef>
                        <a:spcAft>
                          <a:spcPts val="0"/>
                        </a:spcAft>
                      </a:pPr>
                      <a:r>
                        <a:rPr lang="es-MX" sz="1500" dirty="0">
                          <a:effectLst/>
                        </a:rPr>
                        <a:t>APOYO DEL BARRIO</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tcPr>
                </a:tc>
                <a:tc>
                  <a:txBody>
                    <a:bodyPr/>
                    <a:lstStyle/>
                    <a:p>
                      <a:pPr marL="0" marR="0" algn="ctr">
                        <a:lnSpc>
                          <a:spcPct val="115000"/>
                        </a:lnSpc>
                        <a:spcBef>
                          <a:spcPts val="0"/>
                        </a:spcBef>
                        <a:spcAft>
                          <a:spcPts val="0"/>
                        </a:spcAft>
                      </a:pPr>
                      <a:r>
                        <a:rPr lang="es-MX" sz="1500" dirty="0">
                          <a:effectLst/>
                        </a:rPr>
                        <a:t>Diseñadora Gráfica</a:t>
                      </a:r>
                      <a:endParaRPr lang="en-US" sz="15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526" marR="30526"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51686743"/>
                  </a:ext>
                </a:extLst>
              </a:tr>
            </a:tbl>
          </a:graphicData>
        </a:graphic>
      </p:graphicFrame>
      <p:cxnSp>
        <p:nvCxnSpPr>
          <p:cNvPr id="7" name="Conector recto 6"/>
          <p:cNvCxnSpPr/>
          <p:nvPr/>
        </p:nvCxnSpPr>
        <p:spPr>
          <a:xfrm>
            <a:off x="8302171" y="0"/>
            <a:ext cx="0" cy="6858000"/>
          </a:xfrm>
          <a:prstGeom prst="line">
            <a:avLst/>
          </a:prstGeom>
        </p:spPr>
        <p:style>
          <a:lnRef idx="1">
            <a:schemeClr val="dk1"/>
          </a:lnRef>
          <a:fillRef idx="0">
            <a:schemeClr val="dk1"/>
          </a:fillRef>
          <a:effectRef idx="0">
            <a:schemeClr val="dk1"/>
          </a:effectRef>
          <a:fontRef idx="minor">
            <a:schemeClr val="tx1"/>
          </a:fontRef>
        </p:style>
      </p:cxnSp>
      <p:pic>
        <p:nvPicPr>
          <p:cNvPr id="9" name="Imagen 8"/>
          <p:cNvPicPr>
            <a:picLocks noChangeAspect="1"/>
          </p:cNvPicPr>
          <p:nvPr/>
        </p:nvPicPr>
        <p:blipFill>
          <a:blip r:embed="rId2"/>
          <a:stretch>
            <a:fillRect/>
          </a:stretch>
        </p:blipFill>
        <p:spPr>
          <a:xfrm rot="8113967">
            <a:off x="8854833" y="5745415"/>
            <a:ext cx="410584" cy="1058455"/>
          </a:xfrm>
          <a:prstGeom prst="rect">
            <a:avLst/>
          </a:prstGeom>
        </p:spPr>
      </p:pic>
      <p:pic>
        <p:nvPicPr>
          <p:cNvPr id="10" name="Imagen 9"/>
          <p:cNvPicPr>
            <a:picLocks noChangeAspect="1"/>
          </p:cNvPicPr>
          <p:nvPr/>
        </p:nvPicPr>
        <p:blipFill>
          <a:blip r:embed="rId3"/>
          <a:stretch>
            <a:fillRect/>
          </a:stretch>
        </p:blipFill>
        <p:spPr>
          <a:xfrm>
            <a:off x="11528653" y="2489153"/>
            <a:ext cx="485774" cy="428626"/>
          </a:xfrm>
          <a:prstGeom prst="rect">
            <a:avLst/>
          </a:prstGeom>
        </p:spPr>
      </p:pic>
      <p:pic>
        <p:nvPicPr>
          <p:cNvPr id="11" name="Imagen 10"/>
          <p:cNvPicPr>
            <a:picLocks noChangeAspect="1"/>
          </p:cNvPicPr>
          <p:nvPr/>
        </p:nvPicPr>
        <p:blipFill>
          <a:blip r:embed="rId3"/>
          <a:stretch>
            <a:fillRect/>
          </a:stretch>
        </p:blipFill>
        <p:spPr>
          <a:xfrm>
            <a:off x="8574351" y="3385458"/>
            <a:ext cx="485774" cy="428626"/>
          </a:xfrm>
          <a:prstGeom prst="rect">
            <a:avLst/>
          </a:prstGeom>
        </p:spPr>
      </p:pic>
    </p:spTree>
    <p:extLst>
      <p:ext uri="{BB962C8B-B14F-4D97-AF65-F5344CB8AC3E}">
        <p14:creationId xmlns:p14="http://schemas.microsoft.com/office/powerpoint/2010/main" val="1902944747"/>
      </p:ext>
    </p:extLst>
  </p:cSld>
  <p:clrMapOvr>
    <a:masterClrMapping/>
  </p:clrMapOvr>
  <mc:AlternateContent xmlns:mc="http://schemas.openxmlformats.org/markup-compatibility/2006">
    <mc:Choice xmlns:p14="http://schemas.microsoft.com/office/powerpoint/2010/main" Requires="p14">
      <p:transition spd="slow" p14:dur="2000" advTm="37069"/>
    </mc:Choice>
    <mc:Fallback>
      <p:transition spd="slow" advTm="3706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o menino eo mundo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497077"/>
            <a:ext cx="2161028" cy="236092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244" y="2314448"/>
            <a:ext cx="1754327" cy="1754327"/>
          </a:xfrm>
          <a:prstGeom prst="ellipse">
            <a:avLst/>
          </a:prstGeom>
        </p:spPr>
      </p:pic>
      <p:pic>
        <p:nvPicPr>
          <p:cNvPr id="1026" name="Picture 2" descr="Imagen relaciona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2180" y="2314448"/>
            <a:ext cx="1760194" cy="175432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471057" y="1565306"/>
            <a:ext cx="2949260" cy="646587"/>
          </a:xfrm>
          <a:prstGeom prst="rect">
            <a:avLst/>
          </a:prstGeom>
          <a:noFill/>
        </p:spPr>
        <p:txBody>
          <a:bodyPr wrap="square" rtlCol="0">
            <a:spAutoFit/>
          </a:bodyPr>
          <a:lstStyle/>
          <a:p>
            <a:pPr algn="ctr"/>
            <a:r>
              <a:rPr lang="es-MX" sz="1801" dirty="0"/>
              <a:t>Fomentan el desarrollo comunitario</a:t>
            </a:r>
          </a:p>
        </p:txBody>
      </p:sp>
      <p:sp>
        <p:nvSpPr>
          <p:cNvPr id="4" name="CuadroTexto 3"/>
          <p:cNvSpPr txBox="1"/>
          <p:nvPr/>
        </p:nvSpPr>
        <p:spPr>
          <a:xfrm>
            <a:off x="4513366" y="1565306"/>
            <a:ext cx="2657822" cy="646587"/>
          </a:xfrm>
          <a:prstGeom prst="rect">
            <a:avLst/>
          </a:prstGeom>
          <a:noFill/>
        </p:spPr>
        <p:txBody>
          <a:bodyPr wrap="square" rtlCol="0">
            <a:spAutoFit/>
          </a:bodyPr>
          <a:lstStyle/>
          <a:p>
            <a:pPr algn="ctr"/>
            <a:r>
              <a:rPr lang="es-MX" sz="1801" dirty="0"/>
              <a:t>Objetivo de transformación social</a:t>
            </a:r>
          </a:p>
        </p:txBody>
      </p:sp>
      <p:sp>
        <p:nvSpPr>
          <p:cNvPr id="7" name="CuadroTexto 6"/>
          <p:cNvSpPr txBox="1"/>
          <p:nvPr/>
        </p:nvSpPr>
        <p:spPr>
          <a:xfrm>
            <a:off x="3022300" y="2209987"/>
            <a:ext cx="1752279" cy="584775"/>
          </a:xfrm>
          <a:prstGeom prst="rect">
            <a:avLst/>
          </a:prstGeom>
          <a:noFill/>
        </p:spPr>
        <p:txBody>
          <a:bodyPr wrap="square" rtlCol="0">
            <a:spAutoFit/>
          </a:bodyPr>
          <a:lstStyle/>
          <a:p>
            <a:pPr algn="ctr"/>
            <a:r>
              <a:rPr lang="es-MX" sz="1600" dirty="0"/>
              <a:t>Sostenimiento consolidación</a:t>
            </a:r>
          </a:p>
        </p:txBody>
      </p:sp>
      <p:sp>
        <p:nvSpPr>
          <p:cNvPr id="8" name="CuadroTexto 7"/>
          <p:cNvSpPr txBox="1"/>
          <p:nvPr/>
        </p:nvSpPr>
        <p:spPr>
          <a:xfrm>
            <a:off x="3022299" y="3422444"/>
            <a:ext cx="1669148" cy="646587"/>
          </a:xfrm>
          <a:prstGeom prst="rect">
            <a:avLst/>
          </a:prstGeom>
          <a:noFill/>
        </p:spPr>
        <p:txBody>
          <a:bodyPr wrap="square" rtlCol="0">
            <a:spAutoFit/>
          </a:bodyPr>
          <a:lstStyle/>
          <a:p>
            <a:pPr algn="ctr"/>
            <a:r>
              <a:rPr lang="es-MX" sz="1801" dirty="0"/>
              <a:t>Apoyo y promoción </a:t>
            </a:r>
          </a:p>
        </p:txBody>
      </p:sp>
      <p:pic>
        <p:nvPicPr>
          <p:cNvPr id="1028" name="Imagen 297" descr="C:\Users\Acá\Downloads\october 25, 2018party starts at 7pm.png"/>
          <p:cNvPicPr>
            <a:picLocks noChangeAspect="1" noChangeArrowheads="1"/>
          </p:cNvPicPr>
          <p:nvPr/>
        </p:nvPicPr>
        <p:blipFill rotWithShape="1">
          <a:blip r:embed="rId5">
            <a:extLst>
              <a:ext uri="{28A0092B-C50C-407E-A947-70E740481C1C}">
                <a14:useLocalDpi xmlns:a14="http://schemas.microsoft.com/office/drawing/2010/main" val="0"/>
              </a:ext>
            </a:extLst>
          </a:blip>
          <a:srcRect l="3297" t="4480" r="6872" b="8069"/>
          <a:stretch/>
        </p:blipFill>
        <p:spPr bwMode="auto">
          <a:xfrm>
            <a:off x="4798661" y="4497078"/>
            <a:ext cx="2092037" cy="2036619"/>
          </a:xfrm>
          <a:prstGeom prst="rect">
            <a:avLst/>
          </a:prstGeom>
          <a:noFill/>
          <a:extLst>
            <a:ext uri="{909E8E84-426E-40DD-AFC4-6F175D3DCCD1}">
              <a14:hiddenFill xmlns:a14="http://schemas.microsoft.com/office/drawing/2010/main">
                <a:solidFill>
                  <a:srgbClr val="FFFFFF"/>
                </a:solidFill>
              </a14:hiddenFill>
            </a:ext>
          </a:extLst>
        </p:spPr>
      </p:pic>
      <p:sp>
        <p:nvSpPr>
          <p:cNvPr id="10" name="Flecha doblada hacia arriba 9"/>
          <p:cNvSpPr/>
          <p:nvPr/>
        </p:nvSpPr>
        <p:spPr>
          <a:xfrm rot="4120508">
            <a:off x="2333964" y="3945013"/>
            <a:ext cx="2296633" cy="1929694"/>
          </a:xfrm>
          <a:prstGeom prst="bentUpArrow">
            <a:avLst>
              <a:gd name="adj1" fmla="val 11427"/>
              <a:gd name="adj2" fmla="val 13768"/>
              <a:gd name="adj3" fmla="val 211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1"/>
          </a:p>
        </p:txBody>
      </p:sp>
      <p:sp>
        <p:nvSpPr>
          <p:cNvPr id="12" name="Elipse 11"/>
          <p:cNvSpPr/>
          <p:nvPr/>
        </p:nvSpPr>
        <p:spPr>
          <a:xfrm>
            <a:off x="581608" y="2039680"/>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1</a:t>
            </a:r>
          </a:p>
        </p:txBody>
      </p:sp>
      <p:sp>
        <p:nvSpPr>
          <p:cNvPr id="17" name="Elipse 16"/>
          <p:cNvSpPr/>
          <p:nvPr/>
        </p:nvSpPr>
        <p:spPr>
          <a:xfrm>
            <a:off x="4584237" y="1331379"/>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2</a:t>
            </a:r>
          </a:p>
        </p:txBody>
      </p:sp>
      <p:sp>
        <p:nvSpPr>
          <p:cNvPr id="18" name="Elipse 17"/>
          <p:cNvSpPr/>
          <p:nvPr/>
        </p:nvSpPr>
        <p:spPr>
          <a:xfrm>
            <a:off x="4097729" y="4702042"/>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3</a:t>
            </a:r>
          </a:p>
        </p:txBody>
      </p:sp>
      <p:pic>
        <p:nvPicPr>
          <p:cNvPr id="24" name="Imagen 23"/>
          <p:cNvPicPr>
            <a:picLocks noChangeAspect="1"/>
          </p:cNvPicPr>
          <p:nvPr/>
        </p:nvPicPr>
        <p:blipFill>
          <a:blip r:embed="rId6"/>
          <a:stretch>
            <a:fillRect/>
          </a:stretch>
        </p:blipFill>
        <p:spPr>
          <a:xfrm rot="8113967">
            <a:off x="7850071" y="5332178"/>
            <a:ext cx="542510" cy="1398551"/>
          </a:xfrm>
          <a:prstGeom prst="rect">
            <a:avLst/>
          </a:prstGeom>
        </p:spPr>
      </p:pic>
      <p:pic>
        <p:nvPicPr>
          <p:cNvPr id="25" name="Imagen 24"/>
          <p:cNvPicPr>
            <a:picLocks noChangeAspect="1"/>
          </p:cNvPicPr>
          <p:nvPr/>
        </p:nvPicPr>
        <p:blipFill>
          <a:blip r:embed="rId7"/>
          <a:stretch>
            <a:fillRect/>
          </a:stretch>
        </p:blipFill>
        <p:spPr>
          <a:xfrm>
            <a:off x="11419856" y="4142698"/>
            <a:ext cx="485774" cy="428626"/>
          </a:xfrm>
          <a:prstGeom prst="rect">
            <a:avLst/>
          </a:prstGeom>
        </p:spPr>
      </p:pic>
      <p:pic>
        <p:nvPicPr>
          <p:cNvPr id="26" name="Imagen 25"/>
          <p:cNvPicPr>
            <a:picLocks noChangeAspect="1"/>
          </p:cNvPicPr>
          <p:nvPr/>
        </p:nvPicPr>
        <p:blipFill>
          <a:blip r:embed="rId7"/>
          <a:stretch>
            <a:fillRect/>
          </a:stretch>
        </p:blipFill>
        <p:spPr>
          <a:xfrm>
            <a:off x="2930126" y="4770975"/>
            <a:ext cx="485774" cy="428626"/>
          </a:xfrm>
          <a:prstGeom prst="rect">
            <a:avLst/>
          </a:prstGeom>
        </p:spPr>
      </p:pic>
      <p:pic>
        <p:nvPicPr>
          <p:cNvPr id="27" name="Imagen 26"/>
          <p:cNvPicPr>
            <a:picLocks noChangeAspect="1"/>
          </p:cNvPicPr>
          <p:nvPr/>
        </p:nvPicPr>
        <p:blipFill>
          <a:blip r:embed="rId7"/>
          <a:stretch>
            <a:fillRect/>
          </a:stretch>
        </p:blipFill>
        <p:spPr>
          <a:xfrm>
            <a:off x="1725053" y="5029306"/>
            <a:ext cx="485774" cy="428626"/>
          </a:xfrm>
          <a:prstGeom prst="rect">
            <a:avLst/>
          </a:prstGeom>
        </p:spPr>
      </p:pic>
      <p:pic>
        <p:nvPicPr>
          <p:cNvPr id="28" name="Imagen 27"/>
          <p:cNvPicPr>
            <a:picLocks noChangeAspect="1"/>
          </p:cNvPicPr>
          <p:nvPr/>
        </p:nvPicPr>
        <p:blipFill>
          <a:blip r:embed="rId8"/>
          <a:stretch>
            <a:fillRect/>
          </a:stretch>
        </p:blipFill>
        <p:spPr>
          <a:xfrm rot="16200000">
            <a:off x="7971980" y="1236942"/>
            <a:ext cx="904875" cy="1162050"/>
          </a:xfrm>
          <a:prstGeom prst="rect">
            <a:avLst/>
          </a:prstGeom>
        </p:spPr>
      </p:pic>
      <p:sp>
        <p:nvSpPr>
          <p:cNvPr id="9" name="Flecha: a la derecha 8">
            <a:extLst>
              <a:ext uri="{FF2B5EF4-FFF2-40B4-BE49-F238E27FC236}">
                <a16:creationId xmlns:a16="http://schemas.microsoft.com/office/drawing/2014/main" id="{FFDEE512-5A9E-41DC-BFAC-AE2B44AF2527}"/>
              </a:ext>
            </a:extLst>
          </p:cNvPr>
          <p:cNvSpPr/>
          <p:nvPr/>
        </p:nvSpPr>
        <p:spPr>
          <a:xfrm flipH="1">
            <a:off x="3154445" y="2873109"/>
            <a:ext cx="1417033" cy="5301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801"/>
          </a:p>
        </p:txBody>
      </p:sp>
      <p:sp>
        <p:nvSpPr>
          <p:cNvPr id="2" name="Título 1"/>
          <p:cNvSpPr>
            <a:spLocks noGrp="1"/>
          </p:cNvSpPr>
          <p:nvPr>
            <p:ph type="title"/>
          </p:nvPr>
        </p:nvSpPr>
        <p:spPr>
          <a:xfrm>
            <a:off x="0" y="2033"/>
            <a:ext cx="12192000" cy="1609344"/>
          </a:xfrm>
        </p:spPr>
        <p:txBody>
          <a:bodyPr>
            <a:normAutofit/>
          </a:bodyPr>
          <a:lstStyle/>
          <a:p>
            <a:pPr algn="ctr"/>
            <a:r>
              <a:rPr lang="es-MX" sz="5000" dirty="0"/>
              <a:t>Planteamiento del problema</a:t>
            </a:r>
          </a:p>
        </p:txBody>
      </p:sp>
      <p:pic>
        <p:nvPicPr>
          <p:cNvPr id="29" name="Imagen 28"/>
          <p:cNvPicPr>
            <a:picLocks noChangeAspect="1"/>
          </p:cNvPicPr>
          <p:nvPr/>
        </p:nvPicPr>
        <p:blipFill>
          <a:blip r:embed="rId9"/>
          <a:stretch>
            <a:fillRect/>
          </a:stretch>
        </p:blipFill>
        <p:spPr>
          <a:xfrm flipH="1">
            <a:off x="10365952" y="3114527"/>
            <a:ext cx="1749952" cy="3725912"/>
          </a:xfrm>
          <a:prstGeom prst="rect">
            <a:avLst/>
          </a:prstGeom>
        </p:spPr>
      </p:pic>
      <p:sp>
        <p:nvSpPr>
          <p:cNvPr id="13" name="CuadroTexto 12"/>
          <p:cNvSpPr txBox="1"/>
          <p:nvPr/>
        </p:nvSpPr>
        <p:spPr>
          <a:xfrm>
            <a:off x="7549554" y="4815796"/>
            <a:ext cx="3146400" cy="646587"/>
          </a:xfrm>
          <a:prstGeom prst="rect">
            <a:avLst/>
          </a:prstGeom>
          <a:noFill/>
        </p:spPr>
        <p:txBody>
          <a:bodyPr wrap="square" rtlCol="0">
            <a:spAutoFit/>
          </a:bodyPr>
          <a:lstStyle/>
          <a:p>
            <a:pPr algn="ctr"/>
            <a:r>
              <a:rPr lang="es-MX" sz="1801" dirty="0"/>
              <a:t>Ejecución de Proyectos desde BCAC</a:t>
            </a:r>
          </a:p>
        </p:txBody>
      </p:sp>
      <p:sp>
        <p:nvSpPr>
          <p:cNvPr id="20" name="Elipse 19"/>
          <p:cNvSpPr/>
          <p:nvPr/>
        </p:nvSpPr>
        <p:spPr>
          <a:xfrm>
            <a:off x="8915647" y="1918735"/>
            <a:ext cx="415636" cy="4156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801" dirty="0"/>
              <a:t>4</a:t>
            </a:r>
          </a:p>
        </p:txBody>
      </p:sp>
      <p:sp>
        <p:nvSpPr>
          <p:cNvPr id="14" name="CuadroTexto 13"/>
          <p:cNvSpPr txBox="1"/>
          <p:nvPr/>
        </p:nvSpPr>
        <p:spPr>
          <a:xfrm>
            <a:off x="7568966" y="4041743"/>
            <a:ext cx="3144981" cy="646587"/>
          </a:xfrm>
          <a:prstGeom prst="rect">
            <a:avLst/>
          </a:prstGeom>
          <a:noFill/>
        </p:spPr>
        <p:txBody>
          <a:bodyPr wrap="square" rtlCol="0">
            <a:spAutoFit/>
          </a:bodyPr>
          <a:lstStyle/>
          <a:p>
            <a:pPr algn="ctr"/>
            <a:r>
              <a:rPr lang="es-MX" sz="1801" dirty="0"/>
              <a:t>Dificultades para mantenerse en el tiempo</a:t>
            </a:r>
          </a:p>
        </p:txBody>
      </p:sp>
      <p:sp>
        <p:nvSpPr>
          <p:cNvPr id="23" name="CuadroTexto 22"/>
          <p:cNvSpPr txBox="1"/>
          <p:nvPr/>
        </p:nvSpPr>
        <p:spPr>
          <a:xfrm>
            <a:off x="7567549" y="2532891"/>
            <a:ext cx="3146400" cy="923714"/>
          </a:xfrm>
          <a:prstGeom prst="rect">
            <a:avLst/>
          </a:prstGeom>
          <a:noFill/>
        </p:spPr>
        <p:txBody>
          <a:bodyPr wrap="square" rtlCol="0">
            <a:spAutoFit/>
          </a:bodyPr>
          <a:lstStyle/>
          <a:p>
            <a:pPr algn="ctr"/>
            <a:r>
              <a:rPr lang="es-MX" sz="1801" dirty="0"/>
              <a:t>Dar cuenta del ejercicio de construcción de paz de la BCAC en San </a:t>
            </a:r>
            <a:r>
              <a:rPr lang="es-MX" sz="1801" dirty="0" smtClean="0"/>
              <a:t>Isidro</a:t>
            </a:r>
            <a:endParaRPr lang="es-MX" sz="1801" dirty="0"/>
          </a:p>
        </p:txBody>
      </p:sp>
      <p:sp>
        <p:nvSpPr>
          <p:cNvPr id="15" name="CuadroTexto 14"/>
          <p:cNvSpPr txBox="1"/>
          <p:nvPr/>
        </p:nvSpPr>
        <p:spPr>
          <a:xfrm>
            <a:off x="7663283" y="3544691"/>
            <a:ext cx="2918946" cy="369460"/>
          </a:xfrm>
          <a:prstGeom prst="rect">
            <a:avLst/>
          </a:prstGeom>
          <a:noFill/>
        </p:spPr>
        <p:txBody>
          <a:bodyPr wrap="square" rtlCol="0">
            <a:spAutoFit/>
          </a:bodyPr>
          <a:lstStyle/>
          <a:p>
            <a:r>
              <a:rPr lang="es-MX" sz="1801" dirty="0"/>
              <a:t>Reflexionar en relación a: </a:t>
            </a:r>
          </a:p>
        </p:txBody>
      </p:sp>
    </p:spTree>
    <p:extLst>
      <p:ext uri="{BB962C8B-B14F-4D97-AF65-F5344CB8AC3E}">
        <p14:creationId xmlns:p14="http://schemas.microsoft.com/office/powerpoint/2010/main" val="1043584040"/>
      </p:ext>
    </p:extLst>
  </p:cSld>
  <p:clrMapOvr>
    <a:masterClrMapping/>
  </p:clrMapOvr>
  <mc:AlternateContent xmlns:mc="http://schemas.openxmlformats.org/markup-compatibility/2006">
    <mc:Choice xmlns:p14="http://schemas.microsoft.com/office/powerpoint/2010/main" Requires="p14">
      <p:transition spd="slow" p14:dur="2000" advTm="63643"/>
    </mc:Choice>
    <mc:Fallback>
      <p:transition spd="slow" advTm="63643"/>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rot="14598792">
            <a:off x="1063364" y="-271868"/>
            <a:ext cx="1103185" cy="2843930"/>
          </a:xfrm>
          <a:prstGeom prst="rect">
            <a:avLst/>
          </a:prstGeom>
        </p:spPr>
      </p:pic>
      <p:pic>
        <p:nvPicPr>
          <p:cNvPr id="3" name="Imagen 2"/>
          <p:cNvPicPr>
            <a:picLocks noChangeAspect="1"/>
          </p:cNvPicPr>
          <p:nvPr/>
        </p:nvPicPr>
        <p:blipFill rotWithShape="1">
          <a:blip r:embed="rId3" cstate="print">
            <a:extLst>
              <a:ext uri="{28A0092B-C50C-407E-A947-70E740481C1C}">
                <a14:useLocalDpi xmlns:a14="http://schemas.microsoft.com/office/drawing/2010/main" val="0"/>
              </a:ext>
            </a:extLst>
          </a:blip>
          <a:srcRect l="35509" t="55370" r="37508" b="17778"/>
          <a:stretch/>
        </p:blipFill>
        <p:spPr>
          <a:xfrm flipH="1">
            <a:off x="125010" y="5309381"/>
            <a:ext cx="1143995" cy="1535919"/>
          </a:xfrm>
          <a:prstGeom prst="rect">
            <a:avLst/>
          </a:prstGeom>
        </p:spPr>
      </p:pic>
      <p:sp>
        <p:nvSpPr>
          <p:cNvPr id="2" name="Título 1"/>
          <p:cNvSpPr>
            <a:spLocks noGrp="1"/>
          </p:cNvSpPr>
          <p:nvPr>
            <p:ph type="title"/>
          </p:nvPr>
        </p:nvSpPr>
        <p:spPr>
          <a:xfrm>
            <a:off x="0" y="-282"/>
            <a:ext cx="12192000" cy="1609344"/>
          </a:xfrm>
        </p:spPr>
        <p:txBody>
          <a:bodyPr>
            <a:normAutofit/>
          </a:bodyPr>
          <a:lstStyle/>
          <a:p>
            <a:pPr algn="ctr"/>
            <a:r>
              <a:rPr lang="es-MX" sz="5000" dirty="0"/>
              <a:t>Justificación</a:t>
            </a:r>
          </a:p>
        </p:txBody>
      </p:sp>
      <p:pic>
        <p:nvPicPr>
          <p:cNvPr id="2050" name="Picture 2" descr="No hay texto alternativo automÃ¡tico disponible."/>
          <p:cNvPicPr>
            <a:picLocks noChangeAspect="1" noChangeArrowheads="1"/>
          </p:cNvPicPr>
          <p:nvPr/>
        </p:nvPicPr>
        <p:blipFill rotWithShape="1">
          <a:blip r:embed="rId4">
            <a:extLst>
              <a:ext uri="{28A0092B-C50C-407E-A947-70E740481C1C}">
                <a14:useLocalDpi xmlns:a14="http://schemas.microsoft.com/office/drawing/2010/main" val="0"/>
              </a:ext>
            </a:extLst>
          </a:blip>
          <a:srcRect t="13114" b="15613"/>
          <a:stretch/>
        </p:blipFill>
        <p:spPr bwMode="auto">
          <a:xfrm>
            <a:off x="1689164" y="4167315"/>
            <a:ext cx="2381399" cy="169728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1023359" y="6019356"/>
            <a:ext cx="4045527" cy="646587"/>
          </a:xfrm>
          <a:prstGeom prst="rect">
            <a:avLst/>
          </a:prstGeom>
          <a:noFill/>
        </p:spPr>
        <p:txBody>
          <a:bodyPr wrap="square" rtlCol="0">
            <a:spAutoFit/>
          </a:bodyPr>
          <a:lstStyle/>
          <a:p>
            <a:pPr algn="ctr"/>
            <a:r>
              <a:rPr lang="es-MX" sz="1801" dirty="0"/>
              <a:t>Línea Territorio y Org. Comunitaria</a:t>
            </a:r>
          </a:p>
        </p:txBody>
      </p:sp>
      <p:pic>
        <p:nvPicPr>
          <p:cNvPr id="2052" name="Picture 4" descr="Resultado de imagen para ucm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5045" y="3926917"/>
            <a:ext cx="1393463" cy="1904400"/>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7230195" y="6019356"/>
            <a:ext cx="4144386" cy="369460"/>
          </a:xfrm>
          <a:prstGeom prst="rect">
            <a:avLst/>
          </a:prstGeom>
          <a:noFill/>
        </p:spPr>
        <p:txBody>
          <a:bodyPr wrap="square" rtlCol="0">
            <a:spAutoFit/>
          </a:bodyPr>
          <a:lstStyle/>
          <a:p>
            <a:r>
              <a:rPr lang="es-MX" sz="1801" dirty="0"/>
              <a:t>Línea 4. Desarrollo Comunitario</a:t>
            </a:r>
          </a:p>
        </p:txBody>
      </p:sp>
      <p:pic>
        <p:nvPicPr>
          <p:cNvPr id="10" name="Picture 2" descr="Imagen relacionad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71679" y="1199721"/>
            <a:ext cx="1760194" cy="1754327"/>
          </a:xfrm>
          <a:prstGeom prst="rect">
            <a:avLst/>
          </a:prstGeom>
          <a:noFill/>
          <a:extLst>
            <a:ext uri="{909E8E84-426E-40DD-AFC4-6F175D3DCCD1}">
              <a14:hiddenFill xmlns:a14="http://schemas.microsoft.com/office/drawing/2010/main">
                <a:solidFill>
                  <a:srgbClr val="FFFFFF"/>
                </a:solidFill>
              </a14:hiddenFill>
            </a:ext>
          </a:extLst>
        </p:spPr>
      </p:pic>
      <p:sp>
        <p:nvSpPr>
          <p:cNvPr id="8" name="CuadroTexto 7"/>
          <p:cNvSpPr txBox="1"/>
          <p:nvPr/>
        </p:nvSpPr>
        <p:spPr>
          <a:xfrm>
            <a:off x="7051964" y="3092548"/>
            <a:ext cx="3999620" cy="646587"/>
          </a:xfrm>
          <a:prstGeom prst="rect">
            <a:avLst/>
          </a:prstGeom>
          <a:noFill/>
        </p:spPr>
        <p:txBody>
          <a:bodyPr wrap="square" rtlCol="0">
            <a:spAutoFit/>
          </a:bodyPr>
          <a:lstStyle/>
          <a:p>
            <a:pPr algn="ctr"/>
            <a:r>
              <a:rPr lang="es-MX" sz="1801" dirty="0" smtClean="0"/>
              <a:t>Oportunidad para reflexionar sobre la organización comunitaria</a:t>
            </a:r>
            <a:endParaRPr lang="es-MX" sz="1801" dirty="0"/>
          </a:p>
        </p:txBody>
      </p:sp>
      <p:pic>
        <p:nvPicPr>
          <p:cNvPr id="12" name="Imagen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02700" y="1199721"/>
            <a:ext cx="1754327" cy="1754327"/>
          </a:xfrm>
          <a:prstGeom prst="ellipse">
            <a:avLst/>
          </a:prstGeom>
        </p:spPr>
      </p:pic>
      <p:sp>
        <p:nvSpPr>
          <p:cNvPr id="9" name="CuadroTexto 8"/>
          <p:cNvSpPr txBox="1"/>
          <p:nvPr/>
        </p:nvSpPr>
        <p:spPr>
          <a:xfrm>
            <a:off x="846357" y="3089234"/>
            <a:ext cx="3865419" cy="923714"/>
          </a:xfrm>
          <a:prstGeom prst="rect">
            <a:avLst/>
          </a:prstGeom>
          <a:noFill/>
        </p:spPr>
        <p:txBody>
          <a:bodyPr wrap="square" rtlCol="0">
            <a:spAutoFit/>
          </a:bodyPr>
          <a:lstStyle/>
          <a:p>
            <a:pPr algn="ctr"/>
            <a:r>
              <a:rPr lang="es-MX" sz="1801" dirty="0"/>
              <a:t>Pertinencia de la sistematización en el contexto de la ejecución del proyecto </a:t>
            </a:r>
          </a:p>
        </p:txBody>
      </p:sp>
      <p:pic>
        <p:nvPicPr>
          <p:cNvPr id="13" name="Imagen 12"/>
          <p:cNvPicPr>
            <a:picLocks noChangeAspect="1"/>
          </p:cNvPicPr>
          <p:nvPr/>
        </p:nvPicPr>
        <p:blipFill>
          <a:blip r:embed="rId8"/>
          <a:stretch>
            <a:fillRect/>
          </a:stretch>
        </p:blipFill>
        <p:spPr>
          <a:xfrm>
            <a:off x="10681837" y="1763250"/>
            <a:ext cx="485774" cy="428626"/>
          </a:xfrm>
          <a:prstGeom prst="rect">
            <a:avLst/>
          </a:prstGeom>
        </p:spPr>
      </p:pic>
      <p:pic>
        <p:nvPicPr>
          <p:cNvPr id="14" name="Imagen 13"/>
          <p:cNvPicPr>
            <a:picLocks noChangeAspect="1"/>
          </p:cNvPicPr>
          <p:nvPr/>
        </p:nvPicPr>
        <p:blipFill>
          <a:blip r:embed="rId8"/>
          <a:stretch>
            <a:fillRect/>
          </a:stretch>
        </p:blipFill>
        <p:spPr>
          <a:xfrm>
            <a:off x="897531" y="4137971"/>
            <a:ext cx="485774" cy="428626"/>
          </a:xfrm>
          <a:prstGeom prst="rect">
            <a:avLst/>
          </a:prstGeom>
        </p:spPr>
      </p:pic>
      <p:pic>
        <p:nvPicPr>
          <p:cNvPr id="15" name="Imagen 14"/>
          <p:cNvPicPr>
            <a:picLocks noChangeAspect="1"/>
          </p:cNvPicPr>
          <p:nvPr/>
        </p:nvPicPr>
        <p:blipFill>
          <a:blip r:embed="rId9"/>
          <a:stretch>
            <a:fillRect/>
          </a:stretch>
        </p:blipFill>
        <p:spPr>
          <a:xfrm>
            <a:off x="10679253" y="635052"/>
            <a:ext cx="904875" cy="1162050"/>
          </a:xfrm>
          <a:prstGeom prst="rect">
            <a:avLst/>
          </a:prstGeom>
        </p:spPr>
      </p:pic>
      <p:pic>
        <p:nvPicPr>
          <p:cNvPr id="4" name="Imagen 3"/>
          <p:cNvPicPr>
            <a:picLocks noChangeAspect="1"/>
          </p:cNvPicPr>
          <p:nvPr/>
        </p:nvPicPr>
        <p:blipFill rotWithShape="1">
          <a:blip r:embed="rId10">
            <a:extLst>
              <a:ext uri="{28A0092B-C50C-407E-A947-70E740481C1C}">
                <a14:useLocalDpi xmlns:a14="http://schemas.microsoft.com/office/drawing/2010/main" val="0"/>
              </a:ext>
            </a:extLst>
          </a:blip>
          <a:srcRect l="21268" t="23148" r="64241" b="35741"/>
          <a:stretch/>
        </p:blipFill>
        <p:spPr>
          <a:xfrm>
            <a:off x="5232220" y="1210646"/>
            <a:ext cx="1464266" cy="5604604"/>
          </a:xfrm>
          <a:prstGeom prst="rect">
            <a:avLst/>
          </a:prstGeom>
        </p:spPr>
      </p:pic>
    </p:spTree>
    <p:extLst>
      <p:ext uri="{BB962C8B-B14F-4D97-AF65-F5344CB8AC3E}">
        <p14:creationId xmlns:p14="http://schemas.microsoft.com/office/powerpoint/2010/main" val="903459601"/>
      </p:ext>
    </p:extLst>
  </p:cSld>
  <p:clrMapOvr>
    <a:masterClrMapping/>
  </p:clrMapOvr>
  <mc:AlternateContent xmlns:mc="http://schemas.openxmlformats.org/markup-compatibility/2006">
    <mc:Choice xmlns:p14="http://schemas.microsoft.com/office/powerpoint/2010/main" Requires="p14">
      <p:transition spd="slow" p14:dur="2000" advTm="43366"/>
    </mc:Choice>
    <mc:Fallback>
      <p:transition spd="slow" advTm="43366"/>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Resultado de imagen para o'menino eo mond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55" y="25431"/>
            <a:ext cx="1298645" cy="1418769"/>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p:cNvPicPr>
            <a:picLocks noChangeAspect="1"/>
          </p:cNvPicPr>
          <p:nvPr/>
        </p:nvPicPr>
        <p:blipFill rotWithShape="1">
          <a:blip r:embed="rId3" cstate="print">
            <a:extLst>
              <a:ext uri="{28A0092B-C50C-407E-A947-70E740481C1C}">
                <a14:useLocalDpi xmlns:a14="http://schemas.microsoft.com/office/drawing/2010/main" val="0"/>
              </a:ext>
            </a:extLst>
          </a:blip>
          <a:srcRect l="46752" t="17222" r="28014" b="62778"/>
          <a:stretch/>
        </p:blipFill>
        <p:spPr>
          <a:xfrm>
            <a:off x="11007728" y="5575300"/>
            <a:ext cx="1184272" cy="1266350"/>
          </a:xfrm>
          <a:prstGeom prst="rect">
            <a:avLst/>
          </a:prstGeom>
        </p:spPr>
      </p:pic>
      <p:sp>
        <p:nvSpPr>
          <p:cNvPr id="2" name="Título 1"/>
          <p:cNvSpPr>
            <a:spLocks noGrp="1"/>
          </p:cNvSpPr>
          <p:nvPr>
            <p:ph type="title"/>
          </p:nvPr>
        </p:nvSpPr>
        <p:spPr>
          <a:xfrm>
            <a:off x="0" y="-278"/>
            <a:ext cx="12192000" cy="1609344"/>
          </a:xfrm>
        </p:spPr>
        <p:txBody>
          <a:bodyPr>
            <a:normAutofit/>
          </a:bodyPr>
          <a:lstStyle/>
          <a:p>
            <a:pPr algn="ctr"/>
            <a:r>
              <a:rPr lang="es-MX" sz="5000" dirty="0"/>
              <a:t>Objetivos</a:t>
            </a:r>
          </a:p>
        </p:txBody>
      </p:sp>
      <p:sp>
        <p:nvSpPr>
          <p:cNvPr id="4" name="CuadroTexto 3"/>
          <p:cNvSpPr txBox="1"/>
          <p:nvPr/>
        </p:nvSpPr>
        <p:spPr>
          <a:xfrm>
            <a:off x="595746" y="1774351"/>
            <a:ext cx="10501746" cy="923714"/>
          </a:xfrm>
          <a:prstGeom prst="rect">
            <a:avLst/>
          </a:prstGeom>
          <a:noFill/>
        </p:spPr>
        <p:txBody>
          <a:bodyPr wrap="square" rtlCol="0">
            <a:spAutoFit/>
          </a:bodyPr>
          <a:lstStyle/>
          <a:p>
            <a:pPr indent="457211" algn="just"/>
            <a:r>
              <a:rPr lang="es-ES" sz="1801" dirty="0" smtClean="0"/>
              <a:t>Reconstruir </a:t>
            </a:r>
            <a:r>
              <a:rPr lang="es-ES" sz="1801" dirty="0"/>
              <a:t>la experiencia de la BCAC </a:t>
            </a:r>
            <a:r>
              <a:rPr lang="es-ES" sz="1801" dirty="0" smtClean="0"/>
              <a:t>entre </a:t>
            </a:r>
            <a:r>
              <a:rPr lang="es-ES" sz="1801" dirty="0"/>
              <a:t>los años 2014 y 2017, haciendo énfasis en la interpretación de </a:t>
            </a:r>
            <a:r>
              <a:rPr lang="es-ES" sz="1801" dirty="0" smtClean="0"/>
              <a:t>la misma para </a:t>
            </a:r>
            <a:r>
              <a:rPr lang="es-ES" sz="1801" dirty="0"/>
              <a:t>la construcción de aprendizajes que permitan profundizar en el quehacer de la Biblioteca en el territorio.</a:t>
            </a:r>
            <a:endParaRPr lang="es-MX" sz="1801" dirty="0"/>
          </a:p>
        </p:txBody>
      </p:sp>
      <p:sp>
        <p:nvSpPr>
          <p:cNvPr id="5" name="CuadroTexto 4"/>
          <p:cNvSpPr txBox="1"/>
          <p:nvPr/>
        </p:nvSpPr>
        <p:spPr>
          <a:xfrm>
            <a:off x="595746" y="1251130"/>
            <a:ext cx="3560619" cy="523220"/>
          </a:xfrm>
          <a:prstGeom prst="rect">
            <a:avLst/>
          </a:prstGeom>
          <a:noFill/>
        </p:spPr>
        <p:txBody>
          <a:bodyPr wrap="square" rtlCol="0">
            <a:spAutoFit/>
          </a:bodyPr>
          <a:lstStyle/>
          <a:p>
            <a:r>
              <a:rPr lang="es-MX" sz="2800" dirty="0"/>
              <a:t>General: </a:t>
            </a:r>
          </a:p>
        </p:txBody>
      </p:sp>
      <p:sp>
        <p:nvSpPr>
          <p:cNvPr id="6" name="CuadroTexto 5"/>
          <p:cNvSpPr txBox="1"/>
          <p:nvPr/>
        </p:nvSpPr>
        <p:spPr>
          <a:xfrm>
            <a:off x="595744" y="3101563"/>
            <a:ext cx="3560619" cy="461665"/>
          </a:xfrm>
          <a:prstGeom prst="rect">
            <a:avLst/>
          </a:prstGeom>
          <a:noFill/>
        </p:spPr>
        <p:txBody>
          <a:bodyPr wrap="square" rtlCol="0">
            <a:spAutoFit/>
          </a:bodyPr>
          <a:lstStyle/>
          <a:p>
            <a:r>
              <a:rPr lang="es-MX" sz="2400" dirty="0"/>
              <a:t>Específicos: </a:t>
            </a:r>
          </a:p>
        </p:txBody>
      </p:sp>
      <p:sp>
        <p:nvSpPr>
          <p:cNvPr id="7" name="CuadroTexto 6"/>
          <p:cNvSpPr txBox="1"/>
          <p:nvPr/>
        </p:nvSpPr>
        <p:spPr>
          <a:xfrm>
            <a:off x="595744" y="3563228"/>
            <a:ext cx="10501746" cy="2863220"/>
          </a:xfrm>
          <a:prstGeom prst="rect">
            <a:avLst/>
          </a:prstGeom>
          <a:noFill/>
        </p:spPr>
        <p:txBody>
          <a:bodyPr wrap="square" rtlCol="0">
            <a:spAutoFit/>
          </a:bodyPr>
          <a:lstStyle/>
          <a:p>
            <a:pPr indent="457211" algn="just"/>
            <a:r>
              <a:rPr lang="es-ES" sz="1801" dirty="0" smtClean="0"/>
              <a:t>-	Identificar </a:t>
            </a:r>
            <a:r>
              <a:rPr lang="es-ES" sz="1801" dirty="0"/>
              <a:t>los momentos que permitieron desarrollar la intervención de la BCAC en </a:t>
            </a:r>
            <a:r>
              <a:rPr lang="es-ES" sz="1801" dirty="0" smtClean="0"/>
              <a:t>San Isidro, </a:t>
            </a:r>
            <a:r>
              <a:rPr lang="es-ES" sz="1801" dirty="0"/>
              <a:t>estableciendo las acciones del equipo dinamizador como base para la reconstrucción de la </a:t>
            </a:r>
            <a:r>
              <a:rPr lang="es-ES" sz="1801" dirty="0" smtClean="0"/>
              <a:t>práctica.</a:t>
            </a:r>
          </a:p>
          <a:p>
            <a:pPr indent="457211" algn="just"/>
            <a:endParaRPr lang="es-MX" dirty="0" smtClean="0"/>
          </a:p>
          <a:p>
            <a:pPr indent="457211" algn="just"/>
            <a:r>
              <a:rPr lang="es-ES" dirty="0" smtClean="0"/>
              <a:t>-	Analizar </a:t>
            </a:r>
            <a:r>
              <a:rPr lang="es-ES" dirty="0"/>
              <a:t>la dinámica de trabajo del equipo de la BCAC en cada uno de los momentos clave de la memoria organizativa identificando las fortalezas y debilidades de la experiencia</a:t>
            </a:r>
            <a:r>
              <a:rPr lang="es-ES" dirty="0" smtClean="0"/>
              <a:t>.</a:t>
            </a:r>
          </a:p>
          <a:p>
            <a:pPr indent="457211" algn="just"/>
            <a:r>
              <a:rPr lang="es-MX" sz="1801" dirty="0" smtClean="0"/>
              <a:t> </a:t>
            </a:r>
          </a:p>
          <a:p>
            <a:pPr indent="457211" algn="just"/>
            <a:r>
              <a:rPr lang="es-ES" sz="1801" dirty="0"/>
              <a:t>-	Reflexionar desde la experiencia de la BCAC en cuanto a los procesos de organización comunitaria identificando el papel que juega el profesional de Trabajo Social en relación a las dinámicas de organización social.</a:t>
            </a:r>
            <a:endParaRPr lang="es-MX" sz="1801" dirty="0"/>
          </a:p>
        </p:txBody>
      </p:sp>
      <p:pic>
        <p:nvPicPr>
          <p:cNvPr id="8" name="Imagen 7"/>
          <p:cNvPicPr>
            <a:picLocks noChangeAspect="1"/>
          </p:cNvPicPr>
          <p:nvPr/>
        </p:nvPicPr>
        <p:blipFill>
          <a:blip r:embed="rId4"/>
          <a:stretch>
            <a:fillRect/>
          </a:stretch>
        </p:blipFill>
        <p:spPr>
          <a:xfrm rot="5887560">
            <a:off x="9051788" y="2518441"/>
            <a:ext cx="904875" cy="1162050"/>
          </a:xfrm>
          <a:prstGeom prst="rect">
            <a:avLst/>
          </a:prstGeom>
        </p:spPr>
      </p:pic>
      <p:pic>
        <p:nvPicPr>
          <p:cNvPr id="10" name="Imagen 9"/>
          <p:cNvPicPr>
            <a:picLocks noChangeAspect="1"/>
          </p:cNvPicPr>
          <p:nvPr/>
        </p:nvPicPr>
        <p:blipFill>
          <a:blip r:embed="rId5"/>
          <a:stretch>
            <a:fillRect/>
          </a:stretch>
        </p:blipFill>
        <p:spPr>
          <a:xfrm rot="6388243">
            <a:off x="9980458" y="2335494"/>
            <a:ext cx="542510" cy="1398551"/>
          </a:xfrm>
          <a:prstGeom prst="rect">
            <a:avLst/>
          </a:prstGeom>
        </p:spPr>
      </p:pic>
      <p:pic>
        <p:nvPicPr>
          <p:cNvPr id="12" name="Imagen 11"/>
          <p:cNvPicPr>
            <a:picLocks noChangeAspect="1"/>
          </p:cNvPicPr>
          <p:nvPr/>
        </p:nvPicPr>
        <p:blipFill>
          <a:blip r:embed="rId6"/>
          <a:stretch>
            <a:fillRect/>
          </a:stretch>
        </p:blipFill>
        <p:spPr>
          <a:xfrm>
            <a:off x="3374031" y="915260"/>
            <a:ext cx="631335" cy="557063"/>
          </a:xfrm>
          <a:prstGeom prst="rect">
            <a:avLst/>
          </a:prstGeom>
        </p:spPr>
      </p:pic>
    </p:spTree>
    <p:extLst>
      <p:ext uri="{BB962C8B-B14F-4D97-AF65-F5344CB8AC3E}">
        <p14:creationId xmlns:p14="http://schemas.microsoft.com/office/powerpoint/2010/main" val="2907723197"/>
      </p:ext>
    </p:extLst>
  </p:cSld>
  <p:clrMapOvr>
    <a:masterClrMapping/>
  </p:clrMapOvr>
  <mc:AlternateContent xmlns:mc="http://schemas.openxmlformats.org/markup-compatibility/2006">
    <mc:Choice xmlns:p14="http://schemas.microsoft.com/office/powerpoint/2010/main" Requires="p14">
      <p:transition spd="slow" p14:dur="2000" advTm="48777"/>
    </mc:Choice>
    <mc:Fallback>
      <p:transition spd="slow" advTm="48777"/>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o de madera">
  <a:themeElements>
    <a:clrScheme name="Tipo de madera">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ipo de madera">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po de madera">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TM03090434[[fn=Madera]]</Template>
  <TotalTime>3828</TotalTime>
  <Words>2792</Words>
  <Application>Microsoft Office PowerPoint</Application>
  <PresentationFormat>Panorámica</PresentationFormat>
  <Paragraphs>389</Paragraphs>
  <Slides>30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30</vt:i4>
      </vt:variant>
    </vt:vector>
  </HeadingPairs>
  <TitlesOfParts>
    <vt:vector size="36" baseType="lpstr">
      <vt:lpstr>Calibri</vt:lpstr>
      <vt:lpstr>Rockwell</vt:lpstr>
      <vt:lpstr>Rockwell Condensed</vt:lpstr>
      <vt:lpstr>Times New Roman</vt:lpstr>
      <vt:lpstr>Wingdings</vt:lpstr>
      <vt:lpstr>Tipo de madera</vt:lpstr>
      <vt:lpstr>EL RINCÓN DE PAZ</vt:lpstr>
      <vt:lpstr>I. Proyecto de sistematización de la experiencia</vt:lpstr>
      <vt:lpstr>La organización comunitaria en Colombia</vt:lpstr>
      <vt:lpstr>La biblioteca comunitaria</vt:lpstr>
      <vt:lpstr>San isidro y la bcac</vt:lpstr>
      <vt:lpstr>Sujeto de estudio  Equipo Dinamizador (2014 – 2017)</vt:lpstr>
      <vt:lpstr>Planteamiento del problema</vt:lpstr>
      <vt:lpstr>Justificación</vt:lpstr>
      <vt:lpstr>Objetivos</vt:lpstr>
      <vt:lpstr>II. Reconstrucción ordenada de la experiencia (ROE)</vt:lpstr>
      <vt:lpstr>2014. Defender la alegría</vt:lpstr>
      <vt:lpstr>Presentación de PowerPoint</vt:lpstr>
      <vt:lpstr>Presentación de PowerPoint</vt:lpstr>
      <vt:lpstr>Presentación de PowerPoint</vt:lpstr>
      <vt:lpstr>III. Análisis e Interpretación crítica de la Experiencia (AICE)</vt:lpstr>
      <vt:lpstr>Zemelman y el presente potencial</vt:lpstr>
      <vt:lpstr>Eje 1. el sujeto y la subjetividad</vt:lpstr>
      <vt:lpstr>La Organización Comunitaria</vt:lpstr>
      <vt:lpstr>Eje 2. la organización comunitaria</vt:lpstr>
      <vt:lpstr>IV. Aprendiendo desde la experiencia</vt:lpstr>
      <vt:lpstr>Biblioteca comunitaria Alexander contreras</vt:lpstr>
      <vt:lpstr>Presentación de PowerPoint</vt:lpstr>
      <vt:lpstr>CONCLUSIONES</vt:lpstr>
      <vt:lpstr>Presentación de PowerPoint</vt:lpstr>
      <vt:lpstr>Recomendaciones</vt:lpstr>
      <vt:lpstr>La organización social</vt:lpstr>
      <vt:lpstr>Presentación de PowerPoint</vt:lpstr>
      <vt:lpstr>Plan de sistematización de la experiencia</vt:lpstr>
      <vt:lpstr>Propuestas transformadoras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RINCÓN DE PAZ</dc:title>
  <dc:creator>Acá</dc:creator>
  <cp:lastModifiedBy>KaOz</cp:lastModifiedBy>
  <cp:revision>254</cp:revision>
  <cp:lastPrinted>2019-02-04T17:05:47Z</cp:lastPrinted>
  <dcterms:created xsi:type="dcterms:W3CDTF">2018-04-20T02:35:24Z</dcterms:created>
  <dcterms:modified xsi:type="dcterms:W3CDTF">2019-02-05T03:45:25Z</dcterms:modified>
</cp:coreProperties>
</file>