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3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98" r:id="rId2"/>
    <p:sldMasterId id="2147483717" r:id="rId3"/>
    <p:sldMasterId id="2147483922" r:id="rId4"/>
  </p:sldMasterIdLst>
  <p:notesMasterIdLst>
    <p:notesMasterId r:id="rId38"/>
  </p:notesMasterIdLst>
  <p:handoutMasterIdLst>
    <p:handoutMasterId r:id="rId39"/>
  </p:handoutMasterIdLst>
  <p:sldIdLst>
    <p:sldId id="468" r:id="rId5"/>
    <p:sldId id="569" r:id="rId6"/>
    <p:sldId id="580" r:id="rId7"/>
    <p:sldId id="587" r:id="rId8"/>
    <p:sldId id="625" r:id="rId9"/>
    <p:sldId id="636" r:id="rId10"/>
    <p:sldId id="588" r:id="rId11"/>
    <p:sldId id="602" r:id="rId12"/>
    <p:sldId id="637" r:id="rId13"/>
    <p:sldId id="599" r:id="rId14"/>
    <p:sldId id="601" r:id="rId15"/>
    <p:sldId id="605" r:id="rId16"/>
    <p:sldId id="606" r:id="rId17"/>
    <p:sldId id="607" r:id="rId18"/>
    <p:sldId id="579" r:id="rId19"/>
    <p:sldId id="571" r:id="rId20"/>
    <p:sldId id="608" r:id="rId21"/>
    <p:sldId id="629" r:id="rId22"/>
    <p:sldId id="600" r:id="rId23"/>
    <p:sldId id="610" r:id="rId24"/>
    <p:sldId id="634" r:id="rId25"/>
    <p:sldId id="611" r:id="rId26"/>
    <p:sldId id="635" r:id="rId27"/>
    <p:sldId id="613" r:id="rId28"/>
    <p:sldId id="614" r:id="rId29"/>
    <p:sldId id="615" r:id="rId30"/>
    <p:sldId id="616" r:id="rId31"/>
    <p:sldId id="617" r:id="rId32"/>
    <p:sldId id="619" r:id="rId33"/>
    <p:sldId id="620" r:id="rId34"/>
    <p:sldId id="575" r:id="rId35"/>
    <p:sldId id="623" r:id="rId36"/>
    <p:sldId id="562" r:id="rId37"/>
  </p:sldIdLst>
  <p:sldSz cx="9721850" cy="5400675"/>
  <p:notesSz cx="6858000" cy="9144000"/>
  <p:custDataLst>
    <p:tags r:id="rId40"/>
  </p:custDataLst>
  <p:defaultTextStyle>
    <a:defPPr>
      <a:defRPr lang="zh-CN"/>
    </a:defPPr>
    <a:lvl1pPr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82600" indent="-25400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66788" indent="-52388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450975" indent="-79375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935163" indent="-106363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1">
          <p15:clr>
            <a:srgbClr val="A4A3A4"/>
          </p15:clr>
        </p15:guide>
        <p15:guide id="2" pos="30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FDA5"/>
    <a:srgbClr val="FF9900"/>
    <a:srgbClr val="DE003F"/>
    <a:srgbClr val="0070C0"/>
    <a:srgbClr val="5FE8D6"/>
    <a:srgbClr val="FF7979"/>
    <a:srgbClr val="A40000"/>
    <a:srgbClr val="FF8B8B"/>
    <a:srgbClr val="FF3F3F"/>
    <a:srgbClr val="FC42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29" autoAdjust="0"/>
    <p:restoredTop sz="94660"/>
  </p:normalViewPr>
  <p:slideViewPr>
    <p:cSldViewPr>
      <p:cViewPr varScale="1">
        <p:scale>
          <a:sx n="88" d="100"/>
          <a:sy n="88" d="100"/>
        </p:scale>
        <p:origin x="492" y="84"/>
      </p:cViewPr>
      <p:guideLst>
        <p:guide orient="horz" pos="1701"/>
        <p:guide pos="30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3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CO" sz="2128" b="1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Composición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b="1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Química</a:t>
            </a:r>
            <a:r>
              <a:rPr lang="es-CO" b="1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b="1" i="0" u="none" strike="noStrike" baseline="0" noProof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CO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eneno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s-CO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Abeja</a:t>
            </a:r>
          </a:p>
        </c:rich>
      </c:tx>
      <c:layout>
        <c:manualLayout>
          <c:xMode val="edge"/>
          <c:yMode val="edge"/>
          <c:x val="0.14970148518851439"/>
          <c:y val="1.48977067150650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128" b="1" i="0" u="none" strike="noStrike" kern="1200" baseline="0">
              <a:solidFill>
                <a:srgbClr val="44546A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23176828205956915"/>
          <c:y val="0.12306538028683833"/>
          <c:w val="0.46769487733686155"/>
          <c:h val="0.69529919873798829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Composicion quimica veneno de abeja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F1C-49C4-B7CC-6D4B7D05A0A1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F1C-49C4-B7CC-6D4B7D05A0A1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F1C-49C4-B7CC-6D4B7D05A0A1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F1C-49C4-B7CC-6D4B7D05A0A1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2611DC97-FDB9-41A6-AB03-716D94DAE746}" type="VALUE">
                      <a:rPr lang="en-US" b="1">
                        <a:solidFill>
                          <a:schemeClr val="tx1"/>
                        </a:solidFill>
                      </a:rPr>
                      <a:pPr/>
                      <a:t>[VALOR]</a:t>
                    </a:fld>
                    <a:endParaRPr lang="es-CO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F1C-49C4-B7CC-6D4B7D05A0A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B5F64CB4-CDA2-4ADF-80AB-D7F8D457B0F3}" type="VALUE">
                      <a:rPr lang="en-US" b="1">
                        <a:solidFill>
                          <a:schemeClr val="tx1"/>
                        </a:solidFill>
                      </a:rPr>
                      <a:pPr/>
                      <a:t>[VALOR]</a:t>
                    </a:fld>
                    <a:endParaRPr lang="es-CO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F1C-49C4-B7CC-6D4B7D05A0A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F4727023-99F1-4705-ABC2-4268B0B5A282}" type="VALUE">
                      <a:rPr lang="en-US" b="1">
                        <a:solidFill>
                          <a:schemeClr val="tx1"/>
                        </a:solidFill>
                      </a:rPr>
                      <a:pPr/>
                      <a:t>[VALOR]</a:t>
                    </a:fld>
                    <a:endParaRPr lang="es-CO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F1C-49C4-B7CC-6D4B7D05A0A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56DC0A8E-181F-491C-B071-0D1D2CA45CC7}" type="VALUE">
                      <a:rPr lang="en-US" b="1">
                        <a:solidFill>
                          <a:schemeClr val="tx1"/>
                        </a:solidFill>
                      </a:rPr>
                      <a:pPr/>
                      <a:t>[VALOR]</a:t>
                    </a:fld>
                    <a:endParaRPr lang="es-CO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F1C-49C4-B7CC-6D4B7D05A0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4"/>
                <c:pt idx="0">
                  <c:v>Melitina </c:v>
                </c:pt>
                <c:pt idx="1">
                  <c:v>Fosfolipasa A</c:v>
                </c:pt>
                <c:pt idx="2">
                  <c:v>Apamina</c:v>
                </c:pt>
                <c:pt idx="3">
                  <c:v>Lipidos, hialuronodasas y otros peptidos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>
                  <c:v>0.5</c:v>
                </c:pt>
                <c:pt idx="1">
                  <c:v>0.12</c:v>
                </c:pt>
                <c:pt idx="2">
                  <c:v>0.02</c:v>
                </c:pt>
                <c:pt idx="3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0-4D3E-B25D-F01F3CF8FBF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CBFAF72-1563-47D6-B7E6-34529404EE30}" type="datetimeFigureOut">
              <a:rPr lang="zh-CN" altLang="en-US"/>
              <a:pPr>
                <a:defRPr/>
              </a:pPr>
              <a:t>2021/11/23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219187B-8851-4471-879F-35BFB0C031CE}" type="slidenum">
              <a:rPr lang="zh-CN" altLang="en-US"/>
              <a:pPr>
                <a:defRPr/>
              </a:pPr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385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01866E4-F001-4660-AF58-DE5DC3ECCFA6}" type="datetimeFigureOut">
              <a:rPr lang="zh-CN" altLang="en-US"/>
              <a:pPr>
                <a:defRPr/>
              </a:pPr>
              <a:t>2021/11/23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7079287-648C-4B3D-8FE1-F0E0722F132F}" type="slidenum">
              <a:rPr lang="zh-CN" altLang="en-US"/>
              <a:pPr>
                <a:defRPr/>
              </a:pPr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465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2600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6788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50975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35163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19502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03403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87303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71204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79287-648C-4B3D-8FE1-F0E0722F132F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219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494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43973" y="280869"/>
            <a:ext cx="5665329" cy="30243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7392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3176638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u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272606" y="0"/>
            <a:ext cx="3176638" cy="18686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u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545212" y="0"/>
            <a:ext cx="3176638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u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272419" y="1944253"/>
            <a:ext cx="3176825" cy="34564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9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2257936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463914" y="0"/>
            <a:ext cx="2257936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219859" y="0"/>
            <a:ext cx="2257936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4400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43973" y="190714"/>
            <a:ext cx="9377877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946962" y="950248"/>
            <a:ext cx="6774888" cy="2192400"/>
          </a:xfrm>
          <a:custGeom>
            <a:avLst/>
            <a:gdLst>
              <a:gd name="connsiteX0" fmla="*/ 0 w 5328592"/>
              <a:gd name="connsiteY0" fmla="*/ 0 h 2088000"/>
              <a:gd name="connsiteX1" fmla="*/ 5328592 w 5328592"/>
              <a:gd name="connsiteY1" fmla="*/ 0 h 2088000"/>
              <a:gd name="connsiteX2" fmla="*/ 5328592 w 5328592"/>
              <a:gd name="connsiteY2" fmla="*/ 2088000 h 2088000"/>
              <a:gd name="connsiteX3" fmla="*/ 0 w 5328592"/>
              <a:gd name="connsiteY3" fmla="*/ 2088000 h 2088000"/>
              <a:gd name="connsiteX4" fmla="*/ 0 w 5328592"/>
              <a:gd name="connsiteY4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41531" h="2088000">
                <a:moveTo>
                  <a:pt x="612939" y="0"/>
                </a:moveTo>
                <a:lnTo>
                  <a:pt x="5941531" y="0"/>
                </a:lnTo>
                <a:lnTo>
                  <a:pt x="5941531" y="2088000"/>
                </a:lnTo>
                <a:lnTo>
                  <a:pt x="612939" y="2088000"/>
                </a:lnTo>
                <a:cubicBezTo>
                  <a:pt x="376904" y="1710967"/>
                  <a:pt x="256723" y="1511850"/>
                  <a:pt x="0" y="1047929"/>
                </a:cubicBezTo>
                <a:lnTo>
                  <a:pt x="6129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2946963" y="3208275"/>
            <a:ext cx="6774888" cy="2192400"/>
          </a:xfrm>
          <a:custGeom>
            <a:avLst/>
            <a:gdLst>
              <a:gd name="connsiteX0" fmla="*/ 0 w 5328592"/>
              <a:gd name="connsiteY0" fmla="*/ 0 h 2088000"/>
              <a:gd name="connsiteX1" fmla="*/ 5328592 w 5328592"/>
              <a:gd name="connsiteY1" fmla="*/ 0 h 2088000"/>
              <a:gd name="connsiteX2" fmla="*/ 5328592 w 5328592"/>
              <a:gd name="connsiteY2" fmla="*/ 2088000 h 2088000"/>
              <a:gd name="connsiteX3" fmla="*/ 0 w 5328592"/>
              <a:gd name="connsiteY3" fmla="*/ 2088000 h 2088000"/>
              <a:gd name="connsiteX4" fmla="*/ 0 w 5328592"/>
              <a:gd name="connsiteY4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41531" h="2088000">
                <a:moveTo>
                  <a:pt x="612939" y="0"/>
                </a:moveTo>
                <a:lnTo>
                  <a:pt x="5941531" y="0"/>
                </a:lnTo>
                <a:lnTo>
                  <a:pt x="5941531" y="2088000"/>
                </a:lnTo>
                <a:lnTo>
                  <a:pt x="612939" y="2088000"/>
                </a:lnTo>
                <a:cubicBezTo>
                  <a:pt x="376904" y="1710967"/>
                  <a:pt x="256723" y="1511850"/>
                  <a:pt x="0" y="1047929"/>
                </a:cubicBezTo>
                <a:lnTo>
                  <a:pt x="6129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740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860925" cy="17992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3601395"/>
            <a:ext cx="4860925" cy="17992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860925" y="1808001"/>
            <a:ext cx="4860925" cy="17992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796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0714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95581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811" y="1393589"/>
            <a:ext cx="3368574" cy="402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150752" y="1536723"/>
            <a:ext cx="1942723" cy="29636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255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927163"/>
            <a:ext cx="9721850" cy="24735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12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665" y="1150144"/>
            <a:ext cx="6391830" cy="321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617339" y="1566212"/>
            <a:ext cx="3013096" cy="22199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61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57980" y="97240"/>
            <a:ext cx="9228419" cy="57034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253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354018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76379" y="1188169"/>
            <a:ext cx="3029934" cy="3831630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65547" y="1414875"/>
            <a:ext cx="115378" cy="3402497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759797" y="1296797"/>
            <a:ext cx="527448" cy="534076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44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02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789106" y="0"/>
            <a:ext cx="5932744" cy="5400675"/>
          </a:xfrm>
          <a:prstGeom prst="rect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095340" y="129652"/>
            <a:ext cx="5626510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095340" y="734519"/>
            <a:ext cx="5626510" cy="3024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68040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611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344221" y="529820"/>
            <a:ext cx="7961648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8411201" y="0"/>
            <a:ext cx="1310649" cy="5298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9"/>
          </a:p>
        </p:txBody>
      </p:sp>
    </p:spTree>
    <p:extLst>
      <p:ext uri="{BB962C8B-B14F-4D97-AF65-F5344CB8AC3E}">
        <p14:creationId xmlns:p14="http://schemas.microsoft.com/office/powerpoint/2010/main" val="30737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339234" y="443280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186117" cy="5400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18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1339234" y="1993355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339234" y="3543431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12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832125" y="694514"/>
            <a:ext cx="4057601" cy="4007245"/>
          </a:xfrm>
          <a:prstGeom prst="ellipse">
            <a:avLst/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32125" y="2230686"/>
            <a:ext cx="4057601" cy="60486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31967" y="2851554"/>
            <a:ext cx="4057601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80641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860925" y="3153988"/>
            <a:ext cx="4631407" cy="1150129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ct val="80000"/>
              </a:lnSpc>
              <a:buNone/>
              <a:defRPr sz="378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860768" y="4272112"/>
            <a:ext cx="4631407" cy="529259"/>
          </a:xfrm>
          <a:prstGeom prst="rect">
            <a:avLst/>
          </a:prstGeom>
        </p:spPr>
        <p:txBody>
          <a:bodyPr anchor="ctr"/>
          <a:lstStyle>
            <a:lvl1pPr marL="0" indent="0" algn="r">
              <a:spcBef>
                <a:spcPts val="0"/>
              </a:spcBef>
              <a:buNone/>
              <a:defRPr sz="147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8585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747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789106" y="0"/>
            <a:ext cx="5932744" cy="5400675"/>
          </a:xfrm>
          <a:prstGeom prst="rect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095340" y="129652"/>
            <a:ext cx="5626510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095340" y="734519"/>
            <a:ext cx="5626510" cy="3024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77370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789225" y="0"/>
            <a:ext cx="5932625" cy="540067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095340" y="129652"/>
            <a:ext cx="5626510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095340" y="734519"/>
            <a:ext cx="5626510" cy="3024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25652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41811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789225" y="0"/>
            <a:ext cx="5932625" cy="540067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095340" y="129652"/>
            <a:ext cx="5626510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095340" y="734519"/>
            <a:ext cx="5626510" cy="3024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2014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721850" cy="5400675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9721850" cy="11881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873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721850" cy="11881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86044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721850" cy="1188170"/>
          </a:xfrm>
          <a:prstGeom prst="rect">
            <a:avLst/>
          </a:prstGeom>
          <a:solidFill>
            <a:srgbClr val="027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34195" y="1470818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116428" y="1470818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latin typeface="Arial" pitchFamily="34" charset="0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51962" y="3229674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398661" y="3229674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551961" y="1605601"/>
            <a:ext cx="2088767" cy="154483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7004563" y="1604964"/>
            <a:ext cx="2088767" cy="154483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2467803" y="3364457"/>
            <a:ext cx="2088767" cy="154483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5116427" y="3364457"/>
            <a:ext cx="2088767" cy="154483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26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482872" y="190714"/>
            <a:ext cx="6238978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2872" y="795581"/>
            <a:ext cx="6238978" cy="3024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52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56349" y="231193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56349" y="1890232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53935" y="3549271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54147" y="1890232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054147" y="3549271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854359" y="3549271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976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751367" y="0"/>
            <a:ext cx="2257936" cy="33808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463914" y="2019862"/>
            <a:ext cx="2257936" cy="33808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711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43973" y="280869"/>
            <a:ext cx="5665329" cy="30243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423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3176638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u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272606" y="0"/>
            <a:ext cx="3176638" cy="18686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u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545212" y="0"/>
            <a:ext cx="3176638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u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272419" y="1944253"/>
            <a:ext cx="3176825" cy="34564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95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2257936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463914" y="0"/>
            <a:ext cx="2257936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219859" y="0"/>
            <a:ext cx="2257936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498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43973" y="190714"/>
            <a:ext cx="9377877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946962" y="950248"/>
            <a:ext cx="6774888" cy="2192400"/>
          </a:xfrm>
          <a:custGeom>
            <a:avLst/>
            <a:gdLst>
              <a:gd name="connsiteX0" fmla="*/ 0 w 5328592"/>
              <a:gd name="connsiteY0" fmla="*/ 0 h 2088000"/>
              <a:gd name="connsiteX1" fmla="*/ 5328592 w 5328592"/>
              <a:gd name="connsiteY1" fmla="*/ 0 h 2088000"/>
              <a:gd name="connsiteX2" fmla="*/ 5328592 w 5328592"/>
              <a:gd name="connsiteY2" fmla="*/ 2088000 h 2088000"/>
              <a:gd name="connsiteX3" fmla="*/ 0 w 5328592"/>
              <a:gd name="connsiteY3" fmla="*/ 2088000 h 2088000"/>
              <a:gd name="connsiteX4" fmla="*/ 0 w 5328592"/>
              <a:gd name="connsiteY4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41531" h="2088000">
                <a:moveTo>
                  <a:pt x="612939" y="0"/>
                </a:moveTo>
                <a:lnTo>
                  <a:pt x="5941531" y="0"/>
                </a:lnTo>
                <a:lnTo>
                  <a:pt x="5941531" y="2088000"/>
                </a:lnTo>
                <a:lnTo>
                  <a:pt x="612939" y="2088000"/>
                </a:lnTo>
                <a:cubicBezTo>
                  <a:pt x="376904" y="1710967"/>
                  <a:pt x="256723" y="1511850"/>
                  <a:pt x="0" y="1047929"/>
                </a:cubicBezTo>
                <a:lnTo>
                  <a:pt x="6129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2946963" y="3208275"/>
            <a:ext cx="6774888" cy="2192400"/>
          </a:xfrm>
          <a:custGeom>
            <a:avLst/>
            <a:gdLst>
              <a:gd name="connsiteX0" fmla="*/ 0 w 5328592"/>
              <a:gd name="connsiteY0" fmla="*/ 0 h 2088000"/>
              <a:gd name="connsiteX1" fmla="*/ 5328592 w 5328592"/>
              <a:gd name="connsiteY1" fmla="*/ 0 h 2088000"/>
              <a:gd name="connsiteX2" fmla="*/ 5328592 w 5328592"/>
              <a:gd name="connsiteY2" fmla="*/ 2088000 h 2088000"/>
              <a:gd name="connsiteX3" fmla="*/ 0 w 5328592"/>
              <a:gd name="connsiteY3" fmla="*/ 2088000 h 2088000"/>
              <a:gd name="connsiteX4" fmla="*/ 0 w 5328592"/>
              <a:gd name="connsiteY4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41531" h="2088000">
                <a:moveTo>
                  <a:pt x="612939" y="0"/>
                </a:moveTo>
                <a:lnTo>
                  <a:pt x="5941531" y="0"/>
                </a:lnTo>
                <a:lnTo>
                  <a:pt x="5941531" y="2088000"/>
                </a:lnTo>
                <a:lnTo>
                  <a:pt x="612939" y="2088000"/>
                </a:lnTo>
                <a:cubicBezTo>
                  <a:pt x="376904" y="1710967"/>
                  <a:pt x="256723" y="1511850"/>
                  <a:pt x="0" y="1047929"/>
                </a:cubicBezTo>
                <a:lnTo>
                  <a:pt x="6129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50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860925" cy="17992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3601395"/>
            <a:ext cx="4860925" cy="17992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860925" y="1808001"/>
            <a:ext cx="4860925" cy="17992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297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2197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0714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95581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811" y="1393589"/>
            <a:ext cx="3368574" cy="402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150752" y="1536723"/>
            <a:ext cx="1942723" cy="29636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5026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927163"/>
            <a:ext cx="9721850" cy="24735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12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665" y="1150144"/>
            <a:ext cx="6391830" cy="321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617339" y="1566212"/>
            <a:ext cx="3013096" cy="22199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6527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57980" y="97240"/>
            <a:ext cx="9228419" cy="57034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253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120737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76379" y="1188169"/>
            <a:ext cx="3029934" cy="3831630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65547" y="1414875"/>
            <a:ext cx="115378" cy="3402497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759797" y="1296797"/>
            <a:ext cx="527448" cy="534076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10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00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344221" y="529820"/>
            <a:ext cx="7961648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8411201" y="0"/>
            <a:ext cx="1310649" cy="5298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9"/>
          </a:p>
        </p:txBody>
      </p:sp>
    </p:spTree>
    <p:extLst>
      <p:ext uri="{BB962C8B-B14F-4D97-AF65-F5344CB8AC3E}">
        <p14:creationId xmlns:p14="http://schemas.microsoft.com/office/powerpoint/2010/main" val="89412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339234" y="443280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186117" cy="5400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18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1339234" y="1993355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339234" y="3543431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254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832125" y="694514"/>
            <a:ext cx="4057601" cy="4007245"/>
          </a:xfrm>
          <a:prstGeom prst="ellipse">
            <a:avLst/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32125" y="2230686"/>
            <a:ext cx="4057601" cy="60486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31967" y="2851554"/>
            <a:ext cx="4057601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01421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832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789106" y="0"/>
            <a:ext cx="5932744" cy="5400675"/>
          </a:xfrm>
          <a:prstGeom prst="rect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095340" y="129652"/>
            <a:ext cx="5626510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095340" y="734519"/>
            <a:ext cx="5626510" cy="3024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195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721850" cy="5400675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9721850" cy="11881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75455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789225" y="0"/>
            <a:ext cx="5932625" cy="540067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095340" y="129652"/>
            <a:ext cx="5626510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095340" y="734519"/>
            <a:ext cx="5626510" cy="3024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51030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7141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721850" cy="5400675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9721850" cy="11881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3138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721850" cy="11881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301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721850" cy="1188170"/>
          </a:xfrm>
          <a:prstGeom prst="rect">
            <a:avLst/>
          </a:prstGeom>
          <a:solidFill>
            <a:srgbClr val="027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34195" y="1470818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116428" y="1470818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latin typeface="Arial" pitchFamily="34" charset="0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51962" y="3229674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398661" y="3229674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551961" y="1605601"/>
            <a:ext cx="2088767" cy="154483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7004563" y="1604964"/>
            <a:ext cx="2088767" cy="154483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2467803" y="3364457"/>
            <a:ext cx="2088767" cy="154483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5116427" y="3364457"/>
            <a:ext cx="2088767" cy="154483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10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482872" y="190714"/>
            <a:ext cx="6238978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2872" y="795581"/>
            <a:ext cx="6238978" cy="3024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52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56349" y="231193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56349" y="1890232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53935" y="3549271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54147" y="1890232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054147" y="3549271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854359" y="3549271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5599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751367" y="0"/>
            <a:ext cx="2257936" cy="33808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463914" y="2019862"/>
            <a:ext cx="2257936" cy="33808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270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43973" y="280869"/>
            <a:ext cx="5665329" cy="30243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20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3176638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u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272606" y="0"/>
            <a:ext cx="3176638" cy="18686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u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545212" y="0"/>
            <a:ext cx="3176638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u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272419" y="1944253"/>
            <a:ext cx="3176825" cy="34564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57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2257936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463914" y="0"/>
            <a:ext cx="2257936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219859" y="0"/>
            <a:ext cx="2257936" cy="54006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409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721850" cy="11881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80435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43973" y="190714"/>
            <a:ext cx="9377877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946962" y="950248"/>
            <a:ext cx="6774888" cy="2192400"/>
          </a:xfrm>
          <a:custGeom>
            <a:avLst/>
            <a:gdLst>
              <a:gd name="connsiteX0" fmla="*/ 0 w 5328592"/>
              <a:gd name="connsiteY0" fmla="*/ 0 h 2088000"/>
              <a:gd name="connsiteX1" fmla="*/ 5328592 w 5328592"/>
              <a:gd name="connsiteY1" fmla="*/ 0 h 2088000"/>
              <a:gd name="connsiteX2" fmla="*/ 5328592 w 5328592"/>
              <a:gd name="connsiteY2" fmla="*/ 2088000 h 2088000"/>
              <a:gd name="connsiteX3" fmla="*/ 0 w 5328592"/>
              <a:gd name="connsiteY3" fmla="*/ 2088000 h 2088000"/>
              <a:gd name="connsiteX4" fmla="*/ 0 w 5328592"/>
              <a:gd name="connsiteY4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41531" h="2088000">
                <a:moveTo>
                  <a:pt x="612939" y="0"/>
                </a:moveTo>
                <a:lnTo>
                  <a:pt x="5941531" y="0"/>
                </a:lnTo>
                <a:lnTo>
                  <a:pt x="5941531" y="2088000"/>
                </a:lnTo>
                <a:lnTo>
                  <a:pt x="612939" y="2088000"/>
                </a:lnTo>
                <a:cubicBezTo>
                  <a:pt x="376904" y="1710967"/>
                  <a:pt x="256723" y="1511850"/>
                  <a:pt x="0" y="1047929"/>
                </a:cubicBezTo>
                <a:lnTo>
                  <a:pt x="6129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2946963" y="3208275"/>
            <a:ext cx="6774888" cy="2192400"/>
          </a:xfrm>
          <a:custGeom>
            <a:avLst/>
            <a:gdLst>
              <a:gd name="connsiteX0" fmla="*/ 0 w 5328592"/>
              <a:gd name="connsiteY0" fmla="*/ 0 h 2088000"/>
              <a:gd name="connsiteX1" fmla="*/ 5328592 w 5328592"/>
              <a:gd name="connsiteY1" fmla="*/ 0 h 2088000"/>
              <a:gd name="connsiteX2" fmla="*/ 5328592 w 5328592"/>
              <a:gd name="connsiteY2" fmla="*/ 2088000 h 2088000"/>
              <a:gd name="connsiteX3" fmla="*/ 0 w 5328592"/>
              <a:gd name="connsiteY3" fmla="*/ 2088000 h 2088000"/>
              <a:gd name="connsiteX4" fmla="*/ 0 w 5328592"/>
              <a:gd name="connsiteY4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  <a:gd name="connsiteX0" fmla="*/ 612939 w 5941531"/>
              <a:gd name="connsiteY0" fmla="*/ 0 h 2088000"/>
              <a:gd name="connsiteX1" fmla="*/ 5941531 w 5941531"/>
              <a:gd name="connsiteY1" fmla="*/ 0 h 2088000"/>
              <a:gd name="connsiteX2" fmla="*/ 5941531 w 5941531"/>
              <a:gd name="connsiteY2" fmla="*/ 2088000 h 2088000"/>
              <a:gd name="connsiteX3" fmla="*/ 612939 w 5941531"/>
              <a:gd name="connsiteY3" fmla="*/ 2088000 h 2088000"/>
              <a:gd name="connsiteX4" fmla="*/ 0 w 5941531"/>
              <a:gd name="connsiteY4" fmla="*/ 1047929 h 2088000"/>
              <a:gd name="connsiteX5" fmla="*/ 612939 w 5941531"/>
              <a:gd name="connsiteY5" fmla="*/ 0 h 20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41531" h="2088000">
                <a:moveTo>
                  <a:pt x="612939" y="0"/>
                </a:moveTo>
                <a:lnTo>
                  <a:pt x="5941531" y="0"/>
                </a:lnTo>
                <a:lnTo>
                  <a:pt x="5941531" y="2088000"/>
                </a:lnTo>
                <a:lnTo>
                  <a:pt x="612939" y="2088000"/>
                </a:lnTo>
                <a:cubicBezTo>
                  <a:pt x="376904" y="1710967"/>
                  <a:pt x="256723" y="1511850"/>
                  <a:pt x="0" y="1047929"/>
                </a:cubicBezTo>
                <a:lnTo>
                  <a:pt x="6129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761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860925" cy="17992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3601395"/>
            <a:ext cx="4860925" cy="17992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860925" y="1808001"/>
            <a:ext cx="4860925" cy="17992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637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90714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95581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811" y="1393589"/>
            <a:ext cx="3368574" cy="402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150752" y="1536723"/>
            <a:ext cx="1942723" cy="29636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7563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927163"/>
            <a:ext cx="9721850" cy="24735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12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665" y="1150144"/>
            <a:ext cx="6391830" cy="321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617339" y="1566212"/>
            <a:ext cx="3013096" cy="22199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459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57980" y="97240"/>
            <a:ext cx="9228419" cy="57034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253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43858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76379" y="1188169"/>
            <a:ext cx="3029934" cy="3831630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65547" y="1414875"/>
            <a:ext cx="115378" cy="3402497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759797" y="1296797"/>
            <a:ext cx="527448" cy="534076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88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344221" y="529820"/>
            <a:ext cx="7961648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8411201" y="0"/>
            <a:ext cx="1310649" cy="5298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9"/>
          </a:p>
        </p:txBody>
      </p:sp>
    </p:spTree>
    <p:extLst>
      <p:ext uri="{BB962C8B-B14F-4D97-AF65-F5344CB8AC3E}">
        <p14:creationId xmlns:p14="http://schemas.microsoft.com/office/powerpoint/2010/main" val="160606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339234" y="443280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186117" cy="5400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18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1339234" y="1993355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339234" y="3543431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27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38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344221" y="529820"/>
            <a:ext cx="7961648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8411201" y="0"/>
            <a:ext cx="1310649" cy="5298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9"/>
          </a:p>
        </p:txBody>
      </p:sp>
    </p:spTree>
    <p:extLst>
      <p:ext uri="{BB962C8B-B14F-4D97-AF65-F5344CB8AC3E}">
        <p14:creationId xmlns:p14="http://schemas.microsoft.com/office/powerpoint/2010/main" val="126500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721850" cy="1188170"/>
          </a:xfrm>
          <a:prstGeom prst="rect">
            <a:avLst/>
          </a:prstGeom>
          <a:solidFill>
            <a:srgbClr val="027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9652"/>
            <a:ext cx="9721850" cy="60486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4519"/>
            <a:ext cx="9721850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34195" y="1470818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116428" y="1470818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latin typeface="Arial" pitchFamily="34" charset="0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51962" y="3229674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398661" y="3229674"/>
            <a:ext cx="1722375" cy="18144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551961" y="1605601"/>
            <a:ext cx="2088767" cy="154483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7004563" y="1604964"/>
            <a:ext cx="2088767" cy="154483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2467803" y="3364457"/>
            <a:ext cx="2088767" cy="154483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5116427" y="3364457"/>
            <a:ext cx="2088767" cy="154483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21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339234" y="443280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186117" cy="5400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18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1339234" y="1993355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339234" y="3543431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964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344221" y="529820"/>
            <a:ext cx="7961648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8411201" y="0"/>
            <a:ext cx="1310649" cy="5298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9"/>
          </a:p>
        </p:txBody>
      </p:sp>
    </p:spTree>
    <p:extLst>
      <p:ext uri="{BB962C8B-B14F-4D97-AF65-F5344CB8AC3E}">
        <p14:creationId xmlns:p14="http://schemas.microsoft.com/office/powerpoint/2010/main" val="293204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339234" y="443280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186117" cy="5400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18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1339234" y="1993355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339234" y="3543431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303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344221" y="529820"/>
            <a:ext cx="7961648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8411201" y="0"/>
            <a:ext cx="1310649" cy="5298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9"/>
          </a:p>
        </p:txBody>
      </p:sp>
    </p:spTree>
    <p:extLst>
      <p:ext uri="{BB962C8B-B14F-4D97-AF65-F5344CB8AC3E}">
        <p14:creationId xmlns:p14="http://schemas.microsoft.com/office/powerpoint/2010/main" val="157600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339234" y="443280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186117" cy="5400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18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1339234" y="1993355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339234" y="3543431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0648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832125" y="694514"/>
            <a:ext cx="4057601" cy="4007245"/>
          </a:xfrm>
          <a:prstGeom prst="ellipse">
            <a:avLst/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32125" y="2230686"/>
            <a:ext cx="4057601" cy="60486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31967" y="2851554"/>
            <a:ext cx="4057601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9133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0B15BE-E970-4366-A57D-37724AA831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5231" y="883861"/>
            <a:ext cx="7291388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A9134B-EF90-4A31-9357-402053AB04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5231" y="2836605"/>
            <a:ext cx="7291388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742F11-D98D-476F-91E8-47AAE4C6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914127-C771-4338-9647-C3DDE2060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778429-4873-4E0C-B3E7-906D37492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93619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72841D-FFEE-4A10-AB11-7FD012621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23A33D-AE52-4C58-A00A-B34DCF9C8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54D576-D3A5-48A9-80FF-8C22AADB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B246F56-4DFA-439D-95E4-54D0A4378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68B4E7-328E-42DA-BEBB-6CF7A1DB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2726927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3EFFE9-7F8D-4D82-A207-8434CD391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314" y="1346419"/>
            <a:ext cx="8385096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E5D66C6-39F9-4397-A125-2B59EBA0A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3314" y="3614203"/>
            <a:ext cx="8385096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36CE84-F318-4EB6-9C45-E4A840E9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249B35-7581-4B45-8241-E99090E44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568129-B896-4A60-9AB1-E68BE2ACD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9904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D3F852-B068-4700-96D1-DD5BDA889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BF8404-0C81-4251-B590-4782F64175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8377" y="1437680"/>
            <a:ext cx="4131786" cy="34266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14F92E5-1CEB-4701-A8BB-C1B5137B8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21687" y="1437680"/>
            <a:ext cx="4131786" cy="34266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B263BB2-9902-4B5B-85A8-6D0BF908F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4C91997-0EAA-4DF5-AE1D-F8B61CA36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07188C-CD58-4849-9911-6B084E247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9624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482872" y="190714"/>
            <a:ext cx="6238978" cy="60486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82872" y="795581"/>
            <a:ext cx="6238978" cy="3024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52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56349" y="231193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56349" y="1890232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53935" y="3549271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54147" y="1890232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054147" y="3549271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854359" y="3549271"/>
            <a:ext cx="1722375" cy="158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970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61AFBE-7306-4EED-9C3A-AD55BE3DD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643" y="287536"/>
            <a:ext cx="8385096" cy="104388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609619-46C9-4675-B86F-37591F9A0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9644" y="1323916"/>
            <a:ext cx="4112798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02F5E28-8387-48DF-984E-C61820E69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9644" y="1972747"/>
            <a:ext cx="4112798" cy="290161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60D74E7-6EC6-4D45-95A3-BD91079DAA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921686" y="1323916"/>
            <a:ext cx="4133053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7DACAD-41B4-4AE9-987D-7A61C00BB1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921686" y="1972747"/>
            <a:ext cx="4133053" cy="290161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A24975D-685E-4096-BAD5-E6074B47C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BAFEFE9-8DE1-424B-A088-D8B2096F3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E3DB8C3-11A2-400F-AEFC-C600ED2D1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79931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BE55DB-C859-4498-BB5D-52C8E83F4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34A3CEA-B425-46C7-BC05-EA5BFAA7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2673A5-9F87-446D-A064-A9868DD7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7D4C441-BAFA-4C9B-9D7A-B1CBD32AC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541063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E818F07-04A1-457F-875F-FF5E704BA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7D7BA4B-42B5-4D2A-B59C-01FC78BE2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B96B209-5ADB-4479-9021-BD46852D2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769543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BE6D13-532B-41E4-83DA-934DD84C8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644" y="360045"/>
            <a:ext cx="3135549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B237F9-A7F4-49C5-875C-B117CA6E2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3052" y="777597"/>
            <a:ext cx="4921687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4CA208A-A286-4B98-8042-7433885FB4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9644" y="1620202"/>
            <a:ext cx="3135549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4D54A0-FBBE-4A43-8838-EA0A0D77D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9C1FF87-701B-42E1-BF49-E8B4EEA9D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2925BF-5E1B-4C4E-BF06-DA5D91972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173273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81A7FD-1EAC-4D66-9F4E-5830F8536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644" y="360045"/>
            <a:ext cx="3135549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6B92121-863B-48D9-A7AC-A49B096439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33052" y="777597"/>
            <a:ext cx="4921687" cy="3837980"/>
          </a:xfrm>
        </p:spPr>
        <p:txBody>
          <a:bodyPr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EF3E574-8E26-431E-B94B-45F2D1B06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9644" y="1620202"/>
            <a:ext cx="3135549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3CAE66-355C-411C-9583-E057B91CB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6031B0-1AAD-4633-A5E5-B301207F1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894D6FC-C8F5-487C-8E0F-049DE9001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151921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EE1989-E40F-46D1-B490-B9FE0C0A7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3C03156-9B38-4542-B323-76FEC19A27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87AEB8-6182-4A2F-BFF1-48242D086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24CFCC-B616-417F-943C-D765797D1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784DC7-FE58-4E83-885F-BDB2EFB89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021979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BA30050-C29B-4FC7-930F-9091218FA7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7199" y="287536"/>
            <a:ext cx="2096274" cy="457682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31FB4B7-C2C2-4486-85C5-79283D2717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68377" y="287536"/>
            <a:ext cx="6167299" cy="457682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11FEA5-D5CD-4E09-AFB5-874E9C7E3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E9AECAE-58F4-4DDF-B822-8BCA6D93C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408BDD-E8F1-4E7F-A3CF-3F3077BE1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56416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344221" y="529820"/>
            <a:ext cx="7961648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8411201" y="0"/>
            <a:ext cx="1310649" cy="5298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9"/>
          </a:p>
        </p:txBody>
      </p:sp>
    </p:spTree>
    <p:extLst>
      <p:ext uri="{BB962C8B-B14F-4D97-AF65-F5344CB8AC3E}">
        <p14:creationId xmlns:p14="http://schemas.microsoft.com/office/powerpoint/2010/main" val="360803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339234" y="443280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186117" cy="5400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18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1339234" y="1993355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339234" y="3543431"/>
            <a:ext cx="2640949" cy="14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360063" indent="0">
              <a:buNone/>
              <a:defRPr sz="2205"/>
            </a:lvl2pPr>
            <a:lvl3pPr marL="720126" indent="0">
              <a:buNone/>
              <a:defRPr sz="1890"/>
            </a:lvl3pPr>
            <a:lvl4pPr marL="1080189" indent="0">
              <a:buNone/>
              <a:defRPr sz="1575"/>
            </a:lvl4pPr>
            <a:lvl5pPr marL="1440252" indent="0">
              <a:buNone/>
              <a:defRPr sz="1575"/>
            </a:lvl5pPr>
            <a:lvl6pPr marL="1800315" indent="0">
              <a:buNone/>
              <a:defRPr sz="1575"/>
            </a:lvl6pPr>
            <a:lvl7pPr marL="2160378" indent="0">
              <a:buNone/>
              <a:defRPr sz="1575"/>
            </a:lvl7pPr>
            <a:lvl8pPr marL="2520441" indent="0">
              <a:buNone/>
              <a:defRPr sz="1575"/>
            </a:lvl8pPr>
            <a:lvl9pPr marL="2880504" indent="0">
              <a:buNone/>
              <a:defRPr sz="1575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3682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832125" y="694514"/>
            <a:ext cx="4057601" cy="4007245"/>
          </a:xfrm>
          <a:prstGeom prst="ellipse">
            <a:avLst/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 fontAlgn="auto" latinLnBrk="1">
              <a:spcBef>
                <a:spcPts val="0"/>
              </a:spcBef>
              <a:spcAft>
                <a:spcPts val="0"/>
              </a:spcAft>
            </a:pPr>
            <a:endParaRPr lang="ko-KR" altLang="en-US" sz="189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32125" y="2230686"/>
            <a:ext cx="4057601" cy="60486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78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31967" y="2851554"/>
            <a:ext cx="4057601" cy="30243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7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29283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751367" y="0"/>
            <a:ext cx="2257936" cy="33808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463914" y="2019862"/>
            <a:ext cx="2257936" cy="33808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6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763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26" Type="http://schemas.openxmlformats.org/officeDocument/2006/relationships/slideLayout" Target="../slideLayouts/slideLayout73.xml"/><Relationship Id="rId3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68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72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0" Type="http://schemas.openxmlformats.org/officeDocument/2006/relationships/slideLayout" Target="../slideLayouts/slideLayout67.xml"/><Relationship Id="rId29" Type="http://schemas.openxmlformats.org/officeDocument/2006/relationships/theme" Target="../theme/theme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70.xml"/><Relationship Id="rId28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57.xml"/><Relationship Id="rId19" Type="http://schemas.openxmlformats.org/officeDocument/2006/relationships/slideLayout" Target="../slideLayouts/slideLayout66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9.xml"/><Relationship Id="rId27" Type="http://schemas.openxmlformats.org/officeDocument/2006/relationships/slideLayout" Target="../slideLayouts/slideLayout7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477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738" r:id="rId19"/>
    <p:sldLayoutId id="2147483660" r:id="rId20"/>
    <p:sldLayoutId id="2147483659" r:id="rId21"/>
    <p:sldLayoutId id="2147483884" r:id="rId22"/>
    <p:sldLayoutId id="2147483885" r:id="rId23"/>
    <p:sldLayoutId id="2147483886" r:id="rId24"/>
    <p:sldLayoutId id="2147483674" r:id="rId25"/>
  </p:sldLayoutIdLst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p:txStyles>
    <p:titleStyle>
      <a:lvl1pPr algn="ctr" defTabSz="960120" rtl="0" eaLnBrk="1" latinLnBrk="1" hangingPunct="1"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45" indent="-360045" algn="l" defTabSz="960120" rtl="0" eaLnBrk="1" latinLnBrk="1" hangingPunct="1">
        <a:spcBef>
          <a:spcPct val="20000"/>
        </a:spcBef>
        <a:buFont typeface="Arial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780098" indent="-300038" algn="l" defTabSz="960120" rtl="0" eaLnBrk="1" latinLnBrk="1" hangingPunct="1">
        <a:spcBef>
          <a:spcPct val="20000"/>
        </a:spcBef>
        <a:buFont typeface="Arial" pitchFamily="34" charset="0"/>
        <a:buChar char="–"/>
        <a:defRPr sz="294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1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089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888" r:id="rId19"/>
    <p:sldLayoutId id="2147483889" r:id="rId20"/>
    <p:sldLayoutId id="2147483890" r:id="rId21"/>
    <p:sldLayoutId id="2147483891" r:id="rId22"/>
  </p:sldLayoutIdLst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p:txStyles>
    <p:titleStyle>
      <a:lvl1pPr algn="ctr" defTabSz="960120" rtl="0" eaLnBrk="1" latinLnBrk="1" hangingPunct="1"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45" indent="-360045" algn="l" defTabSz="960120" rtl="0" eaLnBrk="1" latinLnBrk="1" hangingPunct="1">
        <a:spcBef>
          <a:spcPct val="20000"/>
        </a:spcBef>
        <a:buFont typeface="Arial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780098" indent="-300038" algn="l" defTabSz="960120" rtl="0" eaLnBrk="1" latinLnBrk="1" hangingPunct="1">
        <a:spcBef>
          <a:spcPct val="20000"/>
        </a:spcBef>
        <a:buFont typeface="Arial" pitchFamily="34" charset="0"/>
        <a:buChar char="–"/>
        <a:defRPr sz="294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1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502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  <p:sldLayoutId id="2147483739" r:id="rId21"/>
    <p:sldLayoutId id="2147483785" r:id="rId22"/>
    <p:sldLayoutId id="2147483786" r:id="rId23"/>
    <p:sldLayoutId id="2147483837" r:id="rId24"/>
    <p:sldLayoutId id="2147483838" r:id="rId25"/>
    <p:sldLayoutId id="2147483879" r:id="rId26"/>
    <p:sldLayoutId id="2147483880" r:id="rId27"/>
    <p:sldLayoutId id="2147483887" r:id="rId28"/>
  </p:sldLayoutIdLst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p:txStyles>
    <p:titleStyle>
      <a:lvl1pPr algn="ctr" defTabSz="960120" rtl="0" eaLnBrk="1" latinLnBrk="1" hangingPunct="1"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45" indent="-360045" algn="l" defTabSz="960120" rtl="0" eaLnBrk="1" latinLnBrk="1" hangingPunct="1">
        <a:spcBef>
          <a:spcPct val="20000"/>
        </a:spcBef>
        <a:buFont typeface="Arial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780098" indent="-300038" algn="l" defTabSz="960120" rtl="0" eaLnBrk="1" latinLnBrk="1" hangingPunct="1">
        <a:spcBef>
          <a:spcPct val="20000"/>
        </a:spcBef>
        <a:buFont typeface="Arial" pitchFamily="34" charset="0"/>
        <a:buChar char="–"/>
        <a:defRPr sz="294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1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5F766CA-A137-4ADD-904E-BFD935070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377" y="287536"/>
            <a:ext cx="8385096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B1A57B8-F359-46E2-85EB-9551DE561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377" y="1437680"/>
            <a:ext cx="8385096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1EAA3D-A8F1-4CB6-A4E7-BCF54F025D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8377" y="5005626"/>
            <a:ext cx="2187416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0179F-591F-4B98-8F2D-529E82C2169F}" type="datetimeFigureOut">
              <a:rPr lang="es-CO" smtClean="0"/>
              <a:t>23/11/2021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2DEF66-34C0-4972-A447-9D639EFB79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20363" y="5005626"/>
            <a:ext cx="3281124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55A1E2C-D1B1-4263-A83E-B32E3D3C9C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66057" y="5005626"/>
            <a:ext cx="2187416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50F37-8B2C-4DFD-B7A5-B42E41550F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930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  <p:sldLayoutId id="2147483936" r:id="rId14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7.xml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microsoft.com/office/2007/relationships/hdphoto" Target="../media/hdphoto5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37.png"/><Relationship Id="rId5" Type="http://schemas.microsoft.com/office/2007/relationships/hdphoto" Target="../media/hdphoto4.wdp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412" y="54100"/>
            <a:ext cx="7076871" cy="38889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04383" y="164773"/>
            <a:ext cx="8284933" cy="83638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6780" tIns="48390" rIns="96780" bIns="48390">
            <a:spAutoFit/>
          </a:bodyPr>
          <a:lstStyle>
            <a:lvl1pPr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PÉPTIDOS DERIVADOS DE MELITINA: POTENCIALES AGENTES ANTIBACTERIANOS Y ANTICANCERÍGENOS</a:t>
            </a:r>
            <a:endParaRPr lang="zh-CN" altLang="en-US" sz="2400" b="1" spc="300" dirty="0"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3" name="矩形 102"/>
          <p:cNvSpPr>
            <a:spLocks noChangeArrowheads="1"/>
          </p:cNvSpPr>
          <p:nvPr/>
        </p:nvSpPr>
        <p:spPr bwMode="auto">
          <a:xfrm>
            <a:off x="180405" y="3078453"/>
            <a:ext cx="554468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s-ES" altLang="zh-CN" sz="2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方正粗谭黑简体" pitchFamily="2" charset="-122"/>
              </a:rPr>
              <a:t>Asesor Interno</a:t>
            </a:r>
          </a:p>
          <a:p>
            <a:pPr algn="ctr"/>
            <a:r>
              <a:rPr lang="es-ES" altLang="zh-CN" sz="2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方正粗谭黑简体" pitchFamily="2" charset="-122"/>
              </a:rPr>
              <a:t>MSc. Sandra Mónica Estupiñán Torres. </a:t>
            </a:r>
          </a:p>
          <a:p>
            <a:pPr algn="ctr"/>
            <a:r>
              <a:rPr lang="es-ES" altLang="zh-CN" sz="2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方正粗谭黑简体" pitchFamily="2" charset="-122"/>
              </a:rPr>
              <a:t>Asesor Externo</a:t>
            </a:r>
          </a:p>
          <a:p>
            <a:pPr algn="ctr"/>
            <a:r>
              <a:rPr lang="es-ES" altLang="zh-CN" sz="2000" b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方正粗谭黑简体" pitchFamily="2" charset="-122"/>
              </a:rPr>
              <a:t>Ph.D</a:t>
            </a:r>
            <a:r>
              <a:rPr lang="es-ES" altLang="zh-CN" sz="2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方正粗谭黑简体" pitchFamily="2" charset="-122"/>
              </a:rPr>
              <a:t>. Claudia Marcela Parra Giraldo </a:t>
            </a:r>
          </a:p>
          <a:p>
            <a:pPr algn="ctr"/>
            <a:r>
              <a:rPr lang="es-ES" altLang="zh-CN" sz="2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方正粗谭黑简体" pitchFamily="2" charset="-122"/>
              </a:rPr>
              <a:t>Co-Asesor Externo </a:t>
            </a:r>
          </a:p>
          <a:p>
            <a:pPr algn="ctr"/>
            <a:r>
              <a:rPr lang="es-ES" altLang="zh-CN" sz="2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方正粗谭黑简体" pitchFamily="2" charset="-122"/>
              </a:rPr>
              <a:t>MSc. </a:t>
            </a:r>
            <a:r>
              <a:rPr lang="es-ES" altLang="zh-CN" sz="2000" b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方正粗谭黑简体" pitchFamily="2" charset="-122"/>
              </a:rPr>
              <a:t>Yerly</a:t>
            </a:r>
            <a:r>
              <a:rPr lang="es-ES" altLang="zh-CN" sz="2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方正粗谭黑简体" pitchFamily="2" charset="-122"/>
              </a:rPr>
              <a:t> Vargas Casanova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981" y="3078453"/>
            <a:ext cx="4045602" cy="22398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2">
            <a:extLst>
              <a:ext uri="{FF2B5EF4-FFF2-40B4-BE49-F238E27FC236}">
                <a16:creationId xmlns:a16="http://schemas.microsoft.com/office/drawing/2014/main" id="{FD545011-09D5-4A71-9613-B2F005861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458" y="2428777"/>
            <a:ext cx="8284933" cy="40550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6780" tIns="48390" rIns="96780" bIns="48390">
            <a:spAutoFit/>
          </a:bodyPr>
          <a:lstStyle>
            <a:lvl1pPr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es-CO" altLang="zh-CN" sz="2000" b="1" spc="300" dirty="0"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Julian David Ramirez Andrade </a:t>
            </a:r>
            <a:endParaRPr lang="zh-CN" altLang="en-US" sz="2000" b="1" spc="300" dirty="0"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0299DB9-ADDF-4195-BAE9-FBB294841BB9}"/>
              </a:ext>
            </a:extLst>
          </p:cNvPr>
          <p:cNvSpPr txBox="1"/>
          <p:nvPr/>
        </p:nvSpPr>
        <p:spPr>
          <a:xfrm>
            <a:off x="180405" y="1539670"/>
            <a:ext cx="604867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altLang="zh-CN" sz="2000" kern="0" dirty="0"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Monografía para optar al título de Bacteriólogo y Laboratorista Clínico</a:t>
            </a:r>
            <a:endParaRPr lang="zh-CN" altLang="en-US" sz="2000" kern="0" dirty="0"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  <a:p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035877C-CF8F-41AC-98A5-6B16716CDF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8031" y="142299"/>
            <a:ext cx="1372287" cy="186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2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tmFilter="0,0; .5, 1; 1, 1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3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ECCB126C-80A7-4FC9-938E-470650807E10}"/>
              </a:ext>
            </a:extLst>
          </p:cNvPr>
          <p:cNvSpPr/>
          <p:nvPr/>
        </p:nvSpPr>
        <p:spPr>
          <a:xfrm>
            <a:off x="612453" y="4360479"/>
            <a:ext cx="9001000" cy="5681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 1. Principal mecanismo de acción de melitina frente a membranas bacterianas.</a:t>
            </a:r>
            <a:endParaRPr lang="es-CO" sz="1400" dirty="0">
              <a:solidFill>
                <a:schemeClr val="tx1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BE072E1-20BD-4206-9C4E-E9B754E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7358" b="44231"/>
          <a:stretch/>
        </p:blipFill>
        <p:spPr>
          <a:xfrm>
            <a:off x="828477" y="756121"/>
            <a:ext cx="3631469" cy="3524388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DBA01FC-FB13-4408-A283-8FDE67FA7AD8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Melitina en Bacteria Grampositivas y Gramnegativas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9583A1B-AF67-4D11-9F25-B9593A50DF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28" r="48679"/>
          <a:stretch/>
        </p:blipFill>
        <p:spPr bwMode="auto">
          <a:xfrm>
            <a:off x="4860925" y="756121"/>
            <a:ext cx="4062863" cy="3310307"/>
          </a:xfrm>
          <a:prstGeom prst="rect">
            <a:avLst/>
          </a:prstGeom>
          <a:noFill/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2306657-1585-464D-A89F-A5A3BFBBE984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B91ADE2-A5AB-4475-A97B-133F99D27B24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506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ECCB126C-80A7-4FC9-938E-470650807E10}"/>
              </a:ext>
            </a:extLst>
          </p:cNvPr>
          <p:cNvSpPr/>
          <p:nvPr/>
        </p:nvSpPr>
        <p:spPr>
          <a:xfrm>
            <a:off x="403269" y="4381146"/>
            <a:ext cx="8928992" cy="5681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 1. Principal mecanismo de acción de melitina frente a membranas bacterianas.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DBA01FC-FB13-4408-A283-8FDE67FA7AD8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Melitina en Bacteria Grampositivas y Gramnegativas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3E971EF-1513-467E-9A7A-B241961D6C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5" t="31244" r="1" b="21145"/>
          <a:stretch/>
        </p:blipFill>
        <p:spPr bwMode="auto">
          <a:xfrm>
            <a:off x="3636789" y="684113"/>
            <a:ext cx="2091842" cy="3477051"/>
          </a:xfrm>
          <a:prstGeom prst="rect">
            <a:avLst/>
          </a:prstGeom>
          <a:noFill/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9ADB039-3835-41F9-83A6-2F60AC9FF368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21FA814-4596-455D-8DAB-51AD006B70B5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167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ECCB126C-80A7-4FC9-938E-470650807E10}"/>
              </a:ext>
            </a:extLst>
          </p:cNvPr>
          <p:cNvSpPr/>
          <p:nvPr/>
        </p:nvSpPr>
        <p:spPr>
          <a:xfrm>
            <a:off x="560170" y="900138"/>
            <a:ext cx="8601510" cy="80114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 2. </a:t>
            </a:r>
            <a:r>
              <a:rPr lang="es-E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Imágenes de microscopía electrónica de barrido (MEB) de células cancerosas que muestran diferencias en la morfología celular antes y después del tratamiento con melitina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DBA01FC-FB13-4408-A283-8FDE67FA7AD8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Melitina en Células Cancerígenas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462906D-D7B2-4631-BC6F-A954890078AD}"/>
              </a:ext>
            </a:extLst>
          </p:cNvPr>
          <p:cNvSpPr txBox="1"/>
          <p:nvPr/>
        </p:nvSpPr>
        <p:spPr>
          <a:xfrm>
            <a:off x="972493" y="4058805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Línea Celular AGS</a:t>
            </a:r>
            <a:endParaRPr lang="es-CO" dirty="0"/>
          </a:p>
        </p:txBody>
      </p:sp>
      <p:pic>
        <p:nvPicPr>
          <p:cNvPr id="6" name="Imagen 5" descr="Una captura de pantalla de un celular con texto e imágenes&#10;&#10;Descripción generada automáticamente con confianza baja">
            <a:extLst>
              <a:ext uri="{FF2B5EF4-FFF2-40B4-BE49-F238E27FC236}">
                <a16:creationId xmlns:a16="http://schemas.microsoft.com/office/drawing/2014/main" id="{712320D8-6C4E-450A-A870-631CDAE153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24"/>
          <a:stretch/>
        </p:blipFill>
        <p:spPr bwMode="auto">
          <a:xfrm>
            <a:off x="560170" y="1908249"/>
            <a:ext cx="8601510" cy="194358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6904A24-7242-4B74-8350-7EB3BB961B91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19E1EFA-6183-4B4C-B233-0FA1A090BF64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16B4452-3B0D-4208-8B42-D3DDEFB0A45B}"/>
              </a:ext>
            </a:extLst>
          </p:cNvPr>
          <p:cNvSpPr txBox="1"/>
          <p:nvPr/>
        </p:nvSpPr>
        <p:spPr>
          <a:xfrm>
            <a:off x="28427" y="5059093"/>
            <a:ext cx="5624586" cy="25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(Jo et al., 2012; </a:t>
            </a:r>
            <a:r>
              <a:rPr lang="da-DK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Meong Cheol et al., 2017</a:t>
            </a:r>
            <a:r>
              <a:rPr lang="es-E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55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ECCB126C-80A7-4FC9-938E-470650807E10}"/>
              </a:ext>
            </a:extLst>
          </p:cNvPr>
          <p:cNvSpPr/>
          <p:nvPr/>
        </p:nvSpPr>
        <p:spPr>
          <a:xfrm>
            <a:off x="560170" y="900138"/>
            <a:ext cx="8601510" cy="80114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 2. </a:t>
            </a:r>
            <a:r>
              <a:rPr lang="es-E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Imágenes de microscopía electrónica de barrido (MEB) de células cancerosas que muestran diferencias en la morfología celular antes y después del tratamiento con melitina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DBA01FC-FB13-4408-A283-8FDE67FA7AD8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Melitina en Células Cancerígenas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462906D-D7B2-4631-BC6F-A954890078AD}"/>
              </a:ext>
            </a:extLst>
          </p:cNvPr>
          <p:cNvSpPr txBox="1"/>
          <p:nvPr/>
        </p:nvSpPr>
        <p:spPr>
          <a:xfrm>
            <a:off x="972493" y="4058805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Línea Celular COLO205</a:t>
            </a:r>
            <a:endParaRPr lang="es-CO" dirty="0"/>
          </a:p>
        </p:txBody>
      </p:sp>
      <p:pic>
        <p:nvPicPr>
          <p:cNvPr id="7" name="Imagen 6" descr="Una captura de pantalla de un celular con texto e imágenes&#10;&#10;Descripción generada automáticamente con confianza baja">
            <a:extLst>
              <a:ext uri="{FF2B5EF4-FFF2-40B4-BE49-F238E27FC236}">
                <a16:creationId xmlns:a16="http://schemas.microsoft.com/office/drawing/2014/main" id="{EEAF90B7-6094-4F0C-BD37-00C3A8E28B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03" b="27086"/>
          <a:stretch/>
        </p:blipFill>
        <p:spPr bwMode="auto">
          <a:xfrm>
            <a:off x="544097" y="2009519"/>
            <a:ext cx="8601510" cy="1836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74683CB-F45A-4F96-9FDC-1E3D33DB3B8E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724CCE30-26E9-464A-8C46-5E8B546BE204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F00641D-A574-43AE-8D73-DFA83D8F5832}"/>
              </a:ext>
            </a:extLst>
          </p:cNvPr>
          <p:cNvSpPr txBox="1"/>
          <p:nvPr/>
        </p:nvSpPr>
        <p:spPr>
          <a:xfrm>
            <a:off x="28427" y="5059093"/>
            <a:ext cx="5624586" cy="25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(Jo et al., 2012; </a:t>
            </a:r>
            <a:r>
              <a:rPr lang="da-DK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Meong Cheol et al., 2017</a:t>
            </a:r>
            <a:r>
              <a:rPr lang="es-E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85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ECCB126C-80A7-4FC9-938E-470650807E10}"/>
              </a:ext>
            </a:extLst>
          </p:cNvPr>
          <p:cNvSpPr/>
          <p:nvPr/>
        </p:nvSpPr>
        <p:spPr>
          <a:xfrm>
            <a:off x="560170" y="900138"/>
            <a:ext cx="8601510" cy="80114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 2. </a:t>
            </a:r>
            <a:r>
              <a:rPr lang="es-E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Imágenes de microscopía electrónica de barrido (MEB) de células cancerosas que muestran diferencias en la morfología celular antes y después del tratamiento con melitina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DBA01FC-FB13-4408-A283-8FDE67FA7AD8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Melitina en Células Cancerígenas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462906D-D7B2-4631-BC6F-A954890078AD}"/>
              </a:ext>
            </a:extLst>
          </p:cNvPr>
          <p:cNvSpPr txBox="1"/>
          <p:nvPr/>
        </p:nvSpPr>
        <p:spPr>
          <a:xfrm>
            <a:off x="900485" y="4131205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Línea Celular HCT-15 </a:t>
            </a:r>
            <a:endParaRPr lang="es-CO" dirty="0"/>
          </a:p>
        </p:txBody>
      </p:sp>
      <p:pic>
        <p:nvPicPr>
          <p:cNvPr id="6" name="Imagen 5" descr="Una captura de pantalla de un celular con texto e imágenes&#10;&#10;Descripción generada automáticamente con confianza baja">
            <a:extLst>
              <a:ext uri="{FF2B5EF4-FFF2-40B4-BE49-F238E27FC236}">
                <a16:creationId xmlns:a16="http://schemas.microsoft.com/office/drawing/2014/main" id="{4DB3545D-E975-4548-8DC9-55A83FD0FA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913"/>
          <a:stretch/>
        </p:blipFill>
        <p:spPr bwMode="auto">
          <a:xfrm>
            <a:off x="468437" y="2346885"/>
            <a:ext cx="8483701" cy="138555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7FA5070-138E-4EB3-9322-135CD1F7D36F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6C42493-33A3-4DBC-9802-684C697842F7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45C6BC3-86CA-416F-8305-20A252068E5D}"/>
              </a:ext>
            </a:extLst>
          </p:cNvPr>
          <p:cNvSpPr txBox="1"/>
          <p:nvPr/>
        </p:nvSpPr>
        <p:spPr>
          <a:xfrm>
            <a:off x="28427" y="5059093"/>
            <a:ext cx="5624586" cy="25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(Jo et al., 2012; </a:t>
            </a:r>
            <a:r>
              <a:rPr lang="da-DK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Meong Cheol et al., 2017</a:t>
            </a:r>
            <a:r>
              <a:rPr lang="es-E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07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"/>
          <p:cNvGrpSpPr/>
          <p:nvPr/>
        </p:nvGrpSpPr>
        <p:grpSpPr>
          <a:xfrm>
            <a:off x="4136217" y="688916"/>
            <a:ext cx="4860098" cy="2221178"/>
            <a:chOff x="5652972" y="1319680"/>
            <a:chExt cx="5804684" cy="492179"/>
          </a:xfrm>
        </p:grpSpPr>
        <p:sp>
          <p:nvSpPr>
            <p:cNvPr id="35" name="TextBox 7"/>
            <p:cNvSpPr txBox="1"/>
            <p:nvPr/>
          </p:nvSpPr>
          <p:spPr>
            <a:xfrm>
              <a:off x="6365620" y="1750480"/>
              <a:ext cx="5092036" cy="61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36" name="TextBox 8"/>
            <p:cNvSpPr txBox="1"/>
            <p:nvPr/>
          </p:nvSpPr>
          <p:spPr>
            <a:xfrm>
              <a:off x="5652972" y="1319680"/>
              <a:ext cx="4958937" cy="85248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s-ES" altLang="ko-K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Objetivo</a:t>
              </a:r>
              <a:r>
                <a:rPr lang="en-US" altLang="ko-K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General </a:t>
              </a:r>
              <a:endParaRPr lang="ko-KR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28" name="Picture 4" descr="OBJETIVOS - Cristinilla tejeda 2">
            <a:extLst>
              <a:ext uri="{FF2B5EF4-FFF2-40B4-BE49-F238E27FC236}">
                <a16:creationId xmlns:a16="http://schemas.microsoft.com/office/drawing/2014/main" id="{6966C08D-B780-4871-A8EE-0E6BE6C72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0" b="98000" l="10000" r="92000">
                        <a14:foregroundMark x1="78333" y1="13667" x2="83333" y2="12667"/>
                        <a14:foregroundMark x1="80667" y1="7667" x2="70667" y2="22333"/>
                        <a14:foregroundMark x1="70667" y1="22333" x2="91333" y2="20667"/>
                        <a14:foregroundMark x1="91333" y1="20667" x2="82333" y2="8000"/>
                        <a14:foregroundMark x1="82333" y1="8000" x2="81333" y2="7667"/>
                        <a14:foregroundMark x1="27000" y1="90000" x2="29000" y2="90000"/>
                        <a14:foregroundMark x1="26000" y1="94000" x2="26000" y2="94000"/>
                        <a14:foregroundMark x1="23667" y1="98000" x2="23667" y2="98000"/>
                        <a14:foregroundMark x1="23000" y1="77667" x2="23000" y2="77667"/>
                        <a14:foregroundMark x1="19667" y1="78000" x2="19667" y2="78000"/>
                        <a14:foregroundMark x1="77333" y1="4667" x2="91667" y2="13000"/>
                        <a14:foregroundMark x1="91667" y1="13000" x2="92000" y2="23667"/>
                        <a14:foregroundMark x1="71667" y1="34333" x2="71667" y2="34333"/>
                        <a14:foregroundMark x1="18000" y1="78333" x2="18000" y2="78333"/>
                        <a14:foregroundMark x1="62333" y1="50333" x2="62333" y2="50333"/>
                        <a14:foregroundMark x1="58333" y1="49667" x2="58333" y2="49667"/>
                        <a14:foregroundMark x1="52333" y1="56333" x2="52333" y2="56333"/>
                        <a14:foregroundMark x1="54000" y1="56333" x2="54000" y2="56333"/>
                        <a14:foregroundMark x1="70333" y1="19333" x2="76667" y2="8333"/>
                        <a14:foregroundMark x1="83667" y1="15667" x2="84000" y2="19667"/>
                        <a14:foregroundMark x1="89333" y1="23000" x2="79667" y2="32000"/>
                        <a14:foregroundMark x1="77667" y1="4000" x2="84667" y2="5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12" y="1347580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CuadroTexto 62">
            <a:extLst>
              <a:ext uri="{FF2B5EF4-FFF2-40B4-BE49-F238E27FC236}">
                <a16:creationId xmlns:a16="http://schemas.microsoft.com/office/drawing/2014/main" id="{3630B47D-2736-4E91-87C4-07EDA9EC73EC}"/>
              </a:ext>
            </a:extLst>
          </p:cNvPr>
          <p:cNvSpPr txBox="1"/>
          <p:nvPr/>
        </p:nvSpPr>
        <p:spPr>
          <a:xfrm>
            <a:off x="4136217" y="1140879"/>
            <a:ext cx="4860098" cy="70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s-MX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Describir la actividad antibacteriana y anticancerígena de péptidos derivados de melitina</a:t>
            </a:r>
            <a:r>
              <a:rPr lang="es-CO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s-CO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26B1CEE-A45D-48E3-958E-D54E255A49D9}"/>
              </a:ext>
            </a:extLst>
          </p:cNvPr>
          <p:cNvSpPr txBox="1">
            <a:spLocks/>
          </p:cNvSpPr>
          <p:nvPr/>
        </p:nvSpPr>
        <p:spPr>
          <a:xfrm>
            <a:off x="425481" y="79837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Objetivos  </a:t>
            </a: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D0BC66E1-B661-4C62-938E-9B00E57FFF33}"/>
              </a:ext>
            </a:extLst>
          </p:cNvPr>
          <p:cNvSpPr txBox="1"/>
          <p:nvPr/>
        </p:nvSpPr>
        <p:spPr>
          <a:xfrm>
            <a:off x="4136217" y="2022370"/>
            <a:ext cx="4151978" cy="3847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s-CO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Objetivos Específicos 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5856530-8E90-4710-9CAC-D1DCF41A0058}"/>
              </a:ext>
            </a:extLst>
          </p:cNvPr>
          <p:cNvSpPr txBox="1"/>
          <p:nvPr/>
        </p:nvSpPr>
        <p:spPr>
          <a:xfrm>
            <a:off x="4080651" y="2412305"/>
            <a:ext cx="5567909" cy="23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Tx/>
              <a:buChar char="-"/>
            </a:pPr>
            <a:r>
              <a:rPr lang="es-MX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Recopilar la información bibliográfica de los últimos veinte años, con respecto a la actividad antibacteriana de péptidos derivados de melitina.</a:t>
            </a:r>
          </a:p>
          <a:p>
            <a:pPr marL="285750" indent="-285750" algn="l">
              <a:lnSpc>
                <a:spcPct val="150000"/>
              </a:lnSpc>
              <a:buFontTx/>
              <a:buChar char="-"/>
            </a:pPr>
            <a:r>
              <a:rPr lang="es-MX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Recopilar la información bibliográfica de los veinte años, con respecto a la actividad anticancerígena de péptidos derivados de melitina.</a:t>
            </a:r>
          </a:p>
          <a:p>
            <a:pPr marL="285750" indent="-285750" algn="l">
              <a:lnSpc>
                <a:spcPct val="150000"/>
              </a:lnSpc>
              <a:buFontTx/>
              <a:buChar char="-"/>
            </a:pPr>
            <a:r>
              <a:rPr lang="es-MX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Comparar la actividad antibacteriana y anticancerígena encontrada, de los péptidos derivados melitina con respecto al péptido original.</a:t>
            </a:r>
            <a:endParaRPr lang="es-CO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6551704-959E-43DD-AA80-F45AEF51087D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003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091E7F-D3DA-4FA9-8966-BB1171C3CA3A}"/>
              </a:ext>
            </a:extLst>
          </p:cNvPr>
          <p:cNvGrpSpPr/>
          <p:nvPr/>
        </p:nvGrpSpPr>
        <p:grpSpPr>
          <a:xfrm>
            <a:off x="416459" y="1314836"/>
            <a:ext cx="1492138" cy="2681645"/>
            <a:chOff x="838200" y="1216897"/>
            <a:chExt cx="2940110" cy="5089705"/>
          </a:xfrm>
        </p:grpSpPr>
        <p:sp>
          <p:nvSpPr>
            <p:cNvPr id="5" name="Shape">
              <a:extLst>
                <a:ext uri="{FF2B5EF4-FFF2-40B4-BE49-F238E27FC236}">
                  <a16:creationId xmlns:a16="http://schemas.microsoft.com/office/drawing/2014/main" id="{DB1AA307-0228-453B-82AE-F8A41E2881D6}"/>
                </a:ext>
              </a:extLst>
            </p:cNvPr>
            <p:cNvSpPr/>
            <p:nvPr/>
          </p:nvSpPr>
          <p:spPr>
            <a:xfrm>
              <a:off x="1227618" y="1372667"/>
              <a:ext cx="1830267" cy="3041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71" y="7772"/>
                  </a:moveTo>
                  <a:lnTo>
                    <a:pt x="0" y="1300"/>
                  </a:lnTo>
                  <a:lnTo>
                    <a:pt x="4734" y="0"/>
                  </a:lnTo>
                  <a:lnTo>
                    <a:pt x="9605" y="6472"/>
                  </a:lnTo>
                  <a:cubicBezTo>
                    <a:pt x="9835" y="6804"/>
                    <a:pt x="10478" y="6942"/>
                    <a:pt x="11030" y="6804"/>
                  </a:cubicBezTo>
                  <a:lnTo>
                    <a:pt x="11030" y="6804"/>
                  </a:lnTo>
                  <a:cubicBezTo>
                    <a:pt x="11581" y="6665"/>
                    <a:pt x="12179" y="6804"/>
                    <a:pt x="12454" y="7135"/>
                  </a:cubicBezTo>
                  <a:lnTo>
                    <a:pt x="21600" y="19249"/>
                  </a:lnTo>
                  <a:lnTo>
                    <a:pt x="12960" y="21600"/>
                  </a:lnTo>
                  <a:lnTo>
                    <a:pt x="3814" y="9486"/>
                  </a:lnTo>
                  <a:cubicBezTo>
                    <a:pt x="3585" y="9154"/>
                    <a:pt x="3814" y="8795"/>
                    <a:pt x="4366" y="8629"/>
                  </a:cubicBezTo>
                  <a:lnTo>
                    <a:pt x="4366" y="8629"/>
                  </a:lnTo>
                  <a:cubicBezTo>
                    <a:pt x="4871" y="8463"/>
                    <a:pt x="5101" y="8103"/>
                    <a:pt x="4871" y="7772"/>
                  </a:cubicBezTo>
                  <a:close/>
                </a:path>
              </a:pathLst>
            </a:custGeom>
            <a:solidFill>
              <a:srgbClr val="A5A5A5">
                <a:lumMod val="75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E4B61B72-EB3E-4D7A-BD35-53D88D7E7C21}"/>
                </a:ext>
              </a:extLst>
            </p:cNvPr>
            <p:cNvSpPr/>
            <p:nvPr/>
          </p:nvSpPr>
          <p:spPr>
            <a:xfrm>
              <a:off x="2084336" y="3864945"/>
              <a:ext cx="1087989" cy="651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0292" extrusionOk="0">
                  <a:moveTo>
                    <a:pt x="3925" y="19864"/>
                  </a:moveTo>
                  <a:lnTo>
                    <a:pt x="19194" y="8578"/>
                  </a:lnTo>
                  <a:cubicBezTo>
                    <a:pt x="20609" y="7608"/>
                    <a:pt x="21205" y="4938"/>
                    <a:pt x="20535" y="2632"/>
                  </a:cubicBezTo>
                  <a:lnTo>
                    <a:pt x="20535" y="2632"/>
                  </a:lnTo>
                  <a:cubicBezTo>
                    <a:pt x="19939" y="327"/>
                    <a:pt x="18300" y="-644"/>
                    <a:pt x="16885" y="448"/>
                  </a:cubicBezTo>
                  <a:lnTo>
                    <a:pt x="1616" y="11733"/>
                  </a:lnTo>
                  <a:cubicBezTo>
                    <a:pt x="201" y="12704"/>
                    <a:pt x="-395" y="15374"/>
                    <a:pt x="275" y="17680"/>
                  </a:cubicBezTo>
                  <a:lnTo>
                    <a:pt x="275" y="17680"/>
                  </a:lnTo>
                  <a:cubicBezTo>
                    <a:pt x="871" y="19864"/>
                    <a:pt x="2510" y="20956"/>
                    <a:pt x="3925" y="19864"/>
                  </a:cubicBezTo>
                  <a:close/>
                </a:path>
              </a:pathLst>
            </a:custGeom>
            <a:solidFill>
              <a:srgbClr val="44546A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AC02DAE0-C438-467C-9A5A-55C7FD4375B1}"/>
                </a:ext>
              </a:extLst>
            </p:cNvPr>
            <p:cNvSpPr/>
            <p:nvPr/>
          </p:nvSpPr>
          <p:spPr>
            <a:xfrm>
              <a:off x="1032906" y="1216897"/>
              <a:ext cx="760875" cy="503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7" h="19937" extrusionOk="0">
                  <a:moveTo>
                    <a:pt x="5526" y="19392"/>
                  </a:moveTo>
                  <a:lnTo>
                    <a:pt x="18213" y="10907"/>
                  </a:lnTo>
                  <a:cubicBezTo>
                    <a:pt x="20205" y="9672"/>
                    <a:pt x="21044" y="6278"/>
                    <a:pt x="20100" y="3347"/>
                  </a:cubicBezTo>
                  <a:lnTo>
                    <a:pt x="20100" y="3347"/>
                  </a:lnTo>
                  <a:cubicBezTo>
                    <a:pt x="19262" y="415"/>
                    <a:pt x="16955" y="-819"/>
                    <a:pt x="14962" y="569"/>
                  </a:cubicBezTo>
                  <a:lnTo>
                    <a:pt x="2275" y="9055"/>
                  </a:lnTo>
                  <a:cubicBezTo>
                    <a:pt x="283" y="10289"/>
                    <a:pt x="-556" y="13684"/>
                    <a:pt x="388" y="16615"/>
                  </a:cubicBezTo>
                  <a:lnTo>
                    <a:pt x="388" y="16615"/>
                  </a:lnTo>
                  <a:cubicBezTo>
                    <a:pt x="1331" y="19392"/>
                    <a:pt x="3638" y="20781"/>
                    <a:pt x="5526" y="19392"/>
                  </a:cubicBezTo>
                  <a:close/>
                </a:path>
              </a:pathLst>
            </a:custGeom>
            <a:solidFill>
              <a:srgbClr val="44546A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" name="Shape">
              <a:extLst>
                <a:ext uri="{FF2B5EF4-FFF2-40B4-BE49-F238E27FC236}">
                  <a16:creationId xmlns:a16="http://schemas.microsoft.com/office/drawing/2014/main" id="{A4712DDE-5165-41F3-B879-C74462AD6298}"/>
                </a:ext>
              </a:extLst>
            </p:cNvPr>
            <p:cNvSpPr/>
            <p:nvPr/>
          </p:nvSpPr>
          <p:spPr>
            <a:xfrm>
              <a:off x="2201162" y="4838488"/>
              <a:ext cx="1577148" cy="295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684"/>
                  </a:moveTo>
                  <a:lnTo>
                    <a:pt x="4213" y="5684"/>
                  </a:lnTo>
                  <a:lnTo>
                    <a:pt x="4213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4213" y="21600"/>
                  </a:lnTo>
                  <a:lnTo>
                    <a:pt x="4213" y="15916"/>
                  </a:lnTo>
                  <a:lnTo>
                    <a:pt x="0" y="15916"/>
                  </a:lnTo>
                  <a:close/>
                </a:path>
              </a:pathLst>
            </a:custGeom>
            <a:solidFill>
              <a:srgbClr val="A5A5A5">
                <a:lumMod val="75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DFF43936-7461-4F08-8678-865A9F0AE4AA}"/>
                </a:ext>
              </a:extLst>
            </p:cNvPr>
            <p:cNvSpPr/>
            <p:nvPr/>
          </p:nvSpPr>
          <p:spPr>
            <a:xfrm>
              <a:off x="955026" y="5500503"/>
              <a:ext cx="2110881" cy="8060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3" h="21600" extrusionOk="0">
                  <a:moveTo>
                    <a:pt x="20529" y="21600"/>
                  </a:moveTo>
                  <a:lnTo>
                    <a:pt x="1037" y="21600"/>
                  </a:lnTo>
                  <a:cubicBezTo>
                    <a:pt x="440" y="21600"/>
                    <a:pt x="-37" y="20243"/>
                    <a:pt x="3" y="18783"/>
                  </a:cubicBezTo>
                  <a:cubicBezTo>
                    <a:pt x="122" y="12939"/>
                    <a:pt x="1156" y="0"/>
                    <a:pt x="7322" y="0"/>
                  </a:cubicBezTo>
                  <a:cubicBezTo>
                    <a:pt x="7322" y="0"/>
                    <a:pt x="7561" y="12417"/>
                    <a:pt x="12056" y="12417"/>
                  </a:cubicBezTo>
                  <a:lnTo>
                    <a:pt x="20529" y="12417"/>
                  </a:lnTo>
                  <a:cubicBezTo>
                    <a:pt x="21086" y="12417"/>
                    <a:pt x="21563" y="13670"/>
                    <a:pt x="21563" y="15130"/>
                  </a:cubicBezTo>
                  <a:lnTo>
                    <a:pt x="21563" y="18991"/>
                  </a:lnTo>
                  <a:cubicBezTo>
                    <a:pt x="21563" y="20452"/>
                    <a:pt x="21086" y="21600"/>
                    <a:pt x="20529" y="21600"/>
                  </a:cubicBezTo>
                  <a:close/>
                </a:path>
              </a:pathLst>
            </a:custGeom>
            <a:solidFill>
              <a:srgbClr val="44546A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D3806C0F-BD47-4B99-B34B-CA7B80227607}"/>
                </a:ext>
              </a:extLst>
            </p:cNvPr>
            <p:cNvSpPr/>
            <p:nvPr/>
          </p:nvSpPr>
          <p:spPr>
            <a:xfrm>
              <a:off x="838200" y="3163992"/>
              <a:ext cx="1557140" cy="2336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7" h="21244" extrusionOk="0">
                  <a:moveTo>
                    <a:pt x="19947" y="16287"/>
                  </a:moveTo>
                  <a:lnTo>
                    <a:pt x="19947" y="17880"/>
                  </a:lnTo>
                  <a:cubicBezTo>
                    <a:pt x="19947" y="19721"/>
                    <a:pt x="17852" y="21244"/>
                    <a:pt x="15208" y="21244"/>
                  </a:cubicBezTo>
                  <a:lnTo>
                    <a:pt x="8623" y="21244"/>
                  </a:lnTo>
                  <a:lnTo>
                    <a:pt x="4882" y="18588"/>
                  </a:lnTo>
                  <a:cubicBezTo>
                    <a:pt x="-1204" y="14268"/>
                    <a:pt x="-1653" y="7399"/>
                    <a:pt x="3834" y="2725"/>
                  </a:cubicBezTo>
                  <a:lnTo>
                    <a:pt x="6229" y="671"/>
                  </a:lnTo>
                  <a:cubicBezTo>
                    <a:pt x="7426" y="-356"/>
                    <a:pt x="9771" y="-179"/>
                    <a:pt x="10619" y="1025"/>
                  </a:cubicBezTo>
                  <a:lnTo>
                    <a:pt x="10619" y="1025"/>
                  </a:lnTo>
                  <a:cubicBezTo>
                    <a:pt x="11068" y="1698"/>
                    <a:pt x="10968" y="2512"/>
                    <a:pt x="10269" y="3079"/>
                  </a:cubicBezTo>
                  <a:lnTo>
                    <a:pt x="8424" y="4637"/>
                  </a:lnTo>
                  <a:cubicBezTo>
                    <a:pt x="4283" y="8142"/>
                    <a:pt x="4583" y="13348"/>
                    <a:pt x="9172" y="16570"/>
                  </a:cubicBezTo>
                  <a:lnTo>
                    <a:pt x="9471" y="16782"/>
                  </a:lnTo>
                  <a:cubicBezTo>
                    <a:pt x="10619" y="17597"/>
                    <a:pt x="12165" y="18057"/>
                    <a:pt x="13761" y="18057"/>
                  </a:cubicBezTo>
                  <a:lnTo>
                    <a:pt x="13761" y="18057"/>
                  </a:lnTo>
                  <a:cubicBezTo>
                    <a:pt x="15108" y="18057"/>
                    <a:pt x="16256" y="17278"/>
                    <a:pt x="16256" y="16287"/>
                  </a:cubicBezTo>
                  <a:lnTo>
                    <a:pt x="16256" y="16287"/>
                  </a:lnTo>
                  <a:cubicBezTo>
                    <a:pt x="16256" y="15791"/>
                    <a:pt x="16804" y="15401"/>
                    <a:pt x="17503" y="15401"/>
                  </a:cubicBezTo>
                  <a:lnTo>
                    <a:pt x="18700" y="15437"/>
                  </a:lnTo>
                  <a:cubicBezTo>
                    <a:pt x="19448" y="15401"/>
                    <a:pt x="19947" y="15791"/>
                    <a:pt x="19947" y="16287"/>
                  </a:cubicBezTo>
                  <a:close/>
                </a:path>
              </a:pathLst>
            </a:custGeom>
            <a:solidFill>
              <a:srgbClr val="44546A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1" name="Circle">
              <a:extLst>
                <a:ext uri="{FF2B5EF4-FFF2-40B4-BE49-F238E27FC236}">
                  <a16:creationId xmlns:a16="http://schemas.microsoft.com/office/drawing/2014/main" id="{B7F6E52E-DFA2-4228-A5ED-FD6D4E9B0B5D}"/>
                </a:ext>
              </a:extLst>
            </p:cNvPr>
            <p:cNvSpPr/>
            <p:nvPr/>
          </p:nvSpPr>
          <p:spPr>
            <a:xfrm>
              <a:off x="1110793" y="2891399"/>
              <a:ext cx="856721" cy="856721"/>
            </a:xfrm>
            <a:prstGeom prst="ellipse">
              <a:avLst/>
            </a:prstGeom>
            <a:solidFill>
              <a:srgbClr val="A5A5A5">
                <a:lumMod val="5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2" name="Circle">
              <a:extLst>
                <a:ext uri="{FF2B5EF4-FFF2-40B4-BE49-F238E27FC236}">
                  <a16:creationId xmlns:a16="http://schemas.microsoft.com/office/drawing/2014/main" id="{3660776F-3A66-40CA-8867-5E80D5326DC3}"/>
                </a:ext>
              </a:extLst>
            </p:cNvPr>
            <p:cNvSpPr/>
            <p:nvPr/>
          </p:nvSpPr>
          <p:spPr>
            <a:xfrm>
              <a:off x="1286031" y="3066637"/>
              <a:ext cx="506244" cy="506244"/>
            </a:xfrm>
            <a:prstGeom prst="ellipse">
              <a:avLst/>
            </a:prstGeom>
            <a:solidFill>
              <a:srgbClr val="A5A5A5">
                <a:lumMod val="75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C17415D3-DC2C-48B0-9BDA-8B90E1C460F3}"/>
                </a:ext>
              </a:extLst>
            </p:cNvPr>
            <p:cNvSpPr/>
            <p:nvPr/>
          </p:nvSpPr>
          <p:spPr>
            <a:xfrm>
              <a:off x="1266560" y="5150026"/>
              <a:ext cx="521818" cy="521818"/>
            </a:xfrm>
            <a:prstGeom prst="ellipse">
              <a:avLst/>
            </a:prstGeom>
            <a:solidFill>
              <a:srgbClr val="A5A5A5">
                <a:lumMod val="50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4" name="Circle">
              <a:extLst>
                <a:ext uri="{FF2B5EF4-FFF2-40B4-BE49-F238E27FC236}">
                  <a16:creationId xmlns:a16="http://schemas.microsoft.com/office/drawing/2014/main" id="{56754613-05E7-45B9-AFCA-1AF4D62F7CCB}"/>
                </a:ext>
              </a:extLst>
            </p:cNvPr>
            <p:cNvSpPr/>
            <p:nvPr/>
          </p:nvSpPr>
          <p:spPr>
            <a:xfrm>
              <a:off x="1379487" y="5262953"/>
              <a:ext cx="295964" cy="295964"/>
            </a:xfrm>
            <a:prstGeom prst="ellipse">
              <a:avLst/>
            </a:prstGeom>
            <a:solidFill>
              <a:srgbClr val="A5A5A5">
                <a:lumMod val="75000"/>
              </a:srgb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73703A31-8846-45BC-A91C-FA37694E8980}"/>
              </a:ext>
            </a:extLst>
          </p:cNvPr>
          <p:cNvSpPr txBox="1">
            <a:spLocks/>
          </p:cNvSpPr>
          <p:nvPr/>
        </p:nvSpPr>
        <p:spPr>
          <a:xfrm>
            <a:off x="425481" y="79837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Metodología </a:t>
            </a: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F83243AE-88D2-4167-A49D-AFE351130083}"/>
              </a:ext>
            </a:extLst>
          </p:cNvPr>
          <p:cNvSpPr/>
          <p:nvPr/>
        </p:nvSpPr>
        <p:spPr>
          <a:xfrm>
            <a:off x="2764740" y="946025"/>
            <a:ext cx="2498031" cy="1384639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realizo una búsqueda de información de artículos científicos y revisiones sobre la actividad de melitina </a:t>
            </a: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E90C6C88-2F58-49DB-AC2E-2BE806329497}"/>
              </a:ext>
            </a:extLst>
          </p:cNvPr>
          <p:cNvSpPr/>
          <p:nvPr/>
        </p:nvSpPr>
        <p:spPr>
          <a:xfrm>
            <a:off x="6301085" y="928097"/>
            <a:ext cx="3270449" cy="118715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evidenciaron revisiones de melitina, pero ninguna recopilaba la actividad de péptidos derivados de melitina</a:t>
            </a: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CA123C0B-890D-4BAB-BD37-B7677CEE03EB}"/>
              </a:ext>
            </a:extLst>
          </p:cNvPr>
          <p:cNvSpPr/>
          <p:nvPr/>
        </p:nvSpPr>
        <p:spPr>
          <a:xfrm>
            <a:off x="2866950" y="3289101"/>
            <a:ext cx="2458143" cy="1384639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/>
              <a:t>Se llevo a cabo una revisión de la literatura de artículos científicos y revisiones en bases de datos</a:t>
            </a:r>
            <a:endParaRPr lang="es-CO" sz="1600" dirty="0"/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CF89970B-5FB1-431A-A684-42FA684355AD}"/>
              </a:ext>
            </a:extLst>
          </p:cNvPr>
          <p:cNvSpPr/>
          <p:nvPr/>
        </p:nvSpPr>
        <p:spPr>
          <a:xfrm>
            <a:off x="6265080" y="3250105"/>
            <a:ext cx="3342457" cy="1462629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Recopilación y comparación de actividad de péptidos derivados de melitina en Bacterias del grupo ESKAPE y células cancerígenas con respecto a la secuencia original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D143E50-CE1A-4C99-9D64-16F98C6A0FF2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374A310A-09C0-433B-8DF7-A44F0B59BAB7}"/>
              </a:ext>
            </a:extLst>
          </p:cNvPr>
          <p:cNvSpPr/>
          <p:nvPr/>
        </p:nvSpPr>
        <p:spPr>
          <a:xfrm>
            <a:off x="2028623" y="1447406"/>
            <a:ext cx="504056" cy="525207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E7103BB1-A4F0-4733-95E3-26BF1D659A54}"/>
              </a:ext>
            </a:extLst>
          </p:cNvPr>
          <p:cNvSpPr/>
          <p:nvPr/>
        </p:nvSpPr>
        <p:spPr>
          <a:xfrm>
            <a:off x="5645773" y="1344119"/>
            <a:ext cx="504056" cy="525207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4D8C35C8-2412-48E9-8AE8-918CC112E8BC}"/>
              </a:ext>
            </a:extLst>
          </p:cNvPr>
          <p:cNvSpPr/>
          <p:nvPr/>
        </p:nvSpPr>
        <p:spPr>
          <a:xfrm>
            <a:off x="2028623" y="3784124"/>
            <a:ext cx="504056" cy="525207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E69E9B90-3F31-470B-9174-F35F4BDF3D54}"/>
              </a:ext>
            </a:extLst>
          </p:cNvPr>
          <p:cNvSpPr/>
          <p:nvPr/>
        </p:nvSpPr>
        <p:spPr>
          <a:xfrm>
            <a:off x="5645773" y="3705024"/>
            <a:ext cx="504056" cy="525207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4141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555E675-6C15-4B75-BEB1-FEC60C858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7" y="1037732"/>
            <a:ext cx="4584700" cy="2755900"/>
          </a:xfrm>
          <a:prstGeom prst="rect">
            <a:avLst/>
          </a:prstGeom>
          <a:noFill/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A01BCB8-760E-465D-8DF5-785D108D08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185" y="1037732"/>
            <a:ext cx="4575358" cy="2750284"/>
          </a:xfrm>
          <a:prstGeom prst="rect">
            <a:avLst/>
          </a:prstGeom>
          <a:noFill/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FA331093-BF97-4AB9-8B87-6067104399CD}"/>
              </a:ext>
            </a:extLst>
          </p:cNvPr>
          <p:cNvSpPr/>
          <p:nvPr/>
        </p:nvSpPr>
        <p:spPr>
          <a:xfrm>
            <a:off x="252413" y="4212505"/>
            <a:ext cx="4626614" cy="80114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 3. Temas principales que se abordan en este trabajo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AC549B05-05B8-48E7-9A19-B507093FA6F0}"/>
              </a:ext>
            </a:extLst>
          </p:cNvPr>
          <p:cNvSpPr/>
          <p:nvPr/>
        </p:nvSpPr>
        <p:spPr>
          <a:xfrm>
            <a:off x="5033185" y="4412604"/>
            <a:ext cx="4575358" cy="80114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 4. Categorías de los péptidos derivados de melitina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CF4AA87-385E-49A3-9290-936E19F80846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6353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341899" y="65992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CF4AA87-385E-49A3-9290-936E19F80846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</p:txBody>
      </p:sp>
      <p:sp>
        <p:nvSpPr>
          <p:cNvPr id="214" name="Oval 5">
            <a:extLst>
              <a:ext uri="{FF2B5EF4-FFF2-40B4-BE49-F238E27FC236}">
                <a16:creationId xmlns:a16="http://schemas.microsoft.com/office/drawing/2014/main" id="{C00C9852-6FCB-446C-9113-98E0AB1BFD51}"/>
              </a:ext>
            </a:extLst>
          </p:cNvPr>
          <p:cNvSpPr/>
          <p:nvPr/>
        </p:nvSpPr>
        <p:spPr>
          <a:xfrm>
            <a:off x="324421" y="684113"/>
            <a:ext cx="1640260" cy="152417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01600" dist="76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Péptidos Análogos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BBBC038-274B-4AC9-BBBB-FBD9A145B526}"/>
              </a:ext>
            </a:extLst>
          </p:cNvPr>
          <p:cNvSpPr/>
          <p:nvPr/>
        </p:nvSpPr>
        <p:spPr>
          <a:xfrm>
            <a:off x="6523898" y="637689"/>
            <a:ext cx="3013720" cy="93462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Reducción de aminoácidos hidrofílicos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2BCF53E0-2D16-46EF-B3F3-44A0E808BF6A}"/>
              </a:ext>
            </a:extLst>
          </p:cNvPr>
          <p:cNvSpPr/>
          <p:nvPr/>
        </p:nvSpPr>
        <p:spPr>
          <a:xfrm>
            <a:off x="6523898" y="1614523"/>
            <a:ext cx="3013720" cy="94182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Sustitución de aminoácidos hidrofóbicos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2D2F0FDA-7949-4A4E-83CB-EE147B4B914C}"/>
              </a:ext>
            </a:extLst>
          </p:cNvPr>
          <p:cNvSpPr/>
          <p:nvPr/>
        </p:nvSpPr>
        <p:spPr>
          <a:xfrm>
            <a:off x="2515357" y="4294595"/>
            <a:ext cx="2808312" cy="612714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Reducción en la hemolisis 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1889D79-4386-404F-9650-C8B3D2F51920}"/>
              </a:ext>
            </a:extLst>
          </p:cNvPr>
          <p:cNvSpPr/>
          <p:nvPr/>
        </p:nvSpPr>
        <p:spPr>
          <a:xfrm>
            <a:off x="2515357" y="1111309"/>
            <a:ext cx="324036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Secuencia original con modificación</a:t>
            </a: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90045468-8A3F-48F0-8C38-04880F60D3B1}"/>
              </a:ext>
            </a:extLst>
          </p:cNvPr>
          <p:cNvSpPr/>
          <p:nvPr/>
        </p:nvSpPr>
        <p:spPr>
          <a:xfrm>
            <a:off x="341899" y="2600317"/>
            <a:ext cx="1710211" cy="66527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 12-26,L1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EBF39A62-6A07-4F79-ACF1-17E50A697B25}"/>
              </a:ext>
            </a:extLst>
          </p:cNvPr>
          <p:cNvSpPr/>
          <p:nvPr/>
        </p:nvSpPr>
        <p:spPr>
          <a:xfrm>
            <a:off x="2858472" y="2644976"/>
            <a:ext cx="1545448" cy="64807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 12-26,S3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2BF5C7FF-7DA4-4837-8C16-71F5FBDCA6E4}"/>
              </a:ext>
            </a:extLst>
          </p:cNvPr>
          <p:cNvSpPr/>
          <p:nvPr/>
        </p:nvSpPr>
        <p:spPr>
          <a:xfrm>
            <a:off x="5196946" y="2537189"/>
            <a:ext cx="1710211" cy="64807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MDP2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5AC0D1D-3B2F-4D8E-BD4A-98DA150A33AA}"/>
              </a:ext>
            </a:extLst>
          </p:cNvPr>
          <p:cNvSpPr/>
          <p:nvPr/>
        </p:nvSpPr>
        <p:spPr>
          <a:xfrm>
            <a:off x="108397" y="3489513"/>
            <a:ext cx="2173458" cy="6339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Sustitución de </a:t>
            </a:r>
            <a:r>
              <a:rPr lang="es-CO" sz="1400" b="1" dirty="0">
                <a:solidFill>
                  <a:schemeClr val="tx1"/>
                </a:solidFill>
              </a:rPr>
              <a:t>G</a:t>
            </a:r>
            <a:r>
              <a:rPr lang="es-CO" sz="1400" dirty="0">
                <a:solidFill>
                  <a:schemeClr val="tx1"/>
                </a:solidFill>
              </a:rPr>
              <a:t> por </a:t>
            </a:r>
            <a:r>
              <a:rPr lang="es-CO" sz="1400" b="1" dirty="0">
                <a:solidFill>
                  <a:schemeClr val="tx1"/>
                </a:solidFill>
              </a:rPr>
              <a:t>L</a:t>
            </a:r>
            <a:r>
              <a:rPr lang="es-CO" sz="1400" dirty="0">
                <a:solidFill>
                  <a:schemeClr val="tx1"/>
                </a:solidFill>
              </a:rPr>
              <a:t> en la posición 1 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3AB057C-B5BE-489D-B149-756569676D6E}"/>
              </a:ext>
            </a:extLst>
          </p:cNvPr>
          <p:cNvSpPr/>
          <p:nvPr/>
        </p:nvSpPr>
        <p:spPr>
          <a:xfrm>
            <a:off x="2544467" y="3510738"/>
            <a:ext cx="2173458" cy="6127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Sustitución de </a:t>
            </a:r>
            <a:r>
              <a:rPr lang="es-CO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por S en la posición 3 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615C9B96-7129-4295-B7D5-7318B3C40073}"/>
              </a:ext>
            </a:extLst>
          </p:cNvPr>
          <p:cNvSpPr/>
          <p:nvPr/>
        </p:nvSpPr>
        <p:spPr>
          <a:xfrm>
            <a:off x="4949574" y="3503349"/>
            <a:ext cx="2173458" cy="5710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Motivo mínimo hidrófobo + sustitución de </a:t>
            </a:r>
            <a:r>
              <a:rPr lang="es-CO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s-CO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CO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por </a:t>
            </a:r>
            <a:r>
              <a:rPr lang="es-CO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A56A59C1-A61A-4041-AA6C-0A1BBA73D705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CDFC6636-439C-4C63-A11F-59DFEAC48220}"/>
              </a:ext>
            </a:extLst>
          </p:cNvPr>
          <p:cNvCxnSpPr>
            <a:stCxn id="214" idx="6"/>
            <a:endCxn id="2" idx="1"/>
          </p:cNvCxnSpPr>
          <p:nvPr/>
        </p:nvCxnSpPr>
        <p:spPr>
          <a:xfrm flipV="1">
            <a:off x="1964681" y="1435345"/>
            <a:ext cx="550676" cy="10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: angular 22">
            <a:extLst>
              <a:ext uri="{FF2B5EF4-FFF2-40B4-BE49-F238E27FC236}">
                <a16:creationId xmlns:a16="http://schemas.microsoft.com/office/drawing/2014/main" id="{73FEB218-D706-416F-AA0E-E367E7856AD0}"/>
              </a:ext>
            </a:extLst>
          </p:cNvPr>
          <p:cNvCxnSpPr>
            <a:stCxn id="2" idx="3"/>
            <a:endCxn id="4" idx="1"/>
          </p:cNvCxnSpPr>
          <p:nvPr/>
        </p:nvCxnSpPr>
        <p:spPr>
          <a:xfrm flipV="1">
            <a:off x="5755717" y="1105003"/>
            <a:ext cx="768181" cy="33034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: angular 24">
            <a:extLst>
              <a:ext uri="{FF2B5EF4-FFF2-40B4-BE49-F238E27FC236}">
                <a16:creationId xmlns:a16="http://schemas.microsoft.com/office/drawing/2014/main" id="{98A8A198-7D2E-43FB-B391-A2AEF28F02A8}"/>
              </a:ext>
            </a:extLst>
          </p:cNvPr>
          <p:cNvCxnSpPr>
            <a:stCxn id="2" idx="3"/>
            <a:endCxn id="17" idx="1"/>
          </p:cNvCxnSpPr>
          <p:nvPr/>
        </p:nvCxnSpPr>
        <p:spPr>
          <a:xfrm>
            <a:off x="5755717" y="1435345"/>
            <a:ext cx="768181" cy="65008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C355BF75-8AF8-4C44-B86F-AFCC95800A9E}"/>
              </a:ext>
            </a:extLst>
          </p:cNvPr>
          <p:cNvCxnSpPr>
            <a:stCxn id="3" idx="4"/>
            <a:endCxn id="5" idx="0"/>
          </p:cNvCxnSpPr>
          <p:nvPr/>
        </p:nvCxnSpPr>
        <p:spPr>
          <a:xfrm flipH="1">
            <a:off x="1195126" y="3265592"/>
            <a:ext cx="1879" cy="223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1CD27BC6-DB0E-4421-8425-CE29E6A8AF14}"/>
              </a:ext>
            </a:extLst>
          </p:cNvPr>
          <p:cNvCxnSpPr>
            <a:endCxn id="20" idx="0"/>
          </p:cNvCxnSpPr>
          <p:nvPr/>
        </p:nvCxnSpPr>
        <p:spPr>
          <a:xfrm>
            <a:off x="3631196" y="3315515"/>
            <a:ext cx="0" cy="195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C0484421-D514-4EDD-B0DB-58A0EFF39E81}"/>
              </a:ext>
            </a:extLst>
          </p:cNvPr>
          <p:cNvCxnSpPr>
            <a:stCxn id="18" idx="4"/>
            <a:endCxn id="21" idx="0"/>
          </p:cNvCxnSpPr>
          <p:nvPr/>
        </p:nvCxnSpPr>
        <p:spPr>
          <a:xfrm flipH="1">
            <a:off x="6036303" y="3185261"/>
            <a:ext cx="15749" cy="318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>
            <a:extLst>
              <a:ext uri="{FF2B5EF4-FFF2-40B4-BE49-F238E27FC236}">
                <a16:creationId xmlns:a16="http://schemas.microsoft.com/office/drawing/2014/main" id="{263685D5-3556-487D-86B5-230D3E17B12F}"/>
              </a:ext>
            </a:extLst>
          </p:cNvPr>
          <p:cNvSpPr txBox="1"/>
          <p:nvPr/>
        </p:nvSpPr>
        <p:spPr>
          <a:xfrm>
            <a:off x="337829" y="5026638"/>
            <a:ext cx="487154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Akbari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et al., 2018)</a:t>
            </a:r>
            <a:endParaRPr lang="es-CO" sz="1050" dirty="0"/>
          </a:p>
        </p:txBody>
      </p:sp>
    </p:spTree>
    <p:extLst>
      <p:ext uri="{BB962C8B-B14F-4D97-AF65-F5344CB8AC3E}">
        <p14:creationId xmlns:p14="http://schemas.microsoft.com/office/powerpoint/2010/main" val="81354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8BC47B-CA25-45D0-9F35-1CEC67D42A53}"/>
              </a:ext>
            </a:extLst>
          </p:cNvPr>
          <p:cNvSpPr txBox="1">
            <a:spLocks/>
          </p:cNvSpPr>
          <p:nvPr/>
        </p:nvSpPr>
        <p:spPr>
          <a:xfrm>
            <a:off x="252413" y="684113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Péptidos derivados de Melitina en Bacterias del grupo ESKAPE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C858E70-F1B4-4DFE-A034-ACA6E026FB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52" t="9456" r="22084" b="22873"/>
          <a:stretch/>
        </p:blipFill>
        <p:spPr bwMode="auto">
          <a:xfrm>
            <a:off x="1387922" y="888814"/>
            <a:ext cx="6624736" cy="3439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A4A2E4D7-D3C9-492F-BBF8-3BB3DBFF56BB}"/>
              </a:ext>
            </a:extLst>
          </p:cNvPr>
          <p:cNvSpPr/>
          <p:nvPr/>
        </p:nvSpPr>
        <p:spPr>
          <a:xfrm>
            <a:off x="945157" y="4428529"/>
            <a:ext cx="7766246" cy="40940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 5. </a:t>
            </a:r>
            <a:r>
              <a:rPr lang="es-ES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Clustal</a:t>
            </a:r>
            <a:r>
              <a:rPr lang="es-E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péptidos análogos de Mel (12-26).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2746BB5-273A-4E3C-AD21-53B5795073E7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3E7DCB1-C1D1-44D6-9B32-2D2C8C03953F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587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50"/>
          <p:cNvSpPr/>
          <p:nvPr/>
        </p:nvSpPr>
        <p:spPr>
          <a:xfrm>
            <a:off x="3299907" y="669283"/>
            <a:ext cx="1979656" cy="5816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 sz="2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矩形 51"/>
          <p:cNvSpPr/>
          <p:nvPr/>
        </p:nvSpPr>
        <p:spPr>
          <a:xfrm>
            <a:off x="2358793" y="762020"/>
            <a:ext cx="4001679" cy="36202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E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INTRODUCCIÓN </a:t>
            </a:r>
          </a:p>
        </p:txBody>
      </p:sp>
      <p:grpSp>
        <p:nvGrpSpPr>
          <p:cNvPr id="5" name="组合 52"/>
          <p:cNvGrpSpPr/>
          <p:nvPr/>
        </p:nvGrpSpPr>
        <p:grpSpPr>
          <a:xfrm>
            <a:off x="2374227" y="621827"/>
            <a:ext cx="652585" cy="629069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7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9" name="圆角矩形 56"/>
          <p:cNvSpPr/>
          <p:nvPr/>
        </p:nvSpPr>
        <p:spPr>
          <a:xfrm>
            <a:off x="3287531" y="1371231"/>
            <a:ext cx="1979656" cy="62214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 sz="2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57"/>
          <p:cNvSpPr/>
          <p:nvPr/>
        </p:nvSpPr>
        <p:spPr>
          <a:xfrm>
            <a:off x="2914612" y="1496068"/>
            <a:ext cx="2725494" cy="36202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PE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ANTECEDENTES</a:t>
            </a:r>
            <a:r>
              <a:rPr lang="es-PE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grpSp>
        <p:nvGrpSpPr>
          <p:cNvPr id="11" name="组合 58"/>
          <p:cNvGrpSpPr/>
          <p:nvPr/>
        </p:nvGrpSpPr>
        <p:grpSpPr>
          <a:xfrm>
            <a:off x="2387296" y="1350917"/>
            <a:ext cx="639516" cy="629069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13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14" name="圆角矩形 74"/>
          <p:cNvSpPr/>
          <p:nvPr/>
        </p:nvSpPr>
        <p:spPr bwMode="auto">
          <a:xfrm>
            <a:off x="2530100" y="1530994"/>
            <a:ext cx="376676" cy="320639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2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5" name="圆角矩形 75"/>
          <p:cNvSpPr/>
          <p:nvPr/>
        </p:nvSpPr>
        <p:spPr>
          <a:xfrm>
            <a:off x="3182444" y="2123101"/>
            <a:ext cx="2097119" cy="5816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 sz="2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矩形 76"/>
          <p:cNvSpPr/>
          <p:nvPr/>
        </p:nvSpPr>
        <p:spPr>
          <a:xfrm>
            <a:off x="3169301" y="2034312"/>
            <a:ext cx="2110263" cy="65748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E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PÉPTIDOS </a:t>
            </a:r>
          </a:p>
          <a:p>
            <a:pPr algn="ctr">
              <a:lnSpc>
                <a:spcPct val="120000"/>
              </a:lnSpc>
            </a:pPr>
            <a:r>
              <a:rPr lang="es-E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ANTIMICROBIANOS</a:t>
            </a:r>
          </a:p>
        </p:txBody>
      </p:sp>
      <p:grpSp>
        <p:nvGrpSpPr>
          <p:cNvPr id="17" name="组合 77"/>
          <p:cNvGrpSpPr/>
          <p:nvPr/>
        </p:nvGrpSpPr>
        <p:grpSpPr>
          <a:xfrm>
            <a:off x="2402069" y="2072250"/>
            <a:ext cx="652585" cy="58161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19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20" name="圆角矩形 100"/>
          <p:cNvSpPr/>
          <p:nvPr/>
        </p:nvSpPr>
        <p:spPr bwMode="auto">
          <a:xfrm>
            <a:off x="2538003" y="2219140"/>
            <a:ext cx="391172" cy="342735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3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21" name="圆角矩形 101"/>
          <p:cNvSpPr/>
          <p:nvPr/>
        </p:nvSpPr>
        <p:spPr>
          <a:xfrm>
            <a:off x="3109574" y="2804677"/>
            <a:ext cx="2169989" cy="61601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 sz="2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矩形 102"/>
          <p:cNvSpPr/>
          <p:nvPr/>
        </p:nvSpPr>
        <p:spPr>
          <a:xfrm>
            <a:off x="3606907" y="2917099"/>
            <a:ext cx="1175322" cy="36202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s-E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MELITINA</a:t>
            </a:r>
          </a:p>
        </p:txBody>
      </p:sp>
      <p:grpSp>
        <p:nvGrpSpPr>
          <p:cNvPr id="23" name="组合 103"/>
          <p:cNvGrpSpPr/>
          <p:nvPr/>
        </p:nvGrpSpPr>
        <p:grpSpPr>
          <a:xfrm>
            <a:off x="2402069" y="2855232"/>
            <a:ext cx="616602" cy="47170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25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26" name="圆角矩形 106"/>
          <p:cNvSpPr/>
          <p:nvPr/>
        </p:nvSpPr>
        <p:spPr bwMode="auto">
          <a:xfrm>
            <a:off x="2551320" y="2899902"/>
            <a:ext cx="311467" cy="373632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4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grpSp>
        <p:nvGrpSpPr>
          <p:cNvPr id="27" name="组合 42"/>
          <p:cNvGrpSpPr/>
          <p:nvPr/>
        </p:nvGrpSpPr>
        <p:grpSpPr>
          <a:xfrm>
            <a:off x="238721" y="1628361"/>
            <a:ext cx="1922376" cy="1891762"/>
            <a:chOff x="3962648" y="2819400"/>
            <a:chExt cx="1218704" cy="1218704"/>
          </a:xfrm>
        </p:grpSpPr>
        <p:grpSp>
          <p:nvGrpSpPr>
            <p:cNvPr id="28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0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5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lt"/>
                </a:endParaRPr>
              </a:p>
            </p:txBody>
          </p:sp>
          <p:sp>
            <p:nvSpPr>
              <p:cNvPr id="31" name="椭圆 46"/>
              <p:cNvSpPr/>
              <p:nvPr/>
            </p:nvSpPr>
            <p:spPr>
              <a:xfrm>
                <a:off x="392112" y="760413"/>
                <a:ext cx="3825873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5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lt"/>
                </a:endParaRPr>
              </a:p>
            </p:txBody>
          </p:sp>
        </p:grpSp>
        <p:sp>
          <p:nvSpPr>
            <p:cNvPr id="29" name="TextBox 5"/>
            <p:cNvSpPr txBox="1"/>
            <p:nvPr/>
          </p:nvSpPr>
          <p:spPr>
            <a:xfrm>
              <a:off x="4060210" y="3310186"/>
              <a:ext cx="1019487" cy="237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altLang="zh-CN" sz="1800" b="1" cap="all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lt"/>
                </a:rPr>
                <a:t>Contenido</a:t>
              </a:r>
              <a:endParaRPr lang="zh-CN" altLang="en-US" sz="1800" b="1" cap="all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32" name="圆角矩形 50">
            <a:extLst>
              <a:ext uri="{FF2B5EF4-FFF2-40B4-BE49-F238E27FC236}">
                <a16:creationId xmlns:a16="http://schemas.microsoft.com/office/drawing/2014/main" id="{6AD85E6E-811F-449F-BD2A-41E534990378}"/>
              </a:ext>
            </a:extLst>
          </p:cNvPr>
          <p:cNvSpPr/>
          <p:nvPr/>
        </p:nvSpPr>
        <p:spPr>
          <a:xfrm>
            <a:off x="3104145" y="3513418"/>
            <a:ext cx="2725493" cy="61601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 sz="2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矩形 51">
            <a:extLst>
              <a:ext uri="{FF2B5EF4-FFF2-40B4-BE49-F238E27FC236}">
                <a16:creationId xmlns:a16="http://schemas.microsoft.com/office/drawing/2014/main" id="{5A0B33E9-D49D-43CE-8D41-8D4F9D45CB48}"/>
              </a:ext>
            </a:extLst>
          </p:cNvPr>
          <p:cNvSpPr/>
          <p:nvPr/>
        </p:nvSpPr>
        <p:spPr>
          <a:xfrm>
            <a:off x="2152246" y="3473075"/>
            <a:ext cx="4640883" cy="65748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E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REPORTES DE ACTIVIDAD </a:t>
            </a:r>
          </a:p>
          <a:p>
            <a:pPr algn="ctr">
              <a:lnSpc>
                <a:spcPct val="120000"/>
              </a:lnSpc>
            </a:pPr>
            <a:r>
              <a:rPr lang="es-E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DE MELITINA</a:t>
            </a:r>
            <a:r>
              <a:rPr lang="en-U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</a:t>
            </a:r>
          </a:p>
        </p:txBody>
      </p:sp>
      <p:grpSp>
        <p:nvGrpSpPr>
          <p:cNvPr id="34" name="组合 52">
            <a:extLst>
              <a:ext uri="{FF2B5EF4-FFF2-40B4-BE49-F238E27FC236}">
                <a16:creationId xmlns:a16="http://schemas.microsoft.com/office/drawing/2014/main" id="{05DF397C-E5DB-480C-A698-78E5F33C3F80}"/>
              </a:ext>
            </a:extLst>
          </p:cNvPr>
          <p:cNvGrpSpPr/>
          <p:nvPr/>
        </p:nvGrpSpPr>
        <p:grpSpPr>
          <a:xfrm>
            <a:off x="2382981" y="3499557"/>
            <a:ext cx="627997" cy="47170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5" name="圆角矩形 53">
              <a:extLst>
                <a:ext uri="{FF2B5EF4-FFF2-40B4-BE49-F238E27FC236}">
                  <a16:creationId xmlns:a16="http://schemas.microsoft.com/office/drawing/2014/main" id="{82D6B760-C59D-4784-87C4-A23A84C7D10E}"/>
                </a:ext>
              </a:extLst>
            </p:cNvPr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36" name="圆角矩形 54">
              <a:extLst>
                <a:ext uri="{FF2B5EF4-FFF2-40B4-BE49-F238E27FC236}">
                  <a16:creationId xmlns:a16="http://schemas.microsoft.com/office/drawing/2014/main" id="{23F8BD0A-09C1-4AB4-B4A4-04FA37305AE8}"/>
                </a:ext>
              </a:extLst>
            </p:cNvPr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37" name="圆角矩形 55">
            <a:extLst>
              <a:ext uri="{FF2B5EF4-FFF2-40B4-BE49-F238E27FC236}">
                <a16:creationId xmlns:a16="http://schemas.microsoft.com/office/drawing/2014/main" id="{17A6A204-D8AD-4109-8F79-9AC45FA88087}"/>
              </a:ext>
            </a:extLst>
          </p:cNvPr>
          <p:cNvSpPr/>
          <p:nvPr/>
        </p:nvSpPr>
        <p:spPr bwMode="auto">
          <a:xfrm>
            <a:off x="2562464" y="3614438"/>
            <a:ext cx="289177" cy="271161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5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5748B585-B892-473B-A467-0CC57F93C347}"/>
              </a:ext>
            </a:extLst>
          </p:cNvPr>
          <p:cNvSpPr txBox="1"/>
          <p:nvPr/>
        </p:nvSpPr>
        <p:spPr>
          <a:xfrm>
            <a:off x="8821365" y="99188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grpSp>
        <p:nvGrpSpPr>
          <p:cNvPr id="52" name="组合 52">
            <a:extLst>
              <a:ext uri="{FF2B5EF4-FFF2-40B4-BE49-F238E27FC236}">
                <a16:creationId xmlns:a16="http://schemas.microsoft.com/office/drawing/2014/main" id="{9C6A97D5-64F6-4D47-BFAE-20FC902C8129}"/>
              </a:ext>
            </a:extLst>
          </p:cNvPr>
          <p:cNvGrpSpPr/>
          <p:nvPr/>
        </p:nvGrpSpPr>
        <p:grpSpPr>
          <a:xfrm>
            <a:off x="2382980" y="4151141"/>
            <a:ext cx="627997" cy="47170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3" name="圆角矩形 53">
              <a:extLst>
                <a:ext uri="{FF2B5EF4-FFF2-40B4-BE49-F238E27FC236}">
                  <a16:creationId xmlns:a16="http://schemas.microsoft.com/office/drawing/2014/main" id="{6057E087-30D4-4C01-B17C-DF3917E71556}"/>
                </a:ext>
              </a:extLst>
            </p:cNvPr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54" name="圆角矩形 54">
              <a:extLst>
                <a:ext uri="{FF2B5EF4-FFF2-40B4-BE49-F238E27FC236}">
                  <a16:creationId xmlns:a16="http://schemas.microsoft.com/office/drawing/2014/main" id="{9FE3553E-0C56-4613-B2E4-92A337DD7CD0}"/>
                </a:ext>
              </a:extLst>
            </p:cNvPr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55" name="圆角矩形 55">
            <a:extLst>
              <a:ext uri="{FF2B5EF4-FFF2-40B4-BE49-F238E27FC236}">
                <a16:creationId xmlns:a16="http://schemas.microsoft.com/office/drawing/2014/main" id="{5FBF5F7F-340C-4717-AC6E-49E0482FC1CF}"/>
              </a:ext>
            </a:extLst>
          </p:cNvPr>
          <p:cNvSpPr/>
          <p:nvPr/>
        </p:nvSpPr>
        <p:spPr bwMode="auto">
          <a:xfrm>
            <a:off x="2562464" y="4263017"/>
            <a:ext cx="289177" cy="271161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6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grpSp>
        <p:nvGrpSpPr>
          <p:cNvPr id="56" name="组合 52">
            <a:extLst>
              <a:ext uri="{FF2B5EF4-FFF2-40B4-BE49-F238E27FC236}">
                <a16:creationId xmlns:a16="http://schemas.microsoft.com/office/drawing/2014/main" id="{87EA28D4-7F1D-461B-8260-652B2C85606A}"/>
              </a:ext>
            </a:extLst>
          </p:cNvPr>
          <p:cNvGrpSpPr/>
          <p:nvPr/>
        </p:nvGrpSpPr>
        <p:grpSpPr>
          <a:xfrm>
            <a:off x="5890991" y="702261"/>
            <a:ext cx="627997" cy="47170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7" name="圆角矩形 53">
              <a:extLst>
                <a:ext uri="{FF2B5EF4-FFF2-40B4-BE49-F238E27FC236}">
                  <a16:creationId xmlns:a16="http://schemas.microsoft.com/office/drawing/2014/main" id="{4C4B30BA-5398-46AF-AD9F-43DD2051808B}"/>
                </a:ext>
              </a:extLst>
            </p:cNvPr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58" name="圆角矩形 54">
              <a:extLst>
                <a:ext uri="{FF2B5EF4-FFF2-40B4-BE49-F238E27FC236}">
                  <a16:creationId xmlns:a16="http://schemas.microsoft.com/office/drawing/2014/main" id="{F605F7EC-C8AF-424E-9FA6-0FCB18DBFA39}"/>
                </a:ext>
              </a:extLst>
            </p:cNvPr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59" name="圆角矩形 55">
            <a:extLst>
              <a:ext uri="{FF2B5EF4-FFF2-40B4-BE49-F238E27FC236}">
                <a16:creationId xmlns:a16="http://schemas.microsoft.com/office/drawing/2014/main" id="{3A630B50-9E96-457C-AB68-3D4E1003F210}"/>
              </a:ext>
            </a:extLst>
          </p:cNvPr>
          <p:cNvSpPr/>
          <p:nvPr/>
        </p:nvSpPr>
        <p:spPr bwMode="auto">
          <a:xfrm>
            <a:off x="6075212" y="837214"/>
            <a:ext cx="289177" cy="271161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8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grpSp>
        <p:nvGrpSpPr>
          <p:cNvPr id="60" name="组合 52">
            <a:extLst>
              <a:ext uri="{FF2B5EF4-FFF2-40B4-BE49-F238E27FC236}">
                <a16:creationId xmlns:a16="http://schemas.microsoft.com/office/drawing/2014/main" id="{56AFECA7-C02F-4BAD-B628-93A8EBA5295C}"/>
              </a:ext>
            </a:extLst>
          </p:cNvPr>
          <p:cNvGrpSpPr/>
          <p:nvPr/>
        </p:nvGrpSpPr>
        <p:grpSpPr>
          <a:xfrm>
            <a:off x="2404439" y="4820026"/>
            <a:ext cx="627997" cy="47170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1" name="圆角矩形 53">
              <a:extLst>
                <a:ext uri="{FF2B5EF4-FFF2-40B4-BE49-F238E27FC236}">
                  <a16:creationId xmlns:a16="http://schemas.microsoft.com/office/drawing/2014/main" id="{F2648B03-5069-4DAF-A31D-90FF260BE5EC}"/>
                </a:ext>
              </a:extLst>
            </p:cNvPr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62" name="圆角矩形 54">
              <a:extLst>
                <a:ext uri="{FF2B5EF4-FFF2-40B4-BE49-F238E27FC236}">
                  <a16:creationId xmlns:a16="http://schemas.microsoft.com/office/drawing/2014/main" id="{628018F1-650D-4B4B-BB39-BFC5DD0F7D41}"/>
                </a:ext>
              </a:extLst>
            </p:cNvPr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63" name="圆角矩形 55">
            <a:extLst>
              <a:ext uri="{FF2B5EF4-FFF2-40B4-BE49-F238E27FC236}">
                <a16:creationId xmlns:a16="http://schemas.microsoft.com/office/drawing/2014/main" id="{F040DC75-8E9B-4624-90F2-BF524C0BCA86}"/>
              </a:ext>
            </a:extLst>
          </p:cNvPr>
          <p:cNvSpPr/>
          <p:nvPr/>
        </p:nvSpPr>
        <p:spPr bwMode="auto">
          <a:xfrm>
            <a:off x="2583772" y="4918216"/>
            <a:ext cx="289177" cy="271161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7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grpSp>
        <p:nvGrpSpPr>
          <p:cNvPr id="64" name="组合 52">
            <a:extLst>
              <a:ext uri="{FF2B5EF4-FFF2-40B4-BE49-F238E27FC236}">
                <a16:creationId xmlns:a16="http://schemas.microsoft.com/office/drawing/2014/main" id="{5220A1B3-485B-40BA-AC3E-849105A13F22}"/>
              </a:ext>
            </a:extLst>
          </p:cNvPr>
          <p:cNvGrpSpPr/>
          <p:nvPr/>
        </p:nvGrpSpPr>
        <p:grpSpPr>
          <a:xfrm>
            <a:off x="5913637" y="1425705"/>
            <a:ext cx="627997" cy="471705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5" name="圆角矩形 53">
              <a:extLst>
                <a:ext uri="{FF2B5EF4-FFF2-40B4-BE49-F238E27FC236}">
                  <a16:creationId xmlns:a16="http://schemas.microsoft.com/office/drawing/2014/main" id="{0D691D14-FF76-4029-9782-E97CEB151A24}"/>
                </a:ext>
              </a:extLst>
            </p:cNvPr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66" name="圆角矩形 54">
              <a:extLst>
                <a:ext uri="{FF2B5EF4-FFF2-40B4-BE49-F238E27FC236}">
                  <a16:creationId xmlns:a16="http://schemas.microsoft.com/office/drawing/2014/main" id="{09DBC30E-35F2-48A5-98C5-7509C137148F}"/>
                </a:ext>
              </a:extLst>
            </p:cNvPr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67" name="圆角矩形 55">
            <a:extLst>
              <a:ext uri="{FF2B5EF4-FFF2-40B4-BE49-F238E27FC236}">
                <a16:creationId xmlns:a16="http://schemas.microsoft.com/office/drawing/2014/main" id="{5DB26854-E08E-4861-92CF-143E76A5AD7F}"/>
              </a:ext>
            </a:extLst>
          </p:cNvPr>
          <p:cNvSpPr/>
          <p:nvPr/>
        </p:nvSpPr>
        <p:spPr bwMode="auto">
          <a:xfrm>
            <a:off x="6091261" y="1538832"/>
            <a:ext cx="289177" cy="271161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9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72" name="圆角矩形 56">
            <a:extLst>
              <a:ext uri="{FF2B5EF4-FFF2-40B4-BE49-F238E27FC236}">
                <a16:creationId xmlns:a16="http://schemas.microsoft.com/office/drawing/2014/main" id="{674E87EE-433D-4721-932E-1F3C77A64554}"/>
              </a:ext>
            </a:extLst>
          </p:cNvPr>
          <p:cNvSpPr/>
          <p:nvPr/>
        </p:nvSpPr>
        <p:spPr>
          <a:xfrm>
            <a:off x="6625703" y="712374"/>
            <a:ext cx="1979657" cy="483568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 sz="2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3" name="矩形 57">
            <a:extLst>
              <a:ext uri="{FF2B5EF4-FFF2-40B4-BE49-F238E27FC236}">
                <a16:creationId xmlns:a16="http://schemas.microsoft.com/office/drawing/2014/main" id="{9EA0A0DD-9842-412D-841E-2C7759DE74E0}"/>
              </a:ext>
            </a:extLst>
          </p:cNvPr>
          <p:cNvSpPr/>
          <p:nvPr/>
        </p:nvSpPr>
        <p:spPr>
          <a:xfrm>
            <a:off x="6288641" y="773796"/>
            <a:ext cx="2725494" cy="36202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PE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RESULTADOS</a:t>
            </a:r>
            <a:r>
              <a:rPr lang="es-PE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4" name="圆角矩形 75">
            <a:extLst>
              <a:ext uri="{FF2B5EF4-FFF2-40B4-BE49-F238E27FC236}">
                <a16:creationId xmlns:a16="http://schemas.microsoft.com/office/drawing/2014/main" id="{2373E5BF-D5A5-4895-BF7E-A27CEE0015B9}"/>
              </a:ext>
            </a:extLst>
          </p:cNvPr>
          <p:cNvSpPr/>
          <p:nvPr/>
        </p:nvSpPr>
        <p:spPr>
          <a:xfrm>
            <a:off x="6625703" y="1381150"/>
            <a:ext cx="1979656" cy="483568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 sz="2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5" name="矩形 76">
            <a:extLst>
              <a:ext uri="{FF2B5EF4-FFF2-40B4-BE49-F238E27FC236}">
                <a16:creationId xmlns:a16="http://schemas.microsoft.com/office/drawing/2014/main" id="{E695A8B2-EF09-4A48-A28D-39A604D72FAE}"/>
              </a:ext>
            </a:extLst>
          </p:cNvPr>
          <p:cNvSpPr/>
          <p:nvPr/>
        </p:nvSpPr>
        <p:spPr>
          <a:xfrm>
            <a:off x="6755149" y="1439566"/>
            <a:ext cx="1792477" cy="36202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E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CONCLUSIONES</a:t>
            </a:r>
            <a:r>
              <a:rPr lang="es-E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79" name="圆角矩形 56">
            <a:extLst>
              <a:ext uri="{FF2B5EF4-FFF2-40B4-BE49-F238E27FC236}">
                <a16:creationId xmlns:a16="http://schemas.microsoft.com/office/drawing/2014/main" id="{3798B4A6-6C78-4576-BA0C-44D7240BA64A}"/>
              </a:ext>
            </a:extLst>
          </p:cNvPr>
          <p:cNvSpPr/>
          <p:nvPr/>
        </p:nvSpPr>
        <p:spPr>
          <a:xfrm>
            <a:off x="3104145" y="4228753"/>
            <a:ext cx="2725493" cy="50263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 sz="2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0" name="矩形 57">
            <a:extLst>
              <a:ext uri="{FF2B5EF4-FFF2-40B4-BE49-F238E27FC236}">
                <a16:creationId xmlns:a16="http://schemas.microsoft.com/office/drawing/2014/main" id="{88BD3B16-49AA-4D79-B0EF-92EDC2B0E43A}"/>
              </a:ext>
            </a:extLst>
          </p:cNvPr>
          <p:cNvSpPr/>
          <p:nvPr/>
        </p:nvSpPr>
        <p:spPr>
          <a:xfrm>
            <a:off x="3050194" y="4276701"/>
            <a:ext cx="2725494" cy="36202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CO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OBJETIVOS</a:t>
            </a:r>
            <a:r>
              <a:rPr lang="en-U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81" name="圆角矩形 56">
            <a:extLst>
              <a:ext uri="{FF2B5EF4-FFF2-40B4-BE49-F238E27FC236}">
                <a16:creationId xmlns:a16="http://schemas.microsoft.com/office/drawing/2014/main" id="{BCE29F87-2F65-4B65-9F16-86E0ACB0B1B6}"/>
              </a:ext>
            </a:extLst>
          </p:cNvPr>
          <p:cNvSpPr/>
          <p:nvPr/>
        </p:nvSpPr>
        <p:spPr>
          <a:xfrm>
            <a:off x="3085881" y="4820026"/>
            <a:ext cx="2725493" cy="50263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 sz="20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2" name="矩形 57">
            <a:extLst>
              <a:ext uri="{FF2B5EF4-FFF2-40B4-BE49-F238E27FC236}">
                <a16:creationId xmlns:a16="http://schemas.microsoft.com/office/drawing/2014/main" id="{1E0ED52A-7293-4A6A-B407-48BFF579DADD}"/>
              </a:ext>
            </a:extLst>
          </p:cNvPr>
          <p:cNvSpPr/>
          <p:nvPr/>
        </p:nvSpPr>
        <p:spPr>
          <a:xfrm>
            <a:off x="3063284" y="4868704"/>
            <a:ext cx="2725494" cy="36202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s-CO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METODOLOGÍA </a:t>
            </a:r>
            <a:r>
              <a:rPr lang="en-US" altLang="zh-CN" sz="1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68" name="圆角矩形 74">
            <a:extLst>
              <a:ext uri="{FF2B5EF4-FFF2-40B4-BE49-F238E27FC236}">
                <a16:creationId xmlns:a16="http://schemas.microsoft.com/office/drawing/2014/main" id="{F85A4D64-9B42-4117-9E10-DE4D81BAC44A}"/>
              </a:ext>
            </a:extLst>
          </p:cNvPr>
          <p:cNvSpPr/>
          <p:nvPr/>
        </p:nvSpPr>
        <p:spPr bwMode="auto">
          <a:xfrm>
            <a:off x="2514456" y="800413"/>
            <a:ext cx="376676" cy="320639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1</a:t>
            </a:r>
            <a:endParaRPr lang="zh-CN" altLang="en-US" sz="16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021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9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0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1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1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12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7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1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14000"/>
                                </p:stCondLst>
                                <p:childTnLst>
                                  <p:par>
                                    <p:cTn id="1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7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5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9" grpId="0" animBg="1"/>
          <p:bldP spid="10" grpId="0"/>
          <p:bldP spid="14" grpId="0" animBg="1"/>
          <p:bldP spid="15" grpId="0" animBg="1"/>
          <p:bldP spid="16" grpId="0"/>
          <p:bldP spid="20" grpId="0" animBg="1"/>
          <p:bldP spid="21" grpId="0" animBg="1"/>
          <p:bldP spid="22" grpId="0"/>
          <p:bldP spid="26" grpId="0" animBg="1"/>
          <p:bldP spid="32" grpId="0" animBg="1"/>
          <p:bldP spid="33" grpId="0"/>
          <p:bldP spid="37" grpId="0" animBg="1"/>
          <p:bldP spid="55" grpId="0" animBg="1"/>
          <p:bldP spid="59" grpId="0" animBg="1"/>
          <p:bldP spid="63" grpId="0" animBg="1"/>
          <p:bldP spid="67" grpId="0" animBg="1"/>
          <p:bldP spid="72" grpId="0" animBg="1"/>
          <p:bldP spid="73" grpId="0"/>
          <p:bldP spid="74" grpId="0" animBg="1"/>
          <p:bldP spid="75" grpId="0"/>
          <p:bldP spid="79" grpId="0" animBg="1"/>
          <p:bldP spid="80" grpId="0"/>
          <p:bldP spid="81" grpId="0" animBg="1"/>
          <p:bldP spid="82" grpId="0"/>
          <p:bldP spid="6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9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0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1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1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12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7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1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14000"/>
                                </p:stCondLst>
                                <p:childTnLst>
                                  <p:par>
                                    <p:cTn id="1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7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5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9" grpId="0" animBg="1"/>
          <p:bldP spid="10" grpId="0"/>
          <p:bldP spid="14" grpId="0" animBg="1"/>
          <p:bldP spid="15" grpId="0" animBg="1"/>
          <p:bldP spid="16" grpId="0"/>
          <p:bldP spid="20" grpId="0" animBg="1"/>
          <p:bldP spid="21" grpId="0" animBg="1"/>
          <p:bldP spid="22" grpId="0"/>
          <p:bldP spid="26" grpId="0" animBg="1"/>
          <p:bldP spid="32" grpId="0" animBg="1"/>
          <p:bldP spid="33" grpId="0"/>
          <p:bldP spid="37" grpId="0" animBg="1"/>
          <p:bldP spid="55" grpId="0" animBg="1"/>
          <p:bldP spid="59" grpId="0" animBg="1"/>
          <p:bldP spid="63" grpId="0" animBg="1"/>
          <p:bldP spid="67" grpId="0" animBg="1"/>
          <p:bldP spid="72" grpId="0" animBg="1"/>
          <p:bldP spid="73" grpId="0"/>
          <p:bldP spid="74" grpId="0" animBg="1"/>
          <p:bldP spid="75" grpId="0"/>
          <p:bldP spid="79" grpId="0" animBg="1"/>
          <p:bldP spid="80" grpId="0"/>
          <p:bldP spid="81" grpId="0" animBg="1"/>
          <p:bldP spid="82" grpId="0"/>
          <p:bldP spid="68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8BC47B-CA25-45D0-9F35-1CEC67D42A53}"/>
              </a:ext>
            </a:extLst>
          </p:cNvPr>
          <p:cNvSpPr txBox="1">
            <a:spLocks/>
          </p:cNvSpPr>
          <p:nvPr/>
        </p:nvSpPr>
        <p:spPr>
          <a:xfrm>
            <a:off x="252413" y="517686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Péptidos derivados de Melitina en Bacterias del grupo ESKAPE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9AD8152F-493B-40EE-818F-2EDDCB313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091339"/>
              </p:ext>
            </p:extLst>
          </p:nvPr>
        </p:nvGraphicFramePr>
        <p:xfrm>
          <a:off x="227789" y="795931"/>
          <a:ext cx="9313655" cy="3862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539">
                  <a:extLst>
                    <a:ext uri="{9D8B030D-6E8A-4147-A177-3AD203B41FA5}">
                      <a16:colId xmlns:a16="http://schemas.microsoft.com/office/drawing/2014/main" val="3679717481"/>
                    </a:ext>
                  </a:extLst>
                </a:gridCol>
                <a:gridCol w="3909205">
                  <a:extLst>
                    <a:ext uri="{9D8B030D-6E8A-4147-A177-3AD203B41FA5}">
                      <a16:colId xmlns:a16="http://schemas.microsoft.com/office/drawing/2014/main" val="643021806"/>
                    </a:ext>
                  </a:extLst>
                </a:gridCol>
                <a:gridCol w="1841199">
                  <a:extLst>
                    <a:ext uri="{9D8B030D-6E8A-4147-A177-3AD203B41FA5}">
                      <a16:colId xmlns:a16="http://schemas.microsoft.com/office/drawing/2014/main" val="2242978415"/>
                    </a:ext>
                  </a:extLst>
                </a:gridCol>
                <a:gridCol w="1025356">
                  <a:extLst>
                    <a:ext uri="{9D8B030D-6E8A-4147-A177-3AD203B41FA5}">
                      <a16:colId xmlns:a16="http://schemas.microsoft.com/office/drawing/2014/main" val="2964620242"/>
                    </a:ext>
                  </a:extLst>
                </a:gridCol>
                <a:gridCol w="1025356">
                  <a:extLst>
                    <a:ext uri="{9D8B030D-6E8A-4147-A177-3AD203B41FA5}">
                      <a16:colId xmlns:a16="http://schemas.microsoft.com/office/drawing/2014/main" val="2817568549"/>
                    </a:ext>
                  </a:extLst>
                </a:gridCol>
              </a:tblGrid>
              <a:tr h="374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Péptido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Secuencia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Cepa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CMI (µg/</a:t>
                      </a:r>
                      <a:r>
                        <a:rPr lang="es-CO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CMB (µg/</a:t>
                      </a:r>
                      <a:r>
                        <a:rPr lang="es-CO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70900"/>
                  </a:ext>
                </a:extLst>
              </a:tr>
              <a:tr h="238146">
                <a:tc row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MDP2</a:t>
                      </a:r>
                      <a:endParaRPr lang="es-CO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GIGAVLKWLPALIKRKRQQ</a:t>
                      </a:r>
                      <a:endParaRPr lang="es-CO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S.aureus</a:t>
                      </a:r>
                      <a:r>
                        <a:rPr lang="es-CO" sz="1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25923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0,125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0,125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240514"/>
                  </a:ext>
                </a:extLst>
              </a:tr>
              <a:tr h="15016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Aislados SASM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150671"/>
                  </a:ext>
                </a:extLst>
              </a:tr>
              <a:tr h="23814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Aislados </a:t>
                      </a:r>
                      <a:r>
                        <a:rPr lang="es-CO" sz="1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S.aureus</a:t>
                      </a:r>
                      <a:r>
                        <a:rPr lang="es-CO" sz="1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0,125-1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0,25-2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66311"/>
                  </a:ext>
                </a:extLst>
              </a:tr>
              <a:tr h="15016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es-CO" sz="1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coli</a:t>
                      </a:r>
                      <a:r>
                        <a:rPr lang="es-CO" sz="1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25922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1,25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1,25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513216"/>
                  </a:ext>
                </a:extLst>
              </a:tr>
              <a:tr h="15016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Aislados </a:t>
                      </a:r>
                      <a:r>
                        <a:rPr lang="es-CO" sz="1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E.coli</a:t>
                      </a:r>
                      <a:r>
                        <a:rPr lang="es-CO" sz="1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0,31-2,5</a:t>
                      </a:r>
                      <a:endParaRPr lang="es-CO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0,31-2,5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9871458"/>
                  </a:ext>
                </a:extLst>
              </a:tr>
              <a:tr h="31225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P. </a:t>
                      </a:r>
                      <a:r>
                        <a:rPr lang="es-CO" sz="1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aeruginosa</a:t>
                      </a:r>
                      <a:r>
                        <a:rPr lang="es-CO" sz="1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27853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385711"/>
                  </a:ext>
                </a:extLst>
              </a:tr>
              <a:tr h="31225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Aislados </a:t>
                      </a:r>
                      <a:r>
                        <a:rPr lang="es-CO" sz="1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P. </a:t>
                      </a:r>
                      <a:r>
                        <a:rPr lang="es-CO" sz="1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aeruginosa</a:t>
                      </a:r>
                      <a:r>
                        <a:rPr lang="es-CO" sz="1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2,5-10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2,5-20</a:t>
                      </a:r>
                      <a:endParaRPr lang="es-CO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28" marR="47128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284536"/>
                  </a:ext>
                </a:extLst>
              </a:tr>
              <a:tr h="31225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Mel(12-26)</a:t>
                      </a:r>
                      <a:endParaRPr lang="es-CO" sz="11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GLPALISWIKRKRQQ</a:t>
                      </a:r>
                      <a:endParaRPr lang="es-CO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S.aureus</a:t>
                      </a:r>
                      <a:endParaRPr lang="es-CO" sz="11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5,6</a:t>
                      </a:r>
                      <a:endParaRPr lang="es-CO" sz="1100" b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100" b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070726"/>
                  </a:ext>
                </a:extLst>
              </a:tr>
              <a:tr h="31225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es-CO" sz="1000" b="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coli</a:t>
                      </a:r>
                      <a:endParaRPr lang="es-CO" sz="11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88,9</a:t>
                      </a:r>
                      <a:endParaRPr lang="es-CO" sz="11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1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814356"/>
                  </a:ext>
                </a:extLst>
              </a:tr>
              <a:tr h="31225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Mel(12-26, L3)</a:t>
                      </a:r>
                      <a:endParaRPr lang="es-CO" sz="11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GLLALISWIKRKRQQ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CO" sz="1100" dirty="0">
                        <a:effectLst/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S.aureus</a:t>
                      </a:r>
                      <a:endParaRPr lang="es-CO" sz="1100" b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es-CO" sz="1100" b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100" b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6447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CO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E. coli</a:t>
                      </a:r>
                      <a:endParaRPr lang="es-CO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70,8</a:t>
                      </a:r>
                      <a:endParaRPr lang="es-CO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522291"/>
                  </a:ext>
                </a:extLst>
              </a:tr>
              <a:tr h="31225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Mel(12-26, S3)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GLSALISWIKRKRQQ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CO" sz="1100" dirty="0">
                        <a:effectLst/>
                        <a:latin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S.aureus</a:t>
                      </a:r>
                      <a:endParaRPr lang="es-CO" sz="1100" b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es-CO" sz="1100" b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100" b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040194"/>
                  </a:ext>
                </a:extLst>
              </a:tr>
              <a:tr h="31225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CO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E. coli</a:t>
                      </a:r>
                      <a:endParaRPr lang="es-CO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6,25</a:t>
                      </a:r>
                      <a:endParaRPr lang="es-CO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155503"/>
                  </a:ext>
                </a:extLst>
              </a:tr>
            </a:tbl>
          </a:graphicData>
        </a:graphic>
      </p:graphicFrame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2873ADAA-CE98-44A4-891D-6763BC65F345}"/>
              </a:ext>
            </a:extLst>
          </p:cNvPr>
          <p:cNvSpPr/>
          <p:nvPr/>
        </p:nvSpPr>
        <p:spPr>
          <a:xfrm>
            <a:off x="240548" y="4678559"/>
            <a:ext cx="9134053" cy="3100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Tabla 3.</a:t>
            </a:r>
            <a:r>
              <a:rPr lang="es-ES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Reporte de CMI y CMB de los péptidos derivados de melitina contra cepas sensibles y resistentes pertenecientes al grupo ESKAPE</a:t>
            </a:r>
            <a:endParaRPr lang="es-CO" sz="1200" dirty="0">
              <a:solidFill>
                <a:schemeClr val="tx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55F8118-260E-4F2F-9675-362C0151C858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19C3EB06-8DA4-474E-9FCC-98054F8548F4}"/>
              </a:ext>
            </a:extLst>
          </p:cNvPr>
          <p:cNvSpPr/>
          <p:nvPr/>
        </p:nvSpPr>
        <p:spPr>
          <a:xfrm>
            <a:off x="6840" y="5076403"/>
            <a:ext cx="9487221" cy="31006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35AD800-7F0C-4F01-9FFB-A5C441CDA15D}"/>
              </a:ext>
            </a:extLst>
          </p:cNvPr>
          <p:cNvSpPr txBox="1"/>
          <p:nvPr/>
        </p:nvSpPr>
        <p:spPr>
          <a:xfrm>
            <a:off x="337829" y="5026638"/>
            <a:ext cx="487154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Akbari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et al., 2018)</a:t>
            </a:r>
            <a:endParaRPr lang="es-CO" sz="1050" dirty="0"/>
          </a:p>
        </p:txBody>
      </p:sp>
    </p:spTree>
    <p:extLst>
      <p:ext uri="{BB962C8B-B14F-4D97-AF65-F5344CB8AC3E}">
        <p14:creationId xmlns:p14="http://schemas.microsoft.com/office/powerpoint/2010/main" val="406888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CF4AA87-385E-49A3-9290-936E19F80846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214" name="Oval 5">
            <a:extLst>
              <a:ext uri="{FF2B5EF4-FFF2-40B4-BE49-F238E27FC236}">
                <a16:creationId xmlns:a16="http://schemas.microsoft.com/office/drawing/2014/main" id="{C00C9852-6FCB-446C-9113-98E0AB1BFD51}"/>
              </a:ext>
            </a:extLst>
          </p:cNvPr>
          <p:cNvSpPr/>
          <p:nvPr/>
        </p:nvSpPr>
        <p:spPr>
          <a:xfrm>
            <a:off x="3492773" y="633065"/>
            <a:ext cx="2160240" cy="792934"/>
          </a:xfrm>
          <a:prstGeom prst="ellipse">
            <a:avLst/>
          </a:prstGeom>
          <a:solidFill>
            <a:srgbClr val="9ED442"/>
          </a:solidFill>
          <a:ln>
            <a:noFill/>
          </a:ln>
          <a:effectLst>
            <a:outerShdw blurRad="101600" dist="76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Péptidos híbridos con melitina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BBBC038-274B-4AC9-BBBB-FBD9A145B526}"/>
              </a:ext>
            </a:extLst>
          </p:cNvPr>
          <p:cNvSpPr/>
          <p:nvPr/>
        </p:nvSpPr>
        <p:spPr>
          <a:xfrm>
            <a:off x="2916709" y="1804705"/>
            <a:ext cx="3312368" cy="51116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Unión de dos secuencias de diferente origen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C31F82D7-C2DC-4578-A2A3-B491EC63D014}"/>
              </a:ext>
            </a:extLst>
          </p:cNvPr>
          <p:cNvSpPr/>
          <p:nvPr/>
        </p:nvSpPr>
        <p:spPr>
          <a:xfrm>
            <a:off x="729579" y="2853692"/>
            <a:ext cx="2173458" cy="3107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Cecropina</a:t>
            </a:r>
            <a:r>
              <a:rPr lang="es-CO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FAD60857-7249-48C4-983C-DF121DDB491D}"/>
              </a:ext>
            </a:extLst>
          </p:cNvPr>
          <p:cNvSpPr/>
          <p:nvPr/>
        </p:nvSpPr>
        <p:spPr>
          <a:xfrm>
            <a:off x="6445101" y="2848716"/>
            <a:ext cx="2173458" cy="2958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Péptidos Bovinos 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4D108120-0B6D-4C68-B2BB-7805F81F8477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E398E950-909C-42D1-BA12-4B86584FA80C}"/>
              </a:ext>
            </a:extLst>
          </p:cNvPr>
          <p:cNvCxnSpPr>
            <a:stCxn id="214" idx="4"/>
            <a:endCxn id="4" idx="0"/>
          </p:cNvCxnSpPr>
          <p:nvPr/>
        </p:nvCxnSpPr>
        <p:spPr>
          <a:xfrm>
            <a:off x="4572893" y="1425999"/>
            <a:ext cx="0" cy="378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3E85E23C-8548-43F9-9D93-031C5E265D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264"/>
          <a:stretch/>
        </p:blipFill>
        <p:spPr>
          <a:xfrm>
            <a:off x="1005669" y="1658223"/>
            <a:ext cx="1661842" cy="10810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E29E4B0A-7C34-4B6B-9505-4F2EB8494B36}"/>
              </a:ext>
            </a:extLst>
          </p:cNvPr>
          <p:cNvSpPr/>
          <p:nvPr/>
        </p:nvSpPr>
        <p:spPr>
          <a:xfrm>
            <a:off x="99509" y="3580976"/>
            <a:ext cx="1260139" cy="30635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CM11</a:t>
            </a: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1BAFD046-B94D-4153-9E50-26E048088BB7}"/>
              </a:ext>
            </a:extLst>
          </p:cNvPr>
          <p:cNvSpPr/>
          <p:nvPr/>
        </p:nvSpPr>
        <p:spPr>
          <a:xfrm>
            <a:off x="2232634" y="3607716"/>
            <a:ext cx="1260139" cy="30635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>
                <a:latin typeface="Times New Roman" panose="02020603050405020304" pitchFamily="18" charset="0"/>
                <a:cs typeface="Times New Roman" panose="02020603050405020304" pitchFamily="18" charset="0"/>
              </a:rPr>
              <a:t>CM15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951D0684-B86E-45C8-AF8B-19A99560ADD4}"/>
              </a:ext>
            </a:extLst>
          </p:cNvPr>
          <p:cNvSpPr/>
          <p:nvPr/>
        </p:nvSpPr>
        <p:spPr>
          <a:xfrm>
            <a:off x="540725" y="4122238"/>
            <a:ext cx="2551166" cy="75058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Ca(1-7)M(2-9)</a:t>
            </a:r>
          </a:p>
          <a:p>
            <a:pPr algn="ctr"/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Ca(1-8)M(1-18)</a:t>
            </a:r>
          </a:p>
          <a:p>
            <a:pPr algn="ctr"/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CA(1-7)M(5-9)</a:t>
            </a:r>
            <a:endParaRPr lang="es-CO" sz="1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08CC9894-70FD-40EC-A60D-A060340655A2}"/>
              </a:ext>
            </a:extLst>
          </p:cNvPr>
          <p:cNvSpPr/>
          <p:nvPr/>
        </p:nvSpPr>
        <p:spPr>
          <a:xfrm>
            <a:off x="5719574" y="3677978"/>
            <a:ext cx="1631795" cy="53831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BMAP27-melitina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CC37A7FA-D642-41A3-AE61-F4F26C028236}"/>
              </a:ext>
            </a:extLst>
          </p:cNvPr>
          <p:cNvSpPr/>
          <p:nvPr/>
        </p:nvSpPr>
        <p:spPr>
          <a:xfrm>
            <a:off x="7802661" y="3696871"/>
            <a:ext cx="1631795" cy="53831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LFM23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65660AC7-2E47-448E-80ED-DCB6ACBE4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1349" y="1501188"/>
            <a:ext cx="1661842" cy="11991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25" name="Conector: angular 24">
            <a:extLst>
              <a:ext uri="{FF2B5EF4-FFF2-40B4-BE49-F238E27FC236}">
                <a16:creationId xmlns:a16="http://schemas.microsoft.com/office/drawing/2014/main" id="{B9166962-F222-4712-8E86-95A08BD0ED65}"/>
              </a:ext>
            </a:extLst>
          </p:cNvPr>
          <p:cNvCxnSpPr>
            <a:stCxn id="13" idx="2"/>
            <a:endCxn id="21" idx="0"/>
          </p:cNvCxnSpPr>
          <p:nvPr/>
        </p:nvCxnSpPr>
        <p:spPr>
          <a:xfrm rot="5400000">
            <a:off x="1064702" y="2829369"/>
            <a:ext cx="416485" cy="108672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: angular 30">
            <a:extLst>
              <a:ext uri="{FF2B5EF4-FFF2-40B4-BE49-F238E27FC236}">
                <a16:creationId xmlns:a16="http://schemas.microsoft.com/office/drawing/2014/main" id="{6AE0EE6B-3217-41E3-AF2E-A9535B521EE4}"/>
              </a:ext>
            </a:extLst>
          </p:cNvPr>
          <p:cNvCxnSpPr>
            <a:stCxn id="13" idx="2"/>
            <a:endCxn id="22" idx="0"/>
          </p:cNvCxnSpPr>
          <p:nvPr/>
        </p:nvCxnSpPr>
        <p:spPr>
          <a:xfrm rot="16200000" flipH="1">
            <a:off x="2117894" y="2862905"/>
            <a:ext cx="443225" cy="10463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D802955F-2425-4BBF-AAF0-F042BF016464}"/>
              </a:ext>
            </a:extLst>
          </p:cNvPr>
          <p:cNvCxnSpPr>
            <a:stCxn id="13" idx="2"/>
            <a:endCxn id="27" idx="0"/>
          </p:cNvCxnSpPr>
          <p:nvPr/>
        </p:nvCxnSpPr>
        <p:spPr>
          <a:xfrm>
            <a:off x="1816308" y="3164491"/>
            <a:ext cx="0" cy="957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: angular 35">
            <a:extLst>
              <a:ext uri="{FF2B5EF4-FFF2-40B4-BE49-F238E27FC236}">
                <a16:creationId xmlns:a16="http://schemas.microsoft.com/office/drawing/2014/main" id="{70ACB8DA-5958-4148-B668-446D043BDD22}"/>
              </a:ext>
            </a:extLst>
          </p:cNvPr>
          <p:cNvCxnSpPr>
            <a:cxnSpLocks/>
            <a:stCxn id="14" idx="2"/>
            <a:endCxn id="28" idx="0"/>
          </p:cNvCxnSpPr>
          <p:nvPr/>
        </p:nvCxnSpPr>
        <p:spPr>
          <a:xfrm rot="5400000">
            <a:off x="6766938" y="2913086"/>
            <a:ext cx="533426" cy="99635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: angular 37">
            <a:extLst>
              <a:ext uri="{FF2B5EF4-FFF2-40B4-BE49-F238E27FC236}">
                <a16:creationId xmlns:a16="http://schemas.microsoft.com/office/drawing/2014/main" id="{2C535F34-FD43-48D8-B013-983B97595AA8}"/>
              </a:ext>
            </a:extLst>
          </p:cNvPr>
          <p:cNvCxnSpPr>
            <a:stCxn id="14" idx="2"/>
            <a:endCxn id="29" idx="0"/>
          </p:cNvCxnSpPr>
          <p:nvPr/>
        </p:nvCxnSpPr>
        <p:spPr>
          <a:xfrm rot="16200000" flipH="1">
            <a:off x="7799035" y="2877346"/>
            <a:ext cx="552319" cy="108672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uadroTexto 47">
            <a:extLst>
              <a:ext uri="{FF2B5EF4-FFF2-40B4-BE49-F238E27FC236}">
                <a16:creationId xmlns:a16="http://schemas.microsoft.com/office/drawing/2014/main" id="{C615DC04-F1B8-499F-B026-EF98B7043EFB}"/>
              </a:ext>
            </a:extLst>
          </p:cNvPr>
          <p:cNvSpPr txBox="1"/>
          <p:nvPr/>
        </p:nvSpPr>
        <p:spPr>
          <a:xfrm>
            <a:off x="231739" y="5049315"/>
            <a:ext cx="487154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Moghaddam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2012; 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Almaaytah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2015 )</a:t>
            </a:r>
            <a:endParaRPr lang="es-CO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33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8BC47B-CA25-45D0-9F35-1CEC67D42A53}"/>
              </a:ext>
            </a:extLst>
          </p:cNvPr>
          <p:cNvSpPr txBox="1">
            <a:spLocks/>
          </p:cNvSpPr>
          <p:nvPr/>
        </p:nvSpPr>
        <p:spPr>
          <a:xfrm>
            <a:off x="252413" y="632502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Péptidos derivados de Melitina en Bacterias del grupo ESKAPE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2873ADAA-CE98-44A4-891D-6763BC65F345}"/>
              </a:ext>
            </a:extLst>
          </p:cNvPr>
          <p:cNvSpPr/>
          <p:nvPr/>
        </p:nvSpPr>
        <p:spPr>
          <a:xfrm>
            <a:off x="275418" y="4309222"/>
            <a:ext cx="9134053" cy="42327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Tabla 3.</a:t>
            </a:r>
            <a:r>
              <a:rPr lang="es-ES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Reporte de CMI y CMB de los péptidos derivados de melitina contra cepas sensibles y resistentes pertenecientes al grupo ESKAPE</a:t>
            </a:r>
            <a:endParaRPr lang="es-CO" sz="1200" dirty="0">
              <a:solidFill>
                <a:schemeClr val="tx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5627D82-69CF-444D-8DB9-106E8B9A97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799898"/>
              </p:ext>
            </p:extLst>
          </p:nvPr>
        </p:nvGraphicFramePr>
        <p:xfrm>
          <a:off x="293898" y="1060045"/>
          <a:ext cx="8455460" cy="31373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0979">
                  <a:extLst>
                    <a:ext uri="{9D8B030D-6E8A-4147-A177-3AD203B41FA5}">
                      <a16:colId xmlns:a16="http://schemas.microsoft.com/office/drawing/2014/main" val="2557910410"/>
                    </a:ext>
                  </a:extLst>
                </a:gridCol>
                <a:gridCol w="3620884">
                  <a:extLst>
                    <a:ext uri="{9D8B030D-6E8A-4147-A177-3AD203B41FA5}">
                      <a16:colId xmlns:a16="http://schemas.microsoft.com/office/drawing/2014/main" val="3532533724"/>
                    </a:ext>
                  </a:extLst>
                </a:gridCol>
                <a:gridCol w="1400979">
                  <a:extLst>
                    <a:ext uri="{9D8B030D-6E8A-4147-A177-3AD203B41FA5}">
                      <a16:colId xmlns:a16="http://schemas.microsoft.com/office/drawing/2014/main" val="352373194"/>
                    </a:ext>
                  </a:extLst>
                </a:gridCol>
                <a:gridCol w="1096181">
                  <a:extLst>
                    <a:ext uri="{9D8B030D-6E8A-4147-A177-3AD203B41FA5}">
                      <a16:colId xmlns:a16="http://schemas.microsoft.com/office/drawing/2014/main" val="1901605947"/>
                    </a:ext>
                  </a:extLst>
                </a:gridCol>
                <a:gridCol w="936437">
                  <a:extLst>
                    <a:ext uri="{9D8B030D-6E8A-4147-A177-3AD203B41FA5}">
                      <a16:colId xmlns:a16="http://schemas.microsoft.com/office/drawing/2014/main" val="1410999571"/>
                    </a:ext>
                  </a:extLst>
                </a:gridCol>
              </a:tblGrid>
              <a:tr h="2784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Péptido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Secuencia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Cepa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CMI (µg/</a:t>
                      </a:r>
                      <a:r>
                        <a:rPr lang="es-CO" sz="1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CMB (µg/</a:t>
                      </a:r>
                      <a:r>
                        <a:rPr lang="es-CO" sz="1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547462"/>
                  </a:ext>
                </a:extLst>
              </a:tr>
              <a:tr h="336769">
                <a:tc row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CM11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WKLFKKILKVL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S.aureus</a:t>
                      </a:r>
                      <a:r>
                        <a:rPr lang="es-CO" sz="11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33592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321778"/>
                  </a:ext>
                </a:extLst>
              </a:tr>
              <a:tr h="36270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P. </a:t>
                      </a:r>
                      <a:r>
                        <a:rPr lang="es-CO" sz="11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aeruginosa</a:t>
                      </a:r>
                      <a:r>
                        <a:rPr lang="es-CO" sz="11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27853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5469755"/>
                  </a:ext>
                </a:extLst>
              </a:tr>
              <a:tr h="36270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A.baumannii</a:t>
                      </a:r>
                      <a:r>
                        <a:rPr lang="es-CO" sz="11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17978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990005"/>
                  </a:ext>
                </a:extLst>
              </a:tr>
              <a:tr h="1744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es-CO" sz="11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coli</a:t>
                      </a:r>
                      <a:r>
                        <a:rPr lang="es-CO" sz="11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43890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028676"/>
                  </a:ext>
                </a:extLst>
              </a:tr>
              <a:tr h="1744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S.aureus A.C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2-32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16-64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116321"/>
                  </a:ext>
                </a:extLst>
              </a:tr>
              <a:tr h="1744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P. aeruginosa A.C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2-32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8-64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260735"/>
                  </a:ext>
                </a:extLst>
              </a:tr>
              <a:tr h="1744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A.baumannii</a:t>
                      </a: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A.C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2-16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16-64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392160"/>
                  </a:ext>
                </a:extLst>
              </a:tr>
              <a:tr h="16025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es-CO" sz="1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coli</a:t>
                      </a: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A.C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4-32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16-64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405" marR="214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060347"/>
                  </a:ext>
                </a:extLst>
              </a:tr>
              <a:tr h="46584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Ca(1-7)M(2-9)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627" marR="37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KWKLFKKIGAVLKVL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627" marR="37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A.baumannii</a:t>
                      </a:r>
                      <a:r>
                        <a:rPr lang="es-CO" sz="11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ATCC19606</a:t>
                      </a:r>
                      <a:endParaRPr lang="es-CO" sz="11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627" marR="37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627" marR="37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627" marR="37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97517"/>
                  </a:ext>
                </a:extLst>
              </a:tr>
              <a:tr h="46584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A.baumannii</a:t>
                      </a:r>
                      <a:r>
                        <a:rPr lang="es-CO" sz="11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A.C </a:t>
                      </a:r>
                      <a:endParaRPr lang="es-CO" sz="11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627" marR="37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2-4</a:t>
                      </a:r>
                      <a:endParaRPr lang="es-CO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627" marR="37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2-4</a:t>
                      </a:r>
                      <a:endParaRPr lang="es-CO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627" marR="376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055496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8BC07BB9-A309-4F2B-BC57-1C01BBE91A80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E49D9B9-30B3-4155-9B60-CCF3D02CE69A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6AA5CF8-BADA-4F7C-8C84-00502FF06168}"/>
              </a:ext>
            </a:extLst>
          </p:cNvPr>
          <p:cNvSpPr txBox="1"/>
          <p:nvPr/>
        </p:nvSpPr>
        <p:spPr>
          <a:xfrm>
            <a:off x="231739" y="5049315"/>
            <a:ext cx="487154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Moghaddam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2012; 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Almaaytah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2015 )</a:t>
            </a:r>
            <a:endParaRPr lang="es-CO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64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CF4AA87-385E-49A3-9290-936E19F80846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214" name="Oval 5">
            <a:extLst>
              <a:ext uri="{FF2B5EF4-FFF2-40B4-BE49-F238E27FC236}">
                <a16:creationId xmlns:a16="http://schemas.microsoft.com/office/drawing/2014/main" id="{C00C9852-6FCB-446C-9113-98E0AB1BFD51}"/>
              </a:ext>
            </a:extLst>
          </p:cNvPr>
          <p:cNvSpPr/>
          <p:nvPr/>
        </p:nvSpPr>
        <p:spPr>
          <a:xfrm>
            <a:off x="540448" y="556129"/>
            <a:ext cx="1860098" cy="1427869"/>
          </a:xfrm>
          <a:prstGeom prst="ellipse">
            <a:avLst/>
          </a:prstGeom>
          <a:solidFill>
            <a:srgbClr val="9ED442"/>
          </a:solidFill>
          <a:ln>
            <a:noFill/>
          </a:ln>
          <a:effectLst>
            <a:outerShdw blurRad="101600" dist="76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tx1"/>
                </a:solidFill>
              </a:rPr>
              <a:t>Péptidos derivados de melitina</a:t>
            </a:r>
          </a:p>
        </p:txBody>
      </p:sp>
      <p:graphicFrame>
        <p:nvGraphicFramePr>
          <p:cNvPr id="215" name="Table 8">
            <a:extLst>
              <a:ext uri="{FF2B5EF4-FFF2-40B4-BE49-F238E27FC236}">
                <a16:creationId xmlns:a16="http://schemas.microsoft.com/office/drawing/2014/main" id="{1EC53D4F-53AD-4DAB-BB23-B0FACD428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785227"/>
              </p:ext>
            </p:extLst>
          </p:nvPr>
        </p:nvGraphicFramePr>
        <p:xfrm>
          <a:off x="4748983" y="781591"/>
          <a:ext cx="3600399" cy="976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302814535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52388584"/>
                    </a:ext>
                  </a:extLst>
                </a:gridCol>
                <a:gridCol w="216023">
                  <a:extLst>
                    <a:ext uri="{9D8B030D-6E8A-4147-A177-3AD203B41FA5}">
                      <a16:colId xmlns:a16="http://schemas.microsoft.com/office/drawing/2014/main" val="581638572"/>
                    </a:ext>
                  </a:extLst>
                </a:gridCol>
              </a:tblGrid>
              <a:tr h="488472">
                <a:tc gridSpan="3">
                  <a:txBody>
                    <a:bodyPr/>
                    <a:lstStyle/>
                    <a:p>
                      <a:pPr algn="ctr"/>
                      <a:r>
                        <a:rPr lang="es-CO" sz="14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Péptidos + Molécula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272245"/>
                  </a:ext>
                </a:extLst>
              </a:tr>
              <a:tr h="4884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MEL-GO </a:t>
                      </a:r>
                      <a:r>
                        <a:rPr lang="es-CO" sz="10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NDs</a:t>
                      </a:r>
                      <a:endParaRPr lang="es-CO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MEL-GO </a:t>
                      </a:r>
                      <a:r>
                        <a:rPr lang="es-CO" sz="10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NCs</a:t>
                      </a:r>
                      <a:endParaRPr lang="es-CO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1000" b="1" noProof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630990"/>
                  </a:ext>
                </a:extLst>
              </a:tr>
            </a:tbl>
          </a:graphicData>
        </a:graphic>
      </p:graphicFrame>
      <p:cxnSp>
        <p:nvCxnSpPr>
          <p:cNvPr id="217" name="Straight Arrow Connector 18">
            <a:extLst>
              <a:ext uri="{FF2B5EF4-FFF2-40B4-BE49-F238E27FC236}">
                <a16:creationId xmlns:a16="http://schemas.microsoft.com/office/drawing/2014/main" id="{0953BFC4-6840-4AA0-8246-CCB5D06C6C5D}"/>
              </a:ext>
            </a:extLst>
          </p:cNvPr>
          <p:cNvCxnSpPr>
            <a:cxnSpLocks/>
            <a:stCxn id="214" idx="6"/>
            <a:endCxn id="215" idx="1"/>
          </p:cNvCxnSpPr>
          <p:nvPr/>
        </p:nvCxnSpPr>
        <p:spPr>
          <a:xfrm flipV="1">
            <a:off x="2400546" y="1270063"/>
            <a:ext cx="2348437" cy="1"/>
          </a:xfrm>
          <a:prstGeom prst="straightConnector1">
            <a:avLst/>
          </a:prstGeom>
          <a:ln>
            <a:headEnd type="oval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ABBBC038-274B-4AC9-BBBB-FBD9A145B526}"/>
              </a:ext>
            </a:extLst>
          </p:cNvPr>
          <p:cNvSpPr/>
          <p:nvPr/>
        </p:nvSpPr>
        <p:spPr>
          <a:xfrm>
            <a:off x="5042323" y="2300053"/>
            <a:ext cx="3013720" cy="93462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Partículas de grafeno Agregado a la secuencia original 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BD88E4EA-B4CB-4ECC-9B75-17F05F55F824}"/>
              </a:ext>
            </a:extLst>
          </p:cNvPr>
          <p:cNvCxnSpPr>
            <a:cxnSpLocks/>
            <a:stCxn id="215" idx="2"/>
            <a:endCxn id="4" idx="0"/>
          </p:cNvCxnSpPr>
          <p:nvPr/>
        </p:nvCxnSpPr>
        <p:spPr>
          <a:xfrm>
            <a:off x="6549182" y="1758535"/>
            <a:ext cx="1" cy="541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2D2F0FDA-7949-4A4E-83CB-EE147B4B914C}"/>
              </a:ext>
            </a:extLst>
          </p:cNvPr>
          <p:cNvSpPr/>
          <p:nvPr/>
        </p:nvSpPr>
        <p:spPr>
          <a:xfrm>
            <a:off x="5145027" y="3655593"/>
            <a:ext cx="2808312" cy="612714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Aumento en la actividad Antibacteriana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1139DBE2-CB24-446E-BC5C-5683F4E5A2D0}"/>
              </a:ext>
            </a:extLst>
          </p:cNvPr>
          <p:cNvCxnSpPr>
            <a:cxnSpLocks/>
            <a:stCxn id="4" idx="2"/>
            <a:endCxn id="10" idx="0"/>
          </p:cNvCxnSpPr>
          <p:nvPr/>
        </p:nvCxnSpPr>
        <p:spPr>
          <a:xfrm>
            <a:off x="6549183" y="3234681"/>
            <a:ext cx="0" cy="420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n 15">
            <a:extLst>
              <a:ext uri="{FF2B5EF4-FFF2-40B4-BE49-F238E27FC236}">
                <a16:creationId xmlns:a16="http://schemas.microsoft.com/office/drawing/2014/main" id="{DF6FBBA2-5BD8-4A86-BDCE-659440ECE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387" y="3199004"/>
            <a:ext cx="1680398" cy="1344318"/>
          </a:xfrm>
          <a:prstGeom prst="rect">
            <a:avLst/>
          </a:prstGeom>
        </p:spPr>
      </p:pic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5D8305A1-4543-4A25-B28E-C91BFAD7B17E}"/>
              </a:ext>
            </a:extLst>
          </p:cNvPr>
          <p:cNvSpPr/>
          <p:nvPr/>
        </p:nvSpPr>
        <p:spPr>
          <a:xfrm>
            <a:off x="1665807" y="2130003"/>
            <a:ext cx="3013721" cy="37670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GIGAVLKVLTTGLPALISWIKRKRQQ</a:t>
            </a:r>
            <a:endParaRPr lang="es-CO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90659ED-0F13-4D9E-B4ED-BBB35B2F9611}"/>
              </a:ext>
            </a:extLst>
          </p:cNvPr>
          <p:cNvSpPr txBox="1"/>
          <p:nvPr/>
        </p:nvSpPr>
        <p:spPr>
          <a:xfrm>
            <a:off x="2225667" y="4529239"/>
            <a:ext cx="187220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/>
              <a:t>Grafeno 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EEC19AC-2AD5-4857-B7B5-B336A46052C8}"/>
              </a:ext>
            </a:extLst>
          </p:cNvPr>
          <p:cNvSpPr txBox="1"/>
          <p:nvPr/>
        </p:nvSpPr>
        <p:spPr>
          <a:xfrm>
            <a:off x="2199519" y="2494888"/>
            <a:ext cx="187220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/>
              <a:t>Melitina </a:t>
            </a:r>
          </a:p>
        </p:txBody>
      </p:sp>
      <p:sp>
        <p:nvSpPr>
          <p:cNvPr id="18" name="Signo más 17">
            <a:extLst>
              <a:ext uri="{FF2B5EF4-FFF2-40B4-BE49-F238E27FC236}">
                <a16:creationId xmlns:a16="http://schemas.microsoft.com/office/drawing/2014/main" id="{6C2190A5-3FA6-46C6-93F7-D597F7CD2795}"/>
              </a:ext>
            </a:extLst>
          </p:cNvPr>
          <p:cNvSpPr/>
          <p:nvPr/>
        </p:nvSpPr>
        <p:spPr>
          <a:xfrm>
            <a:off x="2975342" y="2914060"/>
            <a:ext cx="360041" cy="28880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196250C8-50DF-444E-9BE5-05567BE5A39C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96A0B594-4047-4333-A045-C94FA7B13917}"/>
              </a:ext>
            </a:extLst>
          </p:cNvPr>
          <p:cNvSpPr txBox="1"/>
          <p:nvPr/>
        </p:nvSpPr>
        <p:spPr>
          <a:xfrm>
            <a:off x="396429" y="5100080"/>
            <a:ext cx="5715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(Lu et al., 2019)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290330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8BC47B-CA25-45D0-9F35-1CEC67D42A53}"/>
              </a:ext>
            </a:extLst>
          </p:cNvPr>
          <p:cNvSpPr txBox="1">
            <a:spLocks/>
          </p:cNvSpPr>
          <p:nvPr/>
        </p:nvSpPr>
        <p:spPr>
          <a:xfrm>
            <a:off x="252413" y="632502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Péptidos derivados de Melitina en Bacterias del grupo ESKAPE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2873ADAA-CE98-44A4-891D-6763BC65F345}"/>
              </a:ext>
            </a:extLst>
          </p:cNvPr>
          <p:cNvSpPr/>
          <p:nvPr/>
        </p:nvSpPr>
        <p:spPr>
          <a:xfrm>
            <a:off x="595569" y="3654976"/>
            <a:ext cx="8297804" cy="57787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Tabla 3.</a:t>
            </a:r>
            <a:r>
              <a:rPr lang="es-ES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Reporte de CMI y CMB de los péptidos derivados de melitina contra cepas sensibles y resistentes pertenecientes al grupo ESKAPE</a:t>
            </a:r>
            <a:endParaRPr lang="es-CO" sz="1200" dirty="0">
              <a:solidFill>
                <a:schemeClr val="tx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4F963AC3-FF62-422D-A1CF-CC6BCC55E1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948591"/>
              </p:ext>
            </p:extLst>
          </p:nvPr>
        </p:nvGraphicFramePr>
        <p:xfrm>
          <a:off x="595569" y="1232089"/>
          <a:ext cx="8136904" cy="22335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8200">
                  <a:extLst>
                    <a:ext uri="{9D8B030D-6E8A-4147-A177-3AD203B41FA5}">
                      <a16:colId xmlns:a16="http://schemas.microsoft.com/office/drawing/2014/main" val="1038350388"/>
                    </a:ext>
                  </a:extLst>
                </a:gridCol>
                <a:gridCol w="3484467">
                  <a:extLst>
                    <a:ext uri="{9D8B030D-6E8A-4147-A177-3AD203B41FA5}">
                      <a16:colId xmlns:a16="http://schemas.microsoft.com/office/drawing/2014/main" val="3578667422"/>
                    </a:ext>
                  </a:extLst>
                </a:gridCol>
                <a:gridCol w="1348200">
                  <a:extLst>
                    <a:ext uri="{9D8B030D-6E8A-4147-A177-3AD203B41FA5}">
                      <a16:colId xmlns:a16="http://schemas.microsoft.com/office/drawing/2014/main" val="1621826321"/>
                    </a:ext>
                  </a:extLst>
                </a:gridCol>
                <a:gridCol w="1054882">
                  <a:extLst>
                    <a:ext uri="{9D8B030D-6E8A-4147-A177-3AD203B41FA5}">
                      <a16:colId xmlns:a16="http://schemas.microsoft.com/office/drawing/2014/main" val="2657429747"/>
                    </a:ext>
                  </a:extLst>
                </a:gridCol>
                <a:gridCol w="901155">
                  <a:extLst>
                    <a:ext uri="{9D8B030D-6E8A-4147-A177-3AD203B41FA5}">
                      <a16:colId xmlns:a16="http://schemas.microsoft.com/office/drawing/2014/main" val="1121810140"/>
                    </a:ext>
                  </a:extLst>
                </a:gridCol>
              </a:tblGrid>
              <a:tr h="6805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Péptido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Secuencia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Cepa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CMI (µg/</a:t>
                      </a:r>
                      <a:r>
                        <a:rPr lang="es-CO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CMB (µg/</a:t>
                      </a:r>
                      <a:r>
                        <a:rPr lang="es-CO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840417"/>
                  </a:ext>
                </a:extLst>
              </a:tr>
              <a:tr h="38827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MEL-GO </a:t>
                      </a:r>
                      <a:r>
                        <a:rPr lang="es-CO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NDs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GIGAVLKVLTTGLPALISWIKRKRQQ + GRA</a:t>
                      </a:r>
                      <a:endParaRPr lang="es-CO" sz="14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S.aureus</a:t>
                      </a:r>
                      <a:endParaRPr lang="es-CO" sz="14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s-CO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084646"/>
                  </a:ext>
                </a:extLst>
              </a:tr>
              <a:tr h="38827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es-CO" sz="1400" b="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coli</a:t>
                      </a:r>
                      <a:endParaRPr lang="es-CO" sz="14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es-CO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332085"/>
                  </a:ext>
                </a:extLst>
              </a:tr>
              <a:tr h="38827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MEL-GO </a:t>
                      </a:r>
                      <a:r>
                        <a:rPr lang="es-CO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NCs</a:t>
                      </a:r>
                      <a:endParaRPr lang="es-CO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GIGAVLKVLTTGLPALISWIKRKRQQ + GRA</a:t>
                      </a:r>
                      <a:endParaRPr lang="es-CO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S.aureus</a:t>
                      </a:r>
                      <a:endParaRPr lang="es-CO" sz="14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s-CO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900128"/>
                  </a:ext>
                </a:extLst>
              </a:tr>
              <a:tr h="38827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es-CO" sz="1400" b="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coli</a:t>
                      </a:r>
                      <a:endParaRPr lang="es-CO" sz="1400" b="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es-CO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N.R</a:t>
                      </a:r>
                      <a:endParaRPr lang="es-CO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3537787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61C4E1B3-A834-4AB8-AAEA-2AC35A510E72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A837778-F220-4361-B1A8-06279AB076D5}"/>
              </a:ext>
            </a:extLst>
          </p:cNvPr>
          <p:cNvSpPr/>
          <p:nvPr/>
        </p:nvSpPr>
        <p:spPr>
          <a:xfrm>
            <a:off x="0" y="500002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08661D5-746D-47FC-BDEA-C2789CADA46F}"/>
              </a:ext>
            </a:extLst>
          </p:cNvPr>
          <p:cNvSpPr txBox="1"/>
          <p:nvPr/>
        </p:nvSpPr>
        <p:spPr>
          <a:xfrm>
            <a:off x="396429" y="5100080"/>
            <a:ext cx="5715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(Lu et al., 2019)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18592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8BC47B-CA25-45D0-9F35-1CEC67D42A53}"/>
              </a:ext>
            </a:extLst>
          </p:cNvPr>
          <p:cNvSpPr txBox="1">
            <a:spLocks/>
          </p:cNvSpPr>
          <p:nvPr/>
        </p:nvSpPr>
        <p:spPr>
          <a:xfrm>
            <a:off x="252413" y="632502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Mecanismos de acción de péptidos derivados de melitina en bacterias</a:t>
            </a:r>
            <a:endParaRPr lang="es-MX" sz="28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2873ADAA-CE98-44A4-891D-6763BC65F345}"/>
              </a:ext>
            </a:extLst>
          </p:cNvPr>
          <p:cNvSpPr/>
          <p:nvPr/>
        </p:nvSpPr>
        <p:spPr>
          <a:xfrm>
            <a:off x="631573" y="4357464"/>
            <a:ext cx="8458703" cy="57787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 6.</a:t>
            </a:r>
            <a:r>
              <a:rPr lang="es-E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Imágenes de MEB de células bacterianas de </a:t>
            </a:r>
            <a:r>
              <a:rPr lang="es-ES" sz="1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</a:t>
            </a:r>
            <a:r>
              <a:rPr lang="es-ES" sz="18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aureus</a:t>
            </a:r>
            <a:r>
              <a:rPr lang="es-E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 </a:t>
            </a:r>
            <a:r>
              <a:rPr lang="es-ES" sz="1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E. </a:t>
            </a:r>
            <a:r>
              <a:rPr lang="es-ES" sz="18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coli</a:t>
            </a:r>
            <a:r>
              <a:rPr lang="es-E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después de la exposición a una dosis de CMI de MDP1 (0,125 y 2,5 µg/</a:t>
            </a:r>
            <a:r>
              <a:rPr lang="es-ES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mL</a:t>
            </a:r>
            <a:r>
              <a:rPr lang="es-E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s-CO" sz="1200" dirty="0">
              <a:solidFill>
                <a:schemeClr val="tx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Imagen 5">
            <a:extLst>
              <a:ext uri="{FF2B5EF4-FFF2-40B4-BE49-F238E27FC236}">
                <a16:creationId xmlns:a16="http://schemas.microsoft.com/office/drawing/2014/main" id="{CA5AD12E-CF17-4CDA-BBC3-F38987F2A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" t="31696" r="2409" b="23627"/>
          <a:stretch>
            <a:fillRect/>
          </a:stretch>
        </p:blipFill>
        <p:spPr bwMode="auto">
          <a:xfrm>
            <a:off x="1735793" y="1078010"/>
            <a:ext cx="57150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9" name="Imagen 6">
            <a:extLst>
              <a:ext uri="{FF2B5EF4-FFF2-40B4-BE49-F238E27FC236}">
                <a16:creationId xmlns:a16="http://schemas.microsoft.com/office/drawing/2014/main" id="{7DF458CA-D770-4675-8A61-F01E570C4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" t="26263" r="2580" b="28154"/>
          <a:stretch>
            <a:fillRect/>
          </a:stretch>
        </p:blipFill>
        <p:spPr bwMode="auto">
          <a:xfrm>
            <a:off x="1768397" y="2738829"/>
            <a:ext cx="571500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C8910B27-C3DD-4696-A903-53A509582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685492"/>
            <a:ext cx="972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D41B32-C922-4985-9D7F-B81D277C8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2780992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E834F0C-35AB-4033-AE11-54E65308F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4390717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EE253F0-49B3-432A-AAE0-8F583C238F55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CA4B4F7E-1E6A-4C3A-9676-0A5A310E1B3C}"/>
              </a:ext>
            </a:extLst>
          </p:cNvPr>
          <p:cNvSpPr/>
          <p:nvPr/>
        </p:nvSpPr>
        <p:spPr>
          <a:xfrm>
            <a:off x="0" y="500002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F280CEB-E79C-46B4-8033-594B8AE5EFC6}"/>
              </a:ext>
            </a:extLst>
          </p:cNvPr>
          <p:cNvSpPr txBox="1"/>
          <p:nvPr/>
        </p:nvSpPr>
        <p:spPr>
          <a:xfrm>
            <a:off x="337829" y="5026638"/>
            <a:ext cx="487154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Akbari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et al., 2018)</a:t>
            </a:r>
            <a:endParaRPr lang="es-CO" sz="1050" dirty="0"/>
          </a:p>
        </p:txBody>
      </p:sp>
    </p:spTree>
    <p:extLst>
      <p:ext uri="{BB962C8B-B14F-4D97-AF65-F5344CB8AC3E}">
        <p14:creationId xmlns:p14="http://schemas.microsoft.com/office/powerpoint/2010/main" val="344552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750" advTm="277000"/>
    </mc:Choice>
    <mc:Fallback xmlns="">
      <p:transition spd="slow" advTm="277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8BC47B-CA25-45D0-9F35-1CEC67D42A53}"/>
              </a:ext>
            </a:extLst>
          </p:cNvPr>
          <p:cNvSpPr txBox="1">
            <a:spLocks/>
          </p:cNvSpPr>
          <p:nvPr/>
        </p:nvSpPr>
        <p:spPr>
          <a:xfrm>
            <a:off x="252413" y="589113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Mecanismos de acción de péptidos derivados de melitina en bacterias</a:t>
            </a:r>
            <a:endParaRPr lang="es-MX" sz="28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2873ADAA-CE98-44A4-891D-6763BC65F345}"/>
              </a:ext>
            </a:extLst>
          </p:cNvPr>
          <p:cNvSpPr/>
          <p:nvPr/>
        </p:nvSpPr>
        <p:spPr>
          <a:xfrm>
            <a:off x="252413" y="4490544"/>
            <a:ext cx="9469437" cy="4572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 8.</a:t>
            </a:r>
            <a:r>
              <a:rPr lang="es-E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Imágenes MEB de bacterias </a:t>
            </a:r>
            <a:r>
              <a:rPr lang="es-ES" sz="1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E. </a:t>
            </a:r>
            <a:r>
              <a:rPr lang="es-ES" sz="18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coli</a:t>
            </a:r>
            <a:r>
              <a:rPr lang="es-E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 </a:t>
            </a:r>
            <a:r>
              <a:rPr lang="es-ES" sz="1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</a:t>
            </a:r>
            <a:r>
              <a:rPr lang="es-ES" sz="180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aureus</a:t>
            </a:r>
            <a:r>
              <a:rPr lang="es-E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antes o después del tratamiento con Mel-GO </a:t>
            </a:r>
            <a:r>
              <a:rPr lang="es-ES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NDs</a:t>
            </a:r>
            <a:endParaRPr lang="es-CO" sz="1200" dirty="0">
              <a:solidFill>
                <a:schemeClr val="tx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8910B27-C3DD-4696-A903-53A509582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685492"/>
            <a:ext cx="972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D41B32-C922-4985-9D7F-B81D277C8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2780992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E834F0C-35AB-4033-AE11-54E65308F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4390717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4832517-007E-4DD8-ACBB-C86298C295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594" t="12679" r="5975" b="4608"/>
          <a:stretch/>
        </p:blipFill>
        <p:spPr bwMode="auto">
          <a:xfrm>
            <a:off x="2736689" y="1009957"/>
            <a:ext cx="4248472" cy="33246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93A8DCD5-1410-4B04-A7D7-81D1725837E8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73B0C43-49E5-4038-9BA3-FD05FC4D3945}"/>
              </a:ext>
            </a:extLst>
          </p:cNvPr>
          <p:cNvSpPr/>
          <p:nvPr/>
        </p:nvSpPr>
        <p:spPr>
          <a:xfrm>
            <a:off x="0" y="500002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BC060F3-752D-4553-8E08-2E2BCFFC6AFD}"/>
              </a:ext>
            </a:extLst>
          </p:cNvPr>
          <p:cNvSpPr txBox="1"/>
          <p:nvPr/>
        </p:nvSpPr>
        <p:spPr>
          <a:xfrm>
            <a:off x="396429" y="5100080"/>
            <a:ext cx="5715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(Lu et al., 2019)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321329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8BC47B-CA25-45D0-9F35-1CEC67D42A53}"/>
              </a:ext>
            </a:extLst>
          </p:cNvPr>
          <p:cNvSpPr txBox="1">
            <a:spLocks/>
          </p:cNvSpPr>
          <p:nvPr/>
        </p:nvSpPr>
        <p:spPr>
          <a:xfrm>
            <a:off x="308086" y="494795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8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Interacción de péptidos derivados de melitina con otras moléculas antibacterianas</a:t>
            </a:r>
            <a:endParaRPr lang="es-MX" sz="28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2873ADAA-CE98-44A4-891D-6763BC65F345}"/>
              </a:ext>
            </a:extLst>
          </p:cNvPr>
          <p:cNvSpPr/>
          <p:nvPr/>
        </p:nvSpPr>
        <p:spPr>
          <a:xfrm>
            <a:off x="631573" y="4138979"/>
            <a:ext cx="8458703" cy="57787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Tabla 4: </a:t>
            </a:r>
            <a:r>
              <a:rPr lang="es-CO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Valores ICIF para la melitina y sus péptidos derivados al combinarse con otras moléculas</a:t>
            </a:r>
            <a:endParaRPr lang="es-CO" sz="1200" dirty="0">
              <a:solidFill>
                <a:schemeClr val="tx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8910B27-C3DD-4696-A903-53A509582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685492"/>
            <a:ext cx="972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D41B32-C922-4985-9D7F-B81D277C8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2780992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E834F0C-35AB-4033-AE11-54E65308F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4390717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A1A909A5-AA27-4883-8944-495E3680D4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875306"/>
              </p:ext>
            </p:extLst>
          </p:nvPr>
        </p:nvGraphicFramePr>
        <p:xfrm>
          <a:off x="642203" y="916789"/>
          <a:ext cx="8064896" cy="31455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7860">
                  <a:extLst>
                    <a:ext uri="{9D8B030D-6E8A-4147-A177-3AD203B41FA5}">
                      <a16:colId xmlns:a16="http://schemas.microsoft.com/office/drawing/2014/main" val="1864448775"/>
                    </a:ext>
                  </a:extLst>
                </a:gridCol>
                <a:gridCol w="1462033">
                  <a:extLst>
                    <a:ext uri="{9D8B030D-6E8A-4147-A177-3AD203B41FA5}">
                      <a16:colId xmlns:a16="http://schemas.microsoft.com/office/drawing/2014/main" val="2901961321"/>
                    </a:ext>
                  </a:extLst>
                </a:gridCol>
                <a:gridCol w="974688">
                  <a:extLst>
                    <a:ext uri="{9D8B030D-6E8A-4147-A177-3AD203B41FA5}">
                      <a16:colId xmlns:a16="http://schemas.microsoft.com/office/drawing/2014/main" val="3824010578"/>
                    </a:ext>
                  </a:extLst>
                </a:gridCol>
                <a:gridCol w="1601273">
                  <a:extLst>
                    <a:ext uri="{9D8B030D-6E8A-4147-A177-3AD203B41FA5}">
                      <a16:colId xmlns:a16="http://schemas.microsoft.com/office/drawing/2014/main" val="170475225"/>
                    </a:ext>
                  </a:extLst>
                </a:gridCol>
                <a:gridCol w="835448">
                  <a:extLst>
                    <a:ext uri="{9D8B030D-6E8A-4147-A177-3AD203B41FA5}">
                      <a16:colId xmlns:a16="http://schemas.microsoft.com/office/drawing/2014/main" val="1850823053"/>
                    </a:ext>
                  </a:extLst>
                </a:gridCol>
                <a:gridCol w="963594">
                  <a:extLst>
                    <a:ext uri="{9D8B030D-6E8A-4147-A177-3AD203B41FA5}">
                      <a16:colId xmlns:a16="http://schemas.microsoft.com/office/drawing/2014/main" val="55067962"/>
                    </a:ext>
                  </a:extLst>
                </a:gridCol>
              </a:tblGrid>
              <a:tr h="2600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Tratamiento 1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Tratamiento 2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Cepa 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Código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ICIF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344330"/>
                  </a:ext>
                </a:extLst>
              </a:tr>
              <a:tr h="206111">
                <a:tc rowSpan="1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Melitina (NH</a:t>
                      </a:r>
                      <a:r>
                        <a:rPr lang="es-CO" sz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-GIGAVLKVLTTGLPALISWIKRKRQQ-CO NH</a:t>
                      </a:r>
                      <a:r>
                        <a:rPr lang="es-CO" sz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Colistina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1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 </a:t>
                      </a:r>
                      <a:r>
                        <a:rPr lang="es-CO" sz="1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baumannii</a:t>
                      </a:r>
                      <a:endParaRPr lang="es-CO" sz="12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19606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1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Sinergia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443717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MDR1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8797078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MDR2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0,26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54578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MDR3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537273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MDR4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0,19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5241278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MDR5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600480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MDR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864215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Imipenem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19606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1788051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MDR1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382579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328290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MDR3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3551779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MDR4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516001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MDR5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6236060"/>
                  </a:ext>
                </a:extLst>
              </a:tr>
              <a:tr h="20611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MDR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151" marR="481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045700"/>
                  </a:ext>
                </a:extLst>
              </a:tr>
            </a:tbl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17834FC1-3A1B-40FA-947D-48F916321A4E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6A0EA5-AE34-46F0-A3D2-3125D2B2E94C}"/>
              </a:ext>
            </a:extLst>
          </p:cNvPr>
          <p:cNvSpPr/>
          <p:nvPr/>
        </p:nvSpPr>
        <p:spPr>
          <a:xfrm>
            <a:off x="0" y="500002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A95A183-6D06-449B-971A-AFE5B72FF5BE}"/>
              </a:ext>
            </a:extLst>
          </p:cNvPr>
          <p:cNvSpPr txBox="1"/>
          <p:nvPr/>
        </p:nvSpPr>
        <p:spPr>
          <a:xfrm>
            <a:off x="231739" y="5049315"/>
            <a:ext cx="487154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Moghaddam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2012; 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Almaaytah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2015 )</a:t>
            </a:r>
            <a:endParaRPr lang="es-CO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09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8BC47B-CA25-45D0-9F35-1CEC67D42A53}"/>
              </a:ext>
            </a:extLst>
          </p:cNvPr>
          <p:cNvSpPr txBox="1">
            <a:spLocks/>
          </p:cNvSpPr>
          <p:nvPr/>
        </p:nvSpPr>
        <p:spPr>
          <a:xfrm>
            <a:off x="252413" y="632502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8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Interacción de péptidos derivados de melitina con otras moléculas antibacterianas</a:t>
            </a:r>
            <a:endParaRPr lang="es-MX" sz="28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8910B27-C3DD-4696-A903-53A509582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685492"/>
            <a:ext cx="972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D41B32-C922-4985-9D7F-B81D277C8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2780992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E834F0C-35AB-4033-AE11-54E65308F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4390717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E069CE9-7245-461C-80D4-08452EBD93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04236"/>
              </p:ext>
            </p:extLst>
          </p:nvPr>
        </p:nvGraphicFramePr>
        <p:xfrm>
          <a:off x="828477" y="1142691"/>
          <a:ext cx="7869927" cy="28938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8860">
                  <a:extLst>
                    <a:ext uri="{9D8B030D-6E8A-4147-A177-3AD203B41FA5}">
                      <a16:colId xmlns:a16="http://schemas.microsoft.com/office/drawing/2014/main" val="135833249"/>
                    </a:ext>
                  </a:extLst>
                </a:gridCol>
                <a:gridCol w="892573">
                  <a:extLst>
                    <a:ext uri="{9D8B030D-6E8A-4147-A177-3AD203B41FA5}">
                      <a16:colId xmlns:a16="http://schemas.microsoft.com/office/drawing/2014/main" val="2897057401"/>
                    </a:ext>
                  </a:extLst>
                </a:gridCol>
                <a:gridCol w="1912658">
                  <a:extLst>
                    <a:ext uri="{9D8B030D-6E8A-4147-A177-3AD203B41FA5}">
                      <a16:colId xmlns:a16="http://schemas.microsoft.com/office/drawing/2014/main" val="415618606"/>
                    </a:ext>
                  </a:extLst>
                </a:gridCol>
                <a:gridCol w="2103732">
                  <a:extLst>
                    <a:ext uri="{9D8B030D-6E8A-4147-A177-3AD203B41FA5}">
                      <a16:colId xmlns:a16="http://schemas.microsoft.com/office/drawing/2014/main" val="3294150661"/>
                    </a:ext>
                  </a:extLst>
                </a:gridCol>
                <a:gridCol w="651173">
                  <a:extLst>
                    <a:ext uri="{9D8B030D-6E8A-4147-A177-3AD203B41FA5}">
                      <a16:colId xmlns:a16="http://schemas.microsoft.com/office/drawing/2014/main" val="899014356"/>
                    </a:ext>
                  </a:extLst>
                </a:gridCol>
                <a:gridCol w="970931">
                  <a:extLst>
                    <a:ext uri="{9D8B030D-6E8A-4147-A177-3AD203B41FA5}">
                      <a16:colId xmlns:a16="http://schemas.microsoft.com/office/drawing/2014/main" val="939653300"/>
                    </a:ext>
                  </a:extLst>
                </a:gridCol>
              </a:tblGrid>
              <a:tr h="488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</a:rPr>
                        <a:t>Tratamiento 1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</a:rPr>
                        <a:t>Tratamiento 2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</a:rPr>
                        <a:t>Cepa 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</a:rPr>
                        <a:t>Código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</a:rPr>
                        <a:t>ICIF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</a:rPr>
                        <a:t>Actividad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1891402"/>
                  </a:ext>
                </a:extLst>
              </a:tr>
              <a:tr h="222147">
                <a:tc row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CA (1-7) M (2-9)</a:t>
                      </a: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</a:rPr>
                        <a:t>NH</a:t>
                      </a:r>
                      <a:r>
                        <a:rPr lang="es-CO" sz="14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  (KWKLFKKIGAVLKVL-</a:t>
                      </a:r>
                      <a:r>
                        <a:rPr lang="es-CO" sz="1400" dirty="0">
                          <a:solidFill>
                            <a:schemeClr val="tx1"/>
                          </a:solidFill>
                          <a:effectLst/>
                        </a:rPr>
                        <a:t>NH</a:t>
                      </a:r>
                      <a:r>
                        <a:rPr lang="es-CO" sz="14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)   </a:t>
                      </a:r>
                      <a:endParaRPr lang="es-CO" sz="14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Co-amoxiclav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72009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effectLst/>
                        </a:rPr>
                        <a:t>S. aureus </a:t>
                      </a:r>
                      <a:endParaRPr lang="es-CO" sz="14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es-CO" sz="14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 ATCC 19606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0,25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Sinergia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595841"/>
                  </a:ext>
                </a:extLst>
              </a:tr>
              <a:tr h="36129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 04-01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0,312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492625"/>
                  </a:ext>
                </a:extLst>
              </a:tr>
              <a:tr h="4652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i="1" dirty="0">
                          <a:effectLst/>
                        </a:rPr>
                        <a:t>S. aureus </a:t>
                      </a:r>
                      <a:endParaRPr lang="es-CO" sz="14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ATCC 43300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0,312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Sinergia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03666"/>
                  </a:ext>
                </a:extLst>
              </a:tr>
              <a:tr h="22214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Ceftazidima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228600" indent="-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AutoNum type="alphaUcPeriod"/>
                      </a:pPr>
                      <a:r>
                        <a:rPr lang="en-US" sz="1400" i="1" dirty="0" err="1">
                          <a:effectLst/>
                        </a:rPr>
                        <a:t>baumannii</a:t>
                      </a:r>
                      <a:endParaRPr lang="es-CO" sz="1400" i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 ATCC 19606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0,187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Sinergia 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918085"/>
                  </a:ext>
                </a:extLst>
              </a:tr>
              <a:tr h="23392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 04-01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0,250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595168"/>
                  </a:ext>
                </a:extLst>
              </a:tr>
              <a:tr h="22214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 err="1">
                          <a:effectLst/>
                        </a:rPr>
                        <a:t>Piperacilina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 ATCC 19606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0,312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48763"/>
                  </a:ext>
                </a:extLst>
              </a:tr>
              <a:tr h="23392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 04-01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0,375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556002"/>
                  </a:ext>
                </a:extLst>
              </a:tr>
              <a:tr h="22214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 Imipenem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ATCC 19606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0,250</a:t>
                      </a:r>
                      <a:endParaRPr lang="es-CO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983294"/>
                  </a:ext>
                </a:extLst>
              </a:tr>
              <a:tr h="22214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 04-01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0,250</a:t>
                      </a:r>
                      <a:endParaRPr lang="es-CO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743" marR="267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397955"/>
                  </a:ext>
                </a:extLst>
              </a:tr>
            </a:tbl>
          </a:graphicData>
        </a:graphic>
      </p:graphicFrame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D8F6D55-8B1B-4E66-A836-A3F58B3543FC}"/>
              </a:ext>
            </a:extLst>
          </p:cNvPr>
          <p:cNvSpPr/>
          <p:nvPr/>
        </p:nvSpPr>
        <p:spPr>
          <a:xfrm>
            <a:off x="686698" y="4137310"/>
            <a:ext cx="8458703" cy="57787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Tabla 4: </a:t>
            </a:r>
            <a:r>
              <a:rPr lang="es-CO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Valores ICIF para la melitina y sus péptidos derivados al combinarse con otras moléculas</a:t>
            </a:r>
            <a:endParaRPr lang="es-CO" sz="1200" dirty="0">
              <a:solidFill>
                <a:schemeClr val="tx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491887E-E9A4-42B2-B097-EF61D98D5A5F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73600F4-656C-4C6B-A1D0-F55B063B724D}"/>
              </a:ext>
            </a:extLst>
          </p:cNvPr>
          <p:cNvSpPr/>
          <p:nvPr/>
        </p:nvSpPr>
        <p:spPr>
          <a:xfrm>
            <a:off x="0" y="500002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6D5404A-D0CC-4356-A5B2-33DF7B5CD180}"/>
              </a:ext>
            </a:extLst>
          </p:cNvPr>
          <p:cNvSpPr txBox="1"/>
          <p:nvPr/>
        </p:nvSpPr>
        <p:spPr>
          <a:xfrm>
            <a:off x="231739" y="5049315"/>
            <a:ext cx="487154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Moghaddam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2012; 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Almaaytah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2015 )</a:t>
            </a:r>
            <a:endParaRPr lang="es-CO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1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8BC47B-CA25-45D0-9F35-1CEC67D42A53}"/>
              </a:ext>
            </a:extLst>
          </p:cNvPr>
          <p:cNvSpPr txBox="1">
            <a:spLocks/>
          </p:cNvSpPr>
          <p:nvPr/>
        </p:nvSpPr>
        <p:spPr>
          <a:xfrm>
            <a:off x="252413" y="632502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8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Actividad Anticancerígena de péptidos derivados de melitina</a:t>
            </a:r>
            <a:endParaRPr lang="es-MX" sz="28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8910B27-C3DD-4696-A903-53A509582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685492"/>
            <a:ext cx="972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D41B32-C922-4985-9D7F-B81D277C8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2780992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E326395C-7925-4DBE-B5B9-0000432865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2850"/>
              </p:ext>
            </p:extLst>
          </p:nvPr>
        </p:nvGraphicFramePr>
        <p:xfrm>
          <a:off x="434672" y="1075584"/>
          <a:ext cx="9034765" cy="29812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6297">
                  <a:extLst>
                    <a:ext uri="{9D8B030D-6E8A-4147-A177-3AD203B41FA5}">
                      <a16:colId xmlns:a16="http://schemas.microsoft.com/office/drawing/2014/main" val="1039253237"/>
                    </a:ext>
                  </a:extLst>
                </a:gridCol>
                <a:gridCol w="2167828">
                  <a:extLst>
                    <a:ext uri="{9D8B030D-6E8A-4147-A177-3AD203B41FA5}">
                      <a16:colId xmlns:a16="http://schemas.microsoft.com/office/drawing/2014/main" val="3981931695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1678866143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860151876"/>
                    </a:ext>
                  </a:extLst>
                </a:gridCol>
              </a:tblGrid>
              <a:tr h="5446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Péptido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Secuencia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Línea celular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 anticancerígena</a:t>
                      </a:r>
                      <a:endParaRPr lang="es-CO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069487"/>
                  </a:ext>
                </a:extLst>
              </a:tr>
              <a:tr h="432048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cGel</a:t>
                      </a: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-Mel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GIGAVLKVLTTGLPALISWIKRKRQQ+Gel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HeLa</a:t>
                      </a:r>
                      <a:r>
                        <a:rPr lang="es-CO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(cáncer de cuello uterino humano)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150 ± 50 nM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94791"/>
                  </a:ext>
                </a:extLst>
              </a:tr>
              <a:tr h="44713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U87 MG (glioblastoma-astrocitoma humano)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92 ± 36 </a:t>
                      </a:r>
                      <a:r>
                        <a:rPr lang="es-CO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66060"/>
                  </a:ext>
                </a:extLst>
              </a:tr>
              <a:tr h="60623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LS174T (adenocarcinoma humano)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130 ± 28 </a:t>
                      </a:r>
                      <a:r>
                        <a:rPr lang="es-CO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710550"/>
                  </a:ext>
                </a:extLst>
              </a:tr>
              <a:tr h="444544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rGel</a:t>
                      </a: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-Mel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GIGAVLKVLTTGLPALISWIKRKRQQ+Gel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HeLa</a:t>
                      </a:r>
                      <a:r>
                        <a:rPr lang="es-CO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(cáncer de cuello uterino humano)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370 ± 130  </a:t>
                      </a:r>
                      <a:r>
                        <a:rPr lang="es-CO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3667182"/>
                  </a:ext>
                </a:extLst>
              </a:tr>
              <a:tr h="27294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U87 MG (glioblastoma-astrocitoma humano)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120 ± 60 </a:t>
                      </a:r>
                      <a:r>
                        <a:rPr lang="es-CO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39425"/>
                  </a:ext>
                </a:extLst>
              </a:tr>
              <a:tr h="23368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LS174T (adenocarcinoma humano)</a:t>
                      </a:r>
                      <a:endParaRPr lang="es-CO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420 ± 140 </a:t>
                      </a:r>
                      <a:r>
                        <a:rPr lang="es-CO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11" marR="187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031507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FE19C5F1-9CD8-4EF0-AE17-63793D5C8903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F2BEE08-B359-4F45-B6F8-26F939E3BCB6}"/>
              </a:ext>
            </a:extLst>
          </p:cNvPr>
          <p:cNvSpPr/>
          <p:nvPr/>
        </p:nvSpPr>
        <p:spPr>
          <a:xfrm>
            <a:off x="0" y="500002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19495A2F-7760-4E26-9F41-9463A68D6D97}"/>
              </a:ext>
            </a:extLst>
          </p:cNvPr>
          <p:cNvSpPr/>
          <p:nvPr/>
        </p:nvSpPr>
        <p:spPr>
          <a:xfrm>
            <a:off x="434672" y="4307471"/>
            <a:ext cx="8458703" cy="28682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sz="1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Tabla 5: </a:t>
            </a:r>
            <a:r>
              <a:rPr lang="es-CO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Actividad anticancerígena de</a:t>
            </a:r>
            <a:r>
              <a:rPr lang="es-CO" sz="1200" strike="sng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péptidos derivados de melitina en distintas líneas celulares.</a:t>
            </a:r>
            <a:endParaRPr lang="es-CO" sz="12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1200" dirty="0">
              <a:solidFill>
                <a:schemeClr val="tx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44C8FC9-422D-4A54-8D97-3242C51EEEB3}"/>
              </a:ext>
            </a:extLst>
          </p:cNvPr>
          <p:cNvSpPr txBox="1"/>
          <p:nvPr/>
        </p:nvSpPr>
        <p:spPr>
          <a:xfrm>
            <a:off x="216524" y="4947061"/>
            <a:ext cx="5715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10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Meong</a:t>
            </a:r>
            <a:r>
              <a:rPr lang="en-US" sz="10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Cheol et al., 2017)</a:t>
            </a:r>
            <a:endParaRPr lang="es-CO" sz="1050" dirty="0"/>
          </a:p>
        </p:txBody>
      </p:sp>
    </p:spTree>
    <p:extLst>
      <p:ext uri="{BB962C8B-B14F-4D97-AF65-F5344CB8AC3E}">
        <p14:creationId xmlns:p14="http://schemas.microsoft.com/office/powerpoint/2010/main" val="140762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652EA70-C9E8-4DFC-898E-6B11C080E36D}"/>
              </a:ext>
            </a:extLst>
          </p:cNvPr>
          <p:cNvSpPr txBox="1">
            <a:spLocks/>
          </p:cNvSpPr>
          <p:nvPr/>
        </p:nvSpPr>
        <p:spPr>
          <a:xfrm>
            <a:off x="324421" y="108049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Introducción </a:t>
            </a:r>
            <a:endParaRPr kumimoji="0" lang="es-ES" sz="2800" b="1" i="0" u="none" strike="noStrike" kern="120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142733EF-D925-43B0-B13D-75ECEA45699D}"/>
              </a:ext>
            </a:extLst>
          </p:cNvPr>
          <p:cNvSpPr/>
          <p:nvPr/>
        </p:nvSpPr>
        <p:spPr>
          <a:xfrm>
            <a:off x="175097" y="1954982"/>
            <a:ext cx="2016224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Infecciones Bacteriana y Enfermedades Cancerígenas 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12EA6615-56B1-4428-BACD-8497B30C69D8}"/>
              </a:ext>
            </a:extLst>
          </p:cNvPr>
          <p:cNvSpPr/>
          <p:nvPr/>
        </p:nvSpPr>
        <p:spPr>
          <a:xfrm>
            <a:off x="2798220" y="2122985"/>
            <a:ext cx="2016224" cy="40940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Antibióticos y terapias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0BEE366F-3003-4D4B-AC14-8130B91AB407}"/>
              </a:ext>
            </a:extLst>
          </p:cNvPr>
          <p:cNvSpPr/>
          <p:nvPr/>
        </p:nvSpPr>
        <p:spPr>
          <a:xfrm>
            <a:off x="5862223" y="584052"/>
            <a:ext cx="2016224" cy="72008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RAM: 10 Principales amenazas de salud publica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AE63640A-09A9-4D1B-A5E0-772DBDC11F72}"/>
              </a:ext>
            </a:extLst>
          </p:cNvPr>
          <p:cNvSpPr/>
          <p:nvPr/>
        </p:nvSpPr>
        <p:spPr>
          <a:xfrm>
            <a:off x="2798220" y="3484827"/>
            <a:ext cx="2016224" cy="72008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Toxicidad en tratamientos como la Quimioterapia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1F5E694-E973-49C1-911D-2DCAD43C9661}"/>
              </a:ext>
            </a:extLst>
          </p:cNvPr>
          <p:cNvSpPr txBox="1"/>
          <p:nvPr/>
        </p:nvSpPr>
        <p:spPr>
          <a:xfrm>
            <a:off x="8821365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F39007A9-5496-41BA-B774-9CD0EBF72F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352" b="98883" l="2500" r="95556">
                        <a14:foregroundMark x1="6111" y1="31006" x2="5833" y2="55587"/>
                        <a14:foregroundMark x1="5833" y1="55587" x2="34722" y2="88268"/>
                        <a14:foregroundMark x1="34722" y1="88268" x2="60556" y2="90782"/>
                        <a14:foregroundMark x1="60556" y1="90782" x2="80278" y2="77933"/>
                        <a14:foregroundMark x1="80278" y1="77933" x2="90000" y2="44972"/>
                        <a14:foregroundMark x1="90000" y1="44972" x2="86667" y2="24581"/>
                        <a14:foregroundMark x1="86667" y1="24581" x2="56944" y2="10894"/>
                        <a14:foregroundMark x1="56944" y1="10894" x2="45833" y2="8101"/>
                        <a14:foregroundMark x1="5000" y1="60615" x2="3056" y2="38268"/>
                        <a14:foregroundMark x1="3056" y1="38268" x2="10000" y2="23464"/>
                        <a14:foregroundMark x1="10000" y1="23464" x2="23333" y2="11173"/>
                        <a14:foregroundMark x1="23333" y1="11173" x2="43611" y2="5028"/>
                        <a14:foregroundMark x1="43611" y1="5028" x2="63056" y2="6983"/>
                        <a14:foregroundMark x1="63056" y1="6983" x2="66111" y2="8659"/>
                        <a14:foregroundMark x1="60556" y1="96648" x2="34444" y2="93855"/>
                        <a14:foregroundMark x1="34444" y1="93855" x2="24167" y2="83520"/>
                        <a14:foregroundMark x1="24167" y1="83520" x2="25000" y2="68994"/>
                        <a14:foregroundMark x1="25000" y1="68994" x2="18333" y2="54190"/>
                        <a14:foregroundMark x1="18333" y1="54190" x2="7778" y2="44693"/>
                        <a14:foregroundMark x1="7778" y1="44693" x2="14722" y2="79888"/>
                        <a14:foregroundMark x1="14722" y1="79888" x2="16944" y2="83240"/>
                        <a14:foregroundMark x1="35000" y1="62291" x2="56111" y2="57263"/>
                        <a14:foregroundMark x1="56111" y1="57263" x2="63611" y2="27374"/>
                        <a14:foregroundMark x1="63611" y1="27374" x2="75833" y2="14525"/>
                        <a14:foregroundMark x1="75833" y1="14525" x2="89444" y2="22346"/>
                        <a14:foregroundMark x1="89444" y1="22346" x2="90556" y2="24581"/>
                        <a14:foregroundMark x1="71667" y1="31844" x2="72500" y2="66480"/>
                        <a14:foregroundMark x1="72500" y1="66480" x2="75556" y2="66480"/>
                        <a14:foregroundMark x1="76667" y1="40782" x2="42778" y2="75698"/>
                        <a14:foregroundMark x1="77222" y1="32682" x2="53333" y2="66480"/>
                        <a14:foregroundMark x1="53333" y1="66480" x2="74444" y2="58939"/>
                        <a14:foregroundMark x1="74444" y1="58939" x2="78611" y2="38268"/>
                        <a14:foregroundMark x1="78611" y1="38268" x2="73889" y2="38547"/>
                        <a14:foregroundMark x1="70833" y1="23743" x2="55278" y2="27095"/>
                        <a14:foregroundMark x1="55278" y1="27095" x2="37222" y2="43855"/>
                        <a14:foregroundMark x1="37222" y1="43855" x2="52778" y2="70950"/>
                        <a14:foregroundMark x1="52778" y1="70950" x2="80000" y2="52235"/>
                        <a14:foregroundMark x1="80000" y1="52235" x2="76667" y2="27095"/>
                        <a14:foregroundMark x1="76667" y1="27095" x2="65833" y2="24581"/>
                        <a14:foregroundMark x1="63611" y1="25140" x2="28611" y2="46369"/>
                        <a14:foregroundMark x1="28611" y1="46369" x2="29722" y2="73464"/>
                        <a14:foregroundMark x1="29722" y1="73464" x2="49167" y2="82682"/>
                        <a14:foregroundMark x1="49167" y1="82682" x2="71389" y2="73464"/>
                        <a14:foregroundMark x1="71389" y1="73464" x2="76389" y2="53911"/>
                        <a14:foregroundMark x1="76389" y1="53911" x2="63889" y2="43296"/>
                        <a14:foregroundMark x1="63889" y1="43296" x2="42500" y2="41061"/>
                        <a14:foregroundMark x1="6667" y1="26816" x2="4444" y2="61173"/>
                        <a14:foregroundMark x1="4444" y1="61173" x2="9722" y2="77654"/>
                        <a14:foregroundMark x1="9722" y1="77654" x2="22778" y2="90782"/>
                        <a14:foregroundMark x1="22778" y1="90782" x2="43333" y2="95810"/>
                        <a14:foregroundMark x1="43333" y1="95810" x2="63889" y2="94972"/>
                        <a14:foregroundMark x1="63889" y1="94972" x2="76111" y2="87151"/>
                        <a14:foregroundMark x1="76111" y1="87151" x2="93611" y2="67318"/>
                        <a14:foregroundMark x1="93611" y1="67318" x2="97500" y2="50279"/>
                        <a14:foregroundMark x1="97500" y1="50279" x2="94444" y2="33799"/>
                        <a14:foregroundMark x1="94444" y1="33799" x2="86111" y2="18156"/>
                        <a14:foregroundMark x1="86111" y1="18156" x2="73056" y2="9218"/>
                        <a14:foregroundMark x1="73056" y1="9218" x2="33889" y2="3911"/>
                        <a14:foregroundMark x1="33889" y1="3911" x2="20833" y2="9777"/>
                        <a14:foregroundMark x1="20833" y1="9777" x2="7222" y2="25419"/>
                        <a14:foregroundMark x1="3333" y1="51397" x2="3333" y2="51397"/>
                        <a14:foregroundMark x1="2500" y1="49721" x2="2500" y2="49721"/>
                        <a14:foregroundMark x1="51944" y1="3352" x2="51944" y2="3352"/>
                        <a14:foregroundMark x1="53056" y1="46369" x2="53056" y2="46369"/>
                        <a14:foregroundMark x1="51389" y1="47765" x2="55833" y2="44972"/>
                        <a14:foregroundMark x1="89444" y1="65363" x2="89444" y2="65363"/>
                        <a14:foregroundMark x1="88889" y1="65642" x2="92500" y2="70670"/>
                        <a14:foregroundMark x1="90000" y1="67877" x2="89722" y2="67598"/>
                        <a14:foregroundMark x1="85556" y1="36034" x2="80833" y2="47765"/>
                        <a14:foregroundMark x1="51111" y1="54190" x2="52500" y2="44413"/>
                        <a14:foregroundMark x1="45556" y1="43017" x2="41389" y2="62570"/>
                        <a14:foregroundMark x1="41389" y1="62570" x2="27500" y2="68156"/>
                        <a14:foregroundMark x1="27500" y1="68156" x2="27500" y2="68436"/>
                        <a14:foregroundMark x1="25278" y1="58939" x2="31667" y2="63408"/>
                        <a14:foregroundMark x1="28889" y1="58659" x2="32778" y2="56983"/>
                        <a14:foregroundMark x1="32778" y1="56983" x2="35278" y2="60056"/>
                        <a14:foregroundMark x1="28056" y1="54749" x2="28056" y2="54749"/>
                        <a14:foregroundMark x1="26111" y1="55028" x2="26111" y2="55028"/>
                        <a14:foregroundMark x1="27500" y1="60335" x2="27500" y2="60335"/>
                        <a14:foregroundMark x1="25833" y1="61453" x2="25833" y2="64246"/>
                        <a14:foregroundMark x1="26111" y1="65363" x2="26111" y2="65363"/>
                        <a14:foregroundMark x1="9444" y1="41061" x2="9444" y2="41061"/>
                        <a14:foregroundMark x1="10556" y1="39944" x2="10556" y2="39944"/>
                        <a14:foregroundMark x1="10000" y1="37151" x2="10000" y2="37151"/>
                        <a14:foregroundMark x1="90278" y1="66201" x2="90278" y2="66201"/>
                        <a14:foregroundMark x1="35556" y1="94413" x2="67222" y2="94413"/>
                        <a14:foregroundMark x1="46667" y1="98883" x2="53333" y2="97765"/>
                        <a14:foregroundMark x1="19167" y1="89106" x2="29444" y2="95810"/>
                        <a14:foregroundMark x1="13333" y1="82961" x2="16111" y2="87151"/>
                        <a14:foregroundMark x1="54167" y1="13128" x2="56111" y2="23464"/>
                        <a14:foregroundMark x1="61389" y1="20950" x2="63056" y2="13408"/>
                        <a14:foregroundMark x1="55000" y1="4749" x2="58333" y2="3631"/>
                        <a14:foregroundMark x1="36944" y1="3631" x2="56111" y2="3352"/>
                        <a14:foregroundMark x1="56111" y1="3352" x2="71944" y2="6425"/>
                        <a14:foregroundMark x1="71944" y1="6425" x2="93056" y2="26536"/>
                        <a14:foregroundMark x1="93056" y1="26536" x2="95556" y2="650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672" y="3299051"/>
            <a:ext cx="1493074" cy="1484779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DA2AA51C-4872-49C6-BF45-B8F554D6B199}"/>
              </a:ext>
            </a:extLst>
          </p:cNvPr>
          <p:cNvSpPr txBox="1"/>
          <p:nvPr/>
        </p:nvSpPr>
        <p:spPr>
          <a:xfrm>
            <a:off x="1379345" y="2942695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Problema de salud</a:t>
            </a: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C3DE27C7-89DE-4ED7-BFC2-8233C2719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1363" y="1913083"/>
            <a:ext cx="1125275" cy="992811"/>
          </a:xfrm>
          <a:prstGeom prst="rect">
            <a:avLst/>
          </a:prstGeom>
        </p:spPr>
      </p:pic>
      <p:sp>
        <p:nvSpPr>
          <p:cNvPr id="52" name="Rectángulo: esquinas redondeadas 51">
            <a:extLst>
              <a:ext uri="{FF2B5EF4-FFF2-40B4-BE49-F238E27FC236}">
                <a16:creationId xmlns:a16="http://schemas.microsoft.com/office/drawing/2014/main" id="{86985DC4-EA6C-4A70-A14A-91C5498E473F}"/>
              </a:ext>
            </a:extLst>
          </p:cNvPr>
          <p:cNvSpPr/>
          <p:nvPr/>
        </p:nvSpPr>
        <p:spPr>
          <a:xfrm>
            <a:off x="2798220" y="686367"/>
            <a:ext cx="2016224" cy="72008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</a:t>
            </a:r>
          </a:p>
          <a:p>
            <a:pPr algn="ctr"/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ESKAPE</a:t>
            </a:r>
          </a:p>
        </p:txBody>
      </p:sp>
      <p:sp>
        <p:nvSpPr>
          <p:cNvPr id="53" name="Rectángulo: esquinas redondeadas 52">
            <a:extLst>
              <a:ext uri="{FF2B5EF4-FFF2-40B4-BE49-F238E27FC236}">
                <a16:creationId xmlns:a16="http://schemas.microsoft.com/office/drawing/2014/main" id="{7296DD60-C229-4679-913F-73BDC7747C57}"/>
              </a:ext>
            </a:extLst>
          </p:cNvPr>
          <p:cNvSpPr/>
          <p:nvPr/>
        </p:nvSpPr>
        <p:spPr>
          <a:xfrm>
            <a:off x="5862223" y="3542480"/>
            <a:ext cx="2016224" cy="648751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Cáncer : </a:t>
            </a:r>
            <a:r>
              <a:rPr lang="es-MX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Segunda causa más frecuente de muerte a nivel mundial </a:t>
            </a:r>
            <a:endParaRPr lang="es-CO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FDFBC5FE-F192-438E-9B22-4CA7C19651EC}"/>
              </a:ext>
            </a:extLst>
          </p:cNvPr>
          <p:cNvSpPr txBox="1"/>
          <p:nvPr/>
        </p:nvSpPr>
        <p:spPr>
          <a:xfrm>
            <a:off x="4068486" y="2942695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Consecuencia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D73FE647-570F-45D3-92EE-4841854F53E0}"/>
              </a:ext>
            </a:extLst>
          </p:cNvPr>
          <p:cNvSpPr txBox="1"/>
          <p:nvPr/>
        </p:nvSpPr>
        <p:spPr>
          <a:xfrm>
            <a:off x="4063415" y="1712133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Consecuencia</a:t>
            </a:r>
          </a:p>
        </p:txBody>
      </p:sp>
      <p:cxnSp>
        <p:nvCxnSpPr>
          <p:cNvPr id="47" name="Conector recto de flecha 46">
            <a:extLst>
              <a:ext uri="{FF2B5EF4-FFF2-40B4-BE49-F238E27FC236}">
                <a16:creationId xmlns:a16="http://schemas.microsoft.com/office/drawing/2014/main" id="{94074A1E-733D-4857-9D45-CFA9BC0D1E7E}"/>
              </a:ext>
            </a:extLst>
          </p:cNvPr>
          <p:cNvCxnSpPr>
            <a:stCxn id="2" idx="3"/>
            <a:endCxn id="13" idx="1"/>
          </p:cNvCxnSpPr>
          <p:nvPr/>
        </p:nvCxnSpPr>
        <p:spPr>
          <a:xfrm>
            <a:off x="2191321" y="2315022"/>
            <a:ext cx="606899" cy="12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EAF9DDC6-D9D2-4D23-B033-D49393909B46}"/>
              </a:ext>
            </a:extLst>
          </p:cNvPr>
          <p:cNvCxnSpPr>
            <a:stCxn id="2" idx="2"/>
            <a:endCxn id="42" idx="0"/>
          </p:cNvCxnSpPr>
          <p:nvPr/>
        </p:nvCxnSpPr>
        <p:spPr>
          <a:xfrm>
            <a:off x="1183209" y="2675062"/>
            <a:ext cx="0" cy="623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de flecha 57">
            <a:extLst>
              <a:ext uri="{FF2B5EF4-FFF2-40B4-BE49-F238E27FC236}">
                <a16:creationId xmlns:a16="http://schemas.microsoft.com/office/drawing/2014/main" id="{E8B0E2BE-D26A-4BAB-8BFD-A0F1F587C5E2}"/>
              </a:ext>
            </a:extLst>
          </p:cNvPr>
          <p:cNvCxnSpPr>
            <a:stCxn id="13" idx="0"/>
            <a:endCxn id="52" idx="2"/>
          </p:cNvCxnSpPr>
          <p:nvPr/>
        </p:nvCxnSpPr>
        <p:spPr>
          <a:xfrm flipV="1">
            <a:off x="3806332" y="1406447"/>
            <a:ext cx="0" cy="716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de flecha 59">
            <a:extLst>
              <a:ext uri="{FF2B5EF4-FFF2-40B4-BE49-F238E27FC236}">
                <a16:creationId xmlns:a16="http://schemas.microsoft.com/office/drawing/2014/main" id="{C813FBD6-8182-4052-A6A3-DE6B324E213C}"/>
              </a:ext>
            </a:extLst>
          </p:cNvPr>
          <p:cNvCxnSpPr>
            <a:stCxn id="13" idx="2"/>
            <a:endCxn id="15" idx="0"/>
          </p:cNvCxnSpPr>
          <p:nvPr/>
        </p:nvCxnSpPr>
        <p:spPr>
          <a:xfrm>
            <a:off x="3806332" y="2532388"/>
            <a:ext cx="0" cy="952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: angular 64">
            <a:extLst>
              <a:ext uri="{FF2B5EF4-FFF2-40B4-BE49-F238E27FC236}">
                <a16:creationId xmlns:a16="http://schemas.microsoft.com/office/drawing/2014/main" id="{F8CFF19D-F3CB-4FF1-B2CE-9DC71BAD3459}"/>
              </a:ext>
            </a:extLst>
          </p:cNvPr>
          <p:cNvCxnSpPr>
            <a:cxnSpLocks/>
            <a:stCxn id="52" idx="3"/>
          </p:cNvCxnSpPr>
          <p:nvPr/>
        </p:nvCxnSpPr>
        <p:spPr>
          <a:xfrm>
            <a:off x="4814444" y="1046407"/>
            <a:ext cx="1456698" cy="133778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: angular 68">
            <a:extLst>
              <a:ext uri="{FF2B5EF4-FFF2-40B4-BE49-F238E27FC236}">
                <a16:creationId xmlns:a16="http://schemas.microsoft.com/office/drawing/2014/main" id="{D9A5FFC5-4A92-44E8-AA5F-787714A7B951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4814444" y="2396525"/>
            <a:ext cx="1475120" cy="144834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recto de flecha 72">
            <a:extLst>
              <a:ext uri="{FF2B5EF4-FFF2-40B4-BE49-F238E27FC236}">
                <a16:creationId xmlns:a16="http://schemas.microsoft.com/office/drawing/2014/main" id="{2026FDD9-D945-4A56-B42A-9B5160A454CF}"/>
              </a:ext>
            </a:extLst>
          </p:cNvPr>
          <p:cNvCxnSpPr>
            <a:stCxn id="44" idx="0"/>
            <a:endCxn id="14" idx="2"/>
          </p:cNvCxnSpPr>
          <p:nvPr/>
        </p:nvCxnSpPr>
        <p:spPr>
          <a:xfrm flipV="1">
            <a:off x="6864001" y="1304132"/>
            <a:ext cx="6334" cy="608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cto de flecha 75">
            <a:extLst>
              <a:ext uri="{FF2B5EF4-FFF2-40B4-BE49-F238E27FC236}">
                <a16:creationId xmlns:a16="http://schemas.microsoft.com/office/drawing/2014/main" id="{ED1C508C-0C55-4951-88CB-25DAAFD38531}"/>
              </a:ext>
            </a:extLst>
          </p:cNvPr>
          <p:cNvCxnSpPr>
            <a:cxnSpLocks/>
            <a:stCxn id="44" idx="2"/>
            <a:endCxn id="53" idx="0"/>
          </p:cNvCxnSpPr>
          <p:nvPr/>
        </p:nvCxnSpPr>
        <p:spPr>
          <a:xfrm>
            <a:off x="6864001" y="2905894"/>
            <a:ext cx="6334" cy="636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>
            <a:extLst>
              <a:ext uri="{FF2B5EF4-FFF2-40B4-BE49-F238E27FC236}">
                <a16:creationId xmlns:a16="http://schemas.microsoft.com/office/drawing/2014/main" id="{3884BD87-57B2-4F9C-86E1-503D280B09CA}"/>
              </a:ext>
            </a:extLst>
          </p:cNvPr>
          <p:cNvSpPr/>
          <p:nvPr/>
        </p:nvSpPr>
        <p:spPr>
          <a:xfrm>
            <a:off x="8104539" y="1928023"/>
            <a:ext cx="1525022" cy="96292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PAMs</a:t>
            </a:r>
          </a:p>
        </p:txBody>
      </p:sp>
      <p:cxnSp>
        <p:nvCxnSpPr>
          <p:cNvPr id="79" name="Conector recto de flecha 78">
            <a:extLst>
              <a:ext uri="{FF2B5EF4-FFF2-40B4-BE49-F238E27FC236}">
                <a16:creationId xmlns:a16="http://schemas.microsoft.com/office/drawing/2014/main" id="{88ABBFD4-88A8-4702-A70A-D4AB6A15D8FC}"/>
              </a:ext>
            </a:extLst>
          </p:cNvPr>
          <p:cNvCxnSpPr>
            <a:cxnSpLocks/>
            <a:stCxn id="77" idx="4"/>
            <a:endCxn id="80" idx="0"/>
          </p:cNvCxnSpPr>
          <p:nvPr/>
        </p:nvCxnSpPr>
        <p:spPr>
          <a:xfrm>
            <a:off x="8867050" y="2890952"/>
            <a:ext cx="0" cy="1420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uadroTexto 79">
            <a:extLst>
              <a:ext uri="{FF2B5EF4-FFF2-40B4-BE49-F238E27FC236}">
                <a16:creationId xmlns:a16="http://schemas.microsoft.com/office/drawing/2014/main" id="{5A6AEBAE-4CCE-44DE-AE06-1CA08C0AB108}"/>
              </a:ext>
            </a:extLst>
          </p:cNvPr>
          <p:cNvSpPr txBox="1"/>
          <p:nvPr/>
        </p:nvSpPr>
        <p:spPr>
          <a:xfrm>
            <a:off x="7846973" y="4311773"/>
            <a:ext cx="2040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Alternativa al tratamiento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0FCA26E1-9821-4E02-9AF7-7C57A970FB5C}"/>
              </a:ext>
            </a:extLst>
          </p:cNvPr>
          <p:cNvSpPr/>
          <p:nvPr/>
        </p:nvSpPr>
        <p:spPr>
          <a:xfrm>
            <a:off x="0" y="4985724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id="{7ED20EC1-79E9-4812-A162-A933072320E9}"/>
              </a:ext>
            </a:extLst>
          </p:cNvPr>
          <p:cNvCxnSpPr>
            <a:stCxn id="44" idx="3"/>
            <a:endCxn id="77" idx="2"/>
          </p:cNvCxnSpPr>
          <p:nvPr/>
        </p:nvCxnSpPr>
        <p:spPr>
          <a:xfrm flipV="1">
            <a:off x="7426638" y="2409488"/>
            <a:ext cx="67790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uadroTexto 62">
            <a:extLst>
              <a:ext uri="{FF2B5EF4-FFF2-40B4-BE49-F238E27FC236}">
                <a16:creationId xmlns:a16="http://schemas.microsoft.com/office/drawing/2014/main" id="{B20E693E-9439-4748-ABBA-B552A45C8404}"/>
              </a:ext>
            </a:extLst>
          </p:cNvPr>
          <p:cNvSpPr txBox="1"/>
          <p:nvPr/>
        </p:nvSpPr>
        <p:spPr>
          <a:xfrm>
            <a:off x="7128726" y="2850749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Posible solución 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30FA33C7-8FA7-420E-8EFE-2164433B6813}"/>
              </a:ext>
            </a:extLst>
          </p:cNvPr>
          <p:cNvSpPr txBox="1"/>
          <p:nvPr/>
        </p:nvSpPr>
        <p:spPr>
          <a:xfrm>
            <a:off x="28427" y="5059093"/>
            <a:ext cx="43257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(Chávez-Jacobo, 2020; Moreno M et al., 2009; 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Mattiuzzi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Lippi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2019)</a:t>
            </a:r>
            <a:endParaRPr lang="es-CO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12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FC5D8A8E-FEA1-4EE0-8D64-949D59316B7A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8BC47B-CA25-45D0-9F35-1CEC67D42A53}"/>
              </a:ext>
            </a:extLst>
          </p:cNvPr>
          <p:cNvSpPr txBox="1">
            <a:spLocks/>
          </p:cNvSpPr>
          <p:nvPr/>
        </p:nvSpPr>
        <p:spPr>
          <a:xfrm>
            <a:off x="252413" y="632502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8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Actividad Anticancerígena de péptidos derivados de melitina</a:t>
            </a:r>
            <a:endParaRPr lang="es-MX" sz="28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8910B27-C3DD-4696-A903-53A509582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685492"/>
            <a:ext cx="972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D41B32-C922-4985-9D7F-B81D277C8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2780992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E834F0C-35AB-4033-AE11-54E65308F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189" y="4390717"/>
            <a:ext cx="9721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A0607BF-37D4-4117-A634-11F7D474E9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370092"/>
              </p:ext>
            </p:extLst>
          </p:nvPr>
        </p:nvGraphicFramePr>
        <p:xfrm>
          <a:off x="264733" y="1184665"/>
          <a:ext cx="8916672" cy="28879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0479">
                  <a:extLst>
                    <a:ext uri="{9D8B030D-6E8A-4147-A177-3AD203B41FA5}">
                      <a16:colId xmlns:a16="http://schemas.microsoft.com/office/drawing/2014/main" val="651497692"/>
                    </a:ext>
                  </a:extLst>
                </a:gridCol>
                <a:gridCol w="2013545">
                  <a:extLst>
                    <a:ext uri="{9D8B030D-6E8A-4147-A177-3AD203B41FA5}">
                      <a16:colId xmlns:a16="http://schemas.microsoft.com/office/drawing/2014/main" val="48524391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684581659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187618471"/>
                    </a:ext>
                  </a:extLst>
                </a:gridCol>
              </a:tblGrid>
              <a:tr h="2683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Péptido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Secuencia</a:t>
                      </a:r>
                      <a:endParaRPr lang="es-CO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Línea celular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 anticancerígena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39408"/>
                  </a:ext>
                </a:extLst>
              </a:tr>
              <a:tr h="1131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Tanatina</a:t>
                      </a: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-Melitina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GLPLLISWIKRKRQQAGPGSKKPVPIIYCNRRTGKCQRM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SMMC-7721 (hepatocarcinoma humano)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 medio del ensayo MTT se observa una tasa de inhibición media del péptido híbrido en las células del 19.14% a 100 µg/</a:t>
                      </a:r>
                      <a:r>
                        <a:rPr lang="es-CO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490308"/>
                  </a:ext>
                </a:extLst>
              </a:tr>
              <a:tr h="36870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TT-1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KIKAVLKVLTT</a:t>
                      </a:r>
                      <a:endParaRPr lang="es-CO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HepG-2 (cáncer de hígado humano)</a:t>
                      </a:r>
                      <a:endParaRPr lang="es-CO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3.72 ± 0,285 μg/</a:t>
                      </a:r>
                      <a:r>
                        <a:rPr lang="es-CO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353401"/>
                  </a:ext>
                </a:extLst>
              </a:tr>
              <a:tr h="36870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Huh7 (cáncer de hígado humano)</a:t>
                      </a:r>
                      <a:endParaRPr lang="es-CO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5.823 ± 0,138 μg/</a:t>
                      </a:r>
                      <a:r>
                        <a:rPr lang="es-CO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971730"/>
                  </a:ext>
                </a:extLst>
              </a:tr>
              <a:tr h="7502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MEL-pep</a:t>
                      </a:r>
                      <a:endParaRPr lang="es-CO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GIGAVLKKLTTGLKALISWIKRKRQQ</a:t>
                      </a:r>
                      <a:endParaRPr lang="es-CO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BEL-7402/5-FU (hepatocarcinoma humano resistente a 5-fluorouracilo)</a:t>
                      </a:r>
                      <a:endParaRPr lang="es-CO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 4.44  </a:t>
                      </a:r>
                      <a:r>
                        <a:rPr lang="es-CO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s-CO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916" marR="129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096794"/>
                  </a:ext>
                </a:extLst>
              </a:tr>
            </a:tbl>
          </a:graphicData>
        </a:graphic>
      </p:graphicFrame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82A69ECB-4652-43C5-A2A7-E447F0AD3B43}"/>
              </a:ext>
            </a:extLst>
          </p:cNvPr>
          <p:cNvSpPr/>
          <p:nvPr/>
        </p:nvSpPr>
        <p:spPr>
          <a:xfrm>
            <a:off x="252413" y="4291178"/>
            <a:ext cx="8458703" cy="28682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sz="1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Tabla 5: </a:t>
            </a:r>
            <a:r>
              <a:rPr lang="es-CO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Actividad anticancerígena de</a:t>
            </a:r>
            <a:r>
              <a:rPr lang="es-CO" sz="1200" strike="sng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péptidos derivados de melitina en distintas líneas celulares.</a:t>
            </a:r>
            <a:endParaRPr lang="es-CO" sz="12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1200" dirty="0">
              <a:solidFill>
                <a:schemeClr val="tx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5B8D714-8B7B-47FF-AA4D-4545434F9313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89DD320-0254-4713-8C49-BB8F6783353A}"/>
              </a:ext>
            </a:extLst>
          </p:cNvPr>
          <p:cNvSpPr/>
          <p:nvPr/>
        </p:nvSpPr>
        <p:spPr>
          <a:xfrm>
            <a:off x="10291" y="4997624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047CBCA-6294-475A-9287-39F003DAD617}"/>
              </a:ext>
            </a:extLst>
          </p:cNvPr>
          <p:cNvSpPr txBox="1"/>
          <p:nvPr/>
        </p:nvSpPr>
        <p:spPr>
          <a:xfrm>
            <a:off x="252413" y="5083202"/>
            <a:ext cx="5715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(Ke et al., 2018)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60962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Placeholder 15">
            <a:extLst>
              <a:ext uri="{FF2B5EF4-FFF2-40B4-BE49-F238E27FC236}">
                <a16:creationId xmlns:a16="http://schemas.microsoft.com/office/drawing/2014/main" id="{98793EA4-A764-46E5-902D-E608B4010477}"/>
              </a:ext>
            </a:extLst>
          </p:cNvPr>
          <p:cNvSpPr txBox="1">
            <a:spLocks/>
          </p:cNvSpPr>
          <p:nvPr/>
        </p:nvSpPr>
        <p:spPr>
          <a:xfrm>
            <a:off x="4391374" y="478711"/>
            <a:ext cx="2608490" cy="22682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VENTAJAS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A3982F8-35F1-406C-BCE8-1751087AB0C6}"/>
              </a:ext>
            </a:extLst>
          </p:cNvPr>
          <p:cNvSpPr txBox="1"/>
          <p:nvPr/>
        </p:nvSpPr>
        <p:spPr>
          <a:xfrm>
            <a:off x="2844700" y="586177"/>
            <a:ext cx="65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Péptidos derivado de Melitina conservan y la actividad en bacterias </a:t>
            </a:r>
            <a:r>
              <a:rPr lang="es-CO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s-CO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SKAPE y células cancerosas con respecto a la secuencia original</a:t>
            </a:r>
            <a:endParaRPr lang="es-ES" altLang="ko-K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6FE18F4-EF0A-4710-87A1-91BC9BF701D3}"/>
              </a:ext>
            </a:extLst>
          </p:cNvPr>
          <p:cNvSpPr txBox="1"/>
          <p:nvPr/>
        </p:nvSpPr>
        <p:spPr>
          <a:xfrm>
            <a:off x="2844700" y="1782406"/>
            <a:ext cx="6408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Los autores mencionan que la actividad exhibida por los péptidos derivados sigue siendo significativa.</a:t>
            </a:r>
            <a:endParaRPr lang="es-ES" altLang="ko-K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82A89ED-C573-4B0B-BBDE-3A29287FBE0B}"/>
              </a:ext>
            </a:extLst>
          </p:cNvPr>
          <p:cNvSpPr txBox="1"/>
          <p:nvPr/>
        </p:nvSpPr>
        <p:spPr>
          <a:xfrm>
            <a:off x="2916709" y="2892830"/>
            <a:ext cx="6028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 mecanismo de acción de los péptidos derivados de melitina y melitina, es similar en bacterias y células cancerígenas</a:t>
            </a:r>
            <a:r>
              <a:rPr lang="es-CO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s-ES" altLang="ko-K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Oval 20">
            <a:extLst>
              <a:ext uri="{FF2B5EF4-FFF2-40B4-BE49-F238E27FC236}">
                <a16:creationId xmlns:a16="http://schemas.microsoft.com/office/drawing/2014/main" id="{4274AFEF-EA3B-4183-AFB9-8E6575FB3FF6}"/>
              </a:ext>
            </a:extLst>
          </p:cNvPr>
          <p:cNvSpPr/>
          <p:nvPr/>
        </p:nvSpPr>
        <p:spPr>
          <a:xfrm>
            <a:off x="2119233" y="852642"/>
            <a:ext cx="113400" cy="113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Oval 21">
            <a:extLst>
              <a:ext uri="{FF2B5EF4-FFF2-40B4-BE49-F238E27FC236}">
                <a16:creationId xmlns:a16="http://schemas.microsoft.com/office/drawing/2014/main" id="{281E0BB2-0320-4DC6-AF93-89A000BBFA9A}"/>
              </a:ext>
            </a:extLst>
          </p:cNvPr>
          <p:cNvSpPr/>
          <p:nvPr/>
        </p:nvSpPr>
        <p:spPr>
          <a:xfrm>
            <a:off x="2175933" y="1908249"/>
            <a:ext cx="113400" cy="113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Oval 22">
            <a:extLst>
              <a:ext uri="{FF2B5EF4-FFF2-40B4-BE49-F238E27FC236}">
                <a16:creationId xmlns:a16="http://schemas.microsoft.com/office/drawing/2014/main" id="{46AAAC93-EEB7-4BE9-AB9F-FC0C8D893DEE}"/>
              </a:ext>
            </a:extLst>
          </p:cNvPr>
          <p:cNvSpPr/>
          <p:nvPr/>
        </p:nvSpPr>
        <p:spPr>
          <a:xfrm>
            <a:off x="2240998" y="3006274"/>
            <a:ext cx="113400" cy="113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EF69759-D296-4CAE-B224-5BA388796D6F}"/>
              </a:ext>
            </a:extLst>
          </p:cNvPr>
          <p:cNvSpPr txBox="1"/>
          <p:nvPr/>
        </p:nvSpPr>
        <p:spPr>
          <a:xfrm>
            <a:off x="2844699" y="4233329"/>
            <a:ext cx="6100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Péptidos derivados de melitina han presentado efecto sinérgico cuando se combina con antibióticos convencionales</a:t>
            </a:r>
            <a:endParaRPr lang="es-ES" altLang="ko-K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Oval 39">
            <a:extLst>
              <a:ext uri="{FF2B5EF4-FFF2-40B4-BE49-F238E27FC236}">
                <a16:creationId xmlns:a16="http://schemas.microsoft.com/office/drawing/2014/main" id="{9B979A8C-9158-414D-A98C-043414F3F84B}"/>
              </a:ext>
            </a:extLst>
          </p:cNvPr>
          <p:cNvSpPr/>
          <p:nvPr/>
        </p:nvSpPr>
        <p:spPr>
          <a:xfrm>
            <a:off x="2127598" y="4371829"/>
            <a:ext cx="113400" cy="113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04AF5C9-8A2A-478C-8A06-311D2C15F461}"/>
              </a:ext>
            </a:extLst>
          </p:cNvPr>
          <p:cNvSpPr/>
          <p:nvPr/>
        </p:nvSpPr>
        <p:spPr>
          <a:xfrm>
            <a:off x="0" y="0"/>
            <a:ext cx="1188517" cy="54006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BAF2F72-5B22-4AC5-B71F-4B8B06535304}"/>
              </a:ext>
            </a:extLst>
          </p:cNvPr>
          <p:cNvSpPr txBox="1"/>
          <p:nvPr/>
        </p:nvSpPr>
        <p:spPr>
          <a:xfrm rot="16200000">
            <a:off x="-1457970" y="2083913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1"/>
                </a:solidFill>
              </a:rPr>
              <a:t>CONCLUSIONES </a:t>
            </a:r>
          </a:p>
        </p:txBody>
      </p:sp>
    </p:spTree>
    <p:extLst>
      <p:ext uri="{BB962C8B-B14F-4D97-AF65-F5344CB8AC3E}">
        <p14:creationId xmlns:p14="http://schemas.microsoft.com/office/powerpoint/2010/main" val="215679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Placeholder 15">
            <a:extLst>
              <a:ext uri="{FF2B5EF4-FFF2-40B4-BE49-F238E27FC236}">
                <a16:creationId xmlns:a16="http://schemas.microsoft.com/office/drawing/2014/main" id="{98793EA4-A764-46E5-902D-E608B4010477}"/>
              </a:ext>
            </a:extLst>
          </p:cNvPr>
          <p:cNvSpPr txBox="1">
            <a:spLocks/>
          </p:cNvSpPr>
          <p:nvPr/>
        </p:nvSpPr>
        <p:spPr>
          <a:xfrm>
            <a:off x="4391374" y="478711"/>
            <a:ext cx="2608490" cy="22682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VENTAJAS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82A89ED-C573-4B0B-BBDE-3A29287FBE0B}"/>
              </a:ext>
            </a:extLst>
          </p:cNvPr>
          <p:cNvSpPr txBox="1"/>
          <p:nvPr/>
        </p:nvSpPr>
        <p:spPr>
          <a:xfrm>
            <a:off x="1628354" y="3602984"/>
            <a:ext cx="738349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Agradecimientos mi </a:t>
            </a:r>
            <a:r>
              <a:rPr lang="es-E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co-asesor</a:t>
            </a:r>
            <a:r>
              <a:rPr lang="es-E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externo MSc. </a:t>
            </a:r>
            <a:r>
              <a:rPr lang="es-E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Yerly</a:t>
            </a:r>
            <a:r>
              <a:rPr lang="es-E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Vargas Casanova por la admiración que le tengo, por su apoyo y enseñanza, a los directores del grupo Síntesis y Aplicación de Moléculas Peptídicas (SAMP), el Dr. Javier Eduardo García Castañeda y la Dra. Zuly Jenny Rivera Monroy por recibirme en el grupo de investigación y la ayuda en mi formación académica, a la Dra. Claudia Marcela Parra Giraldo por su excelente trabajo en el Semillero de Investigación Enfermedades Infecciosas: División Micosis Humanas y Proteómica (MICOH-P)  y por la ayuda brindada en los últimos semestres de mi carrera.</a:t>
            </a:r>
            <a:endParaRPr lang="es-ES" altLang="ko-K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04AF5C9-8A2A-478C-8A06-311D2C15F461}"/>
              </a:ext>
            </a:extLst>
          </p:cNvPr>
          <p:cNvSpPr/>
          <p:nvPr/>
        </p:nvSpPr>
        <p:spPr>
          <a:xfrm>
            <a:off x="0" y="0"/>
            <a:ext cx="1188517" cy="54006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BAF2F72-5B22-4AC5-B71F-4B8B06535304}"/>
              </a:ext>
            </a:extLst>
          </p:cNvPr>
          <p:cNvSpPr txBox="1"/>
          <p:nvPr/>
        </p:nvSpPr>
        <p:spPr>
          <a:xfrm rot="16200000">
            <a:off x="-1683536" y="2309478"/>
            <a:ext cx="4555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>
                <a:solidFill>
                  <a:schemeClr val="bg1"/>
                </a:solidFill>
              </a:rPr>
              <a:t>AGRADECIMIENTOS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DF2AB6F-1F43-4DCC-931A-F61B4BD3D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565" y="360429"/>
            <a:ext cx="2228850" cy="117157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A92C153-50D9-439E-AD82-56E1746BF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565" y="1842937"/>
            <a:ext cx="2228850" cy="130161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C2C4E6F-5B18-4BB5-A773-8F64EEE763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4500" l="10000" r="90000">
                        <a14:foregroundMark x1="31042" y1="80250" x2="33125" y2="80250"/>
                        <a14:foregroundMark x1="41042" y1="82750" x2="46875" y2="82500"/>
                        <a14:foregroundMark x1="38125" y1="81750" x2="38125" y2="81750"/>
                        <a14:foregroundMark x1="30208" y1="80500" x2="30208" y2="80500"/>
                        <a14:foregroundMark x1="24167" y1="74000" x2="24167" y2="74000"/>
                        <a14:foregroundMark x1="22708" y1="74250" x2="24167" y2="74500"/>
                        <a14:foregroundMark x1="25208" y1="75250" x2="31042" y2="75500"/>
                        <a14:foregroundMark x1="36875" y1="76000" x2="36875" y2="76000"/>
                        <a14:foregroundMark x1="37917" y1="76000" x2="37917" y2="76000"/>
                        <a14:foregroundMark x1="39583" y1="76000" x2="40833" y2="76000"/>
                        <a14:foregroundMark x1="41875" y1="76000" x2="41875" y2="76000"/>
                        <a14:foregroundMark x1="34375" y1="75750" x2="34375" y2="75750"/>
                        <a14:foregroundMark x1="32917" y1="75750" x2="32917" y2="75750"/>
                        <a14:foregroundMark x1="32917" y1="75750" x2="32917" y2="75750"/>
                        <a14:foregroundMark x1="33750" y1="75250" x2="37500" y2="74750"/>
                        <a14:foregroundMark x1="37500" y1="74750" x2="40833" y2="74500"/>
                        <a14:foregroundMark x1="43125" y1="74250" x2="44167" y2="74250"/>
                        <a14:foregroundMark x1="51042" y1="74750" x2="51875" y2="74750"/>
                        <a14:foregroundMark x1="55625" y1="74750" x2="57500" y2="75250"/>
                        <a14:foregroundMark x1="58750" y1="75250" x2="60000" y2="75250"/>
                        <a14:foregroundMark x1="61458" y1="75250" x2="62292" y2="75250"/>
                        <a14:foregroundMark x1="68750" y1="76000" x2="68750" y2="76000"/>
                        <a14:foregroundMark x1="71458" y1="75500" x2="71458" y2="75500"/>
                        <a14:foregroundMark x1="72708" y1="75250" x2="72708" y2="75250"/>
                        <a14:foregroundMark x1="73750" y1="74750" x2="73750" y2="74750"/>
                        <a14:foregroundMark x1="75000" y1="74750" x2="75000" y2="74750"/>
                        <a14:foregroundMark x1="75000" y1="74750" x2="75000" y2="74750"/>
                        <a14:foregroundMark x1="76042" y1="74500" x2="76042" y2="74500"/>
                        <a14:foregroundMark x1="70833" y1="74500" x2="70833" y2="74500"/>
                        <a14:foregroundMark x1="70417" y1="74000" x2="70417" y2="74000"/>
                        <a14:foregroundMark x1="70417" y1="73500" x2="70417" y2="73500"/>
                        <a14:foregroundMark x1="59583" y1="81500" x2="59583" y2="81500"/>
                        <a14:foregroundMark x1="52917" y1="86500" x2="51458" y2="87250"/>
                        <a14:foregroundMark x1="51042" y1="87250" x2="50417" y2="87250"/>
                        <a14:foregroundMark x1="46250" y1="86500" x2="42708" y2="86500"/>
                        <a14:foregroundMark x1="34583" y1="86000" x2="34583" y2="86000"/>
                        <a14:foregroundMark x1="34583" y1="86000" x2="34583" y2="86000"/>
                        <a14:foregroundMark x1="32917" y1="86000" x2="32292" y2="86000"/>
                        <a14:foregroundMark x1="31042" y1="85250" x2="31042" y2="85250"/>
                        <a14:foregroundMark x1="30625" y1="83500" x2="29792" y2="83500"/>
                        <a14:foregroundMark x1="26042" y1="77250" x2="26042" y2="77250"/>
                        <a14:foregroundMark x1="27083" y1="87500" x2="27083" y2="87500"/>
                        <a14:foregroundMark x1="26667" y1="91750" x2="26667" y2="91750"/>
                        <a14:foregroundMark x1="26667" y1="92250" x2="28750" y2="91750"/>
                        <a14:foregroundMark x1="35000" y1="90250" x2="35000" y2="90250"/>
                        <a14:foregroundMark x1="40417" y1="90000" x2="42292" y2="90000"/>
                        <a14:foregroundMark x1="50833" y1="90250" x2="54583" y2="90250"/>
                        <a14:foregroundMark x1="62292" y1="90250" x2="64583" y2="90250"/>
                        <a14:foregroundMark x1="66458" y1="90000" x2="67083" y2="90000"/>
                        <a14:foregroundMark x1="70000" y1="90000" x2="70625" y2="90000"/>
                        <a14:foregroundMark x1="72500" y1="89750" x2="73750" y2="89750"/>
                        <a14:foregroundMark x1="74375" y1="89750" x2="74375" y2="89750"/>
                        <a14:foregroundMark x1="73958" y1="76750" x2="73958" y2="76750"/>
                        <a14:foregroundMark x1="76458" y1="76000" x2="76458" y2="76000"/>
                        <a14:foregroundMark x1="76458" y1="76750" x2="76250" y2="78250"/>
                        <a14:foregroundMark x1="76042" y1="80500" x2="76250" y2="86000"/>
                        <a14:foregroundMark x1="76250" y1="86000" x2="76250" y2="86000"/>
                        <a14:foregroundMark x1="76458" y1="86250" x2="76458" y2="86250"/>
                        <a14:foregroundMark x1="78333" y1="80750" x2="76667" y2="74000"/>
                        <a14:foregroundMark x1="74167" y1="69750" x2="74167" y2="69750"/>
                        <a14:foregroundMark x1="68333" y1="71000" x2="68333" y2="71000"/>
                        <a14:foregroundMark x1="68125" y1="71000" x2="78958" y2="76000"/>
                        <a14:foregroundMark x1="76042" y1="74000" x2="76042" y2="74000"/>
                        <a14:foregroundMark x1="76458" y1="71750" x2="76458" y2="71750"/>
                        <a14:foregroundMark x1="76458" y1="71250" x2="76458" y2="71250"/>
                        <a14:foregroundMark x1="75625" y1="70000" x2="75625" y2="70000"/>
                        <a14:foregroundMark x1="75208" y1="69750" x2="75208" y2="69750"/>
                        <a14:foregroundMark x1="36875" y1="70000" x2="36875" y2="70000"/>
                        <a14:foregroundMark x1="30625" y1="69000" x2="28125" y2="69500"/>
                        <a14:foregroundMark x1="26875" y1="70500" x2="26875" y2="70500"/>
                        <a14:foregroundMark x1="23125" y1="71000" x2="23125" y2="71000"/>
                        <a14:foregroundMark x1="24583" y1="73000" x2="24583" y2="73000"/>
                        <a14:foregroundMark x1="26042" y1="73500" x2="29792" y2="75500"/>
                        <a14:foregroundMark x1="29792" y1="75500" x2="30417" y2="77000"/>
                        <a14:foregroundMark x1="31667" y1="78500" x2="33750" y2="79250"/>
                        <a14:foregroundMark x1="33750" y1="79250" x2="33750" y2="79250"/>
                        <a14:foregroundMark x1="31667" y1="78500" x2="31667" y2="78500"/>
                        <a14:foregroundMark x1="31667" y1="78500" x2="31042" y2="79500"/>
                        <a14:foregroundMark x1="30833" y1="79750" x2="30833" y2="79750"/>
                        <a14:foregroundMark x1="30625" y1="79750" x2="37917" y2="86000"/>
                        <a14:foregroundMark x1="37917" y1="86000" x2="37917" y2="86000"/>
                        <a14:foregroundMark x1="46042" y1="88250" x2="46042" y2="88250"/>
                        <a14:foregroundMark x1="46458" y1="89250" x2="46458" y2="89250"/>
                        <a14:foregroundMark x1="45833" y1="91500" x2="45833" y2="91500"/>
                        <a14:foregroundMark x1="45000" y1="94500" x2="45000" y2="94500"/>
                        <a14:foregroundMark x1="41458" y1="52000" x2="41458" y2="52000"/>
                        <a14:foregroundMark x1="49792" y1="49500" x2="49792" y2="49500"/>
                        <a14:foregroundMark x1="21667" y1="80750" x2="21667" y2="80750"/>
                        <a14:foregroundMark x1="22500" y1="86500" x2="22500" y2="86500"/>
                        <a14:foregroundMark x1="22500" y1="86750" x2="22500" y2="86750"/>
                        <a14:foregroundMark x1="22083" y1="84500" x2="22083" y2="84500"/>
                        <a14:foregroundMark x1="22083" y1="84000" x2="22083" y2="84000"/>
                        <a14:foregroundMark x1="22708" y1="83250" x2="22708" y2="83250"/>
                        <a14:foregroundMark x1="22708" y1="84500" x2="22708" y2="84500"/>
                        <a14:foregroundMark x1="23125" y1="78750" x2="23125" y2="78750"/>
                        <a14:foregroundMark x1="23125" y1="78750" x2="23125" y2="78750"/>
                        <a14:foregroundMark x1="23125" y1="76250" x2="23125" y2="74750"/>
                        <a14:foregroundMark x1="23125" y1="73250" x2="23125" y2="73250"/>
                        <a14:foregroundMark x1="23125" y1="72250" x2="23125" y2="72250"/>
                        <a14:foregroundMark x1="76250" y1="89000" x2="77083" y2="89000"/>
                        <a14:foregroundMark x1="77708" y1="85750" x2="77708" y2="85750"/>
                        <a14:foregroundMark x1="77708" y1="83750" x2="77708" y2="83750"/>
                        <a14:foregroundMark x1="47708" y1="92750" x2="47708" y2="92750"/>
                        <a14:foregroundMark x1="46875" y1="93250" x2="46042" y2="93500"/>
                        <a14:foregroundMark x1="44792" y1="93750" x2="44792" y2="93750"/>
                        <a14:backgroundMark x1="25436" y1="73250" x2="25875" y2="73731"/>
                        <a14:backgroundMark x1="25208" y1="73000" x2="25436" y2="7325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55975" y="252065"/>
            <a:ext cx="2270286" cy="1891905"/>
          </a:xfrm>
          <a:prstGeom prst="rect">
            <a:avLst/>
          </a:prstGeom>
        </p:spPr>
      </p:pic>
      <p:pic>
        <p:nvPicPr>
          <p:cNvPr id="16" name="image3.png">
            <a:extLst>
              <a:ext uri="{FF2B5EF4-FFF2-40B4-BE49-F238E27FC236}">
                <a16:creationId xmlns:a16="http://schemas.microsoft.com/office/drawing/2014/main" id="{BBB57A44-6825-4A8C-AC00-9A7B83636A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14" b="93878" l="7606" r="92958">
                        <a14:foregroundMark x1="24225" y1="14694" x2="54366" y2="11837"/>
                        <a14:foregroundMark x1="54366" y1="11837" x2="82254" y2="31020"/>
                        <a14:foregroundMark x1="82254" y1="31020" x2="90423" y2="52245"/>
                        <a14:foregroundMark x1="11268" y1="50204" x2="40282" y2="11020"/>
                        <a14:foregroundMark x1="40282" y1="11020" x2="70704" y2="16327"/>
                        <a14:foregroundMark x1="70704" y1="16327" x2="93521" y2="59184"/>
                        <a14:foregroundMark x1="93521" y1="59184" x2="92958" y2="56327"/>
                        <a14:foregroundMark x1="8169" y1="57551" x2="18310" y2="12245"/>
                        <a14:foregroundMark x1="18310" y1="12245" x2="21690" y2="28980"/>
                        <a14:foregroundMark x1="51831" y1="11020" x2="72676" y2="17143"/>
                        <a14:foregroundMark x1="22817" y1="56327" x2="37746" y2="44898"/>
                        <a14:foregroundMark x1="70141" y1="79592" x2="75775" y2="74286"/>
                        <a14:foregroundMark x1="61127" y1="92245" x2="37746" y2="93878"/>
                        <a14:foregroundMark x1="52394" y1="38776" x2="52394" y2="38776"/>
                        <a14:foregroundMark x1="30986" y1="8980" x2="69296" y2="8980"/>
                        <a14:foregroundMark x1="69296" y1="8980" x2="86761" y2="30612"/>
                        <a14:foregroundMark x1="32113" y1="8980" x2="65915" y2="5714"/>
                        <a14:foregroundMark x1="65915" y1="5714" x2="67042" y2="5714"/>
                        <a14:foregroundMark x1="57465" y1="5714" x2="28451" y2="7347"/>
                        <a14:foregroundMark x1="28451" y1="7347" x2="28451" y2="734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20100" y="2143970"/>
            <a:ext cx="2064558" cy="142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4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s-ES" altLang="ko-KR" dirty="0"/>
              <a:t>MUCHAS GRACIAS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202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Antecedentes de </a:t>
            </a:r>
            <a:r>
              <a:rPr lang="es-ES" sz="28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PAMs</a:t>
            </a:r>
            <a:endParaRPr kumimoji="0" lang="es-ES" sz="2800" b="1" i="0" u="none" strike="noStrike" kern="120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Straight Connector 11">
            <a:extLst>
              <a:ext uri="{FF2B5EF4-FFF2-40B4-BE49-F238E27FC236}">
                <a16:creationId xmlns:a16="http://schemas.microsoft.com/office/drawing/2014/main" id="{1C18183E-9131-4A0E-92D2-213BDC1A877A}"/>
              </a:ext>
            </a:extLst>
          </p:cNvPr>
          <p:cNvCxnSpPr>
            <a:cxnSpLocks/>
          </p:cNvCxnSpPr>
          <p:nvPr/>
        </p:nvCxnSpPr>
        <p:spPr>
          <a:xfrm>
            <a:off x="252413" y="2836859"/>
            <a:ext cx="9217024" cy="0"/>
          </a:xfrm>
          <a:prstGeom prst="line">
            <a:avLst/>
          </a:prstGeom>
          <a:ln w="19050">
            <a:headEnd type="oval" w="lg" len="lg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15">
            <a:extLst>
              <a:ext uri="{FF2B5EF4-FFF2-40B4-BE49-F238E27FC236}">
                <a16:creationId xmlns:a16="http://schemas.microsoft.com/office/drawing/2014/main" id="{68D237B8-EBDB-4678-996E-4E06CDF29A3F}"/>
              </a:ext>
            </a:extLst>
          </p:cNvPr>
          <p:cNvSpPr/>
          <p:nvPr/>
        </p:nvSpPr>
        <p:spPr>
          <a:xfrm>
            <a:off x="419193" y="2271746"/>
            <a:ext cx="1168928" cy="1081927"/>
          </a:xfrm>
          <a:prstGeom prst="ellipse">
            <a:avLst/>
          </a:prstGeom>
          <a:solidFill>
            <a:schemeClr val="bg1"/>
          </a:solidFill>
          <a:ln w="28575">
            <a:solidFill>
              <a:srgbClr val="2D3E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dirty="0">
                <a:solidFill>
                  <a:srgbClr val="2D3E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Alexander</a:t>
            </a:r>
          </a:p>
          <a:p>
            <a:pPr algn="ctr"/>
            <a:r>
              <a:rPr lang="en-US" sz="1000" dirty="0">
                <a:solidFill>
                  <a:srgbClr val="2D3E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Fleming</a:t>
            </a:r>
          </a:p>
        </p:txBody>
      </p:sp>
      <p:sp>
        <p:nvSpPr>
          <p:cNvPr id="47" name="Oval 19">
            <a:extLst>
              <a:ext uri="{FF2B5EF4-FFF2-40B4-BE49-F238E27FC236}">
                <a16:creationId xmlns:a16="http://schemas.microsoft.com/office/drawing/2014/main" id="{E3017C0F-A29F-4995-8D79-F516EE5921A2}"/>
              </a:ext>
            </a:extLst>
          </p:cNvPr>
          <p:cNvSpPr/>
          <p:nvPr/>
        </p:nvSpPr>
        <p:spPr>
          <a:xfrm>
            <a:off x="2005741" y="2359593"/>
            <a:ext cx="1113834" cy="1043623"/>
          </a:xfrm>
          <a:prstGeom prst="ellipse">
            <a:avLst/>
          </a:prstGeom>
          <a:solidFill>
            <a:schemeClr val="bg1"/>
          </a:solidFill>
          <a:ln w="28575">
            <a:solidFill>
              <a:srgbClr val="8D44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00" dirty="0">
                <a:solidFill>
                  <a:srgbClr val="8D44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René Dubos </a:t>
            </a:r>
          </a:p>
        </p:txBody>
      </p:sp>
      <p:sp>
        <p:nvSpPr>
          <p:cNvPr id="48" name="Oval 23">
            <a:extLst>
              <a:ext uri="{FF2B5EF4-FFF2-40B4-BE49-F238E27FC236}">
                <a16:creationId xmlns:a16="http://schemas.microsoft.com/office/drawing/2014/main" id="{27313171-6E53-4FA6-BE11-08B2930BD7D4}"/>
              </a:ext>
            </a:extLst>
          </p:cNvPr>
          <p:cNvSpPr/>
          <p:nvPr/>
        </p:nvSpPr>
        <p:spPr>
          <a:xfrm>
            <a:off x="3495080" y="2332487"/>
            <a:ext cx="1168929" cy="1081927"/>
          </a:xfrm>
          <a:prstGeom prst="ellipse">
            <a:avLst/>
          </a:prstGeom>
          <a:solidFill>
            <a:schemeClr val="bg1"/>
          </a:solidFill>
          <a:ln w="28575">
            <a:solidFill>
              <a:srgbClr val="297F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00" dirty="0">
                <a:solidFill>
                  <a:srgbClr val="297FB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James Hirsch</a:t>
            </a:r>
          </a:p>
        </p:txBody>
      </p:sp>
      <p:sp>
        <p:nvSpPr>
          <p:cNvPr id="49" name="Oval 27">
            <a:extLst>
              <a:ext uri="{FF2B5EF4-FFF2-40B4-BE49-F238E27FC236}">
                <a16:creationId xmlns:a16="http://schemas.microsoft.com/office/drawing/2014/main" id="{CBFB7C21-7ACC-4590-B89A-6AC3B96F36C3}"/>
              </a:ext>
            </a:extLst>
          </p:cNvPr>
          <p:cNvSpPr/>
          <p:nvPr/>
        </p:nvSpPr>
        <p:spPr>
          <a:xfrm>
            <a:off x="5039513" y="2318712"/>
            <a:ext cx="1138597" cy="1128893"/>
          </a:xfrm>
          <a:prstGeom prst="ellipse">
            <a:avLst/>
          </a:prstGeom>
          <a:solidFill>
            <a:schemeClr val="bg1"/>
          </a:solidFill>
          <a:ln w="28575">
            <a:solidFill>
              <a:srgbClr val="27AE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00" dirty="0">
                <a:solidFill>
                  <a:srgbClr val="27A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Aislamiento del primer PAM de origen Mamífero</a:t>
            </a:r>
          </a:p>
        </p:txBody>
      </p:sp>
      <p:sp>
        <p:nvSpPr>
          <p:cNvPr id="50" name="Oval 31">
            <a:extLst>
              <a:ext uri="{FF2B5EF4-FFF2-40B4-BE49-F238E27FC236}">
                <a16:creationId xmlns:a16="http://schemas.microsoft.com/office/drawing/2014/main" id="{F061F512-433C-440F-BBE9-202959733D7A}"/>
              </a:ext>
            </a:extLst>
          </p:cNvPr>
          <p:cNvSpPr/>
          <p:nvPr/>
        </p:nvSpPr>
        <p:spPr>
          <a:xfrm>
            <a:off x="6496649" y="2348301"/>
            <a:ext cx="1138597" cy="1012236"/>
          </a:xfrm>
          <a:prstGeom prst="ellipse">
            <a:avLst/>
          </a:prstGeom>
          <a:solidFill>
            <a:schemeClr val="bg1"/>
          </a:solidFill>
          <a:ln w="28575">
            <a:solidFill>
              <a:srgbClr val="E84C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00" dirty="0">
                <a:solidFill>
                  <a:srgbClr val="E84C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Robert Lehrer</a:t>
            </a:r>
          </a:p>
        </p:txBody>
      </p:sp>
      <p:sp>
        <p:nvSpPr>
          <p:cNvPr id="56" name="Oval 35">
            <a:extLst>
              <a:ext uri="{FF2B5EF4-FFF2-40B4-BE49-F238E27FC236}">
                <a16:creationId xmlns:a16="http://schemas.microsoft.com/office/drawing/2014/main" id="{9E907EB2-D4F4-457A-9110-7E9C4DA6A5D2}"/>
              </a:ext>
            </a:extLst>
          </p:cNvPr>
          <p:cNvSpPr/>
          <p:nvPr/>
        </p:nvSpPr>
        <p:spPr>
          <a:xfrm>
            <a:off x="7982559" y="2359593"/>
            <a:ext cx="1320098" cy="1043622"/>
          </a:xfrm>
          <a:prstGeom prst="ellipse">
            <a:avLst/>
          </a:prstGeom>
          <a:solidFill>
            <a:schemeClr val="bg1"/>
          </a:solidFill>
          <a:ln w="28575">
            <a:solidFill>
              <a:srgbClr val="F39C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00" dirty="0">
                <a:solidFill>
                  <a:srgbClr val="F39C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Michael </a:t>
            </a:r>
            <a:r>
              <a:rPr lang="es-ES" sz="1000" dirty="0" err="1">
                <a:solidFill>
                  <a:srgbClr val="F39C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Selsted</a:t>
            </a:r>
            <a:r>
              <a:rPr lang="es-ES" sz="1000" dirty="0">
                <a:solidFill>
                  <a:srgbClr val="F39C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</a:t>
            </a:r>
          </a:p>
          <a:p>
            <a:pPr algn="ctr"/>
            <a:r>
              <a:rPr lang="es-ES" sz="1000" dirty="0">
                <a:solidFill>
                  <a:srgbClr val="F39C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Tomas </a:t>
            </a:r>
            <a:r>
              <a:rPr lang="es-ES" sz="1000" dirty="0" err="1">
                <a:solidFill>
                  <a:srgbClr val="F39C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Ganz</a:t>
            </a:r>
            <a:endParaRPr lang="es-ES" sz="1000" dirty="0">
              <a:solidFill>
                <a:srgbClr val="F39C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Rectangle 4">
            <a:extLst>
              <a:ext uri="{FF2B5EF4-FFF2-40B4-BE49-F238E27FC236}">
                <a16:creationId xmlns:a16="http://schemas.microsoft.com/office/drawing/2014/main" id="{3C961127-5024-4887-B0DE-4C7DFF7FA8AA}"/>
              </a:ext>
            </a:extLst>
          </p:cNvPr>
          <p:cNvSpPr/>
          <p:nvPr/>
        </p:nvSpPr>
        <p:spPr>
          <a:xfrm>
            <a:off x="642019" y="1457066"/>
            <a:ext cx="723275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en-US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1920</a:t>
            </a:r>
            <a:endParaRPr lang="en-US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Rectangle 59">
            <a:extLst>
              <a:ext uri="{FF2B5EF4-FFF2-40B4-BE49-F238E27FC236}">
                <a16:creationId xmlns:a16="http://schemas.microsoft.com/office/drawing/2014/main" id="{CD93C3C4-2B0F-4F35-BD96-CBF473EDD53C}"/>
              </a:ext>
            </a:extLst>
          </p:cNvPr>
          <p:cNvSpPr/>
          <p:nvPr/>
        </p:nvSpPr>
        <p:spPr>
          <a:xfrm>
            <a:off x="2257921" y="3715419"/>
            <a:ext cx="723275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en-US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1939</a:t>
            </a:r>
            <a:endParaRPr lang="en-US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Rectangle 60">
            <a:extLst>
              <a:ext uri="{FF2B5EF4-FFF2-40B4-BE49-F238E27FC236}">
                <a16:creationId xmlns:a16="http://schemas.microsoft.com/office/drawing/2014/main" id="{C7C1D8D1-1962-457E-8C30-C45F2984E550}"/>
              </a:ext>
            </a:extLst>
          </p:cNvPr>
          <p:cNvSpPr/>
          <p:nvPr/>
        </p:nvSpPr>
        <p:spPr>
          <a:xfrm>
            <a:off x="3803118" y="1416456"/>
            <a:ext cx="723275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en-US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1950</a:t>
            </a:r>
            <a:endParaRPr lang="en-US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Rectangle 61">
            <a:extLst>
              <a:ext uri="{FF2B5EF4-FFF2-40B4-BE49-F238E27FC236}">
                <a16:creationId xmlns:a16="http://schemas.microsoft.com/office/drawing/2014/main" id="{86829FC8-07C3-4EC6-96D4-6DF60E70401E}"/>
              </a:ext>
            </a:extLst>
          </p:cNvPr>
          <p:cNvSpPr/>
          <p:nvPr/>
        </p:nvSpPr>
        <p:spPr>
          <a:xfrm>
            <a:off x="5199297" y="3447605"/>
            <a:ext cx="1280545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s-ES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1956</a:t>
            </a:r>
            <a:endParaRPr lang="en-US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1334736-1C1B-4E50-9572-7982AA2B3829}"/>
              </a:ext>
            </a:extLst>
          </p:cNvPr>
          <p:cNvSpPr/>
          <p:nvPr/>
        </p:nvSpPr>
        <p:spPr>
          <a:xfrm>
            <a:off x="6178110" y="1387099"/>
            <a:ext cx="177849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en-US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1970 Y 1980</a:t>
            </a:r>
            <a:endParaRPr lang="en-US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Box 74">
            <a:extLst>
              <a:ext uri="{FF2B5EF4-FFF2-40B4-BE49-F238E27FC236}">
                <a16:creationId xmlns:a16="http://schemas.microsoft.com/office/drawing/2014/main" id="{3D0893D5-4C74-477C-BB1D-702D9556E57A}"/>
              </a:ext>
            </a:extLst>
          </p:cNvPr>
          <p:cNvSpPr txBox="1"/>
          <p:nvPr/>
        </p:nvSpPr>
        <p:spPr>
          <a:xfrm>
            <a:off x="3295366" y="3487556"/>
            <a:ext cx="16782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CO" sz="12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xtractos de neutrófilos humanos contenían sustancias microbicidas de</a:t>
            </a:r>
          </a:p>
          <a:p>
            <a:pPr algn="ctr"/>
            <a:r>
              <a:rPr lang="es-CO" sz="12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origen peptídico a la que denominó fagocitinas.</a:t>
            </a:r>
            <a:endParaRPr lang="es-ES" sz="1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TextBox 77">
            <a:extLst>
              <a:ext uri="{FF2B5EF4-FFF2-40B4-BE49-F238E27FC236}">
                <a16:creationId xmlns:a16="http://schemas.microsoft.com/office/drawing/2014/main" id="{C9DDC3DD-A35F-442E-8A85-A118F04B4802}"/>
              </a:ext>
            </a:extLst>
          </p:cNvPr>
          <p:cNvSpPr txBox="1"/>
          <p:nvPr/>
        </p:nvSpPr>
        <p:spPr>
          <a:xfrm>
            <a:off x="6412349" y="3454644"/>
            <a:ext cx="1440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purificaron y secuenciaron los diversos </a:t>
            </a:r>
            <a:r>
              <a:rPr lang="es-MX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PAMs</a:t>
            </a:r>
            <a:r>
              <a:rPr lang="es-MX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neutrófilos de conejo y cobayo</a:t>
            </a:r>
          </a:p>
          <a:p>
            <a:pPr algn="ctr"/>
            <a:r>
              <a:rPr lang="es-MX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demostrando que eran catiónicos y anfipáticos.</a:t>
            </a:r>
            <a:endParaRPr lang="en-US" sz="1200" b="1" dirty="0">
              <a:solidFill>
                <a:srgbClr val="FF0000"/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8" name="Group 81">
            <a:extLst>
              <a:ext uri="{FF2B5EF4-FFF2-40B4-BE49-F238E27FC236}">
                <a16:creationId xmlns:a16="http://schemas.microsoft.com/office/drawing/2014/main" id="{A3F5B0E5-568D-43C9-9B09-8E2E81749C15}"/>
              </a:ext>
            </a:extLst>
          </p:cNvPr>
          <p:cNvGrpSpPr/>
          <p:nvPr/>
        </p:nvGrpSpPr>
        <p:grpSpPr>
          <a:xfrm>
            <a:off x="4811819" y="1094072"/>
            <a:ext cx="1446189" cy="1015664"/>
            <a:chOff x="885305" y="4966567"/>
            <a:chExt cx="2420611" cy="784207"/>
          </a:xfrm>
        </p:grpSpPr>
        <p:sp>
          <p:nvSpPr>
            <p:cNvPr id="69" name="TextBox 82">
              <a:extLst>
                <a:ext uri="{FF2B5EF4-FFF2-40B4-BE49-F238E27FC236}">
                  <a16:creationId xmlns:a16="http://schemas.microsoft.com/office/drawing/2014/main" id="{4E507952-73D8-4909-9649-F0621E398E60}"/>
                </a:ext>
              </a:extLst>
            </p:cNvPr>
            <p:cNvSpPr txBox="1"/>
            <p:nvPr/>
          </p:nvSpPr>
          <p:spPr>
            <a:xfrm>
              <a:off x="885305" y="4966567"/>
              <a:ext cx="2420611" cy="784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200" b="1" dirty="0">
                  <a:solidFill>
                    <a:srgbClr val="27AE61"/>
                  </a:solidFill>
                  <a:latin typeface="Times New Roman" panose="02020603050405020304" pitchFamily="18" charset="0"/>
                  <a:ea typeface="Open Sans" panose="020B0606030504020204" pitchFamily="34" charset="0"/>
                  <a:cs typeface="Times New Roman" panose="02020603050405020304" pitchFamily="18" charset="0"/>
                </a:rPr>
                <a:t>El péptido se extrajo de las células leucocitarias del conejo.</a:t>
              </a:r>
              <a:endParaRPr lang="es-ES" sz="1200" b="1" dirty="0">
                <a:solidFill>
                  <a:srgbClr val="27AE61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83">
              <a:extLst>
                <a:ext uri="{FF2B5EF4-FFF2-40B4-BE49-F238E27FC236}">
                  <a16:creationId xmlns:a16="http://schemas.microsoft.com/office/drawing/2014/main" id="{57308E97-09A4-44BB-B2CB-5CBC0DCF08B9}"/>
                </a:ext>
              </a:extLst>
            </p:cNvPr>
            <p:cNvSpPr txBox="1"/>
            <p:nvPr/>
          </p:nvSpPr>
          <p:spPr>
            <a:xfrm>
              <a:off x="1071321" y="5429016"/>
              <a:ext cx="1694888" cy="160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en-US" sz="750" dirty="0">
                <a:solidFill>
                  <a:srgbClr val="7E8C8D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2" name="TextBox 86">
            <a:extLst>
              <a:ext uri="{FF2B5EF4-FFF2-40B4-BE49-F238E27FC236}">
                <a16:creationId xmlns:a16="http://schemas.microsoft.com/office/drawing/2014/main" id="{139F0212-C9B1-4D10-81C7-3D93F2BA60DB}"/>
              </a:ext>
            </a:extLst>
          </p:cNvPr>
          <p:cNvSpPr txBox="1"/>
          <p:nvPr/>
        </p:nvSpPr>
        <p:spPr>
          <a:xfrm>
            <a:off x="7895286" y="1035121"/>
            <a:ext cx="1494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>
                <a:solidFill>
                  <a:srgbClr val="FF990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Llamaron a las “</a:t>
            </a:r>
            <a:r>
              <a:rPr lang="es-MX" sz="1200" b="1" dirty="0" err="1">
                <a:solidFill>
                  <a:srgbClr val="FF990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fagocitinas</a:t>
            </a:r>
            <a:r>
              <a:rPr lang="es-MX" sz="1200" b="1" dirty="0">
                <a:solidFill>
                  <a:srgbClr val="FF990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” defensinas, en función de su papel en la defensa del</a:t>
            </a:r>
          </a:p>
          <a:p>
            <a:pPr algn="ctr"/>
            <a:r>
              <a:rPr lang="es-MX" sz="1200" b="1" dirty="0">
                <a:solidFill>
                  <a:srgbClr val="FF990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huésped</a:t>
            </a:r>
            <a:endParaRPr lang="es-ES" sz="1200" b="1" dirty="0">
              <a:solidFill>
                <a:srgbClr val="FF9900"/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7" name="TextBox 89">
            <a:extLst>
              <a:ext uri="{FF2B5EF4-FFF2-40B4-BE49-F238E27FC236}">
                <a16:creationId xmlns:a16="http://schemas.microsoft.com/office/drawing/2014/main" id="{FCA43A63-148A-4220-B17E-0C35CE6C2458}"/>
              </a:ext>
            </a:extLst>
          </p:cNvPr>
          <p:cNvSpPr txBox="1"/>
          <p:nvPr/>
        </p:nvSpPr>
        <p:spPr>
          <a:xfrm>
            <a:off x="3119864" y="5666908"/>
            <a:ext cx="160414" cy="35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750" dirty="0">
              <a:solidFill>
                <a:srgbClr val="7E8C8D"/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8" name="TextBox 88">
            <a:extLst>
              <a:ext uri="{FF2B5EF4-FFF2-40B4-BE49-F238E27FC236}">
                <a16:creationId xmlns:a16="http://schemas.microsoft.com/office/drawing/2014/main" id="{9AD23FBA-0B87-4BEC-B874-73F353FBEEFF}"/>
              </a:ext>
            </a:extLst>
          </p:cNvPr>
          <p:cNvSpPr txBox="1"/>
          <p:nvPr/>
        </p:nvSpPr>
        <p:spPr>
          <a:xfrm>
            <a:off x="136785" y="3628453"/>
            <a:ext cx="1733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solidFill>
                  <a:srgbClr val="2D3E5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Descubrimiento</a:t>
            </a:r>
            <a:r>
              <a:rPr lang="en-US" sz="1200" b="1" dirty="0">
                <a:solidFill>
                  <a:srgbClr val="2D3E5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s-ES" sz="1200" b="1" dirty="0">
                <a:solidFill>
                  <a:srgbClr val="2D3E5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de</a:t>
            </a:r>
            <a:r>
              <a:rPr lang="en-US" sz="1200" b="1" dirty="0">
                <a:solidFill>
                  <a:srgbClr val="2D3E5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 </a:t>
            </a:r>
            <a:r>
              <a:rPr lang="es-ES" sz="1200" b="1" dirty="0">
                <a:solidFill>
                  <a:srgbClr val="2D3E5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la</a:t>
            </a:r>
            <a:r>
              <a:rPr lang="en-US" sz="1200" b="1" dirty="0">
                <a:solidFill>
                  <a:srgbClr val="2D3E5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 </a:t>
            </a:r>
            <a:r>
              <a:rPr lang="es-ES" sz="1200" b="1" dirty="0">
                <a:solidFill>
                  <a:srgbClr val="2D3E5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lisozima llamada así por la capacidad de lisar bacterias 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460C5A88-1815-47F1-B9DB-E1EC0D5BEAD1}"/>
              </a:ext>
            </a:extLst>
          </p:cNvPr>
          <p:cNvSpPr txBox="1"/>
          <p:nvPr/>
        </p:nvSpPr>
        <p:spPr>
          <a:xfrm>
            <a:off x="1725665" y="947803"/>
            <a:ext cx="17337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Aisló sustancias antimicrobianas, llamadas gramicidina, del sobrenadante</a:t>
            </a:r>
          </a:p>
          <a:p>
            <a:pPr algn="ctr"/>
            <a:r>
              <a:rPr lang="es-CO" sz="1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cultivo de </a:t>
            </a:r>
            <a:r>
              <a:rPr lang="es-CO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Bacillus</a:t>
            </a:r>
            <a:r>
              <a:rPr lang="es-CO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12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brevis</a:t>
            </a:r>
            <a:r>
              <a:rPr lang="es-CO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CO" sz="1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Rectangle 60">
            <a:extLst>
              <a:ext uri="{FF2B5EF4-FFF2-40B4-BE49-F238E27FC236}">
                <a16:creationId xmlns:a16="http://schemas.microsoft.com/office/drawing/2014/main" id="{73C2128C-D9CB-435B-8D60-1C6AA073155A}"/>
              </a:ext>
            </a:extLst>
          </p:cNvPr>
          <p:cNvSpPr/>
          <p:nvPr/>
        </p:nvSpPr>
        <p:spPr>
          <a:xfrm>
            <a:off x="8280970" y="3602456"/>
            <a:ext cx="723275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en-US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1984</a:t>
            </a:r>
            <a:endParaRPr lang="en-US" sz="2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A2B28025-F922-4B26-9865-A9B421C0BDD9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4F303BBA-BE7E-4628-BCCC-D28279694FC1}"/>
              </a:ext>
            </a:extLst>
          </p:cNvPr>
          <p:cNvSpPr/>
          <p:nvPr/>
        </p:nvSpPr>
        <p:spPr>
          <a:xfrm>
            <a:off x="0" y="4985724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84B424D0-0F03-49F2-80C7-D840CC571F63}"/>
              </a:ext>
            </a:extLst>
          </p:cNvPr>
          <p:cNvSpPr txBox="1"/>
          <p:nvPr/>
        </p:nvSpPr>
        <p:spPr>
          <a:xfrm>
            <a:off x="28427" y="5059093"/>
            <a:ext cx="5624586" cy="25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Lehrer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2005; 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Nakatsuji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&amp; Gallo, 2012)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97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 txBox="1">
            <a:spLocks/>
          </p:cNvSpPr>
          <p:nvPr/>
        </p:nvSpPr>
        <p:spPr>
          <a:xfrm>
            <a:off x="252413" y="94696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</a:rPr>
              <a:t>Péptidos Antimicrobianos (</a:t>
            </a:r>
            <a:r>
              <a:rPr kumimoji="0" lang="es-ES" sz="2800" b="1" i="0" u="none" strike="noStrike" kern="1200" cap="none" spc="0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</a:rPr>
              <a:t>PAMs</a:t>
            </a:r>
            <a:r>
              <a:rPr kumimoji="0" lang="es-ES" sz="2800" b="1" i="0" u="none" strike="noStrike" kern="120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</a:rPr>
              <a:t>) 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03D1ED39-35C9-41A1-917D-106033BD250C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46FECB54-50E4-4F40-9781-32316DAF4427}"/>
              </a:ext>
            </a:extLst>
          </p:cNvPr>
          <p:cNvGrpSpPr/>
          <p:nvPr/>
        </p:nvGrpSpPr>
        <p:grpSpPr>
          <a:xfrm>
            <a:off x="3492773" y="558102"/>
            <a:ext cx="1961024" cy="504056"/>
            <a:chOff x="735447" y="1944215"/>
            <a:chExt cx="1312952" cy="669081"/>
          </a:xfrm>
        </p:grpSpPr>
        <p:sp>
          <p:nvSpPr>
            <p:cNvPr id="7" name="Rectángulo: esquinas redondeadas 6">
              <a:extLst>
                <a:ext uri="{FF2B5EF4-FFF2-40B4-BE49-F238E27FC236}">
                  <a16:creationId xmlns:a16="http://schemas.microsoft.com/office/drawing/2014/main" id="{D7016E41-3E53-4AEA-A18F-B4621174E13A}"/>
                </a:ext>
              </a:extLst>
            </p:cNvPr>
            <p:cNvSpPr/>
            <p:nvPr/>
          </p:nvSpPr>
          <p:spPr>
            <a:xfrm>
              <a:off x="735447" y="1944215"/>
              <a:ext cx="1312952" cy="66908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2FB43222-425C-4605-92D6-76064E324E30}"/>
                </a:ext>
              </a:extLst>
            </p:cNvPr>
            <p:cNvSpPr txBox="1"/>
            <p:nvPr/>
          </p:nvSpPr>
          <p:spPr>
            <a:xfrm>
              <a:off x="755044" y="1983409"/>
              <a:ext cx="1273758" cy="6298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rtlCol="0" anchor="ctr" anchorCtr="0">
              <a:noAutofit/>
            </a:bodyPr>
            <a:lstStyle/>
            <a:p>
              <a:pPr marL="0" lvl="0" indent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600" kern="1200" noProof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PAMS</a:t>
              </a: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2DA5A70E-D248-4831-AE7F-65ED408F3A48}"/>
              </a:ext>
            </a:extLst>
          </p:cNvPr>
          <p:cNvGrpSpPr/>
          <p:nvPr/>
        </p:nvGrpSpPr>
        <p:grpSpPr>
          <a:xfrm>
            <a:off x="691800" y="1272458"/>
            <a:ext cx="1670635" cy="576064"/>
            <a:chOff x="4248476" y="216022"/>
            <a:chExt cx="1670635" cy="835317"/>
          </a:xfrm>
        </p:grpSpPr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A147B444-F489-472E-9A44-E72ED26BFABF}"/>
                </a:ext>
              </a:extLst>
            </p:cNvPr>
            <p:cNvSpPr/>
            <p:nvPr/>
          </p:nvSpPr>
          <p:spPr>
            <a:xfrm>
              <a:off x="4248476" y="216022"/>
              <a:ext cx="1670635" cy="835317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ángulo: esquinas redondeadas 4">
              <a:extLst>
                <a:ext uri="{FF2B5EF4-FFF2-40B4-BE49-F238E27FC236}">
                  <a16:creationId xmlns:a16="http://schemas.microsoft.com/office/drawing/2014/main" id="{A7F6C636-5F06-43F0-B89D-81E36FBFE996}"/>
                </a:ext>
              </a:extLst>
            </p:cNvPr>
            <p:cNvSpPr txBox="1"/>
            <p:nvPr/>
          </p:nvSpPr>
          <p:spPr>
            <a:xfrm>
              <a:off x="4272942" y="240488"/>
              <a:ext cx="1621703" cy="78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rtlCol="0" anchor="ctr" anchorCtr="0">
              <a:noAutofit/>
            </a:bodyPr>
            <a:lstStyle/>
            <a:p>
              <a:pPr marL="0" lvl="0" indent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600" kern="1200" noProof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ORIGEN</a:t>
              </a:r>
            </a:p>
          </p:txBody>
        </p:sp>
      </p:grpSp>
      <p:cxnSp>
        <p:nvCxnSpPr>
          <p:cNvPr id="3" name="Conector: angular 2">
            <a:extLst>
              <a:ext uri="{FF2B5EF4-FFF2-40B4-BE49-F238E27FC236}">
                <a16:creationId xmlns:a16="http://schemas.microsoft.com/office/drawing/2014/main" id="{00B624D1-DF5C-4B02-88C1-EFFE386C5B78}"/>
              </a:ext>
            </a:extLst>
          </p:cNvPr>
          <p:cNvCxnSpPr>
            <a:stCxn id="8" idx="2"/>
            <a:endCxn id="11" idx="0"/>
          </p:cNvCxnSpPr>
          <p:nvPr/>
        </p:nvCxnSpPr>
        <p:spPr>
          <a:xfrm rot="5400000">
            <a:off x="2886616" y="-297339"/>
            <a:ext cx="227173" cy="294616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>
            <a:extLst>
              <a:ext uri="{FF2B5EF4-FFF2-40B4-BE49-F238E27FC236}">
                <a16:creationId xmlns:a16="http://schemas.microsoft.com/office/drawing/2014/main" id="{3E8E4988-D498-4100-8039-FB53FC1AD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07" y="2285796"/>
            <a:ext cx="1348351" cy="115328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98F267E-55C6-48DD-A655-A111A88F4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583" y="2255768"/>
            <a:ext cx="1362588" cy="11354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3A43A69E-B218-47A9-9D41-F7467FB67610}"/>
              </a:ext>
            </a:extLst>
          </p:cNvPr>
          <p:cNvSpPr/>
          <p:nvPr/>
        </p:nvSpPr>
        <p:spPr>
          <a:xfrm>
            <a:off x="41593" y="498553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CEB5B5D9-D9DE-4FE9-8C94-BEAB9C22F7E8}"/>
              </a:ext>
            </a:extLst>
          </p:cNvPr>
          <p:cNvGrpSpPr/>
          <p:nvPr/>
        </p:nvGrpSpPr>
        <p:grpSpPr>
          <a:xfrm>
            <a:off x="3750957" y="1271326"/>
            <a:ext cx="2445915" cy="576064"/>
            <a:chOff x="3853604" y="2088232"/>
            <a:chExt cx="1670635" cy="678937"/>
          </a:xfrm>
        </p:grpSpPr>
        <p:sp>
          <p:nvSpPr>
            <p:cNvPr id="22" name="Rectángulo: esquinas redondeadas 21">
              <a:extLst>
                <a:ext uri="{FF2B5EF4-FFF2-40B4-BE49-F238E27FC236}">
                  <a16:creationId xmlns:a16="http://schemas.microsoft.com/office/drawing/2014/main" id="{D1B427E8-6404-4058-B6FF-085EA6551640}"/>
                </a:ext>
              </a:extLst>
            </p:cNvPr>
            <p:cNvSpPr/>
            <p:nvPr/>
          </p:nvSpPr>
          <p:spPr>
            <a:xfrm>
              <a:off x="3853604" y="2088232"/>
              <a:ext cx="1670635" cy="678937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tángulo: esquinas redondeadas 4">
              <a:extLst>
                <a:ext uri="{FF2B5EF4-FFF2-40B4-BE49-F238E27FC236}">
                  <a16:creationId xmlns:a16="http://schemas.microsoft.com/office/drawing/2014/main" id="{029C42E7-A2BB-478D-BF45-F47C7FF43DDA}"/>
                </a:ext>
              </a:extLst>
            </p:cNvPr>
            <p:cNvSpPr txBox="1"/>
            <p:nvPr/>
          </p:nvSpPr>
          <p:spPr>
            <a:xfrm>
              <a:off x="3873488" y="2097506"/>
              <a:ext cx="1630865" cy="6391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rtlCol="0" anchor="ctr" anchorCtr="0">
              <a:noAutofit/>
            </a:bodyPr>
            <a:lstStyle/>
            <a:p>
              <a:pPr marL="0" lvl="0" indent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600" kern="1200" noProof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MECANISMO DE ACCION</a:t>
              </a:r>
            </a:p>
          </p:txBody>
        </p:sp>
      </p:grpSp>
      <p:cxnSp>
        <p:nvCxnSpPr>
          <p:cNvPr id="13" name="Conector: angular 12">
            <a:extLst>
              <a:ext uri="{FF2B5EF4-FFF2-40B4-BE49-F238E27FC236}">
                <a16:creationId xmlns:a16="http://schemas.microsoft.com/office/drawing/2014/main" id="{A1CCC7EC-B3AE-4145-95FE-2AF505EF80E3}"/>
              </a:ext>
            </a:extLst>
          </p:cNvPr>
          <p:cNvCxnSpPr>
            <a:stCxn id="8" idx="2"/>
            <a:endCxn id="22" idx="0"/>
          </p:cNvCxnSpPr>
          <p:nvPr/>
        </p:nvCxnSpPr>
        <p:spPr>
          <a:xfrm rot="16200000" flipH="1">
            <a:off x="4619016" y="916427"/>
            <a:ext cx="209168" cy="50063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íneas de investigación">
            <a:extLst>
              <a:ext uri="{FF2B5EF4-FFF2-40B4-BE49-F238E27FC236}">
                <a16:creationId xmlns:a16="http://schemas.microsoft.com/office/drawing/2014/main" id="{AD7CA04E-1BA0-45DA-BB5F-3173B84EE7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" t="6677" r="18026" b="14845"/>
          <a:stretch/>
        </p:blipFill>
        <p:spPr bwMode="auto">
          <a:xfrm>
            <a:off x="3862327" y="2134651"/>
            <a:ext cx="1948148" cy="1542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upo 30">
            <a:extLst>
              <a:ext uri="{FF2B5EF4-FFF2-40B4-BE49-F238E27FC236}">
                <a16:creationId xmlns:a16="http://schemas.microsoft.com/office/drawing/2014/main" id="{6225378B-ED56-4BDF-8424-1F3DAE816617}"/>
              </a:ext>
            </a:extLst>
          </p:cNvPr>
          <p:cNvGrpSpPr/>
          <p:nvPr/>
        </p:nvGrpSpPr>
        <p:grpSpPr>
          <a:xfrm>
            <a:off x="7093173" y="1271325"/>
            <a:ext cx="1670635" cy="576065"/>
            <a:chOff x="3843012" y="3739275"/>
            <a:chExt cx="1670635" cy="835317"/>
          </a:xfrm>
        </p:grpSpPr>
        <p:sp>
          <p:nvSpPr>
            <p:cNvPr id="32" name="Rectángulo: esquinas redondeadas 31">
              <a:extLst>
                <a:ext uri="{FF2B5EF4-FFF2-40B4-BE49-F238E27FC236}">
                  <a16:creationId xmlns:a16="http://schemas.microsoft.com/office/drawing/2014/main" id="{F4E23024-DB79-49A1-990F-24B85E48DF82}"/>
                </a:ext>
              </a:extLst>
            </p:cNvPr>
            <p:cNvSpPr/>
            <p:nvPr/>
          </p:nvSpPr>
          <p:spPr>
            <a:xfrm>
              <a:off x="3843012" y="3739275"/>
              <a:ext cx="1670635" cy="835317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ectángulo: esquinas redondeadas 4">
              <a:extLst>
                <a:ext uri="{FF2B5EF4-FFF2-40B4-BE49-F238E27FC236}">
                  <a16:creationId xmlns:a16="http://schemas.microsoft.com/office/drawing/2014/main" id="{51B5B035-48FF-4353-9A53-3701786CD812}"/>
                </a:ext>
              </a:extLst>
            </p:cNvPr>
            <p:cNvSpPr txBox="1"/>
            <p:nvPr/>
          </p:nvSpPr>
          <p:spPr>
            <a:xfrm>
              <a:off x="3867478" y="3763741"/>
              <a:ext cx="1621703" cy="786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rtlCol="0" anchor="ctr" anchorCtr="0">
              <a:noAutofit/>
            </a:bodyPr>
            <a:lstStyle/>
            <a:p>
              <a:pPr marL="0" lvl="0" indent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600" kern="1200" noProof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COMPOSICIÓN </a:t>
              </a:r>
            </a:p>
          </p:txBody>
        </p:sp>
      </p:grpSp>
      <p:cxnSp>
        <p:nvCxnSpPr>
          <p:cNvPr id="25" name="Conector: angular 24">
            <a:extLst>
              <a:ext uri="{FF2B5EF4-FFF2-40B4-BE49-F238E27FC236}">
                <a16:creationId xmlns:a16="http://schemas.microsoft.com/office/drawing/2014/main" id="{2C929BD3-AE4A-4057-8497-F041D573A4A9}"/>
              </a:ext>
            </a:extLst>
          </p:cNvPr>
          <p:cNvCxnSpPr>
            <a:endCxn id="33" idx="0"/>
          </p:cNvCxnSpPr>
          <p:nvPr/>
        </p:nvCxnSpPr>
        <p:spPr>
          <a:xfrm>
            <a:off x="4973915" y="1188169"/>
            <a:ext cx="2954576" cy="10002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7D3C8929-0E0E-40AF-87A8-C13CAC10B7FC}"/>
              </a:ext>
            </a:extLst>
          </p:cNvPr>
          <p:cNvSpPr/>
          <p:nvPr/>
        </p:nvSpPr>
        <p:spPr>
          <a:xfrm>
            <a:off x="274579" y="3942296"/>
            <a:ext cx="2786146" cy="7454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200" kern="1200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ES" sz="1600" kern="12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Plantas, Mamíferos, Microorganismos, Aves y Reptiles</a:t>
            </a:r>
          </a:p>
          <a:p>
            <a:pPr algn="ctr"/>
            <a:endParaRPr lang="es-CO" dirty="0"/>
          </a:p>
        </p:txBody>
      </p:sp>
      <p:sp>
        <p:nvSpPr>
          <p:cNvPr id="46" name="Rectángulo: esquinas redondeadas 45">
            <a:extLst>
              <a:ext uri="{FF2B5EF4-FFF2-40B4-BE49-F238E27FC236}">
                <a16:creationId xmlns:a16="http://schemas.microsoft.com/office/drawing/2014/main" id="{B1C7EFF9-A7B0-44F0-A833-45F6CB1A0E90}"/>
              </a:ext>
            </a:extLst>
          </p:cNvPr>
          <p:cNvSpPr/>
          <p:nvPr/>
        </p:nvSpPr>
        <p:spPr>
          <a:xfrm>
            <a:off x="3750957" y="3910344"/>
            <a:ext cx="2505075" cy="7454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200" kern="1200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s-ES" sz="1600" kern="1200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kern="12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Interacciona fuertemente con las membranas celulares</a:t>
            </a:r>
          </a:p>
          <a:p>
            <a:pPr algn="ctr"/>
            <a:endParaRPr lang="es-CO" dirty="0"/>
          </a:p>
        </p:txBody>
      </p:sp>
      <p:sp>
        <p:nvSpPr>
          <p:cNvPr id="47" name="Rectángulo: esquinas redondeadas 46">
            <a:extLst>
              <a:ext uri="{FF2B5EF4-FFF2-40B4-BE49-F238E27FC236}">
                <a16:creationId xmlns:a16="http://schemas.microsoft.com/office/drawing/2014/main" id="{597CF8FB-F24D-44D6-85F6-B20794BAC4F5}"/>
              </a:ext>
            </a:extLst>
          </p:cNvPr>
          <p:cNvSpPr/>
          <p:nvPr/>
        </p:nvSpPr>
        <p:spPr>
          <a:xfrm>
            <a:off x="6906984" y="4025813"/>
            <a:ext cx="2505075" cy="6299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Confiriéndole su actividad</a:t>
            </a:r>
          </a:p>
        </p:txBody>
      </p:sp>
      <p:sp>
        <p:nvSpPr>
          <p:cNvPr id="48" name="Rectángulo: esquinas redondeadas 47">
            <a:extLst>
              <a:ext uri="{FF2B5EF4-FFF2-40B4-BE49-F238E27FC236}">
                <a16:creationId xmlns:a16="http://schemas.microsoft.com/office/drawing/2014/main" id="{BD9D4CC6-6876-4042-BDBD-7E37F527AE3B}"/>
              </a:ext>
            </a:extLst>
          </p:cNvPr>
          <p:cNvSpPr/>
          <p:nvPr/>
        </p:nvSpPr>
        <p:spPr>
          <a:xfrm>
            <a:off x="8143297" y="2392153"/>
            <a:ext cx="1578553" cy="7454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200" kern="1200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s-ES" sz="1600" kern="1200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kern="12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Propiedades Anfipáticas e hidrofóbicas </a:t>
            </a:r>
          </a:p>
          <a:p>
            <a:pPr algn="ctr"/>
            <a:endParaRPr lang="es-CO" dirty="0"/>
          </a:p>
        </p:txBody>
      </p:sp>
      <p:sp>
        <p:nvSpPr>
          <p:cNvPr id="49" name="Rectángulo: esquinas redondeadas 48">
            <a:extLst>
              <a:ext uri="{FF2B5EF4-FFF2-40B4-BE49-F238E27FC236}">
                <a16:creationId xmlns:a16="http://schemas.microsoft.com/office/drawing/2014/main" id="{4E6F301C-E6BB-4821-B8C9-FA66464DD8AD}"/>
              </a:ext>
            </a:extLst>
          </p:cNvPr>
          <p:cNvSpPr/>
          <p:nvPr/>
        </p:nvSpPr>
        <p:spPr>
          <a:xfrm>
            <a:off x="6201755" y="2362542"/>
            <a:ext cx="1605991" cy="7454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200" kern="1200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s-ES" sz="1600" kern="1200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kern="12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Menos</a:t>
            </a:r>
            <a:r>
              <a:rPr lang="es-ES" sz="1600" kern="1200" baseline="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60 aminoácidos (L-aminoácidos)</a:t>
            </a:r>
            <a:endParaRPr lang="es-ES" sz="1600" kern="1200" noProof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dirty="0"/>
          </a:p>
        </p:txBody>
      </p:sp>
      <p:cxnSp>
        <p:nvCxnSpPr>
          <p:cNvPr id="35" name="Conector: angular 34">
            <a:extLst>
              <a:ext uri="{FF2B5EF4-FFF2-40B4-BE49-F238E27FC236}">
                <a16:creationId xmlns:a16="http://schemas.microsoft.com/office/drawing/2014/main" id="{52CCD60A-D2BF-4ED5-B88B-B5B535AC2679}"/>
              </a:ext>
            </a:extLst>
          </p:cNvPr>
          <p:cNvCxnSpPr>
            <a:stCxn id="32" idx="2"/>
            <a:endCxn id="49" idx="0"/>
          </p:cNvCxnSpPr>
          <p:nvPr/>
        </p:nvCxnSpPr>
        <p:spPr>
          <a:xfrm rot="5400000">
            <a:off x="7209045" y="1643096"/>
            <a:ext cx="515152" cy="9237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: angular 50">
            <a:extLst>
              <a:ext uri="{FF2B5EF4-FFF2-40B4-BE49-F238E27FC236}">
                <a16:creationId xmlns:a16="http://schemas.microsoft.com/office/drawing/2014/main" id="{9D8889DD-FF3B-43D4-93EE-CCF9CBCE276B}"/>
              </a:ext>
            </a:extLst>
          </p:cNvPr>
          <p:cNvCxnSpPr>
            <a:stCxn id="33" idx="2"/>
            <a:endCxn id="48" idx="0"/>
          </p:cNvCxnSpPr>
          <p:nvPr/>
        </p:nvCxnSpPr>
        <p:spPr>
          <a:xfrm rot="16200000" flipH="1">
            <a:off x="8149715" y="1609293"/>
            <a:ext cx="561635" cy="100408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>
            <a:extLst>
              <a:ext uri="{FF2B5EF4-FFF2-40B4-BE49-F238E27FC236}">
                <a16:creationId xmlns:a16="http://schemas.microsoft.com/office/drawing/2014/main" id="{BFC36104-496C-4C5E-A86E-A664AE4A9C51}"/>
              </a:ext>
            </a:extLst>
          </p:cNvPr>
          <p:cNvCxnSpPr>
            <a:stCxn id="49" idx="2"/>
            <a:endCxn id="47" idx="0"/>
          </p:cNvCxnSpPr>
          <p:nvPr/>
        </p:nvCxnSpPr>
        <p:spPr>
          <a:xfrm>
            <a:off x="7004751" y="3107959"/>
            <a:ext cx="1154771" cy="917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55">
            <a:extLst>
              <a:ext uri="{FF2B5EF4-FFF2-40B4-BE49-F238E27FC236}">
                <a16:creationId xmlns:a16="http://schemas.microsoft.com/office/drawing/2014/main" id="{7F4EFBEB-B605-4599-AEBD-406057E851C8}"/>
              </a:ext>
            </a:extLst>
          </p:cNvPr>
          <p:cNvCxnSpPr>
            <a:stCxn id="48" idx="2"/>
            <a:endCxn id="47" idx="0"/>
          </p:cNvCxnSpPr>
          <p:nvPr/>
        </p:nvCxnSpPr>
        <p:spPr>
          <a:xfrm flipH="1">
            <a:off x="8159522" y="3137570"/>
            <a:ext cx="773052" cy="888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uadroTexto 58">
            <a:extLst>
              <a:ext uri="{FF2B5EF4-FFF2-40B4-BE49-F238E27FC236}">
                <a16:creationId xmlns:a16="http://schemas.microsoft.com/office/drawing/2014/main" id="{92C0731C-808D-4E4D-94CD-C171F3C6E104}"/>
              </a:ext>
            </a:extLst>
          </p:cNvPr>
          <p:cNvSpPr txBox="1"/>
          <p:nvPr/>
        </p:nvSpPr>
        <p:spPr>
          <a:xfrm>
            <a:off x="28427" y="5059093"/>
            <a:ext cx="5624586" cy="25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(Li et al., 2017; Splith &amp; Neundorf, 2011)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48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 txBox="1">
            <a:spLocks/>
          </p:cNvSpPr>
          <p:nvPr/>
        </p:nvSpPr>
        <p:spPr>
          <a:xfrm>
            <a:off x="252413" y="94696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</a:rPr>
              <a:t>Péptidos Antimicrobianos (</a:t>
            </a:r>
            <a:r>
              <a:rPr kumimoji="0" lang="es-ES" sz="2800" b="1" i="0" u="none" strike="noStrike" kern="1200" cap="none" spc="0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</a:rPr>
              <a:t>PAMs</a:t>
            </a:r>
            <a:r>
              <a:rPr kumimoji="0" lang="es-ES" sz="2800" b="1" i="0" u="none" strike="noStrike" kern="120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</a:rPr>
              <a:t>) 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03D1ED39-35C9-41A1-917D-106033BD250C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4CA6F451-C451-41B0-9065-0F979A77FC0A}"/>
              </a:ext>
            </a:extLst>
          </p:cNvPr>
          <p:cNvSpPr/>
          <p:nvPr/>
        </p:nvSpPr>
        <p:spPr>
          <a:xfrm>
            <a:off x="3727499" y="585724"/>
            <a:ext cx="4662442" cy="2835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DF2FCB72-A215-46CD-8891-3E4AFBB7376E}"/>
              </a:ext>
            </a:extLst>
          </p:cNvPr>
          <p:cNvSpPr/>
          <p:nvPr/>
        </p:nvSpPr>
        <p:spPr>
          <a:xfrm>
            <a:off x="3722255" y="1901857"/>
            <a:ext cx="4662442" cy="28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59C7AA66-3637-49A9-9821-5FE079392B65}"/>
              </a:ext>
            </a:extLst>
          </p:cNvPr>
          <p:cNvSpPr/>
          <p:nvPr/>
        </p:nvSpPr>
        <p:spPr>
          <a:xfrm>
            <a:off x="3756584" y="3432874"/>
            <a:ext cx="4662442" cy="28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B8EB8BF5-4D5D-4681-88E5-8B4E407B4093}"/>
              </a:ext>
            </a:extLst>
          </p:cNvPr>
          <p:cNvSpPr txBox="1">
            <a:spLocks/>
          </p:cNvSpPr>
          <p:nvPr/>
        </p:nvSpPr>
        <p:spPr>
          <a:xfrm>
            <a:off x="3825011" y="628153"/>
            <a:ext cx="2608490" cy="22682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VENTAJAS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3386B851-E074-4456-9C84-0AF9903539C6}"/>
              </a:ext>
            </a:extLst>
          </p:cNvPr>
          <p:cNvSpPr txBox="1">
            <a:spLocks/>
          </p:cNvSpPr>
          <p:nvPr/>
        </p:nvSpPr>
        <p:spPr>
          <a:xfrm>
            <a:off x="3754966" y="1931112"/>
            <a:ext cx="2608490" cy="22682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DESVENTAJAS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9796A116-F2AE-45DA-9A23-2613B0049291}"/>
              </a:ext>
            </a:extLst>
          </p:cNvPr>
          <p:cNvSpPr txBox="1">
            <a:spLocks/>
          </p:cNvSpPr>
          <p:nvPr/>
        </p:nvSpPr>
        <p:spPr>
          <a:xfrm>
            <a:off x="3835655" y="3482171"/>
            <a:ext cx="2608490" cy="22682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</a:t>
            </a:r>
          </a:p>
        </p:txBody>
      </p:sp>
      <p:sp>
        <p:nvSpPr>
          <p:cNvPr id="12" name="TextBox 62">
            <a:extLst>
              <a:ext uri="{FF2B5EF4-FFF2-40B4-BE49-F238E27FC236}">
                <a16:creationId xmlns:a16="http://schemas.microsoft.com/office/drawing/2014/main" id="{98E82FE7-6831-488F-99FC-CB6ACD53BF81}"/>
              </a:ext>
            </a:extLst>
          </p:cNvPr>
          <p:cNvSpPr txBox="1"/>
          <p:nvPr/>
        </p:nvSpPr>
        <p:spPr>
          <a:xfrm>
            <a:off x="3869631" y="895800"/>
            <a:ext cx="4521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Generan menos resistencia</a:t>
            </a:r>
          </a:p>
        </p:txBody>
      </p:sp>
      <p:sp>
        <p:nvSpPr>
          <p:cNvPr id="13" name="TextBox 63">
            <a:extLst>
              <a:ext uri="{FF2B5EF4-FFF2-40B4-BE49-F238E27FC236}">
                <a16:creationId xmlns:a16="http://schemas.microsoft.com/office/drawing/2014/main" id="{F5D4BAA2-B3A2-441F-BC70-009400B7BC29}"/>
              </a:ext>
            </a:extLst>
          </p:cNvPr>
          <p:cNvSpPr txBox="1"/>
          <p:nvPr/>
        </p:nvSpPr>
        <p:spPr>
          <a:xfrm>
            <a:off x="3871756" y="1204659"/>
            <a:ext cx="4519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Amplio espectro de actividad</a:t>
            </a:r>
          </a:p>
        </p:txBody>
      </p:sp>
      <p:sp>
        <p:nvSpPr>
          <p:cNvPr id="14" name="TextBox 64">
            <a:extLst>
              <a:ext uri="{FF2B5EF4-FFF2-40B4-BE49-F238E27FC236}">
                <a16:creationId xmlns:a16="http://schemas.microsoft.com/office/drawing/2014/main" id="{BB74A351-2AD4-4C0E-87FB-E58D7300F066}"/>
              </a:ext>
            </a:extLst>
          </p:cNvPr>
          <p:cNvSpPr txBox="1"/>
          <p:nvPr/>
        </p:nvSpPr>
        <p:spPr>
          <a:xfrm>
            <a:off x="3871756" y="1492565"/>
            <a:ext cx="4519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Efecto sinérgico con antibióticos convencionales</a:t>
            </a:r>
          </a:p>
        </p:txBody>
      </p:sp>
      <p:sp>
        <p:nvSpPr>
          <p:cNvPr id="15" name="Oval 20">
            <a:extLst>
              <a:ext uri="{FF2B5EF4-FFF2-40B4-BE49-F238E27FC236}">
                <a16:creationId xmlns:a16="http://schemas.microsoft.com/office/drawing/2014/main" id="{526A7F5C-022A-4662-AA39-EA364BE0DE9B}"/>
              </a:ext>
            </a:extLst>
          </p:cNvPr>
          <p:cNvSpPr/>
          <p:nvPr/>
        </p:nvSpPr>
        <p:spPr>
          <a:xfrm>
            <a:off x="3722255" y="976053"/>
            <a:ext cx="113400" cy="113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21">
            <a:extLst>
              <a:ext uri="{FF2B5EF4-FFF2-40B4-BE49-F238E27FC236}">
                <a16:creationId xmlns:a16="http://schemas.microsoft.com/office/drawing/2014/main" id="{163D9773-B9F7-4CF3-BA16-7B84CA680A41}"/>
              </a:ext>
            </a:extLst>
          </p:cNvPr>
          <p:cNvSpPr/>
          <p:nvPr/>
        </p:nvSpPr>
        <p:spPr>
          <a:xfrm>
            <a:off x="3722255" y="1263957"/>
            <a:ext cx="113400" cy="113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 22">
            <a:extLst>
              <a:ext uri="{FF2B5EF4-FFF2-40B4-BE49-F238E27FC236}">
                <a16:creationId xmlns:a16="http://schemas.microsoft.com/office/drawing/2014/main" id="{FF356A23-181B-40CD-8DFC-68CCC70A3EA2}"/>
              </a:ext>
            </a:extLst>
          </p:cNvPr>
          <p:cNvSpPr/>
          <p:nvPr/>
        </p:nvSpPr>
        <p:spPr>
          <a:xfrm>
            <a:off x="3722255" y="1551862"/>
            <a:ext cx="113400" cy="113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71">
            <a:extLst>
              <a:ext uri="{FF2B5EF4-FFF2-40B4-BE49-F238E27FC236}">
                <a16:creationId xmlns:a16="http://schemas.microsoft.com/office/drawing/2014/main" id="{C0300AA4-7EEB-4C58-9E7E-4D25C450E947}"/>
              </a:ext>
            </a:extLst>
          </p:cNvPr>
          <p:cNvSpPr txBox="1"/>
          <p:nvPr/>
        </p:nvSpPr>
        <p:spPr>
          <a:xfrm>
            <a:off x="3950784" y="2304969"/>
            <a:ext cx="4519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Toxicidad potencial</a:t>
            </a:r>
          </a:p>
        </p:txBody>
      </p:sp>
      <p:sp>
        <p:nvSpPr>
          <p:cNvPr id="22" name="TextBox 72">
            <a:extLst>
              <a:ext uri="{FF2B5EF4-FFF2-40B4-BE49-F238E27FC236}">
                <a16:creationId xmlns:a16="http://schemas.microsoft.com/office/drawing/2014/main" id="{4EFA93EC-F744-46E4-BBD8-D08ECB3C27D7}"/>
              </a:ext>
            </a:extLst>
          </p:cNvPr>
          <p:cNvSpPr txBox="1"/>
          <p:nvPr/>
        </p:nvSpPr>
        <p:spPr>
          <a:xfrm>
            <a:off x="3936266" y="2656504"/>
            <a:ext cx="4519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Susceptibilidad a proteasas</a:t>
            </a:r>
          </a:p>
        </p:txBody>
      </p:sp>
      <p:sp>
        <p:nvSpPr>
          <p:cNvPr id="24" name="Oval 46">
            <a:extLst>
              <a:ext uri="{FF2B5EF4-FFF2-40B4-BE49-F238E27FC236}">
                <a16:creationId xmlns:a16="http://schemas.microsoft.com/office/drawing/2014/main" id="{0D04C575-53B2-441D-B922-63FEECC270CC}"/>
              </a:ext>
            </a:extLst>
          </p:cNvPr>
          <p:cNvSpPr/>
          <p:nvPr/>
        </p:nvSpPr>
        <p:spPr>
          <a:xfrm>
            <a:off x="3768311" y="2382225"/>
            <a:ext cx="113400" cy="113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Oval 47">
            <a:extLst>
              <a:ext uri="{FF2B5EF4-FFF2-40B4-BE49-F238E27FC236}">
                <a16:creationId xmlns:a16="http://schemas.microsoft.com/office/drawing/2014/main" id="{65EADADB-D946-4053-9C4C-D8AEC8F288E0}"/>
              </a:ext>
            </a:extLst>
          </p:cNvPr>
          <p:cNvSpPr/>
          <p:nvPr/>
        </p:nvSpPr>
        <p:spPr>
          <a:xfrm>
            <a:off x="3780779" y="2745046"/>
            <a:ext cx="113400" cy="1136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76">
            <a:extLst>
              <a:ext uri="{FF2B5EF4-FFF2-40B4-BE49-F238E27FC236}">
                <a16:creationId xmlns:a16="http://schemas.microsoft.com/office/drawing/2014/main" id="{68045BAA-765A-425E-A39E-E40C568BD414}"/>
              </a:ext>
            </a:extLst>
          </p:cNvPr>
          <p:cNvSpPr txBox="1"/>
          <p:nvPr/>
        </p:nvSpPr>
        <p:spPr>
          <a:xfrm>
            <a:off x="3950784" y="3024911"/>
            <a:ext cx="4519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Alto costo de producción </a:t>
            </a:r>
          </a:p>
        </p:txBody>
      </p:sp>
      <p:sp>
        <p:nvSpPr>
          <p:cNvPr id="27" name="Oval 49">
            <a:extLst>
              <a:ext uri="{FF2B5EF4-FFF2-40B4-BE49-F238E27FC236}">
                <a16:creationId xmlns:a16="http://schemas.microsoft.com/office/drawing/2014/main" id="{0A45DE4D-316F-4071-B815-F5E95D06B187}"/>
              </a:ext>
            </a:extLst>
          </p:cNvPr>
          <p:cNvSpPr/>
          <p:nvPr/>
        </p:nvSpPr>
        <p:spPr>
          <a:xfrm>
            <a:off x="3812931" y="3127496"/>
            <a:ext cx="113400" cy="113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78">
            <a:extLst>
              <a:ext uri="{FF2B5EF4-FFF2-40B4-BE49-F238E27FC236}">
                <a16:creationId xmlns:a16="http://schemas.microsoft.com/office/drawing/2014/main" id="{35E2571F-14AA-4024-88B6-D2422911B9E1}"/>
              </a:ext>
            </a:extLst>
          </p:cNvPr>
          <p:cNvSpPr txBox="1"/>
          <p:nvPr/>
        </p:nvSpPr>
        <p:spPr>
          <a:xfrm>
            <a:off x="3950784" y="3846162"/>
            <a:ext cx="4519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rtl="0"/>
            <a:r>
              <a:rPr lang="es-ES" sz="12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Reducción y/o sustitución de aminoácidos</a:t>
            </a:r>
            <a:r>
              <a:rPr lang="es-ES" sz="1200" noProof="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9" name="TextBox 79">
            <a:extLst>
              <a:ext uri="{FF2B5EF4-FFF2-40B4-BE49-F238E27FC236}">
                <a16:creationId xmlns:a16="http://schemas.microsoft.com/office/drawing/2014/main" id="{CC55958B-38AA-4CEC-BFAB-72665D95F094}"/>
              </a:ext>
            </a:extLst>
          </p:cNvPr>
          <p:cNvSpPr txBox="1"/>
          <p:nvPr/>
        </p:nvSpPr>
        <p:spPr>
          <a:xfrm>
            <a:off x="3950784" y="4196016"/>
            <a:ext cx="4519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Síntesis de péptidos híbridos </a:t>
            </a:r>
          </a:p>
        </p:txBody>
      </p:sp>
      <p:sp>
        <p:nvSpPr>
          <p:cNvPr id="30" name="TextBox 80">
            <a:extLst>
              <a:ext uri="{FF2B5EF4-FFF2-40B4-BE49-F238E27FC236}">
                <a16:creationId xmlns:a16="http://schemas.microsoft.com/office/drawing/2014/main" id="{C82BC3BD-616D-413B-BC94-65B27B79E192}"/>
              </a:ext>
            </a:extLst>
          </p:cNvPr>
          <p:cNvSpPr txBox="1"/>
          <p:nvPr/>
        </p:nvSpPr>
        <p:spPr>
          <a:xfrm>
            <a:off x="3926331" y="4539779"/>
            <a:ext cx="4519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Combinación con diversas sustancias como antibióticos</a:t>
            </a:r>
          </a:p>
        </p:txBody>
      </p:sp>
      <p:sp>
        <p:nvSpPr>
          <p:cNvPr id="31" name="Oval 54">
            <a:extLst>
              <a:ext uri="{FF2B5EF4-FFF2-40B4-BE49-F238E27FC236}">
                <a16:creationId xmlns:a16="http://schemas.microsoft.com/office/drawing/2014/main" id="{4F04227E-41FE-4289-B434-88C797347EE0}"/>
              </a:ext>
            </a:extLst>
          </p:cNvPr>
          <p:cNvSpPr/>
          <p:nvPr/>
        </p:nvSpPr>
        <p:spPr>
          <a:xfrm>
            <a:off x="3816325" y="3905155"/>
            <a:ext cx="113400" cy="113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val 55">
            <a:extLst>
              <a:ext uri="{FF2B5EF4-FFF2-40B4-BE49-F238E27FC236}">
                <a16:creationId xmlns:a16="http://schemas.microsoft.com/office/drawing/2014/main" id="{993F208D-3320-4EB1-B83A-EB2714E87156}"/>
              </a:ext>
            </a:extLst>
          </p:cNvPr>
          <p:cNvSpPr/>
          <p:nvPr/>
        </p:nvSpPr>
        <p:spPr>
          <a:xfrm>
            <a:off x="3837479" y="4274770"/>
            <a:ext cx="113400" cy="113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Oval 56">
            <a:extLst>
              <a:ext uri="{FF2B5EF4-FFF2-40B4-BE49-F238E27FC236}">
                <a16:creationId xmlns:a16="http://schemas.microsoft.com/office/drawing/2014/main" id="{EDB23C3B-FCFC-45D5-802F-369549197584}"/>
              </a:ext>
            </a:extLst>
          </p:cNvPr>
          <p:cNvSpPr/>
          <p:nvPr/>
        </p:nvSpPr>
        <p:spPr>
          <a:xfrm>
            <a:off x="3789197" y="4657210"/>
            <a:ext cx="138958" cy="1134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DD5714A4-C26F-47C1-A4E1-370D2C85D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80" y="635821"/>
            <a:ext cx="1295291" cy="1295291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A59EB556-01A8-4D1C-8392-81CF59A46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293" y="2157937"/>
            <a:ext cx="1225232" cy="1073106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BA2B5156-F3E9-42C1-B1FA-2725FA283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429" y="3403630"/>
            <a:ext cx="2093911" cy="1344021"/>
          </a:xfrm>
          <a:prstGeom prst="rect">
            <a:avLst/>
          </a:prstGeom>
        </p:spPr>
      </p:pic>
      <p:sp>
        <p:nvSpPr>
          <p:cNvPr id="37" name="Rectángulo 36">
            <a:extLst>
              <a:ext uri="{FF2B5EF4-FFF2-40B4-BE49-F238E27FC236}">
                <a16:creationId xmlns:a16="http://schemas.microsoft.com/office/drawing/2014/main" id="{5DFB41A0-BC2F-4A00-9C90-24521A07321C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1497FDC3-E31E-46B6-B796-6F99B9FBFFFC}"/>
              </a:ext>
            </a:extLst>
          </p:cNvPr>
          <p:cNvSpPr txBox="1"/>
          <p:nvPr/>
        </p:nvSpPr>
        <p:spPr>
          <a:xfrm>
            <a:off x="28427" y="5059093"/>
            <a:ext cx="5624586" cy="25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(Miura, 2012; Vargas-Casanova et al., 2019)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57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1">
            <a:extLst>
              <a:ext uri="{FF2B5EF4-FFF2-40B4-BE49-F238E27FC236}">
                <a16:creationId xmlns:a16="http://schemas.microsoft.com/office/drawing/2014/main" id="{6B11461A-0E5A-4FB5-BB33-FD7994E7F791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</a:rPr>
              <a:t>Melitina</a:t>
            </a:r>
          </a:p>
        </p:txBody>
      </p:sp>
      <p:graphicFrame>
        <p:nvGraphicFramePr>
          <p:cNvPr id="115" name="Gráfico 114">
            <a:extLst>
              <a:ext uri="{FF2B5EF4-FFF2-40B4-BE49-F238E27FC236}">
                <a16:creationId xmlns:a16="http://schemas.microsoft.com/office/drawing/2014/main" id="{10C5D467-0C2F-47F1-9F43-7E86F2D2EB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2016355"/>
              </p:ext>
            </p:extLst>
          </p:nvPr>
        </p:nvGraphicFramePr>
        <p:xfrm>
          <a:off x="-251643" y="474299"/>
          <a:ext cx="6336704" cy="4262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0A6E6958-F46D-4D83-B5FA-F9E1771D78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66602" y1="46484" x2="66602" y2="46484"/>
                        <a14:foregroundMark x1="64063" y1="47656" x2="64063" y2="47656"/>
                        <a14:foregroundMark x1="64063" y1="48828" x2="66602" y2="50000"/>
                        <a14:foregroundMark x1="75195" y1="48828" x2="78711" y2="4882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11706" y="1868947"/>
            <a:ext cx="864096" cy="86409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4CE16CF-ECA8-46B3-952F-ED94A4446DA7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8E92C5C6-2BD8-41D3-ACB4-0951FFD0CA62}"/>
              </a:ext>
            </a:extLst>
          </p:cNvPr>
          <p:cNvSpPr/>
          <p:nvPr/>
        </p:nvSpPr>
        <p:spPr>
          <a:xfrm>
            <a:off x="5087945" y="947779"/>
            <a:ext cx="4057456" cy="61712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GIGAVLKVLTTGLPALISWIKRKRQQ</a:t>
            </a:r>
            <a:endParaRPr lang="es-CO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5DD9899-2294-40BA-BEE7-1878C20190BE}"/>
              </a:ext>
            </a:extLst>
          </p:cNvPr>
          <p:cNvSpPr/>
          <p:nvPr/>
        </p:nvSpPr>
        <p:spPr>
          <a:xfrm>
            <a:off x="5561523" y="1896449"/>
            <a:ext cx="3126057" cy="6171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Componente de 26 </a:t>
            </a:r>
            <a:r>
              <a:rPr lang="es-E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</a:t>
            </a:r>
            <a:r>
              <a:rPr lang="es-E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encontrados en la apitoxina del veneno de la abeja </a:t>
            </a:r>
            <a:r>
              <a:rPr lang="es-ES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Apis </a:t>
            </a:r>
            <a:r>
              <a:rPr lang="es-ES" sz="14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mellifera</a:t>
            </a:r>
            <a:endParaRPr lang="es-CO" sz="1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A63D49C-0021-4092-98D9-0C97FC89982A}"/>
              </a:ext>
            </a:extLst>
          </p:cNvPr>
          <p:cNvSpPr/>
          <p:nvPr/>
        </p:nvSpPr>
        <p:spPr>
          <a:xfrm>
            <a:off x="5565023" y="2818034"/>
            <a:ext cx="3126057" cy="14752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ACTIVIDAD:</a:t>
            </a:r>
          </a:p>
          <a:p>
            <a:r>
              <a:rPr lang="es-CO" sz="1400" b="1" dirty="0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ANTIBACTERIANA</a:t>
            </a:r>
          </a:p>
          <a:p>
            <a:r>
              <a:rPr lang="es-CO" sz="1400" b="1" dirty="0">
                <a:solidFill>
                  <a:schemeClr val="tx1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ANTICANCERIGENA</a:t>
            </a:r>
          </a:p>
          <a:p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ANTIVIRAL</a:t>
            </a:r>
          </a:p>
          <a:p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ANTIPARASITARIA </a:t>
            </a:r>
          </a:p>
          <a:p>
            <a:r>
              <a:rPr lang="es-C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ANTIFUNGICA 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520AC68-9F03-47F7-9E11-FD4D26ADE150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59BB48D-D549-411B-AA63-47CC479E07F9}"/>
              </a:ext>
            </a:extLst>
          </p:cNvPr>
          <p:cNvSpPr txBox="1"/>
          <p:nvPr/>
        </p:nvSpPr>
        <p:spPr>
          <a:xfrm>
            <a:off x="28427" y="5059093"/>
            <a:ext cx="5624586" cy="25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(Wu et al., 2018)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73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DBA01FC-FB13-4408-A283-8FDE67FA7AD8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Melitina en Bacteria Grampositivas y Gramnegativas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CA98836C-720D-4E2D-9FC4-FD2B2E064A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291661"/>
              </p:ext>
            </p:extLst>
          </p:nvPr>
        </p:nvGraphicFramePr>
        <p:xfrm>
          <a:off x="836556" y="1239161"/>
          <a:ext cx="8048737" cy="3477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50">
                  <a:extLst>
                    <a:ext uri="{9D8B030D-6E8A-4147-A177-3AD203B41FA5}">
                      <a16:colId xmlns:a16="http://schemas.microsoft.com/office/drawing/2014/main" val="619012963"/>
                    </a:ext>
                  </a:extLst>
                </a:gridCol>
                <a:gridCol w="2440859">
                  <a:extLst>
                    <a:ext uri="{9D8B030D-6E8A-4147-A177-3AD203B41FA5}">
                      <a16:colId xmlns:a16="http://schemas.microsoft.com/office/drawing/2014/main" val="1570322878"/>
                    </a:ext>
                  </a:extLst>
                </a:gridCol>
                <a:gridCol w="1579814">
                  <a:extLst>
                    <a:ext uri="{9D8B030D-6E8A-4147-A177-3AD203B41FA5}">
                      <a16:colId xmlns:a16="http://schemas.microsoft.com/office/drawing/2014/main" val="4150766716"/>
                    </a:ext>
                  </a:extLst>
                </a:gridCol>
                <a:gridCol w="1579814">
                  <a:extLst>
                    <a:ext uri="{9D8B030D-6E8A-4147-A177-3AD203B41FA5}">
                      <a16:colId xmlns:a16="http://schemas.microsoft.com/office/drawing/2014/main" val="4110411487"/>
                    </a:ext>
                  </a:extLst>
                </a:gridCol>
              </a:tblGrid>
              <a:tr h="3161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Bacteria Grupo </a:t>
                      </a:r>
                      <a:r>
                        <a:rPr lang="es-CO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Eskape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Tipo de Cepa</a:t>
                      </a:r>
                      <a:endParaRPr lang="es-CO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CMI (µg/mL)</a:t>
                      </a:r>
                      <a:endParaRPr lang="es-CO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CMB (µg/mL)</a:t>
                      </a:r>
                      <a:endParaRPr lang="es-CO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623138"/>
                  </a:ext>
                </a:extLst>
              </a:tr>
              <a:tr h="31612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 </a:t>
                      </a:r>
                      <a:r>
                        <a:rPr lang="es-CO" sz="18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aureus</a:t>
                      </a:r>
                      <a:endParaRPr lang="es-CO" sz="18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ATCC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935379"/>
                  </a:ext>
                </a:extLst>
              </a:tr>
              <a:tr h="31612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Aislados clínicos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0,125-6,7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0,5-64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314865"/>
                  </a:ext>
                </a:extLst>
              </a:tr>
              <a:tr h="31612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es-CO" sz="18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faecalis</a:t>
                      </a:r>
                      <a:endParaRPr lang="es-CO" sz="18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ATCC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2-6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R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9482557"/>
                  </a:ext>
                </a:extLst>
              </a:tr>
              <a:tr h="31612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Aislado clínicos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R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631315"/>
                  </a:ext>
                </a:extLst>
              </a:tr>
              <a:tr h="31612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 </a:t>
                      </a:r>
                      <a:r>
                        <a:rPr lang="es-CO" sz="18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baumanni</a:t>
                      </a:r>
                      <a:endParaRPr lang="es-CO" sz="18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s-CO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R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577167"/>
                  </a:ext>
                </a:extLst>
              </a:tr>
              <a:tr h="31612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Aislados Clínicos 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4 -16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R</a:t>
                      </a:r>
                      <a:endParaRPr lang="es-CO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9688024"/>
                  </a:ext>
                </a:extLst>
              </a:tr>
              <a:tr h="31612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es-CO" sz="18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coli</a:t>
                      </a:r>
                      <a:endParaRPr lang="es-CO" sz="18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1,25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093211"/>
                  </a:ext>
                </a:extLst>
              </a:tr>
              <a:tr h="31612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Aislados Clínicos  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0,625- 1,25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0.625- 1.25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8235131"/>
                  </a:ext>
                </a:extLst>
              </a:tr>
              <a:tr h="31612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P. </a:t>
                      </a:r>
                      <a:r>
                        <a:rPr lang="es-CO" sz="18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aeruginosa</a:t>
                      </a:r>
                      <a:endParaRPr lang="es-CO" sz="18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s-CO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877948"/>
                  </a:ext>
                </a:extLst>
              </a:tr>
              <a:tr h="31612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Aislados Clínicos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0,625-20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2,5 - 20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585003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C9349613-6CC0-4366-AA92-D4952F658888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4F1593C3-9707-4995-8437-DD0EF467BB40}"/>
              </a:ext>
            </a:extLst>
          </p:cNvPr>
          <p:cNvSpPr/>
          <p:nvPr/>
        </p:nvSpPr>
        <p:spPr>
          <a:xfrm>
            <a:off x="659171" y="577921"/>
            <a:ext cx="8403508" cy="57787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Tabla 1.</a:t>
            </a:r>
            <a:r>
              <a:rPr lang="es-ES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Reporte de CMI y CMB de melitina contra cepas sensibles y resistentes pertenecientes al grupo ESKAPE.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AF7FFAF-5710-4552-A032-92E42E198616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E4B3FED-A70C-45DE-9C24-1E214CF5ADF0}"/>
              </a:ext>
            </a:extLst>
          </p:cNvPr>
          <p:cNvSpPr txBox="1"/>
          <p:nvPr/>
        </p:nvSpPr>
        <p:spPr>
          <a:xfrm>
            <a:off x="28427" y="5059093"/>
            <a:ext cx="5624586" cy="25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(Wu et al., 2018;Hakimi </a:t>
            </a:r>
            <a:r>
              <a:rPr lang="es-ES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Alni</a:t>
            </a:r>
            <a:r>
              <a:rPr lang="es-E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2020)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18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ECCB126C-80A7-4FC9-938E-470650807E10}"/>
              </a:ext>
            </a:extLst>
          </p:cNvPr>
          <p:cNvSpPr/>
          <p:nvPr/>
        </p:nvSpPr>
        <p:spPr>
          <a:xfrm>
            <a:off x="669628" y="685147"/>
            <a:ext cx="7895429" cy="57787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Tabla 2.</a:t>
            </a:r>
            <a:r>
              <a:rPr lang="es-E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Reporte de actividad de melitina contra células cancerígenas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DBA01FC-FB13-4408-A283-8FDE67FA7AD8}"/>
              </a:ext>
            </a:extLst>
          </p:cNvPr>
          <p:cNvSpPr txBox="1">
            <a:spLocks/>
          </p:cNvSpPr>
          <p:nvPr/>
        </p:nvSpPr>
        <p:spPr>
          <a:xfrm>
            <a:off x="252413" y="85151"/>
            <a:ext cx="7766248" cy="40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 de Melitina en Células Cancerígenas 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F05F082B-9BBD-4BE1-81DF-BF44944F82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87982"/>
              </p:ext>
            </p:extLst>
          </p:nvPr>
        </p:nvGraphicFramePr>
        <p:xfrm>
          <a:off x="640798" y="1555565"/>
          <a:ext cx="7895430" cy="26673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86043">
                  <a:extLst>
                    <a:ext uri="{9D8B030D-6E8A-4147-A177-3AD203B41FA5}">
                      <a16:colId xmlns:a16="http://schemas.microsoft.com/office/drawing/2014/main" val="1566750910"/>
                    </a:ext>
                  </a:extLst>
                </a:gridCol>
                <a:gridCol w="3909387">
                  <a:extLst>
                    <a:ext uri="{9D8B030D-6E8A-4147-A177-3AD203B41FA5}">
                      <a16:colId xmlns:a16="http://schemas.microsoft.com/office/drawing/2014/main" val="3763825157"/>
                    </a:ext>
                  </a:extLst>
                </a:gridCol>
              </a:tblGrid>
              <a:tr h="4287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Línea celular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61" marR="4066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 anticancerígena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61" marR="4066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088015"/>
                  </a:ext>
                </a:extLst>
              </a:tr>
              <a:tr h="5271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SKOV3 (cáncer de ovario)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61" marR="4066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1.5 μg/</a:t>
                      </a:r>
                      <a:r>
                        <a:rPr lang="es-CO" sz="1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endParaRPr lang="es-CO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61" marR="4066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137456"/>
                  </a:ext>
                </a:extLst>
              </a:tr>
              <a:tr h="5271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PA-1 (cáncer de ovario)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61" marR="4066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1.2 μg/</a:t>
                      </a:r>
                      <a:r>
                        <a:rPr lang="es-CO" sz="1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</a:t>
                      </a:r>
                      <a:endParaRPr lang="es-CO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61" marR="4066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3881024"/>
                  </a:ext>
                </a:extLst>
              </a:tr>
              <a:tr h="5921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</a:rPr>
                        <a:t>U87 MG (glioblastoma-astrocitoma humano)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61" marR="4066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990  </a:t>
                      </a:r>
                      <a:r>
                        <a:rPr lang="es-CO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es-CO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61" marR="4066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834398"/>
                  </a:ext>
                </a:extLst>
              </a:tr>
              <a:tr h="5921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</a:rPr>
                        <a:t>BEL-7402/5-FU (hepatocarcinoma humano resistente a 5-fluorouracilo)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61" marR="4066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IC50: </a:t>
                      </a:r>
                      <a:r>
                        <a:rPr lang="es-CO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11.09  </a:t>
                      </a:r>
                      <a:r>
                        <a:rPr lang="es-CO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endParaRPr lang="es-CO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61" marR="4066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555045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3462906D-D7B2-4631-BC6F-A954890078AD}"/>
              </a:ext>
            </a:extLst>
          </p:cNvPr>
          <p:cNvSpPr txBox="1"/>
          <p:nvPr/>
        </p:nvSpPr>
        <p:spPr>
          <a:xfrm>
            <a:off x="540445" y="4515473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IC50: Concentración inhibitoria 50</a:t>
            </a:r>
            <a:endParaRPr lang="es-CO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F741DB1-FEC2-402A-BD8F-8377E2A84DE8}"/>
              </a:ext>
            </a:extLst>
          </p:cNvPr>
          <p:cNvSpPr txBox="1"/>
          <p:nvPr/>
        </p:nvSpPr>
        <p:spPr>
          <a:xfrm>
            <a:off x="8893373" y="108049"/>
            <a:ext cx="50405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A97AE42-0DDB-440C-9C81-39B059BB0A9E}"/>
              </a:ext>
            </a:extLst>
          </p:cNvPr>
          <p:cNvSpPr/>
          <p:nvPr/>
        </p:nvSpPr>
        <p:spPr>
          <a:xfrm>
            <a:off x="6840" y="4985810"/>
            <a:ext cx="9721850" cy="40065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9315B06-6230-4A81-BB53-69FE3D6DCE51}"/>
              </a:ext>
            </a:extLst>
          </p:cNvPr>
          <p:cNvSpPr txBox="1"/>
          <p:nvPr/>
        </p:nvSpPr>
        <p:spPr>
          <a:xfrm>
            <a:off x="28427" y="5059093"/>
            <a:ext cx="5624586" cy="25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(Jo et al., 2012; </a:t>
            </a:r>
            <a:r>
              <a:rPr lang="da-DK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Meong Cheol et al., 2017</a:t>
            </a:r>
            <a:r>
              <a:rPr lang="es-E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s-CO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97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750" advTm="277000"/>
    </mc:Choice>
    <mc:Fallback xmlns="">
      <p:transition spd="slow" advTm="277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cf779f76140b889421db1ee92d38cd6ed4ffff"/>
  <p:tag name="ISPRING_RESOURCE_PATHS_HASH_PRESENTER" val="ecdd5e327c4efff999ae583afac36d791cae2b"/>
</p:tagLst>
</file>

<file path=ppt/theme/theme1.xml><?xml version="1.0" encoding="utf-8"?>
<a:theme xmlns:a="http://schemas.openxmlformats.org/drawingml/2006/main" name="Contents Slide Master">
  <a:themeElements>
    <a:clrScheme name="ALLPPT-COLOR-A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7696"/>
      </a:accent1>
      <a:accent2>
        <a:srgbClr val="4BACC6"/>
      </a:accent2>
      <a:accent3>
        <a:srgbClr val="027696"/>
      </a:accent3>
      <a:accent4>
        <a:srgbClr val="4BACC6"/>
      </a:accent4>
      <a:accent5>
        <a:srgbClr val="027696"/>
      </a:accent5>
      <a:accent6>
        <a:srgbClr val="4BACC6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27696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Contents Slide Master">
  <a:themeElements>
    <a:clrScheme name="ALLPPT-COLOR-A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7696"/>
      </a:accent1>
      <a:accent2>
        <a:srgbClr val="4BACC6"/>
      </a:accent2>
      <a:accent3>
        <a:srgbClr val="027696"/>
      </a:accent3>
      <a:accent4>
        <a:srgbClr val="4BACC6"/>
      </a:accent4>
      <a:accent5>
        <a:srgbClr val="027696"/>
      </a:accent5>
      <a:accent6>
        <a:srgbClr val="4BACC6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27696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2_Contents Slide Master">
  <a:themeElements>
    <a:clrScheme name="ALLPPT-COLOR-A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7696"/>
      </a:accent1>
      <a:accent2>
        <a:srgbClr val="4BACC6"/>
      </a:accent2>
      <a:accent3>
        <a:srgbClr val="027696"/>
      </a:accent3>
      <a:accent4>
        <a:srgbClr val="4BACC6"/>
      </a:accent4>
      <a:accent5>
        <a:srgbClr val="027696"/>
      </a:accent5>
      <a:accent6>
        <a:srgbClr val="4BACC6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27696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12648</TotalTime>
  <Words>2350</Words>
  <Application>Microsoft Office PowerPoint</Application>
  <PresentationFormat>Personalizado</PresentationFormat>
  <Paragraphs>556</Paragraphs>
  <Slides>33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Cambria</vt:lpstr>
      <vt:lpstr>Times New Roman</vt:lpstr>
      <vt:lpstr>Contents Slide Master</vt:lpstr>
      <vt:lpstr>1_Contents Slide Master</vt:lpstr>
      <vt:lpstr>2_Contents Slide Master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http://www.ypppt.com/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Camilo Andres Ramírez Andrade</cp:lastModifiedBy>
  <cp:revision>755</cp:revision>
  <dcterms:created xsi:type="dcterms:W3CDTF">2013-07-25T03:25:48Z</dcterms:created>
  <dcterms:modified xsi:type="dcterms:W3CDTF">2021-11-23T23:54:30Z</dcterms:modified>
</cp:coreProperties>
</file>