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77" r:id="rId4"/>
    <p:sldId id="295" r:id="rId5"/>
    <p:sldId id="279" r:id="rId6"/>
    <p:sldId id="281" r:id="rId7"/>
    <p:sldId id="298" r:id="rId8"/>
    <p:sldId id="299" r:id="rId9"/>
    <p:sldId id="296" r:id="rId10"/>
    <p:sldId id="297" r:id="rId11"/>
    <p:sldId id="286" r:id="rId12"/>
    <p:sldId id="302" r:id="rId13"/>
    <p:sldId id="303" r:id="rId14"/>
    <p:sldId id="292" r:id="rId15"/>
    <p:sldId id="293" r:id="rId16"/>
    <p:sldId id="294" r:id="rId17"/>
    <p:sldId id="300" r:id="rId18"/>
    <p:sldId id="301" r:id="rId19"/>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2BC31F"/>
    <a:srgbClr val="4E3BBF"/>
    <a:srgbClr val="903838"/>
    <a:srgbClr val="FF9966"/>
    <a:srgbClr val="D6D955"/>
    <a:srgbClr val="C6DE92"/>
    <a:srgbClr val="F1DBDB"/>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9" autoAdjust="0"/>
    <p:restoredTop sz="94660"/>
  </p:normalViewPr>
  <p:slideViewPr>
    <p:cSldViewPr>
      <p:cViewPr>
        <p:scale>
          <a:sx n="73" d="100"/>
          <a:sy n="73" d="100"/>
        </p:scale>
        <p:origin x="1194"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26A0B9-1EB3-4E2A-AB76-5233402295E0}" type="doc">
      <dgm:prSet loTypeId="urn:microsoft.com/office/officeart/2005/8/layout/vList2" loCatId="list" qsTypeId="urn:microsoft.com/office/officeart/2005/8/quickstyle/3d4" qsCatId="3D" csTypeId="urn:microsoft.com/office/officeart/2005/8/colors/accent1_2" csCatId="accent1" phldr="1"/>
      <dgm:spPr/>
      <dgm:t>
        <a:bodyPr/>
        <a:lstStyle/>
        <a:p>
          <a:endParaRPr lang="es-CO"/>
        </a:p>
      </dgm:t>
    </dgm:pt>
    <dgm:pt modelId="{6C01240A-3C7D-4DC1-BD9C-9874AC1EFE89}">
      <dgm:prSet phldrT="[Texto]" custT="1"/>
      <dgm:spPr/>
      <dgm:t>
        <a:bodyPr/>
        <a:lstStyle/>
        <a:p>
          <a:pPr algn="ctr"/>
          <a:r>
            <a:rPr lang="es-CO" sz="4000" b="0" dirty="0">
              <a:ln w="22225">
                <a:solidFill>
                  <a:schemeClr val="tx1"/>
                </a:solidFill>
                <a:prstDash val="solid"/>
              </a:ln>
              <a:latin typeface="Century" panose="02040604050505020304" pitchFamily="18" charset="0"/>
            </a:rPr>
            <a:t>Objetivo General</a:t>
          </a:r>
          <a:endParaRPr lang="es-CO" sz="4000" b="0" dirty="0">
            <a:latin typeface="Century" panose="02040604050505020304" pitchFamily="18" charset="0"/>
          </a:endParaRPr>
        </a:p>
      </dgm:t>
    </dgm:pt>
    <dgm:pt modelId="{E7D035C9-6E69-48EF-8006-91C925C63D24}" type="parTrans" cxnId="{33E008B8-8926-44AC-BDC4-5BC5BD26BB65}">
      <dgm:prSet/>
      <dgm:spPr/>
      <dgm:t>
        <a:bodyPr/>
        <a:lstStyle/>
        <a:p>
          <a:endParaRPr lang="es-CO"/>
        </a:p>
      </dgm:t>
    </dgm:pt>
    <dgm:pt modelId="{A8F2435C-9B5A-428E-A03D-0BF30CC4FC70}" type="sibTrans" cxnId="{33E008B8-8926-44AC-BDC4-5BC5BD26BB65}">
      <dgm:prSet/>
      <dgm:spPr/>
      <dgm:t>
        <a:bodyPr/>
        <a:lstStyle/>
        <a:p>
          <a:endParaRPr lang="es-CO"/>
        </a:p>
      </dgm:t>
    </dgm:pt>
    <dgm:pt modelId="{646C0BF0-BCA3-485D-BC11-2C938552AB92}">
      <dgm:prSet phldrT="[Texto]"/>
      <dgm:spPr/>
      <dgm:t>
        <a:bodyPr/>
        <a:lstStyle/>
        <a:p>
          <a:pPr algn="ctr"/>
          <a:endParaRPr lang="es-CO" dirty="0"/>
        </a:p>
      </dgm:t>
    </dgm:pt>
    <dgm:pt modelId="{76DDD9BE-381B-4FFA-AC72-48C8FA119D80}" type="parTrans" cxnId="{86C0F5CE-6F52-4553-A2D0-3CCF61A46E29}">
      <dgm:prSet/>
      <dgm:spPr/>
      <dgm:t>
        <a:bodyPr/>
        <a:lstStyle/>
        <a:p>
          <a:endParaRPr lang="es-CO"/>
        </a:p>
      </dgm:t>
    </dgm:pt>
    <dgm:pt modelId="{6162279E-7D57-4220-B0CA-A265B2E7C1CE}" type="sibTrans" cxnId="{86C0F5CE-6F52-4553-A2D0-3CCF61A46E29}">
      <dgm:prSet/>
      <dgm:spPr/>
      <dgm:t>
        <a:bodyPr/>
        <a:lstStyle/>
        <a:p>
          <a:endParaRPr lang="es-CO"/>
        </a:p>
      </dgm:t>
    </dgm:pt>
    <dgm:pt modelId="{D2C8C878-BD84-49E2-AA1F-24BBC49DEDA7}" type="pres">
      <dgm:prSet presAssocID="{BA26A0B9-1EB3-4E2A-AB76-5233402295E0}" presName="linear" presStyleCnt="0">
        <dgm:presLayoutVars>
          <dgm:animLvl val="lvl"/>
          <dgm:resizeHandles val="exact"/>
        </dgm:presLayoutVars>
      </dgm:prSet>
      <dgm:spPr/>
    </dgm:pt>
    <dgm:pt modelId="{63C81678-0998-4118-AB3A-FD70CDCC9B67}" type="pres">
      <dgm:prSet presAssocID="{6C01240A-3C7D-4DC1-BD9C-9874AC1EFE89}" presName="parentText" presStyleLbl="node1" presStyleIdx="0" presStyleCnt="1" custLinFactY="5968" custLinFactNeighborX="0" custLinFactNeighborY="100000">
        <dgm:presLayoutVars>
          <dgm:chMax val="0"/>
          <dgm:bulletEnabled val="1"/>
        </dgm:presLayoutVars>
      </dgm:prSet>
      <dgm:spPr/>
    </dgm:pt>
    <dgm:pt modelId="{F54A89D4-95A8-41F7-9B41-4049A8BCF7B6}" type="pres">
      <dgm:prSet presAssocID="{6C01240A-3C7D-4DC1-BD9C-9874AC1EFE89}" presName="childText" presStyleLbl="revTx" presStyleIdx="0" presStyleCnt="1">
        <dgm:presLayoutVars>
          <dgm:bulletEnabled val="1"/>
        </dgm:presLayoutVars>
      </dgm:prSet>
      <dgm:spPr/>
    </dgm:pt>
  </dgm:ptLst>
  <dgm:cxnLst>
    <dgm:cxn modelId="{5E78A706-D816-4DDB-93C5-0E7F187ACED8}" type="presOf" srcId="{BA26A0B9-1EB3-4E2A-AB76-5233402295E0}" destId="{D2C8C878-BD84-49E2-AA1F-24BBC49DEDA7}" srcOrd="0" destOrd="0" presId="urn:microsoft.com/office/officeart/2005/8/layout/vList2"/>
    <dgm:cxn modelId="{AC837C43-3478-4356-B33A-8A123D43F9B3}" type="presOf" srcId="{646C0BF0-BCA3-485D-BC11-2C938552AB92}" destId="{F54A89D4-95A8-41F7-9B41-4049A8BCF7B6}" srcOrd="0" destOrd="0" presId="urn:microsoft.com/office/officeart/2005/8/layout/vList2"/>
    <dgm:cxn modelId="{6A649568-4FC3-49F3-8941-80D53F5DFC28}" type="presOf" srcId="{6C01240A-3C7D-4DC1-BD9C-9874AC1EFE89}" destId="{63C81678-0998-4118-AB3A-FD70CDCC9B67}" srcOrd="0" destOrd="0" presId="urn:microsoft.com/office/officeart/2005/8/layout/vList2"/>
    <dgm:cxn modelId="{33E008B8-8926-44AC-BDC4-5BC5BD26BB65}" srcId="{BA26A0B9-1EB3-4E2A-AB76-5233402295E0}" destId="{6C01240A-3C7D-4DC1-BD9C-9874AC1EFE89}" srcOrd="0" destOrd="0" parTransId="{E7D035C9-6E69-48EF-8006-91C925C63D24}" sibTransId="{A8F2435C-9B5A-428E-A03D-0BF30CC4FC70}"/>
    <dgm:cxn modelId="{86C0F5CE-6F52-4553-A2D0-3CCF61A46E29}" srcId="{6C01240A-3C7D-4DC1-BD9C-9874AC1EFE89}" destId="{646C0BF0-BCA3-485D-BC11-2C938552AB92}" srcOrd="0" destOrd="0" parTransId="{76DDD9BE-381B-4FFA-AC72-48C8FA119D80}" sibTransId="{6162279E-7D57-4220-B0CA-A265B2E7C1CE}"/>
    <dgm:cxn modelId="{467AC0F9-83EE-48CA-8DDF-4A0560F25369}" type="presParOf" srcId="{D2C8C878-BD84-49E2-AA1F-24BBC49DEDA7}" destId="{63C81678-0998-4118-AB3A-FD70CDCC9B67}" srcOrd="0" destOrd="0" presId="urn:microsoft.com/office/officeart/2005/8/layout/vList2"/>
    <dgm:cxn modelId="{5A82E6EB-7DDD-4D50-8DF3-D617D1B7EE43}" type="presParOf" srcId="{D2C8C878-BD84-49E2-AA1F-24BBC49DEDA7}" destId="{F54A89D4-95A8-41F7-9B41-4049A8BCF7B6}"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81678-0998-4118-AB3A-FD70CDCC9B67}">
      <dsp:nvSpPr>
        <dsp:cNvPr id="0" name=""/>
        <dsp:cNvSpPr/>
      </dsp:nvSpPr>
      <dsp:spPr>
        <a:xfrm>
          <a:off x="0" y="169900"/>
          <a:ext cx="8101753" cy="947699"/>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CO" sz="4000" b="0" kern="1200" dirty="0">
              <a:ln w="22225">
                <a:solidFill>
                  <a:schemeClr val="tx1"/>
                </a:solidFill>
                <a:prstDash val="solid"/>
              </a:ln>
              <a:latin typeface="Century" panose="02040604050505020304" pitchFamily="18" charset="0"/>
            </a:rPr>
            <a:t>Objetivo General</a:t>
          </a:r>
          <a:endParaRPr lang="es-CO" sz="4000" b="0" kern="1200" dirty="0">
            <a:latin typeface="Century" panose="02040604050505020304" pitchFamily="18" charset="0"/>
          </a:endParaRPr>
        </a:p>
      </dsp:txBody>
      <dsp:txXfrm>
        <a:off x="46263" y="216163"/>
        <a:ext cx="8009227" cy="855173"/>
      </dsp:txXfrm>
    </dsp:sp>
    <dsp:sp modelId="{F54A89D4-95A8-41F7-9B41-4049A8BCF7B6}">
      <dsp:nvSpPr>
        <dsp:cNvPr id="0" name=""/>
        <dsp:cNvSpPr/>
      </dsp:nvSpPr>
      <dsp:spPr>
        <a:xfrm>
          <a:off x="0" y="958130"/>
          <a:ext cx="8101753" cy="149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7231" tIns="11430" rIns="64008" bIns="11430" numCol="1" spcCol="1270" anchor="t" anchorCtr="0">
          <a:noAutofit/>
        </a:bodyPr>
        <a:lstStyle/>
        <a:p>
          <a:pPr marL="57150" lvl="1" indent="-57150" algn="ctr" defTabSz="311150">
            <a:lnSpc>
              <a:spcPct val="90000"/>
            </a:lnSpc>
            <a:spcBef>
              <a:spcPct val="0"/>
            </a:spcBef>
            <a:spcAft>
              <a:spcPct val="20000"/>
            </a:spcAft>
            <a:buChar char="•"/>
          </a:pPr>
          <a:endParaRPr lang="es-CO" sz="700" kern="1200" dirty="0"/>
        </a:p>
      </dsp:txBody>
      <dsp:txXfrm>
        <a:off x="0" y="958130"/>
        <a:ext cx="8101753" cy="1490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Rounded Rectangle 9"/>
          <p:cNvSpPr/>
          <p:nvPr/>
        </p:nvSpPr>
        <p:spPr>
          <a:xfrm rot="20707748">
            <a:off x="-617538" y="-652463"/>
            <a:ext cx="6664326" cy="3943351"/>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11"/>
          <p:cNvSpPr/>
          <p:nvPr/>
        </p:nvSpPr>
        <p:spPr>
          <a:xfrm rot="20707748">
            <a:off x="6167438" y="-441325"/>
            <a:ext cx="3127375" cy="2425700"/>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0"/>
          <p:cNvSpPr/>
          <p:nvPr/>
        </p:nvSpPr>
        <p:spPr>
          <a:xfrm rot="20707748">
            <a:off x="7143750" y="2001838"/>
            <a:ext cx="2679700" cy="4945062"/>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8"/>
          <p:cNvSpPr/>
          <p:nvPr/>
        </p:nvSpPr>
        <p:spPr>
          <a:xfrm rot="20707748">
            <a:off x="-206375" y="3322638"/>
            <a:ext cx="7378700" cy="4557712"/>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ctrTitle"/>
          </p:nvPr>
        </p:nvSpPr>
        <p:spPr>
          <a:xfrm rot="-900000">
            <a:off x="547834" y="3632676"/>
            <a:ext cx="5985159" cy="1606102"/>
          </a:xfrm>
        </p:spPr>
        <p:txBody>
          <a:bodyPr/>
          <a:lstStyle>
            <a:lvl1pPr>
              <a:lnSpc>
                <a:spcPts val="6000"/>
              </a:lnSpc>
              <a:defRPr sz="6000">
                <a:solidFill>
                  <a:schemeClr val="tx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rot="-900000">
            <a:off x="2201145" y="5027230"/>
            <a:ext cx="4655297" cy="1128495"/>
          </a:xfrm>
        </p:spPr>
        <p:txBody>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8" name="Date Placeholder 3"/>
          <p:cNvSpPr>
            <a:spLocks noGrp="1"/>
          </p:cNvSpPr>
          <p:nvPr>
            <p:ph type="dt" sz="half" idx="10"/>
          </p:nvPr>
        </p:nvSpPr>
        <p:spPr>
          <a:xfrm rot="20700000">
            <a:off x="6742113" y="2312988"/>
            <a:ext cx="1524000" cy="365125"/>
          </a:xfrm>
        </p:spPr>
        <p:txBody>
          <a:bodyPr/>
          <a:lstStyle>
            <a:lvl1pPr algn="l">
              <a:defRPr sz="1800">
                <a:solidFill>
                  <a:schemeClr val="tx1"/>
                </a:solidFill>
              </a:defRPr>
            </a:lvl1pPr>
          </a:lstStyle>
          <a:p>
            <a:pPr>
              <a:defRPr/>
            </a:pPr>
            <a:fld id="{7EE679FE-7A24-4544-A540-339BF88B05DE}" type="datetime1">
              <a:rPr lang="es-ES" altLang="es-CO"/>
              <a:pPr>
                <a:defRPr/>
              </a:pPr>
              <a:t>13/06/2022</a:t>
            </a:fld>
            <a:endParaRPr lang="es-ES" altLang="es-CO"/>
          </a:p>
        </p:txBody>
      </p:sp>
      <p:sp>
        <p:nvSpPr>
          <p:cNvPr id="9" name="Footer Placeholder 4"/>
          <p:cNvSpPr>
            <a:spLocks noGrp="1"/>
          </p:cNvSpPr>
          <p:nvPr>
            <p:ph type="ftr" sz="quarter" idx="11"/>
          </p:nvPr>
        </p:nvSpPr>
        <p:spPr>
          <a:xfrm rot="20700000">
            <a:off x="6551613" y="1528763"/>
            <a:ext cx="2465387" cy="365125"/>
          </a:xfrm>
        </p:spPr>
        <p:txBody>
          <a:bodyPr/>
          <a:lstStyle>
            <a:lvl1pPr>
              <a:defRPr>
                <a:solidFill>
                  <a:schemeClr val="tx1"/>
                </a:solidFill>
              </a:defRPr>
            </a:lvl1pPr>
          </a:lstStyle>
          <a:p>
            <a:pPr>
              <a:defRPr/>
            </a:pPr>
            <a:endParaRPr lang="en-US" altLang="es-CO"/>
          </a:p>
        </p:txBody>
      </p:sp>
      <p:sp>
        <p:nvSpPr>
          <p:cNvPr id="10" name="Slide Number Placeholder 5"/>
          <p:cNvSpPr>
            <a:spLocks noGrp="1"/>
          </p:cNvSpPr>
          <p:nvPr>
            <p:ph type="sldNum" sz="quarter" idx="12"/>
          </p:nvPr>
        </p:nvSpPr>
        <p:spPr>
          <a:xfrm rot="20700000">
            <a:off x="6451600" y="1162050"/>
            <a:ext cx="2133600" cy="420688"/>
          </a:xfrm>
        </p:spPr>
        <p:txBody>
          <a:bodyPr/>
          <a:lstStyle>
            <a:lvl1pPr algn="l">
              <a:defRPr>
                <a:solidFill>
                  <a:schemeClr val="tx1"/>
                </a:solidFill>
              </a:defRPr>
            </a:lvl1pPr>
          </a:lstStyle>
          <a:p>
            <a:pPr>
              <a:defRPr/>
            </a:pPr>
            <a:fld id="{01E78E1B-C301-4306-A09C-9447DB32A29B}" type="slidenum">
              <a:rPr lang="es-ES" altLang="es-CO"/>
              <a:pPr>
                <a:defRPr/>
              </a:pPr>
              <a:t>‹Nº›</a:t>
            </a:fld>
            <a:endParaRPr lang="es-ES" altLang="es-CO"/>
          </a:p>
        </p:txBody>
      </p:sp>
    </p:spTree>
    <p:extLst>
      <p:ext uri="{BB962C8B-B14F-4D97-AF65-F5344CB8AC3E}">
        <p14:creationId xmlns:p14="http://schemas.microsoft.com/office/powerpoint/2010/main" val="9777975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Rounded Rectangle 11"/>
          <p:cNvSpPr/>
          <p:nvPr/>
        </p:nvSpPr>
        <p:spPr>
          <a:xfrm rot="20707748">
            <a:off x="-895350" y="-766763"/>
            <a:ext cx="8332788" cy="5894388"/>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12"/>
          <p:cNvSpPr/>
          <p:nvPr/>
        </p:nvSpPr>
        <p:spPr>
          <a:xfrm rot="20707748">
            <a:off x="65088" y="5089525"/>
            <a:ext cx="8528050" cy="2911475"/>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3"/>
          <p:cNvSpPr/>
          <p:nvPr/>
        </p:nvSpPr>
        <p:spPr>
          <a:xfrm rot="20707748">
            <a:off x="8534400" y="3840163"/>
            <a:ext cx="1011238" cy="2994025"/>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4"/>
          <p:cNvSpPr/>
          <p:nvPr/>
        </p:nvSpPr>
        <p:spPr>
          <a:xfrm rot="20707748">
            <a:off x="7588250" y="-322263"/>
            <a:ext cx="1976438" cy="407352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900000">
            <a:off x="3183882" y="4760430"/>
            <a:ext cx="5004753" cy="1299542"/>
          </a:xfrm>
        </p:spPr>
        <p:txBody>
          <a:bodyPr ancho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8" name="Date Placeholder 3"/>
          <p:cNvSpPr>
            <a:spLocks noGrp="1"/>
          </p:cNvSpPr>
          <p:nvPr>
            <p:ph type="dt" sz="half" idx="10"/>
          </p:nvPr>
        </p:nvSpPr>
        <p:spPr>
          <a:xfrm rot="20700000">
            <a:off x="6996113" y="6238875"/>
            <a:ext cx="1524000" cy="365125"/>
          </a:xfrm>
        </p:spPr>
        <p:txBody>
          <a:bodyPr/>
          <a:lstStyle>
            <a:lvl1pPr>
              <a:defRPr/>
            </a:lvl1pPr>
          </a:lstStyle>
          <a:p>
            <a:pPr>
              <a:defRPr/>
            </a:pPr>
            <a:fld id="{F23D9B43-59FD-4923-BF36-2C871B29BC30}" type="datetime1">
              <a:rPr lang="es-ES" altLang="es-CO"/>
              <a:pPr>
                <a:defRPr/>
              </a:pPr>
              <a:t>13/06/2022</a:t>
            </a:fld>
            <a:endParaRPr lang="es-ES" altLang="es-CO"/>
          </a:p>
        </p:txBody>
      </p:sp>
      <p:sp>
        <p:nvSpPr>
          <p:cNvPr id="9" name="Footer Placeholder 4"/>
          <p:cNvSpPr>
            <a:spLocks noGrp="1"/>
          </p:cNvSpPr>
          <p:nvPr>
            <p:ph type="ftr" sz="quarter" idx="11"/>
          </p:nvPr>
        </p:nvSpPr>
        <p:spPr>
          <a:xfrm rot="20700000">
            <a:off x="5321300" y="6094413"/>
            <a:ext cx="3124200" cy="365125"/>
          </a:xfrm>
        </p:spPr>
        <p:txBody>
          <a:bodyPr/>
          <a:lstStyle>
            <a:lvl1pPr algn="r">
              <a:defRPr/>
            </a:lvl1pPr>
          </a:lstStyle>
          <a:p>
            <a:pPr>
              <a:defRPr/>
            </a:pPr>
            <a:endParaRPr lang="en-US" altLang="es-CO"/>
          </a:p>
        </p:txBody>
      </p:sp>
      <p:sp>
        <p:nvSpPr>
          <p:cNvPr id="10" name="Slide Number Placeholder 5"/>
          <p:cNvSpPr>
            <a:spLocks noGrp="1"/>
          </p:cNvSpPr>
          <p:nvPr>
            <p:ph type="sldNum" sz="quarter" idx="12"/>
          </p:nvPr>
        </p:nvSpPr>
        <p:spPr>
          <a:xfrm rot="20700000">
            <a:off x="8181975" y="3246438"/>
            <a:ext cx="908050" cy="365125"/>
          </a:xfrm>
        </p:spPr>
        <p:txBody>
          <a:bodyPr/>
          <a:lstStyle>
            <a:lvl1pPr algn="l">
              <a:defRPr/>
            </a:lvl1pPr>
          </a:lstStyle>
          <a:p>
            <a:pPr>
              <a:defRPr/>
            </a:pPr>
            <a:fld id="{D36D1EAD-E785-41F4-AA33-4F8732DE8039}" type="slidenum">
              <a:rPr lang="es-ES" altLang="es-CO"/>
              <a:pPr>
                <a:defRPr/>
              </a:pPr>
              <a:t>‹Nº›</a:t>
            </a:fld>
            <a:endParaRPr lang="es-ES" altLang="es-CO"/>
          </a:p>
        </p:txBody>
      </p:sp>
    </p:spTree>
    <p:extLst>
      <p:ext uri="{BB962C8B-B14F-4D97-AF65-F5344CB8AC3E}">
        <p14:creationId xmlns:p14="http://schemas.microsoft.com/office/powerpoint/2010/main" val="4191080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Rounded Rectangle 11"/>
          <p:cNvSpPr/>
          <p:nvPr/>
        </p:nvSpPr>
        <p:spPr>
          <a:xfrm rot="20707748">
            <a:off x="-882650" y="-625475"/>
            <a:ext cx="7440613" cy="7346950"/>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12"/>
          <p:cNvSpPr/>
          <p:nvPr/>
        </p:nvSpPr>
        <p:spPr>
          <a:xfrm rot="20707748">
            <a:off x="3227388" y="6273800"/>
            <a:ext cx="4395787" cy="1168400"/>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3"/>
          <p:cNvSpPr/>
          <p:nvPr/>
        </p:nvSpPr>
        <p:spPr>
          <a:xfrm rot="20707748">
            <a:off x="7659688" y="5459413"/>
            <a:ext cx="1709737" cy="1538287"/>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4"/>
          <p:cNvSpPr/>
          <p:nvPr/>
        </p:nvSpPr>
        <p:spPr>
          <a:xfrm rot="20707748">
            <a:off x="6665913" y="-490538"/>
            <a:ext cx="3067050" cy="5811838"/>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Vertical Title 1"/>
          <p:cNvSpPr>
            <a:spLocks noGrp="1"/>
          </p:cNvSpPr>
          <p:nvPr>
            <p:ph type="title" orient="vert"/>
          </p:nvPr>
        </p:nvSpPr>
        <p:spPr>
          <a:xfrm rot="-900000">
            <a:off x="6793335" y="511413"/>
            <a:ext cx="1435608" cy="481888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3"/>
          <p:cNvSpPr>
            <a:spLocks noGrp="1"/>
          </p:cNvSpPr>
          <p:nvPr>
            <p:ph type="dt" sz="half" idx="10"/>
          </p:nvPr>
        </p:nvSpPr>
        <p:spPr>
          <a:xfrm rot="20700000">
            <a:off x="7753350" y="5888038"/>
            <a:ext cx="1244600" cy="365125"/>
          </a:xfrm>
        </p:spPr>
        <p:txBody>
          <a:bodyPr/>
          <a:lstStyle>
            <a:lvl1pPr algn="l">
              <a:defRPr/>
            </a:lvl1pPr>
          </a:lstStyle>
          <a:p>
            <a:pPr>
              <a:defRPr/>
            </a:pPr>
            <a:fld id="{1AF77941-9BE8-47AE-8BC8-47B6493B4F99}" type="datetime1">
              <a:rPr lang="es-ES" altLang="es-CO"/>
              <a:pPr>
                <a:defRPr/>
              </a:pPr>
              <a:t>13/06/2022</a:t>
            </a:fld>
            <a:endParaRPr lang="es-ES" altLang="es-CO"/>
          </a:p>
        </p:txBody>
      </p:sp>
      <p:sp>
        <p:nvSpPr>
          <p:cNvPr id="9" name="Footer Placeholder 4"/>
          <p:cNvSpPr>
            <a:spLocks noGrp="1"/>
          </p:cNvSpPr>
          <p:nvPr>
            <p:ph type="ftr" sz="quarter" idx="11"/>
          </p:nvPr>
        </p:nvSpPr>
        <p:spPr>
          <a:xfrm rot="20700000">
            <a:off x="4997450" y="6188075"/>
            <a:ext cx="2381250" cy="365125"/>
          </a:xfrm>
        </p:spPr>
        <p:txBody>
          <a:bodyPr/>
          <a:lstStyle>
            <a:lvl1pPr algn="r">
              <a:defRPr/>
            </a:lvl1pPr>
          </a:lstStyle>
          <a:p>
            <a:pPr>
              <a:defRPr/>
            </a:pPr>
            <a:endParaRPr lang="en-US" altLang="es-CO"/>
          </a:p>
        </p:txBody>
      </p:sp>
      <p:sp>
        <p:nvSpPr>
          <p:cNvPr id="10" name="Slide Number Placeholder 5"/>
          <p:cNvSpPr>
            <a:spLocks noGrp="1"/>
          </p:cNvSpPr>
          <p:nvPr>
            <p:ph type="sldNum" sz="quarter" idx="12"/>
          </p:nvPr>
        </p:nvSpPr>
        <p:spPr>
          <a:xfrm rot="20700000">
            <a:off x="7689850" y="5641975"/>
            <a:ext cx="1244600" cy="365125"/>
          </a:xfrm>
        </p:spPr>
        <p:txBody>
          <a:bodyPr/>
          <a:lstStyle>
            <a:lvl1pPr algn="l">
              <a:defRPr/>
            </a:lvl1pPr>
          </a:lstStyle>
          <a:p>
            <a:pPr>
              <a:defRPr/>
            </a:pPr>
            <a:fld id="{851910C5-498C-4885-A47E-39D4D45C7421}" type="slidenum">
              <a:rPr lang="es-ES" altLang="es-CO"/>
              <a:pPr>
                <a:defRPr/>
              </a:pPr>
              <a:t>‹Nº›</a:t>
            </a:fld>
            <a:endParaRPr lang="es-ES" altLang="es-CO"/>
          </a:p>
        </p:txBody>
      </p:sp>
    </p:spTree>
    <p:extLst>
      <p:ext uri="{BB962C8B-B14F-4D97-AF65-F5344CB8AC3E}">
        <p14:creationId xmlns:p14="http://schemas.microsoft.com/office/powerpoint/2010/main" val="328508706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Rounded Rectangle 8"/>
          <p:cNvSpPr/>
          <p:nvPr/>
        </p:nvSpPr>
        <p:spPr>
          <a:xfrm rot="907748">
            <a:off x="-865188" y="850900"/>
            <a:ext cx="3614738" cy="6151563"/>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12"/>
          <p:cNvSpPr/>
          <p:nvPr/>
        </p:nvSpPr>
        <p:spPr>
          <a:xfrm rot="907748">
            <a:off x="17463" y="-511175"/>
            <a:ext cx="3735387" cy="1387475"/>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3"/>
          <p:cNvSpPr/>
          <p:nvPr/>
        </p:nvSpPr>
        <p:spPr>
          <a:xfrm rot="907748">
            <a:off x="2146300" y="6589713"/>
            <a:ext cx="1981200" cy="536575"/>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4"/>
          <p:cNvSpPr/>
          <p:nvPr/>
        </p:nvSpPr>
        <p:spPr>
          <a:xfrm rot="907748">
            <a:off x="3184525" y="-554038"/>
            <a:ext cx="6783388" cy="7826376"/>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4500000">
            <a:off x="-633894" y="2921988"/>
            <a:ext cx="5064953" cy="1695631"/>
          </a:xfrm>
        </p:spPr>
        <p:txBody>
          <a:bodyPr/>
          <a:lstStyle/>
          <a:p>
            <a:r>
              <a:rPr lang="es-ES"/>
              <a:t>Haga clic para modificar el estilo de título del patrón</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3"/>
          <p:cNvSpPr>
            <a:spLocks noGrp="1"/>
          </p:cNvSpPr>
          <p:nvPr>
            <p:ph type="dt" sz="half" idx="10"/>
          </p:nvPr>
        </p:nvSpPr>
        <p:spPr>
          <a:xfrm rot="900000">
            <a:off x="1690688" y="608013"/>
            <a:ext cx="1789112" cy="365125"/>
          </a:xfrm>
        </p:spPr>
        <p:txBody>
          <a:bodyPr/>
          <a:lstStyle>
            <a:lvl1pPr>
              <a:defRPr/>
            </a:lvl1pPr>
          </a:lstStyle>
          <a:p>
            <a:pPr>
              <a:defRPr/>
            </a:pPr>
            <a:fld id="{9BC6C494-6AD3-421E-AAB5-3A32A625CFCD}" type="datetime1">
              <a:rPr lang="es-ES" altLang="es-CO"/>
              <a:pPr>
                <a:defRPr/>
              </a:pPr>
              <a:t>13/06/2022</a:t>
            </a:fld>
            <a:endParaRPr lang="es-ES" altLang="es-CO"/>
          </a:p>
        </p:txBody>
      </p:sp>
      <p:sp>
        <p:nvSpPr>
          <p:cNvPr id="9" name="Footer Placeholder 4"/>
          <p:cNvSpPr>
            <a:spLocks noGrp="1"/>
          </p:cNvSpPr>
          <p:nvPr>
            <p:ph type="ftr" sz="quarter" idx="11"/>
          </p:nvPr>
        </p:nvSpPr>
        <p:spPr>
          <a:xfrm rot="900000">
            <a:off x="3103563" y="6176963"/>
            <a:ext cx="2392362" cy="365125"/>
          </a:xfrm>
        </p:spPr>
        <p:txBody>
          <a:bodyPr/>
          <a:lstStyle>
            <a:lvl1pPr>
              <a:defRPr/>
            </a:lvl1pPr>
          </a:lstStyle>
          <a:p>
            <a:pPr>
              <a:defRPr/>
            </a:pPr>
            <a:endParaRPr lang="en-US" altLang="es-CO"/>
          </a:p>
        </p:txBody>
      </p:sp>
      <p:sp>
        <p:nvSpPr>
          <p:cNvPr id="10" name="Slide Number Placeholder 5"/>
          <p:cNvSpPr>
            <a:spLocks noGrp="1"/>
          </p:cNvSpPr>
          <p:nvPr>
            <p:ph type="sldNum" sz="quarter" idx="12"/>
          </p:nvPr>
        </p:nvSpPr>
        <p:spPr>
          <a:xfrm rot="900000">
            <a:off x="1265238" y="300038"/>
            <a:ext cx="2287587" cy="365125"/>
          </a:xfrm>
        </p:spPr>
        <p:txBody>
          <a:bodyPr/>
          <a:lstStyle>
            <a:lvl1pPr>
              <a:defRPr/>
            </a:lvl1pPr>
          </a:lstStyle>
          <a:p>
            <a:pPr>
              <a:defRPr/>
            </a:pPr>
            <a:fld id="{E3AEC667-E78A-48EB-874B-B2DE232F3ABC}" type="slidenum">
              <a:rPr lang="es-ES" altLang="es-CO"/>
              <a:pPr>
                <a:defRPr/>
              </a:pPr>
              <a:t>‹Nº›</a:t>
            </a:fld>
            <a:endParaRPr lang="es-ES" altLang="es-CO"/>
          </a:p>
        </p:txBody>
      </p:sp>
    </p:spTree>
    <p:extLst>
      <p:ext uri="{BB962C8B-B14F-4D97-AF65-F5344CB8AC3E}">
        <p14:creationId xmlns:p14="http://schemas.microsoft.com/office/powerpoint/2010/main" val="394537226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Rounded Rectangle 16"/>
          <p:cNvSpPr/>
          <p:nvPr/>
        </p:nvSpPr>
        <p:spPr>
          <a:xfrm rot="900000">
            <a:off x="-57150" y="-1017588"/>
            <a:ext cx="7412038" cy="3438526"/>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17"/>
          <p:cNvSpPr/>
          <p:nvPr/>
        </p:nvSpPr>
        <p:spPr>
          <a:xfrm rot="900000">
            <a:off x="-776288" y="2417763"/>
            <a:ext cx="6997701" cy="5080000"/>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8"/>
          <p:cNvSpPr/>
          <p:nvPr/>
        </p:nvSpPr>
        <p:spPr>
          <a:xfrm rot="900000">
            <a:off x="6337300" y="3775075"/>
            <a:ext cx="3103563" cy="3544888"/>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9"/>
          <p:cNvSpPr/>
          <p:nvPr/>
        </p:nvSpPr>
        <p:spPr>
          <a:xfrm rot="900000">
            <a:off x="7327900" y="-104775"/>
            <a:ext cx="2351088" cy="3821113"/>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900000">
            <a:off x="534986" y="2921829"/>
            <a:ext cx="5690855" cy="1570680"/>
          </a:xfrm>
        </p:spPr>
        <p:txBody>
          <a:bodyPr>
            <a:noAutofit/>
          </a:bodyPr>
          <a:lstStyle>
            <a:lvl1pPr algn="r">
              <a:defRPr sz="4800" b="0" cap="none"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rot="900000">
            <a:off x="537849" y="4494201"/>
            <a:ext cx="5271544" cy="1500187"/>
          </a:xfrm>
        </p:spPr>
        <p:txBody>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8" name="Date Placeholder 3"/>
          <p:cNvSpPr>
            <a:spLocks noGrp="1"/>
          </p:cNvSpPr>
          <p:nvPr>
            <p:ph type="dt" sz="half" idx="10"/>
          </p:nvPr>
        </p:nvSpPr>
        <p:spPr>
          <a:xfrm rot="900000">
            <a:off x="6878638" y="3760788"/>
            <a:ext cx="1524000" cy="365125"/>
          </a:xfrm>
        </p:spPr>
        <p:txBody>
          <a:bodyPr/>
          <a:lstStyle>
            <a:lvl1pPr algn="l">
              <a:defRPr/>
            </a:lvl1pPr>
          </a:lstStyle>
          <a:p>
            <a:pPr>
              <a:defRPr/>
            </a:pPr>
            <a:fld id="{1E1F8610-8972-4369-BA37-9C23A7732351}" type="datetime1">
              <a:rPr lang="es-ES" altLang="es-CO"/>
              <a:pPr>
                <a:defRPr/>
              </a:pPr>
              <a:t>13/06/2022</a:t>
            </a:fld>
            <a:endParaRPr lang="es-ES" altLang="es-CO"/>
          </a:p>
        </p:txBody>
      </p:sp>
      <p:sp>
        <p:nvSpPr>
          <p:cNvPr id="9" name="Footer Placeholder 4"/>
          <p:cNvSpPr>
            <a:spLocks noGrp="1"/>
          </p:cNvSpPr>
          <p:nvPr>
            <p:ph type="ftr" sz="quarter" idx="11"/>
          </p:nvPr>
        </p:nvSpPr>
        <p:spPr>
          <a:xfrm rot="900000">
            <a:off x="7056438" y="3170238"/>
            <a:ext cx="1927225" cy="365125"/>
          </a:xfrm>
        </p:spPr>
        <p:txBody>
          <a:bodyPr/>
          <a:lstStyle>
            <a:lvl1pPr>
              <a:defRPr/>
            </a:lvl1pPr>
          </a:lstStyle>
          <a:p>
            <a:pPr>
              <a:defRPr/>
            </a:pPr>
            <a:endParaRPr lang="en-US" altLang="es-CO"/>
          </a:p>
        </p:txBody>
      </p:sp>
      <p:sp>
        <p:nvSpPr>
          <p:cNvPr id="10" name="Slide Number Placeholder 5"/>
          <p:cNvSpPr>
            <a:spLocks noGrp="1"/>
          </p:cNvSpPr>
          <p:nvPr>
            <p:ph type="sldNum" sz="quarter" idx="12"/>
          </p:nvPr>
        </p:nvSpPr>
        <p:spPr>
          <a:xfrm rot="900000" flipH="1">
            <a:off x="7177088" y="2660650"/>
            <a:ext cx="682625" cy="365125"/>
          </a:xfrm>
        </p:spPr>
        <p:txBody>
          <a:bodyPr/>
          <a:lstStyle>
            <a:lvl1pPr algn="l">
              <a:defRPr/>
            </a:lvl1pPr>
          </a:lstStyle>
          <a:p>
            <a:pPr>
              <a:defRPr/>
            </a:pPr>
            <a:fld id="{6E647EA3-2A6E-4E31-A401-E68F2BC73655}" type="slidenum">
              <a:rPr lang="es-ES" altLang="es-CO"/>
              <a:pPr>
                <a:defRPr/>
              </a:pPr>
              <a:t>‹Nº›</a:t>
            </a:fld>
            <a:endParaRPr lang="es-ES" altLang="es-CO"/>
          </a:p>
        </p:txBody>
      </p:sp>
    </p:spTree>
    <p:extLst>
      <p:ext uri="{BB962C8B-B14F-4D97-AF65-F5344CB8AC3E}">
        <p14:creationId xmlns:p14="http://schemas.microsoft.com/office/powerpoint/2010/main" val="131376385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Rounded Rectangle 16"/>
          <p:cNvSpPr/>
          <p:nvPr/>
        </p:nvSpPr>
        <p:spPr>
          <a:xfrm rot="20707748">
            <a:off x="-882650" y="-625475"/>
            <a:ext cx="7439025" cy="73437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7"/>
          <p:cNvSpPr/>
          <p:nvPr/>
        </p:nvSpPr>
        <p:spPr>
          <a:xfrm rot="20707748">
            <a:off x="3236913" y="6275388"/>
            <a:ext cx="4387850" cy="1165225"/>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8"/>
          <p:cNvSpPr/>
          <p:nvPr/>
        </p:nvSpPr>
        <p:spPr>
          <a:xfrm rot="20707748">
            <a:off x="7661275" y="5462588"/>
            <a:ext cx="1708150" cy="1535112"/>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8" name="Rounded Rectangle 19"/>
          <p:cNvSpPr/>
          <p:nvPr/>
        </p:nvSpPr>
        <p:spPr>
          <a:xfrm rot="20707748">
            <a:off x="6667500" y="-490538"/>
            <a:ext cx="3065463" cy="5811838"/>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4500000">
            <a:off x="5171893" y="2231024"/>
            <a:ext cx="4820301" cy="1436159"/>
          </a:xfrm>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rot="-900000">
            <a:off x="3701032" y="618005"/>
            <a:ext cx="2580010" cy="48371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Date Placeholder 4"/>
          <p:cNvSpPr>
            <a:spLocks noGrp="1"/>
          </p:cNvSpPr>
          <p:nvPr>
            <p:ph type="dt" sz="half" idx="10"/>
          </p:nvPr>
        </p:nvSpPr>
        <p:spPr>
          <a:xfrm rot="20700000">
            <a:off x="7756525" y="5888038"/>
            <a:ext cx="1241425" cy="365125"/>
          </a:xfrm>
        </p:spPr>
        <p:txBody>
          <a:bodyPr/>
          <a:lstStyle>
            <a:lvl1pPr algn="l">
              <a:defRPr/>
            </a:lvl1pPr>
          </a:lstStyle>
          <a:p>
            <a:pPr>
              <a:defRPr/>
            </a:pPr>
            <a:fld id="{EAE27602-A3D7-4815-9658-ADD30BEE11A5}" type="datetime1">
              <a:rPr lang="es-ES" altLang="es-CO"/>
              <a:pPr>
                <a:defRPr/>
              </a:pPr>
              <a:t>13/06/2022</a:t>
            </a:fld>
            <a:endParaRPr lang="es-ES" altLang="es-CO"/>
          </a:p>
        </p:txBody>
      </p:sp>
      <p:sp>
        <p:nvSpPr>
          <p:cNvPr id="10" name="Footer Placeholder 5"/>
          <p:cNvSpPr>
            <a:spLocks noGrp="1"/>
          </p:cNvSpPr>
          <p:nvPr>
            <p:ph type="ftr" sz="quarter" idx="11"/>
          </p:nvPr>
        </p:nvSpPr>
        <p:spPr>
          <a:xfrm rot="20700000">
            <a:off x="4054475" y="5494338"/>
            <a:ext cx="3124200" cy="365125"/>
          </a:xfrm>
        </p:spPr>
        <p:txBody>
          <a:bodyPr/>
          <a:lstStyle>
            <a:lvl1pPr algn="r">
              <a:defRPr/>
            </a:lvl1pPr>
          </a:lstStyle>
          <a:p>
            <a:pPr>
              <a:defRPr/>
            </a:pPr>
            <a:endParaRPr lang="en-US" altLang="es-CO"/>
          </a:p>
        </p:txBody>
      </p:sp>
      <p:sp>
        <p:nvSpPr>
          <p:cNvPr id="11" name="Slide Number Placeholder 6"/>
          <p:cNvSpPr>
            <a:spLocks noGrp="1"/>
          </p:cNvSpPr>
          <p:nvPr>
            <p:ph type="sldNum" sz="quarter" idx="12"/>
          </p:nvPr>
        </p:nvSpPr>
        <p:spPr>
          <a:xfrm rot="20700000">
            <a:off x="7689850" y="5643563"/>
            <a:ext cx="1241425" cy="365125"/>
          </a:xfrm>
        </p:spPr>
        <p:txBody>
          <a:bodyPr/>
          <a:lstStyle>
            <a:lvl1pPr algn="l">
              <a:defRPr/>
            </a:lvl1pPr>
          </a:lstStyle>
          <a:p>
            <a:pPr>
              <a:defRPr/>
            </a:pPr>
            <a:fld id="{E1FE45A0-5158-48EB-9BC3-619B8A241B35}" type="slidenum">
              <a:rPr lang="es-ES" altLang="es-CO"/>
              <a:pPr>
                <a:defRPr/>
              </a:pPr>
              <a:t>‹Nº›</a:t>
            </a:fld>
            <a:endParaRPr lang="es-ES" altLang="es-CO"/>
          </a:p>
        </p:txBody>
      </p:sp>
    </p:spTree>
    <p:extLst>
      <p:ext uri="{BB962C8B-B14F-4D97-AF65-F5344CB8AC3E}">
        <p14:creationId xmlns:p14="http://schemas.microsoft.com/office/powerpoint/2010/main" val="153414533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Rounded Rectangle 52"/>
          <p:cNvSpPr/>
          <p:nvPr/>
        </p:nvSpPr>
        <p:spPr>
          <a:xfrm rot="20707748">
            <a:off x="-882650" y="-625475"/>
            <a:ext cx="7439025" cy="7343775"/>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8" name="Rounded Rectangle 53"/>
          <p:cNvSpPr/>
          <p:nvPr/>
        </p:nvSpPr>
        <p:spPr>
          <a:xfrm rot="20707748">
            <a:off x="3236913" y="6275388"/>
            <a:ext cx="4387850" cy="1165225"/>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9" name="Rounded Rectangle 54"/>
          <p:cNvSpPr/>
          <p:nvPr/>
        </p:nvSpPr>
        <p:spPr>
          <a:xfrm rot="20707748">
            <a:off x="7661275" y="5462588"/>
            <a:ext cx="1708150" cy="1535112"/>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10" name="Rounded Rectangle 55"/>
          <p:cNvSpPr/>
          <p:nvPr/>
        </p:nvSpPr>
        <p:spPr>
          <a:xfrm rot="20707748">
            <a:off x="6667500" y="-490538"/>
            <a:ext cx="3065463" cy="5811838"/>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Date Placeholder 6"/>
          <p:cNvSpPr>
            <a:spLocks noGrp="1"/>
          </p:cNvSpPr>
          <p:nvPr>
            <p:ph type="dt" sz="half" idx="10"/>
          </p:nvPr>
        </p:nvSpPr>
        <p:spPr>
          <a:xfrm rot="20700000">
            <a:off x="7753350" y="5888038"/>
            <a:ext cx="1244600" cy="365125"/>
          </a:xfrm>
        </p:spPr>
        <p:txBody>
          <a:bodyPr/>
          <a:lstStyle>
            <a:lvl1pPr algn="l">
              <a:defRPr/>
            </a:lvl1pPr>
          </a:lstStyle>
          <a:p>
            <a:pPr>
              <a:defRPr/>
            </a:pPr>
            <a:fld id="{292FBDBB-E52C-47F9-A2AD-5C41FA3FAB12}" type="datetime1">
              <a:rPr lang="es-ES" altLang="es-CO"/>
              <a:pPr>
                <a:defRPr/>
              </a:pPr>
              <a:t>13/06/2022</a:t>
            </a:fld>
            <a:endParaRPr lang="es-ES" altLang="es-CO"/>
          </a:p>
        </p:txBody>
      </p:sp>
      <p:sp>
        <p:nvSpPr>
          <p:cNvPr id="12" name="Footer Placeholder 7"/>
          <p:cNvSpPr>
            <a:spLocks noGrp="1"/>
          </p:cNvSpPr>
          <p:nvPr>
            <p:ph type="ftr" sz="quarter" idx="11"/>
          </p:nvPr>
        </p:nvSpPr>
        <p:spPr>
          <a:xfrm rot="20700000">
            <a:off x="4051300" y="5495925"/>
            <a:ext cx="3124200" cy="365125"/>
          </a:xfrm>
        </p:spPr>
        <p:txBody>
          <a:bodyPr/>
          <a:lstStyle>
            <a:lvl1pPr algn="r">
              <a:defRPr/>
            </a:lvl1pPr>
          </a:lstStyle>
          <a:p>
            <a:pPr>
              <a:defRPr/>
            </a:pPr>
            <a:endParaRPr lang="en-US" altLang="es-CO"/>
          </a:p>
        </p:txBody>
      </p:sp>
      <p:sp>
        <p:nvSpPr>
          <p:cNvPr id="13" name="Slide Number Placeholder 8"/>
          <p:cNvSpPr>
            <a:spLocks noGrp="1"/>
          </p:cNvSpPr>
          <p:nvPr>
            <p:ph type="sldNum" sz="quarter" idx="12"/>
          </p:nvPr>
        </p:nvSpPr>
        <p:spPr>
          <a:xfrm rot="20700000">
            <a:off x="7689850" y="5641975"/>
            <a:ext cx="1244600" cy="365125"/>
          </a:xfrm>
        </p:spPr>
        <p:txBody>
          <a:bodyPr/>
          <a:lstStyle>
            <a:lvl1pPr algn="l">
              <a:defRPr/>
            </a:lvl1pPr>
          </a:lstStyle>
          <a:p>
            <a:pPr>
              <a:defRPr/>
            </a:pPr>
            <a:fld id="{AAEC0F14-BF57-4EBE-9A4A-16F0B736DA86}" type="slidenum">
              <a:rPr lang="es-ES" altLang="es-CO"/>
              <a:pPr>
                <a:defRPr/>
              </a:pPr>
              <a:t>‹Nº›</a:t>
            </a:fld>
            <a:endParaRPr lang="es-ES" altLang="es-CO"/>
          </a:p>
        </p:txBody>
      </p:sp>
    </p:spTree>
    <p:extLst>
      <p:ext uri="{BB962C8B-B14F-4D97-AF65-F5344CB8AC3E}">
        <p14:creationId xmlns:p14="http://schemas.microsoft.com/office/powerpoint/2010/main" val="11533005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Rounded Rectangle 20"/>
          <p:cNvSpPr/>
          <p:nvPr/>
        </p:nvSpPr>
        <p:spPr>
          <a:xfrm rot="907748">
            <a:off x="-865188" y="850900"/>
            <a:ext cx="3614738" cy="6151563"/>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4" name="Rounded Rectangle 21"/>
          <p:cNvSpPr/>
          <p:nvPr/>
        </p:nvSpPr>
        <p:spPr>
          <a:xfrm rot="907748">
            <a:off x="17463" y="-511175"/>
            <a:ext cx="3735387" cy="1387475"/>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22"/>
          <p:cNvSpPr/>
          <p:nvPr/>
        </p:nvSpPr>
        <p:spPr>
          <a:xfrm rot="907748">
            <a:off x="2146300" y="6589713"/>
            <a:ext cx="1981200" cy="536575"/>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23"/>
          <p:cNvSpPr/>
          <p:nvPr/>
        </p:nvSpPr>
        <p:spPr>
          <a:xfrm rot="907748">
            <a:off x="3184525" y="-554038"/>
            <a:ext cx="6783388" cy="7826376"/>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4500000">
            <a:off x="-630936" y="2926080"/>
            <a:ext cx="5065776" cy="1691640"/>
          </a:xfrm>
        </p:spPr>
        <p:txBody>
          <a:bodyPr/>
          <a:lstStyle/>
          <a:p>
            <a:r>
              <a:rPr lang="es-ES"/>
              <a:t>Haga clic para modificar el estilo de título del patrón</a:t>
            </a:r>
            <a:endParaRPr lang="en-US"/>
          </a:p>
        </p:txBody>
      </p:sp>
      <p:sp>
        <p:nvSpPr>
          <p:cNvPr id="7" name="Date Placeholder 2"/>
          <p:cNvSpPr>
            <a:spLocks noGrp="1"/>
          </p:cNvSpPr>
          <p:nvPr>
            <p:ph type="dt" sz="half" idx="10"/>
          </p:nvPr>
        </p:nvSpPr>
        <p:spPr>
          <a:xfrm rot="900000">
            <a:off x="1692275" y="612775"/>
            <a:ext cx="1792288" cy="365125"/>
          </a:xfrm>
        </p:spPr>
        <p:txBody>
          <a:bodyPr/>
          <a:lstStyle>
            <a:lvl1pPr>
              <a:defRPr/>
            </a:lvl1pPr>
          </a:lstStyle>
          <a:p>
            <a:pPr>
              <a:defRPr/>
            </a:pPr>
            <a:fld id="{D6E22712-6F3C-458B-B7CC-8B7E5212ECC5}" type="datetime1">
              <a:rPr lang="es-ES" altLang="es-CO"/>
              <a:pPr>
                <a:defRPr/>
              </a:pPr>
              <a:t>13/06/2022</a:t>
            </a:fld>
            <a:endParaRPr lang="es-ES" altLang="es-CO"/>
          </a:p>
        </p:txBody>
      </p:sp>
      <p:sp>
        <p:nvSpPr>
          <p:cNvPr id="8" name="Footer Placeholder 3"/>
          <p:cNvSpPr>
            <a:spLocks noGrp="1"/>
          </p:cNvSpPr>
          <p:nvPr>
            <p:ph type="ftr" sz="quarter" idx="11"/>
          </p:nvPr>
        </p:nvSpPr>
        <p:spPr>
          <a:xfrm rot="900000">
            <a:off x="2493963" y="6100763"/>
            <a:ext cx="3051175" cy="365125"/>
          </a:xfrm>
        </p:spPr>
        <p:txBody>
          <a:bodyPr/>
          <a:lstStyle>
            <a:lvl1pPr>
              <a:defRPr/>
            </a:lvl1pPr>
          </a:lstStyle>
          <a:p>
            <a:pPr>
              <a:defRPr/>
            </a:pPr>
            <a:endParaRPr lang="en-US" altLang="es-CO"/>
          </a:p>
        </p:txBody>
      </p:sp>
      <p:sp>
        <p:nvSpPr>
          <p:cNvPr id="9" name="Slide Number Placeholder 4"/>
          <p:cNvSpPr>
            <a:spLocks noGrp="1"/>
          </p:cNvSpPr>
          <p:nvPr>
            <p:ph type="sldNum" sz="quarter" idx="12"/>
          </p:nvPr>
        </p:nvSpPr>
        <p:spPr>
          <a:xfrm rot="900000">
            <a:off x="1262063" y="301625"/>
            <a:ext cx="2286000" cy="365125"/>
          </a:xfrm>
        </p:spPr>
        <p:txBody>
          <a:bodyPr/>
          <a:lstStyle>
            <a:lvl1pPr>
              <a:defRPr/>
            </a:lvl1pPr>
          </a:lstStyle>
          <a:p>
            <a:pPr>
              <a:defRPr/>
            </a:pPr>
            <a:fld id="{970DF7D0-4713-483B-BBDC-E2BE1A3D48F7}" type="slidenum">
              <a:rPr lang="es-ES" altLang="es-CO"/>
              <a:pPr>
                <a:defRPr/>
              </a:pPr>
              <a:t>‹Nº›</a:t>
            </a:fld>
            <a:endParaRPr lang="es-ES" altLang="es-CO"/>
          </a:p>
        </p:txBody>
      </p:sp>
    </p:spTree>
    <p:extLst>
      <p:ext uri="{BB962C8B-B14F-4D97-AF65-F5344CB8AC3E}">
        <p14:creationId xmlns:p14="http://schemas.microsoft.com/office/powerpoint/2010/main" val="4351804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ounded Rectangle 11"/>
          <p:cNvSpPr/>
          <p:nvPr/>
        </p:nvSpPr>
        <p:spPr>
          <a:xfrm rot="900000">
            <a:off x="-371475" y="-1217613"/>
            <a:ext cx="8577263" cy="6343651"/>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3" name="Rounded Rectangle 12"/>
          <p:cNvSpPr/>
          <p:nvPr/>
        </p:nvSpPr>
        <p:spPr>
          <a:xfrm rot="900000">
            <a:off x="-449263" y="5208588"/>
            <a:ext cx="7470776" cy="2486025"/>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4" name="Rounded Rectangle 13"/>
          <p:cNvSpPr/>
          <p:nvPr/>
        </p:nvSpPr>
        <p:spPr>
          <a:xfrm rot="900000">
            <a:off x="7192963" y="6483350"/>
            <a:ext cx="1931987" cy="63500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5" name="Rounded Rectangle 14"/>
          <p:cNvSpPr/>
          <p:nvPr/>
        </p:nvSpPr>
        <p:spPr>
          <a:xfrm rot="900000">
            <a:off x="8126413" y="92075"/>
            <a:ext cx="1879600" cy="6415088"/>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Date Placeholder 1"/>
          <p:cNvSpPr>
            <a:spLocks noGrp="1"/>
          </p:cNvSpPr>
          <p:nvPr>
            <p:ph type="dt" sz="half" idx="10"/>
          </p:nvPr>
        </p:nvSpPr>
        <p:spPr>
          <a:xfrm rot="900000">
            <a:off x="7521575" y="5927725"/>
            <a:ext cx="1524000" cy="365125"/>
          </a:xfrm>
        </p:spPr>
        <p:txBody>
          <a:bodyPr/>
          <a:lstStyle>
            <a:lvl1pPr algn="l">
              <a:defRPr/>
            </a:lvl1pPr>
          </a:lstStyle>
          <a:p>
            <a:pPr>
              <a:defRPr/>
            </a:pPr>
            <a:fld id="{B8B25BC5-2E99-4DF1-AF45-91C2D9964990}" type="datetime1">
              <a:rPr lang="es-ES" altLang="es-CO"/>
              <a:pPr>
                <a:defRPr/>
              </a:pPr>
              <a:t>13/06/2022</a:t>
            </a:fld>
            <a:endParaRPr lang="es-ES" altLang="es-CO"/>
          </a:p>
        </p:txBody>
      </p:sp>
      <p:sp>
        <p:nvSpPr>
          <p:cNvPr id="7" name="Footer Placeholder 2"/>
          <p:cNvSpPr>
            <a:spLocks noGrp="1"/>
          </p:cNvSpPr>
          <p:nvPr>
            <p:ph type="ftr" sz="quarter" idx="11"/>
          </p:nvPr>
        </p:nvSpPr>
        <p:spPr>
          <a:xfrm rot="900000">
            <a:off x="3892550" y="5988050"/>
            <a:ext cx="3124200" cy="293688"/>
          </a:xfrm>
        </p:spPr>
        <p:txBody>
          <a:bodyPr/>
          <a:lstStyle>
            <a:lvl1pPr algn="r">
              <a:defRPr/>
            </a:lvl1pPr>
          </a:lstStyle>
          <a:p>
            <a:pPr>
              <a:defRPr/>
            </a:pPr>
            <a:endParaRPr lang="en-US" altLang="es-CO"/>
          </a:p>
        </p:txBody>
      </p:sp>
      <p:sp>
        <p:nvSpPr>
          <p:cNvPr id="8" name="Slide Number Placeholder 3"/>
          <p:cNvSpPr>
            <a:spLocks noGrp="1"/>
          </p:cNvSpPr>
          <p:nvPr>
            <p:ph type="sldNum" sz="quarter" idx="12"/>
          </p:nvPr>
        </p:nvSpPr>
        <p:spPr>
          <a:xfrm rot="900000">
            <a:off x="7599363" y="5570538"/>
            <a:ext cx="715962" cy="365125"/>
          </a:xfrm>
        </p:spPr>
        <p:txBody>
          <a:bodyPr/>
          <a:lstStyle>
            <a:lvl1pPr algn="l">
              <a:defRPr/>
            </a:lvl1pPr>
          </a:lstStyle>
          <a:p>
            <a:pPr>
              <a:defRPr/>
            </a:pPr>
            <a:fld id="{AC084E1B-E538-4AC4-8EA8-92B16E9684DE}" type="slidenum">
              <a:rPr lang="es-ES" altLang="es-CO"/>
              <a:pPr>
                <a:defRPr/>
              </a:pPr>
              <a:t>‹Nº›</a:t>
            </a:fld>
            <a:endParaRPr lang="es-ES" altLang="es-CO"/>
          </a:p>
        </p:txBody>
      </p:sp>
    </p:spTree>
    <p:extLst>
      <p:ext uri="{BB962C8B-B14F-4D97-AF65-F5344CB8AC3E}">
        <p14:creationId xmlns:p14="http://schemas.microsoft.com/office/powerpoint/2010/main" val="341277192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Rounded Rectangle 12"/>
          <p:cNvSpPr/>
          <p:nvPr/>
        </p:nvSpPr>
        <p:spPr>
          <a:xfrm rot="20707748">
            <a:off x="-896938" y="-623888"/>
            <a:ext cx="7286626" cy="60404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3"/>
          <p:cNvSpPr/>
          <p:nvPr/>
        </p:nvSpPr>
        <p:spPr>
          <a:xfrm rot="20707748">
            <a:off x="65088" y="5378450"/>
            <a:ext cx="7442200" cy="2476500"/>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4"/>
          <p:cNvSpPr/>
          <p:nvPr/>
        </p:nvSpPr>
        <p:spPr>
          <a:xfrm rot="20707748">
            <a:off x="7661275" y="5459413"/>
            <a:ext cx="1708150" cy="1538287"/>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8" name="Rounded Rectangle 15"/>
          <p:cNvSpPr/>
          <p:nvPr/>
        </p:nvSpPr>
        <p:spPr>
          <a:xfrm rot="20707748">
            <a:off x="6673850" y="-490538"/>
            <a:ext cx="3059113" cy="5810251"/>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4500000">
            <a:off x="5175504" y="2231136"/>
            <a:ext cx="4818888" cy="1435608"/>
          </a:xfrm>
        </p:spPr>
        <p:txBody>
          <a:bodyPr/>
          <a:lstStyle>
            <a:lvl1pPr algn="r">
              <a:defRPr sz="4400" b="0"/>
            </a:lvl1pPr>
          </a:lstStyle>
          <a:p>
            <a:r>
              <a:rPr lang="es-ES"/>
              <a:t>Haga clic para modificar el estilo de título del patrón</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rot="-900000">
            <a:off x="3216573" y="5144589"/>
            <a:ext cx="3930375" cy="988131"/>
          </a:xfrm>
        </p:spPr>
        <p:txBody>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9" name="Date Placeholder 4"/>
          <p:cNvSpPr>
            <a:spLocks noGrp="1"/>
          </p:cNvSpPr>
          <p:nvPr>
            <p:ph type="dt" sz="half" idx="10"/>
          </p:nvPr>
        </p:nvSpPr>
        <p:spPr>
          <a:xfrm rot="20700000">
            <a:off x="7753350" y="5888038"/>
            <a:ext cx="1244600" cy="365125"/>
          </a:xfrm>
        </p:spPr>
        <p:txBody>
          <a:bodyPr/>
          <a:lstStyle>
            <a:lvl1pPr algn="l">
              <a:defRPr/>
            </a:lvl1pPr>
          </a:lstStyle>
          <a:p>
            <a:pPr>
              <a:defRPr/>
            </a:pPr>
            <a:fld id="{7B9ADF46-FA8D-4CB5-B26E-8E98DAFB5669}" type="datetime1">
              <a:rPr lang="es-ES" altLang="es-CO"/>
              <a:pPr>
                <a:defRPr/>
              </a:pPr>
              <a:t>13/06/2022</a:t>
            </a:fld>
            <a:endParaRPr lang="es-ES" altLang="es-CO"/>
          </a:p>
        </p:txBody>
      </p:sp>
      <p:sp>
        <p:nvSpPr>
          <p:cNvPr id="10" name="Footer Placeholder 5"/>
          <p:cNvSpPr>
            <a:spLocks noGrp="1"/>
          </p:cNvSpPr>
          <p:nvPr>
            <p:ph type="ftr" sz="quarter" idx="11"/>
          </p:nvPr>
        </p:nvSpPr>
        <p:spPr>
          <a:xfrm rot="20700000">
            <a:off x="4264025" y="6099175"/>
            <a:ext cx="3062288" cy="365125"/>
          </a:xfrm>
        </p:spPr>
        <p:txBody>
          <a:bodyPr/>
          <a:lstStyle>
            <a:lvl1pPr algn="r">
              <a:defRPr/>
            </a:lvl1pPr>
          </a:lstStyle>
          <a:p>
            <a:pPr>
              <a:defRPr/>
            </a:pPr>
            <a:endParaRPr lang="en-US" altLang="es-CO"/>
          </a:p>
        </p:txBody>
      </p:sp>
      <p:sp>
        <p:nvSpPr>
          <p:cNvPr id="11" name="Slide Number Placeholder 6"/>
          <p:cNvSpPr>
            <a:spLocks noGrp="1"/>
          </p:cNvSpPr>
          <p:nvPr>
            <p:ph type="sldNum" sz="quarter" idx="12"/>
          </p:nvPr>
        </p:nvSpPr>
        <p:spPr>
          <a:xfrm rot="20700000">
            <a:off x="7689850" y="5641975"/>
            <a:ext cx="1244600" cy="365125"/>
          </a:xfrm>
        </p:spPr>
        <p:txBody>
          <a:bodyPr/>
          <a:lstStyle>
            <a:lvl1pPr algn="l">
              <a:defRPr/>
            </a:lvl1pPr>
          </a:lstStyle>
          <a:p>
            <a:pPr>
              <a:defRPr/>
            </a:pPr>
            <a:fld id="{E01168A3-355E-444E-B6BB-FCB8FC4C2B41}" type="slidenum">
              <a:rPr lang="es-ES" altLang="es-CO"/>
              <a:pPr>
                <a:defRPr/>
              </a:pPr>
              <a:t>‹Nº›</a:t>
            </a:fld>
            <a:endParaRPr lang="es-ES" altLang="es-CO"/>
          </a:p>
        </p:txBody>
      </p:sp>
    </p:spTree>
    <p:extLst>
      <p:ext uri="{BB962C8B-B14F-4D97-AF65-F5344CB8AC3E}">
        <p14:creationId xmlns:p14="http://schemas.microsoft.com/office/powerpoint/2010/main" val="383029085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Rounded Rectangle 14"/>
          <p:cNvSpPr/>
          <p:nvPr/>
        </p:nvSpPr>
        <p:spPr>
          <a:xfrm rot="900000">
            <a:off x="-533400" y="-979488"/>
            <a:ext cx="6672263" cy="6821488"/>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6" name="Rounded Rectangle 15"/>
          <p:cNvSpPr/>
          <p:nvPr/>
        </p:nvSpPr>
        <p:spPr>
          <a:xfrm rot="900000">
            <a:off x="-284163" y="5969000"/>
            <a:ext cx="5300663" cy="1497013"/>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7" name="Rounded Rectangle 16"/>
          <p:cNvSpPr/>
          <p:nvPr/>
        </p:nvSpPr>
        <p:spPr>
          <a:xfrm rot="900000">
            <a:off x="6931025" y="-242888"/>
            <a:ext cx="2433638" cy="1384301"/>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8" name="Rounded Rectangle 17"/>
          <p:cNvSpPr/>
          <p:nvPr/>
        </p:nvSpPr>
        <p:spPr>
          <a:xfrm rot="900000">
            <a:off x="5899150" y="1282700"/>
            <a:ext cx="3843338" cy="61785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s-CO" sz="1800">
              <a:solidFill>
                <a:srgbClr val="FFFFFF"/>
              </a:solidFill>
              <a:latin typeface="Rockwell" panose="02060603020205020403" pitchFamily="18" charset="0"/>
            </a:endParaRPr>
          </a:p>
        </p:txBody>
      </p:sp>
      <p:sp>
        <p:nvSpPr>
          <p:cNvPr id="2" name="Title 1"/>
          <p:cNvSpPr>
            <a:spLocks noGrp="1"/>
          </p:cNvSpPr>
          <p:nvPr>
            <p:ph type="title"/>
          </p:nvPr>
        </p:nvSpPr>
        <p:spPr>
          <a:xfrm rot="-4500000">
            <a:off x="4578273" y="2744935"/>
            <a:ext cx="5036383" cy="1997131"/>
          </a:xfrm>
        </p:spPr>
        <p:txBody>
          <a:bodyPr anchor="t"/>
          <a:lstStyle>
            <a:lvl1pPr algn="r">
              <a:defRPr sz="4400" b="0"/>
            </a:lvl1pPr>
          </a:lstStyle>
          <a:p>
            <a:r>
              <a:rPr lang="es-ES"/>
              <a:t>Haga clic para modificar el estilo de título del patrón</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endParaRPr lang="en-US" noProof="0"/>
          </a:p>
        </p:txBody>
      </p:sp>
      <p:sp>
        <p:nvSpPr>
          <p:cNvPr id="4" name="Text Placeholder 3"/>
          <p:cNvSpPr>
            <a:spLocks noGrp="1"/>
          </p:cNvSpPr>
          <p:nvPr>
            <p:ph type="body" sz="half" idx="2"/>
          </p:nvPr>
        </p:nvSpPr>
        <p:spPr>
          <a:xfrm rot="900000">
            <a:off x="822789" y="4161126"/>
            <a:ext cx="4310915" cy="1203540"/>
          </a:xfrm>
        </p:spPr>
        <p:txBody>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9" name="Date Placeholder 4"/>
          <p:cNvSpPr>
            <a:spLocks noGrp="1"/>
          </p:cNvSpPr>
          <p:nvPr>
            <p:ph type="dt" sz="half" idx="10"/>
          </p:nvPr>
        </p:nvSpPr>
        <p:spPr>
          <a:xfrm rot="900000">
            <a:off x="6992938" y="571500"/>
            <a:ext cx="1524000" cy="365125"/>
          </a:xfrm>
        </p:spPr>
        <p:txBody>
          <a:bodyPr/>
          <a:lstStyle>
            <a:lvl1pPr algn="l">
              <a:defRPr/>
            </a:lvl1pPr>
          </a:lstStyle>
          <a:p>
            <a:pPr>
              <a:defRPr/>
            </a:pPr>
            <a:fld id="{3D0089C7-1D72-4D34-822E-C02F9F6D18BA}" type="datetime1">
              <a:rPr lang="es-ES" altLang="es-CO"/>
              <a:pPr>
                <a:defRPr/>
              </a:pPr>
              <a:t>13/06/2022</a:t>
            </a:fld>
            <a:endParaRPr lang="es-ES" altLang="es-CO"/>
          </a:p>
        </p:txBody>
      </p:sp>
      <p:sp>
        <p:nvSpPr>
          <p:cNvPr id="10" name="Footer Placeholder 5"/>
          <p:cNvSpPr>
            <a:spLocks noGrp="1"/>
          </p:cNvSpPr>
          <p:nvPr>
            <p:ph type="ftr" sz="quarter" idx="11"/>
          </p:nvPr>
        </p:nvSpPr>
        <p:spPr>
          <a:xfrm rot="900000">
            <a:off x="647700" y="5162550"/>
            <a:ext cx="2976563" cy="365125"/>
          </a:xfrm>
        </p:spPr>
        <p:txBody>
          <a:bodyPr/>
          <a:lstStyle>
            <a:lvl1pPr>
              <a:defRPr/>
            </a:lvl1pPr>
          </a:lstStyle>
          <a:p>
            <a:pPr>
              <a:defRPr/>
            </a:pPr>
            <a:endParaRPr lang="en-US" altLang="es-CO"/>
          </a:p>
        </p:txBody>
      </p:sp>
      <p:sp>
        <p:nvSpPr>
          <p:cNvPr id="11" name="Slide Number Placeholder 6"/>
          <p:cNvSpPr>
            <a:spLocks noGrp="1"/>
          </p:cNvSpPr>
          <p:nvPr>
            <p:ph type="sldNum" sz="quarter" idx="12"/>
          </p:nvPr>
        </p:nvSpPr>
        <p:spPr>
          <a:xfrm rot="900000">
            <a:off x="7046913" y="390525"/>
            <a:ext cx="1962150" cy="365125"/>
          </a:xfrm>
        </p:spPr>
        <p:txBody>
          <a:bodyPr/>
          <a:lstStyle>
            <a:lvl1pPr algn="l">
              <a:defRPr/>
            </a:lvl1pPr>
          </a:lstStyle>
          <a:p>
            <a:pPr>
              <a:defRPr/>
            </a:pPr>
            <a:fld id="{4C70852F-B436-4830-80E9-0FF8910757AB}" type="slidenum">
              <a:rPr lang="es-ES" altLang="es-CO"/>
              <a:pPr>
                <a:defRPr/>
              </a:pPr>
              <a:t>‹Nº›</a:t>
            </a:fld>
            <a:endParaRPr lang="es-ES" altLang="es-CO"/>
          </a:p>
        </p:txBody>
      </p:sp>
    </p:spTree>
    <p:extLst>
      <p:ext uri="{BB962C8B-B14F-4D97-AF65-F5344CB8AC3E}">
        <p14:creationId xmlns:p14="http://schemas.microsoft.com/office/powerpoint/2010/main" val="135027323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6" descr="Scan1080Base.png"/>
          <p:cNvPicPr>
            <a:picLocks noChangeAspect="1"/>
          </p:cNvPicPr>
          <p:nvPr/>
        </p:nvPicPr>
        <p:blipFill>
          <a:blip r:embed="rId13">
            <a:lum bright="-38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rot="-5400000">
            <a:off x="-673893" y="2807493"/>
            <a:ext cx="5321300" cy="1839913"/>
          </a:xfrm>
          <a:prstGeom prst="rect">
            <a:avLst/>
          </a:prstGeom>
        </p:spPr>
        <p:txBody>
          <a:bodyPr vert="horz" wrap="square" lIns="91440" tIns="45720" rIns="91440" bIns="45720" numCol="1" anchor="b" anchorCtr="0" compatLnSpc="1">
            <a:prstTxWarp prst="textNoShape">
              <a:avLst/>
            </a:prstTxWarp>
            <a:normAutofit/>
          </a:bodyPr>
          <a:lstStyle/>
          <a:p>
            <a:pPr lvl="0"/>
            <a:r>
              <a:rPr lang="es-ES" altLang="es-CO"/>
              <a:t>Haga clic para modificar el estilo de título del patrón</a:t>
            </a:r>
            <a:endParaRPr lang="en-US" altLang="es-CO"/>
          </a:p>
        </p:txBody>
      </p:sp>
      <p:sp>
        <p:nvSpPr>
          <p:cNvPr id="3" name="Text Placeholder 2"/>
          <p:cNvSpPr>
            <a:spLocks noGrp="1"/>
          </p:cNvSpPr>
          <p:nvPr>
            <p:ph type="body" idx="1"/>
          </p:nvPr>
        </p:nvSpPr>
        <p:spPr>
          <a:xfrm>
            <a:off x="3657600" y="990600"/>
            <a:ext cx="5027613" cy="4783138"/>
          </a:xfrm>
          <a:prstGeom prst="rect">
            <a:avLst/>
          </a:prstGeom>
        </p:spPr>
        <p:txBody>
          <a:bodyPr vert="horz" wrap="square" lIns="91440" tIns="45720" rIns="91440" bIns="45720" numCol="1" anchor="t" anchorCtr="0" compatLnSpc="1">
            <a:prstTxWarp prst="textNoShape">
              <a:avLst/>
            </a:prstTxWarp>
            <a:normAutofit/>
          </a:bodyPr>
          <a:lstStyle/>
          <a:p>
            <a:pPr lvl="0"/>
            <a:r>
              <a:rPr lang="es-ES" altLang="es-CO"/>
              <a:t>Haga clic para modificar el estilo de texto del patrón</a:t>
            </a:r>
          </a:p>
          <a:p>
            <a:pPr lvl="1"/>
            <a:r>
              <a:rPr lang="es-ES" altLang="es-CO"/>
              <a:t>Segundo nivel</a:t>
            </a:r>
          </a:p>
          <a:p>
            <a:pPr lvl="2"/>
            <a:r>
              <a:rPr lang="es-ES" altLang="es-CO"/>
              <a:t>Tercer nivel</a:t>
            </a:r>
          </a:p>
          <a:p>
            <a:pPr lvl="3"/>
            <a:r>
              <a:rPr lang="es-ES" altLang="es-CO"/>
              <a:t>Cuarto nivel</a:t>
            </a:r>
          </a:p>
          <a:p>
            <a:pPr lvl="4"/>
            <a:r>
              <a:rPr lang="es-ES" altLang="es-CO"/>
              <a:t>Quinto nivel</a:t>
            </a:r>
            <a:endParaRPr lang="en-US" altLang="es-CO"/>
          </a:p>
        </p:txBody>
      </p:sp>
      <p:sp>
        <p:nvSpPr>
          <p:cNvPr id="4" name="Date Placeholder 3"/>
          <p:cNvSpPr>
            <a:spLocks noGrp="1"/>
          </p:cNvSpPr>
          <p:nvPr>
            <p:ph type="dt" sz="half" idx="2"/>
          </p:nvPr>
        </p:nvSpPr>
        <p:spPr>
          <a:xfrm>
            <a:off x="7162800" y="6096000"/>
            <a:ext cx="1524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FFFFFF"/>
                </a:solidFill>
              </a:defRPr>
            </a:lvl1pPr>
          </a:lstStyle>
          <a:p>
            <a:pPr>
              <a:defRPr/>
            </a:pPr>
            <a:fld id="{D6A24549-4334-4D69-A6CD-51FC2B065401}" type="datetime1">
              <a:rPr lang="es-ES" altLang="es-CO"/>
              <a:pPr>
                <a:defRPr/>
              </a:pPr>
              <a:t>13/06/2022</a:t>
            </a:fld>
            <a:endParaRPr lang="es-ES" altLang="es-CO"/>
          </a:p>
        </p:txBody>
      </p:sp>
      <p:sp>
        <p:nvSpPr>
          <p:cNvPr id="5" name="Footer Placeholder 4"/>
          <p:cNvSpPr>
            <a:spLocks noGrp="1"/>
          </p:cNvSpPr>
          <p:nvPr>
            <p:ph type="ftr" sz="quarter" idx="3"/>
          </p:nvPr>
        </p:nvSpPr>
        <p:spPr>
          <a:xfrm>
            <a:off x="4038600" y="6096000"/>
            <a:ext cx="3124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FFFFFF"/>
                </a:solidFill>
              </a:defRPr>
            </a:lvl1pPr>
          </a:lstStyle>
          <a:p>
            <a:pPr>
              <a:defRPr/>
            </a:pPr>
            <a:endParaRPr lang="en-US" altLang="es-CO"/>
          </a:p>
        </p:txBody>
      </p:sp>
      <p:sp>
        <p:nvSpPr>
          <p:cNvPr id="6" name="Slide Number Placeholder 5"/>
          <p:cNvSpPr>
            <a:spLocks noGrp="1"/>
          </p:cNvSpPr>
          <p:nvPr>
            <p:ph type="sldNum" sz="quarter" idx="4"/>
          </p:nvPr>
        </p:nvSpPr>
        <p:spPr>
          <a:xfrm>
            <a:off x="712788" y="531813"/>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2400">
                <a:solidFill>
                  <a:srgbClr val="FFFFFF"/>
                </a:solidFill>
              </a:defRPr>
            </a:lvl1pPr>
          </a:lstStyle>
          <a:p>
            <a:pPr>
              <a:defRPr/>
            </a:pPr>
            <a:fld id="{4E7B061F-BBF6-479A-83E2-7E0A933D944C}" type="slidenum">
              <a:rPr lang="es-ES" altLang="es-CO"/>
              <a:pPr>
                <a:defRPr/>
              </a:pPr>
              <a:t>‹Nº›</a:t>
            </a:fld>
            <a:endParaRPr lang="es-ES" altLang="es-CO"/>
          </a:p>
        </p:txBody>
      </p:sp>
    </p:spTree>
  </p:cSld>
  <p:clrMap bg1="dk1" tx1="lt1" bg2="dk2" tx2="lt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ransition/>
  <p:txStyles>
    <p:titleStyle>
      <a:lvl1pPr algn="r" rtl="0" eaLnBrk="0" fontAlgn="base" hangingPunct="0">
        <a:spcBef>
          <a:spcPct val="0"/>
        </a:spcBef>
        <a:spcAft>
          <a:spcPct val="0"/>
        </a:spcAft>
        <a:defRPr sz="4400" kern="1200">
          <a:solidFill>
            <a:schemeClr val="tx1"/>
          </a:solidFill>
          <a:effectLst>
            <a:outerShdw blurRad="38100" dist="38100" dir="2700000" algn="tl">
              <a:srgbClr val="000000">
                <a:alpha val="43137"/>
              </a:srgbClr>
            </a:outerShdw>
          </a:effectLst>
          <a:latin typeface="+mj-lt"/>
          <a:ea typeface="ＭＳ Ｐゴシック" panose="020B0600070205080204" pitchFamily="34" charset="-128"/>
          <a:cs typeface="+mj-cs"/>
        </a:defRPr>
      </a:lvl1pPr>
      <a:lvl2pPr algn="r" rtl="0" eaLnBrk="0" fontAlgn="base" hangingPunct="0">
        <a:spcBef>
          <a:spcPct val="0"/>
        </a:spcBef>
        <a:spcAft>
          <a:spcPct val="0"/>
        </a:spcAft>
        <a:defRPr sz="4400">
          <a:solidFill>
            <a:schemeClr val="tx1"/>
          </a:solidFill>
          <a:latin typeface="Rockwell" charset="0"/>
          <a:ea typeface="ＭＳ Ｐゴシック" panose="020B0600070205080204" pitchFamily="34" charset="-128"/>
        </a:defRPr>
      </a:lvl2pPr>
      <a:lvl3pPr algn="r" rtl="0" eaLnBrk="0" fontAlgn="base" hangingPunct="0">
        <a:spcBef>
          <a:spcPct val="0"/>
        </a:spcBef>
        <a:spcAft>
          <a:spcPct val="0"/>
        </a:spcAft>
        <a:defRPr sz="4400">
          <a:solidFill>
            <a:schemeClr val="tx1"/>
          </a:solidFill>
          <a:latin typeface="Rockwell" charset="0"/>
          <a:ea typeface="ＭＳ Ｐゴシック" panose="020B0600070205080204" pitchFamily="34" charset="-128"/>
        </a:defRPr>
      </a:lvl3pPr>
      <a:lvl4pPr algn="r" rtl="0" eaLnBrk="0" fontAlgn="base" hangingPunct="0">
        <a:spcBef>
          <a:spcPct val="0"/>
        </a:spcBef>
        <a:spcAft>
          <a:spcPct val="0"/>
        </a:spcAft>
        <a:defRPr sz="4400">
          <a:solidFill>
            <a:schemeClr val="tx1"/>
          </a:solidFill>
          <a:latin typeface="Rockwell" charset="0"/>
          <a:ea typeface="ＭＳ Ｐゴシック" panose="020B0600070205080204" pitchFamily="34" charset="-128"/>
        </a:defRPr>
      </a:lvl4pPr>
      <a:lvl5pPr algn="r" rtl="0" eaLnBrk="0" fontAlgn="base" hangingPunct="0">
        <a:spcBef>
          <a:spcPct val="0"/>
        </a:spcBef>
        <a:spcAft>
          <a:spcPct val="0"/>
        </a:spcAft>
        <a:defRPr sz="4400">
          <a:solidFill>
            <a:schemeClr val="tx1"/>
          </a:solidFill>
          <a:latin typeface="Rockwell" charset="0"/>
          <a:ea typeface="ＭＳ Ｐゴシック" panose="020B0600070205080204" pitchFamily="34"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eaLnBrk="0" fontAlgn="base" hangingPunct="0">
        <a:spcBef>
          <a:spcPct val="20000"/>
        </a:spcBef>
        <a:spcAft>
          <a:spcPts val="600"/>
        </a:spcAft>
        <a:buSzPct val="160000"/>
        <a:buFont typeface="Wingdings" panose="05000000000000000000" pitchFamily="2" charset="2"/>
        <a:buChar char=""/>
        <a:defRPr sz="2800" kern="1200">
          <a:solidFill>
            <a:schemeClr val="tx1"/>
          </a:solidFill>
          <a:effectLst>
            <a:outerShdw blurRad="38100" dist="38100" dir="2700000" algn="tl">
              <a:srgbClr val="000000">
                <a:alpha val="43137"/>
              </a:srgbClr>
            </a:outerShdw>
          </a:effectLst>
          <a:latin typeface="+mn-lt"/>
          <a:ea typeface="ＭＳ Ｐゴシック" panose="020B0600070205080204" pitchFamily="34" charset="-128"/>
          <a:cs typeface="+mn-cs"/>
        </a:defRPr>
      </a:lvl1pPr>
      <a:lvl2pPr marL="730250" indent="-365125" algn="l" rtl="0" eaLnBrk="0" fontAlgn="base" hangingPunct="0">
        <a:spcBef>
          <a:spcPct val="20000"/>
        </a:spcBef>
        <a:spcAft>
          <a:spcPts val="600"/>
        </a:spcAft>
        <a:buSzPct val="160000"/>
        <a:buFont typeface="Wingdings" panose="05000000000000000000" pitchFamily="2" charset="2"/>
        <a:buChar char=""/>
        <a:defRPr sz="2400" kern="1200">
          <a:solidFill>
            <a:schemeClr val="tx1"/>
          </a:solidFill>
          <a:effectLst>
            <a:outerShdw blurRad="38100" dist="38100" dir="2700000" algn="tl">
              <a:srgbClr val="000000">
                <a:alpha val="43137"/>
              </a:srgbClr>
            </a:outerShdw>
          </a:effectLst>
          <a:latin typeface="+mn-lt"/>
          <a:ea typeface="ＭＳ Ｐゴシック" pitchFamily="-102" charset="-128"/>
          <a:cs typeface="+mn-cs"/>
        </a:defRPr>
      </a:lvl2pPr>
      <a:lvl3pPr marL="1096963" indent="-319088" algn="l" rtl="0" eaLnBrk="0" fontAlgn="base" hangingPunct="0">
        <a:spcBef>
          <a:spcPct val="20000"/>
        </a:spcBef>
        <a:spcAft>
          <a:spcPts val="600"/>
        </a:spcAft>
        <a:buSzPct val="160000"/>
        <a:buFont typeface="Wingdings" panose="05000000000000000000" pitchFamily="2" charset="2"/>
        <a:buChar char=""/>
        <a:defRPr sz="2000" kern="1200">
          <a:solidFill>
            <a:schemeClr val="tx1"/>
          </a:solidFill>
          <a:effectLst>
            <a:outerShdw blurRad="38100" dist="38100" dir="2700000" algn="tl">
              <a:srgbClr val="000000">
                <a:alpha val="43137"/>
              </a:srgbClr>
            </a:outerShdw>
          </a:effectLst>
          <a:latin typeface="+mn-lt"/>
          <a:ea typeface="ＭＳ Ｐゴシック" pitchFamily="-102" charset="-128"/>
          <a:cs typeface="+mn-cs"/>
        </a:defRPr>
      </a:lvl3pPr>
      <a:lvl4pPr marL="1371600" indent="-273050" algn="l" rtl="0" eaLnBrk="0" fontAlgn="base" hangingPunct="0">
        <a:spcBef>
          <a:spcPct val="20000"/>
        </a:spcBef>
        <a:spcAft>
          <a:spcPts val="600"/>
        </a:spcAft>
        <a:buSzPct val="160000"/>
        <a:buFont typeface="Wingdings" panose="05000000000000000000" pitchFamily="2" charset="2"/>
        <a:buChar char=""/>
        <a:defRPr sz="2000" kern="1200">
          <a:solidFill>
            <a:schemeClr val="tx1"/>
          </a:solidFill>
          <a:effectLst>
            <a:outerShdw blurRad="38100" dist="38100" dir="2700000" algn="tl">
              <a:srgbClr val="000000">
                <a:alpha val="43137"/>
              </a:srgbClr>
            </a:outerShdw>
          </a:effectLst>
          <a:latin typeface="+mn-lt"/>
          <a:ea typeface="ＭＳ Ｐゴシック" pitchFamily="-102" charset="-128"/>
          <a:cs typeface="+mn-cs"/>
        </a:defRPr>
      </a:lvl4pPr>
      <a:lvl5pPr marL="1644650" indent="-273050" algn="l" rtl="0" eaLnBrk="0" fontAlgn="base" hangingPunct="0">
        <a:spcBef>
          <a:spcPct val="20000"/>
        </a:spcBef>
        <a:spcAft>
          <a:spcPts val="600"/>
        </a:spcAft>
        <a:buSzPct val="160000"/>
        <a:buFont typeface="Wingdings" panose="05000000000000000000" pitchFamily="2" charset="2"/>
        <a:buChar char=""/>
        <a:defRPr sz="2000" kern="1200">
          <a:solidFill>
            <a:schemeClr val="tx1"/>
          </a:solidFill>
          <a:effectLst>
            <a:outerShdw blurRad="38100" dist="38100" dir="2700000" algn="tl">
              <a:srgbClr val="000000">
                <a:alpha val="43137"/>
              </a:srgbClr>
            </a:outerShdw>
          </a:effectLst>
          <a:latin typeface="+mn-lt"/>
          <a:ea typeface="ＭＳ Ｐゴシック" pitchFamily="-102" charset="-128"/>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8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51394" y="147064"/>
            <a:ext cx="8636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Imagen 8" descr="LOGO-SIETIC-BLANC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41096" y="5370011"/>
            <a:ext cx="12954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309912" y="1096790"/>
            <a:ext cx="8546564" cy="2074736"/>
          </a:xfrm>
        </p:spPr>
        <p:txBody>
          <a:bodyPr/>
          <a:lstStyle/>
          <a:p>
            <a:pPr algn="ctr"/>
            <a:r>
              <a:rPr lang="es-MX" sz="2800" b="1" i="1" dirty="0">
                <a:ln w="0">
                  <a:solidFill>
                    <a:schemeClr val="tx1"/>
                  </a:solidFill>
                </a:ln>
                <a:effectLst>
                  <a:outerShdw blurRad="38100" dist="25400" dir="5400000" algn="ctr" rotWithShape="0">
                    <a:srgbClr val="6E747A">
                      <a:alpha val="43000"/>
                    </a:srgbClr>
                  </a:outerShdw>
                </a:effectLst>
              </a:rPr>
              <a:t>Estimación de la Viabilidad Financiera de la Renta Básica Universal para Colombia y su Incidencia en la Pobreza</a:t>
            </a:r>
            <a:br>
              <a:rPr lang="es-CO" sz="2800" b="1" i="1" dirty="0">
                <a:ln w="0">
                  <a:solidFill>
                    <a:schemeClr val="tx1"/>
                  </a:solidFill>
                </a:ln>
                <a:effectLst>
                  <a:outerShdw blurRad="38100" dist="25400" dir="5400000" algn="ctr" rotWithShape="0">
                    <a:srgbClr val="6E747A">
                      <a:alpha val="43000"/>
                    </a:srgbClr>
                  </a:outerShdw>
                </a:effectLst>
              </a:rPr>
            </a:br>
            <a:endParaRPr lang="es-CO" sz="2800" b="1" i="1" dirty="0">
              <a:ln w="0">
                <a:solidFill>
                  <a:schemeClr val="tx1"/>
                </a:solidFill>
              </a:ln>
              <a:effectLst>
                <a:outerShdw blurRad="38100" dist="25400" dir="5400000" algn="ctr" rotWithShape="0">
                  <a:srgbClr val="6E747A">
                    <a:alpha val="43000"/>
                  </a:srgbClr>
                </a:outerShdw>
              </a:effectLst>
            </a:endParaRPr>
          </a:p>
        </p:txBody>
      </p:sp>
      <p:sp>
        <p:nvSpPr>
          <p:cNvPr id="3" name="Marcador de texto 2"/>
          <p:cNvSpPr>
            <a:spLocks noGrp="1"/>
          </p:cNvSpPr>
          <p:nvPr>
            <p:ph type="body" idx="1"/>
          </p:nvPr>
        </p:nvSpPr>
        <p:spPr>
          <a:xfrm>
            <a:off x="298718" y="3003650"/>
            <a:ext cx="8546564" cy="3707285"/>
          </a:xfrm>
        </p:spPr>
        <p:txBody>
          <a:bodyPr>
            <a:normAutofit lnSpcReduction="10000"/>
          </a:bodyPr>
          <a:lstStyle/>
          <a:p>
            <a:pPr algn="ctr"/>
            <a:r>
              <a:rPr lang="es-MX" sz="1800" dirty="0">
                <a:effectLst/>
              </a:rPr>
              <a:t>Autor: </a:t>
            </a:r>
          </a:p>
          <a:p>
            <a:pPr algn="ctr"/>
            <a:r>
              <a:rPr lang="es-MX" sz="1800" dirty="0">
                <a:effectLst/>
              </a:rPr>
              <a:t>Yeimy Dayana Rivera Castillo</a:t>
            </a:r>
          </a:p>
          <a:p>
            <a:pPr algn="ctr"/>
            <a:endParaRPr lang="es-MX" sz="1800" dirty="0">
              <a:effectLst/>
            </a:endParaRPr>
          </a:p>
          <a:p>
            <a:pPr algn="ctr"/>
            <a:r>
              <a:rPr lang="es-CO" sz="1800" dirty="0"/>
              <a:t>Director: </a:t>
            </a:r>
          </a:p>
          <a:p>
            <a:pPr algn="ctr"/>
            <a:r>
              <a:rPr lang="es-CO" sz="1800" dirty="0"/>
              <a:t>Rafael Andrés Barrera Gutiérrez</a:t>
            </a:r>
          </a:p>
          <a:p>
            <a:pPr algn="ctr"/>
            <a:endParaRPr lang="es-CO" sz="1600" dirty="0"/>
          </a:p>
          <a:p>
            <a:pPr algn="ctr"/>
            <a:r>
              <a:rPr lang="es-MX" sz="1100" dirty="0">
                <a:effectLst/>
              </a:rPr>
              <a:t>UNIVERSIDAD COLEGIO MAYOR DE CUNDINAMARCA </a:t>
            </a:r>
          </a:p>
          <a:p>
            <a:pPr algn="ctr"/>
            <a:r>
              <a:rPr lang="es-MX" sz="1100" dirty="0">
                <a:effectLst/>
              </a:rPr>
              <a:t>FACULTAD DE ADMINISTRACIÓN Y ECONOMÍA </a:t>
            </a:r>
          </a:p>
          <a:p>
            <a:pPr algn="ctr"/>
            <a:r>
              <a:rPr lang="es-MX" sz="1100" dirty="0">
                <a:effectLst/>
              </a:rPr>
              <a:t>PROGRAMA DE ECONOMÍA </a:t>
            </a:r>
          </a:p>
          <a:p>
            <a:pPr algn="ctr"/>
            <a:r>
              <a:rPr lang="es-MX" sz="1100" dirty="0">
                <a:effectLst/>
              </a:rPr>
              <a:t>BOGOTÁ D.C. </a:t>
            </a:r>
          </a:p>
          <a:p>
            <a:pPr algn="ctr"/>
            <a:r>
              <a:rPr lang="es-MX" sz="1100" dirty="0">
                <a:effectLst/>
              </a:rPr>
              <a:t>2022</a:t>
            </a:r>
          </a:p>
          <a:p>
            <a:pPr algn="ctr"/>
            <a:endParaRPr lang="es-CO"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41862" y="236563"/>
            <a:ext cx="5412006" cy="830997"/>
          </a:xfrm>
          <a:prstGeom prst="rect">
            <a:avLst/>
          </a:prstGeom>
          <a:noFill/>
        </p:spPr>
        <p:txBody>
          <a:bodyPr wrap="square" rtlCol="0">
            <a:spAutoFit/>
          </a:bodyPr>
          <a:lstStyle/>
          <a:p>
            <a:r>
              <a:rPr lang="es-CO" sz="4800" b="1" dirty="0">
                <a:ln w="22225">
                  <a:solidFill>
                    <a:schemeClr val="tx1"/>
                  </a:solidFill>
                  <a:prstDash val="solid"/>
                </a:ln>
                <a:latin typeface="Century" panose="02040604050505020304" pitchFamily="18" charset="0"/>
              </a:rPr>
              <a:t>Marco Teórico</a:t>
            </a:r>
          </a:p>
        </p:txBody>
      </p:sp>
      <p:sp>
        <p:nvSpPr>
          <p:cNvPr id="3" name="CuadroTexto 2">
            <a:extLst>
              <a:ext uri="{FF2B5EF4-FFF2-40B4-BE49-F238E27FC236}">
                <a16:creationId xmlns:a16="http://schemas.microsoft.com/office/drawing/2014/main" id="{7CC4E360-D136-4438-8951-4DC65DA7DB7B}"/>
              </a:ext>
            </a:extLst>
          </p:cNvPr>
          <p:cNvSpPr txBox="1"/>
          <p:nvPr/>
        </p:nvSpPr>
        <p:spPr>
          <a:xfrm>
            <a:off x="251520" y="1243707"/>
            <a:ext cx="8640960" cy="5016758"/>
          </a:xfrm>
          <a:prstGeom prst="rect">
            <a:avLst/>
          </a:prstGeom>
          <a:noFill/>
        </p:spPr>
        <p:txBody>
          <a:bodyPr wrap="square" rtlCol="0">
            <a:spAutoFit/>
          </a:bodyPr>
          <a:lstStyle/>
          <a:p>
            <a:pPr marL="342900" indent="-342900">
              <a:buFont typeface="Wingdings" panose="05000000000000000000" pitchFamily="2" charset="2"/>
              <a:buChar char="q"/>
            </a:pPr>
            <a:r>
              <a:rPr lang="es-CO" sz="2000" dirty="0"/>
              <a:t>Pobreza</a:t>
            </a:r>
          </a:p>
          <a:p>
            <a:endParaRPr lang="es-CO" sz="2000" dirty="0"/>
          </a:p>
          <a:p>
            <a:pPr marL="800100" lvl="1" indent="-342900">
              <a:buFont typeface="Wingdings" panose="05000000000000000000" pitchFamily="2" charset="2"/>
              <a:buChar char="§"/>
            </a:pPr>
            <a:r>
              <a:rPr lang="es-MX" sz="2000" dirty="0"/>
              <a:t>Condición caracterizada por una privación severa de necesidades humanas básicas, alimentos, agua potable, instalaciones sanitarias, salud, vivienda, educación e información. </a:t>
            </a:r>
          </a:p>
          <a:p>
            <a:pPr marL="800100" lvl="1" indent="-342900">
              <a:buFont typeface="Wingdings" panose="05000000000000000000" pitchFamily="2" charset="2"/>
              <a:buChar char="§"/>
            </a:pPr>
            <a:r>
              <a:rPr lang="es-MX" sz="2000" dirty="0"/>
              <a:t>Se debe a muchos factores sociales, políticos y económicos</a:t>
            </a:r>
          </a:p>
          <a:p>
            <a:pPr marL="800100" lvl="1" indent="-342900">
              <a:buFont typeface="Wingdings" panose="05000000000000000000" pitchFamily="2" charset="2"/>
              <a:buChar char="§"/>
            </a:pPr>
            <a:r>
              <a:rPr lang="es-MX" sz="2000" dirty="0"/>
              <a:t>Limita al individuo y le arrebata sus oportunidades,</a:t>
            </a:r>
          </a:p>
          <a:p>
            <a:pPr marL="800100" lvl="1" indent="-342900">
              <a:buFont typeface="Wingdings" panose="05000000000000000000" pitchFamily="2" charset="2"/>
              <a:buChar char="§"/>
            </a:pPr>
            <a:r>
              <a:rPr lang="es-MX" sz="2000" dirty="0"/>
              <a:t>Excluidos tanto de bienes materiales como inmateriales.</a:t>
            </a:r>
          </a:p>
          <a:p>
            <a:endParaRPr lang="es-CO" sz="2000" dirty="0"/>
          </a:p>
          <a:p>
            <a:pPr marL="342900" indent="-342900">
              <a:buFont typeface="Wingdings" panose="05000000000000000000" pitchFamily="2" charset="2"/>
              <a:buChar char="q"/>
            </a:pPr>
            <a:r>
              <a:rPr lang="es-CO" sz="2000" dirty="0"/>
              <a:t>Teoría de la tributación</a:t>
            </a:r>
          </a:p>
          <a:p>
            <a:endParaRPr lang="es-CO" sz="2000" dirty="0"/>
          </a:p>
          <a:p>
            <a:pPr marL="742950" lvl="1" indent="-285750">
              <a:buFont typeface="Wingdings" panose="05000000000000000000" pitchFamily="2" charset="2"/>
              <a:buChar char="§"/>
            </a:pPr>
            <a:r>
              <a:rPr lang="es-MX" sz="2000" dirty="0"/>
              <a:t>Fuente de ingreso del Estado.</a:t>
            </a:r>
          </a:p>
          <a:p>
            <a:pPr marL="742950" lvl="1" indent="-285750">
              <a:buFont typeface="Wingdings" panose="05000000000000000000" pitchFamily="2" charset="2"/>
              <a:buChar char="§"/>
            </a:pPr>
            <a:r>
              <a:rPr lang="es-MX" sz="2000" dirty="0"/>
              <a:t>Estado entidad que debería garantizar una redistribución de los recursos garantizando que la población pueda tener los ingresos mínimos para llevar una vida digna, dado que la tributación reduce el ingreso disponible de la población.</a:t>
            </a:r>
            <a:endParaRPr lang="es-CO" sz="2000" dirty="0"/>
          </a:p>
        </p:txBody>
      </p:sp>
      <p:pic>
        <p:nvPicPr>
          <p:cNvPr id="5" name="Imagen 4">
            <a:extLst>
              <a:ext uri="{FF2B5EF4-FFF2-40B4-BE49-F238E27FC236}">
                <a16:creationId xmlns:a16="http://schemas.microsoft.com/office/drawing/2014/main" id="{E6FF58E4-3312-03B6-3C80-0CC2AD0702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27692"/>
            <a:ext cx="2466975" cy="1847850"/>
          </a:xfrm>
          <a:prstGeom prst="ellipse">
            <a:avLst/>
          </a:prstGeom>
          <a:ln>
            <a:noFill/>
          </a:ln>
          <a:effectLst>
            <a:softEdge rad="112500"/>
          </a:effectLst>
        </p:spPr>
      </p:pic>
    </p:spTree>
    <p:extLst>
      <p:ext uri="{BB962C8B-B14F-4D97-AF65-F5344CB8AC3E}">
        <p14:creationId xmlns:p14="http://schemas.microsoft.com/office/powerpoint/2010/main" val="127883873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EBA1EECE-FA23-BCAF-B8AE-7D79F86EEFFB}"/>
              </a:ext>
            </a:extLst>
          </p:cNvPr>
          <p:cNvSpPr txBox="1"/>
          <p:nvPr/>
        </p:nvSpPr>
        <p:spPr>
          <a:xfrm>
            <a:off x="323528" y="404664"/>
            <a:ext cx="8496944" cy="646331"/>
          </a:xfrm>
          <a:prstGeom prst="rect">
            <a:avLst/>
          </a:prstGeom>
          <a:noFill/>
        </p:spPr>
        <p:txBody>
          <a:bodyPr wrap="square" rtlCol="0">
            <a:spAutoFit/>
          </a:bodyPr>
          <a:lstStyle/>
          <a:p>
            <a:pPr algn="ctr"/>
            <a:r>
              <a:rPr lang="es-CO" sz="3600" b="1" dirty="0">
                <a:ln w="22225">
                  <a:solidFill>
                    <a:schemeClr val="tx1"/>
                  </a:solidFill>
                  <a:prstDash val="solid"/>
                </a:ln>
                <a:latin typeface="Century" panose="02040604050505020304" pitchFamily="18" charset="0"/>
              </a:rPr>
              <a:t>Metodología, Resultados y Análisis</a:t>
            </a:r>
          </a:p>
        </p:txBody>
      </p:sp>
      <p:sp>
        <p:nvSpPr>
          <p:cNvPr id="6" name="CuadroTexto 5">
            <a:extLst>
              <a:ext uri="{FF2B5EF4-FFF2-40B4-BE49-F238E27FC236}">
                <a16:creationId xmlns:a16="http://schemas.microsoft.com/office/drawing/2014/main" id="{9E49E7D8-9EDF-50D8-CD31-CCCF5284E564}"/>
              </a:ext>
            </a:extLst>
          </p:cNvPr>
          <p:cNvSpPr txBox="1"/>
          <p:nvPr/>
        </p:nvSpPr>
        <p:spPr>
          <a:xfrm>
            <a:off x="503545" y="1050995"/>
            <a:ext cx="8136904" cy="1138773"/>
          </a:xfrm>
          <a:prstGeom prst="rect">
            <a:avLst/>
          </a:prstGeom>
          <a:noFill/>
        </p:spPr>
        <p:txBody>
          <a:bodyPr wrap="square" rtlCol="0">
            <a:spAutoFit/>
          </a:bodyPr>
          <a:lstStyle/>
          <a:p>
            <a:pPr algn="ctr">
              <a:lnSpc>
                <a:spcPct val="150000"/>
              </a:lnSpc>
            </a:pPr>
            <a:r>
              <a:rPr lang="es-MX" sz="2000" dirty="0"/>
              <a:t>COLMOD modelo de </a:t>
            </a:r>
            <a:r>
              <a:rPr lang="es-MX" sz="2000" dirty="0" err="1"/>
              <a:t>microsimulación</a:t>
            </a:r>
            <a:r>
              <a:rPr lang="es-MX" sz="2000" dirty="0"/>
              <a:t> de impuestos y transferencias</a:t>
            </a:r>
            <a:endParaRPr lang="es-CO" sz="2000" dirty="0"/>
          </a:p>
          <a:p>
            <a:pPr algn="just"/>
            <a:r>
              <a:rPr lang="es-CO" sz="2000" dirty="0"/>
              <a:t>Escenario 1</a:t>
            </a:r>
          </a:p>
          <a:p>
            <a:pPr algn="just"/>
            <a:endParaRPr lang="es-CO" dirty="0"/>
          </a:p>
        </p:txBody>
      </p:sp>
      <p:pic>
        <p:nvPicPr>
          <p:cNvPr id="9" name="Imagen 8">
            <a:extLst>
              <a:ext uri="{FF2B5EF4-FFF2-40B4-BE49-F238E27FC236}">
                <a16:creationId xmlns:a16="http://schemas.microsoft.com/office/drawing/2014/main" id="{1C42433C-889B-C94D-E763-E920024C0EF6}"/>
              </a:ext>
            </a:extLst>
          </p:cNvPr>
          <p:cNvPicPr>
            <a:picLocks noChangeAspect="1"/>
          </p:cNvPicPr>
          <p:nvPr/>
        </p:nvPicPr>
        <p:blipFill>
          <a:blip r:embed="rId2"/>
          <a:stretch>
            <a:fillRect/>
          </a:stretch>
        </p:blipFill>
        <p:spPr>
          <a:xfrm>
            <a:off x="2629045" y="1844824"/>
            <a:ext cx="3885905" cy="2922732"/>
          </a:xfrm>
          <a:prstGeom prst="rect">
            <a:avLst/>
          </a:prstGeom>
        </p:spPr>
      </p:pic>
      <p:pic>
        <p:nvPicPr>
          <p:cNvPr id="10" name="Imagen 9">
            <a:extLst>
              <a:ext uri="{FF2B5EF4-FFF2-40B4-BE49-F238E27FC236}">
                <a16:creationId xmlns:a16="http://schemas.microsoft.com/office/drawing/2014/main" id="{3A913F80-DB69-BED9-D25A-710B515A011C}"/>
              </a:ext>
            </a:extLst>
          </p:cNvPr>
          <p:cNvPicPr>
            <a:picLocks noChangeAspect="1"/>
          </p:cNvPicPr>
          <p:nvPr/>
        </p:nvPicPr>
        <p:blipFill>
          <a:blip r:embed="rId3"/>
          <a:stretch>
            <a:fillRect/>
          </a:stretch>
        </p:blipFill>
        <p:spPr>
          <a:xfrm>
            <a:off x="2159730" y="4891518"/>
            <a:ext cx="4824536" cy="1810661"/>
          </a:xfrm>
          <a:prstGeom prst="rect">
            <a:avLst/>
          </a:prstGeom>
        </p:spPr>
      </p:pic>
    </p:spTree>
    <p:extLst>
      <p:ext uri="{BB962C8B-B14F-4D97-AF65-F5344CB8AC3E}">
        <p14:creationId xmlns:p14="http://schemas.microsoft.com/office/powerpoint/2010/main" val="263180547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4359C350-A476-25D3-4168-14720E406A2C}"/>
              </a:ext>
            </a:extLst>
          </p:cNvPr>
          <p:cNvSpPr txBox="1"/>
          <p:nvPr/>
        </p:nvSpPr>
        <p:spPr>
          <a:xfrm>
            <a:off x="719571" y="476672"/>
            <a:ext cx="7704856" cy="677108"/>
          </a:xfrm>
          <a:prstGeom prst="rect">
            <a:avLst/>
          </a:prstGeom>
          <a:noFill/>
        </p:spPr>
        <p:txBody>
          <a:bodyPr wrap="square" rtlCol="0">
            <a:spAutoFit/>
          </a:bodyPr>
          <a:lstStyle/>
          <a:p>
            <a:r>
              <a:rPr lang="es-CO" sz="2000" dirty="0"/>
              <a:t>Escenario 2</a:t>
            </a:r>
          </a:p>
          <a:p>
            <a:endParaRPr lang="es-CO" dirty="0"/>
          </a:p>
        </p:txBody>
      </p:sp>
      <p:pic>
        <p:nvPicPr>
          <p:cNvPr id="11" name="Imagen 10">
            <a:extLst>
              <a:ext uri="{FF2B5EF4-FFF2-40B4-BE49-F238E27FC236}">
                <a16:creationId xmlns:a16="http://schemas.microsoft.com/office/drawing/2014/main" id="{0D635BE8-9303-E1F2-5704-710554FE3FE6}"/>
              </a:ext>
            </a:extLst>
          </p:cNvPr>
          <p:cNvPicPr>
            <a:picLocks noChangeAspect="1"/>
          </p:cNvPicPr>
          <p:nvPr/>
        </p:nvPicPr>
        <p:blipFill>
          <a:blip r:embed="rId2"/>
          <a:stretch>
            <a:fillRect/>
          </a:stretch>
        </p:blipFill>
        <p:spPr>
          <a:xfrm>
            <a:off x="1673054" y="1135321"/>
            <a:ext cx="5797889" cy="2503339"/>
          </a:xfrm>
          <a:prstGeom prst="rect">
            <a:avLst/>
          </a:prstGeom>
        </p:spPr>
      </p:pic>
      <p:pic>
        <p:nvPicPr>
          <p:cNvPr id="13" name="Imagen 12">
            <a:extLst>
              <a:ext uri="{FF2B5EF4-FFF2-40B4-BE49-F238E27FC236}">
                <a16:creationId xmlns:a16="http://schemas.microsoft.com/office/drawing/2014/main" id="{2DB53956-FDE2-BB3C-A6B6-0A1D76D01BB2}"/>
              </a:ext>
            </a:extLst>
          </p:cNvPr>
          <p:cNvPicPr>
            <a:picLocks noChangeAspect="1"/>
          </p:cNvPicPr>
          <p:nvPr/>
        </p:nvPicPr>
        <p:blipFill>
          <a:blip r:embed="rId3"/>
          <a:stretch>
            <a:fillRect/>
          </a:stretch>
        </p:blipFill>
        <p:spPr>
          <a:xfrm>
            <a:off x="1673054" y="3873354"/>
            <a:ext cx="5774899" cy="2592288"/>
          </a:xfrm>
          <a:prstGeom prst="rect">
            <a:avLst/>
          </a:prstGeom>
        </p:spPr>
      </p:pic>
    </p:spTree>
    <p:extLst>
      <p:ext uri="{BB962C8B-B14F-4D97-AF65-F5344CB8AC3E}">
        <p14:creationId xmlns:p14="http://schemas.microsoft.com/office/powerpoint/2010/main" val="128629676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B2AE4815-90FE-B4AE-1986-3D1E5B1B15D4}"/>
              </a:ext>
            </a:extLst>
          </p:cNvPr>
          <p:cNvSpPr txBox="1"/>
          <p:nvPr/>
        </p:nvSpPr>
        <p:spPr>
          <a:xfrm>
            <a:off x="719571" y="476672"/>
            <a:ext cx="7704856" cy="677108"/>
          </a:xfrm>
          <a:prstGeom prst="rect">
            <a:avLst/>
          </a:prstGeom>
          <a:noFill/>
        </p:spPr>
        <p:txBody>
          <a:bodyPr wrap="square" rtlCol="0">
            <a:spAutoFit/>
          </a:bodyPr>
          <a:lstStyle/>
          <a:p>
            <a:r>
              <a:rPr lang="es-CO" sz="2000" dirty="0"/>
              <a:t>Escenario 3 y 4</a:t>
            </a:r>
          </a:p>
          <a:p>
            <a:endParaRPr lang="es-CO" dirty="0"/>
          </a:p>
        </p:txBody>
      </p:sp>
      <p:pic>
        <p:nvPicPr>
          <p:cNvPr id="6" name="image25.png">
            <a:extLst>
              <a:ext uri="{FF2B5EF4-FFF2-40B4-BE49-F238E27FC236}">
                <a16:creationId xmlns:a16="http://schemas.microsoft.com/office/drawing/2014/main" id="{5DE522AA-6D60-83A9-5DB3-98C8C65F1408}"/>
              </a:ext>
            </a:extLst>
          </p:cNvPr>
          <p:cNvPicPr/>
          <p:nvPr/>
        </p:nvPicPr>
        <p:blipFill>
          <a:blip r:embed="rId2"/>
          <a:srcRect/>
          <a:stretch>
            <a:fillRect/>
          </a:stretch>
        </p:blipFill>
        <p:spPr>
          <a:xfrm>
            <a:off x="2393758" y="989323"/>
            <a:ext cx="4356484" cy="3240360"/>
          </a:xfrm>
          <a:prstGeom prst="rect">
            <a:avLst/>
          </a:prstGeom>
          <a:ln/>
        </p:spPr>
      </p:pic>
      <p:pic>
        <p:nvPicPr>
          <p:cNvPr id="9" name="Imagen 8">
            <a:extLst>
              <a:ext uri="{FF2B5EF4-FFF2-40B4-BE49-F238E27FC236}">
                <a16:creationId xmlns:a16="http://schemas.microsoft.com/office/drawing/2014/main" id="{DC60857E-EE29-141A-D0CC-63C58D5ACF4C}"/>
              </a:ext>
            </a:extLst>
          </p:cNvPr>
          <p:cNvPicPr>
            <a:picLocks noChangeAspect="1"/>
          </p:cNvPicPr>
          <p:nvPr/>
        </p:nvPicPr>
        <p:blipFill>
          <a:blip r:embed="rId3"/>
          <a:stretch>
            <a:fillRect/>
          </a:stretch>
        </p:blipFill>
        <p:spPr>
          <a:xfrm>
            <a:off x="1476374" y="4577341"/>
            <a:ext cx="6191250" cy="1628775"/>
          </a:xfrm>
          <a:prstGeom prst="rect">
            <a:avLst/>
          </a:prstGeom>
        </p:spPr>
      </p:pic>
    </p:spTree>
    <p:extLst>
      <p:ext uri="{BB962C8B-B14F-4D97-AF65-F5344CB8AC3E}">
        <p14:creationId xmlns:p14="http://schemas.microsoft.com/office/powerpoint/2010/main" val="213169033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97B3A4E8-FABD-7A6A-8BEC-9144744B2677}"/>
              </a:ext>
            </a:extLst>
          </p:cNvPr>
          <p:cNvSpPr txBox="1"/>
          <p:nvPr/>
        </p:nvSpPr>
        <p:spPr>
          <a:xfrm>
            <a:off x="1907704" y="332656"/>
            <a:ext cx="5328592" cy="830997"/>
          </a:xfrm>
          <a:prstGeom prst="rect">
            <a:avLst/>
          </a:prstGeom>
          <a:noFill/>
        </p:spPr>
        <p:txBody>
          <a:bodyPr wrap="square" rtlCol="0">
            <a:spAutoFit/>
          </a:bodyPr>
          <a:lstStyle/>
          <a:p>
            <a:pPr algn="ctr"/>
            <a:r>
              <a:rPr lang="es-CO" sz="4800" b="1" dirty="0">
                <a:ln w="22225">
                  <a:solidFill>
                    <a:schemeClr val="tx1"/>
                  </a:solidFill>
                  <a:prstDash val="solid"/>
                </a:ln>
                <a:latin typeface="Century" panose="02040604050505020304" pitchFamily="18" charset="0"/>
              </a:rPr>
              <a:t>Conclusiones</a:t>
            </a:r>
          </a:p>
        </p:txBody>
      </p:sp>
      <p:sp>
        <p:nvSpPr>
          <p:cNvPr id="7" name="CuadroTexto 6">
            <a:extLst>
              <a:ext uri="{FF2B5EF4-FFF2-40B4-BE49-F238E27FC236}">
                <a16:creationId xmlns:a16="http://schemas.microsoft.com/office/drawing/2014/main" id="{F819BE79-697D-A78B-F02C-8C656DB238ED}"/>
              </a:ext>
            </a:extLst>
          </p:cNvPr>
          <p:cNvSpPr txBox="1"/>
          <p:nvPr/>
        </p:nvSpPr>
        <p:spPr>
          <a:xfrm>
            <a:off x="467544" y="1556792"/>
            <a:ext cx="8208912" cy="4401205"/>
          </a:xfrm>
          <a:prstGeom prst="rect">
            <a:avLst/>
          </a:prstGeom>
          <a:noFill/>
        </p:spPr>
        <p:txBody>
          <a:bodyPr wrap="square" rtlCol="0">
            <a:spAutoFit/>
          </a:bodyPr>
          <a:lstStyle/>
          <a:p>
            <a:pPr algn="just"/>
            <a:r>
              <a:rPr lang="es-MX" sz="2000" dirty="0">
                <a:cs typeface="Arial" panose="020B0604020202020204" pitchFamily="34" charset="0"/>
              </a:rPr>
              <a:t>RBU reduciría los índices de pobreza en el país, mejorando la calidad de vida de las personas, ya que no se ven privadas de consumir una cesta de bienes y servicios que satisfaga sus necesidades básicas</a:t>
            </a:r>
          </a:p>
          <a:p>
            <a:pPr algn="just"/>
            <a:endParaRPr lang="es-MX" sz="2000" dirty="0">
              <a:cs typeface="Arial" panose="020B0604020202020204" pitchFamily="34" charset="0"/>
            </a:endParaRPr>
          </a:p>
          <a:p>
            <a:pPr algn="just"/>
            <a:r>
              <a:rPr lang="es-MX" sz="2000" dirty="0">
                <a:cs typeface="Arial" panose="020B0604020202020204" pitchFamily="34" charset="0"/>
              </a:rPr>
              <a:t>Año 2018 el gobierno colombiano hubiera necesitado aumentar sus ingresos en más del 170% en impuestos directos y en rubros de seguridad social para el escenario 1. </a:t>
            </a:r>
          </a:p>
          <a:p>
            <a:pPr algn="just"/>
            <a:r>
              <a:rPr lang="es-MX" sz="2000" dirty="0">
                <a:cs typeface="Arial" panose="020B0604020202020204" pitchFamily="34" charset="0"/>
              </a:rPr>
              <a:t>El escenario 2 aumenta las tasas impositivas de la renta para ciertos rangos de tributación y quitando el límite del pago en seguridad social, logrando que los ingresos aumenten tan solo el 4%. </a:t>
            </a:r>
          </a:p>
          <a:p>
            <a:pPr algn="just"/>
            <a:endParaRPr lang="es-CO" sz="2000" dirty="0">
              <a:ea typeface="Times New Roman" panose="02020603050405020304" pitchFamily="18" charset="0"/>
              <a:cs typeface="Arial" panose="020B0604020202020204" pitchFamily="34" charset="0"/>
            </a:endParaRPr>
          </a:p>
          <a:p>
            <a:pPr algn="just"/>
            <a:r>
              <a:rPr lang="es-CO" sz="2000" dirty="0">
                <a:ea typeface="Times New Roman" panose="02020603050405020304" pitchFamily="18" charset="0"/>
                <a:cs typeface="Arial" panose="020B0604020202020204" pitchFamily="34" charset="0"/>
              </a:rPr>
              <a:t>H</a:t>
            </a:r>
            <a:r>
              <a:rPr lang="es-CO" sz="2000" dirty="0">
                <a:effectLst/>
                <a:ea typeface="Times New Roman" panose="02020603050405020304" pitchFamily="18" charset="0"/>
                <a:cs typeface="Arial" panose="020B0604020202020204" pitchFamily="34" charset="0"/>
              </a:rPr>
              <a:t>acer un pequeño ajuste en las reglas de los impuestos en Colombia, trae un aumento en los ingresos que podrían beneficiar a estos programas de protección social.</a:t>
            </a:r>
            <a:endParaRPr lang="es-CO" sz="2000" dirty="0">
              <a:cs typeface="Arial" panose="020B0604020202020204" pitchFamily="34" charset="0"/>
            </a:endParaRPr>
          </a:p>
        </p:txBody>
      </p:sp>
    </p:spTree>
    <p:extLst>
      <p:ext uri="{BB962C8B-B14F-4D97-AF65-F5344CB8AC3E}">
        <p14:creationId xmlns:p14="http://schemas.microsoft.com/office/powerpoint/2010/main" val="5873968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8B9A5430-AAC5-BD78-9B02-E1717BD0F71F}"/>
              </a:ext>
            </a:extLst>
          </p:cNvPr>
          <p:cNvSpPr txBox="1"/>
          <p:nvPr/>
        </p:nvSpPr>
        <p:spPr>
          <a:xfrm>
            <a:off x="1907704" y="404664"/>
            <a:ext cx="5328592" cy="830997"/>
          </a:xfrm>
          <a:prstGeom prst="rect">
            <a:avLst/>
          </a:prstGeom>
          <a:noFill/>
        </p:spPr>
        <p:txBody>
          <a:bodyPr wrap="square" rtlCol="0">
            <a:spAutoFit/>
          </a:bodyPr>
          <a:lstStyle/>
          <a:p>
            <a:pPr algn="ctr"/>
            <a:r>
              <a:rPr lang="es-CO" sz="4800" b="1" dirty="0">
                <a:ln w="22225">
                  <a:solidFill>
                    <a:schemeClr val="tx1"/>
                  </a:solidFill>
                  <a:prstDash val="solid"/>
                </a:ln>
                <a:latin typeface="Century" panose="02040604050505020304" pitchFamily="18" charset="0"/>
              </a:rPr>
              <a:t>Recomendaciones</a:t>
            </a:r>
          </a:p>
        </p:txBody>
      </p:sp>
      <p:sp>
        <p:nvSpPr>
          <p:cNvPr id="6" name="CuadroTexto 5">
            <a:extLst>
              <a:ext uri="{FF2B5EF4-FFF2-40B4-BE49-F238E27FC236}">
                <a16:creationId xmlns:a16="http://schemas.microsoft.com/office/drawing/2014/main" id="{DC7CADE1-157A-4484-8BC8-F2D0D0449182}"/>
              </a:ext>
            </a:extLst>
          </p:cNvPr>
          <p:cNvSpPr txBox="1"/>
          <p:nvPr/>
        </p:nvSpPr>
        <p:spPr>
          <a:xfrm>
            <a:off x="611560" y="1556792"/>
            <a:ext cx="7920880" cy="4708981"/>
          </a:xfrm>
          <a:prstGeom prst="rect">
            <a:avLst/>
          </a:prstGeom>
          <a:noFill/>
        </p:spPr>
        <p:txBody>
          <a:bodyPr wrap="square" rtlCol="0">
            <a:spAutoFit/>
          </a:bodyPr>
          <a:lstStyle/>
          <a:p>
            <a:pPr marL="285750" indent="-285750">
              <a:buFont typeface="Courier New" panose="02070309020205020404" pitchFamily="49" charset="0"/>
              <a:buChar char="o"/>
            </a:pPr>
            <a:r>
              <a:rPr lang="es-MX" sz="2000" dirty="0"/>
              <a:t>Actualización de estas bases de datos para los últimos años.</a:t>
            </a:r>
          </a:p>
          <a:p>
            <a:pPr marL="285750" indent="-285750">
              <a:buFont typeface="Courier New" panose="02070309020205020404" pitchFamily="49" charset="0"/>
              <a:buChar char="o"/>
            </a:pPr>
            <a:endParaRPr lang="es-MX" sz="2000" dirty="0"/>
          </a:p>
          <a:p>
            <a:pPr marL="285750" indent="-285750">
              <a:buFont typeface="Courier New" panose="02070309020205020404" pitchFamily="49" charset="0"/>
              <a:buChar char="o"/>
            </a:pPr>
            <a:r>
              <a:rPr lang="es-MX" sz="2000" dirty="0"/>
              <a:t>Incluye todo el sistema fiscal en su conjunto.</a:t>
            </a:r>
          </a:p>
          <a:p>
            <a:pPr marL="285750" indent="-285750">
              <a:buFont typeface="Courier New" panose="02070309020205020404" pitchFamily="49" charset="0"/>
              <a:buChar char="o"/>
            </a:pPr>
            <a:endParaRPr lang="es-MX" sz="2000" dirty="0"/>
          </a:p>
          <a:p>
            <a:pPr marL="285750" indent="-285750">
              <a:buFont typeface="Courier New" panose="02070309020205020404" pitchFamily="49" charset="0"/>
              <a:buChar char="o"/>
            </a:pPr>
            <a:r>
              <a:rPr lang="es-MX" sz="2000" dirty="0"/>
              <a:t>Se realiza más variedad de escenarios con los potenciales cambios que permitirían una viabilidad financiera para implantar la RBU en el país.</a:t>
            </a:r>
          </a:p>
          <a:p>
            <a:pPr marL="285750" indent="-285750">
              <a:buFont typeface="Courier New" panose="02070309020205020404" pitchFamily="49" charset="0"/>
              <a:buChar char="o"/>
            </a:pPr>
            <a:r>
              <a:rPr lang="es-MX" sz="2000" dirty="0"/>
              <a:t> </a:t>
            </a:r>
          </a:p>
          <a:p>
            <a:pPr marL="285750" indent="-285750">
              <a:buFont typeface="Courier New" panose="02070309020205020404" pitchFamily="49" charset="0"/>
              <a:buChar char="o"/>
            </a:pPr>
            <a:r>
              <a:rPr lang="es-MX" sz="2000" dirty="0"/>
              <a:t>Evaluar otros potenciales escenarios de financiación como: la deuda pública o mecanismos que reduzcan o eliminen las evasiones y exenciones fiscales. </a:t>
            </a:r>
          </a:p>
          <a:p>
            <a:pPr marL="285750" indent="-285750">
              <a:buFont typeface="Courier New" panose="02070309020205020404" pitchFamily="49" charset="0"/>
              <a:buChar char="o"/>
            </a:pPr>
            <a:endParaRPr lang="es-MX" sz="2000" dirty="0"/>
          </a:p>
          <a:p>
            <a:pPr marL="285750" indent="-285750">
              <a:buFont typeface="Courier New" panose="02070309020205020404" pitchFamily="49" charset="0"/>
              <a:buChar char="o"/>
            </a:pPr>
            <a:r>
              <a:rPr lang="es-MX" sz="2000" dirty="0"/>
              <a:t>Implementar este ingreso con montos inferiores al que indicaría en su esencia la RBU, para poder evaluar incrementos en el monto pero de manera gradual.</a:t>
            </a:r>
            <a:endParaRPr lang="es-CO" sz="2000" dirty="0"/>
          </a:p>
        </p:txBody>
      </p:sp>
    </p:spTree>
    <p:extLst>
      <p:ext uri="{BB962C8B-B14F-4D97-AF65-F5344CB8AC3E}">
        <p14:creationId xmlns:p14="http://schemas.microsoft.com/office/powerpoint/2010/main" val="403649707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5F8555FF-98AF-9C9C-F125-87312E6543E6}"/>
              </a:ext>
            </a:extLst>
          </p:cNvPr>
          <p:cNvSpPr txBox="1"/>
          <p:nvPr/>
        </p:nvSpPr>
        <p:spPr>
          <a:xfrm>
            <a:off x="1907704" y="238325"/>
            <a:ext cx="5328592" cy="830997"/>
          </a:xfrm>
          <a:prstGeom prst="rect">
            <a:avLst/>
          </a:prstGeom>
          <a:noFill/>
        </p:spPr>
        <p:txBody>
          <a:bodyPr wrap="square" rtlCol="0">
            <a:spAutoFit/>
          </a:bodyPr>
          <a:lstStyle/>
          <a:p>
            <a:pPr algn="ctr"/>
            <a:r>
              <a:rPr lang="es-CO" sz="4800" b="1" dirty="0">
                <a:ln w="22225">
                  <a:solidFill>
                    <a:schemeClr val="tx1"/>
                  </a:solidFill>
                  <a:prstDash val="solid"/>
                </a:ln>
                <a:latin typeface="Century" panose="02040604050505020304" pitchFamily="18" charset="0"/>
              </a:rPr>
              <a:t>Referencias</a:t>
            </a:r>
          </a:p>
        </p:txBody>
      </p:sp>
      <p:sp>
        <p:nvSpPr>
          <p:cNvPr id="6" name="CuadroTexto 5">
            <a:extLst>
              <a:ext uri="{FF2B5EF4-FFF2-40B4-BE49-F238E27FC236}">
                <a16:creationId xmlns:a16="http://schemas.microsoft.com/office/drawing/2014/main" id="{39FA3445-F542-3215-CF5D-43D4C5CD6BEB}"/>
              </a:ext>
            </a:extLst>
          </p:cNvPr>
          <p:cNvSpPr txBox="1"/>
          <p:nvPr/>
        </p:nvSpPr>
        <p:spPr>
          <a:xfrm>
            <a:off x="485546" y="1340768"/>
            <a:ext cx="8172908" cy="5404365"/>
          </a:xfrm>
          <a:prstGeom prst="rect">
            <a:avLst/>
          </a:prstGeom>
          <a:noFill/>
        </p:spPr>
        <p:txBody>
          <a:bodyPr wrap="square" rtlCol="0">
            <a:spAutoFit/>
          </a:bodyPr>
          <a:lstStyle/>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Banco de la República. (2022). </a:t>
            </a:r>
            <a:r>
              <a:rPr lang="es-CO" sz="1100" i="1" dirty="0">
                <a:effectLst/>
                <a:latin typeface="Calibri" panose="020F0502020204030204" pitchFamily="34" charset="0"/>
                <a:ea typeface="Calibri" panose="020F0502020204030204" pitchFamily="34" charset="0"/>
              </a:rPr>
              <a:t>Impuestos</a:t>
            </a:r>
            <a:r>
              <a:rPr lang="es-CO" sz="1100" dirty="0">
                <a:effectLst/>
                <a:latin typeface="Calibri" panose="020F0502020204030204" pitchFamily="34" charset="0"/>
                <a:ea typeface="Calibri" panose="020F0502020204030204" pitchFamily="34" charset="0"/>
              </a:rPr>
              <a:t>. Obtenido de https://enciclopedia.banrepcultural.org/index.php/Impuestos</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Banco Mundial. (2021). </a:t>
            </a:r>
            <a:r>
              <a:rPr lang="es-CO" sz="1100" i="1" dirty="0">
                <a:effectLst/>
                <a:latin typeface="Calibri" panose="020F0502020204030204" pitchFamily="34" charset="0"/>
                <a:ea typeface="Calibri" panose="020F0502020204030204" pitchFamily="34" charset="0"/>
              </a:rPr>
              <a:t>Datos Colombia</a:t>
            </a:r>
            <a:r>
              <a:rPr lang="es-CO" sz="1100" dirty="0">
                <a:effectLst/>
                <a:latin typeface="Calibri" panose="020F0502020204030204" pitchFamily="34" charset="0"/>
                <a:ea typeface="Calibri" panose="020F0502020204030204" pitchFamily="34" charset="0"/>
              </a:rPr>
              <a:t>. Obtenido de https://datos.bancomundial.org/pais/colombia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Banco Mundial. (2021). </a:t>
            </a:r>
            <a:r>
              <a:rPr lang="es-CO" sz="1100" i="1" dirty="0">
                <a:effectLst/>
                <a:latin typeface="Calibri" panose="020F0502020204030204" pitchFamily="34" charset="0"/>
                <a:ea typeface="Calibri" panose="020F0502020204030204" pitchFamily="34" charset="0"/>
              </a:rPr>
              <a:t>Índice de Gini - Colombia</a:t>
            </a:r>
            <a:r>
              <a:rPr lang="es-CO" sz="1100" dirty="0">
                <a:effectLst/>
                <a:latin typeface="Calibri" panose="020F0502020204030204" pitchFamily="34" charset="0"/>
                <a:ea typeface="Calibri" panose="020F0502020204030204" pitchFamily="34" charset="0"/>
              </a:rPr>
              <a:t>. Obtenido de https://datos.bancomundial.org/indicator/SI.POV.GINI?locations=CO</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Bogotá. (2022). </a:t>
            </a:r>
            <a:r>
              <a:rPr lang="es-CO" sz="1100" i="1" dirty="0">
                <a:effectLst/>
                <a:latin typeface="Calibri" panose="020F0502020204030204" pitchFamily="34" charset="0"/>
                <a:ea typeface="Calibri" panose="020F0502020204030204" pitchFamily="34" charset="0"/>
              </a:rPr>
              <a:t>Todo lo que debes saber sobre el Ingreso Solidario</a:t>
            </a:r>
            <a:r>
              <a:rPr lang="es-CO" sz="1100" dirty="0">
                <a:effectLst/>
                <a:latin typeface="Calibri" panose="020F0502020204030204" pitchFamily="34" charset="0"/>
                <a:ea typeface="Calibri" panose="020F0502020204030204" pitchFamily="34" charset="0"/>
              </a:rPr>
              <a:t>. Obtenido de https://bogota.gov.co/servicios/guia-de-tramites-y-servicios/informacion-general-sobre-ingreso-solidario</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CEPAL. (Mayo de 2020). </a:t>
            </a:r>
            <a:r>
              <a:rPr lang="es-CO" sz="1100" i="1" dirty="0">
                <a:effectLst/>
                <a:latin typeface="Calibri" panose="020F0502020204030204" pitchFamily="34" charset="0"/>
                <a:ea typeface="Calibri" panose="020F0502020204030204" pitchFamily="34" charset="0"/>
              </a:rPr>
              <a:t>El desafío social en tiempos del COVID-19</a:t>
            </a:r>
            <a:r>
              <a:rPr lang="es-CO" sz="1100" dirty="0">
                <a:effectLst/>
                <a:latin typeface="Calibri" panose="020F0502020204030204" pitchFamily="34" charset="0"/>
                <a:ea typeface="Calibri" panose="020F0502020204030204" pitchFamily="34" charset="0"/>
              </a:rPr>
              <a:t>. Obtenido de https://www.cepal.org/es/publicaciones/45527-desafio-social-tiempos-covid-19</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Chávez, P. (1993). </a:t>
            </a:r>
            <a:r>
              <a:rPr lang="es-CO" sz="1100" i="1" dirty="0">
                <a:effectLst/>
                <a:latin typeface="Calibri" panose="020F0502020204030204" pitchFamily="34" charset="0"/>
                <a:ea typeface="Calibri" panose="020F0502020204030204" pitchFamily="34" charset="0"/>
              </a:rPr>
              <a:t>La tributación</a:t>
            </a:r>
            <a:r>
              <a:rPr lang="es-CO" sz="1100" dirty="0">
                <a:effectLst/>
                <a:latin typeface="Calibri" panose="020F0502020204030204" pitchFamily="34" charset="0"/>
                <a:ea typeface="Calibri" panose="020F0502020204030204" pitchFamily="34" charset="0"/>
              </a:rPr>
              <a:t>. Obtenido de https://revistasinvestigacion.unmsm.edu.pe/index.php/quipu/article/view/6066/5257</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DANE. (2018). </a:t>
            </a:r>
            <a:r>
              <a:rPr lang="es-CO" sz="1100" i="1" dirty="0">
                <a:effectLst/>
                <a:latin typeface="Calibri" panose="020F0502020204030204" pitchFamily="34" charset="0"/>
                <a:ea typeface="Calibri" panose="020F0502020204030204" pitchFamily="34" charset="0"/>
              </a:rPr>
              <a:t>Pobreza multidimensional en Colombia</a:t>
            </a:r>
            <a:r>
              <a:rPr lang="es-CO" sz="1100" dirty="0">
                <a:effectLst/>
                <a:latin typeface="Calibri" panose="020F0502020204030204" pitchFamily="34" charset="0"/>
                <a:ea typeface="Calibri" panose="020F0502020204030204" pitchFamily="34" charset="0"/>
              </a:rPr>
              <a:t>. Obtenido de https://www.dane.gov.co/files/investigaciones/condiciones_vida/pobreza/2018/bt_pobreza_multidimensional_18.pdf</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DANE. (21 de diciembre de 2019). </a:t>
            </a:r>
            <a:r>
              <a:rPr lang="es-CO" sz="1100" i="1" dirty="0">
                <a:effectLst/>
                <a:latin typeface="Calibri" panose="020F0502020204030204" pitchFamily="34" charset="0"/>
                <a:ea typeface="Calibri" panose="020F0502020204030204" pitchFamily="34" charset="0"/>
              </a:rPr>
              <a:t>Pobreza monetaria por departamentos en Colombia.</a:t>
            </a:r>
            <a:r>
              <a:rPr lang="es-CO" sz="1100" dirty="0">
                <a:effectLst/>
                <a:latin typeface="Calibri" panose="020F0502020204030204" pitchFamily="34" charset="0"/>
                <a:ea typeface="Calibri" panose="020F0502020204030204" pitchFamily="34" charset="0"/>
              </a:rPr>
              <a:t> Obtenido de https://www.dane.gov.co/files/investigaciones/condiciones_vida/pobreza/2019/Boletin-pobreza-monetaria-dptos_2019.pdf</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DANE. (2021). </a:t>
            </a:r>
            <a:r>
              <a:rPr lang="es-CO" sz="1100" i="1" dirty="0">
                <a:effectLst/>
                <a:latin typeface="Calibri" panose="020F0502020204030204" pitchFamily="34" charset="0"/>
                <a:ea typeface="Calibri" panose="020F0502020204030204" pitchFamily="34" charset="0"/>
              </a:rPr>
              <a:t>Pobreza y desigualdad. </a:t>
            </a:r>
            <a:r>
              <a:rPr lang="es-CO" sz="1100" dirty="0">
                <a:effectLst/>
                <a:latin typeface="Calibri" panose="020F0502020204030204" pitchFamily="34" charset="0"/>
                <a:ea typeface="Calibri" panose="020F0502020204030204" pitchFamily="34" charset="0"/>
              </a:rPr>
              <a:t>Obtenido de https://www.dane.gov.co/index.php/estadisticas-por-tema/pobreza-y-condiciones-de-vida/pobreza-monetaria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DANE. (2022). </a:t>
            </a:r>
            <a:r>
              <a:rPr lang="es-CO" sz="1100" i="1" dirty="0">
                <a:effectLst/>
                <a:latin typeface="Calibri" panose="020F0502020204030204" pitchFamily="34" charset="0"/>
                <a:ea typeface="Calibri" panose="020F0502020204030204" pitchFamily="34" charset="0"/>
              </a:rPr>
              <a:t>Glosario - Ingresos y Gastos</a:t>
            </a:r>
            <a:r>
              <a:rPr lang="es-CO" sz="1100" dirty="0">
                <a:effectLst/>
                <a:latin typeface="Calibri" panose="020F0502020204030204" pitchFamily="34" charset="0"/>
                <a:ea typeface="Calibri" panose="020F0502020204030204" pitchFamily="34" charset="0"/>
              </a:rPr>
              <a:t>. Obtenido de https://www.dane.gov.co/index.php/estadisticas-por-tema/pobreza-y-condiciones-de-vida/glosario-ingresos-y-gastos</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DIAN. (2018). </a:t>
            </a:r>
            <a:r>
              <a:rPr lang="es-CO" sz="1100" i="1" dirty="0">
                <a:effectLst/>
                <a:latin typeface="Calibri" panose="020F0502020204030204" pitchFamily="34" charset="0"/>
                <a:ea typeface="Calibri" panose="020F0502020204030204" pitchFamily="34" charset="0"/>
              </a:rPr>
              <a:t>Rentas Cedulares</a:t>
            </a:r>
            <a:r>
              <a:rPr lang="es-CO" sz="1100" dirty="0">
                <a:effectLst/>
                <a:latin typeface="Calibri" panose="020F0502020204030204" pitchFamily="34" charset="0"/>
                <a:ea typeface="Calibri" panose="020F0502020204030204" pitchFamily="34" charset="0"/>
              </a:rPr>
              <a:t>. Obtenido de https://www.dian.gov.co/impuestos/personas/Renta_Personas_Naturales_AG_2018/Paginas/Rentas-Cedulares.aspx</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DNP. (Abril de 2017). </a:t>
            </a:r>
            <a:r>
              <a:rPr lang="es-CO" sz="1100" i="1" dirty="0">
                <a:effectLst/>
                <a:latin typeface="Calibri" panose="020F0502020204030204" pitchFamily="34" charset="0"/>
                <a:ea typeface="Calibri" panose="020F0502020204030204" pitchFamily="34" charset="0"/>
              </a:rPr>
              <a:t>Panorama regional</a:t>
            </a:r>
            <a:r>
              <a:rPr lang="es-CO" sz="1100" dirty="0">
                <a:effectLst/>
                <a:latin typeface="Calibri" panose="020F0502020204030204" pitchFamily="34" charset="0"/>
                <a:ea typeface="Calibri" panose="020F0502020204030204" pitchFamily="34" charset="0"/>
              </a:rPr>
              <a:t>. Obtenido de https://colaboracion.dnp.gov.co/CDT/Desarrollo%20Territorial/Portal%20Territorial/KitSeguimiento/Pobreza/Publicaci%C3%B3n%20Ipm%20deptal.pdf</a:t>
            </a:r>
          </a:p>
          <a:p>
            <a:endParaRPr lang="es-CO" dirty="0"/>
          </a:p>
        </p:txBody>
      </p:sp>
    </p:spTree>
    <p:extLst>
      <p:ext uri="{BB962C8B-B14F-4D97-AF65-F5344CB8AC3E}">
        <p14:creationId xmlns:p14="http://schemas.microsoft.com/office/powerpoint/2010/main" val="17423344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923A7C3-95D9-FB6D-36B2-7D4C345BB36F}"/>
              </a:ext>
            </a:extLst>
          </p:cNvPr>
          <p:cNvSpPr txBox="1"/>
          <p:nvPr/>
        </p:nvSpPr>
        <p:spPr>
          <a:xfrm>
            <a:off x="503548" y="626486"/>
            <a:ext cx="8136904" cy="6231514"/>
          </a:xfrm>
          <a:prstGeom prst="rect">
            <a:avLst/>
          </a:prstGeom>
          <a:noFill/>
        </p:spPr>
        <p:txBody>
          <a:bodyPr wrap="square" rtlCol="0">
            <a:spAutoFit/>
          </a:bodyPr>
          <a:lstStyle/>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Duhalde, E. (2011). De Tomás Moro al hambre cero la renta básica de ciudadanía. Buenos Aires: Planeta.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Garay, L., &amp; Espitia, J. (2020b). </a:t>
            </a:r>
            <a:r>
              <a:rPr lang="es-CO" sz="1100" i="1" dirty="0">
                <a:effectLst/>
                <a:latin typeface="Calibri" panose="020F0502020204030204" pitchFamily="34" charset="0"/>
                <a:ea typeface="Calibri" panose="020F0502020204030204" pitchFamily="34" charset="0"/>
              </a:rPr>
              <a:t>Elementos técnicos para un necesario debate sobre mediciones de concentración de ingresos en Colombia</a:t>
            </a:r>
            <a:r>
              <a:rPr lang="es-CO" sz="1100" dirty="0">
                <a:effectLst/>
                <a:latin typeface="Calibri" panose="020F0502020204030204" pitchFamily="34" charset="0"/>
                <a:ea typeface="Calibri" panose="020F0502020204030204" pitchFamily="34" charset="0"/>
              </a:rPr>
              <a:t>. Obtenido de https://www.sur.org.co/elementos-tecnicos-para-un-necesario-debate-sobre-mediciones-de-concentracion-de-ingresos-en-colombia/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Garay, L., &amp; Espitia, J. (2020a). </a:t>
            </a:r>
            <a:r>
              <a:rPr lang="es-CO" sz="1100" i="1" dirty="0">
                <a:effectLst/>
                <a:latin typeface="Calibri" panose="020F0502020204030204" pitchFamily="34" charset="0"/>
                <a:ea typeface="Calibri" panose="020F0502020204030204" pitchFamily="34" charset="0"/>
              </a:rPr>
              <a:t>La concentración y composición de ingresos de las personas naturales en Colombia</a:t>
            </a:r>
            <a:r>
              <a:rPr lang="es-CO" sz="1100" dirty="0">
                <a:effectLst/>
                <a:latin typeface="Calibri" panose="020F0502020204030204" pitchFamily="34" charset="0"/>
                <a:ea typeface="Calibri" panose="020F0502020204030204" pitchFamily="34" charset="0"/>
              </a:rPr>
              <a:t>. Obtenido de https://www.sur.org.co/la-concentracion-y-composicion-de-ingresos-de-las-personas-naturales-en-colombia/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Gimeno, J. (2016). </a:t>
            </a:r>
            <a:r>
              <a:rPr lang="es-CO" sz="1100" i="1" dirty="0">
                <a:effectLst/>
                <a:latin typeface="Calibri" panose="020F0502020204030204" pitchFamily="34" charset="0"/>
                <a:ea typeface="Calibri" panose="020F0502020204030204" pitchFamily="34" charset="0"/>
              </a:rPr>
              <a:t>Coste/beneficio de una renta básica</a:t>
            </a:r>
            <a:r>
              <a:rPr lang="es-CO" sz="1100" dirty="0">
                <a:effectLst/>
                <a:latin typeface="Calibri" panose="020F0502020204030204" pitchFamily="34" charset="0"/>
                <a:ea typeface="Calibri" panose="020F0502020204030204" pitchFamily="34" charset="0"/>
              </a:rPr>
              <a:t>. Obtenido de https://dialnet.unirioja.es/servlet/articulo?codigo=5694985</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Gutiérrez, D. (2021). Renta básica universal: herramienta para afrontar pobreza y precariedad laboral en Colombia. </a:t>
            </a:r>
            <a:r>
              <a:rPr lang="es-CO" sz="1100" i="1" dirty="0">
                <a:effectLst/>
                <a:latin typeface="Calibri" panose="020F0502020204030204" pitchFamily="34" charset="0"/>
                <a:ea typeface="Calibri" panose="020F0502020204030204" pitchFamily="34" charset="0"/>
              </a:rPr>
              <a:t>Opinión Jurídica - Revista Científica</a:t>
            </a:r>
            <a:r>
              <a:rPr lang="es-CO" sz="1100" dirty="0">
                <a:effectLst/>
                <a:latin typeface="Calibri" panose="020F0502020204030204" pitchFamily="34" charset="0"/>
                <a:ea typeface="Calibri" panose="020F0502020204030204" pitchFamily="34" charset="0"/>
              </a:rPr>
              <a:t>.</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Hernández, I. (2014). </a:t>
            </a:r>
            <a:r>
              <a:rPr lang="es-CO" sz="1100" i="1" dirty="0">
                <a:effectLst/>
                <a:latin typeface="Calibri" panose="020F0502020204030204" pitchFamily="34" charset="0"/>
                <a:ea typeface="Calibri" panose="020F0502020204030204" pitchFamily="34" charset="0"/>
              </a:rPr>
              <a:t>Economía política de la tributación en Colombia.</a:t>
            </a:r>
            <a:r>
              <a:rPr lang="es-CO" sz="1100" dirty="0">
                <a:effectLst/>
                <a:latin typeface="Calibri" panose="020F0502020204030204" pitchFamily="34" charset="0"/>
                <a:ea typeface="Calibri" panose="020F0502020204030204" pitchFamily="34" charset="0"/>
              </a:rPr>
              <a:t> Universidad Externado de Colombia.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Hincapié, L. (2017). </a:t>
            </a:r>
            <a:r>
              <a:rPr lang="es-CO" sz="1100" i="1" dirty="0">
                <a:effectLst/>
                <a:latin typeface="Calibri" panose="020F0502020204030204" pitchFamily="34" charset="0"/>
                <a:ea typeface="Calibri" panose="020F0502020204030204" pitchFamily="34" charset="0"/>
              </a:rPr>
              <a:t>ANTECEDENTES Y CARACTERÍSTICAS DE LA POBREZA EN BOGOTÁ; AÑOS 2010 – 2015</a:t>
            </a:r>
            <a:r>
              <a:rPr lang="es-CO" sz="1100" dirty="0">
                <a:effectLst/>
                <a:latin typeface="Calibri" panose="020F0502020204030204" pitchFamily="34" charset="0"/>
                <a:ea typeface="Calibri" panose="020F0502020204030204" pitchFamily="34" charset="0"/>
              </a:rPr>
              <a:t>. Obtenido de https://repository.unimilitar.edu.co/bitstream/handle/10654/16869/Hincapielosadaleidykarina2017.pdf?sequence=1&amp;isAllowed=y</a:t>
            </a:r>
          </a:p>
          <a:p>
            <a:pPr marL="457200" indent="-457200">
              <a:lnSpc>
                <a:spcPct val="107000"/>
              </a:lnSpc>
              <a:spcAft>
                <a:spcPts val="800"/>
              </a:spcAft>
            </a:pPr>
            <a:r>
              <a:rPr lang="es-CO" sz="1100" dirty="0" err="1">
                <a:effectLst/>
                <a:latin typeface="Calibri" panose="020F0502020204030204" pitchFamily="34" charset="0"/>
                <a:ea typeface="Calibri" panose="020F0502020204030204" pitchFamily="34" charset="0"/>
              </a:rPr>
              <a:t>Lustig</a:t>
            </a:r>
            <a:r>
              <a:rPr lang="es-CO" sz="1100" dirty="0">
                <a:effectLst/>
                <a:latin typeface="Calibri" panose="020F0502020204030204" pitchFamily="34" charset="0"/>
                <a:ea typeface="Calibri" panose="020F0502020204030204" pitchFamily="34" charset="0"/>
              </a:rPr>
              <a:t>, N. (1976). </a:t>
            </a:r>
            <a:r>
              <a:rPr lang="es-CO" sz="1100" i="1" dirty="0">
                <a:effectLst/>
                <a:latin typeface="Calibri" panose="020F0502020204030204" pitchFamily="34" charset="0"/>
                <a:ea typeface="Calibri" panose="020F0502020204030204" pitchFamily="34" charset="0"/>
              </a:rPr>
              <a:t>“ALGUNOS ASPECTOS TEÓRICOS SOBRE LA DISTRIBUCIÓN DEL INGRESO.” Demografía y Economía, 10(3)</a:t>
            </a:r>
            <a:r>
              <a:rPr lang="es-CO" sz="1100" dirty="0">
                <a:effectLst/>
                <a:latin typeface="Calibri" panose="020F0502020204030204" pitchFamily="34" charset="0"/>
                <a:ea typeface="Calibri" panose="020F0502020204030204" pitchFamily="34" charset="0"/>
              </a:rPr>
              <a:t>. Obtenido de http://www.jstor.org/stable/40602265</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Más Colombia. (25 de Septiembre de 2021). </a:t>
            </a:r>
            <a:r>
              <a:rPr lang="es-CO" sz="1100" i="1" dirty="0">
                <a:effectLst/>
                <a:latin typeface="Calibri" panose="020F0502020204030204" pitchFamily="34" charset="0"/>
                <a:ea typeface="Calibri" panose="020F0502020204030204" pitchFamily="34" charset="0"/>
              </a:rPr>
              <a:t>Van 12 reformas tributarias en los últimos 20 años.</a:t>
            </a:r>
            <a:r>
              <a:rPr lang="es-CO" sz="1100" dirty="0">
                <a:effectLst/>
                <a:latin typeface="Calibri" panose="020F0502020204030204" pitchFamily="34" charset="0"/>
                <a:ea typeface="Calibri" panose="020F0502020204030204" pitchFamily="34" charset="0"/>
              </a:rPr>
              <a:t> Obtenido de https://mascolombia.com/van-12-reformas-tributarias-en-los-ultimos-20-anos/#:~:text=Desde%20el%20a%C3%B1o%202000%2C%20Colombia,y%20disminuir%20el%20d%C3%A9ficit%20fiscal</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Moro, T. (2019). Utopía. En T. Moro. Editorial Ariel.</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OCDE. (Mayo de 2017). </a:t>
            </a:r>
            <a:r>
              <a:rPr lang="es-CO" sz="1100" i="1" dirty="0">
                <a:effectLst/>
                <a:latin typeface="Calibri" panose="020F0502020204030204" pitchFamily="34" charset="0"/>
                <a:ea typeface="Calibri" panose="020F0502020204030204" pitchFamily="34" charset="0"/>
              </a:rPr>
              <a:t>Estudios Económicos de la OCDE Colombia.</a:t>
            </a:r>
            <a:r>
              <a:rPr lang="es-CO" sz="1100" dirty="0">
                <a:effectLst/>
                <a:latin typeface="Calibri" panose="020F0502020204030204" pitchFamily="34" charset="0"/>
                <a:ea typeface="Calibri" panose="020F0502020204030204" pitchFamily="34" charset="0"/>
              </a:rPr>
              <a:t> Obtenido de https://www.oecd.org/economy/surveys/Colombia-2017-OECD-economic-survey-overview-spanish.pdf</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ONU. (1995). </a:t>
            </a:r>
            <a:r>
              <a:rPr lang="es-CO" sz="1100" i="1" dirty="0" err="1">
                <a:effectLst/>
                <a:latin typeface="Calibri" panose="020F0502020204030204" pitchFamily="34" charset="0"/>
                <a:ea typeface="Calibri" panose="020F0502020204030204" pitchFamily="34" charset="0"/>
              </a:rPr>
              <a:t>The</a:t>
            </a:r>
            <a:r>
              <a:rPr lang="es-CO" sz="1100" i="1" dirty="0">
                <a:effectLst/>
                <a:latin typeface="Calibri" panose="020F0502020204030204" pitchFamily="34" charset="0"/>
                <a:ea typeface="Calibri" panose="020F0502020204030204" pitchFamily="34" charset="0"/>
              </a:rPr>
              <a:t> </a:t>
            </a:r>
            <a:r>
              <a:rPr lang="es-CO" sz="1100" i="1" dirty="0" err="1">
                <a:effectLst/>
                <a:latin typeface="Calibri" panose="020F0502020204030204" pitchFamily="34" charset="0"/>
                <a:ea typeface="Calibri" panose="020F0502020204030204" pitchFamily="34" charset="0"/>
              </a:rPr>
              <a:t>Copenhagen</a:t>
            </a:r>
            <a:r>
              <a:rPr lang="es-CO" sz="1100" i="1" dirty="0">
                <a:effectLst/>
                <a:latin typeface="Calibri" panose="020F0502020204030204" pitchFamily="34" charset="0"/>
                <a:ea typeface="Calibri" panose="020F0502020204030204" pitchFamily="34" charset="0"/>
              </a:rPr>
              <a:t> </a:t>
            </a:r>
            <a:r>
              <a:rPr lang="es-CO" sz="1100" i="1" dirty="0" err="1">
                <a:effectLst/>
                <a:latin typeface="Calibri" panose="020F0502020204030204" pitchFamily="34" charset="0"/>
                <a:ea typeface="Calibri" panose="020F0502020204030204" pitchFamily="34" charset="0"/>
              </a:rPr>
              <a:t>Declaration</a:t>
            </a:r>
            <a:r>
              <a:rPr lang="es-CO" sz="1100" i="1" dirty="0">
                <a:effectLst/>
                <a:latin typeface="Calibri" panose="020F0502020204030204" pitchFamily="34" charset="0"/>
                <a:ea typeface="Calibri" panose="020F0502020204030204" pitchFamily="34" charset="0"/>
              </a:rPr>
              <a:t> and </a:t>
            </a:r>
            <a:r>
              <a:rPr lang="es-CO" sz="1100" i="1" dirty="0" err="1">
                <a:effectLst/>
                <a:latin typeface="Calibri" panose="020F0502020204030204" pitchFamily="34" charset="0"/>
                <a:ea typeface="Calibri" panose="020F0502020204030204" pitchFamily="34" charset="0"/>
              </a:rPr>
              <a:t>Programme</a:t>
            </a:r>
            <a:r>
              <a:rPr lang="es-CO" sz="1100" i="1" dirty="0">
                <a:effectLst/>
                <a:latin typeface="Calibri" panose="020F0502020204030204" pitchFamily="34" charset="0"/>
                <a:ea typeface="Calibri" panose="020F0502020204030204" pitchFamily="34" charset="0"/>
              </a:rPr>
              <a:t> </a:t>
            </a:r>
            <a:r>
              <a:rPr lang="es-CO" sz="1100" i="1" dirty="0" err="1">
                <a:effectLst/>
                <a:latin typeface="Calibri" panose="020F0502020204030204" pitchFamily="34" charset="0"/>
                <a:ea typeface="Calibri" panose="020F0502020204030204" pitchFamily="34" charset="0"/>
              </a:rPr>
              <a:t>of</a:t>
            </a:r>
            <a:r>
              <a:rPr lang="es-CO" sz="1100" i="1" dirty="0">
                <a:effectLst/>
                <a:latin typeface="Calibri" panose="020F0502020204030204" pitchFamily="34" charset="0"/>
                <a:ea typeface="Calibri" panose="020F0502020204030204" pitchFamily="34" charset="0"/>
              </a:rPr>
              <a:t> </a:t>
            </a:r>
            <a:r>
              <a:rPr lang="es-CO" sz="1100" i="1" dirty="0" err="1">
                <a:effectLst/>
                <a:latin typeface="Calibri" panose="020F0502020204030204" pitchFamily="34" charset="0"/>
                <a:ea typeface="Calibri" panose="020F0502020204030204" pitchFamily="34" charset="0"/>
              </a:rPr>
              <a:t>Action</a:t>
            </a:r>
            <a:r>
              <a:rPr lang="es-CO" sz="1100" i="1" dirty="0">
                <a:effectLst/>
                <a:latin typeface="Calibri" panose="020F0502020204030204" pitchFamily="34" charset="0"/>
                <a:ea typeface="Calibri" panose="020F0502020204030204" pitchFamily="34" charset="0"/>
              </a:rPr>
              <a:t> : </a:t>
            </a:r>
            <a:r>
              <a:rPr lang="es-CO" sz="1100" i="1" dirty="0" err="1">
                <a:effectLst/>
                <a:latin typeface="Calibri" panose="020F0502020204030204" pitchFamily="34" charset="0"/>
                <a:ea typeface="Calibri" panose="020F0502020204030204" pitchFamily="34" charset="0"/>
              </a:rPr>
              <a:t>World</a:t>
            </a:r>
            <a:r>
              <a:rPr lang="es-CO" sz="1100" i="1" dirty="0">
                <a:effectLst/>
                <a:latin typeface="Calibri" panose="020F0502020204030204" pitchFamily="34" charset="0"/>
                <a:ea typeface="Calibri" panose="020F0502020204030204" pitchFamily="34" charset="0"/>
              </a:rPr>
              <a:t> Summit </a:t>
            </a:r>
            <a:r>
              <a:rPr lang="es-CO" sz="1100" i="1" dirty="0" err="1">
                <a:effectLst/>
                <a:latin typeface="Calibri" panose="020F0502020204030204" pitchFamily="34" charset="0"/>
                <a:ea typeface="Calibri" panose="020F0502020204030204" pitchFamily="34" charset="0"/>
              </a:rPr>
              <a:t>for</a:t>
            </a:r>
            <a:r>
              <a:rPr lang="es-CO" sz="1100" i="1" dirty="0">
                <a:effectLst/>
                <a:latin typeface="Calibri" panose="020F0502020204030204" pitchFamily="34" charset="0"/>
                <a:ea typeface="Calibri" panose="020F0502020204030204" pitchFamily="34" charset="0"/>
              </a:rPr>
              <a:t> Social </a:t>
            </a:r>
            <a:r>
              <a:rPr lang="es-CO" sz="1100" i="1" dirty="0" err="1">
                <a:effectLst/>
                <a:latin typeface="Calibri" panose="020F0502020204030204" pitchFamily="34" charset="0"/>
                <a:ea typeface="Calibri" panose="020F0502020204030204" pitchFamily="34" charset="0"/>
              </a:rPr>
              <a:t>Development</a:t>
            </a:r>
            <a:r>
              <a:rPr lang="es-CO" sz="1100" dirty="0">
                <a:effectLst/>
                <a:latin typeface="Calibri" panose="020F0502020204030204" pitchFamily="34" charset="0"/>
                <a:ea typeface="Calibri" panose="020F0502020204030204" pitchFamily="34" charset="0"/>
              </a:rPr>
              <a:t>. Obtenido de https://digitallibrary.un.org/record/204669</a:t>
            </a:r>
          </a:p>
          <a:p>
            <a:pPr marL="457200" indent="-457200">
              <a:lnSpc>
                <a:spcPct val="107000"/>
              </a:lnSpc>
              <a:spcAft>
                <a:spcPts val="800"/>
              </a:spcAft>
            </a:pPr>
            <a:r>
              <a:rPr lang="es-CO" sz="1100" dirty="0" err="1">
                <a:effectLst/>
                <a:latin typeface="Calibri" panose="020F0502020204030204" pitchFamily="34" charset="0"/>
                <a:ea typeface="Calibri" panose="020F0502020204030204" pitchFamily="34" charset="0"/>
              </a:rPr>
              <a:t>Parijs</a:t>
            </a:r>
            <a:r>
              <a:rPr lang="es-CO" sz="1100" dirty="0">
                <a:effectLst/>
                <a:latin typeface="Calibri" panose="020F0502020204030204" pitchFamily="34" charset="0"/>
                <a:ea typeface="Calibri" panose="020F0502020204030204" pitchFamily="34" charset="0"/>
              </a:rPr>
              <a:t>, P. V., Barbeito, A., </a:t>
            </a:r>
            <a:r>
              <a:rPr lang="es-CO" sz="1100" dirty="0" err="1">
                <a:effectLst/>
                <a:latin typeface="Calibri" panose="020F0502020204030204" pitchFamily="34" charset="0"/>
                <a:ea typeface="Calibri" panose="020F0502020204030204" pitchFamily="34" charset="0"/>
              </a:rPr>
              <a:t>Casassas</a:t>
            </a:r>
            <a:r>
              <a:rPr lang="es-CO" sz="1100" dirty="0">
                <a:effectLst/>
                <a:latin typeface="Calibri" panose="020F0502020204030204" pitchFamily="34" charset="0"/>
                <a:ea typeface="Calibri" panose="020F0502020204030204" pitchFamily="34" charset="0"/>
              </a:rPr>
              <a:t>, D., González, J., Giraldo, J., </a:t>
            </a:r>
            <a:r>
              <a:rPr lang="es-CO" sz="1100" dirty="0" err="1">
                <a:effectLst/>
                <a:latin typeface="Calibri" panose="020F0502020204030204" pitchFamily="34" charset="0"/>
                <a:ea typeface="Calibri" panose="020F0502020204030204" pitchFamily="34" charset="0"/>
              </a:rPr>
              <a:t>Vuolo</a:t>
            </a:r>
            <a:r>
              <a:rPr lang="es-CO" sz="1100" dirty="0">
                <a:effectLst/>
                <a:latin typeface="Calibri" panose="020F0502020204030204" pitchFamily="34" charset="0"/>
                <a:ea typeface="Calibri" panose="020F0502020204030204" pitchFamily="34" charset="0"/>
              </a:rPr>
              <a:t>, R. L., . . . </a:t>
            </a:r>
            <a:r>
              <a:rPr lang="es-CO" sz="1100" dirty="0" err="1">
                <a:effectLst/>
                <a:latin typeface="Calibri" panose="020F0502020204030204" pitchFamily="34" charset="0"/>
                <a:ea typeface="Calibri" panose="020F0502020204030204" pitchFamily="34" charset="0"/>
              </a:rPr>
              <a:t>Suplicy</a:t>
            </a:r>
            <a:r>
              <a:rPr lang="es-CO" sz="1100" dirty="0">
                <a:effectLst/>
                <a:latin typeface="Calibri" panose="020F0502020204030204" pitchFamily="34" charset="0"/>
                <a:ea typeface="Calibri" panose="020F0502020204030204" pitchFamily="34" charset="0"/>
              </a:rPr>
              <a:t>, E. (2003). Renta Básica: Más Allá de La Sociedad Salarial. Medellín, Colombia: Escuela Nacional Sindical.</a:t>
            </a:r>
          </a:p>
          <a:p>
            <a:endParaRPr lang="es-CO" dirty="0"/>
          </a:p>
        </p:txBody>
      </p:sp>
    </p:spTree>
    <p:extLst>
      <p:ext uri="{BB962C8B-B14F-4D97-AF65-F5344CB8AC3E}">
        <p14:creationId xmlns:p14="http://schemas.microsoft.com/office/powerpoint/2010/main" val="239416517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884996F-7664-FC97-D53E-8F850DFA83EC}"/>
              </a:ext>
            </a:extLst>
          </p:cNvPr>
          <p:cNvSpPr txBox="1"/>
          <p:nvPr/>
        </p:nvSpPr>
        <p:spPr>
          <a:xfrm>
            <a:off x="503548" y="729078"/>
            <a:ext cx="8136904" cy="6128922"/>
          </a:xfrm>
          <a:prstGeom prst="rect">
            <a:avLst/>
          </a:prstGeom>
          <a:noFill/>
        </p:spPr>
        <p:txBody>
          <a:bodyPr wrap="square" rtlCol="0">
            <a:spAutoFit/>
          </a:bodyPr>
          <a:lstStyle/>
          <a:p>
            <a:pPr marL="457200" indent="-457200">
              <a:lnSpc>
                <a:spcPct val="107000"/>
              </a:lnSpc>
              <a:spcAft>
                <a:spcPts val="800"/>
              </a:spcAft>
            </a:pPr>
            <a:r>
              <a:rPr lang="es-CO" sz="1100" dirty="0" err="1">
                <a:effectLst/>
                <a:latin typeface="Calibri" panose="020F0502020204030204" pitchFamily="34" charset="0"/>
                <a:ea typeface="Calibri" panose="020F0502020204030204" pitchFamily="34" charset="0"/>
              </a:rPr>
              <a:t>Perkiö</a:t>
            </a:r>
            <a:r>
              <a:rPr lang="es-CO" sz="1100" dirty="0">
                <a:effectLst/>
                <a:latin typeface="Calibri" panose="020F0502020204030204" pitchFamily="34" charset="0"/>
                <a:ea typeface="Calibri" panose="020F0502020204030204" pitchFamily="34" charset="0"/>
              </a:rPr>
              <a:t>, J. (2014). </a:t>
            </a:r>
            <a:r>
              <a:rPr lang="es-CO" sz="1100" i="1" dirty="0">
                <a:effectLst/>
                <a:latin typeface="Calibri" panose="020F0502020204030204" pitchFamily="34" charset="0"/>
                <a:ea typeface="Calibri" panose="020F0502020204030204" pitchFamily="34" charset="0"/>
              </a:rPr>
              <a:t>Universal Basic </a:t>
            </a:r>
            <a:r>
              <a:rPr lang="es-CO" sz="1100" i="1" dirty="0" err="1">
                <a:effectLst/>
                <a:latin typeface="Calibri" panose="020F0502020204030204" pitchFamily="34" charset="0"/>
                <a:ea typeface="Calibri" panose="020F0502020204030204" pitchFamily="34" charset="0"/>
              </a:rPr>
              <a:t>Income</a:t>
            </a:r>
            <a:r>
              <a:rPr lang="es-CO" sz="1100" i="1" dirty="0">
                <a:effectLst/>
                <a:latin typeface="Calibri" panose="020F0502020204030204" pitchFamily="34" charset="0"/>
                <a:ea typeface="Calibri" panose="020F0502020204030204" pitchFamily="34" charset="0"/>
              </a:rPr>
              <a:t> - A New Tool </a:t>
            </a:r>
            <a:r>
              <a:rPr lang="es-CO" sz="1100" i="1" dirty="0" err="1">
                <a:effectLst/>
                <a:latin typeface="Calibri" panose="020F0502020204030204" pitchFamily="34" charset="0"/>
                <a:ea typeface="Calibri" panose="020F0502020204030204" pitchFamily="34" charset="0"/>
              </a:rPr>
              <a:t>for</a:t>
            </a:r>
            <a:r>
              <a:rPr lang="es-CO" sz="1100" i="1" dirty="0">
                <a:effectLst/>
                <a:latin typeface="Calibri" panose="020F0502020204030204" pitchFamily="34" charset="0"/>
                <a:ea typeface="Calibri" panose="020F0502020204030204" pitchFamily="34" charset="0"/>
              </a:rPr>
              <a:t> </a:t>
            </a:r>
            <a:r>
              <a:rPr lang="es-CO" sz="1100" i="1" dirty="0" err="1">
                <a:effectLst/>
                <a:latin typeface="Calibri" panose="020F0502020204030204" pitchFamily="34" charset="0"/>
                <a:ea typeface="Calibri" panose="020F0502020204030204" pitchFamily="34" charset="0"/>
              </a:rPr>
              <a:t>Development</a:t>
            </a:r>
            <a:r>
              <a:rPr lang="es-CO" sz="1100" i="1" dirty="0">
                <a:effectLst/>
                <a:latin typeface="Calibri" panose="020F0502020204030204" pitchFamily="34" charset="0"/>
                <a:ea typeface="Calibri" panose="020F0502020204030204" pitchFamily="34" charset="0"/>
              </a:rPr>
              <a:t> </a:t>
            </a:r>
            <a:r>
              <a:rPr lang="es-CO" sz="1100" i="1" dirty="0" err="1">
                <a:effectLst/>
                <a:latin typeface="Calibri" panose="020F0502020204030204" pitchFamily="34" charset="0"/>
                <a:ea typeface="Calibri" panose="020F0502020204030204" pitchFamily="34" charset="0"/>
              </a:rPr>
              <a:t>Policy</a:t>
            </a:r>
            <a:r>
              <a:rPr lang="es-CO" sz="1100" i="1" dirty="0">
                <a:effectLst/>
                <a:latin typeface="Calibri" panose="020F0502020204030204" pitchFamily="34" charset="0"/>
                <a:ea typeface="Calibri" panose="020F0502020204030204" pitchFamily="34" charset="0"/>
              </a:rPr>
              <a:t>?</a:t>
            </a:r>
            <a:r>
              <a:rPr lang="es-CO" sz="1100" dirty="0">
                <a:effectLst/>
                <a:latin typeface="Calibri" panose="020F0502020204030204" pitchFamily="34" charset="0"/>
                <a:ea typeface="Calibri" panose="020F0502020204030204" pitchFamily="34" charset="0"/>
              </a:rPr>
              <a:t> Obtenido de https://www.researchgate.net/publication/260763224_Universal_Basic_Income_-_A_New_Tool_for_Development_Policy</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Real Academia Española. (2021). </a:t>
            </a:r>
            <a:r>
              <a:rPr lang="es-CO" sz="1100" i="1" dirty="0">
                <a:effectLst/>
                <a:latin typeface="Calibri" panose="020F0502020204030204" pitchFamily="34" charset="0"/>
                <a:ea typeface="Calibri" panose="020F0502020204030204" pitchFamily="34" charset="0"/>
              </a:rPr>
              <a:t>Pobre</a:t>
            </a:r>
            <a:r>
              <a:rPr lang="es-CO" sz="1100" dirty="0">
                <a:effectLst/>
                <a:latin typeface="Calibri" panose="020F0502020204030204" pitchFamily="34" charset="0"/>
                <a:ea typeface="Calibri" panose="020F0502020204030204" pitchFamily="34" charset="0"/>
              </a:rPr>
              <a:t>. Obtenido de https://dle.rae.es/pobre</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Real Academia Española. (2021). </a:t>
            </a:r>
            <a:r>
              <a:rPr lang="es-CO" sz="1100" i="1" dirty="0">
                <a:effectLst/>
                <a:latin typeface="Calibri" panose="020F0502020204030204" pitchFamily="34" charset="0"/>
                <a:ea typeface="Calibri" panose="020F0502020204030204" pitchFamily="34" charset="0"/>
              </a:rPr>
              <a:t>Pobreza</a:t>
            </a:r>
            <a:r>
              <a:rPr lang="es-CO" sz="1100" dirty="0">
                <a:effectLst/>
                <a:latin typeface="Calibri" panose="020F0502020204030204" pitchFamily="34" charset="0"/>
                <a:ea typeface="Calibri" panose="020F0502020204030204" pitchFamily="34" charset="0"/>
              </a:rPr>
              <a:t>. Obtenido de https://dle.rae.es/pobreza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Rodríguez, D. (2019). </a:t>
            </a:r>
            <a:r>
              <a:rPr lang="es-CO" sz="1100" i="1" dirty="0">
                <a:effectLst/>
                <a:latin typeface="Calibri" panose="020F0502020204030204" pitchFamily="34" charset="0"/>
                <a:ea typeface="Calibri" panose="020F0502020204030204" pitchFamily="34" charset="0"/>
              </a:rPr>
              <a:t>Seminario Medición del Desarrollo. Semana de la Economía</a:t>
            </a:r>
            <a:r>
              <a:rPr lang="es-CO" sz="1100" dirty="0">
                <a:effectLst/>
                <a:latin typeface="Calibri" panose="020F0502020204030204" pitchFamily="34" charset="0"/>
                <a:ea typeface="Calibri" panose="020F0502020204030204" pitchFamily="34" charset="0"/>
              </a:rPr>
              <a:t>. Obtenido de https://uexternadoedu-my.sharepoint.com/personal/david_rodriguez_uexternado_edu_co/_layouts/15/onedrive.aspx?id=%2Fpersonal%2Fdavid%5Frodriguez%5Fuexternado%5Fedu%5Fco%2FDocuments%2FDavid%2FDavid%20Academico%2FMaterias%20Externado%2FSeminario%20Medici%C3%</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Salinas, P. (2007). </a:t>
            </a:r>
            <a:r>
              <a:rPr lang="es-CO" sz="1100" i="1" dirty="0">
                <a:effectLst/>
                <a:latin typeface="Calibri" panose="020F0502020204030204" pitchFamily="34" charset="0"/>
                <a:ea typeface="Calibri" panose="020F0502020204030204" pitchFamily="34" charset="0"/>
              </a:rPr>
              <a:t>Pobreza y salud.: un problema global, sus causas, consecuencias y soluciones</a:t>
            </a:r>
            <a:r>
              <a:rPr lang="es-CO" sz="1100" dirty="0">
                <a:effectLst/>
                <a:latin typeface="Calibri" panose="020F0502020204030204" pitchFamily="34" charset="0"/>
                <a:ea typeface="Calibri" panose="020F0502020204030204" pitchFamily="34" charset="0"/>
              </a:rPr>
              <a:t>. Obtenido de https://www.researchgate.net/profile/Pedro-Salinas-3/publication/28155842_Pobreza_y_salud_un_problema_global_sus_causas_consecuencias_y_soluciones/links/53fd77ef0cf2364ccc08c5bf/Pobreza-y-salud-un-problema-global-sus-causas-consecuencias-y-soluciones.pdf</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Sánchez, R., &amp; Chaparro, S. (2020). </a:t>
            </a:r>
            <a:r>
              <a:rPr lang="es-CO" sz="1100" i="1" dirty="0">
                <a:effectLst/>
                <a:latin typeface="Calibri" panose="020F0502020204030204" pitchFamily="34" charset="0"/>
                <a:ea typeface="Calibri" panose="020F0502020204030204" pitchFamily="34" charset="0"/>
              </a:rPr>
              <a:t>Un piso de protección social para preservar la vida: informalidad, pobreza y vulnerabilidad en tiempos de COVID-19</a:t>
            </a:r>
            <a:r>
              <a:rPr lang="es-CO" sz="1100" dirty="0">
                <a:effectLst/>
                <a:latin typeface="Calibri" panose="020F0502020204030204" pitchFamily="34" charset="0"/>
                <a:ea typeface="Calibri" panose="020F0502020204030204" pitchFamily="34" charset="0"/>
              </a:rPr>
              <a:t>. Obtenido de http://www.cid.unal.edu.co/node/4645</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Sen, A. (2000). </a:t>
            </a:r>
            <a:r>
              <a:rPr lang="es-CO" sz="1100" i="1" dirty="0">
                <a:effectLst/>
                <a:latin typeface="Calibri" panose="020F0502020204030204" pitchFamily="34" charset="0"/>
                <a:ea typeface="Calibri" panose="020F0502020204030204" pitchFamily="34" charset="0"/>
              </a:rPr>
              <a:t>Desarrollo y libertad.</a:t>
            </a:r>
            <a:r>
              <a:rPr lang="es-CO" sz="1100" dirty="0">
                <a:effectLst/>
                <a:latin typeface="Calibri" panose="020F0502020204030204" pitchFamily="34" charset="0"/>
                <a:ea typeface="Calibri" panose="020F0502020204030204" pitchFamily="34" charset="0"/>
              </a:rPr>
              <a:t> Bogotá: Planeta.</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Standing, G. (2018). LA RENTA BÁSICA: UN DERECHO PARA TODOS Y PARA SIEMPRE. Pasado &amp; Presente.</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Tena, A. (2017). </a:t>
            </a:r>
            <a:r>
              <a:rPr lang="es-CO" sz="1100" i="1" dirty="0">
                <a:effectLst/>
                <a:latin typeface="Calibri" panose="020F0502020204030204" pitchFamily="34" charset="0"/>
                <a:ea typeface="Calibri" panose="020F0502020204030204" pitchFamily="34" charset="0"/>
              </a:rPr>
              <a:t>La Renta Básica Universal basada en la evidencia</a:t>
            </a:r>
            <a:r>
              <a:rPr lang="es-CO" sz="1100" dirty="0">
                <a:effectLst/>
                <a:latin typeface="Calibri" panose="020F0502020204030204" pitchFamily="34" charset="0"/>
                <a:ea typeface="Calibri" panose="020F0502020204030204" pitchFamily="34" charset="0"/>
              </a:rPr>
              <a:t>. Obtenido de file:///C:/Users/hogar/Downloads/58497-Texto%20del%20art%C3%ADculo-4564456560732-1-10-20181217%20(2).pdf</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Universidad Externado de Colombia. (2019). </a:t>
            </a:r>
            <a:r>
              <a:rPr lang="es-CO" sz="1100" i="1" dirty="0">
                <a:effectLst/>
                <a:latin typeface="Calibri" panose="020F0502020204030204" pitchFamily="34" charset="0"/>
                <a:ea typeface="Calibri" panose="020F0502020204030204" pitchFamily="34" charset="0"/>
              </a:rPr>
              <a:t>COLMOD V. 1.3</a:t>
            </a:r>
            <a:r>
              <a:rPr lang="es-CO" sz="1100" dirty="0">
                <a:effectLst/>
                <a:latin typeface="Calibri" panose="020F0502020204030204" pitchFamily="34" charset="0"/>
                <a:ea typeface="Calibri" panose="020F0502020204030204" pitchFamily="34" charset="0"/>
              </a:rPr>
              <a:t>. Obtenido de https://uexternadoedu-my.sharepoint.com/personal/david_rodriguez_uexternado_edu_co/_layouts/15/onedrive.aspx?id=%2Fpersonal%2Fdavid%5Frodriguez%5Fuexternado%5Fedu%5Fco%2FDocuments%2FDavid%2FCOLMOD%2FSolicitud%20Modelo%2FCOLMOD%20V%2E%201%2E3%2Ezip&amp;parent=</a:t>
            </a:r>
          </a:p>
          <a:p>
            <a:pPr marL="457200" indent="-457200">
              <a:lnSpc>
                <a:spcPct val="107000"/>
              </a:lnSpc>
              <a:spcAft>
                <a:spcPts val="800"/>
              </a:spcAft>
            </a:pPr>
            <a:r>
              <a:rPr lang="es-CO" sz="1100" dirty="0">
                <a:effectLst/>
                <a:latin typeface="Calibri" panose="020F0502020204030204" pitchFamily="34" charset="0"/>
                <a:ea typeface="Calibri" panose="020F0502020204030204" pitchFamily="34" charset="0"/>
              </a:rPr>
              <a:t>Yanes, P., </a:t>
            </a:r>
            <a:r>
              <a:rPr lang="es-CO" sz="1100" dirty="0" err="1">
                <a:effectLst/>
                <a:latin typeface="Calibri" panose="020F0502020204030204" pitchFamily="34" charset="0"/>
                <a:ea typeface="Calibri" panose="020F0502020204030204" pitchFamily="34" charset="0"/>
              </a:rPr>
              <a:t>Vuolo</a:t>
            </a:r>
            <a:r>
              <a:rPr lang="es-CO" sz="1100" dirty="0">
                <a:effectLst/>
                <a:latin typeface="Calibri" panose="020F0502020204030204" pitchFamily="34" charset="0"/>
                <a:ea typeface="Calibri" panose="020F0502020204030204" pitchFamily="34" charset="0"/>
              </a:rPr>
              <a:t>, R., Lo, S. E., &amp; Rodríguez, C. (2008). </a:t>
            </a:r>
            <a:r>
              <a:rPr lang="es-CO" sz="1100" i="1" dirty="0">
                <a:effectLst/>
                <a:latin typeface="Calibri" panose="020F0502020204030204" pitchFamily="34" charset="0"/>
                <a:ea typeface="Calibri" panose="020F0502020204030204" pitchFamily="34" charset="0"/>
              </a:rPr>
              <a:t>“Renta básica universal: ¿derecho de ciudadanía? “ Perspectivas europeas y latinoamericanas</a:t>
            </a:r>
            <a:r>
              <a:rPr lang="es-CO" sz="1100" dirty="0">
                <a:effectLst/>
                <a:latin typeface="Calibri" panose="020F0502020204030204" pitchFamily="34" charset="0"/>
                <a:ea typeface="Calibri" panose="020F0502020204030204" pitchFamily="34" charset="0"/>
              </a:rPr>
              <a:t>. Obtenido de https://base.socioeco.org/docs/librorb.pdf</a:t>
            </a:r>
          </a:p>
          <a:p>
            <a:pPr marL="457200" indent="-457200">
              <a:lnSpc>
                <a:spcPct val="107000"/>
              </a:lnSpc>
              <a:spcAft>
                <a:spcPts val="800"/>
              </a:spcAft>
            </a:pPr>
            <a:endParaRPr lang="es-CO" sz="1100" dirty="0">
              <a:effectLst/>
              <a:latin typeface="Calibri" panose="020F0502020204030204" pitchFamily="34" charset="0"/>
              <a:ea typeface="Calibri" panose="020F0502020204030204" pitchFamily="34" charset="0"/>
            </a:endParaRPr>
          </a:p>
          <a:p>
            <a:endParaRPr lang="es-CO" dirty="0"/>
          </a:p>
        </p:txBody>
      </p:sp>
    </p:spTree>
    <p:extLst>
      <p:ext uri="{BB962C8B-B14F-4D97-AF65-F5344CB8AC3E}">
        <p14:creationId xmlns:p14="http://schemas.microsoft.com/office/powerpoint/2010/main" val="52813867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8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00392" y="5589240"/>
            <a:ext cx="8636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a 1"/>
          <p:cNvGraphicFramePr/>
          <p:nvPr>
            <p:extLst>
              <p:ext uri="{D42A27DB-BD31-4B8C-83A1-F6EECF244321}">
                <p14:modId xmlns:p14="http://schemas.microsoft.com/office/powerpoint/2010/main" val="3125343205"/>
              </p:ext>
            </p:extLst>
          </p:nvPr>
        </p:nvGraphicFramePr>
        <p:xfrm>
          <a:off x="521123" y="692696"/>
          <a:ext cx="8101753" cy="111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a:extLst>
              <a:ext uri="{FF2B5EF4-FFF2-40B4-BE49-F238E27FC236}">
                <a16:creationId xmlns:a16="http://schemas.microsoft.com/office/drawing/2014/main" id="{DDE2ADDB-DF78-90EC-01ED-B5A8FE32FCF9}"/>
              </a:ext>
            </a:extLst>
          </p:cNvPr>
          <p:cNvSpPr txBox="1"/>
          <p:nvPr/>
        </p:nvSpPr>
        <p:spPr>
          <a:xfrm>
            <a:off x="1007603" y="2459504"/>
            <a:ext cx="7128792" cy="1938992"/>
          </a:xfrm>
          <a:prstGeom prst="rect">
            <a:avLst/>
          </a:prstGeom>
          <a:noFill/>
        </p:spPr>
        <p:txBody>
          <a:bodyPr wrap="square" rtlCol="0">
            <a:spAutoFit/>
          </a:bodyPr>
          <a:lstStyle/>
          <a:p>
            <a:pPr algn="just"/>
            <a:r>
              <a:rPr lang="es-MX" sz="2000" dirty="0"/>
              <a:t>Estimar la Viabilidad Financiera de la RBU para Colombia, a partir de un modelo de </a:t>
            </a:r>
            <a:r>
              <a:rPr lang="es-MX" sz="2000" dirty="0" err="1"/>
              <a:t>microsimulación</a:t>
            </a:r>
            <a:r>
              <a:rPr lang="es-MX" sz="2000" dirty="0"/>
              <a:t> donde se analicen los potenciales cambios del sistema fiscal colombiano, contrarrestándolo con diferentes montos potenciales para este programa en el país e identificar su incidencia en el índice de pobreza.</a:t>
            </a:r>
            <a:endParaRPr lang="es-CO" sz="2000" dirty="0"/>
          </a:p>
        </p:txBody>
      </p:sp>
      <p:pic>
        <p:nvPicPr>
          <p:cNvPr id="6" name="Imagen 5">
            <a:extLst>
              <a:ext uri="{FF2B5EF4-FFF2-40B4-BE49-F238E27FC236}">
                <a16:creationId xmlns:a16="http://schemas.microsoft.com/office/drawing/2014/main" id="{98714E9F-2380-A94D-B76D-E0A530A1894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90874" y="4485281"/>
            <a:ext cx="2762250" cy="16573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31162731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75556" y="404664"/>
            <a:ext cx="7992888" cy="830997"/>
          </a:xfrm>
          <a:prstGeom prst="rect">
            <a:avLst/>
          </a:prstGeom>
          <a:noFill/>
        </p:spPr>
        <p:txBody>
          <a:bodyPr wrap="square" rtlCol="0">
            <a:spAutoFit/>
          </a:bodyPr>
          <a:lstStyle/>
          <a:p>
            <a:r>
              <a:rPr lang="es-CO" sz="4800" b="1" dirty="0">
                <a:ln w="22225">
                  <a:solidFill>
                    <a:schemeClr val="tx1"/>
                  </a:solidFill>
                  <a:prstDash val="solid"/>
                </a:ln>
                <a:latin typeface="Century" panose="02040604050505020304" pitchFamily="18" charset="0"/>
              </a:rPr>
              <a:t>Objetivos Específicos</a:t>
            </a:r>
          </a:p>
        </p:txBody>
      </p:sp>
      <p:sp>
        <p:nvSpPr>
          <p:cNvPr id="2" name="CuadroTexto 1">
            <a:extLst>
              <a:ext uri="{FF2B5EF4-FFF2-40B4-BE49-F238E27FC236}">
                <a16:creationId xmlns:a16="http://schemas.microsoft.com/office/drawing/2014/main" id="{9D032420-6781-FBB4-4E1B-5B7BB51F4605}"/>
              </a:ext>
            </a:extLst>
          </p:cNvPr>
          <p:cNvSpPr txBox="1"/>
          <p:nvPr/>
        </p:nvSpPr>
        <p:spPr>
          <a:xfrm>
            <a:off x="579207" y="1628800"/>
            <a:ext cx="7992888" cy="5088573"/>
          </a:xfrm>
          <a:prstGeom prst="rect">
            <a:avLst/>
          </a:prstGeom>
          <a:noFill/>
        </p:spPr>
        <p:txBody>
          <a:bodyPr wrap="square" rtlCol="0">
            <a:spAutoFit/>
          </a:bodyPr>
          <a:lstStyle/>
          <a:p>
            <a:pPr marL="285750" lvl="0" indent="-285750" algn="just">
              <a:spcAft>
                <a:spcPts val="800"/>
              </a:spcAft>
              <a:buFont typeface="Arial" panose="020B0604020202020204" pitchFamily="34" charset="0"/>
              <a:buChar char="•"/>
            </a:pPr>
            <a:r>
              <a:rPr lang="es-CO" sz="2000" dirty="0">
                <a:effectLst/>
                <a:ea typeface="Times New Roman" panose="02020603050405020304" pitchFamily="18" charset="0"/>
                <a:cs typeface="Arial" panose="020B0604020202020204" pitchFamily="34" charset="0"/>
              </a:rPr>
              <a:t>Indagar las características, ventajas y desventajas de la implementación de la RBU a nivel general.</a:t>
            </a:r>
          </a:p>
          <a:p>
            <a:pPr marL="285750" lvl="0" indent="-285750" algn="just">
              <a:spcAft>
                <a:spcPts val="800"/>
              </a:spcAft>
              <a:buFont typeface="Arial" panose="020B0604020202020204" pitchFamily="34" charset="0"/>
              <a:buChar char="•"/>
            </a:pPr>
            <a:endParaRPr lang="es-CO" sz="2000" dirty="0">
              <a:effectLst/>
              <a:ea typeface="Courier New" panose="02070309020205020404" pitchFamily="49" charset="0"/>
              <a:cs typeface="Arial" panose="020B0604020202020204" pitchFamily="34" charset="0"/>
            </a:endParaRPr>
          </a:p>
          <a:p>
            <a:pPr marL="285750" lvl="0" indent="-285750" algn="just">
              <a:spcAft>
                <a:spcPts val="800"/>
              </a:spcAft>
              <a:buFont typeface="Arial" panose="020B0604020202020204" pitchFamily="34" charset="0"/>
              <a:buChar char="•"/>
            </a:pPr>
            <a:r>
              <a:rPr lang="es-CO" sz="2000" dirty="0">
                <a:effectLst/>
                <a:ea typeface="Times New Roman" panose="02020603050405020304" pitchFamily="18" charset="0"/>
                <a:cs typeface="Arial" panose="020B0604020202020204" pitchFamily="34" charset="0"/>
              </a:rPr>
              <a:t>Mostrar la discusión en el país sobre el la RBU y sus posiciones a favor y en contra.</a:t>
            </a:r>
          </a:p>
          <a:p>
            <a:pPr marL="285750" lvl="0" indent="-285750" algn="just">
              <a:spcAft>
                <a:spcPts val="800"/>
              </a:spcAft>
              <a:buFont typeface="Arial" panose="020B0604020202020204" pitchFamily="34" charset="0"/>
              <a:buChar char="•"/>
            </a:pPr>
            <a:endParaRPr lang="es-CO" sz="2000" dirty="0">
              <a:effectLst/>
              <a:ea typeface="Courier New" panose="02070309020205020404" pitchFamily="49" charset="0"/>
              <a:cs typeface="Arial" panose="020B0604020202020204" pitchFamily="34" charset="0"/>
            </a:endParaRPr>
          </a:p>
          <a:p>
            <a:pPr marL="285750" lvl="0" indent="-285750" algn="just">
              <a:spcAft>
                <a:spcPts val="800"/>
              </a:spcAft>
              <a:buFont typeface="Arial" panose="020B0604020202020204" pitchFamily="34" charset="0"/>
              <a:buChar char="•"/>
            </a:pPr>
            <a:r>
              <a:rPr lang="es-CO" sz="2000" dirty="0">
                <a:effectLst/>
                <a:ea typeface="Times New Roman" panose="02020603050405020304" pitchFamily="18" charset="0"/>
                <a:cs typeface="Arial" panose="020B0604020202020204" pitchFamily="34" charset="0"/>
              </a:rPr>
              <a:t>Analizar cuál sería el recaudo tributario en Colombia al realizar cambios en su distribución, para identificar si hay estrategias que se puedan realizar para mejorar dicho recaudo en pro de la implementación de una RBU. </a:t>
            </a:r>
          </a:p>
          <a:p>
            <a:pPr marL="285750" lvl="0" indent="-285750" algn="just">
              <a:spcAft>
                <a:spcPts val="800"/>
              </a:spcAft>
              <a:buFont typeface="Arial" panose="020B0604020202020204" pitchFamily="34" charset="0"/>
              <a:buChar char="•"/>
            </a:pPr>
            <a:endParaRPr lang="es-CO" sz="2000" dirty="0">
              <a:effectLst/>
              <a:ea typeface="Courier New" panose="02070309020205020404" pitchFamily="49" charset="0"/>
              <a:cs typeface="Arial" panose="020B0604020202020204" pitchFamily="34" charset="0"/>
            </a:endParaRPr>
          </a:p>
          <a:p>
            <a:pPr marL="285750" lvl="0" indent="-285750" algn="just">
              <a:spcAft>
                <a:spcPts val="800"/>
              </a:spcAft>
              <a:buFont typeface="Arial" panose="020B0604020202020204" pitchFamily="34" charset="0"/>
              <a:buChar char="•"/>
            </a:pPr>
            <a:r>
              <a:rPr lang="es-CO" sz="2000" dirty="0">
                <a:effectLst/>
                <a:ea typeface="Times New Roman" panose="02020603050405020304" pitchFamily="18" charset="0"/>
                <a:cs typeface="Arial" panose="020B0604020202020204" pitchFamily="34" charset="0"/>
              </a:rPr>
              <a:t>Determinar según el análisis de </a:t>
            </a:r>
            <a:r>
              <a:rPr lang="es-CO" sz="2000" dirty="0" err="1">
                <a:effectLst/>
                <a:ea typeface="Times New Roman" panose="02020603050405020304" pitchFamily="18" charset="0"/>
                <a:cs typeface="Arial" panose="020B0604020202020204" pitchFamily="34" charset="0"/>
              </a:rPr>
              <a:t>microsimulación</a:t>
            </a:r>
            <a:r>
              <a:rPr lang="es-CO" sz="2000" dirty="0">
                <a:effectLst/>
                <a:ea typeface="Times New Roman" panose="02020603050405020304" pitchFamily="18" charset="0"/>
                <a:cs typeface="Arial" panose="020B0604020202020204" pitchFamily="34" charset="0"/>
              </a:rPr>
              <a:t>, el alcance de la implementación de la RBU en el índice de pobreza en país.</a:t>
            </a:r>
            <a:endParaRPr lang="es-CO" sz="2000" dirty="0">
              <a:effectLst/>
              <a:ea typeface="Courier New" panose="02070309020205020404" pitchFamily="49" charset="0"/>
              <a:cs typeface="Arial" panose="020B0604020202020204" pitchFamily="34" charset="0"/>
            </a:endParaRPr>
          </a:p>
          <a:p>
            <a:endParaRPr lang="es-CO" dirty="0"/>
          </a:p>
        </p:txBody>
      </p:sp>
      <p:pic>
        <p:nvPicPr>
          <p:cNvPr id="5" name="Imagen 4">
            <a:extLst>
              <a:ext uri="{FF2B5EF4-FFF2-40B4-BE49-F238E27FC236}">
                <a16:creationId xmlns:a16="http://schemas.microsoft.com/office/drawing/2014/main" id="{A3DE937B-C1BE-2AFD-B5B6-B3ECA1A9C6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3428">
            <a:off x="7666700" y="60735"/>
            <a:ext cx="1360225" cy="1460518"/>
          </a:xfrm>
          <a:prstGeom prst="ellipse">
            <a:avLst/>
          </a:prstGeom>
          <a:ln>
            <a:noFill/>
          </a:ln>
          <a:effectLst>
            <a:softEdge rad="112500"/>
          </a:effectLst>
        </p:spPr>
      </p:pic>
    </p:spTree>
    <p:extLst>
      <p:ext uri="{BB962C8B-B14F-4D97-AF65-F5344CB8AC3E}">
        <p14:creationId xmlns:p14="http://schemas.microsoft.com/office/powerpoint/2010/main" val="88406122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991ADE5-A249-C940-98CF-F5FE25002BB9}"/>
              </a:ext>
            </a:extLst>
          </p:cNvPr>
          <p:cNvSpPr txBox="1"/>
          <p:nvPr/>
        </p:nvSpPr>
        <p:spPr>
          <a:xfrm>
            <a:off x="539552" y="692696"/>
            <a:ext cx="8064896" cy="830997"/>
          </a:xfrm>
          <a:prstGeom prst="rect">
            <a:avLst/>
          </a:prstGeom>
          <a:noFill/>
        </p:spPr>
        <p:txBody>
          <a:bodyPr wrap="square" rtlCol="0">
            <a:spAutoFit/>
          </a:bodyPr>
          <a:lstStyle/>
          <a:p>
            <a:pPr algn="ctr"/>
            <a:r>
              <a:rPr lang="es-CO" sz="4800" b="1" dirty="0">
                <a:ln w="22225">
                  <a:solidFill>
                    <a:schemeClr val="tx1"/>
                  </a:solidFill>
                  <a:prstDash val="solid"/>
                </a:ln>
                <a:latin typeface="Century" panose="02040604050505020304" pitchFamily="18" charset="0"/>
              </a:rPr>
              <a:t>Pregunta</a:t>
            </a:r>
          </a:p>
        </p:txBody>
      </p:sp>
      <p:sp>
        <p:nvSpPr>
          <p:cNvPr id="3" name="CuadroTexto 2">
            <a:extLst>
              <a:ext uri="{FF2B5EF4-FFF2-40B4-BE49-F238E27FC236}">
                <a16:creationId xmlns:a16="http://schemas.microsoft.com/office/drawing/2014/main" id="{92B4177B-FF86-FA6A-EC75-8A1365C32AB9}"/>
              </a:ext>
            </a:extLst>
          </p:cNvPr>
          <p:cNvSpPr txBox="1"/>
          <p:nvPr/>
        </p:nvSpPr>
        <p:spPr>
          <a:xfrm>
            <a:off x="1043607" y="2200138"/>
            <a:ext cx="7056784" cy="1200329"/>
          </a:xfrm>
          <a:prstGeom prst="rect">
            <a:avLst/>
          </a:prstGeom>
          <a:noFill/>
        </p:spPr>
        <p:txBody>
          <a:bodyPr wrap="square" rtlCol="0">
            <a:spAutoFit/>
          </a:bodyPr>
          <a:lstStyle/>
          <a:p>
            <a:pPr algn="ctr"/>
            <a:r>
              <a:rPr lang="es-MX" sz="2400" dirty="0"/>
              <a:t>¿Qué tan viable sería generar cambios en el sistema fiscal para que se pudiese implementar la Renta Básica Universal (RBU) en Colombia?</a:t>
            </a:r>
            <a:endParaRPr lang="es-CO" sz="2400" dirty="0"/>
          </a:p>
        </p:txBody>
      </p:sp>
      <p:pic>
        <p:nvPicPr>
          <p:cNvPr id="5" name="Imagen 4">
            <a:extLst>
              <a:ext uri="{FF2B5EF4-FFF2-40B4-BE49-F238E27FC236}">
                <a16:creationId xmlns:a16="http://schemas.microsoft.com/office/drawing/2014/main" id="{747CC48A-84A5-4CEF-6A33-CCAE1F2AFB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0185" y="3861048"/>
            <a:ext cx="2823630" cy="1962895"/>
          </a:xfrm>
          <a:prstGeom prst="ellipse">
            <a:avLst/>
          </a:prstGeom>
          <a:ln>
            <a:noFill/>
          </a:ln>
          <a:effectLst>
            <a:softEdge rad="112500"/>
          </a:effectLst>
        </p:spPr>
      </p:pic>
    </p:spTree>
    <p:extLst>
      <p:ext uri="{BB962C8B-B14F-4D97-AF65-F5344CB8AC3E}">
        <p14:creationId xmlns:p14="http://schemas.microsoft.com/office/powerpoint/2010/main" val="97345980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907704" y="548680"/>
            <a:ext cx="5328592" cy="830997"/>
          </a:xfrm>
          <a:prstGeom prst="rect">
            <a:avLst/>
          </a:prstGeom>
          <a:noFill/>
        </p:spPr>
        <p:txBody>
          <a:bodyPr wrap="square" rtlCol="0">
            <a:spAutoFit/>
          </a:bodyPr>
          <a:lstStyle/>
          <a:p>
            <a:pPr algn="ctr"/>
            <a:r>
              <a:rPr lang="es-CO" sz="4800" b="1" dirty="0">
                <a:ln w="22225">
                  <a:solidFill>
                    <a:schemeClr val="tx1"/>
                  </a:solidFill>
                  <a:prstDash val="solid"/>
                </a:ln>
                <a:latin typeface="Century" panose="02040604050505020304" pitchFamily="18" charset="0"/>
              </a:rPr>
              <a:t>Hipótesis</a:t>
            </a:r>
          </a:p>
        </p:txBody>
      </p:sp>
      <p:sp>
        <p:nvSpPr>
          <p:cNvPr id="2" name="CuadroTexto 1">
            <a:extLst>
              <a:ext uri="{FF2B5EF4-FFF2-40B4-BE49-F238E27FC236}">
                <a16:creationId xmlns:a16="http://schemas.microsoft.com/office/drawing/2014/main" id="{A3131F36-D0CC-573D-6540-4A8E5859F83B}"/>
              </a:ext>
            </a:extLst>
          </p:cNvPr>
          <p:cNvSpPr txBox="1"/>
          <p:nvPr/>
        </p:nvSpPr>
        <p:spPr>
          <a:xfrm>
            <a:off x="611560" y="1988840"/>
            <a:ext cx="7920880" cy="1631216"/>
          </a:xfrm>
          <a:prstGeom prst="rect">
            <a:avLst/>
          </a:prstGeom>
          <a:noFill/>
        </p:spPr>
        <p:txBody>
          <a:bodyPr wrap="square" rtlCol="0">
            <a:spAutoFit/>
          </a:bodyPr>
          <a:lstStyle/>
          <a:p>
            <a:pPr algn="just"/>
            <a:r>
              <a:rPr lang="es-MX" sz="2000" dirty="0"/>
              <a:t>La RBU tendría un escenario viable en Colombia si el recaudo fiscal tuviera un sistema realmente progresivo. Si la RBU fuera entregada a la población adulta, monto que con el tiempo puede ir incrementando hasta llegar a su ideal, de una RBU, que generaría a su vez una mejora en el índice de pobreza del país.</a:t>
            </a:r>
            <a:endParaRPr lang="es-CO" sz="2000" dirty="0"/>
          </a:p>
        </p:txBody>
      </p:sp>
      <p:pic>
        <p:nvPicPr>
          <p:cNvPr id="5" name="Imagen 4">
            <a:extLst>
              <a:ext uri="{FF2B5EF4-FFF2-40B4-BE49-F238E27FC236}">
                <a16:creationId xmlns:a16="http://schemas.microsoft.com/office/drawing/2014/main" id="{DB1A34C1-979E-E95E-7E20-74BD2EF1BD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7525" y="4229219"/>
            <a:ext cx="3028950" cy="1514475"/>
          </a:xfrm>
          <a:prstGeom prst="rect">
            <a:avLst/>
          </a:prstGeom>
          <a:ln>
            <a:noFill/>
          </a:ln>
          <a:effectLst>
            <a:softEdge rad="112500"/>
          </a:effectLst>
        </p:spPr>
      </p:pic>
    </p:spTree>
    <p:extLst>
      <p:ext uri="{BB962C8B-B14F-4D97-AF65-F5344CB8AC3E}">
        <p14:creationId xmlns:p14="http://schemas.microsoft.com/office/powerpoint/2010/main" val="128919823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95536" y="260648"/>
            <a:ext cx="6840760" cy="830997"/>
          </a:xfrm>
          <a:prstGeom prst="rect">
            <a:avLst/>
          </a:prstGeom>
          <a:noFill/>
        </p:spPr>
        <p:txBody>
          <a:bodyPr wrap="square" rtlCol="0">
            <a:spAutoFit/>
          </a:bodyPr>
          <a:lstStyle/>
          <a:p>
            <a:r>
              <a:rPr lang="es-CO" sz="4800" b="1" dirty="0">
                <a:ln w="22225">
                  <a:solidFill>
                    <a:schemeClr val="tx1"/>
                  </a:solidFill>
                  <a:prstDash val="solid"/>
                </a:ln>
                <a:latin typeface="Century" panose="02040604050505020304" pitchFamily="18" charset="0"/>
              </a:rPr>
              <a:t>Marco Conceptual</a:t>
            </a:r>
          </a:p>
        </p:txBody>
      </p:sp>
      <p:sp>
        <p:nvSpPr>
          <p:cNvPr id="3" name="CuadroTexto 2">
            <a:extLst>
              <a:ext uri="{FF2B5EF4-FFF2-40B4-BE49-F238E27FC236}">
                <a16:creationId xmlns:a16="http://schemas.microsoft.com/office/drawing/2014/main" id="{46BC68FE-18A2-2F4E-673D-F99282B9F631}"/>
              </a:ext>
            </a:extLst>
          </p:cNvPr>
          <p:cNvSpPr txBox="1"/>
          <p:nvPr/>
        </p:nvSpPr>
        <p:spPr>
          <a:xfrm>
            <a:off x="395536" y="1196752"/>
            <a:ext cx="8352928" cy="6463308"/>
          </a:xfrm>
          <a:prstGeom prst="rect">
            <a:avLst/>
          </a:prstGeom>
          <a:noFill/>
        </p:spPr>
        <p:txBody>
          <a:bodyPr wrap="square" rtlCol="0">
            <a:spAutoFit/>
          </a:bodyPr>
          <a:lstStyle/>
          <a:p>
            <a:pPr marL="342900" indent="-342900" algn="just">
              <a:buFont typeface="Wingdings" panose="05000000000000000000" pitchFamily="2" charset="2"/>
              <a:buChar char="q"/>
            </a:pPr>
            <a:r>
              <a:rPr lang="es-MX" sz="2000" dirty="0">
                <a:cs typeface="Arial" panose="020B0604020202020204" pitchFamily="34" charset="0"/>
              </a:rPr>
              <a:t>Antecedentes históricos de la RBU</a:t>
            </a:r>
          </a:p>
          <a:p>
            <a:pPr algn="just"/>
            <a:endParaRPr lang="es-MX" sz="2000" dirty="0">
              <a:effectLst/>
              <a:ea typeface="Times New Roman" panose="02020603050405020304" pitchFamily="18" charset="0"/>
              <a:cs typeface="Arial" panose="020B0604020202020204" pitchFamily="34" charset="0"/>
            </a:endParaRPr>
          </a:p>
          <a:p>
            <a:pPr marL="800100" lvl="1" indent="-342900" algn="just">
              <a:buFont typeface="Arial" panose="020B0604020202020204" pitchFamily="34" charset="0"/>
              <a:buChar char="•"/>
            </a:pPr>
            <a:r>
              <a:rPr lang="es-CO" sz="2000" dirty="0">
                <a:effectLst/>
                <a:ea typeface="Times New Roman" panose="02020603050405020304" pitchFamily="18" charset="0"/>
                <a:cs typeface="Arial" panose="020B0604020202020204" pitchFamily="34" charset="0"/>
              </a:rPr>
              <a:t>Tomás Moro: Eje principal la equidad.</a:t>
            </a:r>
          </a:p>
          <a:p>
            <a:pPr lvl="1" algn="just"/>
            <a:endParaRPr lang="es-CO" sz="2000" dirty="0">
              <a:effectLst/>
              <a:ea typeface="Times New Roman" panose="02020603050405020304" pitchFamily="18" charset="0"/>
              <a:cs typeface="Arial" panose="020B0604020202020204" pitchFamily="34" charset="0"/>
            </a:endParaRPr>
          </a:p>
          <a:p>
            <a:pPr marL="800100" lvl="1" indent="-342900" algn="just">
              <a:buFont typeface="Arial" panose="020B0604020202020204" pitchFamily="34" charset="0"/>
              <a:buChar char="•"/>
            </a:pPr>
            <a:r>
              <a:rPr lang="es-MX" sz="2000" dirty="0">
                <a:cs typeface="Arial" panose="020B0604020202020204" pitchFamily="34" charset="0"/>
              </a:rPr>
              <a:t>Vives: Ingreso a todos los miembros de la sociedad (vida digna); entidades públicas.</a:t>
            </a:r>
          </a:p>
          <a:p>
            <a:pPr lvl="1" algn="just"/>
            <a:endParaRPr lang="es-MX" sz="2000" dirty="0">
              <a:cs typeface="Arial" panose="020B0604020202020204" pitchFamily="34" charset="0"/>
            </a:endParaRPr>
          </a:p>
          <a:p>
            <a:pPr marL="800100" lvl="1" indent="-342900" algn="just">
              <a:buFont typeface="Arial" panose="020B0604020202020204" pitchFamily="34" charset="0"/>
              <a:buChar char="•"/>
            </a:pPr>
            <a:r>
              <a:rPr lang="es-MX" sz="2000" dirty="0">
                <a:cs typeface="Arial" panose="020B0604020202020204" pitchFamily="34" charset="0"/>
              </a:rPr>
              <a:t>La importancia que tiene el Gobierno en la RBU:</a:t>
            </a:r>
          </a:p>
          <a:p>
            <a:pPr lvl="1" algn="just"/>
            <a:endParaRPr lang="es-MX" sz="2000" dirty="0">
              <a:cs typeface="Arial" panose="020B0604020202020204" pitchFamily="34" charset="0"/>
            </a:endParaRPr>
          </a:p>
          <a:p>
            <a:pPr marL="1257300" lvl="2" indent="-342900" algn="just">
              <a:buFont typeface="Courier New" panose="02070309020205020404" pitchFamily="49" charset="0"/>
              <a:buChar char="o"/>
            </a:pPr>
            <a:r>
              <a:rPr lang="es-MX" sz="2000" dirty="0" err="1">
                <a:cs typeface="Arial" panose="020B0604020202020204" pitchFamily="34" charset="0"/>
              </a:rPr>
              <a:t>Spence</a:t>
            </a:r>
            <a:r>
              <a:rPr lang="es-MX" sz="2000" dirty="0">
                <a:cs typeface="Arial" panose="020B0604020202020204" pitchFamily="34" charset="0"/>
              </a:rPr>
              <a:t>: Subastar sus bienes y repartir sus beneficios de manera equitativa entre los miembros de la comunidad.</a:t>
            </a:r>
          </a:p>
          <a:p>
            <a:pPr lvl="2" algn="just"/>
            <a:endParaRPr lang="es-MX" sz="2000" dirty="0">
              <a:cs typeface="Arial" panose="020B0604020202020204" pitchFamily="34" charset="0"/>
            </a:endParaRPr>
          </a:p>
          <a:p>
            <a:pPr marL="1257300" lvl="2" indent="-342900" algn="just">
              <a:buFont typeface="Courier New" panose="02070309020205020404" pitchFamily="49" charset="0"/>
              <a:buChar char="o"/>
            </a:pPr>
            <a:r>
              <a:rPr lang="es-MX" sz="2000" dirty="0">
                <a:cs typeface="Arial" panose="020B0604020202020204" pitchFamily="34" charset="0"/>
              </a:rPr>
              <a:t>Fourier: La RBU un método de recompensa hacia el hombre (derecho natural).</a:t>
            </a:r>
          </a:p>
          <a:p>
            <a:pPr marL="1257300" lvl="2" indent="-342900" algn="just">
              <a:buFont typeface="Courier New" panose="02070309020205020404" pitchFamily="49" charset="0"/>
              <a:buChar char="o"/>
            </a:pPr>
            <a:endParaRPr lang="es-MX" sz="2000" dirty="0">
              <a:cs typeface="Arial" panose="020B0604020202020204" pitchFamily="34" charset="0"/>
            </a:endParaRPr>
          </a:p>
          <a:p>
            <a:pPr marL="1257300" lvl="2" indent="-342900" algn="just">
              <a:buFont typeface="Courier New" panose="02070309020205020404" pitchFamily="49" charset="0"/>
              <a:buChar char="o"/>
            </a:pPr>
            <a:r>
              <a:rPr lang="es-MX" sz="2000" dirty="0" err="1">
                <a:cs typeface="Arial" panose="020B0604020202020204" pitchFamily="34" charset="0"/>
              </a:rPr>
              <a:t>Milner</a:t>
            </a:r>
            <a:r>
              <a:rPr lang="es-MX" sz="2000" dirty="0">
                <a:cs typeface="Arial" panose="020B0604020202020204" pitchFamily="34" charset="0"/>
              </a:rPr>
              <a:t>: Prima del Estado para solucionar los problemas de la extrema pobreza.</a:t>
            </a:r>
          </a:p>
          <a:p>
            <a:endParaRPr lang="es-MX" sz="2000" dirty="0">
              <a:cs typeface="Arial" panose="020B0604020202020204" pitchFamily="34" charset="0"/>
            </a:endParaRPr>
          </a:p>
          <a:p>
            <a:endParaRPr lang="es-MX" dirty="0">
              <a:latin typeface="Calibri" panose="020F0502020204030204" pitchFamily="34" charset="0"/>
            </a:endParaRPr>
          </a:p>
          <a:p>
            <a:endParaRPr lang="es-MX" dirty="0"/>
          </a:p>
          <a:p>
            <a:endParaRPr lang="es-CO" dirty="0"/>
          </a:p>
        </p:txBody>
      </p:sp>
      <p:pic>
        <p:nvPicPr>
          <p:cNvPr id="5" name="Imagen 4">
            <a:extLst>
              <a:ext uri="{FF2B5EF4-FFF2-40B4-BE49-F238E27FC236}">
                <a16:creationId xmlns:a16="http://schemas.microsoft.com/office/drawing/2014/main" id="{E9D917A8-DEBC-ACF9-19C2-6AEAB94A64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83414">
            <a:off x="6457210" y="484618"/>
            <a:ext cx="2056456" cy="1501291"/>
          </a:xfrm>
          <a:prstGeom prst="rect">
            <a:avLst/>
          </a:prstGeom>
          <a:ln>
            <a:noFill/>
          </a:ln>
          <a:effectLst>
            <a:softEdge rad="112500"/>
          </a:effectLst>
        </p:spPr>
      </p:pic>
    </p:spTree>
    <p:extLst>
      <p:ext uri="{BB962C8B-B14F-4D97-AF65-F5344CB8AC3E}">
        <p14:creationId xmlns:p14="http://schemas.microsoft.com/office/powerpoint/2010/main" val="300310967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4447696-5438-044F-F63C-27552F437B8B}"/>
              </a:ext>
            </a:extLst>
          </p:cNvPr>
          <p:cNvSpPr txBox="1"/>
          <p:nvPr/>
        </p:nvSpPr>
        <p:spPr>
          <a:xfrm>
            <a:off x="755576" y="797510"/>
            <a:ext cx="7632848" cy="4955203"/>
          </a:xfrm>
          <a:prstGeom prst="rect">
            <a:avLst/>
          </a:prstGeom>
          <a:noFill/>
        </p:spPr>
        <p:txBody>
          <a:bodyPr wrap="square" rtlCol="0">
            <a:spAutoFit/>
          </a:bodyPr>
          <a:lstStyle/>
          <a:p>
            <a:pPr marL="285750" indent="-285750" algn="just">
              <a:buFont typeface="Wingdings" panose="05000000000000000000" pitchFamily="2" charset="2"/>
              <a:buChar char="q"/>
            </a:pPr>
            <a:r>
              <a:rPr lang="es-CO" sz="2000" dirty="0">
                <a:effectLst/>
                <a:ea typeface="Calibri" panose="020F0502020204030204" pitchFamily="34" charset="0"/>
                <a:cs typeface="Arial" panose="020B0604020202020204" pitchFamily="34" charset="0"/>
              </a:rPr>
              <a:t>Ideal de la RBU:</a:t>
            </a:r>
          </a:p>
          <a:p>
            <a:pPr lvl="1" algn="just"/>
            <a:r>
              <a:rPr lang="es-MX" sz="2000" dirty="0">
                <a:ea typeface="Calibri" panose="020F0502020204030204" pitchFamily="34" charset="0"/>
                <a:cs typeface="Arial" panose="020B0604020202020204" pitchFamily="34" charset="0"/>
              </a:rPr>
              <a:t>S</a:t>
            </a:r>
            <a:r>
              <a:rPr lang="es-MX" sz="2000" dirty="0">
                <a:effectLst/>
                <a:ea typeface="Calibri" panose="020F0502020204030204" pitchFamily="34" charset="0"/>
                <a:cs typeface="Arial" panose="020B0604020202020204" pitchFamily="34" charset="0"/>
              </a:rPr>
              <a:t>u carácter universal pretende asegurar unos ingresos que garanticen el mínimo vital a todos los ciudadanos.</a:t>
            </a:r>
          </a:p>
          <a:p>
            <a:pPr algn="just"/>
            <a:endParaRPr lang="es-CO" sz="2000" dirty="0">
              <a:effectLst/>
              <a:ea typeface="Calibri" panose="020F0502020204030204" pitchFamily="34" charset="0"/>
              <a:cs typeface="Arial" panose="020B0604020202020204" pitchFamily="34" charset="0"/>
            </a:endParaRPr>
          </a:p>
          <a:p>
            <a:pPr marL="800100" lvl="1" indent="-342900" algn="just">
              <a:buFont typeface="Arial" panose="020B0604020202020204" pitchFamily="34" charset="0"/>
              <a:buChar char="•"/>
            </a:pPr>
            <a:r>
              <a:rPr lang="es-CO" sz="2000" dirty="0">
                <a:ea typeface="Calibri" panose="020F0502020204030204" pitchFamily="34" charset="0"/>
                <a:cs typeface="Arial" panose="020B0604020202020204" pitchFamily="34" charset="0"/>
              </a:rPr>
              <a:t>V</a:t>
            </a:r>
            <a:r>
              <a:rPr lang="es-CO" sz="2000" dirty="0">
                <a:effectLst/>
                <a:ea typeface="Calibri" panose="020F0502020204030204" pitchFamily="34" charset="0"/>
                <a:cs typeface="Arial" panose="020B0604020202020204" pitchFamily="34" charset="0"/>
              </a:rPr>
              <a:t>entajas:</a:t>
            </a:r>
          </a:p>
          <a:p>
            <a:pPr marL="1257300" lvl="2" indent="-342900" algn="just">
              <a:buFont typeface="Courier New" panose="02070309020205020404" pitchFamily="49" charset="0"/>
              <a:buChar char="o"/>
            </a:pPr>
            <a:r>
              <a:rPr lang="es-CO" sz="2000" dirty="0">
                <a:effectLst/>
                <a:ea typeface="Calibri" panose="020F0502020204030204" pitchFamily="34" charset="0"/>
                <a:cs typeface="Arial" panose="020B0604020202020204" pitchFamily="34" charset="0"/>
              </a:rPr>
              <a:t>Aceptación universal</a:t>
            </a:r>
            <a:endParaRPr lang="es-CO" sz="2000" dirty="0">
              <a:ea typeface="Calibri" panose="020F0502020204030204" pitchFamily="34" charset="0"/>
              <a:cs typeface="Arial" panose="020B0604020202020204" pitchFamily="34" charset="0"/>
            </a:endParaRPr>
          </a:p>
          <a:p>
            <a:pPr marL="1257300" lvl="2" indent="-342900" algn="just">
              <a:buFont typeface="Courier New" panose="02070309020205020404" pitchFamily="49" charset="0"/>
              <a:buChar char="o"/>
            </a:pPr>
            <a:r>
              <a:rPr lang="es-CO" sz="2000" dirty="0">
                <a:effectLst/>
                <a:ea typeface="Calibri" panose="020F0502020204030204" pitchFamily="34" charset="0"/>
                <a:cs typeface="Arial" panose="020B0604020202020204" pitchFamily="34" charset="0"/>
              </a:rPr>
              <a:t>No hay estigma social</a:t>
            </a:r>
            <a:endParaRPr lang="es-CO" sz="2000" dirty="0">
              <a:ea typeface="Calibri" panose="020F0502020204030204" pitchFamily="34" charset="0"/>
              <a:cs typeface="Arial" panose="020B0604020202020204" pitchFamily="34" charset="0"/>
            </a:endParaRPr>
          </a:p>
          <a:p>
            <a:pPr marL="1257300" lvl="2" indent="-342900" algn="just">
              <a:buFont typeface="Courier New" panose="02070309020205020404" pitchFamily="49" charset="0"/>
              <a:buChar char="o"/>
            </a:pPr>
            <a:r>
              <a:rPr lang="es-CO" sz="2000" dirty="0">
                <a:ea typeface="Calibri" panose="020F0502020204030204" pitchFamily="34" charset="0"/>
                <a:cs typeface="Arial" panose="020B0604020202020204" pitchFamily="34" charset="0"/>
              </a:rPr>
              <a:t>S</a:t>
            </a:r>
            <a:r>
              <a:rPr lang="es-CO" sz="2000" dirty="0">
                <a:effectLst/>
                <a:ea typeface="Calibri" panose="020F0502020204030204" pitchFamily="34" charset="0"/>
                <a:cs typeface="Arial" panose="020B0604020202020204" pitchFamily="34" charset="0"/>
              </a:rPr>
              <a:t>implificación operativa</a:t>
            </a:r>
          </a:p>
          <a:p>
            <a:pPr marL="1257300" lvl="2" indent="-342900" algn="just">
              <a:buFont typeface="Courier New" panose="02070309020205020404" pitchFamily="49" charset="0"/>
              <a:buChar char="o"/>
            </a:pPr>
            <a:r>
              <a:rPr lang="es-CO" sz="2000" dirty="0">
                <a:ea typeface="Calibri" panose="020F0502020204030204" pitchFamily="34" charset="0"/>
                <a:cs typeface="Arial" panose="020B0604020202020204" pitchFamily="34" charset="0"/>
              </a:rPr>
              <a:t>T</a:t>
            </a:r>
            <a:r>
              <a:rPr lang="es-CO" sz="2000" dirty="0">
                <a:effectLst/>
                <a:ea typeface="Calibri" panose="020F0502020204030204" pitchFamily="34" charset="0"/>
                <a:cs typeface="Arial" panose="020B0604020202020204" pitchFamily="34" charset="0"/>
              </a:rPr>
              <a:t>ransparencia del programa</a:t>
            </a:r>
            <a:endParaRPr lang="es-CO" sz="2000" dirty="0">
              <a:ea typeface="Calibri" panose="020F0502020204030204" pitchFamily="34" charset="0"/>
              <a:cs typeface="Arial" panose="020B0604020202020204" pitchFamily="34" charset="0"/>
            </a:endParaRPr>
          </a:p>
          <a:p>
            <a:pPr algn="just"/>
            <a:endParaRPr lang="es-CO" sz="2000" dirty="0">
              <a:effectLst/>
              <a:ea typeface="Calibri" panose="020F0502020204030204" pitchFamily="34" charset="0"/>
              <a:cs typeface="Arial" panose="020B0604020202020204" pitchFamily="34" charset="0"/>
            </a:endParaRPr>
          </a:p>
          <a:p>
            <a:pPr marL="800100" lvl="1" indent="-342900" algn="just">
              <a:buFont typeface="Arial" panose="020B0604020202020204" pitchFamily="34" charset="0"/>
              <a:buChar char="•"/>
            </a:pPr>
            <a:r>
              <a:rPr lang="es-CO" sz="2000" dirty="0">
                <a:effectLst/>
                <a:ea typeface="Calibri" panose="020F0502020204030204" pitchFamily="34" charset="0"/>
                <a:cs typeface="Arial" panose="020B0604020202020204" pitchFamily="34" charset="0"/>
              </a:rPr>
              <a:t>Desventajas</a:t>
            </a:r>
            <a:r>
              <a:rPr lang="es-CO" sz="2000" dirty="0">
                <a:ea typeface="Calibri" panose="020F0502020204030204" pitchFamily="34" charset="0"/>
                <a:cs typeface="Arial" panose="020B0604020202020204" pitchFamily="34" charset="0"/>
              </a:rPr>
              <a:t>:</a:t>
            </a:r>
          </a:p>
          <a:p>
            <a:pPr marL="1257300" lvl="2" indent="-342900" algn="just">
              <a:buFont typeface="Courier New" panose="02070309020205020404" pitchFamily="49" charset="0"/>
              <a:buChar char="o"/>
            </a:pPr>
            <a:r>
              <a:rPr lang="es-CO" sz="2000" dirty="0">
                <a:effectLst/>
                <a:ea typeface="Calibri" panose="020F0502020204030204" pitchFamily="34" charset="0"/>
                <a:cs typeface="Arial" panose="020B0604020202020204" pitchFamily="34" charset="0"/>
              </a:rPr>
              <a:t>Desincentivo de los empleos</a:t>
            </a:r>
          </a:p>
          <a:p>
            <a:pPr marL="1257300" lvl="2" indent="-342900" algn="just">
              <a:buFont typeface="Courier New" panose="02070309020205020404" pitchFamily="49" charset="0"/>
              <a:buChar char="o"/>
            </a:pPr>
            <a:r>
              <a:rPr lang="es-CO" sz="2000" dirty="0">
                <a:ea typeface="Calibri" panose="020F0502020204030204" pitchFamily="34" charset="0"/>
                <a:cs typeface="Arial" panose="020B0604020202020204" pitchFamily="34" charset="0"/>
              </a:rPr>
              <a:t>N</a:t>
            </a:r>
            <a:r>
              <a:rPr lang="es-CO" sz="2000" dirty="0">
                <a:effectLst/>
                <a:ea typeface="Calibri" panose="020F0502020204030204" pitchFamily="34" charset="0"/>
                <a:cs typeface="Arial" panose="020B0604020202020204" pitchFamily="34" charset="0"/>
              </a:rPr>
              <a:t>iveles de inmigración </a:t>
            </a:r>
            <a:endParaRPr lang="es-CO" sz="2000" dirty="0">
              <a:ea typeface="Calibri" panose="020F0502020204030204" pitchFamily="34" charset="0"/>
              <a:cs typeface="Arial" panose="020B0604020202020204" pitchFamily="34" charset="0"/>
            </a:endParaRPr>
          </a:p>
          <a:p>
            <a:pPr marL="1257300" lvl="2" indent="-342900" algn="just">
              <a:buFont typeface="Courier New" panose="02070309020205020404" pitchFamily="49" charset="0"/>
              <a:buChar char="o"/>
            </a:pPr>
            <a:r>
              <a:rPr lang="es-MX" sz="2000" dirty="0">
                <a:ea typeface="Calibri" panose="020F0502020204030204" pitchFamily="34" charset="0"/>
                <a:cs typeface="Arial" panose="020B0604020202020204" pitchFamily="34" charset="0"/>
              </a:rPr>
              <a:t>S</a:t>
            </a:r>
            <a:r>
              <a:rPr lang="es-MX" sz="2000" dirty="0">
                <a:effectLst/>
                <a:ea typeface="Calibri" panose="020F0502020204030204" pitchFamily="34" charset="0"/>
                <a:cs typeface="Arial" panose="020B0604020202020204" pitchFamily="34" charset="0"/>
              </a:rPr>
              <a:t>u viabilidad financiera la mayor incógnitas </a:t>
            </a:r>
            <a:endParaRPr lang="es-CO" sz="2000" dirty="0">
              <a:effectLst/>
              <a:ea typeface="Calibri" panose="020F0502020204030204" pitchFamily="34" charset="0"/>
              <a:cs typeface="Arial" panose="020B0604020202020204" pitchFamily="34" charset="0"/>
            </a:endParaRPr>
          </a:p>
          <a:p>
            <a:pPr algn="just"/>
            <a:endParaRPr lang="es-MX" sz="1800" dirty="0">
              <a:ea typeface="Calibri" panose="020F0502020204030204" pitchFamily="34" charset="0"/>
              <a:cs typeface="Arial" panose="020B0604020202020204" pitchFamily="34" charset="0"/>
            </a:endParaRPr>
          </a:p>
          <a:p>
            <a:endParaRPr lang="es-CO" dirty="0"/>
          </a:p>
        </p:txBody>
      </p:sp>
      <p:pic>
        <p:nvPicPr>
          <p:cNvPr id="4" name="Imagen 3">
            <a:extLst>
              <a:ext uri="{FF2B5EF4-FFF2-40B4-BE49-F238E27FC236}">
                <a16:creationId xmlns:a16="http://schemas.microsoft.com/office/drawing/2014/main" id="{5969965D-E5FC-0B51-A51E-67CE5D88F1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76250">
            <a:off x="5938847" y="2996176"/>
            <a:ext cx="2341233" cy="14047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07711115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5C36613-F85F-B937-B882-6F421042DA62}"/>
              </a:ext>
            </a:extLst>
          </p:cNvPr>
          <p:cNvSpPr txBox="1"/>
          <p:nvPr/>
        </p:nvSpPr>
        <p:spPr>
          <a:xfrm>
            <a:off x="719572" y="528062"/>
            <a:ext cx="7704856" cy="3477875"/>
          </a:xfrm>
          <a:prstGeom prst="rect">
            <a:avLst/>
          </a:prstGeom>
          <a:noFill/>
        </p:spPr>
        <p:txBody>
          <a:bodyPr wrap="square" rtlCol="0">
            <a:spAutoFit/>
          </a:bodyPr>
          <a:lstStyle/>
          <a:p>
            <a:pPr marL="285750" indent="-285750" algn="just">
              <a:buFont typeface="Wingdings" panose="05000000000000000000" pitchFamily="2" charset="2"/>
              <a:buChar char="q"/>
            </a:pPr>
            <a:r>
              <a:rPr lang="es-MX" sz="2000" dirty="0">
                <a:cs typeface="Arial" panose="020B0604020202020204" pitchFamily="34" charset="0"/>
              </a:rPr>
              <a:t>Experiencias de la RBU</a:t>
            </a:r>
          </a:p>
          <a:p>
            <a:pPr marL="285750" indent="-285750" algn="just">
              <a:buFont typeface="Wingdings" panose="05000000000000000000" pitchFamily="2" charset="2"/>
              <a:buChar char="q"/>
            </a:pPr>
            <a:endParaRPr lang="es-MX" sz="2000" dirty="0">
              <a:cs typeface="Arial" panose="020B0604020202020204" pitchFamily="34" charset="0"/>
            </a:endParaRPr>
          </a:p>
          <a:p>
            <a:pPr marL="742950" lvl="1" indent="-285750" algn="just">
              <a:buFont typeface="Arial" panose="020B0604020202020204" pitchFamily="34" charset="0"/>
              <a:buChar char="•"/>
            </a:pPr>
            <a:r>
              <a:rPr lang="es-MX" sz="2000" dirty="0">
                <a:cs typeface="Arial" panose="020B0604020202020204" pitchFamily="34" charset="0"/>
              </a:rPr>
              <a:t>Sugirió implementar una RBU - España (desigualdad)</a:t>
            </a:r>
          </a:p>
          <a:p>
            <a:pPr marL="285750" indent="-285750" algn="just">
              <a:buFont typeface="Arial" panose="020B0604020202020204" pitchFamily="34" charset="0"/>
              <a:buChar char="•"/>
            </a:pPr>
            <a:endParaRPr lang="es-MX" sz="2000" dirty="0">
              <a:cs typeface="Arial" panose="020B0604020202020204" pitchFamily="34" charset="0"/>
            </a:endParaRPr>
          </a:p>
          <a:p>
            <a:pPr marL="742950" lvl="1" indent="-285750" algn="just">
              <a:buFont typeface="Arial" panose="020B0604020202020204" pitchFamily="34" charset="0"/>
              <a:buChar char="•"/>
            </a:pPr>
            <a:r>
              <a:rPr lang="es-MX" sz="2000" dirty="0">
                <a:cs typeface="Arial" panose="020B0604020202020204" pitchFamily="34" charset="0"/>
              </a:rPr>
              <a:t>Proyectos piloto de RBU - Namibia (pobreza y desigualdad), Finlandia (desempleo), Canadá (globalización); Holanda, India y Kenia (tasa de desempleo, pobreza, niveles de búsqueda de trabajo)</a:t>
            </a:r>
          </a:p>
          <a:p>
            <a:pPr marL="285750" indent="-285750" algn="just">
              <a:buFont typeface="Arial" panose="020B0604020202020204" pitchFamily="34" charset="0"/>
              <a:buChar char="•"/>
            </a:pPr>
            <a:endParaRPr lang="es-MX" sz="2000" dirty="0">
              <a:cs typeface="Arial" panose="020B0604020202020204" pitchFamily="34" charset="0"/>
            </a:endParaRPr>
          </a:p>
          <a:p>
            <a:pPr marL="742950" lvl="1" indent="-285750" algn="just">
              <a:buFont typeface="Arial" panose="020B0604020202020204" pitchFamily="34" charset="0"/>
              <a:buChar char="•"/>
            </a:pPr>
            <a:r>
              <a:rPr lang="es-MX" sz="2000" dirty="0">
                <a:cs typeface="Arial" panose="020B0604020202020204" pitchFamily="34" charset="0"/>
              </a:rPr>
              <a:t>Estado de Alaska y el país de Irán: RBU como política de Estado basándose en el petróleo como recurso natural.</a:t>
            </a:r>
          </a:p>
        </p:txBody>
      </p:sp>
      <p:pic>
        <p:nvPicPr>
          <p:cNvPr id="4" name="Imagen 3">
            <a:extLst>
              <a:ext uri="{FF2B5EF4-FFF2-40B4-BE49-F238E27FC236}">
                <a16:creationId xmlns:a16="http://schemas.microsoft.com/office/drawing/2014/main" id="{242E8C16-A43E-8207-4DD4-E37D596A3C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3300" y="4313714"/>
            <a:ext cx="2057400" cy="2219325"/>
          </a:xfrm>
          <a:prstGeom prst="ellipse">
            <a:avLst/>
          </a:prstGeom>
          <a:ln>
            <a:noFill/>
          </a:ln>
          <a:effectLst>
            <a:softEdge rad="112500"/>
          </a:effectLst>
        </p:spPr>
      </p:pic>
    </p:spTree>
    <p:extLst>
      <p:ext uri="{BB962C8B-B14F-4D97-AF65-F5344CB8AC3E}">
        <p14:creationId xmlns:p14="http://schemas.microsoft.com/office/powerpoint/2010/main" val="241657697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30737" y="322647"/>
            <a:ext cx="6840760" cy="830997"/>
          </a:xfrm>
          <a:prstGeom prst="rect">
            <a:avLst/>
          </a:prstGeom>
          <a:noFill/>
        </p:spPr>
        <p:txBody>
          <a:bodyPr wrap="square" rtlCol="0">
            <a:spAutoFit/>
          </a:bodyPr>
          <a:lstStyle/>
          <a:p>
            <a:r>
              <a:rPr lang="es-CO" sz="4800" b="1" dirty="0">
                <a:ln w="22225">
                  <a:solidFill>
                    <a:schemeClr val="tx1"/>
                  </a:solidFill>
                  <a:prstDash val="solid"/>
                </a:ln>
                <a:latin typeface="Century" panose="02040604050505020304" pitchFamily="18" charset="0"/>
              </a:rPr>
              <a:t>Estado del Arte</a:t>
            </a:r>
          </a:p>
        </p:txBody>
      </p:sp>
      <p:sp>
        <p:nvSpPr>
          <p:cNvPr id="3" name="CuadroTexto 2">
            <a:extLst>
              <a:ext uri="{FF2B5EF4-FFF2-40B4-BE49-F238E27FC236}">
                <a16:creationId xmlns:a16="http://schemas.microsoft.com/office/drawing/2014/main" id="{A824D890-09A7-F875-979C-94305FEFA96B}"/>
              </a:ext>
            </a:extLst>
          </p:cNvPr>
          <p:cNvSpPr txBox="1"/>
          <p:nvPr/>
        </p:nvSpPr>
        <p:spPr>
          <a:xfrm>
            <a:off x="539552" y="1484784"/>
            <a:ext cx="8064896" cy="5293757"/>
          </a:xfrm>
          <a:prstGeom prst="rect">
            <a:avLst/>
          </a:prstGeom>
          <a:noFill/>
        </p:spPr>
        <p:txBody>
          <a:bodyPr wrap="square" rtlCol="0">
            <a:spAutoFit/>
          </a:bodyPr>
          <a:lstStyle/>
          <a:p>
            <a:pPr marL="285750" indent="-285750" algn="just">
              <a:buFont typeface="Wingdings" panose="05000000000000000000" pitchFamily="2" charset="2"/>
              <a:buChar char="§"/>
            </a:pPr>
            <a:r>
              <a:rPr lang="es-CO" sz="2000" dirty="0" err="1"/>
              <a:t>Perkiö</a:t>
            </a:r>
            <a:r>
              <a:rPr lang="es-CO" sz="2000" dirty="0"/>
              <a:t>, Yanes et. al, Gutiérrez: </a:t>
            </a:r>
            <a:r>
              <a:rPr lang="es-MX" sz="2000" dirty="0"/>
              <a:t>Medidas de protección social son fundamentales para combatir la pobreza, la desigualdad, el desempleo y el lento crecimiento económico en los países.</a:t>
            </a:r>
          </a:p>
          <a:p>
            <a:pPr algn="just"/>
            <a:endParaRPr lang="es-MX" sz="2000" dirty="0"/>
          </a:p>
          <a:p>
            <a:pPr marL="285750" indent="-285750" algn="just">
              <a:buFont typeface="Wingdings" panose="05000000000000000000" pitchFamily="2" charset="2"/>
              <a:buChar char="§"/>
            </a:pPr>
            <a:r>
              <a:rPr lang="es-CO" sz="2000" dirty="0"/>
              <a:t>Gimeno: </a:t>
            </a:r>
            <a:r>
              <a:rPr lang="es-MX" sz="2000" dirty="0"/>
              <a:t>Como garantizar el derecho fundamental de una vida digna (desincentivo a un mercado de trabajo).</a:t>
            </a:r>
          </a:p>
          <a:p>
            <a:pPr marL="285750" indent="-285750" algn="just">
              <a:buFont typeface="Wingdings" panose="05000000000000000000" pitchFamily="2" charset="2"/>
              <a:buChar char="§"/>
            </a:pPr>
            <a:endParaRPr lang="es-MX" sz="2000" dirty="0"/>
          </a:p>
          <a:p>
            <a:pPr marL="285750" indent="-285750" algn="just">
              <a:buFont typeface="Wingdings" panose="05000000000000000000" pitchFamily="2" charset="2"/>
              <a:buChar char="§"/>
            </a:pPr>
            <a:r>
              <a:rPr lang="es-CO" sz="2000" dirty="0"/>
              <a:t>Garay y Espitia: </a:t>
            </a:r>
            <a:r>
              <a:rPr lang="es-MX" sz="2000" dirty="0"/>
              <a:t>Fuentes de ingreso bruto de los hogares  (ingresos de trabajo, pensiones, capital, no laborales, dividendos); aumentar el recaudo vía impuestos.</a:t>
            </a:r>
          </a:p>
          <a:p>
            <a:pPr marL="285750" indent="-285750" algn="just">
              <a:buFont typeface="Wingdings" panose="05000000000000000000" pitchFamily="2" charset="2"/>
              <a:buChar char="§"/>
            </a:pPr>
            <a:endParaRPr lang="es-MX" sz="2000" dirty="0"/>
          </a:p>
          <a:p>
            <a:pPr marL="285750" indent="-285750" algn="just">
              <a:buFont typeface="Wingdings" panose="05000000000000000000" pitchFamily="2" charset="2"/>
              <a:buChar char="§"/>
            </a:pPr>
            <a:r>
              <a:rPr lang="es-MX" sz="2000" dirty="0"/>
              <a:t>Sánchez y Chaparro: Las transferencias por parte del gobierno realmente no tienen la incidencia esperada en la pobreza.</a:t>
            </a:r>
          </a:p>
          <a:p>
            <a:pPr marL="285750" indent="-285750" algn="just">
              <a:buFont typeface="Wingdings" panose="05000000000000000000" pitchFamily="2" charset="2"/>
              <a:buChar char="§"/>
            </a:pPr>
            <a:endParaRPr lang="es-MX" sz="2000" dirty="0"/>
          </a:p>
          <a:p>
            <a:pPr marL="285750" indent="-285750" algn="just">
              <a:buFont typeface="Wingdings" panose="05000000000000000000" pitchFamily="2" charset="2"/>
              <a:buChar char="§"/>
            </a:pPr>
            <a:r>
              <a:rPr lang="es-MX" sz="2000" dirty="0"/>
              <a:t>CEPAL: Reconocido la importancia de las transferencias monetarias.</a:t>
            </a:r>
          </a:p>
          <a:p>
            <a:pPr algn="just"/>
            <a:endParaRPr lang="es-CO" dirty="0"/>
          </a:p>
        </p:txBody>
      </p:sp>
      <p:pic>
        <p:nvPicPr>
          <p:cNvPr id="7" name="Imagen 6">
            <a:extLst>
              <a:ext uri="{FF2B5EF4-FFF2-40B4-BE49-F238E27FC236}">
                <a16:creationId xmlns:a16="http://schemas.microsoft.com/office/drawing/2014/main" id="{8D55A586-7787-B960-6E9E-F2593565C323}"/>
              </a:ext>
            </a:extLst>
          </p:cNvPr>
          <p:cNvPicPr>
            <a:picLocks noChangeAspect="1"/>
          </p:cNvPicPr>
          <p:nvPr/>
        </p:nvPicPr>
        <p:blipFill rotWithShape="1">
          <a:blip r:embed="rId2">
            <a:extLst>
              <a:ext uri="{28A0092B-C50C-407E-A947-70E740481C1C}">
                <a14:useLocalDpi xmlns:a14="http://schemas.microsoft.com/office/drawing/2010/main" val="0"/>
              </a:ext>
            </a:extLst>
          </a:blip>
          <a:srcRect b="43454"/>
          <a:stretch/>
        </p:blipFill>
        <p:spPr>
          <a:xfrm>
            <a:off x="6012160" y="116068"/>
            <a:ext cx="2076450" cy="1244154"/>
          </a:xfrm>
          <a:prstGeom prst="ellipse">
            <a:avLst/>
          </a:prstGeom>
          <a:ln>
            <a:noFill/>
          </a:ln>
          <a:effectLst>
            <a:softEdge rad="112500"/>
          </a:effectLst>
        </p:spPr>
      </p:pic>
    </p:spTree>
    <p:extLst>
      <p:ext uri="{BB962C8B-B14F-4D97-AF65-F5344CB8AC3E}">
        <p14:creationId xmlns:p14="http://schemas.microsoft.com/office/powerpoint/2010/main" val="95895364"/>
      </p:ext>
    </p:extLst>
  </p:cSld>
  <p:clrMapOvr>
    <a:masterClrMapping/>
  </p:clrMapOvr>
  <p:transition/>
</p:sld>
</file>

<file path=ppt/theme/theme1.xml><?xml version="1.0" encoding="utf-8"?>
<a:theme xmlns:a="http://schemas.openxmlformats.org/drawingml/2006/main" name="Kilter">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TC101859865[[fn=Kilter]]</Template>
  <TotalTime>3669</TotalTime>
  <Words>2336</Words>
  <Application>Microsoft Office PowerPoint</Application>
  <PresentationFormat>Presentación en pantalla (4:3)</PresentationFormat>
  <Paragraphs>143</Paragraphs>
  <Slides>18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Arial</vt:lpstr>
      <vt:lpstr>Calibri</vt:lpstr>
      <vt:lpstr>Century</vt:lpstr>
      <vt:lpstr>Courier New</vt:lpstr>
      <vt:lpstr>Rockwell</vt:lpstr>
      <vt:lpstr>Wingdings</vt:lpstr>
      <vt:lpstr>Kilter</vt:lpstr>
      <vt:lpstr>Estimación de la Viabilidad Financiera de la Renta Básica Universal para Colombia y su Incidencia en la Pobreza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Design</dc:creator>
  <cp:lastModifiedBy>FAMILIA</cp:lastModifiedBy>
  <cp:revision>368</cp:revision>
  <dcterms:created xsi:type="dcterms:W3CDTF">2012-07-13T20:53:13Z</dcterms:created>
  <dcterms:modified xsi:type="dcterms:W3CDTF">2022-06-14T02:02:41Z</dcterms:modified>
</cp:coreProperties>
</file>