
<file path=[Content_Types].xml><?xml version="1.0" encoding="utf-8"?>
<Types xmlns="http://schemas.openxmlformats.org/package/2006/content-types">
  <Default Extension="png" ContentType="image/png"/>
  <Default Extension="aac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60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56" r:id="rId23"/>
    <p:sldId id="257" r:id="rId24"/>
    <p:sldId id="258" r:id="rId25"/>
    <p:sldId id="259" r:id="rId26"/>
    <p:sldId id="280" r:id="rId27"/>
    <p:sldId id="281" r:id="rId28"/>
    <p:sldId id="282" r:id="rId29"/>
    <p:sldId id="283" r:id="rId30"/>
    <p:sldId id="288" r:id="rId31"/>
    <p:sldId id="284" r:id="rId32"/>
    <p:sldId id="285" r:id="rId33"/>
    <p:sldId id="286" r:id="rId34"/>
    <p:sldId id="287" r:id="rId35"/>
    <p:sldId id="289" r:id="rId36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1" autoAdjust="0"/>
    <p:restoredTop sz="94660" autoAdjust="0"/>
  </p:normalViewPr>
  <p:slideViewPr>
    <p:cSldViewPr snapToGrid="0">
      <p:cViewPr>
        <p:scale>
          <a:sx n="78" d="100"/>
          <a:sy n="78" d="100"/>
        </p:scale>
        <p:origin x="-984" y="-3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DEE162-EAA4-4420-BD57-14E2E441A9C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32B431F-469C-45F3-B313-C25363C775AE}">
      <dgm:prSet phldrT="[Texto]"/>
      <dgm:spPr/>
      <dgm:t>
        <a:bodyPr/>
        <a:lstStyle/>
        <a:p>
          <a:r>
            <a:rPr lang="es-CO" b="1" dirty="0" smtClean="0"/>
            <a:t>Libertades Constitucionales </a:t>
          </a:r>
          <a:endParaRPr lang="en-US" b="1" dirty="0"/>
        </a:p>
      </dgm:t>
    </dgm:pt>
    <dgm:pt modelId="{78733BAA-ED48-49FB-B13D-BFB19C05FF4A}" type="parTrans" cxnId="{85B6C732-448B-49C3-ADC2-DED76921814E}">
      <dgm:prSet/>
      <dgm:spPr/>
      <dgm:t>
        <a:bodyPr/>
        <a:lstStyle/>
        <a:p>
          <a:endParaRPr lang="en-US"/>
        </a:p>
      </dgm:t>
    </dgm:pt>
    <dgm:pt modelId="{3475D8EF-3FC6-48B5-8659-3EFE0FADC4CC}" type="sibTrans" cxnId="{85B6C732-448B-49C3-ADC2-DED76921814E}">
      <dgm:prSet/>
      <dgm:spPr/>
      <dgm:t>
        <a:bodyPr/>
        <a:lstStyle/>
        <a:p>
          <a:endParaRPr lang="en-US"/>
        </a:p>
      </dgm:t>
    </dgm:pt>
    <dgm:pt modelId="{6861EFD5-5552-44ED-89EC-5A5E8A6CB249}">
      <dgm:prSet phldrT="[Texto]"/>
      <dgm:spPr/>
      <dgm:t>
        <a:bodyPr/>
        <a:lstStyle/>
        <a:p>
          <a:r>
            <a:rPr lang="es-CO" b="1" dirty="0" smtClean="0"/>
            <a:t>Seguridad pública</a:t>
          </a:r>
          <a:endParaRPr lang="en-US" dirty="0"/>
        </a:p>
      </dgm:t>
    </dgm:pt>
    <dgm:pt modelId="{3A117049-6B36-48FC-8191-B2DAD02D3120}" type="parTrans" cxnId="{37987B98-C0D2-4F36-8A44-06692AF3FDDD}">
      <dgm:prSet/>
      <dgm:spPr/>
      <dgm:t>
        <a:bodyPr/>
        <a:lstStyle/>
        <a:p>
          <a:endParaRPr lang="en-US"/>
        </a:p>
      </dgm:t>
    </dgm:pt>
    <dgm:pt modelId="{8B9AD5EA-7DE3-48B3-ACCD-2E947B62516A}" type="sibTrans" cxnId="{37987B98-C0D2-4F36-8A44-06692AF3FDDD}">
      <dgm:prSet/>
      <dgm:spPr/>
      <dgm:t>
        <a:bodyPr/>
        <a:lstStyle/>
        <a:p>
          <a:endParaRPr lang="en-US"/>
        </a:p>
      </dgm:t>
    </dgm:pt>
    <dgm:pt modelId="{9831983F-71FA-4173-872F-111A97B5F494}">
      <dgm:prSet phldrT="[Texto]"/>
      <dgm:spPr/>
      <dgm:t>
        <a:bodyPr/>
        <a:lstStyle/>
        <a:p>
          <a:r>
            <a:rPr lang="es-CO" b="1" dirty="0" smtClean="0"/>
            <a:t>Salud pública </a:t>
          </a:r>
          <a:endParaRPr lang="en-US" dirty="0"/>
        </a:p>
      </dgm:t>
    </dgm:pt>
    <dgm:pt modelId="{F9380D66-8565-4EAB-A8C2-F2850F3EB0A0}" type="parTrans" cxnId="{16CA96A9-B7A4-441B-8B6B-FA9BE1C3D47B}">
      <dgm:prSet/>
      <dgm:spPr/>
      <dgm:t>
        <a:bodyPr/>
        <a:lstStyle/>
        <a:p>
          <a:endParaRPr lang="en-US"/>
        </a:p>
      </dgm:t>
    </dgm:pt>
    <dgm:pt modelId="{73BAE50C-4443-4485-9CDB-B337DBFD3ABF}" type="sibTrans" cxnId="{16CA96A9-B7A4-441B-8B6B-FA9BE1C3D47B}">
      <dgm:prSet/>
      <dgm:spPr/>
      <dgm:t>
        <a:bodyPr/>
        <a:lstStyle/>
        <a:p>
          <a:endParaRPr lang="en-US"/>
        </a:p>
      </dgm:t>
    </dgm:pt>
    <dgm:pt modelId="{4B8C2D21-68C0-4802-85A1-59CDF98BBBCF}">
      <dgm:prSet phldrT="[Texto]"/>
      <dgm:spPr/>
      <dgm:t>
        <a:bodyPr/>
        <a:lstStyle/>
        <a:p>
          <a:pPr algn="ctr"/>
          <a:r>
            <a:rPr lang="es-CO" b="1" dirty="0" smtClean="0"/>
            <a:t>Microtrafico</a:t>
          </a:r>
          <a:endParaRPr lang="es-CO" b="1" dirty="0" smtClean="0"/>
        </a:p>
      </dgm:t>
    </dgm:pt>
    <dgm:pt modelId="{97D3AE7D-BBF9-486D-853A-5F0C23E86EAE}" type="parTrans" cxnId="{5A7E9DEA-2F7C-4100-AC37-D7AB14D3BB0E}">
      <dgm:prSet/>
      <dgm:spPr/>
      <dgm:t>
        <a:bodyPr/>
        <a:lstStyle/>
        <a:p>
          <a:endParaRPr lang="en-US"/>
        </a:p>
      </dgm:t>
    </dgm:pt>
    <dgm:pt modelId="{B916F5D2-D2DB-4B18-9FC2-5AE79782DFBF}" type="sibTrans" cxnId="{5A7E9DEA-2F7C-4100-AC37-D7AB14D3BB0E}">
      <dgm:prSet/>
      <dgm:spPr/>
      <dgm:t>
        <a:bodyPr/>
        <a:lstStyle/>
        <a:p>
          <a:endParaRPr lang="en-US"/>
        </a:p>
      </dgm:t>
    </dgm:pt>
    <dgm:pt modelId="{1EF8CF49-D078-43B0-818D-74224DF17B9A}">
      <dgm:prSet phldrT="[Texto]"/>
      <dgm:spPr/>
      <dgm:t>
        <a:bodyPr/>
        <a:lstStyle/>
        <a:p>
          <a:r>
            <a:rPr lang="es-CO" b="1" dirty="0" smtClean="0"/>
            <a:t>Producción </a:t>
          </a:r>
        </a:p>
        <a:p>
          <a:r>
            <a:rPr lang="es-CO" b="1" dirty="0" smtClean="0"/>
            <a:t>Distribución </a:t>
          </a:r>
        </a:p>
        <a:p>
          <a:r>
            <a:rPr lang="es-CO" b="1" dirty="0" smtClean="0"/>
            <a:t>Consumo </a:t>
          </a:r>
          <a:endParaRPr lang="en-US" b="1" dirty="0"/>
        </a:p>
      </dgm:t>
    </dgm:pt>
    <dgm:pt modelId="{987BC265-C158-44FD-9920-81B61960F91E}" type="parTrans" cxnId="{F84CF9CC-EA10-4ECF-B4DF-A189CCB172E6}">
      <dgm:prSet/>
      <dgm:spPr/>
      <dgm:t>
        <a:bodyPr/>
        <a:lstStyle/>
        <a:p>
          <a:endParaRPr lang="en-US"/>
        </a:p>
      </dgm:t>
    </dgm:pt>
    <dgm:pt modelId="{E5D7C727-C718-4669-BF83-327562FEEED7}" type="sibTrans" cxnId="{F84CF9CC-EA10-4ECF-B4DF-A189CCB172E6}">
      <dgm:prSet/>
      <dgm:spPr/>
      <dgm:t>
        <a:bodyPr/>
        <a:lstStyle/>
        <a:p>
          <a:endParaRPr lang="en-US"/>
        </a:p>
      </dgm:t>
    </dgm:pt>
    <dgm:pt modelId="{4E6AF14E-F395-447D-A374-34C1B06D0B0B}" type="pres">
      <dgm:prSet presAssocID="{F6DEE162-EAA4-4420-BD57-14E2E441A9C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0CF98C24-39A7-49D2-B349-365CC79EB621}" type="pres">
      <dgm:prSet presAssocID="{432B431F-469C-45F3-B313-C25363C775A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906BFA-18CC-4F27-ACDD-0682EC57A666}" type="pres">
      <dgm:prSet presAssocID="{3475D8EF-3FC6-48B5-8659-3EFE0FADC4CC}" presName="sibTrans" presStyleCnt="0"/>
      <dgm:spPr/>
    </dgm:pt>
    <dgm:pt modelId="{E3B25123-1CB6-4F8A-A1EE-867E47D2D79B}" type="pres">
      <dgm:prSet presAssocID="{6861EFD5-5552-44ED-89EC-5A5E8A6CB24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9692F-5452-4220-9242-8D29D75028B5}" type="pres">
      <dgm:prSet presAssocID="{8B9AD5EA-7DE3-48B3-ACCD-2E947B62516A}" presName="sibTrans" presStyleCnt="0"/>
      <dgm:spPr/>
    </dgm:pt>
    <dgm:pt modelId="{D97427A3-7449-48FC-A7FB-C9A33FD39B13}" type="pres">
      <dgm:prSet presAssocID="{9831983F-71FA-4173-872F-111A97B5F49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D153A0-BD1D-4696-9ACF-9449470E3A99}" type="pres">
      <dgm:prSet presAssocID="{73BAE50C-4443-4485-9CDB-B337DBFD3ABF}" presName="sibTrans" presStyleCnt="0"/>
      <dgm:spPr/>
    </dgm:pt>
    <dgm:pt modelId="{25862376-23D0-4A4C-9312-3064B4A5E9E6}" type="pres">
      <dgm:prSet presAssocID="{4B8C2D21-68C0-4802-85A1-59CDF98BBBC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E65EDE-C049-4847-B808-BF5D4B59206A}" type="pres">
      <dgm:prSet presAssocID="{B916F5D2-D2DB-4B18-9FC2-5AE79782DFBF}" presName="sibTrans" presStyleCnt="0"/>
      <dgm:spPr/>
    </dgm:pt>
    <dgm:pt modelId="{3EF311FE-CB43-463B-AFAA-B33EDFA58F16}" type="pres">
      <dgm:prSet presAssocID="{1EF8CF49-D078-43B0-818D-74224DF17B9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1D8735E5-8E80-4956-A521-A17CBBBC84AD}" type="presOf" srcId="{4B8C2D21-68C0-4802-85A1-59CDF98BBBCF}" destId="{25862376-23D0-4A4C-9312-3064B4A5E9E6}" srcOrd="0" destOrd="0" presId="urn:microsoft.com/office/officeart/2005/8/layout/default"/>
    <dgm:cxn modelId="{8857272D-AD68-4FDA-A16C-6B19F4CF4B16}" type="presOf" srcId="{F6DEE162-EAA4-4420-BD57-14E2E441A9C1}" destId="{4E6AF14E-F395-447D-A374-34C1B06D0B0B}" srcOrd="0" destOrd="0" presId="urn:microsoft.com/office/officeart/2005/8/layout/default"/>
    <dgm:cxn modelId="{85B6C732-448B-49C3-ADC2-DED76921814E}" srcId="{F6DEE162-EAA4-4420-BD57-14E2E441A9C1}" destId="{432B431F-469C-45F3-B313-C25363C775AE}" srcOrd="0" destOrd="0" parTransId="{78733BAA-ED48-49FB-B13D-BFB19C05FF4A}" sibTransId="{3475D8EF-3FC6-48B5-8659-3EFE0FADC4CC}"/>
    <dgm:cxn modelId="{F84CF9CC-EA10-4ECF-B4DF-A189CCB172E6}" srcId="{F6DEE162-EAA4-4420-BD57-14E2E441A9C1}" destId="{1EF8CF49-D078-43B0-818D-74224DF17B9A}" srcOrd="4" destOrd="0" parTransId="{987BC265-C158-44FD-9920-81B61960F91E}" sibTransId="{E5D7C727-C718-4669-BF83-327562FEEED7}"/>
    <dgm:cxn modelId="{15026C4F-06FE-4907-A36D-5F2E14C2763E}" type="presOf" srcId="{6861EFD5-5552-44ED-89EC-5A5E8A6CB249}" destId="{E3B25123-1CB6-4F8A-A1EE-867E47D2D79B}" srcOrd="0" destOrd="0" presId="urn:microsoft.com/office/officeart/2005/8/layout/default"/>
    <dgm:cxn modelId="{5A7E9DEA-2F7C-4100-AC37-D7AB14D3BB0E}" srcId="{F6DEE162-EAA4-4420-BD57-14E2E441A9C1}" destId="{4B8C2D21-68C0-4802-85A1-59CDF98BBBCF}" srcOrd="3" destOrd="0" parTransId="{97D3AE7D-BBF9-486D-853A-5F0C23E86EAE}" sibTransId="{B916F5D2-D2DB-4B18-9FC2-5AE79782DFBF}"/>
    <dgm:cxn modelId="{4A13EA8A-4F8E-4588-A6BF-343671655440}" type="presOf" srcId="{9831983F-71FA-4173-872F-111A97B5F494}" destId="{D97427A3-7449-48FC-A7FB-C9A33FD39B13}" srcOrd="0" destOrd="0" presId="urn:microsoft.com/office/officeart/2005/8/layout/default"/>
    <dgm:cxn modelId="{A91BDFC9-7C65-4039-B5DA-AC3865705B42}" type="presOf" srcId="{1EF8CF49-D078-43B0-818D-74224DF17B9A}" destId="{3EF311FE-CB43-463B-AFAA-B33EDFA58F16}" srcOrd="0" destOrd="0" presId="urn:microsoft.com/office/officeart/2005/8/layout/default"/>
    <dgm:cxn modelId="{16CA96A9-B7A4-441B-8B6B-FA9BE1C3D47B}" srcId="{F6DEE162-EAA4-4420-BD57-14E2E441A9C1}" destId="{9831983F-71FA-4173-872F-111A97B5F494}" srcOrd="2" destOrd="0" parTransId="{F9380D66-8565-4EAB-A8C2-F2850F3EB0A0}" sibTransId="{73BAE50C-4443-4485-9CDB-B337DBFD3ABF}"/>
    <dgm:cxn modelId="{37987B98-C0D2-4F36-8A44-06692AF3FDDD}" srcId="{F6DEE162-EAA4-4420-BD57-14E2E441A9C1}" destId="{6861EFD5-5552-44ED-89EC-5A5E8A6CB249}" srcOrd="1" destOrd="0" parTransId="{3A117049-6B36-48FC-8191-B2DAD02D3120}" sibTransId="{8B9AD5EA-7DE3-48B3-ACCD-2E947B62516A}"/>
    <dgm:cxn modelId="{B62AEE24-C5E9-40E1-9825-93FB192E9E72}" type="presOf" srcId="{432B431F-469C-45F3-B313-C25363C775AE}" destId="{0CF98C24-39A7-49D2-B349-365CC79EB621}" srcOrd="0" destOrd="0" presId="urn:microsoft.com/office/officeart/2005/8/layout/default"/>
    <dgm:cxn modelId="{B9A06097-B1A3-4CFA-964D-2D219D8CF62F}" type="presParOf" srcId="{4E6AF14E-F395-447D-A374-34C1B06D0B0B}" destId="{0CF98C24-39A7-49D2-B349-365CC79EB621}" srcOrd="0" destOrd="0" presId="urn:microsoft.com/office/officeart/2005/8/layout/default"/>
    <dgm:cxn modelId="{6F9D2012-622B-42DA-8B81-C4634070E76F}" type="presParOf" srcId="{4E6AF14E-F395-447D-A374-34C1B06D0B0B}" destId="{7A906BFA-18CC-4F27-ACDD-0682EC57A666}" srcOrd="1" destOrd="0" presId="urn:microsoft.com/office/officeart/2005/8/layout/default"/>
    <dgm:cxn modelId="{89217602-5750-4ACC-92F3-0C5F4E264622}" type="presParOf" srcId="{4E6AF14E-F395-447D-A374-34C1B06D0B0B}" destId="{E3B25123-1CB6-4F8A-A1EE-867E47D2D79B}" srcOrd="2" destOrd="0" presId="urn:microsoft.com/office/officeart/2005/8/layout/default"/>
    <dgm:cxn modelId="{4C917D5D-6BEF-40FA-9875-57D03AA682BC}" type="presParOf" srcId="{4E6AF14E-F395-447D-A374-34C1B06D0B0B}" destId="{FB39692F-5452-4220-9242-8D29D75028B5}" srcOrd="3" destOrd="0" presId="urn:microsoft.com/office/officeart/2005/8/layout/default"/>
    <dgm:cxn modelId="{8A523F29-2624-4E9B-90F4-937721F32409}" type="presParOf" srcId="{4E6AF14E-F395-447D-A374-34C1B06D0B0B}" destId="{D97427A3-7449-48FC-A7FB-C9A33FD39B13}" srcOrd="4" destOrd="0" presId="urn:microsoft.com/office/officeart/2005/8/layout/default"/>
    <dgm:cxn modelId="{6303C84F-2706-4D8B-9554-F9ED6B8342FC}" type="presParOf" srcId="{4E6AF14E-F395-447D-A374-34C1B06D0B0B}" destId="{20D153A0-BD1D-4696-9ACF-9449470E3A99}" srcOrd="5" destOrd="0" presId="urn:microsoft.com/office/officeart/2005/8/layout/default"/>
    <dgm:cxn modelId="{F6C92E35-561C-4322-88FF-709386D57092}" type="presParOf" srcId="{4E6AF14E-F395-447D-A374-34C1B06D0B0B}" destId="{25862376-23D0-4A4C-9312-3064B4A5E9E6}" srcOrd="6" destOrd="0" presId="urn:microsoft.com/office/officeart/2005/8/layout/default"/>
    <dgm:cxn modelId="{5CE5FC15-B3A0-46EF-A095-EE167DBA7BDE}" type="presParOf" srcId="{4E6AF14E-F395-447D-A374-34C1B06D0B0B}" destId="{72E65EDE-C049-4847-B808-BF5D4B59206A}" srcOrd="7" destOrd="0" presId="urn:microsoft.com/office/officeart/2005/8/layout/default"/>
    <dgm:cxn modelId="{652A9EF8-B631-4764-8685-E867D7FAFA78}" type="presParOf" srcId="{4E6AF14E-F395-447D-A374-34C1B06D0B0B}" destId="{3EF311FE-CB43-463B-AFAA-B33EDFA58F16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F98C24-39A7-49D2-B349-365CC79EB621}">
      <dsp:nvSpPr>
        <dsp:cNvPr id="0" name=""/>
        <dsp:cNvSpPr/>
      </dsp:nvSpPr>
      <dsp:spPr>
        <a:xfrm>
          <a:off x="0" y="257254"/>
          <a:ext cx="3286125" cy="197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000" b="1" kern="1200" dirty="0" smtClean="0"/>
            <a:t>Libertades Constitucionales </a:t>
          </a:r>
          <a:endParaRPr lang="en-US" sz="3000" b="1" kern="1200" dirty="0"/>
        </a:p>
      </dsp:txBody>
      <dsp:txXfrm>
        <a:off x="0" y="257254"/>
        <a:ext cx="3286125" cy="1971675"/>
      </dsp:txXfrm>
    </dsp:sp>
    <dsp:sp modelId="{E3B25123-1CB6-4F8A-A1EE-867E47D2D79B}">
      <dsp:nvSpPr>
        <dsp:cNvPr id="0" name=""/>
        <dsp:cNvSpPr/>
      </dsp:nvSpPr>
      <dsp:spPr>
        <a:xfrm>
          <a:off x="3614737" y="257254"/>
          <a:ext cx="3286125" cy="197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000" b="1" kern="1200" dirty="0" smtClean="0"/>
            <a:t>Seguridad pública</a:t>
          </a:r>
          <a:endParaRPr lang="en-US" sz="3000" kern="1200" dirty="0"/>
        </a:p>
      </dsp:txBody>
      <dsp:txXfrm>
        <a:off x="3614737" y="257254"/>
        <a:ext cx="3286125" cy="1971675"/>
      </dsp:txXfrm>
    </dsp:sp>
    <dsp:sp modelId="{D97427A3-7449-48FC-A7FB-C9A33FD39B13}">
      <dsp:nvSpPr>
        <dsp:cNvPr id="0" name=""/>
        <dsp:cNvSpPr/>
      </dsp:nvSpPr>
      <dsp:spPr>
        <a:xfrm>
          <a:off x="7229475" y="257254"/>
          <a:ext cx="3286125" cy="197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000" b="1" kern="1200" dirty="0" smtClean="0"/>
            <a:t>Salud pública </a:t>
          </a:r>
          <a:endParaRPr lang="en-US" sz="3000" kern="1200" dirty="0"/>
        </a:p>
      </dsp:txBody>
      <dsp:txXfrm>
        <a:off x="7229475" y="257254"/>
        <a:ext cx="3286125" cy="1971675"/>
      </dsp:txXfrm>
    </dsp:sp>
    <dsp:sp modelId="{25862376-23D0-4A4C-9312-3064B4A5E9E6}">
      <dsp:nvSpPr>
        <dsp:cNvPr id="0" name=""/>
        <dsp:cNvSpPr/>
      </dsp:nvSpPr>
      <dsp:spPr>
        <a:xfrm>
          <a:off x="1807368" y="2557542"/>
          <a:ext cx="3286125" cy="197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000" b="1" kern="1200" dirty="0" smtClean="0"/>
            <a:t>Microtrafico</a:t>
          </a:r>
          <a:endParaRPr lang="es-CO" sz="3000" b="1" kern="1200" dirty="0" smtClean="0"/>
        </a:p>
      </dsp:txBody>
      <dsp:txXfrm>
        <a:off x="1807368" y="2557542"/>
        <a:ext cx="3286125" cy="1971675"/>
      </dsp:txXfrm>
    </dsp:sp>
    <dsp:sp modelId="{3EF311FE-CB43-463B-AFAA-B33EDFA58F16}">
      <dsp:nvSpPr>
        <dsp:cNvPr id="0" name=""/>
        <dsp:cNvSpPr/>
      </dsp:nvSpPr>
      <dsp:spPr>
        <a:xfrm>
          <a:off x="5422106" y="2557542"/>
          <a:ext cx="3286125" cy="197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000" b="1" kern="1200" dirty="0" smtClean="0"/>
            <a:t>Producción 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000" b="1" kern="1200" dirty="0" smtClean="0"/>
            <a:t>Distribución 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000" b="1" kern="1200" dirty="0" smtClean="0"/>
            <a:t>Consumo </a:t>
          </a:r>
          <a:endParaRPr lang="en-US" sz="3000" b="1" kern="1200" dirty="0"/>
        </a:p>
      </dsp:txBody>
      <dsp:txXfrm>
        <a:off x="5422106" y="2557542"/>
        <a:ext cx="3286125" cy="19716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9F0B37B-7D5A-4667-88B2-20DDAC429997}" type="datetimeFigureOut">
              <a:rPr lang="es-CO" smtClean="0"/>
              <a:t>16/11/2017</a:t>
            </a:fld>
            <a:endParaRPr lang="es-CO" dirty="0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6322B56-421F-4CF0-9CF5-C56CF5400068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0B37B-7D5A-4667-88B2-20DDAC429997}" type="datetimeFigureOut">
              <a:rPr lang="es-CO" smtClean="0"/>
              <a:t>16/11/2017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2B56-421F-4CF0-9CF5-C56CF5400068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0B37B-7D5A-4667-88B2-20DDAC429997}" type="datetimeFigureOut">
              <a:rPr lang="es-CO" smtClean="0"/>
              <a:t>16/11/2017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2B56-421F-4CF0-9CF5-C56CF5400068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0B37B-7D5A-4667-88B2-20DDAC429997}" type="datetimeFigureOut">
              <a:rPr lang="es-CO" smtClean="0"/>
              <a:t>16/11/2017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2B56-421F-4CF0-9CF5-C56CF5400068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0B37B-7D5A-4667-88B2-20DDAC429997}" type="datetimeFigureOut">
              <a:rPr lang="es-CO" smtClean="0"/>
              <a:t>16/11/2017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2B56-421F-4CF0-9CF5-C56CF5400068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0B37B-7D5A-4667-88B2-20DDAC429997}" type="datetimeFigureOut">
              <a:rPr lang="es-CO" smtClean="0"/>
              <a:t>16/11/2017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2B56-421F-4CF0-9CF5-C56CF5400068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0B37B-7D5A-4667-88B2-20DDAC429997}" type="datetimeFigureOut">
              <a:rPr lang="es-CO" smtClean="0"/>
              <a:t>16/11/2017</a:t>
            </a:fld>
            <a:endParaRPr lang="es-CO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2B56-421F-4CF0-9CF5-C56CF5400068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0B37B-7D5A-4667-88B2-20DDAC429997}" type="datetimeFigureOut">
              <a:rPr lang="es-CO" smtClean="0"/>
              <a:t>16/11/2017</a:t>
            </a:fld>
            <a:endParaRPr lang="es-C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2B56-421F-4CF0-9CF5-C56CF5400068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0B37B-7D5A-4667-88B2-20DDAC429997}" type="datetimeFigureOut">
              <a:rPr lang="es-CO" smtClean="0"/>
              <a:t>16/11/2017</a:t>
            </a:fld>
            <a:endParaRPr lang="es-CO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2B56-421F-4CF0-9CF5-C56CF5400068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0B37B-7D5A-4667-88B2-20DDAC429997}" type="datetimeFigureOut">
              <a:rPr lang="es-CO" smtClean="0"/>
              <a:t>16/11/2017</a:t>
            </a:fld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2B56-421F-4CF0-9CF5-C56CF5400068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0B37B-7D5A-4667-88B2-20DDAC429997}" type="datetimeFigureOut">
              <a:rPr lang="es-CO" smtClean="0"/>
              <a:t>16/11/2017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2B56-421F-4CF0-9CF5-C56CF5400068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9F0B37B-7D5A-4667-88B2-20DDAC429997}" type="datetimeFigureOut">
              <a:rPr lang="es-CO" smtClean="0"/>
              <a:t>16/11/2017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6322B56-421F-4CF0-9CF5-C56CF5400068}" type="slidenum">
              <a:rPr lang="es-CO" smtClean="0"/>
              <a:t>‹Nº›</a:t>
            </a:fld>
            <a:endParaRPr lang="es-CO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aac"/><Relationship Id="rId1" Type="http://schemas.openxmlformats.org/officeDocument/2006/relationships/audio" Target="NULL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aac"/><Relationship Id="rId1" Type="http://schemas.openxmlformats.org/officeDocument/2006/relationships/audio" Target="NULL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aac"/><Relationship Id="rId1" Type="http://schemas.openxmlformats.org/officeDocument/2006/relationships/audio" Target="NULL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aac"/><Relationship Id="rId1" Type="http://schemas.openxmlformats.org/officeDocument/2006/relationships/audio" Target="NULL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91320" y="1247120"/>
            <a:ext cx="936632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O" sz="2700" dirty="0"/>
              <a:t>LA LIBERTAD DE LA DOSIS PERSONAL DE ESTUPEFACIENTES Y LA PROLIFERACIÓN DEL MICROTRÁFICO EN UN ESTADO SOCIAL DE DERECHO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image2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334611" y="1921764"/>
            <a:ext cx="3882797" cy="423519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47555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0486" y="960820"/>
            <a:ext cx="8849957" cy="1362075"/>
          </a:xfrm>
        </p:spPr>
        <p:txBody>
          <a:bodyPr>
            <a:normAutofit fontScale="90000"/>
          </a:bodyPr>
          <a:lstStyle/>
          <a:p>
            <a:r>
              <a:rPr lang="es-CO" b="1" i="1" dirty="0"/>
              <a:t>Estudios </a:t>
            </a:r>
            <a:r>
              <a:rPr lang="es-CO" b="1" i="1" dirty="0" smtClean="0"/>
              <a:t>Consumo </a:t>
            </a:r>
            <a:r>
              <a:rPr lang="es-CO" b="1" i="1" dirty="0"/>
              <a:t>de sustancias psicotrópicas en la Región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4" name="Recortar rectángulo de esquina diagonal 3"/>
          <p:cNvSpPr/>
          <p:nvPr/>
        </p:nvSpPr>
        <p:spPr>
          <a:xfrm>
            <a:off x="792626" y="2031160"/>
            <a:ext cx="2372498" cy="3756454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La criminalidad en Colombia tiene relaciones importantes con las sustancias psicoactivas, especialmente en los delitos cometidos bajo efectos de una droga y en los englobados en el narcotráfico </a:t>
            </a:r>
            <a:r>
              <a:rPr lang="es-CO" dirty="0"/>
              <a:t>y conexos</a:t>
            </a:r>
          </a:p>
        </p:txBody>
      </p:sp>
      <p:sp>
        <p:nvSpPr>
          <p:cNvPr id="5" name="Recortar rectángulo de esquina diagonal 4"/>
          <p:cNvSpPr/>
          <p:nvPr/>
        </p:nvSpPr>
        <p:spPr>
          <a:xfrm>
            <a:off x="3491434" y="2031160"/>
            <a:ext cx="2372498" cy="3756454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Otras </a:t>
            </a:r>
            <a:r>
              <a:rPr lang="es-CO" sz="1600" dirty="0" smtClean="0"/>
              <a:t>modalidades de relación </a:t>
            </a:r>
            <a:r>
              <a:rPr lang="es-CO" sz="1600" dirty="0"/>
              <a:t>droga-delito son </a:t>
            </a:r>
            <a:r>
              <a:rPr lang="es-CO" sz="1600" dirty="0" smtClean="0"/>
              <a:t>importantes </a:t>
            </a:r>
            <a:r>
              <a:rPr lang="es-CO" sz="1600" dirty="0"/>
              <a:t>para establecer prevalencias de formas delictivas, causas, aprendizajes, trayectorias de vida en el delito, </a:t>
            </a:r>
            <a:r>
              <a:rPr lang="es-CO" sz="1600" dirty="0" smtClean="0"/>
              <a:t>consecuencias</a:t>
            </a:r>
            <a:endParaRPr lang="es-CO" sz="1600" dirty="0"/>
          </a:p>
        </p:txBody>
      </p:sp>
      <p:sp>
        <p:nvSpPr>
          <p:cNvPr id="6" name="Recortar rectángulo de esquina diagonal 5"/>
          <p:cNvSpPr/>
          <p:nvPr/>
        </p:nvSpPr>
        <p:spPr>
          <a:xfrm>
            <a:off x="6207862" y="2031160"/>
            <a:ext cx="2372498" cy="3756454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Existen patrones geográficos de distribución de los delitos </a:t>
            </a:r>
            <a:r>
              <a:rPr lang="es-CO" sz="1600" dirty="0" smtClean="0"/>
              <a:t>, </a:t>
            </a:r>
            <a:r>
              <a:rPr lang="es-CO" sz="1600" dirty="0"/>
              <a:t>en particular en los delitos bajo efectos de drogas y en los delitos de narcotráfico y actividades asociadas. </a:t>
            </a:r>
          </a:p>
        </p:txBody>
      </p:sp>
      <p:sp>
        <p:nvSpPr>
          <p:cNvPr id="7" name="Recortar rectángulo de esquina diagonal 6"/>
          <p:cNvSpPr/>
          <p:nvPr/>
        </p:nvSpPr>
        <p:spPr>
          <a:xfrm>
            <a:off x="8924290" y="2036608"/>
            <a:ext cx="2372498" cy="3756454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Se encuentran diferencias por sexo en los vínculos con las drogas: los hombres muestran más delitos cometidos bajo los efectos de sustancias y las mujeres más delitos relacionados con el </a:t>
            </a:r>
            <a:r>
              <a:rPr lang="es-CO" sz="1600" dirty="0" smtClean="0"/>
              <a:t>narcotráfico.</a:t>
            </a:r>
            <a:endParaRPr lang="es-CO" sz="1600" dirty="0"/>
          </a:p>
        </p:txBody>
      </p:sp>
    </p:spTree>
    <p:extLst>
      <p:ext uri="{BB962C8B-B14F-4D97-AF65-F5344CB8AC3E}">
        <p14:creationId xmlns:p14="http://schemas.microsoft.com/office/powerpoint/2010/main" val="424323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298847"/>
            <a:ext cx="10515600" cy="1458119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9089856"/>
              </p:ext>
            </p:extLst>
          </p:nvPr>
        </p:nvGraphicFramePr>
        <p:xfrm>
          <a:off x="838200" y="1608058"/>
          <a:ext cx="10515600" cy="4786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9799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03340" y="2604862"/>
            <a:ext cx="4769901" cy="1157328"/>
          </a:xfrm>
        </p:spPr>
        <p:txBody>
          <a:bodyPr>
            <a:normAutofit fontScale="90000"/>
          </a:bodyPr>
          <a:lstStyle/>
          <a:p>
            <a:r>
              <a:rPr lang="es-CO" b="1" i="1" dirty="0"/>
              <a:t>La Droga y la Población Juvenil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62648" y="3762190"/>
            <a:ext cx="8849956" cy="2566086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s-CO" dirty="0"/>
              <a:t>E</a:t>
            </a:r>
            <a:r>
              <a:rPr lang="es-CO" dirty="0" smtClean="0"/>
              <a:t>l </a:t>
            </a:r>
            <a:r>
              <a:rPr lang="es-CO" dirty="0"/>
              <a:t>nivel de educación es un factor significativo para reducir la tasa de menores y jóvenes consumidores así como de los infractores pues se asocia, esto quiere decir que un nivel más o menos adecuado de educación conllevara a menor riesgo tanto de contacto con la droga como de cometer actos que estén en contravía a ley, puesto que los menores infractores tiene un alto consumo de drogas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901" y="457482"/>
            <a:ext cx="3636947" cy="2594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06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6781" y="627187"/>
            <a:ext cx="8849957" cy="1362075"/>
          </a:xfrm>
        </p:spPr>
        <p:txBody>
          <a:bodyPr/>
          <a:lstStyle/>
          <a:p>
            <a:r>
              <a:rPr lang="es-CO" b="1" dirty="0"/>
              <a:t>ANTECEDENTES NORMATIVOS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6" name="Lágrima 5"/>
          <p:cNvSpPr/>
          <p:nvPr/>
        </p:nvSpPr>
        <p:spPr>
          <a:xfrm>
            <a:off x="821365" y="1709351"/>
            <a:ext cx="2304895" cy="221186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LEY 30 DE 1986</a:t>
            </a:r>
          </a:p>
        </p:txBody>
      </p:sp>
      <p:sp>
        <p:nvSpPr>
          <p:cNvPr id="7" name="Lágrima 6"/>
          <p:cNvSpPr/>
          <p:nvPr/>
        </p:nvSpPr>
        <p:spPr>
          <a:xfrm>
            <a:off x="4633424" y="4291914"/>
            <a:ext cx="2304895" cy="221186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dirty="0"/>
              <a:t> </a:t>
            </a:r>
          </a:p>
          <a:p>
            <a:r>
              <a:rPr lang="es-CO" dirty="0"/>
              <a:t>DECRETO 2467 DE 2016</a:t>
            </a:r>
          </a:p>
        </p:txBody>
      </p:sp>
      <p:sp>
        <p:nvSpPr>
          <p:cNvPr id="8" name="Lágrima 7"/>
          <p:cNvSpPr/>
          <p:nvPr/>
        </p:nvSpPr>
        <p:spPr>
          <a:xfrm>
            <a:off x="8256013" y="4180703"/>
            <a:ext cx="2304895" cy="221186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LEY 1566 DE 2012</a:t>
            </a:r>
          </a:p>
        </p:txBody>
      </p:sp>
      <p:sp>
        <p:nvSpPr>
          <p:cNvPr id="9" name="Lágrima 8"/>
          <p:cNvSpPr/>
          <p:nvPr/>
        </p:nvSpPr>
        <p:spPr>
          <a:xfrm>
            <a:off x="8445485" y="1709175"/>
            <a:ext cx="2304895" cy="221186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dirty="0"/>
              <a:t> </a:t>
            </a:r>
          </a:p>
          <a:p>
            <a:r>
              <a:rPr lang="es-CO" dirty="0"/>
              <a:t>ACTO LEGISLATIVO 02 DE 2009</a:t>
            </a:r>
          </a:p>
        </p:txBody>
      </p:sp>
      <p:sp>
        <p:nvSpPr>
          <p:cNvPr id="10" name="Lágrima 9"/>
          <p:cNvSpPr/>
          <p:nvPr/>
        </p:nvSpPr>
        <p:spPr>
          <a:xfrm>
            <a:off x="821364" y="4291914"/>
            <a:ext cx="2304895" cy="221186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dirty="0"/>
              <a:t> </a:t>
            </a:r>
          </a:p>
          <a:p>
            <a:r>
              <a:rPr lang="es-CO" dirty="0"/>
              <a:t> LEY 1453 DE 2011</a:t>
            </a:r>
          </a:p>
        </p:txBody>
      </p:sp>
      <p:sp>
        <p:nvSpPr>
          <p:cNvPr id="11" name="Lágrima 10"/>
          <p:cNvSpPr/>
          <p:nvPr/>
        </p:nvSpPr>
        <p:spPr>
          <a:xfrm>
            <a:off x="4633425" y="1709175"/>
            <a:ext cx="2304895" cy="221186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i="1" dirty="0"/>
              <a:t>DECRETO 1108 DE 1994</a:t>
            </a:r>
            <a:r>
              <a:rPr lang="es-CO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4610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24182" y="5392002"/>
            <a:ext cx="8849957" cy="1362075"/>
          </a:xfrm>
        </p:spPr>
        <p:txBody>
          <a:bodyPr>
            <a:normAutofit fontScale="90000"/>
          </a:bodyPr>
          <a:lstStyle/>
          <a:p>
            <a:r>
              <a:rPr lang="es-CO" b="1" dirty="0"/>
              <a:t>MARCO JURISPRUDENCIAL DOSIS PERSONAL Y SU PERSPECTIVA EN EL MICRO TRÁFICO </a:t>
            </a:r>
            <a:r>
              <a:rPr lang="es-CO" dirty="0"/>
              <a:t/>
            </a:r>
            <a:br>
              <a:rPr lang="es-CO" dirty="0"/>
            </a:b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0596" y="1000898"/>
            <a:ext cx="3064668" cy="268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49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3286" y="726041"/>
            <a:ext cx="8849957" cy="1362075"/>
          </a:xfrm>
        </p:spPr>
        <p:txBody>
          <a:bodyPr/>
          <a:lstStyle/>
          <a:p>
            <a:r>
              <a:rPr lang="es-CO" b="1" i="1" dirty="0"/>
              <a:t>Sentencia de Constitucionalidad nº 574/11 de Corte Constitucional</a:t>
            </a:r>
            <a:endParaRPr lang="es-CO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739978" y="2673179"/>
            <a:ext cx="8849956" cy="3307491"/>
          </a:xfrm>
        </p:spPr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CO" sz="3200" b="1" i="1" dirty="0"/>
              <a:t>La prevención</a:t>
            </a:r>
            <a:endParaRPr lang="es-CO" sz="3200" dirty="0"/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O" sz="3200" b="1" i="1" dirty="0"/>
              <a:t>La mitigación</a:t>
            </a:r>
            <a:endParaRPr lang="es-CO" sz="32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CO" sz="3200" b="1" i="1" dirty="0"/>
              <a:t>La superación</a:t>
            </a:r>
            <a:endParaRPr lang="es-CO" sz="32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CO" sz="3200" b="1" i="1" dirty="0"/>
              <a:t>Construcción de capacidad de respuesta </a:t>
            </a:r>
            <a:endParaRPr lang="es-CO" sz="3200" dirty="0"/>
          </a:p>
          <a:p>
            <a:endParaRPr lang="es-CO" sz="1600" dirty="0"/>
          </a:p>
        </p:txBody>
      </p:sp>
    </p:spTree>
    <p:extLst>
      <p:ext uri="{BB962C8B-B14F-4D97-AF65-F5344CB8AC3E}">
        <p14:creationId xmlns:p14="http://schemas.microsoft.com/office/powerpoint/2010/main" val="378478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4193" y="4364043"/>
            <a:ext cx="1685287" cy="18420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2713" y="960819"/>
            <a:ext cx="8849957" cy="1362075"/>
          </a:xfrm>
        </p:spPr>
        <p:txBody>
          <a:bodyPr>
            <a:normAutofit fontScale="90000"/>
          </a:bodyPr>
          <a:lstStyle/>
          <a:p>
            <a:r>
              <a:rPr lang="es-CO" b="1" i="1" dirty="0"/>
              <a:t>Posiciones Frente a la Sentencia c222-1994 Despenalización Dosis Personal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25381" y="1940011"/>
            <a:ext cx="9282446" cy="392944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CO" dirty="0"/>
              <a:t>“¿Qué pensarían estos jueces si se les dijera que un altísimo porcentaje de consumidores de cocaína no son delincuentes andrajosos y callejeros sino personas integradas a la perfección al aparato productivo? </a:t>
            </a:r>
            <a:endParaRPr lang="es-CO" dirty="0" smtClean="0"/>
          </a:p>
          <a:p>
            <a:pPr>
              <a:lnSpc>
                <a:spcPct val="150000"/>
              </a:lnSpc>
            </a:pPr>
            <a:r>
              <a:rPr lang="es-CO" dirty="0" smtClean="0"/>
              <a:t>¿</a:t>
            </a:r>
            <a:r>
              <a:rPr lang="es-CO" dirty="0"/>
              <a:t>Que la misma cocaína goza de tanta audiencia porque entra a reforzar valores predominantes y aceptados en el mundo actual como el éxito a ultranza, haciendo parte de lo que se ha denominado «</a:t>
            </a:r>
            <a:r>
              <a:rPr lang="es-CO" dirty="0" err="1"/>
              <a:t>microcultura</a:t>
            </a:r>
            <a:r>
              <a:rPr lang="es-CO" dirty="0"/>
              <a:t> del ejecutivo»?</a:t>
            </a:r>
          </a:p>
        </p:txBody>
      </p:sp>
    </p:spTree>
    <p:extLst>
      <p:ext uri="{BB962C8B-B14F-4D97-AF65-F5344CB8AC3E}">
        <p14:creationId xmlns:p14="http://schemas.microsoft.com/office/powerpoint/2010/main" val="147436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68129" y="800181"/>
            <a:ext cx="8849957" cy="1362075"/>
          </a:xfrm>
        </p:spPr>
        <p:txBody>
          <a:bodyPr/>
          <a:lstStyle/>
          <a:p>
            <a:r>
              <a:rPr lang="es-CO" b="1" dirty="0"/>
              <a:t>MICROTRAFICO- DOSIS PERSONAL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grpSp>
        <p:nvGrpSpPr>
          <p:cNvPr id="4" name="7 Grupo"/>
          <p:cNvGrpSpPr/>
          <p:nvPr/>
        </p:nvGrpSpPr>
        <p:grpSpPr>
          <a:xfrm>
            <a:off x="2224216" y="1744264"/>
            <a:ext cx="7776519" cy="4596715"/>
            <a:chOff x="0" y="1367"/>
            <a:chExt cx="5548111" cy="3200400"/>
          </a:xfrm>
        </p:grpSpPr>
        <p:grpSp>
          <p:nvGrpSpPr>
            <p:cNvPr id="5" name="Grupo 4"/>
            <p:cNvGrpSpPr/>
            <p:nvPr/>
          </p:nvGrpSpPr>
          <p:grpSpPr>
            <a:xfrm>
              <a:off x="0" y="1367"/>
              <a:ext cx="5548111" cy="3200400"/>
              <a:chOff x="0" y="1367"/>
              <a:chExt cx="5548111" cy="3200400"/>
            </a:xfrm>
          </p:grpSpPr>
          <p:sp>
            <p:nvSpPr>
              <p:cNvPr id="6" name="Rectángulo 5"/>
              <p:cNvSpPr/>
              <p:nvPr/>
            </p:nvSpPr>
            <p:spPr>
              <a:xfrm>
                <a:off x="61711" y="1367"/>
                <a:ext cx="5486400" cy="3200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25" tIns="91425" rIns="91425" bIns="91425" anchor="ctr" anchorCtr="0"/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CO" sz="11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</a:p>
            </p:txBody>
          </p:sp>
          <p:sp>
            <p:nvSpPr>
              <p:cNvPr id="7" name="Cheurón 6"/>
              <p:cNvSpPr/>
              <p:nvPr/>
            </p:nvSpPr>
            <p:spPr>
              <a:xfrm rot="5400000">
                <a:off x="-137126" y="138494"/>
                <a:ext cx="914176" cy="639923"/>
              </a:xfrm>
              <a:prstGeom prst="chevron">
                <a:avLst>
                  <a:gd name="adj" fmla="val 50000"/>
                </a:avLst>
              </a:prstGeom>
              <a:solidFill>
                <a:srgbClr val="49ACC5"/>
              </a:solidFill>
              <a:ln w="25400" cap="flat" cmpd="sng">
                <a:solidFill>
                  <a:srgbClr val="49ACC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/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CO" sz="11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</a:p>
            </p:txBody>
          </p:sp>
          <p:sp>
            <p:nvSpPr>
              <p:cNvPr id="8" name="Cuadro de texto 9"/>
              <p:cNvSpPr txBox="1"/>
              <p:nvPr/>
            </p:nvSpPr>
            <p:spPr>
              <a:xfrm>
                <a:off x="1" y="321330"/>
                <a:ext cx="639923" cy="2742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5700" tIns="5700" rIns="5700" bIns="5700" anchor="ctr" anchorCtr="0"/>
              <a:lstStyle/>
              <a:p>
                <a:pPr algn="ctr">
                  <a:lnSpc>
                    <a:spcPct val="89000"/>
                  </a:lnSpc>
                  <a:spcAft>
                    <a:spcPts val="0"/>
                  </a:spcAft>
                </a:pPr>
                <a:r>
                  <a:rPr lang="es-CO" sz="9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1er Generación</a:t>
                </a:r>
                <a:endParaRPr lang="es-CO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9" name="Redondear rectángulo de esquina del mismo lado 8"/>
              <p:cNvSpPr/>
              <p:nvPr/>
            </p:nvSpPr>
            <p:spPr>
              <a:xfrm rot="5400000">
                <a:off x="2766054" y="-2124763"/>
                <a:ext cx="594214" cy="4846476"/>
              </a:xfrm>
              <a:prstGeom prst="round2SameRect">
                <a:avLst>
                  <a:gd name="adj1" fmla="val 16667"/>
                  <a:gd name="adj2" fmla="val 0"/>
                </a:avLst>
              </a:prstGeom>
              <a:solidFill>
                <a:schemeClr val="lt1">
                  <a:alpha val="89803"/>
                </a:schemeClr>
              </a:solidFill>
              <a:ln w="25400" cap="flat" cmpd="sng">
                <a:solidFill>
                  <a:srgbClr val="49ACC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/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CO" sz="11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</a:p>
            </p:txBody>
          </p:sp>
          <p:sp>
            <p:nvSpPr>
              <p:cNvPr id="10" name="Cuadro de texto 11"/>
              <p:cNvSpPr txBox="1"/>
              <p:nvPr/>
            </p:nvSpPr>
            <p:spPr>
              <a:xfrm>
                <a:off x="639924" y="30374"/>
                <a:ext cx="4817469" cy="536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128000" tIns="11425" rIns="11425" bIns="11425" anchor="ctr" anchorCtr="0"/>
              <a:lstStyle/>
              <a:p>
                <a:pPr marL="171450" indent="114300">
                  <a:lnSpc>
                    <a:spcPct val="89000"/>
                  </a:lnSpc>
                  <a:spcAft>
                    <a:spcPts val="0"/>
                  </a:spcAft>
                </a:pPr>
                <a:r>
                  <a:rPr lang="es-CO" sz="18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(Años 80-90)Carteles de Medellín y Cali. </a:t>
                </a:r>
                <a:endParaRPr lang="es-CO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1" name="Cheurón 10"/>
              <p:cNvSpPr/>
              <p:nvPr/>
            </p:nvSpPr>
            <p:spPr>
              <a:xfrm rot="5400000">
                <a:off x="-137126" y="899656"/>
                <a:ext cx="914176" cy="639923"/>
              </a:xfrm>
              <a:prstGeom prst="chevron">
                <a:avLst>
                  <a:gd name="adj" fmla="val 50000"/>
                </a:avLst>
              </a:prstGeom>
              <a:solidFill>
                <a:srgbClr val="47D670"/>
              </a:solidFill>
              <a:ln w="25400" cap="flat" cmpd="sng">
                <a:solidFill>
                  <a:srgbClr val="47D67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/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CO" sz="11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</a:p>
            </p:txBody>
          </p:sp>
          <p:sp>
            <p:nvSpPr>
              <p:cNvPr id="12" name="Cuadro de texto 13"/>
              <p:cNvSpPr txBox="1"/>
              <p:nvPr/>
            </p:nvSpPr>
            <p:spPr>
              <a:xfrm>
                <a:off x="1" y="1082492"/>
                <a:ext cx="639923" cy="2742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5700" tIns="5700" rIns="5700" bIns="5700" anchor="ctr" anchorCtr="0"/>
              <a:lstStyle/>
              <a:p>
                <a:pPr algn="ctr">
                  <a:lnSpc>
                    <a:spcPct val="89000"/>
                  </a:lnSpc>
                  <a:spcAft>
                    <a:spcPts val="0"/>
                  </a:spcAft>
                </a:pPr>
                <a:r>
                  <a:rPr lang="es-CO" sz="9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2º Generación</a:t>
                </a:r>
                <a:endParaRPr lang="es-CO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3" name="Redondear rectángulo de esquina del mismo lado 12"/>
              <p:cNvSpPr/>
              <p:nvPr/>
            </p:nvSpPr>
            <p:spPr>
              <a:xfrm rot="5400000">
                <a:off x="2766054" y="-1363600"/>
                <a:ext cx="594214" cy="4846476"/>
              </a:xfrm>
              <a:prstGeom prst="round2SameRect">
                <a:avLst>
                  <a:gd name="adj1" fmla="val 16667"/>
                  <a:gd name="adj2" fmla="val 0"/>
                </a:avLst>
              </a:prstGeom>
              <a:solidFill>
                <a:schemeClr val="lt1">
                  <a:alpha val="89803"/>
                </a:schemeClr>
              </a:solidFill>
              <a:ln w="25400" cap="flat" cmpd="sng">
                <a:solidFill>
                  <a:srgbClr val="47D67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/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CO" sz="11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</a:p>
            </p:txBody>
          </p:sp>
          <p:sp>
            <p:nvSpPr>
              <p:cNvPr id="14" name="Cuadro de texto 15"/>
              <p:cNvSpPr txBox="1"/>
              <p:nvPr/>
            </p:nvSpPr>
            <p:spPr>
              <a:xfrm>
                <a:off x="639924" y="791537"/>
                <a:ext cx="4817469" cy="536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128000" tIns="11425" rIns="11425" bIns="11425" anchor="ctr" anchorCtr="0"/>
              <a:lstStyle/>
              <a:p>
                <a:pPr marL="171450" indent="114300">
                  <a:lnSpc>
                    <a:spcPct val="89000"/>
                  </a:lnSpc>
                  <a:spcAft>
                    <a:spcPts val="0"/>
                  </a:spcAft>
                </a:pPr>
                <a:r>
                  <a:rPr lang="es-CO" sz="18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(1992-2008) Cartel Nortel del Valle, FARC y AUC</a:t>
                </a:r>
                <a:endParaRPr lang="es-CO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5" name="Cheurón 14"/>
              <p:cNvSpPr/>
              <p:nvPr/>
            </p:nvSpPr>
            <p:spPr>
              <a:xfrm rot="5400000">
                <a:off x="-137126" y="1660819"/>
                <a:ext cx="914176" cy="639923"/>
              </a:xfrm>
              <a:prstGeom prst="chevron">
                <a:avLst>
                  <a:gd name="adj" fmla="val 50000"/>
                </a:avLst>
              </a:prstGeom>
              <a:solidFill>
                <a:srgbClr val="ABE745"/>
              </a:solidFill>
              <a:ln w="25400" cap="flat" cmpd="sng">
                <a:solidFill>
                  <a:srgbClr val="ABE74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/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CO" sz="11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</a:p>
            </p:txBody>
          </p:sp>
          <p:sp>
            <p:nvSpPr>
              <p:cNvPr id="16" name="Cuadro de texto 17"/>
              <p:cNvSpPr txBox="1"/>
              <p:nvPr/>
            </p:nvSpPr>
            <p:spPr>
              <a:xfrm>
                <a:off x="1" y="1843655"/>
                <a:ext cx="639923" cy="2742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5700" tIns="5700" rIns="5700" bIns="5700" anchor="ctr" anchorCtr="0"/>
              <a:lstStyle/>
              <a:p>
                <a:pPr algn="ctr">
                  <a:lnSpc>
                    <a:spcPct val="89000"/>
                  </a:lnSpc>
                  <a:spcAft>
                    <a:spcPts val="0"/>
                  </a:spcAft>
                </a:pPr>
                <a:r>
                  <a:rPr lang="es-CO" sz="9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3er Generación</a:t>
                </a:r>
                <a:endParaRPr lang="es-CO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7" name="Redondear rectángulo de esquina del mismo lado 16"/>
              <p:cNvSpPr/>
              <p:nvPr/>
            </p:nvSpPr>
            <p:spPr>
              <a:xfrm rot="5400000">
                <a:off x="2766054" y="-602437"/>
                <a:ext cx="594214" cy="4846476"/>
              </a:xfrm>
              <a:prstGeom prst="round2SameRect">
                <a:avLst>
                  <a:gd name="adj1" fmla="val 16667"/>
                  <a:gd name="adj2" fmla="val 0"/>
                </a:avLst>
              </a:prstGeom>
              <a:solidFill>
                <a:schemeClr val="lt1">
                  <a:alpha val="89803"/>
                </a:schemeClr>
              </a:solidFill>
              <a:ln w="25400" cap="flat" cmpd="sng">
                <a:solidFill>
                  <a:srgbClr val="ABE74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/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CO" sz="11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</a:p>
            </p:txBody>
          </p:sp>
          <p:sp>
            <p:nvSpPr>
              <p:cNvPr id="18" name="Cuadro de texto 19"/>
              <p:cNvSpPr txBox="1"/>
              <p:nvPr/>
            </p:nvSpPr>
            <p:spPr>
              <a:xfrm>
                <a:off x="639924" y="1552700"/>
                <a:ext cx="4817469" cy="536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128000" tIns="11425" rIns="11425" bIns="11425" anchor="ctr" anchorCtr="0"/>
              <a:lstStyle/>
              <a:p>
                <a:pPr marL="171450" indent="114300">
                  <a:lnSpc>
                    <a:spcPct val="89000"/>
                  </a:lnSpc>
                  <a:spcAft>
                    <a:spcPts val="0"/>
                  </a:spcAft>
                </a:pPr>
                <a:r>
                  <a:rPr lang="es-CO" sz="18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(2000 y 2005) Bacrim</a:t>
                </a:r>
                <a:endParaRPr lang="es-CO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9" name="Cheurón 18"/>
              <p:cNvSpPr/>
              <p:nvPr/>
            </p:nvSpPr>
            <p:spPr>
              <a:xfrm rot="5400000">
                <a:off x="-137126" y="2421982"/>
                <a:ext cx="914176" cy="639923"/>
              </a:xfrm>
              <a:prstGeom prst="chevron">
                <a:avLst>
                  <a:gd name="adj" fmla="val 50000"/>
                </a:avLst>
              </a:prstGeom>
              <a:solidFill>
                <a:srgbClr val="F69444"/>
              </a:solidFill>
              <a:ln w="25400" cap="flat" cmpd="sng">
                <a:solidFill>
                  <a:srgbClr val="F6944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/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CO" sz="11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</a:p>
            </p:txBody>
          </p:sp>
          <p:sp>
            <p:nvSpPr>
              <p:cNvPr id="20" name="Cuadro de texto 21"/>
              <p:cNvSpPr txBox="1"/>
              <p:nvPr/>
            </p:nvSpPr>
            <p:spPr>
              <a:xfrm>
                <a:off x="1" y="2604818"/>
                <a:ext cx="639923" cy="2742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5700" tIns="5700" rIns="5700" bIns="5700" anchor="ctr" anchorCtr="0"/>
              <a:lstStyle/>
              <a:p>
                <a:pPr algn="ctr">
                  <a:lnSpc>
                    <a:spcPct val="89000"/>
                  </a:lnSpc>
                  <a:spcAft>
                    <a:spcPts val="0"/>
                  </a:spcAft>
                </a:pPr>
                <a:r>
                  <a:rPr lang="es-CO" sz="9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4º Generación</a:t>
                </a:r>
                <a:endParaRPr lang="es-CO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" name="Redondear rectángulo de esquina del mismo lado 20"/>
              <p:cNvSpPr/>
              <p:nvPr/>
            </p:nvSpPr>
            <p:spPr>
              <a:xfrm rot="5400000">
                <a:off x="2766054" y="158724"/>
                <a:ext cx="594214" cy="4846476"/>
              </a:xfrm>
              <a:prstGeom prst="round2SameRect">
                <a:avLst>
                  <a:gd name="adj1" fmla="val 16667"/>
                  <a:gd name="adj2" fmla="val 0"/>
                </a:avLst>
              </a:prstGeom>
              <a:solidFill>
                <a:schemeClr val="lt1">
                  <a:alpha val="89803"/>
                </a:schemeClr>
              </a:solidFill>
              <a:ln w="25400" cap="flat" cmpd="sng">
                <a:solidFill>
                  <a:srgbClr val="F6944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/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CO" sz="11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</a:p>
            </p:txBody>
          </p:sp>
          <p:sp>
            <p:nvSpPr>
              <p:cNvPr id="22" name="Cuadro de texto 23"/>
              <p:cNvSpPr txBox="1"/>
              <p:nvPr/>
            </p:nvSpPr>
            <p:spPr>
              <a:xfrm>
                <a:off x="639924" y="2313862"/>
                <a:ext cx="4817469" cy="536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128000" tIns="11425" rIns="11425" bIns="11425" anchor="ctr" anchorCtr="0"/>
              <a:lstStyle/>
              <a:p>
                <a:pPr marL="171450" indent="114300">
                  <a:lnSpc>
                    <a:spcPct val="89000"/>
                  </a:lnSpc>
                  <a:spcAft>
                    <a:spcPts val="0"/>
                  </a:spcAft>
                </a:pPr>
                <a:r>
                  <a:rPr lang="es-CO" sz="18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(2010) Delincuencia Organizada que opera de manera multicriminal.</a:t>
                </a:r>
                <a:endParaRPr lang="es-CO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736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135" y="639544"/>
            <a:ext cx="8849957" cy="1362075"/>
          </a:xfrm>
        </p:spPr>
        <p:txBody>
          <a:bodyPr>
            <a:noAutofit/>
          </a:bodyPr>
          <a:lstStyle/>
          <a:p>
            <a:r>
              <a:rPr lang="es-CO" sz="2800" b="1" i="1" dirty="0"/>
              <a:t>Dosis personal un análisis desde el estado y su desarrollo</a:t>
            </a:r>
            <a:r>
              <a:rPr lang="es-CO" sz="2800" b="1" dirty="0"/>
              <a:t> </a:t>
            </a:r>
            <a:r>
              <a:rPr lang="es-CO" sz="2800" b="1" i="1" dirty="0"/>
              <a:t>social, económico, educativo y salud. </a:t>
            </a:r>
            <a:r>
              <a:rPr lang="es-CO" sz="2800" dirty="0"/>
              <a:t/>
            </a:r>
            <a:br>
              <a:rPr lang="es-CO" sz="2800" dirty="0"/>
            </a:br>
            <a:endParaRPr lang="es-CO" sz="2800" dirty="0"/>
          </a:p>
        </p:txBody>
      </p:sp>
      <p:sp>
        <p:nvSpPr>
          <p:cNvPr id="4" name="Conector fuera de página 3"/>
          <p:cNvSpPr/>
          <p:nvPr/>
        </p:nvSpPr>
        <p:spPr>
          <a:xfrm>
            <a:off x="1021755" y="1896675"/>
            <a:ext cx="1680519" cy="1705232"/>
          </a:xfrm>
          <a:prstGeom prst="flowChartOffpage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ESTADO </a:t>
            </a:r>
            <a:endParaRPr lang="es-CO" dirty="0"/>
          </a:p>
        </p:txBody>
      </p:sp>
      <p:sp>
        <p:nvSpPr>
          <p:cNvPr id="5" name="Conector fuera de página 4"/>
          <p:cNvSpPr/>
          <p:nvPr/>
        </p:nvSpPr>
        <p:spPr>
          <a:xfrm>
            <a:off x="6417275" y="4267201"/>
            <a:ext cx="1680519" cy="1705232"/>
          </a:xfrm>
          <a:prstGeom prst="flowChartOffpage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SALUD </a:t>
            </a:r>
            <a:endParaRPr lang="es-CO" dirty="0"/>
          </a:p>
        </p:txBody>
      </p:sp>
      <p:sp>
        <p:nvSpPr>
          <p:cNvPr id="6" name="Conector fuera de página 5"/>
          <p:cNvSpPr/>
          <p:nvPr/>
        </p:nvSpPr>
        <p:spPr>
          <a:xfrm>
            <a:off x="3498486" y="4267201"/>
            <a:ext cx="1680519" cy="1705232"/>
          </a:xfrm>
          <a:prstGeom prst="flowChartOffpage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EDUCATIVO </a:t>
            </a:r>
            <a:endParaRPr lang="es-CO" dirty="0"/>
          </a:p>
        </p:txBody>
      </p:sp>
      <p:sp>
        <p:nvSpPr>
          <p:cNvPr id="7" name="Conector fuera de página 6"/>
          <p:cNvSpPr/>
          <p:nvPr/>
        </p:nvSpPr>
        <p:spPr>
          <a:xfrm>
            <a:off x="3498485" y="1896675"/>
            <a:ext cx="1680519" cy="1705232"/>
          </a:xfrm>
          <a:prstGeom prst="flowChartOffpage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CONSUMIDORES RECREATIVOS </a:t>
            </a:r>
            <a:endParaRPr lang="es-CO" sz="1400" dirty="0"/>
          </a:p>
        </p:txBody>
      </p:sp>
      <p:sp>
        <p:nvSpPr>
          <p:cNvPr id="8" name="Conector fuera de página 7"/>
          <p:cNvSpPr/>
          <p:nvPr/>
        </p:nvSpPr>
        <p:spPr>
          <a:xfrm>
            <a:off x="6103172" y="1927654"/>
            <a:ext cx="1680519" cy="1705232"/>
          </a:xfrm>
          <a:prstGeom prst="flowChartOffpage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SOCIAL </a:t>
            </a:r>
            <a:endParaRPr lang="es-CO" dirty="0"/>
          </a:p>
        </p:txBody>
      </p:sp>
      <p:sp>
        <p:nvSpPr>
          <p:cNvPr id="9" name="Conector fuera de página 8"/>
          <p:cNvSpPr/>
          <p:nvPr/>
        </p:nvSpPr>
        <p:spPr>
          <a:xfrm>
            <a:off x="8579902" y="1896675"/>
            <a:ext cx="1680519" cy="1705232"/>
          </a:xfrm>
          <a:prstGeom prst="flowChartOffpage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 smtClean="0"/>
              <a:t>ECONOMICO </a:t>
            </a:r>
            <a:endParaRPr lang="es-CO" sz="1600" dirty="0"/>
          </a:p>
        </p:txBody>
      </p:sp>
    </p:spTree>
    <p:extLst>
      <p:ext uri="{BB962C8B-B14F-4D97-AF65-F5344CB8AC3E}">
        <p14:creationId xmlns:p14="http://schemas.microsoft.com/office/powerpoint/2010/main" val="397652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2075" y="664257"/>
            <a:ext cx="8849957" cy="1362075"/>
          </a:xfrm>
        </p:spPr>
        <p:txBody>
          <a:bodyPr>
            <a:noAutofit/>
          </a:bodyPr>
          <a:lstStyle/>
          <a:p>
            <a:r>
              <a:rPr lang="es-CO" sz="2800" b="1" dirty="0"/>
              <a:t>LIBERTADES CONSTITUCIONALES  APLICACIÓN EN EL ESTADO SOCIAL DE DERECHO</a:t>
            </a:r>
            <a:r>
              <a:rPr lang="es-CO" sz="2800" dirty="0"/>
              <a:t/>
            </a:r>
            <a:br>
              <a:rPr lang="es-CO" sz="2800" dirty="0"/>
            </a:br>
            <a:endParaRPr lang="es-CO" sz="280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Flecha abajo 4"/>
          <p:cNvSpPr/>
          <p:nvPr/>
        </p:nvSpPr>
        <p:spPr>
          <a:xfrm>
            <a:off x="2167545" y="1791729"/>
            <a:ext cx="6339016" cy="21128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dirty="0" smtClean="0"/>
              <a:t>ARTICULOS CONSTITUCIONALES  </a:t>
            </a:r>
            <a:endParaRPr lang="es-CO" sz="2400" dirty="0"/>
          </a:p>
        </p:txBody>
      </p:sp>
      <p:sp>
        <p:nvSpPr>
          <p:cNvPr id="6" name="Rectángulo redondeado 5"/>
          <p:cNvSpPr/>
          <p:nvPr/>
        </p:nvSpPr>
        <p:spPr>
          <a:xfrm>
            <a:off x="2729777" y="4267201"/>
            <a:ext cx="5214551" cy="1293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4000" dirty="0" smtClean="0"/>
              <a:t>13 - 15 - 16 - 18 - 28</a:t>
            </a:r>
            <a:endParaRPr lang="es-CO" sz="4000" dirty="0"/>
          </a:p>
        </p:txBody>
      </p:sp>
    </p:spTree>
    <p:extLst>
      <p:ext uri="{BB962C8B-B14F-4D97-AF65-F5344CB8AC3E}">
        <p14:creationId xmlns:p14="http://schemas.microsoft.com/office/powerpoint/2010/main" val="270030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22478" r="24695" b="6692"/>
          <a:stretch/>
        </p:blipFill>
        <p:spPr>
          <a:xfrm rot="10800000">
            <a:off x="1029873" y="2070885"/>
            <a:ext cx="2140913" cy="321173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2478" r="24695" b="6692"/>
          <a:stretch/>
        </p:blipFill>
        <p:spPr>
          <a:xfrm>
            <a:off x="9280478" y="1462686"/>
            <a:ext cx="2145135" cy="2754472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06221" y="1027664"/>
            <a:ext cx="8751424" cy="1143000"/>
          </a:xfrm>
        </p:spPr>
        <p:txBody>
          <a:bodyPr>
            <a:normAutofit fontScale="90000"/>
          </a:bodyPr>
          <a:lstStyle/>
          <a:p>
            <a:r>
              <a:rPr lang="es-CO" b="1" dirty="0"/>
              <a:t>Formulación del Problema</a:t>
            </a:r>
            <a:r>
              <a:rPr lang="es-CO" dirty="0"/>
              <a:t/>
            </a:r>
            <a:br>
              <a:rPr lang="es-CO" dirty="0"/>
            </a:b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374141" y="2139794"/>
            <a:ext cx="5702981" cy="3508977"/>
          </a:xfrm>
        </p:spPr>
        <p:txBody>
          <a:bodyPr>
            <a:normAutofit fontScale="92500"/>
          </a:bodyPr>
          <a:lstStyle/>
          <a:p>
            <a:pPr marL="68580" indent="0" algn="just">
              <a:lnSpc>
                <a:spcPct val="150000"/>
              </a:lnSpc>
              <a:buNone/>
            </a:pPr>
            <a:r>
              <a:rPr lang="es-CO" dirty="0" smtClean="0"/>
              <a:t>Cuáles </a:t>
            </a:r>
            <a:r>
              <a:rPr lang="es-CO" dirty="0"/>
              <a:t>serían los lineamientos jurídicos que permiten fundamentar una política pública que proteja a los consumidores de sustancias psicoactivas, y su derecho a </a:t>
            </a:r>
            <a:r>
              <a:rPr lang="es-CO" dirty="0" smtClean="0"/>
              <a:t>la </a:t>
            </a:r>
            <a:r>
              <a:rPr lang="es-CO" dirty="0"/>
              <a:t>dosis personal en el Estado Social de </a:t>
            </a:r>
            <a:r>
              <a:rPr lang="es-CO" dirty="0" smtClean="0"/>
              <a:t>Derecho</a:t>
            </a:r>
            <a:endParaRPr lang="es-CO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55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135" y="466549"/>
            <a:ext cx="8849957" cy="1362075"/>
          </a:xfrm>
        </p:spPr>
        <p:txBody>
          <a:bodyPr>
            <a:normAutofit/>
          </a:bodyPr>
          <a:lstStyle/>
          <a:p>
            <a:r>
              <a:rPr lang="es-CO" sz="3600" b="1" i="1" dirty="0" smtClean="0"/>
              <a:t>La </a:t>
            </a:r>
            <a:r>
              <a:rPr lang="es-CO" sz="3600" b="1" i="1" dirty="0"/>
              <a:t>dosis personal y su consumo ante las libertades constitucionales</a:t>
            </a:r>
            <a:endParaRPr lang="es-CO" sz="360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678194" y="2236573"/>
            <a:ext cx="8849956" cy="3551041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CO" dirty="0" smtClean="0"/>
              <a:t>Toda persona puede </a:t>
            </a:r>
            <a:r>
              <a:rPr lang="es-CO" dirty="0"/>
              <a:t>decidir consumir estupefacientes y el estado debe garantizarle el acceso a esta, sin que </a:t>
            </a:r>
            <a:r>
              <a:rPr lang="es-CO" dirty="0" smtClean="0"/>
              <a:t>pretenda </a:t>
            </a:r>
            <a:r>
              <a:rPr lang="es-CO" dirty="0"/>
              <a:t>por medio de salvaguardar el derecho efectivo a la salud, irrumpir en el libre desarrollo de la personalidad de cada individuo, e imponer un modelo de conducta</a:t>
            </a:r>
            <a:r>
              <a:rPr lang="es-CO" dirty="0" smtClean="0"/>
              <a:t>, pues iría </a:t>
            </a:r>
            <a:r>
              <a:rPr lang="es-CO" dirty="0"/>
              <a:t>en contravía </a:t>
            </a:r>
            <a:r>
              <a:rPr lang="es-CO" dirty="0" smtClean="0"/>
              <a:t>del estado </a:t>
            </a:r>
            <a:r>
              <a:rPr lang="es-CO" dirty="0"/>
              <a:t>social de </a:t>
            </a:r>
            <a:r>
              <a:rPr lang="es-CO" dirty="0" smtClean="0"/>
              <a:t>derecho.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6642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3794" y="577759"/>
            <a:ext cx="8849957" cy="1362075"/>
          </a:xfrm>
        </p:spPr>
        <p:txBody>
          <a:bodyPr>
            <a:noAutofit/>
          </a:bodyPr>
          <a:lstStyle/>
          <a:p>
            <a:r>
              <a:rPr lang="es-CO" sz="3200" b="1" i="1" dirty="0"/>
              <a:t> </a:t>
            </a:r>
            <a:r>
              <a:rPr lang="es-CO" sz="3200" dirty="0"/>
              <a:t/>
            </a:r>
            <a:br>
              <a:rPr lang="es-CO" sz="3200" dirty="0"/>
            </a:br>
            <a:r>
              <a:rPr lang="es-CO" sz="2800" b="1" i="1" dirty="0"/>
              <a:t>Tensión entre Dosis Personal y microtráfico dado por las libertades constitucionales</a:t>
            </a:r>
            <a:r>
              <a:rPr lang="es-CO" sz="2800" dirty="0"/>
              <a:t/>
            </a:r>
            <a:br>
              <a:rPr lang="es-CO" sz="2800" dirty="0"/>
            </a:br>
            <a:endParaRPr lang="es-CO" sz="2800" dirty="0"/>
          </a:p>
        </p:txBody>
      </p:sp>
      <p:pic>
        <p:nvPicPr>
          <p:cNvPr id="4" name="image8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44174" y="1479412"/>
            <a:ext cx="9384929" cy="4896674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32990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O" dirty="0" smtClean="0"/>
              <a:t>Respecto a la regulación del consumo de sustancias psicoactivas  Rodrigo </a:t>
            </a:r>
            <a:r>
              <a:rPr lang="es-CO" dirty="0" err="1" smtClean="0"/>
              <a:t>Uprimy</a:t>
            </a:r>
            <a:r>
              <a:rPr lang="es-CO" dirty="0" smtClean="0"/>
              <a:t>  manifiesta que: </a:t>
            </a:r>
            <a:endParaRPr lang="es-C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671" y="836538"/>
            <a:ext cx="3347884" cy="243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WhatsApp Audio 2017-11-16 at 9.52.22 AM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4200" end="590116.7884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61645" y="25317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258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84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O" dirty="0" smtClean="0"/>
              <a:t>Sobre el intervencionismo del </a:t>
            </a:r>
            <a:r>
              <a:rPr lang="es-CO" dirty="0"/>
              <a:t>E</a:t>
            </a:r>
            <a:r>
              <a:rPr lang="es-CO" dirty="0" smtClean="0"/>
              <a:t>stado frente al consumo de sustancias psicoactivas considera que: </a:t>
            </a:r>
            <a:endParaRPr lang="es-C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890" y="693172"/>
            <a:ext cx="5380741" cy="2699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WhatsApp Audio 2017-11-16 at 9.52.22 AM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06000" end="485117.7884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846490" y="24277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48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O" dirty="0" smtClean="0"/>
              <a:t>Apreciación  sobre la criminalización a la distribución de sustancias psicoactivas</a:t>
            </a:r>
            <a:endParaRPr lang="es-CO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925" y="589936"/>
            <a:ext cx="4675850" cy="2792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WhatsApp Audio 2017-11-16 at 9.52.22 AM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315800" end="300317.7884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069724" y="236917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009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O" dirty="0" smtClean="0"/>
              <a:t>Sobre los beneficios de la legalización de las sustancias psicoactivas manifiesta que: </a:t>
            </a:r>
            <a:endParaRPr lang="es-CO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661" y="840755"/>
            <a:ext cx="3776816" cy="2484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WhatsApp Audio 2017-11-16 at 9.52.22 AM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516000" end="56117.7884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464416" y="271590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829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04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Conclusiones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Es necesario formar un concepto </a:t>
            </a:r>
            <a:r>
              <a:rPr lang="es-CO" dirty="0"/>
              <a:t>serio, crítico y correctamente estructurado sobre esta </a:t>
            </a:r>
            <a:r>
              <a:rPr lang="es-CO" dirty="0" smtClean="0"/>
              <a:t>problemática</a:t>
            </a:r>
          </a:p>
          <a:p>
            <a:r>
              <a:rPr lang="es-CO" dirty="0" smtClean="0"/>
              <a:t>La </a:t>
            </a:r>
            <a:r>
              <a:rPr lang="es-CO" dirty="0"/>
              <a:t>dosis personal </a:t>
            </a:r>
            <a:r>
              <a:rPr lang="es-CO" dirty="0" smtClean="0"/>
              <a:t>protege al </a:t>
            </a:r>
            <a:r>
              <a:rPr lang="es-CO" dirty="0" err="1" smtClean="0"/>
              <a:t>microtrafico</a:t>
            </a:r>
            <a:r>
              <a:rPr lang="es-CO" dirty="0" smtClean="0"/>
              <a:t> al no regular </a:t>
            </a:r>
            <a:r>
              <a:rPr lang="es-CO" dirty="0"/>
              <a:t>su producción y </a:t>
            </a:r>
            <a:r>
              <a:rPr lang="es-CO" dirty="0" smtClean="0"/>
              <a:t>distribución. </a:t>
            </a:r>
          </a:p>
          <a:p>
            <a:r>
              <a:rPr lang="es-CO" dirty="0"/>
              <a:t>Drogas Prohibición o </a:t>
            </a:r>
            <a:r>
              <a:rPr lang="es-CO" dirty="0" smtClean="0"/>
              <a:t>Legalización, es necesario </a:t>
            </a:r>
            <a:r>
              <a:rPr lang="es-CO" dirty="0"/>
              <a:t>repensar las políticas públicas frente al consumo </a:t>
            </a:r>
            <a:r>
              <a:rPr lang="es-CO" dirty="0" smtClean="0"/>
              <a:t>de estupefacientes </a:t>
            </a:r>
            <a:r>
              <a:rPr lang="es-CO" dirty="0"/>
              <a:t>con un enfoque diferencial en toda su cadena de producción distribución y </a:t>
            </a:r>
            <a:r>
              <a:rPr lang="es-CO" dirty="0" smtClean="0"/>
              <a:t>consumo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43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5458753"/>
              </p:ext>
            </p:extLst>
          </p:nvPr>
        </p:nvGraphicFramePr>
        <p:xfrm>
          <a:off x="682752" y="902207"/>
          <a:ext cx="10863072" cy="56083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1536"/>
                <a:gridCol w="5431536"/>
              </a:tblGrid>
              <a:tr h="28711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ESTRUCTURA</a:t>
                      </a:r>
                      <a:endParaRPr lang="en-US" sz="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58" marR="4995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COLOMBIA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58" marR="49958" marT="0" marB="0"/>
                </a:tc>
              </a:tr>
              <a:tr h="193537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Objetivo de la política pública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58" marR="49958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Font typeface="Arial"/>
                        <a:buChar char="●"/>
                      </a:pPr>
                      <a:r>
                        <a:rPr lang="es-CO" sz="800">
                          <a:effectLst/>
                        </a:rPr>
                        <a:t>Establecer lineamientos que permitan la protección de las libertades Constitucionales del consumidor.</a:t>
                      </a:r>
                      <a:endParaRPr lang="en-US" sz="80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Font typeface="Arial"/>
                        <a:buChar char="●"/>
                      </a:pPr>
                      <a:r>
                        <a:rPr lang="es-CO" sz="800">
                          <a:effectLst/>
                        </a:rPr>
                        <a:t>Enfoque diferencial por territorio, grupos poblacionales y necesidades de intervención</a:t>
                      </a:r>
                      <a:endParaRPr lang="en-US" sz="80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Font typeface="Arial"/>
                        <a:buChar char="●"/>
                      </a:pPr>
                      <a:r>
                        <a:rPr lang="es-CO" sz="800">
                          <a:effectLst/>
                        </a:rPr>
                        <a:t>creación  establecimientos naranjas </a:t>
                      </a:r>
                      <a:endParaRPr lang="en-US" sz="80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Font typeface="Arial"/>
                        <a:buChar char="●"/>
                      </a:pPr>
                      <a:r>
                        <a:rPr lang="es-CO" sz="800">
                          <a:effectLst/>
                        </a:rPr>
                        <a:t>política criminal diferencial 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Noto Sans Symbols"/>
                        <a:ea typeface="Noto Sans Symbols"/>
                        <a:cs typeface="Noto Sans Symbols"/>
                      </a:endParaRPr>
                    </a:p>
                  </a:txBody>
                  <a:tcPr marL="49958" marR="49958" marT="0" marB="0"/>
                </a:tc>
              </a:tr>
              <a:tr h="57422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Consumo de la dosis personal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58" marR="4995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Regulación normativa acorde a los pronunciamientos de la corte respeto al consumo de estupefacientes.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58" marR="49958" marT="0" marB="0"/>
                </a:tc>
              </a:tr>
              <a:tr h="57422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Forma de adopción del consumo de dosis personal.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58" marR="4995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Por medio del pronunciamiento de la Corte Constitucional en 1994. No se produjo como política de Estado. 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58" marR="49958" marT="0" marB="0"/>
                </a:tc>
              </a:tr>
              <a:tr h="108892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Venta de Estupefacientes.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58" marR="4995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Implementación de alternativas al encarcelamiento para delitos menores de drogas, no pertenecientes a bandas criminales.</a:t>
                      </a:r>
                      <a:endParaRPr lang="en-US" sz="8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 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58" marR="49958" marT="0" marB="0"/>
                </a:tc>
              </a:tr>
              <a:tr h="86133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 </a:t>
                      </a:r>
                      <a:endParaRPr lang="en-US" sz="8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Cultivo de Estupefacientes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58" marR="4995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Los cultivadores no deben continuar siendo objeto de persecución penal sino de programas de desarrollo alternativo eficaces para la sustitución de cultivos ilícitos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58" marR="49958" marT="0" marB="0"/>
                </a:tc>
              </a:tr>
              <a:tr h="28711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</a:rPr>
                        <a:t>Comportamiento del consuno.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58" marR="4995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</a:rPr>
                        <a:t>En Aumento </a:t>
                      </a:r>
                      <a:endParaRPr lang="en-US" sz="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58" marR="4995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308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Enfoque Diferencial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083" y="2452798"/>
            <a:ext cx="6116754" cy="339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125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b="1" dirty="0"/>
              <a:t>Establecimientos Naranja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s-CO" dirty="0"/>
              <a:t>E</a:t>
            </a:r>
            <a:r>
              <a:rPr lang="es-CO" dirty="0" smtClean="0"/>
              <a:t>stablecimiento </a:t>
            </a:r>
            <a:r>
              <a:rPr lang="es-CO" dirty="0"/>
              <a:t>de comercio abierto el público de carácter privado  donde se podrá adquirir y consumir estupefacientes en modo dosis personal; son espacios que tienen por objeto regular la comercialización,  distribución y consumo de estupefacientes, estos establecimientos no podrán promocionar ni incentivar el consumo de estupefacientes</a:t>
            </a:r>
            <a:r>
              <a:rPr lang="es-CO" dirty="0" smtClean="0"/>
              <a:t>.</a:t>
            </a:r>
          </a:p>
          <a:p>
            <a:pPr algn="just"/>
            <a:endParaRPr lang="es-CO" dirty="0" smtClean="0"/>
          </a:p>
          <a:p>
            <a:pPr algn="just"/>
            <a:r>
              <a:rPr lang="es-CO" dirty="0"/>
              <a:t>Para su caracterización contaran con una franja naranja que les permita a los consumidores identificar que es un establecimiento que expende y permite el uso y consumo de estupefacientes; estos establecimientos estarán bajo el control y vigilancia del Observatorio Nacional de Drogas de Colombia, la Dirección Nacional de Estupefacientes y deberá ser regulado por las cámaras de Comercio a nivel nacional.</a:t>
            </a:r>
            <a:endParaRPr lang="en-US" dirty="0"/>
          </a:p>
          <a:p>
            <a:pPr algn="just"/>
            <a:endParaRPr lang="es-CO" dirty="0" smtClean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47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23957" y="484344"/>
            <a:ext cx="9366325" cy="1143000"/>
          </a:xfrm>
        </p:spPr>
        <p:txBody>
          <a:bodyPr>
            <a:normAutofit fontScale="90000"/>
          </a:bodyPr>
          <a:lstStyle/>
          <a:p>
            <a:r>
              <a:rPr lang="es-CO" b="1" dirty="0"/>
              <a:t>JUSTIFICACIÓN</a:t>
            </a:r>
            <a:r>
              <a:rPr lang="es-CO" dirty="0"/>
              <a:t/>
            </a:r>
            <a:br>
              <a:rPr lang="es-CO" dirty="0"/>
            </a:b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77218" y="5186148"/>
            <a:ext cx="5323857" cy="728367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s-CO" b="1" i="1" dirty="0"/>
          </a:p>
          <a:p>
            <a:pPr marL="68580" indent="0">
              <a:buNone/>
            </a:pPr>
            <a:endParaRPr lang="es-CO" b="1" i="1" dirty="0" smtClean="0"/>
          </a:p>
          <a:p>
            <a:pPr marL="68580" indent="0">
              <a:buNone/>
            </a:pPr>
            <a:endParaRPr lang="es-CO" b="1" i="1" dirty="0"/>
          </a:p>
          <a:p>
            <a:pPr marL="68580" indent="0">
              <a:buNone/>
            </a:pPr>
            <a:endParaRPr lang="es-CO" b="1" i="1" dirty="0"/>
          </a:p>
          <a:p>
            <a:endParaRPr lang="en-US" dirty="0"/>
          </a:p>
        </p:txBody>
      </p:sp>
      <p:sp>
        <p:nvSpPr>
          <p:cNvPr id="6" name="Proceso alternativo 5"/>
          <p:cNvSpPr/>
          <p:nvPr/>
        </p:nvSpPr>
        <p:spPr>
          <a:xfrm>
            <a:off x="4299035" y="1941179"/>
            <a:ext cx="2483893" cy="113276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8580" indent="0" algn="ctr">
              <a:buNone/>
            </a:pPr>
            <a:r>
              <a:rPr lang="es-CO" sz="2000" b="1" i="1" dirty="0"/>
              <a:t>Preámbulo</a:t>
            </a:r>
            <a:endParaRPr lang="es-CO" sz="2000" dirty="0"/>
          </a:p>
        </p:txBody>
      </p:sp>
      <p:sp>
        <p:nvSpPr>
          <p:cNvPr id="8" name="Proceso alternativo 7"/>
          <p:cNvSpPr/>
          <p:nvPr/>
        </p:nvSpPr>
        <p:spPr>
          <a:xfrm>
            <a:off x="4299035" y="3770194"/>
            <a:ext cx="2483893" cy="113276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8580" indent="0" algn="ctr">
              <a:buNone/>
            </a:pPr>
            <a:r>
              <a:rPr lang="es-CO" sz="2000" b="1" i="1" dirty="0" smtClean="0"/>
              <a:t>Articulo</a:t>
            </a:r>
            <a:r>
              <a:rPr lang="es-CO" b="1" i="1" dirty="0" smtClean="0"/>
              <a:t> 16 </a:t>
            </a:r>
            <a:endParaRPr lang="es-CO" dirty="0"/>
          </a:p>
        </p:txBody>
      </p:sp>
      <p:sp>
        <p:nvSpPr>
          <p:cNvPr id="12" name="Llamada de flecha a la derecha 11"/>
          <p:cNvSpPr/>
          <p:nvPr/>
        </p:nvSpPr>
        <p:spPr>
          <a:xfrm>
            <a:off x="764274" y="1960052"/>
            <a:ext cx="3302755" cy="3069033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8580" indent="0">
              <a:buNone/>
            </a:pPr>
            <a:r>
              <a:rPr lang="es-CO" b="1" i="1"/>
              <a:t>Normas constitucionales rectoras</a:t>
            </a:r>
            <a:endParaRPr lang="es-CO" b="1" i="1" dirty="0"/>
          </a:p>
        </p:txBody>
      </p:sp>
      <p:sp>
        <p:nvSpPr>
          <p:cNvPr id="13" name="Rectángulo redondeado 12"/>
          <p:cNvSpPr/>
          <p:nvPr/>
        </p:nvSpPr>
        <p:spPr>
          <a:xfrm>
            <a:off x="7724632" y="1380054"/>
            <a:ext cx="3370992" cy="40533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54330" indent="-285750">
              <a:buFont typeface="Arial" panose="020B0604020202020204" pitchFamily="34" charset="0"/>
              <a:buChar char="•"/>
            </a:pPr>
            <a:r>
              <a:rPr lang="es-CO" sz="2000" b="1" dirty="0"/>
              <a:t>Libre desarrollo de la personalidad </a:t>
            </a:r>
            <a:endParaRPr lang="es-CO" sz="2000" b="1" dirty="0" smtClean="0"/>
          </a:p>
          <a:p>
            <a:pPr marL="354330" indent="-285750">
              <a:buFont typeface="Arial" panose="020B0604020202020204" pitchFamily="34" charset="0"/>
              <a:buChar char="•"/>
            </a:pPr>
            <a:endParaRPr lang="es-CO" sz="2000" b="1" dirty="0"/>
          </a:p>
          <a:p>
            <a:pPr marL="354330" indent="-285750">
              <a:buFont typeface="Arial" panose="020B0604020202020204" pitchFamily="34" charset="0"/>
              <a:buChar char="•"/>
            </a:pPr>
            <a:r>
              <a:rPr lang="es-CO" sz="2000" b="1" dirty="0" smtClean="0"/>
              <a:t>la </a:t>
            </a:r>
            <a:r>
              <a:rPr lang="es-CO" sz="2000" b="1" dirty="0"/>
              <a:t>autonomía </a:t>
            </a:r>
            <a:r>
              <a:rPr lang="es-CO" sz="2000" b="1" dirty="0" smtClean="0"/>
              <a:t>personal</a:t>
            </a:r>
          </a:p>
          <a:p>
            <a:pPr marL="354330" indent="-285750">
              <a:buFont typeface="Arial" panose="020B0604020202020204" pitchFamily="34" charset="0"/>
              <a:buChar char="•"/>
            </a:pPr>
            <a:endParaRPr lang="es-CO" sz="2000" b="1" dirty="0"/>
          </a:p>
          <a:p>
            <a:pPr marL="354330" indent="-285750">
              <a:buFont typeface="Arial" panose="020B0604020202020204" pitchFamily="34" charset="0"/>
              <a:buChar char="•"/>
            </a:pPr>
            <a:r>
              <a:rPr lang="es-CO" sz="2000" b="1" dirty="0"/>
              <a:t>L</a:t>
            </a:r>
            <a:r>
              <a:rPr lang="es-CO" sz="2000" b="1" dirty="0" smtClean="0"/>
              <a:t>as </a:t>
            </a:r>
            <a:r>
              <a:rPr lang="es-CO" sz="2000" b="1" dirty="0"/>
              <a:t>libertades </a:t>
            </a:r>
            <a:r>
              <a:rPr lang="es-CO" sz="2000" b="1" dirty="0" smtClean="0"/>
              <a:t>constitucionales </a:t>
            </a:r>
          </a:p>
          <a:p>
            <a:pPr marL="68580"/>
            <a:endParaRPr lang="es-CO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310944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15704" y="1283696"/>
            <a:ext cx="9366325" cy="1143000"/>
          </a:xfrm>
        </p:spPr>
        <p:txBody>
          <a:bodyPr>
            <a:normAutofit fontScale="90000"/>
          </a:bodyPr>
          <a:lstStyle/>
          <a:p>
            <a:r>
              <a:rPr lang="es-CO" b="1" dirty="0" smtClean="0"/>
              <a:t/>
            </a:r>
            <a:br>
              <a:rPr lang="es-CO" b="1" dirty="0" smtClean="0"/>
            </a:br>
            <a:r>
              <a:rPr lang="es-CO" b="1" dirty="0"/>
              <a:t/>
            </a:r>
            <a:br>
              <a:rPr lang="es-CO" b="1" dirty="0"/>
            </a:br>
            <a:r>
              <a:rPr lang="es-CO" b="1" dirty="0" smtClean="0"/>
              <a:t>Inscripción </a:t>
            </a:r>
            <a:r>
              <a:rPr lang="es-CO" b="1" dirty="0"/>
              <a:t>Registro Nacional de Establecimientos Naranjas (RNEN)  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68580" indent="0">
              <a:buNone/>
            </a:pPr>
            <a:r>
              <a:rPr lang="es-CO" dirty="0" smtClean="0"/>
              <a:t>Para </a:t>
            </a:r>
            <a:r>
              <a:rPr lang="es-CO" dirty="0"/>
              <a:t>la apertura de estos establecimientos, deberán contar con lo siguiente</a:t>
            </a:r>
            <a:r>
              <a:rPr lang="es-CO" dirty="0" smtClean="0"/>
              <a:t>:</a:t>
            </a:r>
          </a:p>
          <a:p>
            <a:pPr marL="68580" indent="0">
              <a:buNone/>
            </a:pPr>
            <a:endParaRPr lang="en-US" dirty="0"/>
          </a:p>
          <a:p>
            <a:pPr lvl="0"/>
            <a:r>
              <a:rPr lang="es-CO" dirty="0"/>
              <a:t>Registro en la base de afiliados de Establecimientos </a:t>
            </a:r>
            <a:r>
              <a:rPr lang="es-CO" dirty="0" smtClean="0"/>
              <a:t>Naranjas.</a:t>
            </a:r>
          </a:p>
          <a:p>
            <a:pPr marL="68580" lvl="0" indent="0">
              <a:buNone/>
            </a:pPr>
            <a:r>
              <a:rPr lang="es-CO" dirty="0" smtClean="0"/>
              <a:t> </a:t>
            </a:r>
            <a:endParaRPr lang="en-US" dirty="0"/>
          </a:p>
          <a:p>
            <a:pPr lvl="0"/>
            <a:r>
              <a:rPr lang="es-CO" dirty="0"/>
              <a:t>Experiencia demostrable para el manejo de personal bajos los efectos de estupefacientes</a:t>
            </a:r>
            <a:r>
              <a:rPr lang="es-CO" dirty="0" smtClean="0"/>
              <a:t>.</a:t>
            </a:r>
          </a:p>
          <a:p>
            <a:pPr lvl="0"/>
            <a:endParaRPr lang="en-US" dirty="0"/>
          </a:p>
          <a:p>
            <a:pPr lvl="0"/>
            <a:r>
              <a:rPr lang="es-CO" dirty="0"/>
              <a:t>Plan de Riesgo y contingencias al cuidado del consumidor</a:t>
            </a:r>
            <a:r>
              <a:rPr lang="es-CO" dirty="0" smtClean="0"/>
              <a:t>.</a:t>
            </a:r>
          </a:p>
          <a:p>
            <a:pPr lvl="0"/>
            <a:endParaRPr lang="en-US" dirty="0"/>
          </a:p>
          <a:p>
            <a:pPr lvl="0"/>
            <a:r>
              <a:rPr lang="es-CO" dirty="0"/>
              <a:t>Resumen de los estupefacientes solicitados en el lugar donde abrirá el bar o establecimiento y descripción sobre estos</a:t>
            </a:r>
            <a:r>
              <a:rPr lang="es-CO" dirty="0" smtClean="0"/>
              <a:t>.</a:t>
            </a:r>
          </a:p>
          <a:p>
            <a:pPr lvl="0"/>
            <a:endParaRPr lang="en-US" dirty="0"/>
          </a:p>
          <a:p>
            <a:r>
              <a:rPr lang="es-CO" dirty="0"/>
              <a:t>Aprobación por parte del  Observatorio Nacional de Drogas de Colombia, la Dirección Nacional de Estupefacientes y la respectiva Cámara de </a:t>
            </a:r>
            <a:r>
              <a:rPr lang="es-CO" dirty="0" smtClean="0"/>
              <a:t>Comercio.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63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Comercialización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 algn="just">
              <a:buNone/>
            </a:pPr>
            <a:r>
              <a:rPr lang="es-CO" dirty="0" smtClean="0"/>
              <a:t>Estará </a:t>
            </a:r>
            <a:r>
              <a:rPr lang="es-CO" dirty="0"/>
              <a:t>a cargo de la Agencia Nacional para el consumo de </a:t>
            </a:r>
            <a:r>
              <a:rPr lang="es-CO" dirty="0" smtClean="0"/>
              <a:t>Estupefacientes</a:t>
            </a:r>
            <a:r>
              <a:rPr lang="en-US" dirty="0"/>
              <a:t> </a:t>
            </a:r>
            <a:r>
              <a:rPr lang="es-CO" dirty="0" smtClean="0"/>
              <a:t>tiene </a:t>
            </a:r>
            <a:r>
              <a:rPr lang="es-CO" dirty="0"/>
              <a:t>como objeto regular la distribución de dosis personales en los Establecimientos Naranjas,  estos contaran con protección especial por parte del estado, para garantizar la seguridad y el acceso del consumidor de manera </a:t>
            </a:r>
            <a:r>
              <a:rPr lang="es-CO" dirty="0" smtClean="0"/>
              <a:t>segura.</a:t>
            </a:r>
          </a:p>
          <a:p>
            <a:pPr marL="6858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54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91320" y="674096"/>
            <a:ext cx="9366325" cy="1143000"/>
          </a:xfrm>
        </p:spPr>
        <p:txBody>
          <a:bodyPr/>
          <a:lstStyle/>
          <a:p>
            <a:r>
              <a:rPr lang="es-CO" b="1" dirty="0" smtClean="0"/>
              <a:t>Informes</a:t>
            </a:r>
            <a:endParaRPr lang="en-U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91323" y="2213924"/>
            <a:ext cx="9036423" cy="3508977"/>
          </a:xfrm>
        </p:spPr>
        <p:txBody>
          <a:bodyPr>
            <a:normAutofit fontScale="55000" lnSpcReduction="20000"/>
          </a:bodyPr>
          <a:lstStyle/>
          <a:p>
            <a:pPr marL="68580" indent="0">
              <a:buNone/>
            </a:pPr>
            <a:r>
              <a:rPr lang="es-CO" dirty="0" smtClean="0"/>
              <a:t>Estos establecimientos deberán presentar informes mensuales </a:t>
            </a:r>
          </a:p>
          <a:p>
            <a:pPr marL="68580" indent="0">
              <a:buNone/>
            </a:pPr>
            <a:endParaRPr lang="es-CO" dirty="0" smtClean="0"/>
          </a:p>
          <a:p>
            <a:pPr lvl="0" algn="just"/>
            <a:r>
              <a:rPr lang="es-CO" dirty="0"/>
              <a:t>Porcentaje de Consumidores que frecuentan el establecimiento para uso y consumo de la Dosis Personal</a:t>
            </a:r>
            <a:r>
              <a:rPr lang="es-CO" dirty="0" smtClean="0"/>
              <a:t>.</a:t>
            </a:r>
          </a:p>
          <a:p>
            <a:pPr lvl="0" algn="just"/>
            <a:endParaRPr lang="en-US" dirty="0"/>
          </a:p>
          <a:p>
            <a:pPr lvl="0" algn="just"/>
            <a:r>
              <a:rPr lang="es-CO" dirty="0"/>
              <a:t>Seguridad del establecimiento</a:t>
            </a:r>
            <a:r>
              <a:rPr lang="es-CO" dirty="0" smtClean="0"/>
              <a:t>.</a:t>
            </a:r>
          </a:p>
          <a:p>
            <a:pPr lvl="0" algn="just"/>
            <a:endParaRPr lang="en-US" dirty="0"/>
          </a:p>
          <a:p>
            <a:pPr lvl="0" algn="just"/>
            <a:r>
              <a:rPr lang="es-CO" dirty="0" smtClean="0"/>
              <a:t>Porcentaje </a:t>
            </a:r>
            <a:r>
              <a:rPr lang="es-CO" dirty="0"/>
              <a:t>de consumo </a:t>
            </a:r>
            <a:r>
              <a:rPr lang="es-CO" dirty="0" smtClean="0"/>
              <a:t>mensual</a:t>
            </a:r>
          </a:p>
          <a:p>
            <a:pPr lvl="0" algn="just"/>
            <a:endParaRPr lang="en-US" dirty="0"/>
          </a:p>
          <a:p>
            <a:pPr lvl="0" algn="just"/>
            <a:r>
              <a:rPr lang="es-CO" dirty="0"/>
              <a:t>Desarrollo de talleres, programas o actividades pedagógicas en donde ilustre a los consumidores sobre los pros y los contras de los estupefacientes</a:t>
            </a:r>
            <a:r>
              <a:rPr lang="es-CO" dirty="0" smtClean="0"/>
              <a:t>.</a:t>
            </a:r>
          </a:p>
          <a:p>
            <a:pPr lvl="0" algn="just"/>
            <a:endParaRPr lang="en-US" dirty="0"/>
          </a:p>
          <a:p>
            <a:pPr algn="just"/>
            <a:r>
              <a:rPr lang="es-CO" dirty="0"/>
              <a:t>Estos talleres,  programas y actividades serán acompañados por el Observatorio Nacional de Drogas de Colombia. </a:t>
            </a:r>
            <a:endParaRPr lang="es-CO" dirty="0" smtClean="0"/>
          </a:p>
          <a:p>
            <a:pPr algn="just"/>
            <a:endParaRPr lang="es-CO" dirty="0" smtClean="0"/>
          </a:p>
          <a:p>
            <a:pPr algn="just"/>
            <a:r>
              <a:rPr lang="es-CO" dirty="0"/>
              <a:t>Los Establecimientos naranja podrán recopilar información de sus consumidores cuando estos lo autoricen, el ministerio de salud capacitara a los establecimientos en un plan integral de salud pública orientado a la prevención, posibles riesgos por intoxicación </a:t>
            </a:r>
            <a:r>
              <a:rPr lang="es-CO" dirty="0" err="1"/>
              <a:t>desestimulación</a:t>
            </a:r>
            <a:r>
              <a:rPr lang="es-CO" dirty="0"/>
              <a:t> del consumo y amparo constitucional. </a:t>
            </a:r>
            <a:r>
              <a:rPr lang="es-CO" dirty="0" smtClean="0"/>
              <a:t> </a:t>
            </a:r>
            <a:endParaRPr lang="es-CO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25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/>
              <a:t>Enfoque Territorial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/>
              <a:t>una política nacional de drogas debe incluir la visión territorial de la problemática que permita optimizar las estrategias delineadas a nivel nacional con los intereses, necesidades y capacidades de los </a:t>
            </a:r>
            <a:r>
              <a:rPr lang="es-CO" dirty="0" smtClean="0"/>
              <a:t>gobiernos Distritales, Departamentales y municipales.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88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>Cual es el Fin de los Establecimientos Naranjas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s-CO" dirty="0" smtClean="0"/>
              <a:t>Le </a:t>
            </a:r>
            <a:r>
              <a:rPr lang="es-CO" dirty="0"/>
              <a:t>permita obtener de manera </a:t>
            </a:r>
            <a:r>
              <a:rPr lang="es-CO" dirty="0" smtClean="0"/>
              <a:t>controlada, segura </a:t>
            </a:r>
            <a:r>
              <a:rPr lang="es-CO" dirty="0"/>
              <a:t>y </a:t>
            </a:r>
            <a:r>
              <a:rPr lang="es-CO" dirty="0" smtClean="0"/>
              <a:t>organizada a los consumidores  </a:t>
            </a:r>
            <a:r>
              <a:rPr lang="es-CO" dirty="0"/>
              <a:t>su dosis personal, de esta manera </a:t>
            </a:r>
            <a:r>
              <a:rPr lang="es-CO" dirty="0" smtClean="0"/>
              <a:t>reduciendo </a:t>
            </a:r>
            <a:r>
              <a:rPr lang="es-CO" dirty="0"/>
              <a:t>la amenaza criminal y </a:t>
            </a:r>
            <a:r>
              <a:rPr lang="es-CO" dirty="0" smtClean="0"/>
              <a:t>mitigando </a:t>
            </a:r>
            <a:r>
              <a:rPr lang="es-CO" dirty="0"/>
              <a:t>la acción de las mafias y el microtráfico en todo el país.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86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Gracias!!!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063" y="1399413"/>
            <a:ext cx="5400675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143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4011" y="3115771"/>
            <a:ext cx="5994577" cy="2807357"/>
          </a:xfrm>
        </p:spPr>
        <p:txBody>
          <a:bodyPr>
            <a:normAutofit/>
          </a:bodyPr>
          <a:lstStyle/>
          <a:p>
            <a:r>
              <a:rPr lang="es-CO" sz="2800" b="1" dirty="0"/>
              <a:t>DOSIS PERSONAL DE ESTUPEFACIENTES HISTORIA EVOLUCIÓN Y DESARROLLO EN EL ESTADO SOCIAL DE DERECHO</a:t>
            </a:r>
            <a:endParaRPr lang="es-CO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675" y="827821"/>
            <a:ext cx="5552080" cy="330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2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91320" y="1327914"/>
            <a:ext cx="9366325" cy="1143000"/>
          </a:xfrm>
        </p:spPr>
        <p:txBody>
          <a:bodyPr>
            <a:normAutofit fontScale="90000"/>
          </a:bodyPr>
          <a:lstStyle/>
          <a:p>
            <a:r>
              <a:rPr lang="es-CO" b="1" i="1" dirty="0" smtClean="0"/>
              <a:t/>
            </a:r>
            <a:br>
              <a:rPr lang="es-CO" b="1" i="1" dirty="0" smtClean="0"/>
            </a:br>
            <a:r>
              <a:rPr lang="es-CO" b="1" i="1" dirty="0"/>
              <a:t/>
            </a:r>
            <a:br>
              <a:rPr lang="es-CO" b="1" i="1" dirty="0"/>
            </a:br>
            <a:r>
              <a:rPr lang="es-CO" sz="3600" b="1" i="1" dirty="0" smtClean="0"/>
              <a:t>Antes </a:t>
            </a:r>
            <a:r>
              <a:rPr lang="es-CO" sz="3600" b="1" i="1" dirty="0"/>
              <a:t>y después de la Sentencia C-221 del 5 de mayo de 1994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3" name="Flecha izquierda y derecha 2"/>
          <p:cNvSpPr/>
          <p:nvPr/>
        </p:nvSpPr>
        <p:spPr>
          <a:xfrm>
            <a:off x="3454112" y="2470914"/>
            <a:ext cx="5240740" cy="326181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i="1" dirty="0"/>
              <a:t>Sentencia C-221 del 5 de mayo de 1994</a:t>
            </a:r>
            <a:endParaRPr lang="es-CO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7274" y="2869765"/>
            <a:ext cx="2143125" cy="2143125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025" y="2869764"/>
            <a:ext cx="2572159" cy="237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11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1893" y="1484864"/>
            <a:ext cx="9366325" cy="850563"/>
          </a:xfrm>
        </p:spPr>
        <p:txBody>
          <a:bodyPr>
            <a:normAutofit fontScale="90000"/>
          </a:bodyPr>
          <a:lstStyle/>
          <a:p>
            <a:r>
              <a:rPr lang="es-CO" b="1" i="1" dirty="0" smtClean="0"/>
              <a:t/>
            </a:r>
            <a:br>
              <a:rPr lang="es-CO" b="1" i="1" dirty="0" smtClean="0"/>
            </a:br>
            <a:r>
              <a:rPr lang="es-CO" b="1" i="1" dirty="0" smtClean="0"/>
              <a:t>La </a:t>
            </a:r>
            <a:r>
              <a:rPr lang="es-CO" b="1" i="1" dirty="0"/>
              <a:t>jurisprudencia y la despenalización de  la dosis personal 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3" name="Elipse 2"/>
          <p:cNvSpPr/>
          <p:nvPr/>
        </p:nvSpPr>
        <p:spPr>
          <a:xfrm>
            <a:off x="729049" y="2335426"/>
            <a:ext cx="3015049" cy="27679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800" b="1" i="1" dirty="0"/>
              <a:t>Sentencia C-221 de 1994</a:t>
            </a:r>
            <a:endParaRPr lang="es-CO" sz="2800" dirty="0"/>
          </a:p>
        </p:txBody>
      </p:sp>
      <p:sp>
        <p:nvSpPr>
          <p:cNvPr id="4" name="Flecha derecha 3"/>
          <p:cNvSpPr/>
          <p:nvPr/>
        </p:nvSpPr>
        <p:spPr>
          <a:xfrm>
            <a:off x="4213655" y="2934729"/>
            <a:ext cx="2113005" cy="15693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600" b="1" i="1" dirty="0"/>
              <a:t>Argumento de la d</a:t>
            </a:r>
            <a:r>
              <a:rPr lang="es-CO" sz="1600" b="1" i="1" dirty="0" smtClean="0"/>
              <a:t>ecisión</a:t>
            </a:r>
            <a:endParaRPr lang="es-CO" sz="1600" dirty="0"/>
          </a:p>
        </p:txBody>
      </p:sp>
      <p:sp>
        <p:nvSpPr>
          <p:cNvPr id="5" name="Proceso alternativo 4"/>
          <p:cNvSpPr/>
          <p:nvPr/>
        </p:nvSpPr>
        <p:spPr>
          <a:xfrm>
            <a:off x="6413157" y="1484864"/>
            <a:ext cx="5078627" cy="486650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dirty="0" smtClean="0"/>
              <a:t>su </a:t>
            </a:r>
            <a:r>
              <a:rPr lang="es-CO" dirty="0"/>
              <a:t>prescripción sólo puede interpretarse de una de estas tres maneras: </a:t>
            </a:r>
            <a:endParaRPr lang="es-CO" dirty="0" smtClean="0"/>
          </a:p>
          <a:p>
            <a:endParaRPr lang="es-CO" dirty="0"/>
          </a:p>
          <a:p>
            <a:r>
              <a:rPr lang="es-CO" i="1" dirty="0"/>
              <a:t>“1) expresa un deseo sin connotaciones normativas; </a:t>
            </a:r>
            <a:endParaRPr lang="es-CO" i="1" dirty="0" smtClean="0"/>
          </a:p>
          <a:p>
            <a:endParaRPr lang="es-CO" dirty="0"/>
          </a:p>
          <a:p>
            <a:r>
              <a:rPr lang="es-CO" i="1" dirty="0"/>
              <a:t>2) se asume dueño absoluto de la conducta de cada persona, aun en los aspectos que nada tienen que ver con la conducta ajena; </a:t>
            </a:r>
            <a:endParaRPr lang="es-CO" i="1" dirty="0" smtClean="0"/>
          </a:p>
          <a:p>
            <a:endParaRPr lang="es-CO" dirty="0"/>
          </a:p>
          <a:p>
            <a:r>
              <a:rPr lang="es-CO" i="1" dirty="0"/>
              <a:t>3) Toma en cuenta la situación de otras personas a quienes la conducta del sujeto destinatario puede afectar”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0670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68129" y="1170884"/>
            <a:ext cx="8849957" cy="1362075"/>
          </a:xfrm>
        </p:spPr>
        <p:txBody>
          <a:bodyPr>
            <a:normAutofit/>
          </a:bodyPr>
          <a:lstStyle/>
          <a:p>
            <a:r>
              <a:rPr lang="es-CO" b="1" i="1" dirty="0"/>
              <a:t>Vacío Jurídico Y Protuberante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196280" y="2339547"/>
            <a:ext cx="8849956" cy="2430161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60000"/>
              </a:lnSpc>
            </a:pPr>
            <a:r>
              <a:rPr lang="es-CO" dirty="0"/>
              <a:t>Si bien es cierto actualmente esta sentencia se encuentra vigente, es decir que el consumo de estupefacientes en cantidad de dosis personal está legalmente permitido, la producción y comercialización de sustancias psicoactivas aún se encuentra prohibida en nuestro país. </a:t>
            </a:r>
          </a:p>
          <a:p>
            <a:pPr algn="just"/>
            <a:endParaRPr lang="es-C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t="36955"/>
          <a:stretch/>
        </p:blipFill>
        <p:spPr>
          <a:xfrm>
            <a:off x="7027842" y="4386647"/>
            <a:ext cx="3154319" cy="179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97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6853" y="713684"/>
            <a:ext cx="8849957" cy="1362075"/>
          </a:xfrm>
        </p:spPr>
        <p:txBody>
          <a:bodyPr/>
          <a:lstStyle/>
          <a:p>
            <a:r>
              <a:rPr lang="es-CO" b="1" i="1" dirty="0"/>
              <a:t>Estadística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146853" y="1532238"/>
            <a:ext cx="8849956" cy="4547286"/>
          </a:xfrm>
        </p:spPr>
        <p:txBody>
          <a:bodyPr>
            <a:normAutofit/>
          </a:bodyPr>
          <a:lstStyle/>
          <a:p>
            <a:pPr algn="just">
              <a:lnSpc>
                <a:spcPct val="160000"/>
              </a:lnSpc>
            </a:pPr>
            <a:r>
              <a:rPr lang="es-CO" dirty="0" smtClean="0"/>
              <a:t>En Colombia para el </a:t>
            </a:r>
            <a:r>
              <a:rPr lang="es-CO" dirty="0"/>
              <a:t>año 2015 a través de las organizaciones criminales del </a:t>
            </a:r>
            <a:r>
              <a:rPr lang="es-CO" dirty="0" smtClean="0"/>
              <a:t>microtráfico se percibieron ingresos por </a:t>
            </a:r>
            <a:r>
              <a:rPr lang="es-CO" dirty="0"/>
              <a:t>6 billones de pesos, equivalentes al 0,75 del </a:t>
            </a:r>
            <a:r>
              <a:rPr lang="es-CO" dirty="0" smtClean="0"/>
              <a:t>PIB.</a:t>
            </a:r>
          </a:p>
          <a:p>
            <a:pPr marL="342900" indent="-342900" algn="just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s-CO" dirty="0" smtClean="0"/>
              <a:t> $</a:t>
            </a:r>
            <a:r>
              <a:rPr lang="es-CO" dirty="0"/>
              <a:t>300.000 millones corresponden a las ganancias de la red dedicada al cultivo y </a:t>
            </a:r>
            <a:r>
              <a:rPr lang="es-CO" dirty="0" smtClean="0"/>
              <a:t>producción</a:t>
            </a:r>
          </a:p>
          <a:p>
            <a:pPr marL="342900" indent="-342900" algn="just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s-CO" dirty="0" smtClean="0"/>
              <a:t> </a:t>
            </a:r>
            <a:r>
              <a:rPr lang="es-CO" dirty="0"/>
              <a:t>$2,5 billones a la banda delincuencial que la distribuye </a:t>
            </a:r>
            <a:endParaRPr lang="es-CO" dirty="0" smtClean="0"/>
          </a:p>
          <a:p>
            <a:pPr marL="342900" indent="-342900" algn="just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s-CO" dirty="0" smtClean="0"/>
              <a:t>$</a:t>
            </a:r>
            <a:r>
              <a:rPr lang="es-CO" dirty="0"/>
              <a:t>3,2 billones a los expendedores de droga que la ponen en las calles para el consumo</a:t>
            </a:r>
          </a:p>
        </p:txBody>
      </p:sp>
    </p:spTree>
    <p:extLst>
      <p:ext uri="{BB962C8B-B14F-4D97-AF65-F5344CB8AC3E}">
        <p14:creationId xmlns:p14="http://schemas.microsoft.com/office/powerpoint/2010/main" val="18474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81665" y="596377"/>
            <a:ext cx="8849957" cy="1362075"/>
          </a:xfrm>
        </p:spPr>
        <p:txBody>
          <a:bodyPr>
            <a:normAutofit fontScale="90000"/>
          </a:bodyPr>
          <a:lstStyle/>
          <a:p>
            <a:r>
              <a:rPr lang="es-CO" dirty="0"/>
              <a:t> </a:t>
            </a:r>
            <a:br>
              <a:rPr lang="es-CO" dirty="0"/>
            </a:br>
            <a:r>
              <a:rPr lang="es-CO" b="1" dirty="0"/>
              <a:t>Estadísticas del Consumo en Colombia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4" name="Rectángulo redondeado 3"/>
          <p:cNvSpPr/>
          <p:nvPr/>
        </p:nvSpPr>
        <p:spPr>
          <a:xfrm>
            <a:off x="3509319" y="1583776"/>
            <a:ext cx="4015946" cy="14480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dirty="0"/>
              <a:t>10% de la población colombiana han consumido alguna vez sustancias ilícitas.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7525265" y="3403170"/>
            <a:ext cx="1927654" cy="7204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/>
              <a:t>18 a 24 años (6%)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4538019" y="3384800"/>
            <a:ext cx="1927654" cy="7204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25 a 34 años (</a:t>
            </a:r>
            <a:r>
              <a:rPr lang="es-CO" dirty="0" smtClean="0"/>
              <a:t>3,9%)</a:t>
            </a:r>
            <a:endParaRPr lang="es-CO" dirty="0"/>
          </a:p>
        </p:txBody>
      </p:sp>
      <p:sp>
        <p:nvSpPr>
          <p:cNvPr id="8" name="Rectángulo redondeado 7"/>
          <p:cNvSpPr/>
          <p:nvPr/>
        </p:nvSpPr>
        <p:spPr>
          <a:xfrm>
            <a:off x="1581665" y="3366939"/>
            <a:ext cx="1927654" cy="7204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entre </a:t>
            </a:r>
            <a:r>
              <a:rPr lang="es-CO" dirty="0"/>
              <a:t>los 12 a 17 </a:t>
            </a:r>
            <a:r>
              <a:rPr lang="es-CO" dirty="0" smtClean="0"/>
              <a:t>años </a:t>
            </a:r>
            <a:r>
              <a:rPr lang="es-CO" dirty="0"/>
              <a:t>(3,4%) </a:t>
            </a:r>
          </a:p>
        </p:txBody>
      </p:sp>
      <p:sp>
        <p:nvSpPr>
          <p:cNvPr id="9" name="Rectángulo redondeado 8"/>
          <p:cNvSpPr/>
          <p:nvPr/>
        </p:nvSpPr>
        <p:spPr>
          <a:xfrm>
            <a:off x="2347783" y="4494931"/>
            <a:ext cx="6688095" cy="16002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O" sz="2000" b="1" dirty="0" smtClean="0"/>
              <a:t>Uso </a:t>
            </a:r>
            <a:r>
              <a:rPr lang="es-CO" sz="2000" b="1" dirty="0"/>
              <a:t>de la marihuana (2,3% en el último año), cocaína (0,7%), éxtasis (0,3%) y bazuco (0,2%), también se reporta un alto consumo de sustancias inhalables (0,2% en el último año</a:t>
            </a:r>
            <a:r>
              <a:rPr lang="es-CO" sz="2000" b="1" dirty="0" smtClean="0"/>
              <a:t>).</a:t>
            </a:r>
            <a:endParaRPr lang="es-CO" sz="2000" b="1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4526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323</TotalTime>
  <Words>1566</Words>
  <Application>Microsoft Office PowerPoint</Application>
  <PresentationFormat>Personalizado</PresentationFormat>
  <Paragraphs>175</Paragraphs>
  <Slides>35</Slides>
  <Notes>0</Notes>
  <HiddenSlides>0</HiddenSlides>
  <MMClips>4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Austin</vt:lpstr>
      <vt:lpstr>LA LIBERTAD DE LA DOSIS PERSONAL DE ESTUPEFACIENTES Y LA PROLIFERACIÓN DEL MICROTRÁFICO EN UN ESTADO SOCIAL DE DERECHO </vt:lpstr>
      <vt:lpstr>Formulación del Problema </vt:lpstr>
      <vt:lpstr>JUSTIFICACIÓN </vt:lpstr>
      <vt:lpstr>DOSIS PERSONAL DE ESTUPEFACIENTES HISTORIA EVOLUCIÓN Y DESARROLLO EN EL ESTADO SOCIAL DE DERECHO</vt:lpstr>
      <vt:lpstr>  Antes y después de la Sentencia C-221 del 5 de mayo de 1994 </vt:lpstr>
      <vt:lpstr> La jurisprudencia y la despenalización de  la dosis personal  </vt:lpstr>
      <vt:lpstr>Vacío Jurídico Y Protuberante </vt:lpstr>
      <vt:lpstr>Estadística </vt:lpstr>
      <vt:lpstr>  Estadísticas del Consumo en Colombia </vt:lpstr>
      <vt:lpstr>Estudios Consumo de sustancias psicotrópicas en la Región </vt:lpstr>
      <vt:lpstr>Presentación de PowerPoint</vt:lpstr>
      <vt:lpstr>La Droga y la Población Juvenil </vt:lpstr>
      <vt:lpstr>ANTECEDENTES NORMATIVOS </vt:lpstr>
      <vt:lpstr>MARCO JURISPRUDENCIAL DOSIS PERSONAL Y SU PERSPECTIVA EN EL MICRO TRÁFICO   </vt:lpstr>
      <vt:lpstr>Sentencia de Constitucionalidad nº 574/11 de Corte Constitucional</vt:lpstr>
      <vt:lpstr>Posiciones Frente a la Sentencia c222-1994 Despenalización Dosis Personal </vt:lpstr>
      <vt:lpstr>MICROTRAFICO- DOSIS PERSONAL </vt:lpstr>
      <vt:lpstr>Dosis personal un análisis desde el estado y su desarrollo social, económico, educativo y salud.  </vt:lpstr>
      <vt:lpstr>LIBERTADES CONSTITUCIONALES  APLICACIÓN EN EL ESTADO SOCIAL DE DERECHO </vt:lpstr>
      <vt:lpstr>La dosis personal y su consumo ante las libertades constitucionales</vt:lpstr>
      <vt:lpstr>  Tensión entre Dosis Personal y microtráfico dado por las libertades constitucionales </vt:lpstr>
      <vt:lpstr>Presentación de PowerPoint</vt:lpstr>
      <vt:lpstr>Presentación de PowerPoint</vt:lpstr>
      <vt:lpstr>Presentación de PowerPoint</vt:lpstr>
      <vt:lpstr>Presentación de PowerPoint</vt:lpstr>
      <vt:lpstr>Conclusiones</vt:lpstr>
      <vt:lpstr>Presentación de PowerPoint</vt:lpstr>
      <vt:lpstr>Enfoque Diferencial</vt:lpstr>
      <vt:lpstr>Establecimientos Naranja </vt:lpstr>
      <vt:lpstr>  Inscripción Registro Nacional de Establecimientos Naranjas (RNEN)    </vt:lpstr>
      <vt:lpstr>Comercialización</vt:lpstr>
      <vt:lpstr>Informes</vt:lpstr>
      <vt:lpstr>Enfoque Territorial</vt:lpstr>
      <vt:lpstr>Cual es el Fin de los Establecimientos Naranjas</vt:lpstr>
      <vt:lpstr>Gracias!!!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Lenovo</dc:creator>
  <cp:lastModifiedBy>Jose</cp:lastModifiedBy>
  <cp:revision>32</cp:revision>
  <dcterms:created xsi:type="dcterms:W3CDTF">2017-11-16T16:54:39Z</dcterms:created>
  <dcterms:modified xsi:type="dcterms:W3CDTF">2017-11-17T00:35:09Z</dcterms:modified>
</cp:coreProperties>
</file>