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77" r:id="rId4"/>
    <p:sldId id="298" r:id="rId5"/>
    <p:sldId id="299" r:id="rId6"/>
    <p:sldId id="300" r:id="rId7"/>
    <p:sldId id="281" r:id="rId8"/>
    <p:sldId id="296" r:id="rId9"/>
    <p:sldId id="297" r:id="rId10"/>
    <p:sldId id="302" r:id="rId11"/>
    <p:sldId id="303" r:id="rId12"/>
    <p:sldId id="304" r:id="rId13"/>
    <p:sldId id="305" r:id="rId14"/>
    <p:sldId id="306" r:id="rId15"/>
    <p:sldId id="307" r:id="rId16"/>
    <p:sldId id="310" r:id="rId17"/>
    <p:sldId id="311" r:id="rId18"/>
    <p:sldId id="308" r:id="rId19"/>
    <p:sldId id="309" r:id="rId20"/>
    <p:sldId id="323" r:id="rId21"/>
    <p:sldId id="324" r:id="rId22"/>
    <p:sldId id="325" r:id="rId23"/>
    <p:sldId id="326" r:id="rId24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DC7E"/>
    <a:srgbClr val="BBCCFB"/>
    <a:srgbClr val="777777"/>
    <a:srgbClr val="2BC31F"/>
    <a:srgbClr val="4E3BBF"/>
    <a:srgbClr val="903838"/>
    <a:srgbClr val="FF9966"/>
    <a:srgbClr val="D6D955"/>
    <a:srgbClr val="C6DE92"/>
    <a:srgbClr val="F1DB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9" autoAdjust="0"/>
    <p:restoredTop sz="94660"/>
  </p:normalViewPr>
  <p:slideViewPr>
    <p:cSldViewPr>
      <p:cViewPr varScale="1">
        <p:scale>
          <a:sx n="70" d="100"/>
          <a:sy n="70" d="100"/>
        </p:scale>
        <p:origin x="128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FE5B5F-D978-42B9-8606-3D93225673D5}" type="doc">
      <dgm:prSet loTypeId="urn:microsoft.com/office/officeart/2005/8/layout/process1" loCatId="process" qsTypeId="urn:microsoft.com/office/officeart/2005/8/quickstyle/simple1" qsCatId="simple" csTypeId="urn:microsoft.com/office/officeart/2005/8/colors/accent4_5" csCatId="accent4" phldr="1"/>
      <dgm:spPr/>
    </dgm:pt>
    <dgm:pt modelId="{9824CE7B-1C68-49B8-A12F-0CA70E124237}">
      <dgm:prSet phldrT="[Texto]"/>
      <dgm:spPr/>
      <dgm:t>
        <a:bodyPr/>
        <a:lstStyle/>
        <a:p>
          <a:r>
            <a:rPr lang="es-ES" dirty="0">
              <a:latin typeface="+mj-lt"/>
            </a:rPr>
            <a:t>Pandemia por COVID-19</a:t>
          </a:r>
          <a:endParaRPr lang="es-CO" dirty="0">
            <a:latin typeface="+mj-lt"/>
          </a:endParaRPr>
        </a:p>
      </dgm:t>
    </dgm:pt>
    <dgm:pt modelId="{B7A25D83-1A1C-42F2-A7BE-4D3C244D935A}" type="parTrans" cxnId="{333CD000-81C1-4378-842F-72C8BEF64EB0}">
      <dgm:prSet/>
      <dgm:spPr/>
      <dgm:t>
        <a:bodyPr/>
        <a:lstStyle/>
        <a:p>
          <a:endParaRPr lang="es-CO"/>
        </a:p>
      </dgm:t>
    </dgm:pt>
    <dgm:pt modelId="{BD4A6901-D394-4E03-9424-571892ACE9CD}" type="sibTrans" cxnId="{333CD000-81C1-4378-842F-72C8BEF64EB0}">
      <dgm:prSet/>
      <dgm:spPr/>
      <dgm:t>
        <a:bodyPr/>
        <a:lstStyle/>
        <a:p>
          <a:endParaRPr lang="es-CO"/>
        </a:p>
      </dgm:t>
    </dgm:pt>
    <dgm:pt modelId="{F4B500A1-898F-48B1-9F08-C6B76E28FA0D}">
      <dgm:prSet phldrT="[Texto]"/>
      <dgm:spPr/>
      <dgm:t>
        <a:bodyPr/>
        <a:lstStyle/>
        <a:p>
          <a:r>
            <a:rPr lang="es-ES" dirty="0">
              <a:latin typeface="+mj-lt"/>
            </a:rPr>
            <a:t>Decreto 417 del 17 de marzo 2020</a:t>
          </a:r>
          <a:endParaRPr lang="es-CO" dirty="0">
            <a:latin typeface="+mj-lt"/>
          </a:endParaRPr>
        </a:p>
      </dgm:t>
    </dgm:pt>
    <dgm:pt modelId="{7077D93F-9527-45FF-A4B9-9AD01820D94F}" type="parTrans" cxnId="{116EA3DF-53D6-4967-9A21-DFAE99AE10B6}">
      <dgm:prSet/>
      <dgm:spPr/>
      <dgm:t>
        <a:bodyPr/>
        <a:lstStyle/>
        <a:p>
          <a:endParaRPr lang="es-CO"/>
        </a:p>
      </dgm:t>
    </dgm:pt>
    <dgm:pt modelId="{5D7863F0-BB1D-45D1-B030-52D2732E16B6}" type="sibTrans" cxnId="{116EA3DF-53D6-4967-9A21-DFAE99AE10B6}">
      <dgm:prSet/>
      <dgm:spPr/>
      <dgm:t>
        <a:bodyPr/>
        <a:lstStyle/>
        <a:p>
          <a:endParaRPr lang="es-CO"/>
        </a:p>
      </dgm:t>
    </dgm:pt>
    <dgm:pt modelId="{1188BFD0-2236-4453-8625-9B27A30C40F6}">
      <dgm:prSet phldrT="[Texto]"/>
      <dgm:spPr/>
      <dgm:t>
        <a:bodyPr/>
        <a:lstStyle/>
        <a:p>
          <a:r>
            <a:rPr lang="es-ES" dirty="0">
              <a:latin typeface="+mj-lt"/>
            </a:rPr>
            <a:t>Efectos de las cuarentenas </a:t>
          </a:r>
          <a:endParaRPr lang="es-CO" dirty="0">
            <a:latin typeface="+mj-lt"/>
          </a:endParaRPr>
        </a:p>
      </dgm:t>
    </dgm:pt>
    <dgm:pt modelId="{A2229C6B-DC80-4602-81CF-75206CB05D4B}" type="parTrans" cxnId="{39E12C3D-9850-4C15-B984-601939DAA63C}">
      <dgm:prSet/>
      <dgm:spPr/>
      <dgm:t>
        <a:bodyPr/>
        <a:lstStyle/>
        <a:p>
          <a:endParaRPr lang="es-CO"/>
        </a:p>
      </dgm:t>
    </dgm:pt>
    <dgm:pt modelId="{2C5CED1F-9511-4731-B4A5-6EF3C42E50ED}" type="sibTrans" cxnId="{39E12C3D-9850-4C15-B984-601939DAA63C}">
      <dgm:prSet/>
      <dgm:spPr/>
      <dgm:t>
        <a:bodyPr/>
        <a:lstStyle/>
        <a:p>
          <a:endParaRPr lang="es-CO"/>
        </a:p>
      </dgm:t>
    </dgm:pt>
    <dgm:pt modelId="{439EB250-E827-4256-A1B4-E4227E6F5544}" type="pres">
      <dgm:prSet presAssocID="{BFFE5B5F-D978-42B9-8606-3D93225673D5}" presName="Name0" presStyleCnt="0">
        <dgm:presLayoutVars>
          <dgm:dir/>
          <dgm:resizeHandles val="exact"/>
        </dgm:presLayoutVars>
      </dgm:prSet>
      <dgm:spPr/>
    </dgm:pt>
    <dgm:pt modelId="{AA6AB234-D2FD-41FF-8A4D-C2845FBD6779}" type="pres">
      <dgm:prSet presAssocID="{9824CE7B-1C68-49B8-A12F-0CA70E124237}" presName="node" presStyleLbl="node1" presStyleIdx="0" presStyleCnt="3">
        <dgm:presLayoutVars>
          <dgm:bulletEnabled val="1"/>
        </dgm:presLayoutVars>
      </dgm:prSet>
      <dgm:spPr/>
    </dgm:pt>
    <dgm:pt modelId="{E8B762FC-9A0D-48C2-B5D1-5350AB9777FC}" type="pres">
      <dgm:prSet presAssocID="{BD4A6901-D394-4E03-9424-571892ACE9CD}" presName="sibTrans" presStyleLbl="sibTrans2D1" presStyleIdx="0" presStyleCnt="2"/>
      <dgm:spPr/>
    </dgm:pt>
    <dgm:pt modelId="{CF9AED76-D985-4FB1-BADF-7ECCF4C6AD96}" type="pres">
      <dgm:prSet presAssocID="{BD4A6901-D394-4E03-9424-571892ACE9CD}" presName="connectorText" presStyleLbl="sibTrans2D1" presStyleIdx="0" presStyleCnt="2"/>
      <dgm:spPr/>
    </dgm:pt>
    <dgm:pt modelId="{5D222D03-7340-49F4-AD52-086DD247E091}" type="pres">
      <dgm:prSet presAssocID="{F4B500A1-898F-48B1-9F08-C6B76E28FA0D}" presName="node" presStyleLbl="node1" presStyleIdx="1" presStyleCnt="3" custLinFactNeighborX="0" custLinFactNeighborY="4122">
        <dgm:presLayoutVars>
          <dgm:bulletEnabled val="1"/>
        </dgm:presLayoutVars>
      </dgm:prSet>
      <dgm:spPr/>
    </dgm:pt>
    <dgm:pt modelId="{4EC02024-F655-45DB-893E-F9E4B28EEFC0}" type="pres">
      <dgm:prSet presAssocID="{5D7863F0-BB1D-45D1-B030-52D2732E16B6}" presName="sibTrans" presStyleLbl="sibTrans2D1" presStyleIdx="1" presStyleCnt="2"/>
      <dgm:spPr/>
    </dgm:pt>
    <dgm:pt modelId="{6B2EE759-66FA-4F05-94DC-3621897106A7}" type="pres">
      <dgm:prSet presAssocID="{5D7863F0-BB1D-45D1-B030-52D2732E16B6}" presName="connectorText" presStyleLbl="sibTrans2D1" presStyleIdx="1" presStyleCnt="2"/>
      <dgm:spPr/>
    </dgm:pt>
    <dgm:pt modelId="{EE1C19C4-77CE-4F48-BAF7-4F7921A49C1E}" type="pres">
      <dgm:prSet presAssocID="{1188BFD0-2236-4453-8625-9B27A30C40F6}" presName="node" presStyleLbl="node1" presStyleIdx="2" presStyleCnt="3">
        <dgm:presLayoutVars>
          <dgm:bulletEnabled val="1"/>
        </dgm:presLayoutVars>
      </dgm:prSet>
      <dgm:spPr/>
    </dgm:pt>
  </dgm:ptLst>
  <dgm:cxnLst>
    <dgm:cxn modelId="{333CD000-81C1-4378-842F-72C8BEF64EB0}" srcId="{BFFE5B5F-D978-42B9-8606-3D93225673D5}" destId="{9824CE7B-1C68-49B8-A12F-0CA70E124237}" srcOrd="0" destOrd="0" parTransId="{B7A25D83-1A1C-42F2-A7BE-4D3C244D935A}" sibTransId="{BD4A6901-D394-4E03-9424-571892ACE9CD}"/>
    <dgm:cxn modelId="{5B89B201-9E27-4C61-8C82-5245DB83F76E}" type="presOf" srcId="{1188BFD0-2236-4453-8625-9B27A30C40F6}" destId="{EE1C19C4-77CE-4F48-BAF7-4F7921A49C1E}" srcOrd="0" destOrd="0" presId="urn:microsoft.com/office/officeart/2005/8/layout/process1"/>
    <dgm:cxn modelId="{AE24F221-BFE7-47AC-A805-EE2462B95B6E}" type="presOf" srcId="{BD4A6901-D394-4E03-9424-571892ACE9CD}" destId="{E8B762FC-9A0D-48C2-B5D1-5350AB9777FC}" srcOrd="0" destOrd="0" presId="urn:microsoft.com/office/officeart/2005/8/layout/process1"/>
    <dgm:cxn modelId="{62A91337-2F1E-4FEE-B9F6-E925888CD6AD}" type="presOf" srcId="{5D7863F0-BB1D-45D1-B030-52D2732E16B6}" destId="{4EC02024-F655-45DB-893E-F9E4B28EEFC0}" srcOrd="0" destOrd="0" presId="urn:microsoft.com/office/officeart/2005/8/layout/process1"/>
    <dgm:cxn modelId="{39E12C3D-9850-4C15-B984-601939DAA63C}" srcId="{BFFE5B5F-D978-42B9-8606-3D93225673D5}" destId="{1188BFD0-2236-4453-8625-9B27A30C40F6}" srcOrd="2" destOrd="0" parTransId="{A2229C6B-DC80-4602-81CF-75206CB05D4B}" sibTransId="{2C5CED1F-9511-4731-B4A5-6EF3C42E50ED}"/>
    <dgm:cxn modelId="{CB76AC48-A2EE-451F-88DF-96B07D83CEDF}" type="presOf" srcId="{9824CE7B-1C68-49B8-A12F-0CA70E124237}" destId="{AA6AB234-D2FD-41FF-8A4D-C2845FBD6779}" srcOrd="0" destOrd="0" presId="urn:microsoft.com/office/officeart/2005/8/layout/process1"/>
    <dgm:cxn modelId="{CB90D857-2CA1-42CC-BB06-181AF21DDE5D}" type="presOf" srcId="{5D7863F0-BB1D-45D1-B030-52D2732E16B6}" destId="{6B2EE759-66FA-4F05-94DC-3621897106A7}" srcOrd="1" destOrd="0" presId="urn:microsoft.com/office/officeart/2005/8/layout/process1"/>
    <dgm:cxn modelId="{29F8047A-16FE-4DAB-9070-92F8C64858C1}" type="presOf" srcId="{BFFE5B5F-D978-42B9-8606-3D93225673D5}" destId="{439EB250-E827-4256-A1B4-E4227E6F5544}" srcOrd="0" destOrd="0" presId="urn:microsoft.com/office/officeart/2005/8/layout/process1"/>
    <dgm:cxn modelId="{BDB735D7-2829-4BFC-B8C3-CAC9D7606341}" type="presOf" srcId="{BD4A6901-D394-4E03-9424-571892ACE9CD}" destId="{CF9AED76-D985-4FB1-BADF-7ECCF4C6AD96}" srcOrd="1" destOrd="0" presId="urn:microsoft.com/office/officeart/2005/8/layout/process1"/>
    <dgm:cxn modelId="{116EA3DF-53D6-4967-9A21-DFAE99AE10B6}" srcId="{BFFE5B5F-D978-42B9-8606-3D93225673D5}" destId="{F4B500A1-898F-48B1-9F08-C6B76E28FA0D}" srcOrd="1" destOrd="0" parTransId="{7077D93F-9527-45FF-A4B9-9AD01820D94F}" sibTransId="{5D7863F0-BB1D-45D1-B030-52D2732E16B6}"/>
    <dgm:cxn modelId="{E34D43FE-508C-48B4-8FC4-573AD0A519B0}" type="presOf" srcId="{F4B500A1-898F-48B1-9F08-C6B76E28FA0D}" destId="{5D222D03-7340-49F4-AD52-086DD247E091}" srcOrd="0" destOrd="0" presId="urn:microsoft.com/office/officeart/2005/8/layout/process1"/>
    <dgm:cxn modelId="{86D754FF-655B-44DA-B214-E8ECAEC5DD5E}" type="presParOf" srcId="{439EB250-E827-4256-A1B4-E4227E6F5544}" destId="{AA6AB234-D2FD-41FF-8A4D-C2845FBD6779}" srcOrd="0" destOrd="0" presId="urn:microsoft.com/office/officeart/2005/8/layout/process1"/>
    <dgm:cxn modelId="{78B7BC3D-2F1A-4FC6-BFA4-CCFB7C8AEED4}" type="presParOf" srcId="{439EB250-E827-4256-A1B4-E4227E6F5544}" destId="{E8B762FC-9A0D-48C2-B5D1-5350AB9777FC}" srcOrd="1" destOrd="0" presId="urn:microsoft.com/office/officeart/2005/8/layout/process1"/>
    <dgm:cxn modelId="{EF3DDDB1-EF2C-4E5A-AD92-1E13200AE280}" type="presParOf" srcId="{E8B762FC-9A0D-48C2-B5D1-5350AB9777FC}" destId="{CF9AED76-D985-4FB1-BADF-7ECCF4C6AD96}" srcOrd="0" destOrd="0" presId="urn:microsoft.com/office/officeart/2005/8/layout/process1"/>
    <dgm:cxn modelId="{EAD68D8E-5B9C-4E8B-B8A9-DE05124FE1D9}" type="presParOf" srcId="{439EB250-E827-4256-A1B4-E4227E6F5544}" destId="{5D222D03-7340-49F4-AD52-086DD247E091}" srcOrd="2" destOrd="0" presId="urn:microsoft.com/office/officeart/2005/8/layout/process1"/>
    <dgm:cxn modelId="{14A7BFD8-4FCB-4B8B-B25D-87A11DE8BEE7}" type="presParOf" srcId="{439EB250-E827-4256-A1B4-E4227E6F5544}" destId="{4EC02024-F655-45DB-893E-F9E4B28EEFC0}" srcOrd="3" destOrd="0" presId="urn:microsoft.com/office/officeart/2005/8/layout/process1"/>
    <dgm:cxn modelId="{595C6B1B-7C22-4B25-9CA1-07DE46F91013}" type="presParOf" srcId="{4EC02024-F655-45DB-893E-F9E4B28EEFC0}" destId="{6B2EE759-66FA-4F05-94DC-3621897106A7}" srcOrd="0" destOrd="0" presId="urn:microsoft.com/office/officeart/2005/8/layout/process1"/>
    <dgm:cxn modelId="{175C6E65-4134-4659-9824-24B6A3DFB63E}" type="presParOf" srcId="{439EB250-E827-4256-A1B4-E4227E6F5544}" destId="{EE1C19C4-77CE-4F48-BAF7-4F7921A49C1E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A1BF8E-9D55-4FED-A90F-883DB93BC019}" type="doc">
      <dgm:prSet loTypeId="urn:microsoft.com/office/officeart/2005/8/layout/process1" loCatId="process" qsTypeId="urn:microsoft.com/office/officeart/2005/8/quickstyle/simple1" qsCatId="simple" csTypeId="urn:microsoft.com/office/officeart/2005/8/colors/accent4_5" csCatId="accent4" phldr="1"/>
      <dgm:spPr/>
    </dgm:pt>
    <dgm:pt modelId="{9570DA92-B5C4-4FEC-87E4-ED28C51E7EA4}">
      <dgm:prSet phldrT="[Texto]"/>
      <dgm:spPr/>
      <dgm:t>
        <a:bodyPr/>
        <a:lstStyle/>
        <a:p>
          <a:r>
            <a:rPr lang="es-ES" dirty="0">
              <a:latin typeface="+mj-lt"/>
            </a:rPr>
            <a:t>Uso del Sisbén IV para asignar el beneficio</a:t>
          </a:r>
          <a:endParaRPr lang="es-CO" dirty="0">
            <a:latin typeface="+mj-lt"/>
          </a:endParaRPr>
        </a:p>
      </dgm:t>
    </dgm:pt>
    <dgm:pt modelId="{7D463B52-B50B-4AF8-8BD6-ADB60334F5CF}" type="parTrans" cxnId="{6BBEC2FC-59A9-4168-B6A2-BD3D6E1560B5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3437DE4E-5616-47F4-8840-DFFB30E212BB}" type="sibTrans" cxnId="{6BBEC2FC-59A9-4168-B6A2-BD3D6E1560B5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105D1C66-B0A1-4996-A1D1-1CE15B27A052}">
      <dgm:prSet phldrT="[Texto]"/>
      <dgm:spPr/>
      <dgm:t>
        <a:bodyPr/>
        <a:lstStyle/>
        <a:p>
          <a:r>
            <a:rPr lang="es-ES" dirty="0">
              <a:latin typeface="+mj-lt"/>
            </a:rPr>
            <a:t>Toma de decisiones </a:t>
          </a:r>
          <a:endParaRPr lang="es-CO" dirty="0">
            <a:latin typeface="+mj-lt"/>
          </a:endParaRPr>
        </a:p>
      </dgm:t>
    </dgm:pt>
    <dgm:pt modelId="{AE184F12-88B2-428A-A2C1-9A7CB30E3B5D}" type="parTrans" cxnId="{A3825E5C-EA65-4DD5-ABB7-9B2D8E341F65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7CAFD7F8-8483-45FB-A409-7B9AA16A0900}" type="sibTrans" cxnId="{A3825E5C-EA65-4DD5-ABB7-9B2D8E341F65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5DC13ADE-1456-4667-A4A4-596E7455CD1E}">
      <dgm:prSet phldrT="[Texto]"/>
      <dgm:spPr/>
      <dgm:t>
        <a:bodyPr/>
        <a:lstStyle/>
        <a:p>
          <a:r>
            <a:rPr lang="es-ES" dirty="0">
              <a:latin typeface="+mj-lt"/>
            </a:rPr>
            <a:t>Eventualidades inesperadas</a:t>
          </a:r>
          <a:endParaRPr lang="es-CO" dirty="0">
            <a:latin typeface="+mj-lt"/>
          </a:endParaRPr>
        </a:p>
      </dgm:t>
    </dgm:pt>
    <dgm:pt modelId="{7EE92417-211F-4085-B56B-1C41C0E18615}" type="parTrans" cxnId="{878F3A83-9354-471A-9C71-8DB1524845A7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150EF3B0-9D0B-4B15-8E0B-0D5334A6CBFB}" type="sibTrans" cxnId="{878F3A83-9354-471A-9C71-8DB1524845A7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7BBCC27A-D156-4635-9434-961BAD6AC06A}" type="pres">
      <dgm:prSet presAssocID="{2EA1BF8E-9D55-4FED-A90F-883DB93BC019}" presName="Name0" presStyleCnt="0">
        <dgm:presLayoutVars>
          <dgm:dir/>
          <dgm:resizeHandles val="exact"/>
        </dgm:presLayoutVars>
      </dgm:prSet>
      <dgm:spPr/>
    </dgm:pt>
    <dgm:pt modelId="{CB374F97-FB1D-4147-847F-9122CDD2E5C2}" type="pres">
      <dgm:prSet presAssocID="{9570DA92-B5C4-4FEC-87E4-ED28C51E7EA4}" presName="node" presStyleLbl="node1" presStyleIdx="0" presStyleCnt="3">
        <dgm:presLayoutVars>
          <dgm:bulletEnabled val="1"/>
        </dgm:presLayoutVars>
      </dgm:prSet>
      <dgm:spPr/>
    </dgm:pt>
    <dgm:pt modelId="{6900EF8E-11C0-4519-8287-370E94943ECC}" type="pres">
      <dgm:prSet presAssocID="{3437DE4E-5616-47F4-8840-DFFB30E212BB}" presName="sibTrans" presStyleLbl="sibTrans2D1" presStyleIdx="0" presStyleCnt="2" custAng="0"/>
      <dgm:spPr/>
    </dgm:pt>
    <dgm:pt modelId="{C0655579-7E3D-47FB-BE4C-04B3D28714C3}" type="pres">
      <dgm:prSet presAssocID="{3437DE4E-5616-47F4-8840-DFFB30E212BB}" presName="connectorText" presStyleLbl="sibTrans2D1" presStyleIdx="0" presStyleCnt="2"/>
      <dgm:spPr/>
    </dgm:pt>
    <dgm:pt modelId="{B76D10C1-D5C8-4E67-A669-E0A1AC143673}" type="pres">
      <dgm:prSet presAssocID="{105D1C66-B0A1-4996-A1D1-1CE15B27A052}" presName="node" presStyleLbl="node1" presStyleIdx="1" presStyleCnt="3">
        <dgm:presLayoutVars>
          <dgm:bulletEnabled val="1"/>
        </dgm:presLayoutVars>
      </dgm:prSet>
      <dgm:spPr/>
    </dgm:pt>
    <dgm:pt modelId="{61B78A32-EBF9-4FE1-A9BE-EBA243F4741D}" type="pres">
      <dgm:prSet presAssocID="{7CAFD7F8-8483-45FB-A409-7B9AA16A0900}" presName="sibTrans" presStyleLbl="sibTrans2D1" presStyleIdx="1" presStyleCnt="2" custAng="0"/>
      <dgm:spPr/>
    </dgm:pt>
    <dgm:pt modelId="{D2BFE12B-837A-4E26-A468-162478BE5FFF}" type="pres">
      <dgm:prSet presAssocID="{7CAFD7F8-8483-45FB-A409-7B9AA16A0900}" presName="connectorText" presStyleLbl="sibTrans2D1" presStyleIdx="1" presStyleCnt="2"/>
      <dgm:spPr/>
    </dgm:pt>
    <dgm:pt modelId="{BBE56C01-6E04-4544-879D-12B0DF4D3D32}" type="pres">
      <dgm:prSet presAssocID="{5DC13ADE-1456-4667-A4A4-596E7455CD1E}" presName="node" presStyleLbl="node1" presStyleIdx="2" presStyleCnt="3">
        <dgm:presLayoutVars>
          <dgm:bulletEnabled val="1"/>
        </dgm:presLayoutVars>
      </dgm:prSet>
      <dgm:spPr/>
    </dgm:pt>
  </dgm:ptLst>
  <dgm:cxnLst>
    <dgm:cxn modelId="{42828705-1EE9-4743-A9F4-A815ED5B7601}" type="presOf" srcId="{9570DA92-B5C4-4FEC-87E4-ED28C51E7EA4}" destId="{CB374F97-FB1D-4147-847F-9122CDD2E5C2}" srcOrd="0" destOrd="0" presId="urn:microsoft.com/office/officeart/2005/8/layout/process1"/>
    <dgm:cxn modelId="{C2F1295B-5A6F-4E98-923A-7CF1B60419CB}" type="presOf" srcId="{2EA1BF8E-9D55-4FED-A90F-883DB93BC019}" destId="{7BBCC27A-D156-4635-9434-961BAD6AC06A}" srcOrd="0" destOrd="0" presId="urn:microsoft.com/office/officeart/2005/8/layout/process1"/>
    <dgm:cxn modelId="{A3825E5C-EA65-4DD5-ABB7-9B2D8E341F65}" srcId="{2EA1BF8E-9D55-4FED-A90F-883DB93BC019}" destId="{105D1C66-B0A1-4996-A1D1-1CE15B27A052}" srcOrd="1" destOrd="0" parTransId="{AE184F12-88B2-428A-A2C1-9A7CB30E3B5D}" sibTransId="{7CAFD7F8-8483-45FB-A409-7B9AA16A0900}"/>
    <dgm:cxn modelId="{6436E743-25A0-484D-A371-63DCCC3EB79F}" type="presOf" srcId="{5DC13ADE-1456-4667-A4A4-596E7455CD1E}" destId="{BBE56C01-6E04-4544-879D-12B0DF4D3D32}" srcOrd="0" destOrd="0" presId="urn:microsoft.com/office/officeart/2005/8/layout/process1"/>
    <dgm:cxn modelId="{89A24158-DEEE-4446-AD17-4E38D39D4E26}" type="presOf" srcId="{7CAFD7F8-8483-45FB-A409-7B9AA16A0900}" destId="{61B78A32-EBF9-4FE1-A9BE-EBA243F4741D}" srcOrd="0" destOrd="0" presId="urn:microsoft.com/office/officeart/2005/8/layout/process1"/>
    <dgm:cxn modelId="{878F3A83-9354-471A-9C71-8DB1524845A7}" srcId="{2EA1BF8E-9D55-4FED-A90F-883DB93BC019}" destId="{5DC13ADE-1456-4667-A4A4-596E7455CD1E}" srcOrd="2" destOrd="0" parTransId="{7EE92417-211F-4085-B56B-1C41C0E18615}" sibTransId="{150EF3B0-9D0B-4B15-8E0B-0D5334A6CBFB}"/>
    <dgm:cxn modelId="{9BDD63B2-527A-4ADC-8E8A-4B7E1F29D907}" type="presOf" srcId="{7CAFD7F8-8483-45FB-A409-7B9AA16A0900}" destId="{D2BFE12B-837A-4E26-A468-162478BE5FFF}" srcOrd="1" destOrd="0" presId="urn:microsoft.com/office/officeart/2005/8/layout/process1"/>
    <dgm:cxn modelId="{E9944EB6-2BF1-4BF8-90C4-FB4130B0AA1E}" type="presOf" srcId="{3437DE4E-5616-47F4-8840-DFFB30E212BB}" destId="{C0655579-7E3D-47FB-BE4C-04B3D28714C3}" srcOrd="1" destOrd="0" presId="urn:microsoft.com/office/officeart/2005/8/layout/process1"/>
    <dgm:cxn modelId="{7260B2CE-2A79-4467-8232-ED4A964D8C63}" type="presOf" srcId="{105D1C66-B0A1-4996-A1D1-1CE15B27A052}" destId="{B76D10C1-D5C8-4E67-A669-E0A1AC143673}" srcOrd="0" destOrd="0" presId="urn:microsoft.com/office/officeart/2005/8/layout/process1"/>
    <dgm:cxn modelId="{6BBEC2FC-59A9-4168-B6A2-BD3D6E1560B5}" srcId="{2EA1BF8E-9D55-4FED-A90F-883DB93BC019}" destId="{9570DA92-B5C4-4FEC-87E4-ED28C51E7EA4}" srcOrd="0" destOrd="0" parTransId="{7D463B52-B50B-4AF8-8BD6-ADB60334F5CF}" sibTransId="{3437DE4E-5616-47F4-8840-DFFB30E212BB}"/>
    <dgm:cxn modelId="{EBD403FD-AB81-44E9-B149-08CAEA0072D1}" type="presOf" srcId="{3437DE4E-5616-47F4-8840-DFFB30E212BB}" destId="{6900EF8E-11C0-4519-8287-370E94943ECC}" srcOrd="0" destOrd="0" presId="urn:microsoft.com/office/officeart/2005/8/layout/process1"/>
    <dgm:cxn modelId="{12B6F662-9666-4E7C-BCC5-F38FA18A4A38}" type="presParOf" srcId="{7BBCC27A-D156-4635-9434-961BAD6AC06A}" destId="{CB374F97-FB1D-4147-847F-9122CDD2E5C2}" srcOrd="0" destOrd="0" presId="urn:microsoft.com/office/officeart/2005/8/layout/process1"/>
    <dgm:cxn modelId="{C3255BB9-111A-411D-82B0-42725102120E}" type="presParOf" srcId="{7BBCC27A-D156-4635-9434-961BAD6AC06A}" destId="{6900EF8E-11C0-4519-8287-370E94943ECC}" srcOrd="1" destOrd="0" presId="urn:microsoft.com/office/officeart/2005/8/layout/process1"/>
    <dgm:cxn modelId="{E9C76E86-CDA5-4A26-AD2C-165B178FD8FE}" type="presParOf" srcId="{6900EF8E-11C0-4519-8287-370E94943ECC}" destId="{C0655579-7E3D-47FB-BE4C-04B3D28714C3}" srcOrd="0" destOrd="0" presId="urn:microsoft.com/office/officeart/2005/8/layout/process1"/>
    <dgm:cxn modelId="{222050B8-65B2-4D2A-8A70-92BBF6264DCB}" type="presParOf" srcId="{7BBCC27A-D156-4635-9434-961BAD6AC06A}" destId="{B76D10C1-D5C8-4E67-A669-E0A1AC143673}" srcOrd="2" destOrd="0" presId="urn:microsoft.com/office/officeart/2005/8/layout/process1"/>
    <dgm:cxn modelId="{8F281330-BE74-4CFF-895C-AA780AD2D282}" type="presParOf" srcId="{7BBCC27A-D156-4635-9434-961BAD6AC06A}" destId="{61B78A32-EBF9-4FE1-A9BE-EBA243F4741D}" srcOrd="3" destOrd="0" presId="urn:microsoft.com/office/officeart/2005/8/layout/process1"/>
    <dgm:cxn modelId="{2D6B6DBA-0434-42AF-99B1-CA34C7FB3C4B}" type="presParOf" srcId="{61B78A32-EBF9-4FE1-A9BE-EBA243F4741D}" destId="{D2BFE12B-837A-4E26-A468-162478BE5FFF}" srcOrd="0" destOrd="0" presId="urn:microsoft.com/office/officeart/2005/8/layout/process1"/>
    <dgm:cxn modelId="{113208B1-654A-4CD1-9442-7478A09F7942}" type="presParOf" srcId="{7BBCC27A-D156-4635-9434-961BAD6AC06A}" destId="{BBE56C01-6E04-4544-879D-12B0DF4D3D3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90C37A-E017-49F7-9CC5-78BE2A4CC927}" type="doc">
      <dgm:prSet loTypeId="urn:microsoft.com/office/officeart/2005/8/layout/process2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60F4F4A1-E2E7-40AB-9542-140D85B93676}">
      <dgm:prSet phldrT="[Texto]"/>
      <dgm:spPr/>
      <dgm:t>
        <a:bodyPr/>
        <a:lstStyle/>
        <a:p>
          <a:pPr algn="just"/>
          <a:r>
            <a:rPr lang="es-ES" dirty="0">
              <a:latin typeface="Cambria" panose="02040503050406030204" pitchFamily="18" charset="0"/>
              <a:ea typeface="Cambria" panose="02040503050406030204" pitchFamily="18" charset="0"/>
            </a:rPr>
            <a:t>Identificar las condiciones de vida de los hogares beneficiados.</a:t>
          </a:r>
        </a:p>
      </dgm:t>
    </dgm:pt>
    <dgm:pt modelId="{F88ECE84-4DFB-4F12-BCE7-6E87F046E525}" type="parTrans" cxnId="{AC9272E1-8A35-4350-89A2-29461611B90B}">
      <dgm:prSet/>
      <dgm:spPr/>
      <dgm:t>
        <a:bodyPr/>
        <a:lstStyle/>
        <a:p>
          <a:pPr algn="just"/>
          <a:endParaRPr lang="es-ES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213D745D-3292-4BAD-9ADB-778913D1E134}" type="sibTrans" cxnId="{AC9272E1-8A35-4350-89A2-29461611B90B}">
      <dgm:prSet/>
      <dgm:spPr>
        <a:ln>
          <a:solidFill>
            <a:schemeClr val="tx1"/>
          </a:solidFill>
        </a:ln>
      </dgm:spPr>
      <dgm:t>
        <a:bodyPr/>
        <a:lstStyle/>
        <a:p>
          <a:pPr algn="just"/>
          <a:endParaRPr lang="es-ES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C4FA77CD-EBA0-46F7-B9C4-B1447DA4B128}">
      <dgm:prSet phldrT="[Texto]"/>
      <dgm:spPr/>
      <dgm:t>
        <a:bodyPr/>
        <a:lstStyle/>
        <a:p>
          <a:pPr algn="just"/>
          <a:r>
            <a:rPr lang="es-ES" dirty="0">
              <a:latin typeface="Cambria" panose="02040503050406030204" pitchFamily="18" charset="0"/>
              <a:ea typeface="Cambria" panose="02040503050406030204" pitchFamily="18" charset="0"/>
            </a:rPr>
            <a:t>Realizar una serie de estadísticas descriptivas con variables socioeconómicas </a:t>
          </a:r>
          <a:r>
            <a:rPr lang="es-CO" dirty="0">
              <a:latin typeface="Cambria" panose="02040503050406030204" pitchFamily="18" charset="0"/>
              <a:ea typeface="Cambria" panose="02040503050406030204" pitchFamily="18" charset="0"/>
            </a:rPr>
            <a:t>que influyen en la probabilidad que tiene un hogar de recibir Ingreso Solidario, al igual que un análisis por medio de modelos de variable dependiente dicotómica.</a:t>
          </a:r>
          <a:endParaRPr lang="es-ES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407A69CF-4A38-4C42-BE9A-9B1595E749FC}" type="parTrans" cxnId="{45503E70-5DCB-44D4-AC88-90D5A9CEA58B}">
      <dgm:prSet/>
      <dgm:spPr/>
      <dgm:t>
        <a:bodyPr/>
        <a:lstStyle/>
        <a:p>
          <a:pPr algn="just"/>
          <a:endParaRPr lang="es-CO"/>
        </a:p>
      </dgm:t>
    </dgm:pt>
    <dgm:pt modelId="{474663A6-6A38-4ACD-BE77-A56CD3BEBFDD}" type="sibTrans" cxnId="{45503E70-5DCB-44D4-AC88-90D5A9CEA58B}">
      <dgm:prSet/>
      <dgm:spPr/>
      <dgm:t>
        <a:bodyPr/>
        <a:lstStyle/>
        <a:p>
          <a:pPr algn="just"/>
          <a:endParaRPr lang="es-CO"/>
        </a:p>
      </dgm:t>
    </dgm:pt>
    <dgm:pt modelId="{20C3059C-35FA-47E8-BA7D-4F2B4BDEFF28}" type="pres">
      <dgm:prSet presAssocID="{1490C37A-E017-49F7-9CC5-78BE2A4CC927}" presName="linearFlow" presStyleCnt="0">
        <dgm:presLayoutVars>
          <dgm:resizeHandles val="exact"/>
        </dgm:presLayoutVars>
      </dgm:prSet>
      <dgm:spPr/>
    </dgm:pt>
    <dgm:pt modelId="{51BCC642-C801-49F4-8292-3F3F36219066}" type="pres">
      <dgm:prSet presAssocID="{60F4F4A1-E2E7-40AB-9542-140D85B93676}" presName="node" presStyleLbl="node1" presStyleIdx="0" presStyleCnt="2" custScaleX="136323" custScaleY="55560" custLinFactNeighborX="-25829" custLinFactNeighborY="32850">
        <dgm:presLayoutVars>
          <dgm:bulletEnabled val="1"/>
        </dgm:presLayoutVars>
      </dgm:prSet>
      <dgm:spPr/>
    </dgm:pt>
    <dgm:pt modelId="{BF26A95D-67C2-4987-9211-4CE951339F56}" type="pres">
      <dgm:prSet presAssocID="{213D745D-3292-4BAD-9ADB-778913D1E134}" presName="sibTrans" presStyleLbl="sibTrans2D1" presStyleIdx="0" presStyleCnt="1" custAng="223413" custScaleX="127607"/>
      <dgm:spPr/>
    </dgm:pt>
    <dgm:pt modelId="{20F6F8AC-8B98-4AB5-95B4-448A14AD68EF}" type="pres">
      <dgm:prSet presAssocID="{213D745D-3292-4BAD-9ADB-778913D1E134}" presName="connectorText" presStyleLbl="sibTrans2D1" presStyleIdx="0" presStyleCnt="1"/>
      <dgm:spPr/>
    </dgm:pt>
    <dgm:pt modelId="{C7F7A9E8-7997-4B6A-83A0-3327ABBBA1D3}" type="pres">
      <dgm:prSet presAssocID="{C4FA77CD-EBA0-46F7-B9C4-B1447DA4B128}" presName="node" presStyleLbl="node1" presStyleIdx="1" presStyleCnt="2" custScaleX="142695" custLinFactNeighborX="35646" custLinFactNeighborY="-5416">
        <dgm:presLayoutVars>
          <dgm:bulletEnabled val="1"/>
        </dgm:presLayoutVars>
      </dgm:prSet>
      <dgm:spPr/>
    </dgm:pt>
  </dgm:ptLst>
  <dgm:cxnLst>
    <dgm:cxn modelId="{69856C0A-F9F5-4ACD-8607-72F5C77E61B5}" type="presOf" srcId="{1490C37A-E017-49F7-9CC5-78BE2A4CC927}" destId="{20C3059C-35FA-47E8-BA7D-4F2B4BDEFF28}" srcOrd="0" destOrd="0" presId="urn:microsoft.com/office/officeart/2005/8/layout/process2"/>
    <dgm:cxn modelId="{9CCA704E-FF77-4888-B332-47B7CEA281F1}" type="presOf" srcId="{213D745D-3292-4BAD-9ADB-778913D1E134}" destId="{20F6F8AC-8B98-4AB5-95B4-448A14AD68EF}" srcOrd="1" destOrd="0" presId="urn:microsoft.com/office/officeart/2005/8/layout/process2"/>
    <dgm:cxn modelId="{45503E70-5DCB-44D4-AC88-90D5A9CEA58B}" srcId="{1490C37A-E017-49F7-9CC5-78BE2A4CC927}" destId="{C4FA77CD-EBA0-46F7-B9C4-B1447DA4B128}" srcOrd="1" destOrd="0" parTransId="{407A69CF-4A38-4C42-BE9A-9B1595E749FC}" sibTransId="{474663A6-6A38-4ACD-BE77-A56CD3BEBFDD}"/>
    <dgm:cxn modelId="{8B735982-642B-4CFB-8FBC-97AEAC5159B5}" type="presOf" srcId="{C4FA77CD-EBA0-46F7-B9C4-B1447DA4B128}" destId="{C7F7A9E8-7997-4B6A-83A0-3327ABBBA1D3}" srcOrd="0" destOrd="0" presId="urn:microsoft.com/office/officeart/2005/8/layout/process2"/>
    <dgm:cxn modelId="{1FD6F2AD-0428-428F-8391-E9AEFA6738B6}" type="presOf" srcId="{60F4F4A1-E2E7-40AB-9542-140D85B93676}" destId="{51BCC642-C801-49F4-8292-3F3F36219066}" srcOrd="0" destOrd="0" presId="urn:microsoft.com/office/officeart/2005/8/layout/process2"/>
    <dgm:cxn modelId="{AC9272E1-8A35-4350-89A2-29461611B90B}" srcId="{1490C37A-E017-49F7-9CC5-78BE2A4CC927}" destId="{60F4F4A1-E2E7-40AB-9542-140D85B93676}" srcOrd="0" destOrd="0" parTransId="{F88ECE84-4DFB-4F12-BCE7-6E87F046E525}" sibTransId="{213D745D-3292-4BAD-9ADB-778913D1E134}"/>
    <dgm:cxn modelId="{8E55EEFE-4CF0-4A61-A0CE-EAFA8883BDE7}" type="presOf" srcId="{213D745D-3292-4BAD-9ADB-778913D1E134}" destId="{BF26A95D-67C2-4987-9211-4CE951339F56}" srcOrd="0" destOrd="0" presId="urn:microsoft.com/office/officeart/2005/8/layout/process2"/>
    <dgm:cxn modelId="{E94816A6-BEDE-4F61-B336-CA8EB28A6B58}" type="presParOf" srcId="{20C3059C-35FA-47E8-BA7D-4F2B4BDEFF28}" destId="{51BCC642-C801-49F4-8292-3F3F36219066}" srcOrd="0" destOrd="0" presId="urn:microsoft.com/office/officeart/2005/8/layout/process2"/>
    <dgm:cxn modelId="{9307FC3E-2FA6-40C1-A6F7-6124F9F92FC2}" type="presParOf" srcId="{20C3059C-35FA-47E8-BA7D-4F2B4BDEFF28}" destId="{BF26A95D-67C2-4987-9211-4CE951339F56}" srcOrd="1" destOrd="0" presId="urn:microsoft.com/office/officeart/2005/8/layout/process2"/>
    <dgm:cxn modelId="{53DFA260-64D1-4C76-8352-B093A64CC721}" type="presParOf" srcId="{BF26A95D-67C2-4987-9211-4CE951339F56}" destId="{20F6F8AC-8B98-4AB5-95B4-448A14AD68EF}" srcOrd="0" destOrd="0" presId="urn:microsoft.com/office/officeart/2005/8/layout/process2"/>
    <dgm:cxn modelId="{1BAF20FA-4727-45CC-AEB6-57583EA36734}" type="presParOf" srcId="{20C3059C-35FA-47E8-BA7D-4F2B4BDEFF28}" destId="{C7F7A9E8-7997-4B6A-83A0-3327ABBBA1D3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4CFAE4E-36EB-430F-B3C0-3141F71A3BA3}" type="doc">
      <dgm:prSet loTypeId="urn:microsoft.com/office/officeart/2009/3/layout/PhasedProcess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4E7B3598-BB89-4BB9-8585-C66C10EBC6AD}">
      <dgm:prSet phldrT="[Texto]"/>
      <dgm:spPr/>
      <dgm:t>
        <a:bodyPr/>
        <a:lstStyle/>
        <a:p>
          <a:r>
            <a:rPr lang="es-CO" dirty="0">
              <a:latin typeface="+mj-lt"/>
            </a:rPr>
            <a:t>Puntaje=Y=X </a:t>
          </a:r>
          <a:r>
            <a:rPr lang="el-GR" dirty="0">
              <a:latin typeface="+mj-lt"/>
            </a:rPr>
            <a:t>β ̂</a:t>
          </a:r>
          <a:endParaRPr lang="es-CO" dirty="0">
            <a:latin typeface="+mj-lt"/>
          </a:endParaRPr>
        </a:p>
      </dgm:t>
    </dgm:pt>
    <dgm:pt modelId="{7312C5A4-FAC0-4742-86E1-95761A8ABC2F}" type="parTrans" cxnId="{CF8B6FA7-DED8-4529-B402-292541EFB179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61E3DA7A-BD1A-4E23-A4E3-3426D1ECD0D2}" type="sibTrans" cxnId="{CF8B6FA7-DED8-4529-B402-292541EFB179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8C9E6B9B-D11E-461F-93F2-572E7C1C9A09}">
      <dgm:prSet phldrT="[Texto]"/>
      <dgm:spPr/>
      <dgm:t>
        <a:bodyPr/>
        <a:lstStyle/>
        <a:p>
          <a:r>
            <a:rPr lang="es-ES" dirty="0">
              <a:latin typeface="+mj-lt"/>
            </a:rPr>
            <a:t>DNP</a:t>
          </a:r>
          <a:endParaRPr lang="es-CO" dirty="0">
            <a:latin typeface="+mj-lt"/>
          </a:endParaRPr>
        </a:p>
      </dgm:t>
    </dgm:pt>
    <dgm:pt modelId="{8C4A1387-4E1A-4385-A997-E1E6A3A6BC00}" type="parTrans" cxnId="{47709C5F-E471-48AD-8D0C-F853D3A0E017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0A0FD2E1-5F56-4F1D-8575-92D9CCD562ED}" type="sibTrans" cxnId="{47709C5F-E471-48AD-8D0C-F853D3A0E017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57597B16-32B8-43A3-808A-39D9F8C280DE}">
      <dgm:prSet phldrT="[Texto]"/>
      <dgm:spPr/>
      <dgm:t>
        <a:bodyPr/>
        <a:lstStyle/>
        <a:p>
          <a:r>
            <a:rPr lang="es-ES" dirty="0">
              <a:latin typeface="+mj-lt"/>
            </a:rPr>
            <a:t>Sisbén IV</a:t>
          </a:r>
          <a:endParaRPr lang="es-CO" dirty="0">
            <a:latin typeface="+mj-lt"/>
          </a:endParaRPr>
        </a:p>
      </dgm:t>
    </dgm:pt>
    <dgm:pt modelId="{A39EE194-AF97-47A8-80E1-AD918F592EE9}" type="parTrans" cxnId="{CFCC6ABD-1F1B-459D-BD24-57ED276F091F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95A924D0-2B05-4D67-AAED-FC5E665ABA2B}" type="sibTrans" cxnId="{CFCC6ABD-1F1B-459D-BD24-57ED276F091F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8AFEB534-64D9-4D0C-9461-74BD7B4132A2}">
      <dgm:prSet phldrT="[Texto]"/>
      <dgm:spPr/>
      <dgm:t>
        <a:bodyPr/>
        <a:lstStyle/>
        <a:p>
          <a:r>
            <a:rPr lang="es-ES" dirty="0">
              <a:latin typeface="+mj-lt"/>
            </a:rPr>
            <a:t>GEIH</a:t>
          </a:r>
          <a:endParaRPr lang="es-CO" dirty="0">
            <a:latin typeface="+mj-lt"/>
          </a:endParaRPr>
        </a:p>
      </dgm:t>
    </dgm:pt>
    <dgm:pt modelId="{DCD5721C-E287-4545-A13C-CCDD5F0BA2D2}" type="parTrans" cxnId="{ED00094D-73C6-4C33-9EB8-3F1AA5F70829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DB9C0D2C-4820-4592-9F8E-97917C773E73}" type="sibTrans" cxnId="{ED00094D-73C6-4C33-9EB8-3F1AA5F70829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60D6F30A-BEB6-4BA2-A667-5BF7A44B6667}">
      <dgm:prSet phldrT="[Texto]"/>
      <dgm:spPr/>
      <dgm:t>
        <a:bodyPr/>
        <a:lstStyle/>
        <a:p>
          <a:r>
            <a:rPr lang="es-ES" dirty="0">
              <a:latin typeface="+mj-lt"/>
            </a:rPr>
            <a:t>Método de asignación</a:t>
          </a:r>
          <a:endParaRPr lang="es-CO" dirty="0">
            <a:latin typeface="+mj-lt"/>
          </a:endParaRPr>
        </a:p>
      </dgm:t>
    </dgm:pt>
    <dgm:pt modelId="{99968484-067B-4720-AD55-B216704959B7}" type="parTrans" cxnId="{AE1B9A52-B2D7-4487-892F-46D2E7EE98ED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2A915728-5487-46CB-A0EF-B535F6BC5C94}" type="sibTrans" cxnId="{AE1B9A52-B2D7-4487-892F-46D2E7EE98ED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9E73C03E-8F4E-4F65-AFDF-1E3866623510}">
      <dgm:prSet phldrT="[Texto]" custT="1"/>
      <dgm:spPr/>
      <dgm:t>
        <a:bodyPr/>
        <a:lstStyle/>
        <a:p>
          <a:r>
            <a:rPr lang="es-ES" sz="900" dirty="0">
              <a:latin typeface="+mj-lt"/>
            </a:rPr>
            <a:t>Recod</a:t>
          </a:r>
          <a:r>
            <a:rPr lang="es-ES" sz="1000" dirty="0">
              <a:latin typeface="+mj-lt"/>
            </a:rPr>
            <a:t>i</a:t>
          </a:r>
          <a:r>
            <a:rPr lang="es-ES" sz="900" dirty="0">
              <a:latin typeface="+mj-lt"/>
            </a:rPr>
            <a:t>ficación</a:t>
          </a:r>
          <a:endParaRPr lang="es-CO" sz="900" dirty="0">
            <a:latin typeface="+mj-lt"/>
          </a:endParaRPr>
        </a:p>
      </dgm:t>
    </dgm:pt>
    <dgm:pt modelId="{06527744-E698-45AA-98FC-A1C957E9C305}" type="parTrans" cxnId="{6939202F-D118-4B57-8AC4-F3EB6C1F9532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394EE1ED-7001-4F1D-BB70-0121C3C29603}" type="sibTrans" cxnId="{6939202F-D118-4B57-8AC4-F3EB6C1F9532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84A00778-E85A-43B2-8370-0D29A75D859C}">
      <dgm:prSet phldrT="[Texto]"/>
      <dgm:spPr/>
      <dgm:t>
        <a:bodyPr/>
        <a:lstStyle/>
        <a:p>
          <a:r>
            <a:rPr lang="es-ES" dirty="0">
              <a:latin typeface="+mj-lt"/>
            </a:rPr>
            <a:t>Variables ICV</a:t>
          </a:r>
          <a:endParaRPr lang="es-CO" dirty="0">
            <a:latin typeface="+mj-lt"/>
          </a:endParaRPr>
        </a:p>
      </dgm:t>
    </dgm:pt>
    <dgm:pt modelId="{044CA0A9-A5DD-44B3-B03C-D41AD717C56F}" type="parTrans" cxnId="{AF9E5D89-6EE8-4752-B053-17C8388A6250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8C33B8CA-9759-4525-9953-3228CB178A5C}" type="sibTrans" cxnId="{AF9E5D89-6EE8-4752-B053-17C8388A6250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3DA125F8-9ADD-4A8C-BC0A-38544879130A}">
      <dgm:prSet phldrT="[Texto]"/>
      <dgm:spPr/>
      <dgm:t>
        <a:bodyPr/>
        <a:lstStyle/>
        <a:p>
          <a:r>
            <a:rPr lang="es-ES" dirty="0">
              <a:latin typeface="+mj-lt"/>
            </a:rPr>
            <a:t>Aproximación de la focalización del programa Ingreso Solidario</a:t>
          </a:r>
          <a:endParaRPr lang="es-CO" dirty="0">
            <a:latin typeface="+mj-lt"/>
          </a:endParaRPr>
        </a:p>
      </dgm:t>
    </dgm:pt>
    <dgm:pt modelId="{0B8C8D22-CFE4-45DB-9B61-17A29A5FD04B}" type="parTrans" cxnId="{7324D642-34C3-45DC-9F6C-CA5B8BAF2D53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F77A9F90-BEB4-4FA7-91D1-5CDC6C366872}" type="sibTrans" cxnId="{7324D642-34C3-45DC-9F6C-CA5B8BAF2D53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24A87A0A-DC3A-4D63-89DC-B600180FECFA}">
      <dgm:prSet phldrT="[Texto]"/>
      <dgm:spPr/>
      <dgm:t>
        <a:bodyPr/>
        <a:lstStyle/>
        <a:p>
          <a:endParaRPr lang="es-CO" dirty="0">
            <a:latin typeface="+mj-lt"/>
          </a:endParaRPr>
        </a:p>
      </dgm:t>
    </dgm:pt>
    <dgm:pt modelId="{1B57B85A-079D-41F5-B361-A90747121413}" type="sibTrans" cxnId="{96368663-B2E9-4836-8E17-CF8FA05E0DBE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D0768715-D48D-49CC-BF7E-9C7005B2A00C}" type="parTrans" cxnId="{96368663-B2E9-4836-8E17-CF8FA05E0DBE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97F39FF2-482E-4664-B486-A4962ADB60CC}" type="pres">
      <dgm:prSet presAssocID="{04CFAE4E-36EB-430F-B3C0-3141F71A3BA3}" presName="Name0" presStyleCnt="0">
        <dgm:presLayoutVars>
          <dgm:chMax val="3"/>
          <dgm:chPref val="3"/>
          <dgm:bulletEnabled val="1"/>
          <dgm:dir/>
          <dgm:animLvl val="lvl"/>
        </dgm:presLayoutVars>
      </dgm:prSet>
      <dgm:spPr/>
    </dgm:pt>
    <dgm:pt modelId="{F7037CAD-7D08-4958-BADD-9BCE6C43D574}" type="pres">
      <dgm:prSet presAssocID="{04CFAE4E-36EB-430F-B3C0-3141F71A3BA3}" presName="arc1" presStyleLbl="node1" presStyleIdx="0" presStyleCnt="4"/>
      <dgm:spPr/>
    </dgm:pt>
    <dgm:pt modelId="{9B8BE504-9ACA-428C-9478-7530B6A55E8D}" type="pres">
      <dgm:prSet presAssocID="{04CFAE4E-36EB-430F-B3C0-3141F71A3BA3}" presName="arc3" presStyleLbl="node1" presStyleIdx="1" presStyleCnt="4"/>
      <dgm:spPr/>
    </dgm:pt>
    <dgm:pt modelId="{3A3D5A94-8F9B-45C6-AF00-FF78BC38385F}" type="pres">
      <dgm:prSet presAssocID="{04CFAE4E-36EB-430F-B3C0-3141F71A3BA3}" presName="parentText2" presStyleLbl="revTx" presStyleIdx="0" presStyleCnt="3">
        <dgm:presLayoutVars>
          <dgm:chMax val="4"/>
          <dgm:chPref val="3"/>
          <dgm:bulletEnabled val="1"/>
        </dgm:presLayoutVars>
      </dgm:prSet>
      <dgm:spPr/>
    </dgm:pt>
    <dgm:pt modelId="{3467369D-98AD-4617-B60A-63C442DE863F}" type="pres">
      <dgm:prSet presAssocID="{04CFAE4E-36EB-430F-B3C0-3141F71A3BA3}" presName="arc2" presStyleLbl="node1" presStyleIdx="2" presStyleCnt="4"/>
      <dgm:spPr/>
    </dgm:pt>
    <dgm:pt modelId="{EC243D64-F994-445C-99F4-588E8D807478}" type="pres">
      <dgm:prSet presAssocID="{04CFAE4E-36EB-430F-B3C0-3141F71A3BA3}" presName="arc4" presStyleLbl="node1" presStyleIdx="3" presStyleCnt="4"/>
      <dgm:spPr/>
    </dgm:pt>
    <dgm:pt modelId="{3A4E7AF0-C7CF-4FC1-B49F-328815E315A5}" type="pres">
      <dgm:prSet presAssocID="{04CFAE4E-36EB-430F-B3C0-3141F71A3BA3}" presName="parentText3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54CDF0E7-540C-4E69-9DBF-933E7358D3A4}" type="pres">
      <dgm:prSet presAssocID="{04CFAE4E-36EB-430F-B3C0-3141F71A3BA3}" presName="middleComposite" presStyleCnt="0"/>
      <dgm:spPr/>
    </dgm:pt>
    <dgm:pt modelId="{3CD082A6-451A-49F8-9964-6276D8DBFBF6}" type="pres">
      <dgm:prSet presAssocID="{9E73C03E-8F4E-4F65-AFDF-1E3866623510}" presName="circ1" presStyleLbl="vennNode1" presStyleIdx="0" presStyleCnt="8"/>
      <dgm:spPr/>
    </dgm:pt>
    <dgm:pt modelId="{733E12AC-5838-4671-A909-077EBE94C92C}" type="pres">
      <dgm:prSet presAssocID="{9E73C03E-8F4E-4F65-AFDF-1E3866623510}" presName="circ1Tx" presStyleLbl="revTx" presStyleIdx="1" presStyleCnt="3">
        <dgm:presLayoutVars>
          <dgm:chMax val="0"/>
          <dgm:chPref val="0"/>
        </dgm:presLayoutVars>
      </dgm:prSet>
      <dgm:spPr/>
    </dgm:pt>
    <dgm:pt modelId="{03AACE49-B666-44A7-A1AD-D0E6AEFC5B9C}" type="pres">
      <dgm:prSet presAssocID="{84A00778-E85A-43B2-8370-0D29A75D859C}" presName="circ2" presStyleLbl="vennNode1" presStyleIdx="1" presStyleCnt="8"/>
      <dgm:spPr/>
    </dgm:pt>
    <dgm:pt modelId="{B824DF5C-A567-4121-9815-152A69AC5187}" type="pres">
      <dgm:prSet presAssocID="{84A00778-E85A-43B2-8370-0D29A75D859C}" presName="circ2Tx" presStyleLbl="revTx" presStyleIdx="1" presStyleCnt="3">
        <dgm:presLayoutVars>
          <dgm:chMax val="0"/>
          <dgm:chPref val="0"/>
        </dgm:presLayoutVars>
      </dgm:prSet>
      <dgm:spPr/>
    </dgm:pt>
    <dgm:pt modelId="{FD7446B3-EF0F-4690-B73D-E9007DDB8633}" type="pres">
      <dgm:prSet presAssocID="{04CFAE4E-36EB-430F-B3C0-3141F71A3BA3}" presName="leftComposite" presStyleCnt="0"/>
      <dgm:spPr/>
    </dgm:pt>
    <dgm:pt modelId="{6B8F661F-C844-417D-B71E-8E4236F5E6C5}" type="pres">
      <dgm:prSet presAssocID="{8C9E6B9B-D11E-461F-93F2-572E7C1C9A09}" presName="childText1_1" presStyleLbl="vennNode1" presStyleIdx="2" presStyleCnt="8">
        <dgm:presLayoutVars>
          <dgm:chMax val="0"/>
          <dgm:chPref val="0"/>
        </dgm:presLayoutVars>
      </dgm:prSet>
      <dgm:spPr/>
    </dgm:pt>
    <dgm:pt modelId="{F51F25FA-37FE-4EB8-92C9-EFA6A95CF926}" type="pres">
      <dgm:prSet presAssocID="{8C9E6B9B-D11E-461F-93F2-572E7C1C9A09}" presName="ellipse1" presStyleLbl="vennNode1" presStyleIdx="3" presStyleCnt="8"/>
      <dgm:spPr/>
    </dgm:pt>
    <dgm:pt modelId="{DECDB008-D6BA-481A-96DE-94E66F84BD51}" type="pres">
      <dgm:prSet presAssocID="{8C9E6B9B-D11E-461F-93F2-572E7C1C9A09}" presName="ellipse2" presStyleLbl="vennNode1" presStyleIdx="4" presStyleCnt="8"/>
      <dgm:spPr/>
    </dgm:pt>
    <dgm:pt modelId="{7A4892E3-F187-46FD-BFB1-9A6517AB1509}" type="pres">
      <dgm:prSet presAssocID="{57597B16-32B8-43A3-808A-39D9F8C280DE}" presName="childText1_2" presStyleLbl="vennNode1" presStyleIdx="5" presStyleCnt="8">
        <dgm:presLayoutVars>
          <dgm:chMax val="0"/>
          <dgm:chPref val="0"/>
        </dgm:presLayoutVars>
      </dgm:prSet>
      <dgm:spPr/>
    </dgm:pt>
    <dgm:pt modelId="{DC1CDEC8-5F3F-4960-A0FD-E692BFA4B61A}" type="pres">
      <dgm:prSet presAssocID="{57597B16-32B8-43A3-808A-39D9F8C280DE}" presName="ellipse3" presStyleLbl="vennNode1" presStyleIdx="6" presStyleCnt="8"/>
      <dgm:spPr/>
    </dgm:pt>
    <dgm:pt modelId="{332FE9C0-CAB6-4346-83FD-8EB7FB399CC2}" type="pres">
      <dgm:prSet presAssocID="{8AFEB534-64D9-4D0C-9461-74BD7B4132A2}" presName="childText1_3" presStyleLbl="vennNode1" presStyleIdx="7" presStyleCnt="8">
        <dgm:presLayoutVars>
          <dgm:chMax val="0"/>
          <dgm:chPref val="0"/>
        </dgm:presLayoutVars>
      </dgm:prSet>
      <dgm:spPr/>
    </dgm:pt>
    <dgm:pt modelId="{9D313234-BB7F-48C2-A9A1-4F6CE7AE0833}" type="pres">
      <dgm:prSet presAssocID="{04CFAE4E-36EB-430F-B3C0-3141F71A3BA3}" presName="rightChild" presStyleLbl="node2" presStyleIdx="0" presStyleCnt="1">
        <dgm:presLayoutVars>
          <dgm:chMax val="0"/>
          <dgm:chPref val="0"/>
        </dgm:presLayoutVars>
      </dgm:prSet>
      <dgm:spPr/>
    </dgm:pt>
    <dgm:pt modelId="{27C5F018-FBAA-40B0-A78A-D1D85A49C19C}" type="pres">
      <dgm:prSet presAssocID="{04CFAE4E-36EB-430F-B3C0-3141F71A3BA3}" presName="parentText1" presStyleLbl="revTx" presStyleIdx="2" presStyleCnt="3">
        <dgm:presLayoutVars>
          <dgm:chMax val="4"/>
          <dgm:chPref val="3"/>
          <dgm:bulletEnabled val="1"/>
        </dgm:presLayoutVars>
      </dgm:prSet>
      <dgm:spPr/>
    </dgm:pt>
  </dgm:ptLst>
  <dgm:cxnLst>
    <dgm:cxn modelId="{7663E228-3383-46E7-8D77-043C198B2F38}" type="presOf" srcId="{04CFAE4E-36EB-430F-B3C0-3141F71A3BA3}" destId="{97F39FF2-482E-4664-B486-A4962ADB60CC}" srcOrd="0" destOrd="0" presId="urn:microsoft.com/office/officeart/2009/3/layout/PhasedProcess"/>
    <dgm:cxn modelId="{6939202F-D118-4B57-8AC4-F3EB6C1F9532}" srcId="{60D6F30A-BEB6-4BA2-A667-5BF7A44B6667}" destId="{9E73C03E-8F4E-4F65-AFDF-1E3866623510}" srcOrd="0" destOrd="0" parTransId="{06527744-E698-45AA-98FC-A1C957E9C305}" sibTransId="{394EE1ED-7001-4F1D-BB70-0121C3C29603}"/>
    <dgm:cxn modelId="{0397345B-F061-4599-92B6-23FE16512DA6}" type="presOf" srcId="{9E73C03E-8F4E-4F65-AFDF-1E3866623510}" destId="{733E12AC-5838-4671-A909-077EBE94C92C}" srcOrd="1" destOrd="0" presId="urn:microsoft.com/office/officeart/2009/3/layout/PhasedProcess"/>
    <dgm:cxn modelId="{BE603D5E-F35A-4484-915F-8293F8019BC0}" type="presOf" srcId="{8C9E6B9B-D11E-461F-93F2-572E7C1C9A09}" destId="{6B8F661F-C844-417D-B71E-8E4236F5E6C5}" srcOrd="0" destOrd="0" presId="urn:microsoft.com/office/officeart/2009/3/layout/PhasedProcess"/>
    <dgm:cxn modelId="{47709C5F-E471-48AD-8D0C-F853D3A0E017}" srcId="{4E7B3598-BB89-4BB9-8585-C66C10EBC6AD}" destId="{8C9E6B9B-D11E-461F-93F2-572E7C1C9A09}" srcOrd="0" destOrd="0" parTransId="{8C4A1387-4E1A-4385-A997-E1E6A3A6BC00}" sibTransId="{0A0FD2E1-5F56-4F1D-8575-92D9CCD562ED}"/>
    <dgm:cxn modelId="{7324D642-34C3-45DC-9F6C-CA5B8BAF2D53}" srcId="{24A87A0A-DC3A-4D63-89DC-B600180FECFA}" destId="{3DA125F8-9ADD-4A8C-BC0A-38544879130A}" srcOrd="0" destOrd="0" parTransId="{0B8C8D22-CFE4-45DB-9B61-17A29A5FD04B}" sibTransId="{F77A9F90-BEB4-4FA7-91D1-5CDC6C366872}"/>
    <dgm:cxn modelId="{96368663-B2E9-4836-8E17-CF8FA05E0DBE}" srcId="{04CFAE4E-36EB-430F-B3C0-3141F71A3BA3}" destId="{24A87A0A-DC3A-4D63-89DC-B600180FECFA}" srcOrd="2" destOrd="0" parTransId="{D0768715-D48D-49CC-BF7E-9C7005B2A00C}" sibTransId="{1B57B85A-079D-41F5-B361-A90747121413}"/>
    <dgm:cxn modelId="{ED00094D-73C6-4C33-9EB8-3F1AA5F70829}" srcId="{4E7B3598-BB89-4BB9-8585-C66C10EBC6AD}" destId="{8AFEB534-64D9-4D0C-9461-74BD7B4132A2}" srcOrd="2" destOrd="0" parTransId="{DCD5721C-E287-4545-A13C-CCDD5F0BA2D2}" sibTransId="{DB9C0D2C-4820-4592-9F8E-97917C773E73}"/>
    <dgm:cxn modelId="{AE1B9A52-B2D7-4487-892F-46D2E7EE98ED}" srcId="{04CFAE4E-36EB-430F-B3C0-3141F71A3BA3}" destId="{60D6F30A-BEB6-4BA2-A667-5BF7A44B6667}" srcOrd="1" destOrd="0" parTransId="{99968484-067B-4720-AD55-B216704959B7}" sibTransId="{2A915728-5487-46CB-A0EF-B535F6BC5C94}"/>
    <dgm:cxn modelId="{BF282381-1DB8-497F-BF2D-9C7558272AF5}" type="presOf" srcId="{8AFEB534-64D9-4D0C-9461-74BD7B4132A2}" destId="{332FE9C0-CAB6-4346-83FD-8EB7FB399CC2}" srcOrd="0" destOrd="0" presId="urn:microsoft.com/office/officeart/2009/3/layout/PhasedProcess"/>
    <dgm:cxn modelId="{B26C3F82-F254-4F62-B01E-9194AA5B42D5}" type="presOf" srcId="{4E7B3598-BB89-4BB9-8585-C66C10EBC6AD}" destId="{27C5F018-FBAA-40B0-A78A-D1D85A49C19C}" srcOrd="0" destOrd="0" presId="urn:microsoft.com/office/officeart/2009/3/layout/PhasedProcess"/>
    <dgm:cxn modelId="{38DA2886-8DF9-4BCB-BE9B-C7E85083EB38}" type="presOf" srcId="{9E73C03E-8F4E-4F65-AFDF-1E3866623510}" destId="{3CD082A6-451A-49F8-9964-6276D8DBFBF6}" srcOrd="0" destOrd="0" presId="urn:microsoft.com/office/officeart/2009/3/layout/PhasedProcess"/>
    <dgm:cxn modelId="{02D27286-3B2F-4F9A-9AAF-BC26E0BB30CE}" type="presOf" srcId="{84A00778-E85A-43B2-8370-0D29A75D859C}" destId="{B824DF5C-A567-4121-9815-152A69AC5187}" srcOrd="1" destOrd="0" presId="urn:microsoft.com/office/officeart/2009/3/layout/PhasedProcess"/>
    <dgm:cxn modelId="{AF9E5D89-6EE8-4752-B053-17C8388A6250}" srcId="{60D6F30A-BEB6-4BA2-A667-5BF7A44B6667}" destId="{84A00778-E85A-43B2-8370-0D29A75D859C}" srcOrd="1" destOrd="0" parTransId="{044CA0A9-A5DD-44B3-B03C-D41AD717C56F}" sibTransId="{8C33B8CA-9759-4525-9953-3228CB178A5C}"/>
    <dgm:cxn modelId="{78334A8F-4602-4BCB-A7F2-BFD763F6DC86}" type="presOf" srcId="{3DA125F8-9ADD-4A8C-BC0A-38544879130A}" destId="{9D313234-BB7F-48C2-A9A1-4F6CE7AE0833}" srcOrd="0" destOrd="0" presId="urn:microsoft.com/office/officeart/2009/3/layout/PhasedProcess"/>
    <dgm:cxn modelId="{DD818E8F-17DC-4EF0-A4C2-C5A9D06AF7B9}" type="presOf" srcId="{60D6F30A-BEB6-4BA2-A667-5BF7A44B6667}" destId="{3A3D5A94-8F9B-45C6-AF00-FF78BC38385F}" srcOrd="0" destOrd="0" presId="urn:microsoft.com/office/officeart/2009/3/layout/PhasedProcess"/>
    <dgm:cxn modelId="{8747A99B-DF19-4B10-A7CA-654AF002C2E3}" type="presOf" srcId="{24A87A0A-DC3A-4D63-89DC-B600180FECFA}" destId="{3A4E7AF0-C7CF-4FC1-B49F-328815E315A5}" srcOrd="0" destOrd="0" presId="urn:microsoft.com/office/officeart/2009/3/layout/PhasedProcess"/>
    <dgm:cxn modelId="{CF8B6FA7-DED8-4529-B402-292541EFB179}" srcId="{04CFAE4E-36EB-430F-B3C0-3141F71A3BA3}" destId="{4E7B3598-BB89-4BB9-8585-C66C10EBC6AD}" srcOrd="0" destOrd="0" parTransId="{7312C5A4-FAC0-4742-86E1-95761A8ABC2F}" sibTransId="{61E3DA7A-BD1A-4E23-A4E3-3426D1ECD0D2}"/>
    <dgm:cxn modelId="{CFCC6ABD-1F1B-459D-BD24-57ED276F091F}" srcId="{4E7B3598-BB89-4BB9-8585-C66C10EBC6AD}" destId="{57597B16-32B8-43A3-808A-39D9F8C280DE}" srcOrd="1" destOrd="0" parTransId="{A39EE194-AF97-47A8-80E1-AD918F592EE9}" sibTransId="{95A924D0-2B05-4D67-AAED-FC5E665ABA2B}"/>
    <dgm:cxn modelId="{AD9423DF-2BB9-4055-AF3B-14702CFCCFFB}" type="presOf" srcId="{84A00778-E85A-43B2-8370-0D29A75D859C}" destId="{03AACE49-B666-44A7-A1AD-D0E6AEFC5B9C}" srcOrd="0" destOrd="0" presId="urn:microsoft.com/office/officeart/2009/3/layout/PhasedProcess"/>
    <dgm:cxn modelId="{93B7F3EE-25CE-4F32-A781-DC6DDC484B18}" type="presOf" srcId="{57597B16-32B8-43A3-808A-39D9F8C280DE}" destId="{7A4892E3-F187-46FD-BFB1-9A6517AB1509}" srcOrd="0" destOrd="0" presId="urn:microsoft.com/office/officeart/2009/3/layout/PhasedProcess"/>
    <dgm:cxn modelId="{AF0D9D3D-A7C3-45A9-A80C-752F8796946B}" type="presParOf" srcId="{97F39FF2-482E-4664-B486-A4962ADB60CC}" destId="{F7037CAD-7D08-4958-BADD-9BCE6C43D574}" srcOrd="0" destOrd="0" presId="urn:microsoft.com/office/officeart/2009/3/layout/PhasedProcess"/>
    <dgm:cxn modelId="{4BB9B8B8-132E-4F82-8EE9-FDB89C0127DD}" type="presParOf" srcId="{97F39FF2-482E-4664-B486-A4962ADB60CC}" destId="{9B8BE504-9ACA-428C-9478-7530B6A55E8D}" srcOrd="1" destOrd="0" presId="urn:microsoft.com/office/officeart/2009/3/layout/PhasedProcess"/>
    <dgm:cxn modelId="{6465D027-6125-4510-8F7A-095D9173DB55}" type="presParOf" srcId="{97F39FF2-482E-4664-B486-A4962ADB60CC}" destId="{3A3D5A94-8F9B-45C6-AF00-FF78BC38385F}" srcOrd="2" destOrd="0" presId="urn:microsoft.com/office/officeart/2009/3/layout/PhasedProcess"/>
    <dgm:cxn modelId="{87418A98-9C66-4504-8FBB-986BE862BDB0}" type="presParOf" srcId="{97F39FF2-482E-4664-B486-A4962ADB60CC}" destId="{3467369D-98AD-4617-B60A-63C442DE863F}" srcOrd="3" destOrd="0" presId="urn:microsoft.com/office/officeart/2009/3/layout/PhasedProcess"/>
    <dgm:cxn modelId="{3335E0E6-BD58-4625-861D-CC0A8BEB3D13}" type="presParOf" srcId="{97F39FF2-482E-4664-B486-A4962ADB60CC}" destId="{EC243D64-F994-445C-99F4-588E8D807478}" srcOrd="4" destOrd="0" presId="urn:microsoft.com/office/officeart/2009/3/layout/PhasedProcess"/>
    <dgm:cxn modelId="{672AD8A6-9BEF-4E85-AFF1-9EFC846A9DD8}" type="presParOf" srcId="{97F39FF2-482E-4664-B486-A4962ADB60CC}" destId="{3A4E7AF0-C7CF-4FC1-B49F-328815E315A5}" srcOrd="5" destOrd="0" presId="urn:microsoft.com/office/officeart/2009/3/layout/PhasedProcess"/>
    <dgm:cxn modelId="{4A2BCEC7-9D0D-44E2-A96D-029A9DCCE136}" type="presParOf" srcId="{97F39FF2-482E-4664-B486-A4962ADB60CC}" destId="{54CDF0E7-540C-4E69-9DBF-933E7358D3A4}" srcOrd="6" destOrd="0" presId="urn:microsoft.com/office/officeart/2009/3/layout/PhasedProcess"/>
    <dgm:cxn modelId="{EDD6D73F-1EBF-4800-ACDD-5F342B3E2B72}" type="presParOf" srcId="{54CDF0E7-540C-4E69-9DBF-933E7358D3A4}" destId="{3CD082A6-451A-49F8-9964-6276D8DBFBF6}" srcOrd="0" destOrd="0" presId="urn:microsoft.com/office/officeart/2009/3/layout/PhasedProcess"/>
    <dgm:cxn modelId="{B38F34AB-5700-4FB5-8123-1269B4505442}" type="presParOf" srcId="{54CDF0E7-540C-4E69-9DBF-933E7358D3A4}" destId="{733E12AC-5838-4671-A909-077EBE94C92C}" srcOrd="1" destOrd="0" presId="urn:microsoft.com/office/officeart/2009/3/layout/PhasedProcess"/>
    <dgm:cxn modelId="{4A4FB2FF-6858-4D9E-AC79-2D050038A4F3}" type="presParOf" srcId="{54CDF0E7-540C-4E69-9DBF-933E7358D3A4}" destId="{03AACE49-B666-44A7-A1AD-D0E6AEFC5B9C}" srcOrd="2" destOrd="0" presId="urn:microsoft.com/office/officeart/2009/3/layout/PhasedProcess"/>
    <dgm:cxn modelId="{19E479C9-955B-4FE9-A96A-41ABF4E3CD7E}" type="presParOf" srcId="{54CDF0E7-540C-4E69-9DBF-933E7358D3A4}" destId="{B824DF5C-A567-4121-9815-152A69AC5187}" srcOrd="3" destOrd="0" presId="urn:microsoft.com/office/officeart/2009/3/layout/PhasedProcess"/>
    <dgm:cxn modelId="{149C025B-81A7-4F8A-96BA-CD5AAE857820}" type="presParOf" srcId="{97F39FF2-482E-4664-B486-A4962ADB60CC}" destId="{FD7446B3-EF0F-4690-B73D-E9007DDB8633}" srcOrd="7" destOrd="0" presId="urn:microsoft.com/office/officeart/2009/3/layout/PhasedProcess"/>
    <dgm:cxn modelId="{7FE435E2-BD05-4C02-950A-49F83377A92A}" type="presParOf" srcId="{FD7446B3-EF0F-4690-B73D-E9007DDB8633}" destId="{6B8F661F-C844-417D-B71E-8E4236F5E6C5}" srcOrd="0" destOrd="0" presId="urn:microsoft.com/office/officeart/2009/3/layout/PhasedProcess"/>
    <dgm:cxn modelId="{B475721E-209E-4E2C-8AF1-FBFB9183BC33}" type="presParOf" srcId="{FD7446B3-EF0F-4690-B73D-E9007DDB8633}" destId="{F51F25FA-37FE-4EB8-92C9-EFA6A95CF926}" srcOrd="1" destOrd="0" presId="urn:microsoft.com/office/officeart/2009/3/layout/PhasedProcess"/>
    <dgm:cxn modelId="{0D3D2E52-0093-48A9-8D12-3D272CE3CED6}" type="presParOf" srcId="{FD7446B3-EF0F-4690-B73D-E9007DDB8633}" destId="{DECDB008-D6BA-481A-96DE-94E66F84BD51}" srcOrd="2" destOrd="0" presId="urn:microsoft.com/office/officeart/2009/3/layout/PhasedProcess"/>
    <dgm:cxn modelId="{A1F8EC13-B302-4DD6-B332-23742F32463A}" type="presParOf" srcId="{FD7446B3-EF0F-4690-B73D-E9007DDB8633}" destId="{7A4892E3-F187-46FD-BFB1-9A6517AB1509}" srcOrd="3" destOrd="0" presId="urn:microsoft.com/office/officeart/2009/3/layout/PhasedProcess"/>
    <dgm:cxn modelId="{AEE5DD74-E327-45A9-87DF-1E0A02267ADB}" type="presParOf" srcId="{FD7446B3-EF0F-4690-B73D-E9007DDB8633}" destId="{DC1CDEC8-5F3F-4960-A0FD-E692BFA4B61A}" srcOrd="4" destOrd="0" presId="urn:microsoft.com/office/officeart/2009/3/layout/PhasedProcess"/>
    <dgm:cxn modelId="{22420702-7093-464B-A1AC-0C45E52A906D}" type="presParOf" srcId="{FD7446B3-EF0F-4690-B73D-E9007DDB8633}" destId="{332FE9C0-CAB6-4346-83FD-8EB7FB399CC2}" srcOrd="5" destOrd="0" presId="urn:microsoft.com/office/officeart/2009/3/layout/PhasedProcess"/>
    <dgm:cxn modelId="{64D50C8A-83C8-449A-9B64-2F8E554726ED}" type="presParOf" srcId="{97F39FF2-482E-4664-B486-A4962ADB60CC}" destId="{9D313234-BB7F-48C2-A9A1-4F6CE7AE0833}" srcOrd="8" destOrd="0" presId="urn:microsoft.com/office/officeart/2009/3/layout/PhasedProcess"/>
    <dgm:cxn modelId="{20C3EBE0-5A8A-4F02-8B67-7E58A5D64556}" type="presParOf" srcId="{97F39FF2-482E-4664-B486-A4962ADB60CC}" destId="{27C5F018-FBAA-40B0-A78A-D1D85A49C19C}" srcOrd="9" destOrd="0" presId="urn:microsoft.com/office/officeart/2009/3/layout/Phased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C6ADA90-B7EC-4409-98E4-F3FC2A6A3145}" type="doc">
      <dgm:prSet loTypeId="urn:microsoft.com/office/officeart/2005/8/layout/arrow6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46D4991D-56C6-499C-926A-E66CA1739441}">
      <dgm:prSet phldrT="[Texto]"/>
      <dgm:spPr/>
      <dgm:t>
        <a:bodyPr/>
        <a:lstStyle/>
        <a:p>
          <a:r>
            <a:rPr lang="es-ES" dirty="0">
              <a:solidFill>
                <a:schemeClr val="tx1"/>
              </a:solidFill>
              <a:latin typeface="+mj-lt"/>
            </a:rPr>
            <a:t>Métodos de focalización acertados</a:t>
          </a:r>
          <a:endParaRPr lang="es-CO" dirty="0">
            <a:solidFill>
              <a:schemeClr val="tx1"/>
            </a:solidFill>
            <a:latin typeface="+mj-lt"/>
          </a:endParaRPr>
        </a:p>
      </dgm:t>
    </dgm:pt>
    <dgm:pt modelId="{E043CCA7-6EC2-4A90-9F05-F3A7A021E12B}" type="parTrans" cxnId="{BBCA9F06-7AA4-41C4-92E4-ABAD96AB91A8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2A2ABB54-DE7E-4146-A218-68A829B30D3C}" type="sibTrans" cxnId="{BBCA9F06-7AA4-41C4-92E4-ABAD96AB91A8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5E6C3B67-FC51-442A-B1F8-091D5AF6BB78}">
      <dgm:prSet phldrT="[Texto]"/>
      <dgm:spPr/>
      <dgm:t>
        <a:bodyPr/>
        <a:lstStyle/>
        <a:p>
          <a:r>
            <a:rPr lang="es-ES" dirty="0">
              <a:solidFill>
                <a:schemeClr val="tx1"/>
              </a:solidFill>
              <a:latin typeface="+mj-lt"/>
            </a:rPr>
            <a:t>Grado de focalización del programa</a:t>
          </a:r>
          <a:endParaRPr lang="es-CO" dirty="0">
            <a:solidFill>
              <a:schemeClr val="tx1"/>
            </a:solidFill>
            <a:latin typeface="+mj-lt"/>
          </a:endParaRPr>
        </a:p>
      </dgm:t>
    </dgm:pt>
    <dgm:pt modelId="{91725F81-942B-4613-BEE7-15ADB4744DF8}" type="parTrans" cxnId="{67CC5BA1-717C-4283-8838-FBF2E7651342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DC349687-818F-47EB-AD68-D39AD7F2782F}" type="sibTrans" cxnId="{67CC5BA1-717C-4283-8838-FBF2E7651342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0E69CB1B-A36F-49CD-B3B8-CBC79F94B3AE}" type="pres">
      <dgm:prSet presAssocID="{2C6ADA90-B7EC-4409-98E4-F3FC2A6A3145}" presName="compositeShape" presStyleCnt="0">
        <dgm:presLayoutVars>
          <dgm:chMax val="2"/>
          <dgm:dir/>
          <dgm:resizeHandles val="exact"/>
        </dgm:presLayoutVars>
      </dgm:prSet>
      <dgm:spPr/>
    </dgm:pt>
    <dgm:pt modelId="{DEB9A346-B63F-4BCE-824C-8A8C02116DAF}" type="pres">
      <dgm:prSet presAssocID="{2C6ADA90-B7EC-4409-98E4-F3FC2A6A3145}" presName="ribbon" presStyleLbl="node1" presStyleIdx="0" presStyleCnt="1" custLinFactNeighborX="-66749" custLinFactNeighborY="0"/>
      <dgm:spPr>
        <a:gradFill flip="none" rotWithShape="0">
          <a:gsLst>
            <a:gs pos="0">
              <a:srgbClr val="92D050">
                <a:shade val="30000"/>
                <a:satMod val="115000"/>
              </a:srgbClr>
            </a:gs>
            <a:gs pos="50000">
              <a:srgbClr val="92D050">
                <a:shade val="67500"/>
                <a:satMod val="115000"/>
              </a:srgbClr>
            </a:gs>
            <a:gs pos="100000">
              <a:srgbClr val="92D050">
                <a:shade val="100000"/>
                <a:satMod val="115000"/>
              </a:srgbClr>
            </a:gs>
          </a:gsLst>
          <a:path path="circle">
            <a:fillToRect l="50000" t="50000" r="50000" b="50000"/>
          </a:path>
          <a:tileRect/>
        </a:gradFill>
        <a:ln>
          <a:solidFill>
            <a:schemeClr val="tx1"/>
          </a:solidFill>
        </a:ln>
      </dgm:spPr>
    </dgm:pt>
    <dgm:pt modelId="{2AC084E2-CEEA-467E-BFB1-E2013CC6A1AD}" type="pres">
      <dgm:prSet presAssocID="{2C6ADA90-B7EC-4409-98E4-F3FC2A6A3145}" presName="leftArrowText" presStyleLbl="node1" presStyleIdx="0" presStyleCnt="1">
        <dgm:presLayoutVars>
          <dgm:chMax val="0"/>
          <dgm:bulletEnabled val="1"/>
        </dgm:presLayoutVars>
      </dgm:prSet>
      <dgm:spPr/>
    </dgm:pt>
    <dgm:pt modelId="{14DB34B7-9E8E-4E57-A0AA-2DA206BD60F9}" type="pres">
      <dgm:prSet presAssocID="{2C6ADA90-B7EC-4409-98E4-F3FC2A6A3145}" presName="rightArrow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BBCA9F06-7AA4-41C4-92E4-ABAD96AB91A8}" srcId="{2C6ADA90-B7EC-4409-98E4-F3FC2A6A3145}" destId="{46D4991D-56C6-499C-926A-E66CA1739441}" srcOrd="0" destOrd="0" parTransId="{E043CCA7-6EC2-4A90-9F05-F3A7A021E12B}" sibTransId="{2A2ABB54-DE7E-4146-A218-68A829B30D3C}"/>
    <dgm:cxn modelId="{2F44222D-BFB4-43B1-AE59-52F439887CAA}" type="presOf" srcId="{5E6C3B67-FC51-442A-B1F8-091D5AF6BB78}" destId="{14DB34B7-9E8E-4E57-A0AA-2DA206BD60F9}" srcOrd="0" destOrd="0" presId="urn:microsoft.com/office/officeart/2005/8/layout/arrow6"/>
    <dgm:cxn modelId="{67CC5BA1-717C-4283-8838-FBF2E7651342}" srcId="{2C6ADA90-B7EC-4409-98E4-F3FC2A6A3145}" destId="{5E6C3B67-FC51-442A-B1F8-091D5AF6BB78}" srcOrd="1" destOrd="0" parTransId="{91725F81-942B-4613-BEE7-15ADB4744DF8}" sibTransId="{DC349687-818F-47EB-AD68-D39AD7F2782F}"/>
    <dgm:cxn modelId="{0037FEBC-3D9E-4926-80CF-02882D301E3B}" type="presOf" srcId="{2C6ADA90-B7EC-4409-98E4-F3FC2A6A3145}" destId="{0E69CB1B-A36F-49CD-B3B8-CBC79F94B3AE}" srcOrd="0" destOrd="0" presId="urn:microsoft.com/office/officeart/2005/8/layout/arrow6"/>
    <dgm:cxn modelId="{87D1DCF0-BB33-4A34-9840-2164CCC68B66}" type="presOf" srcId="{46D4991D-56C6-499C-926A-E66CA1739441}" destId="{2AC084E2-CEEA-467E-BFB1-E2013CC6A1AD}" srcOrd="0" destOrd="0" presId="urn:microsoft.com/office/officeart/2005/8/layout/arrow6"/>
    <dgm:cxn modelId="{655E700D-DFB3-4A53-AA7C-A6E6D51B3961}" type="presParOf" srcId="{0E69CB1B-A36F-49CD-B3B8-CBC79F94B3AE}" destId="{DEB9A346-B63F-4BCE-824C-8A8C02116DAF}" srcOrd="0" destOrd="0" presId="urn:microsoft.com/office/officeart/2005/8/layout/arrow6"/>
    <dgm:cxn modelId="{B921EEA1-84A6-4C6A-A1C9-A50F23B1E4BF}" type="presParOf" srcId="{0E69CB1B-A36F-49CD-B3B8-CBC79F94B3AE}" destId="{2AC084E2-CEEA-467E-BFB1-E2013CC6A1AD}" srcOrd="1" destOrd="0" presId="urn:microsoft.com/office/officeart/2005/8/layout/arrow6"/>
    <dgm:cxn modelId="{AAF1B78C-D9E4-4646-A379-E91FC347D42B}" type="presParOf" srcId="{0E69CB1B-A36F-49CD-B3B8-CBC79F94B3AE}" destId="{14DB34B7-9E8E-4E57-A0AA-2DA206BD60F9}" srcOrd="2" destOrd="0" presId="urn:microsoft.com/office/officeart/2005/8/layout/arrow6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747A8CB-A9EE-4591-B8C3-DFA8C5354D59}" type="doc">
      <dgm:prSet loTypeId="urn:microsoft.com/office/officeart/2005/8/layout/venn3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8EBF4514-81A2-48A9-B6C9-81164144D449}">
      <dgm:prSet phldrT="[Texto]"/>
      <dgm:spPr/>
      <dgm:t>
        <a:bodyPr/>
        <a:lstStyle/>
        <a:p>
          <a:r>
            <a:rPr lang="es-CO" dirty="0"/>
            <a:t>Construcción de un </a:t>
          </a:r>
          <a:r>
            <a:rPr lang="es-CO" b="1" dirty="0"/>
            <a:t>registro administrativo sólido</a:t>
          </a:r>
          <a:r>
            <a:rPr lang="es-CO" dirty="0"/>
            <a:t>.</a:t>
          </a:r>
        </a:p>
      </dgm:t>
    </dgm:pt>
    <dgm:pt modelId="{CEDB2392-2A0D-43A8-B1B8-BB9896FCE7B4}" type="parTrans" cxnId="{85F6DF20-6D50-4C27-B205-BFA86C39F1EA}">
      <dgm:prSet/>
      <dgm:spPr/>
      <dgm:t>
        <a:bodyPr/>
        <a:lstStyle/>
        <a:p>
          <a:endParaRPr lang="es-CO"/>
        </a:p>
      </dgm:t>
    </dgm:pt>
    <dgm:pt modelId="{E1C279E5-3224-4C30-B91F-357680D93193}" type="sibTrans" cxnId="{85F6DF20-6D50-4C27-B205-BFA86C39F1EA}">
      <dgm:prSet/>
      <dgm:spPr/>
      <dgm:t>
        <a:bodyPr/>
        <a:lstStyle/>
        <a:p>
          <a:endParaRPr lang="es-CO"/>
        </a:p>
      </dgm:t>
    </dgm:pt>
    <dgm:pt modelId="{7495F432-7A1B-4ED0-9F0F-1BF080B0FA5D}">
      <dgm:prSet phldrT="[Texto]"/>
      <dgm:spPr/>
      <dgm:t>
        <a:bodyPr/>
        <a:lstStyle/>
        <a:p>
          <a:r>
            <a:rPr lang="es-CO" dirty="0"/>
            <a:t>Análisis </a:t>
          </a:r>
          <a:r>
            <a:rPr lang="es-CO" dirty="0" err="1"/>
            <a:t>ex-ante</a:t>
          </a:r>
          <a:r>
            <a:rPr lang="es-CO" dirty="0"/>
            <a:t> para mejorar la </a:t>
          </a:r>
          <a:r>
            <a:rPr lang="es-CO" b="1" dirty="0"/>
            <a:t>focalización</a:t>
          </a:r>
          <a:r>
            <a:rPr lang="es-CO" dirty="0"/>
            <a:t> de los PTMC.</a:t>
          </a:r>
        </a:p>
      </dgm:t>
    </dgm:pt>
    <dgm:pt modelId="{4D023425-0C04-40E1-ACDB-686E9A93C8B8}" type="parTrans" cxnId="{1AC4954B-FF96-42E9-8011-DA4F1185DD3D}">
      <dgm:prSet/>
      <dgm:spPr/>
      <dgm:t>
        <a:bodyPr/>
        <a:lstStyle/>
        <a:p>
          <a:endParaRPr lang="es-CO"/>
        </a:p>
      </dgm:t>
    </dgm:pt>
    <dgm:pt modelId="{1454C3C6-740B-4C54-A212-FE5D38BFC2D9}" type="sibTrans" cxnId="{1AC4954B-FF96-42E9-8011-DA4F1185DD3D}">
      <dgm:prSet/>
      <dgm:spPr/>
      <dgm:t>
        <a:bodyPr/>
        <a:lstStyle/>
        <a:p>
          <a:endParaRPr lang="es-CO"/>
        </a:p>
      </dgm:t>
    </dgm:pt>
    <dgm:pt modelId="{929868A9-FDE0-4C07-B908-C6DFCBD54003}">
      <dgm:prSet phldrT="[Texto]"/>
      <dgm:spPr/>
      <dgm:t>
        <a:bodyPr/>
        <a:lstStyle/>
        <a:p>
          <a:r>
            <a:rPr lang="es-CO" b="1" dirty="0"/>
            <a:t>Ampliación</a:t>
          </a:r>
          <a:r>
            <a:rPr lang="es-CO" dirty="0"/>
            <a:t> de estos programas sociales.</a:t>
          </a:r>
        </a:p>
      </dgm:t>
    </dgm:pt>
    <dgm:pt modelId="{CEDFC23E-188D-436F-808F-49EA3CC9F289}" type="parTrans" cxnId="{19C3C4DA-9544-431A-B06B-3C894BD35805}">
      <dgm:prSet/>
      <dgm:spPr/>
      <dgm:t>
        <a:bodyPr/>
        <a:lstStyle/>
        <a:p>
          <a:endParaRPr lang="es-CO"/>
        </a:p>
      </dgm:t>
    </dgm:pt>
    <dgm:pt modelId="{9ABF01ED-6DE8-40A4-902B-47E90ABD4050}" type="sibTrans" cxnId="{19C3C4DA-9544-431A-B06B-3C894BD35805}">
      <dgm:prSet/>
      <dgm:spPr/>
      <dgm:t>
        <a:bodyPr/>
        <a:lstStyle/>
        <a:p>
          <a:endParaRPr lang="es-CO"/>
        </a:p>
      </dgm:t>
    </dgm:pt>
    <dgm:pt modelId="{FEAE8F3A-0BBE-41F2-82D1-13F3BC48C0EB}" type="pres">
      <dgm:prSet presAssocID="{7747A8CB-A9EE-4591-B8C3-DFA8C5354D59}" presName="Name0" presStyleCnt="0">
        <dgm:presLayoutVars>
          <dgm:dir/>
          <dgm:resizeHandles val="exact"/>
        </dgm:presLayoutVars>
      </dgm:prSet>
      <dgm:spPr/>
    </dgm:pt>
    <dgm:pt modelId="{343C5893-EB5E-440D-9BFB-358E0C0D819C}" type="pres">
      <dgm:prSet presAssocID="{8EBF4514-81A2-48A9-B6C9-81164144D449}" presName="Name5" presStyleLbl="vennNode1" presStyleIdx="0" presStyleCnt="3" custLinFactNeighborX="13667" custLinFactNeighborY="719">
        <dgm:presLayoutVars>
          <dgm:bulletEnabled val="1"/>
        </dgm:presLayoutVars>
      </dgm:prSet>
      <dgm:spPr/>
    </dgm:pt>
    <dgm:pt modelId="{16DD03B6-ADC1-4246-B823-4FAB9F5CC0E8}" type="pres">
      <dgm:prSet presAssocID="{E1C279E5-3224-4C30-B91F-357680D93193}" presName="space" presStyleCnt="0"/>
      <dgm:spPr/>
    </dgm:pt>
    <dgm:pt modelId="{AECC48A3-7C08-4443-864C-93A65AECB337}" type="pres">
      <dgm:prSet presAssocID="{7495F432-7A1B-4ED0-9F0F-1BF080B0FA5D}" presName="Name5" presStyleLbl="vennNode1" presStyleIdx="1" presStyleCnt="3">
        <dgm:presLayoutVars>
          <dgm:bulletEnabled val="1"/>
        </dgm:presLayoutVars>
      </dgm:prSet>
      <dgm:spPr/>
    </dgm:pt>
    <dgm:pt modelId="{68B6ED21-8719-4991-8F5C-62AD05F8FEEB}" type="pres">
      <dgm:prSet presAssocID="{1454C3C6-740B-4C54-A212-FE5D38BFC2D9}" presName="space" presStyleCnt="0"/>
      <dgm:spPr/>
    </dgm:pt>
    <dgm:pt modelId="{5FF63335-B639-41AD-A3D0-7CB6B7C4E273}" type="pres">
      <dgm:prSet presAssocID="{929868A9-FDE0-4C07-B908-C6DFCBD54003}" presName="Name5" presStyleLbl="vennNode1" presStyleIdx="2" presStyleCnt="3">
        <dgm:presLayoutVars>
          <dgm:bulletEnabled val="1"/>
        </dgm:presLayoutVars>
      </dgm:prSet>
      <dgm:spPr/>
    </dgm:pt>
  </dgm:ptLst>
  <dgm:cxnLst>
    <dgm:cxn modelId="{85F6DF20-6D50-4C27-B205-BFA86C39F1EA}" srcId="{7747A8CB-A9EE-4591-B8C3-DFA8C5354D59}" destId="{8EBF4514-81A2-48A9-B6C9-81164144D449}" srcOrd="0" destOrd="0" parTransId="{CEDB2392-2A0D-43A8-B1B8-BB9896FCE7B4}" sibTransId="{E1C279E5-3224-4C30-B91F-357680D93193}"/>
    <dgm:cxn modelId="{0FBC4B49-65C0-4510-A7F4-DB91B9D62269}" type="presOf" srcId="{8EBF4514-81A2-48A9-B6C9-81164144D449}" destId="{343C5893-EB5E-440D-9BFB-358E0C0D819C}" srcOrd="0" destOrd="0" presId="urn:microsoft.com/office/officeart/2005/8/layout/venn3"/>
    <dgm:cxn modelId="{1AC4954B-FF96-42E9-8011-DA4F1185DD3D}" srcId="{7747A8CB-A9EE-4591-B8C3-DFA8C5354D59}" destId="{7495F432-7A1B-4ED0-9F0F-1BF080B0FA5D}" srcOrd="1" destOrd="0" parTransId="{4D023425-0C04-40E1-ACDB-686E9A93C8B8}" sibTransId="{1454C3C6-740B-4C54-A212-FE5D38BFC2D9}"/>
    <dgm:cxn modelId="{382D1D4F-ABB1-42D0-AAA2-DF5059511D97}" type="presOf" srcId="{7495F432-7A1B-4ED0-9F0F-1BF080B0FA5D}" destId="{AECC48A3-7C08-4443-864C-93A65AECB337}" srcOrd="0" destOrd="0" presId="urn:microsoft.com/office/officeart/2005/8/layout/venn3"/>
    <dgm:cxn modelId="{F0E86878-DD8E-4D00-9BBA-C4FA1403F108}" type="presOf" srcId="{929868A9-FDE0-4C07-B908-C6DFCBD54003}" destId="{5FF63335-B639-41AD-A3D0-7CB6B7C4E273}" srcOrd="0" destOrd="0" presId="urn:microsoft.com/office/officeart/2005/8/layout/venn3"/>
    <dgm:cxn modelId="{19C3C4DA-9544-431A-B06B-3C894BD35805}" srcId="{7747A8CB-A9EE-4591-B8C3-DFA8C5354D59}" destId="{929868A9-FDE0-4C07-B908-C6DFCBD54003}" srcOrd="2" destOrd="0" parTransId="{CEDFC23E-188D-436F-808F-49EA3CC9F289}" sibTransId="{9ABF01ED-6DE8-40A4-902B-47E90ABD4050}"/>
    <dgm:cxn modelId="{69010DF9-774B-4404-8486-3CDF9C20AEA9}" type="presOf" srcId="{7747A8CB-A9EE-4591-B8C3-DFA8C5354D59}" destId="{FEAE8F3A-0BBE-41F2-82D1-13F3BC48C0EB}" srcOrd="0" destOrd="0" presId="urn:microsoft.com/office/officeart/2005/8/layout/venn3"/>
    <dgm:cxn modelId="{A0335410-9F5D-4DC0-AD4D-C612DA6ADA6B}" type="presParOf" srcId="{FEAE8F3A-0BBE-41F2-82D1-13F3BC48C0EB}" destId="{343C5893-EB5E-440D-9BFB-358E0C0D819C}" srcOrd="0" destOrd="0" presId="urn:microsoft.com/office/officeart/2005/8/layout/venn3"/>
    <dgm:cxn modelId="{C186AD99-6387-4657-9317-23C5F3F3B677}" type="presParOf" srcId="{FEAE8F3A-0BBE-41F2-82D1-13F3BC48C0EB}" destId="{16DD03B6-ADC1-4246-B823-4FAB9F5CC0E8}" srcOrd="1" destOrd="0" presId="urn:microsoft.com/office/officeart/2005/8/layout/venn3"/>
    <dgm:cxn modelId="{739A61E4-C3F5-490D-B177-71AF37C57BA0}" type="presParOf" srcId="{FEAE8F3A-0BBE-41F2-82D1-13F3BC48C0EB}" destId="{AECC48A3-7C08-4443-864C-93A65AECB337}" srcOrd="2" destOrd="0" presId="urn:microsoft.com/office/officeart/2005/8/layout/venn3"/>
    <dgm:cxn modelId="{99EA99A3-BDCC-41BF-8909-A08546553366}" type="presParOf" srcId="{FEAE8F3A-0BBE-41F2-82D1-13F3BC48C0EB}" destId="{68B6ED21-8719-4991-8F5C-62AD05F8FEEB}" srcOrd="3" destOrd="0" presId="urn:microsoft.com/office/officeart/2005/8/layout/venn3"/>
    <dgm:cxn modelId="{8483488B-7C6F-4331-B5BF-BED21E8466A2}" type="presParOf" srcId="{FEAE8F3A-0BBE-41F2-82D1-13F3BC48C0EB}" destId="{5FF63335-B639-41AD-A3D0-7CB6B7C4E273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6AB234-D2FD-41FF-8A4D-C2845FBD6779}">
      <dsp:nvSpPr>
        <dsp:cNvPr id="0" name=""/>
        <dsp:cNvSpPr/>
      </dsp:nvSpPr>
      <dsp:spPr>
        <a:xfrm>
          <a:off x="5357" y="566517"/>
          <a:ext cx="1601390" cy="960834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>
              <a:latin typeface="+mj-lt"/>
            </a:rPr>
            <a:t>Pandemia por COVID-19</a:t>
          </a:r>
          <a:endParaRPr lang="es-CO" sz="1900" kern="1200" dirty="0">
            <a:latin typeface="+mj-lt"/>
          </a:endParaRPr>
        </a:p>
      </dsp:txBody>
      <dsp:txXfrm>
        <a:off x="33499" y="594659"/>
        <a:ext cx="1545106" cy="904550"/>
      </dsp:txXfrm>
    </dsp:sp>
    <dsp:sp modelId="{E8B762FC-9A0D-48C2-B5D1-5350AB9777FC}">
      <dsp:nvSpPr>
        <dsp:cNvPr id="0" name=""/>
        <dsp:cNvSpPr/>
      </dsp:nvSpPr>
      <dsp:spPr>
        <a:xfrm rot="60724">
          <a:off x="1766861" y="868334"/>
          <a:ext cx="339547" cy="3971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600" kern="1200"/>
        </a:p>
      </dsp:txBody>
      <dsp:txXfrm>
        <a:off x="1766869" y="946863"/>
        <a:ext cx="237683" cy="238286"/>
      </dsp:txXfrm>
    </dsp:sp>
    <dsp:sp modelId="{5D222D03-7340-49F4-AD52-086DD247E091}">
      <dsp:nvSpPr>
        <dsp:cNvPr id="0" name=""/>
        <dsp:cNvSpPr/>
      </dsp:nvSpPr>
      <dsp:spPr>
        <a:xfrm>
          <a:off x="2247304" y="606122"/>
          <a:ext cx="1601390" cy="960834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hueOff val="0"/>
            <a:satOff val="0"/>
            <a:lumOff val="0"/>
            <a:alphaOff val="-2000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>
              <a:latin typeface="+mj-lt"/>
            </a:rPr>
            <a:t>Decreto 417 del 17 de marzo 2020</a:t>
          </a:r>
          <a:endParaRPr lang="es-CO" sz="1900" kern="1200" dirty="0">
            <a:latin typeface="+mj-lt"/>
          </a:endParaRPr>
        </a:p>
      </dsp:txBody>
      <dsp:txXfrm>
        <a:off x="2275446" y="634264"/>
        <a:ext cx="1545106" cy="904550"/>
      </dsp:txXfrm>
    </dsp:sp>
    <dsp:sp modelId="{4EC02024-F655-45DB-893E-F9E4B28EEFC0}">
      <dsp:nvSpPr>
        <dsp:cNvPr id="0" name=""/>
        <dsp:cNvSpPr/>
      </dsp:nvSpPr>
      <dsp:spPr>
        <a:xfrm rot="21539276">
          <a:off x="4008807" y="867995"/>
          <a:ext cx="339547" cy="3971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465385"/>
            <a:satOff val="-18134"/>
            <a:lumOff val="3651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600" kern="1200"/>
        </a:p>
      </dsp:txBody>
      <dsp:txXfrm>
        <a:off x="4008815" y="948324"/>
        <a:ext cx="237683" cy="238286"/>
      </dsp:txXfrm>
    </dsp:sp>
    <dsp:sp modelId="{EE1C19C4-77CE-4F48-BAF7-4F7921A49C1E}">
      <dsp:nvSpPr>
        <dsp:cNvPr id="0" name=""/>
        <dsp:cNvSpPr/>
      </dsp:nvSpPr>
      <dsp:spPr>
        <a:xfrm>
          <a:off x="4489251" y="566517"/>
          <a:ext cx="1601390" cy="960834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>
              <a:latin typeface="+mj-lt"/>
            </a:rPr>
            <a:t>Efectos de las cuarentenas </a:t>
          </a:r>
          <a:endParaRPr lang="es-CO" sz="1900" kern="1200" dirty="0">
            <a:latin typeface="+mj-lt"/>
          </a:endParaRPr>
        </a:p>
      </dsp:txBody>
      <dsp:txXfrm>
        <a:off x="4517393" y="594659"/>
        <a:ext cx="1545106" cy="9045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374F97-FB1D-4147-847F-9122CDD2E5C2}">
      <dsp:nvSpPr>
        <dsp:cNvPr id="0" name=""/>
        <dsp:cNvSpPr/>
      </dsp:nvSpPr>
      <dsp:spPr>
        <a:xfrm>
          <a:off x="5357" y="320839"/>
          <a:ext cx="1601390" cy="960834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>
              <a:latin typeface="+mj-lt"/>
            </a:rPr>
            <a:t>Uso del Sisbén IV para asignar el beneficio</a:t>
          </a:r>
          <a:endParaRPr lang="es-CO" sz="1700" kern="1200" dirty="0">
            <a:latin typeface="+mj-lt"/>
          </a:endParaRPr>
        </a:p>
      </dsp:txBody>
      <dsp:txXfrm>
        <a:off x="33499" y="348981"/>
        <a:ext cx="1545106" cy="904550"/>
      </dsp:txXfrm>
    </dsp:sp>
    <dsp:sp modelId="{6900EF8E-11C0-4519-8287-370E94943ECC}">
      <dsp:nvSpPr>
        <dsp:cNvPr id="0" name=""/>
        <dsp:cNvSpPr/>
      </dsp:nvSpPr>
      <dsp:spPr>
        <a:xfrm>
          <a:off x="1766887" y="602684"/>
          <a:ext cx="339494" cy="3971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400" kern="1200">
            <a:latin typeface="+mj-lt"/>
          </a:endParaRPr>
        </a:p>
      </dsp:txBody>
      <dsp:txXfrm>
        <a:off x="1766887" y="682113"/>
        <a:ext cx="237646" cy="238286"/>
      </dsp:txXfrm>
    </dsp:sp>
    <dsp:sp modelId="{B76D10C1-D5C8-4E67-A669-E0A1AC143673}">
      <dsp:nvSpPr>
        <dsp:cNvPr id="0" name=""/>
        <dsp:cNvSpPr/>
      </dsp:nvSpPr>
      <dsp:spPr>
        <a:xfrm>
          <a:off x="2247304" y="320839"/>
          <a:ext cx="1601390" cy="960834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hueOff val="0"/>
            <a:satOff val="0"/>
            <a:lumOff val="0"/>
            <a:alphaOff val="-2000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>
              <a:latin typeface="+mj-lt"/>
            </a:rPr>
            <a:t>Toma de decisiones </a:t>
          </a:r>
          <a:endParaRPr lang="es-CO" sz="1700" kern="1200" dirty="0">
            <a:latin typeface="+mj-lt"/>
          </a:endParaRPr>
        </a:p>
      </dsp:txBody>
      <dsp:txXfrm>
        <a:off x="2275446" y="348981"/>
        <a:ext cx="1545106" cy="904550"/>
      </dsp:txXfrm>
    </dsp:sp>
    <dsp:sp modelId="{61B78A32-EBF9-4FE1-A9BE-EBA243F4741D}">
      <dsp:nvSpPr>
        <dsp:cNvPr id="0" name=""/>
        <dsp:cNvSpPr/>
      </dsp:nvSpPr>
      <dsp:spPr>
        <a:xfrm>
          <a:off x="4008834" y="602684"/>
          <a:ext cx="339494" cy="3971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465385"/>
            <a:satOff val="-18134"/>
            <a:lumOff val="3651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400" kern="1200">
            <a:latin typeface="+mj-lt"/>
          </a:endParaRPr>
        </a:p>
      </dsp:txBody>
      <dsp:txXfrm>
        <a:off x="4008834" y="682113"/>
        <a:ext cx="237646" cy="238286"/>
      </dsp:txXfrm>
    </dsp:sp>
    <dsp:sp modelId="{BBE56C01-6E04-4544-879D-12B0DF4D3D32}">
      <dsp:nvSpPr>
        <dsp:cNvPr id="0" name=""/>
        <dsp:cNvSpPr/>
      </dsp:nvSpPr>
      <dsp:spPr>
        <a:xfrm>
          <a:off x="4489251" y="320839"/>
          <a:ext cx="1601390" cy="960834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>
              <a:latin typeface="+mj-lt"/>
            </a:rPr>
            <a:t>Eventualidades inesperadas</a:t>
          </a:r>
          <a:endParaRPr lang="es-CO" sz="1700" kern="1200" dirty="0">
            <a:latin typeface="+mj-lt"/>
          </a:endParaRPr>
        </a:p>
      </dsp:txBody>
      <dsp:txXfrm>
        <a:off x="4517393" y="348981"/>
        <a:ext cx="1545106" cy="9045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BCC642-C801-49F4-8292-3F3F36219066}">
      <dsp:nvSpPr>
        <dsp:cNvPr id="0" name=""/>
        <dsp:cNvSpPr/>
      </dsp:nvSpPr>
      <dsp:spPr>
        <a:xfrm>
          <a:off x="0" y="276647"/>
          <a:ext cx="5055218" cy="92835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latin typeface="Cambria" panose="02040503050406030204" pitchFamily="18" charset="0"/>
              <a:ea typeface="Cambria" panose="02040503050406030204" pitchFamily="18" charset="0"/>
            </a:rPr>
            <a:t>Identificar las condiciones de vida de los hogares beneficiados.</a:t>
          </a:r>
        </a:p>
      </dsp:txBody>
      <dsp:txXfrm>
        <a:off x="27191" y="303838"/>
        <a:ext cx="5000836" cy="873973"/>
      </dsp:txXfrm>
    </dsp:sp>
    <dsp:sp modelId="{BF26A95D-67C2-4987-9211-4CE951339F56}">
      <dsp:nvSpPr>
        <dsp:cNvPr id="0" name=""/>
        <dsp:cNvSpPr/>
      </dsp:nvSpPr>
      <dsp:spPr>
        <a:xfrm rot="5400000">
          <a:off x="2327274" y="1086929"/>
          <a:ext cx="494652" cy="7519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400" kern="120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 rot="-5400000">
        <a:off x="2349028" y="1215557"/>
        <a:ext cx="451144" cy="346256"/>
      </dsp:txXfrm>
    </dsp:sp>
    <dsp:sp modelId="{C7F7A9E8-7997-4B6A-83A0-3327ABBBA1D3}">
      <dsp:nvSpPr>
        <dsp:cNvPr id="0" name=""/>
        <dsp:cNvSpPr/>
      </dsp:nvSpPr>
      <dsp:spPr>
        <a:xfrm>
          <a:off x="0" y="1720762"/>
          <a:ext cx="5291509" cy="1670906"/>
        </a:xfrm>
        <a:prstGeom prst="roundRect">
          <a:avLst>
            <a:gd name="adj" fmla="val 10000"/>
          </a:avLst>
        </a:prstGeom>
        <a:solidFill>
          <a:schemeClr val="accent4">
            <a:hueOff val="-1975582"/>
            <a:satOff val="22309"/>
            <a:lumOff val="1196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latin typeface="Cambria" panose="02040503050406030204" pitchFamily="18" charset="0"/>
              <a:ea typeface="Cambria" panose="02040503050406030204" pitchFamily="18" charset="0"/>
            </a:rPr>
            <a:t>Realizar una serie de estadísticas descriptivas con variables socioeconómicas </a:t>
          </a:r>
          <a:r>
            <a:rPr lang="es-CO" sz="1800" kern="1200" dirty="0">
              <a:latin typeface="Cambria" panose="02040503050406030204" pitchFamily="18" charset="0"/>
              <a:ea typeface="Cambria" panose="02040503050406030204" pitchFamily="18" charset="0"/>
            </a:rPr>
            <a:t>que influyen en la probabilidad que tiene un hogar de recibir Ingreso Solidario, al igual que un análisis por medio de modelos de variable dependiente dicotómica.</a:t>
          </a:r>
          <a:endParaRPr lang="es-ES" sz="1800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48939" y="1769701"/>
        <a:ext cx="5193631" cy="157302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037CAD-7D08-4958-BADD-9BCE6C43D574}">
      <dsp:nvSpPr>
        <dsp:cNvPr id="0" name=""/>
        <dsp:cNvSpPr/>
      </dsp:nvSpPr>
      <dsp:spPr>
        <a:xfrm rot="5400000">
          <a:off x="236" y="477487"/>
          <a:ext cx="3081282" cy="3081756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8BE504-9ACA-428C-9478-7530B6A55E8D}">
      <dsp:nvSpPr>
        <dsp:cNvPr id="0" name=""/>
        <dsp:cNvSpPr/>
      </dsp:nvSpPr>
      <dsp:spPr>
        <a:xfrm rot="16200000">
          <a:off x="3171508" y="477487"/>
          <a:ext cx="3081282" cy="3081756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chemeClr val="accent5">
            <a:hueOff val="2723985"/>
            <a:satOff val="1859"/>
            <a:lumOff val="-5228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3D5A94-8F9B-45C6-AF00-FF78BC38385F}">
      <dsp:nvSpPr>
        <dsp:cNvPr id="0" name=""/>
        <dsp:cNvSpPr/>
      </dsp:nvSpPr>
      <dsp:spPr>
        <a:xfrm>
          <a:off x="3535861" y="3154294"/>
          <a:ext cx="2339524" cy="6164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>
              <a:latin typeface="+mj-lt"/>
            </a:rPr>
            <a:t>Método de asignación</a:t>
          </a:r>
          <a:endParaRPr lang="es-CO" sz="1900" kern="1200" dirty="0">
            <a:latin typeface="+mj-lt"/>
          </a:endParaRPr>
        </a:p>
      </dsp:txBody>
      <dsp:txXfrm>
        <a:off x="3535861" y="3154294"/>
        <a:ext cx="2339524" cy="616454"/>
      </dsp:txXfrm>
    </dsp:sp>
    <dsp:sp modelId="{3467369D-98AD-4617-B60A-63C442DE863F}">
      <dsp:nvSpPr>
        <dsp:cNvPr id="0" name=""/>
        <dsp:cNvSpPr/>
      </dsp:nvSpPr>
      <dsp:spPr>
        <a:xfrm rot="5400000">
          <a:off x="3072668" y="477487"/>
          <a:ext cx="3081282" cy="3081756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chemeClr val="accent5">
            <a:hueOff val="5447971"/>
            <a:satOff val="3718"/>
            <a:lumOff val="-10457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243D64-F994-445C-99F4-588E8D807478}">
      <dsp:nvSpPr>
        <dsp:cNvPr id="0" name=""/>
        <dsp:cNvSpPr/>
      </dsp:nvSpPr>
      <dsp:spPr>
        <a:xfrm rot="16200000">
          <a:off x="6243008" y="477487"/>
          <a:ext cx="3081282" cy="3081756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chemeClr val="accent5">
            <a:hueOff val="8171956"/>
            <a:satOff val="5577"/>
            <a:lumOff val="-15685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4E7AF0-C7CF-4FC1-B49F-328815E315A5}">
      <dsp:nvSpPr>
        <dsp:cNvPr id="0" name=""/>
        <dsp:cNvSpPr/>
      </dsp:nvSpPr>
      <dsp:spPr>
        <a:xfrm>
          <a:off x="6382639" y="3154294"/>
          <a:ext cx="2339524" cy="6164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900" kern="1200" dirty="0">
            <a:latin typeface="+mj-lt"/>
          </a:endParaRPr>
        </a:p>
      </dsp:txBody>
      <dsp:txXfrm>
        <a:off x="6382639" y="3154294"/>
        <a:ext cx="2339524" cy="616454"/>
      </dsp:txXfrm>
    </dsp:sp>
    <dsp:sp modelId="{3CD082A6-451A-49F8-9964-6276D8DBFBF6}">
      <dsp:nvSpPr>
        <dsp:cNvPr id="0" name=""/>
        <dsp:cNvSpPr/>
      </dsp:nvSpPr>
      <dsp:spPr>
        <a:xfrm>
          <a:off x="3460686" y="1361875"/>
          <a:ext cx="1411770" cy="1411770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>
              <a:latin typeface="+mj-lt"/>
            </a:rPr>
            <a:t>Recod</a:t>
          </a:r>
          <a:r>
            <a:rPr lang="es-ES" sz="1000" kern="1200" dirty="0">
              <a:latin typeface="+mj-lt"/>
            </a:rPr>
            <a:t>i</a:t>
          </a:r>
          <a:r>
            <a:rPr lang="es-ES" sz="900" kern="1200" dirty="0">
              <a:latin typeface="+mj-lt"/>
            </a:rPr>
            <a:t>ficación</a:t>
          </a:r>
          <a:endParaRPr lang="es-CO" sz="900" kern="1200" dirty="0">
            <a:latin typeface="+mj-lt"/>
          </a:endParaRPr>
        </a:p>
      </dsp:txBody>
      <dsp:txXfrm>
        <a:off x="3657825" y="1528353"/>
        <a:ext cx="813993" cy="1078814"/>
      </dsp:txXfrm>
    </dsp:sp>
    <dsp:sp modelId="{03AACE49-B666-44A7-A1AD-D0E6AEFC5B9C}">
      <dsp:nvSpPr>
        <dsp:cNvPr id="0" name=""/>
        <dsp:cNvSpPr/>
      </dsp:nvSpPr>
      <dsp:spPr>
        <a:xfrm>
          <a:off x="4478179" y="1361875"/>
          <a:ext cx="1411770" cy="1411770"/>
        </a:xfrm>
        <a:prstGeom prst="ellipse">
          <a:avLst/>
        </a:prstGeom>
        <a:solidFill>
          <a:schemeClr val="accent5">
            <a:alpha val="50000"/>
            <a:hueOff val="1167422"/>
            <a:satOff val="797"/>
            <a:lumOff val="-2241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>
              <a:latin typeface="+mj-lt"/>
            </a:rPr>
            <a:t>Variables ICV</a:t>
          </a:r>
          <a:endParaRPr lang="es-CO" sz="1700" kern="1200" dirty="0">
            <a:latin typeface="+mj-lt"/>
          </a:endParaRPr>
        </a:p>
      </dsp:txBody>
      <dsp:txXfrm>
        <a:off x="4878816" y="1528353"/>
        <a:ext cx="813993" cy="1078814"/>
      </dsp:txXfrm>
    </dsp:sp>
    <dsp:sp modelId="{6B8F661F-C844-417D-B71E-8E4236F5E6C5}">
      <dsp:nvSpPr>
        <dsp:cNvPr id="0" name=""/>
        <dsp:cNvSpPr/>
      </dsp:nvSpPr>
      <dsp:spPr>
        <a:xfrm>
          <a:off x="888787" y="945481"/>
          <a:ext cx="976331" cy="976354"/>
        </a:xfrm>
        <a:prstGeom prst="ellipse">
          <a:avLst/>
        </a:prstGeom>
        <a:solidFill>
          <a:schemeClr val="accent5">
            <a:alpha val="50000"/>
            <a:hueOff val="2334845"/>
            <a:satOff val="1593"/>
            <a:lumOff val="-4481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>
              <a:latin typeface="+mj-lt"/>
            </a:rPr>
            <a:t>DNP</a:t>
          </a:r>
          <a:endParaRPr lang="es-CO" sz="1600" kern="1200" dirty="0">
            <a:latin typeface="+mj-lt"/>
          </a:endParaRPr>
        </a:p>
      </dsp:txBody>
      <dsp:txXfrm>
        <a:off x="1031767" y="1088465"/>
        <a:ext cx="690371" cy="690386"/>
      </dsp:txXfrm>
    </dsp:sp>
    <dsp:sp modelId="{F51F25FA-37FE-4EB8-92C9-EFA6A95CF926}">
      <dsp:nvSpPr>
        <dsp:cNvPr id="0" name=""/>
        <dsp:cNvSpPr/>
      </dsp:nvSpPr>
      <dsp:spPr>
        <a:xfrm>
          <a:off x="528700" y="1761757"/>
          <a:ext cx="479581" cy="479389"/>
        </a:xfrm>
        <a:prstGeom prst="ellipse">
          <a:avLst/>
        </a:prstGeom>
        <a:solidFill>
          <a:schemeClr val="accent5">
            <a:alpha val="50000"/>
            <a:hueOff val="3502267"/>
            <a:satOff val="2390"/>
            <a:lumOff val="-6722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ECDB008-D6BA-481A-96DE-94E66F84BD51}">
      <dsp:nvSpPr>
        <dsp:cNvPr id="0" name=""/>
        <dsp:cNvSpPr/>
      </dsp:nvSpPr>
      <dsp:spPr>
        <a:xfrm>
          <a:off x="1945240" y="1137534"/>
          <a:ext cx="279050" cy="278867"/>
        </a:xfrm>
        <a:prstGeom prst="ellipse">
          <a:avLst/>
        </a:prstGeom>
        <a:solidFill>
          <a:schemeClr val="accent5">
            <a:alpha val="50000"/>
            <a:hueOff val="4669689"/>
            <a:satOff val="3187"/>
            <a:lumOff val="-8963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A4892E3-F187-46FD-BFB1-9A6517AB1509}">
      <dsp:nvSpPr>
        <dsp:cNvPr id="0" name=""/>
        <dsp:cNvSpPr/>
      </dsp:nvSpPr>
      <dsp:spPr>
        <a:xfrm>
          <a:off x="1841540" y="1528626"/>
          <a:ext cx="976331" cy="976354"/>
        </a:xfrm>
        <a:prstGeom prst="ellipse">
          <a:avLst/>
        </a:prstGeom>
        <a:solidFill>
          <a:schemeClr val="accent5">
            <a:alpha val="50000"/>
            <a:hueOff val="5837112"/>
            <a:satOff val="3984"/>
            <a:lumOff val="-11204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>
              <a:latin typeface="+mj-lt"/>
            </a:rPr>
            <a:t>Sisbén IV</a:t>
          </a:r>
          <a:endParaRPr lang="es-CO" sz="1600" kern="1200" dirty="0">
            <a:latin typeface="+mj-lt"/>
          </a:endParaRPr>
        </a:p>
      </dsp:txBody>
      <dsp:txXfrm>
        <a:off x="1984520" y="1671610"/>
        <a:ext cx="690371" cy="690386"/>
      </dsp:txXfrm>
    </dsp:sp>
    <dsp:sp modelId="{DC1CDEC8-5F3F-4960-A0FD-E692BFA4B61A}">
      <dsp:nvSpPr>
        <dsp:cNvPr id="0" name=""/>
        <dsp:cNvSpPr/>
      </dsp:nvSpPr>
      <dsp:spPr>
        <a:xfrm>
          <a:off x="1943637" y="2564693"/>
          <a:ext cx="279050" cy="278867"/>
        </a:xfrm>
        <a:prstGeom prst="ellipse">
          <a:avLst/>
        </a:prstGeom>
        <a:solidFill>
          <a:schemeClr val="accent5">
            <a:alpha val="50000"/>
            <a:hueOff val="7004534"/>
            <a:satOff val="4780"/>
            <a:lumOff val="-13444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32FE9C0-CAB6-4346-83FD-8EB7FB399CC2}">
      <dsp:nvSpPr>
        <dsp:cNvPr id="0" name=""/>
        <dsp:cNvSpPr/>
      </dsp:nvSpPr>
      <dsp:spPr>
        <a:xfrm>
          <a:off x="906185" y="2086573"/>
          <a:ext cx="976331" cy="976354"/>
        </a:xfrm>
        <a:prstGeom prst="ellipse">
          <a:avLst/>
        </a:prstGeom>
        <a:solidFill>
          <a:schemeClr val="accent5">
            <a:alpha val="50000"/>
            <a:hueOff val="8171956"/>
            <a:satOff val="5577"/>
            <a:lumOff val="-15685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>
              <a:latin typeface="+mj-lt"/>
            </a:rPr>
            <a:t>GEIH</a:t>
          </a:r>
          <a:endParaRPr lang="es-CO" sz="1600" kern="1200" dirty="0">
            <a:latin typeface="+mj-lt"/>
          </a:endParaRPr>
        </a:p>
      </dsp:txBody>
      <dsp:txXfrm>
        <a:off x="1049165" y="2229557"/>
        <a:ext cx="690371" cy="690386"/>
      </dsp:txXfrm>
    </dsp:sp>
    <dsp:sp modelId="{9D313234-BB7F-48C2-A9A1-4F6CE7AE0833}">
      <dsp:nvSpPr>
        <dsp:cNvPr id="0" name=""/>
        <dsp:cNvSpPr/>
      </dsp:nvSpPr>
      <dsp:spPr>
        <a:xfrm>
          <a:off x="6648388" y="1114594"/>
          <a:ext cx="1799633" cy="179930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latin typeface="+mj-lt"/>
            </a:rPr>
            <a:t>Aproximación de la focalización del programa Ingreso Solidario</a:t>
          </a:r>
          <a:endParaRPr lang="es-CO" sz="1400" kern="1200" dirty="0">
            <a:latin typeface="+mj-lt"/>
          </a:endParaRPr>
        </a:p>
      </dsp:txBody>
      <dsp:txXfrm>
        <a:off x="6911938" y="1378097"/>
        <a:ext cx="1272533" cy="1272302"/>
      </dsp:txXfrm>
    </dsp:sp>
    <dsp:sp modelId="{27C5F018-FBAA-40B0-A78A-D1D85A49C19C}">
      <dsp:nvSpPr>
        <dsp:cNvPr id="0" name=""/>
        <dsp:cNvSpPr/>
      </dsp:nvSpPr>
      <dsp:spPr>
        <a:xfrm>
          <a:off x="579053" y="3154294"/>
          <a:ext cx="2339524" cy="6164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900" kern="1200" dirty="0">
              <a:latin typeface="+mj-lt"/>
            </a:rPr>
            <a:t>Puntaje=Y=X </a:t>
          </a:r>
          <a:r>
            <a:rPr lang="el-GR" sz="1900" kern="1200" dirty="0">
              <a:latin typeface="+mj-lt"/>
            </a:rPr>
            <a:t>β ̂</a:t>
          </a:r>
          <a:endParaRPr lang="es-CO" sz="1900" kern="1200" dirty="0">
            <a:latin typeface="+mj-lt"/>
          </a:endParaRPr>
        </a:p>
      </dsp:txBody>
      <dsp:txXfrm>
        <a:off x="579053" y="3154294"/>
        <a:ext cx="2339524" cy="61645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B9A346-B63F-4BCE-824C-8A8C02116DAF}">
      <dsp:nvSpPr>
        <dsp:cNvPr id="0" name=""/>
        <dsp:cNvSpPr/>
      </dsp:nvSpPr>
      <dsp:spPr>
        <a:xfrm>
          <a:off x="0" y="655616"/>
          <a:ext cx="3852428" cy="1540971"/>
        </a:xfrm>
        <a:prstGeom prst="leftRightRibbon">
          <a:avLst/>
        </a:prstGeom>
        <a:gradFill flip="none" rotWithShape="0">
          <a:gsLst>
            <a:gs pos="0">
              <a:srgbClr val="92D050">
                <a:shade val="30000"/>
                <a:satMod val="115000"/>
              </a:srgbClr>
            </a:gs>
            <a:gs pos="50000">
              <a:srgbClr val="92D050">
                <a:shade val="67500"/>
                <a:satMod val="115000"/>
              </a:srgbClr>
            </a:gs>
            <a:gs pos="100000">
              <a:srgbClr val="92D050">
                <a:shade val="100000"/>
                <a:satMod val="115000"/>
              </a:srgbClr>
            </a:gs>
          </a:gsLst>
          <a:path path="circle">
            <a:fillToRect l="50000" t="50000" r="50000" b="50000"/>
          </a:path>
          <a:tileRect/>
        </a:gradFill>
        <a:ln w="2642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C084E2-CEEA-467E-BFB1-E2013CC6A1AD}">
      <dsp:nvSpPr>
        <dsp:cNvPr id="0" name=""/>
        <dsp:cNvSpPr/>
      </dsp:nvSpPr>
      <dsp:spPr>
        <a:xfrm>
          <a:off x="462291" y="925286"/>
          <a:ext cx="1271301" cy="755075"/>
        </a:xfrm>
        <a:prstGeom prst="rect">
          <a:avLst/>
        </a:prstGeom>
        <a:noFill/>
        <a:ln w="2642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6896" rIns="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>
              <a:solidFill>
                <a:schemeClr val="tx1"/>
              </a:solidFill>
              <a:latin typeface="+mj-lt"/>
            </a:rPr>
            <a:t>Métodos de focalización acertados</a:t>
          </a:r>
          <a:endParaRPr lang="es-CO" sz="1600" kern="1200" dirty="0">
            <a:solidFill>
              <a:schemeClr val="tx1"/>
            </a:solidFill>
            <a:latin typeface="+mj-lt"/>
          </a:endParaRPr>
        </a:p>
      </dsp:txBody>
      <dsp:txXfrm>
        <a:off x="462291" y="925286"/>
        <a:ext cx="1271301" cy="755075"/>
      </dsp:txXfrm>
    </dsp:sp>
    <dsp:sp modelId="{14DB34B7-9E8E-4E57-A0AA-2DA206BD60F9}">
      <dsp:nvSpPr>
        <dsp:cNvPr id="0" name=""/>
        <dsp:cNvSpPr/>
      </dsp:nvSpPr>
      <dsp:spPr>
        <a:xfrm>
          <a:off x="1926214" y="1171841"/>
          <a:ext cx="1502446" cy="755075"/>
        </a:xfrm>
        <a:prstGeom prst="rect">
          <a:avLst/>
        </a:prstGeom>
        <a:noFill/>
        <a:ln w="2642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6896" rIns="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>
              <a:solidFill>
                <a:schemeClr val="tx1"/>
              </a:solidFill>
              <a:latin typeface="+mj-lt"/>
            </a:rPr>
            <a:t>Grado de focalización del programa</a:t>
          </a:r>
          <a:endParaRPr lang="es-CO" sz="1600" kern="1200" dirty="0">
            <a:solidFill>
              <a:schemeClr val="tx1"/>
            </a:solidFill>
            <a:latin typeface="+mj-lt"/>
          </a:endParaRPr>
        </a:p>
      </dsp:txBody>
      <dsp:txXfrm>
        <a:off x="1926214" y="1171841"/>
        <a:ext cx="1502446" cy="75507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3C5893-EB5E-440D-9BFB-358E0C0D819C}">
      <dsp:nvSpPr>
        <dsp:cNvPr id="0" name=""/>
        <dsp:cNvSpPr/>
      </dsp:nvSpPr>
      <dsp:spPr>
        <a:xfrm>
          <a:off x="79059" y="360053"/>
          <a:ext cx="2776197" cy="2776197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783" tIns="22860" rIns="152783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/>
            <a:t>Construcción de un </a:t>
          </a:r>
          <a:r>
            <a:rPr lang="es-CO" sz="1800" b="1" kern="1200" dirty="0"/>
            <a:t>registro administrativo sólido</a:t>
          </a:r>
          <a:r>
            <a:rPr lang="es-CO" sz="1800" kern="1200" dirty="0"/>
            <a:t>.</a:t>
          </a:r>
        </a:p>
      </dsp:txBody>
      <dsp:txXfrm>
        <a:off x="485624" y="766618"/>
        <a:ext cx="1963067" cy="1963067"/>
      </dsp:txXfrm>
    </dsp:sp>
    <dsp:sp modelId="{AECC48A3-7C08-4443-864C-93A65AECB337}">
      <dsp:nvSpPr>
        <dsp:cNvPr id="0" name=""/>
        <dsp:cNvSpPr/>
      </dsp:nvSpPr>
      <dsp:spPr>
        <a:xfrm>
          <a:off x="2224133" y="340093"/>
          <a:ext cx="2776197" cy="2776197"/>
        </a:xfrm>
        <a:prstGeom prst="ellipse">
          <a:avLst/>
        </a:prstGeom>
        <a:solidFill>
          <a:schemeClr val="accent5">
            <a:alpha val="50000"/>
            <a:hueOff val="4085978"/>
            <a:satOff val="2788"/>
            <a:lumOff val="-7843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783" tIns="22860" rIns="152783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/>
            <a:t>Análisis </a:t>
          </a:r>
          <a:r>
            <a:rPr lang="es-CO" sz="1800" kern="1200" dirty="0" err="1"/>
            <a:t>ex-ante</a:t>
          </a:r>
          <a:r>
            <a:rPr lang="es-CO" sz="1800" kern="1200" dirty="0"/>
            <a:t> para mejorar la </a:t>
          </a:r>
          <a:r>
            <a:rPr lang="es-CO" sz="1800" b="1" kern="1200" dirty="0"/>
            <a:t>focalización</a:t>
          </a:r>
          <a:r>
            <a:rPr lang="es-CO" sz="1800" kern="1200" dirty="0"/>
            <a:t> de los PTMC.</a:t>
          </a:r>
        </a:p>
      </dsp:txBody>
      <dsp:txXfrm>
        <a:off x="2630698" y="746658"/>
        <a:ext cx="1963067" cy="1963067"/>
      </dsp:txXfrm>
    </dsp:sp>
    <dsp:sp modelId="{5FF63335-B639-41AD-A3D0-7CB6B7C4E273}">
      <dsp:nvSpPr>
        <dsp:cNvPr id="0" name=""/>
        <dsp:cNvSpPr/>
      </dsp:nvSpPr>
      <dsp:spPr>
        <a:xfrm>
          <a:off x="4445091" y="340093"/>
          <a:ext cx="2776197" cy="2776197"/>
        </a:xfrm>
        <a:prstGeom prst="ellipse">
          <a:avLst/>
        </a:prstGeom>
        <a:solidFill>
          <a:schemeClr val="accent5">
            <a:alpha val="50000"/>
            <a:hueOff val="8171956"/>
            <a:satOff val="5577"/>
            <a:lumOff val="-15685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783" tIns="22860" rIns="152783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b="1" kern="1200" dirty="0"/>
            <a:t>Ampliación</a:t>
          </a:r>
          <a:r>
            <a:rPr lang="es-CO" sz="1800" kern="1200" dirty="0"/>
            <a:t> de estos programas sociales.</a:t>
          </a:r>
        </a:p>
      </dsp:txBody>
      <dsp:txXfrm>
        <a:off x="4851656" y="746658"/>
        <a:ext cx="1963067" cy="19630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PhasedProcess">
  <dgm:title val=""/>
  <dgm:desc val=""/>
  <dgm:catLst>
    <dgm:cat type="process" pri="1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clrData>
  <dgm:layoutNode name="Name0">
    <dgm:varLst>
      <dgm:chMax val="3"/>
      <dgm:chPref val="3"/>
      <dgm:bulletEnabled val="1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gte" val="3">
        <dgm:alg type="composite">
          <dgm:param type="ar" val="2.8316"/>
        </dgm:alg>
        <dgm:choose name="Name3">
          <dgm:if name="Name4" func="var" arg="dir" op="equ" val="norm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parentText3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rightChild" refType="primFontSz" refFor="des" refForName="parentText1" op="lte"/>
              <dgm:constr type="primFontSz" for="des" forName="rightChild" refType="primFontSz" refFor="des" refForName="parentText2" op="lte"/>
              <dgm:constr type="primFontSz" for="des" forName="rightChild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0567"/>
              <dgm:constr type="t" for="ch" forName="leftComposite" refType="h" fact="0.1159"/>
              <dgm:constr type="w" for="ch" forName="leftComposite" refType="w" fact="0.2455"/>
              <dgm:constr type="h" for="ch" forName="leftComposite" refType="h" fact="0.6953"/>
              <dgm:constr type="l" for="ch" forName="middleComposite" refType="w" fact="0.365"/>
              <dgm:constr type="t" for="ch" forName="middleComposite" refType="h" fact="0.1545"/>
              <dgm:constr type="w" for="ch" forName="middleComposite" refType="w" fact="0.2728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3305"/>
              <dgm:constr type="h" for="ch" forName="arc1" refType="h" fact="0.9357"/>
              <dgm:constr type="l" for="ch" forName="arc2" refType="w" fact="0.3295"/>
              <dgm:constr type="t" for="ch" forName="arc2" refType="h" fact="0"/>
              <dgm:constr type="w" for="ch" forName="arc2" refType="w" fact="0.3305"/>
              <dgm:constr type="h" for="ch" forName="arc2" refType="h" fact="0.9357"/>
              <dgm:constr type="l" for="ch" forName="arc3" refType="w" fact="0.3401"/>
              <dgm:constr type="t" for="ch" forName="arc3" refType="h" fact="0"/>
              <dgm:constr type="w" for="ch" forName="arc3" refType="w" fact="0.3305"/>
              <dgm:constr type="h" for="ch" forName="arc3" refType="h" fact="0.9357"/>
              <dgm:constr type="l" for="ch" forName="arc4" refType="w" fact="0.6695"/>
              <dgm:constr type="t" for="ch" forName="arc4" refType="h" fact="0"/>
              <dgm:constr type="w" for="ch" forName="arc4" refType="w" fact="0.3305"/>
              <dgm:constr type="h" for="ch" forName="arc4" refType="h" fact="0.9357"/>
              <dgm:constr type="l" for="ch" forName="rightChild" refType="w" fact="0.713"/>
              <dgm:constr type="t" for="ch" forName="rightChild" refType="h" fact="0.1934"/>
              <dgm:constr type="w" for="ch" forName="rightChild" refType="w" fact="0.193"/>
              <dgm:constr type="h" for="ch" forName="rightChild" refType="h" fact="0.5464"/>
              <dgm:constr type="l" for="ch" forName="parentText1" refType="w" fact="0.0621"/>
              <dgm:constr type="t" for="ch" forName="parentText1" refType="h" fact="0.8128"/>
              <dgm:constr type="w" for="ch" forName="parentText1" refType="w" fact="0.2509"/>
              <dgm:constr type="h" for="ch" forName="parentText1" refType="h" fact="0.1872"/>
              <dgm:constr type="l" for="ch" forName="parentText2" refType="w" fact="0.3792"/>
              <dgm:constr type="t" for="ch" forName="parentText2" refType="h" fact="0.8128"/>
              <dgm:constr type="w" for="ch" forName="parentText2" refType="w" fact="0.2509"/>
              <dgm:constr type="h" for="ch" forName="parentText2" refType="h" fact="0.1872"/>
              <dgm:constr type="l" for="ch" forName="parentText3" refType="w" fact="0.6845"/>
              <dgm:constr type="t" for="ch" forName="parentText3" refType="h" fact="0.8128"/>
              <dgm:constr type="w" for="ch" forName="parentText3" refType="w" fact="0.2509"/>
              <dgm:constr type="h" for="ch" forName="parentText3" refType="h" fact="0.1872"/>
            </dgm:constrLst>
          </dgm:if>
          <dgm:else name="Name5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parentText3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rightChild" refType="primFontSz" refFor="des" refForName="parentText1" op="lte"/>
              <dgm:constr type="primFontSz" for="des" forName="rightChild" refType="primFontSz" refFor="des" refForName="parentText2" op="lte"/>
              <dgm:constr type="primFontSz" for="des" forName="rightChild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72"/>
              <dgm:constr type="t" for="ch" forName="leftComposite" refType="h" fact="0.1159"/>
              <dgm:constr type="w" for="ch" forName="leftComposite" refType="w" fact="0.2455"/>
              <dgm:constr type="h" for="ch" forName="leftComposite" refType="h" fact="0.6953"/>
              <dgm:constr type="l" for="ch" forName="middleComposite" refType="w" fact="0.365"/>
              <dgm:constr type="t" for="ch" forName="middleComposite" refType="h" fact="0.1545"/>
              <dgm:constr type="w" for="ch" forName="middleComposite" refType="w" fact="0.2728"/>
              <dgm:constr type="h" for="ch" forName="middleComposite" refType="h" fact="0.6567"/>
              <dgm:constr type="l" for="ch" forName="rightChild" refType="w" fact="0.09"/>
              <dgm:constr type="t" for="ch" forName="rightChild" refType="h" fact="0.1934"/>
              <dgm:constr type="w" for="ch" forName="rightChild" refType="w" fact="0.193"/>
              <dgm:constr type="h" for="ch" forName="rightChild" refType="h" fact="0.5464"/>
              <dgm:constr type="l" for="ch" forName="arc1" refType="w" fact="0"/>
              <dgm:constr type="t" for="ch" forName="arc1" refType="h" fact="0"/>
              <dgm:constr type="w" for="ch" forName="arc1" refType="w" fact="0.3305"/>
              <dgm:constr type="h" for="ch" forName="arc1" refType="h" fact="0.9357"/>
              <dgm:constr type="l" for="ch" forName="arc2" refType="w" fact="0.3295"/>
              <dgm:constr type="t" for="ch" forName="arc2" refType="h" fact="0"/>
              <dgm:constr type="w" for="ch" forName="arc2" refType="w" fact="0.3305"/>
              <dgm:constr type="h" for="ch" forName="arc2" refType="h" fact="0.9357"/>
              <dgm:constr type="l" for="ch" forName="arc3" refType="w" fact="0.3401"/>
              <dgm:constr type="t" for="ch" forName="arc3" refType="h" fact="0"/>
              <dgm:constr type="w" for="ch" forName="arc3" refType="w" fact="0.3305"/>
              <dgm:constr type="h" for="ch" forName="arc3" refType="h" fact="0.9357"/>
              <dgm:constr type="l" for="ch" forName="arc4" refType="w" fact="0.6695"/>
              <dgm:constr type="t" for="ch" forName="arc4" refType="h" fact="0"/>
              <dgm:constr type="w" for="ch" forName="arc4" refType="w" fact="0.3305"/>
              <dgm:constr type="h" for="ch" forName="arc4" refType="h" fact="0.9357"/>
              <dgm:constr type="l" for="ch" forName="parentText1" refType="w" fact="0.7"/>
              <dgm:constr type="t" for="ch" forName="parentText1" refType="h" fact="0.8128"/>
              <dgm:constr type="w" for="ch" forName="parentText1" refType="w" fact="0.2509"/>
              <dgm:constr type="h" for="ch" forName="parentText1" refType="h" fact="0.1872"/>
              <dgm:constr type="l" for="ch" forName="parentText2" refType="w" fact="0.3792"/>
              <dgm:constr type="t" for="ch" forName="parentText2" refType="h" fact="0.8128"/>
              <dgm:constr type="w" for="ch" forName="parentText2" refType="w" fact="0.2509"/>
              <dgm:constr type="h" for="ch" forName="parentText2" refType="h" fact="0.1872"/>
              <dgm:constr type="l" for="ch" forName="parentText3" refType="w" fact="0.062"/>
              <dgm:constr type="t" for="ch" forName="parentText3" refType="h" fact="0.8128"/>
              <dgm:constr type="w" for="ch" forName="parentText3" refType="w" fact="0.2509"/>
              <dgm:constr type="h" for="ch" forName="parentText3" refType="h" fact="0.1872"/>
            </dgm:constrLst>
          </dgm:else>
        </dgm:choose>
      </dgm:if>
      <dgm:if name="Name6" axis="ch" ptType="node" func="cnt" op="gte" val="2">
        <dgm:alg type="composite">
          <dgm:param type="ar" val="1.8986"/>
        </dgm:alg>
        <dgm:choose name="Name7">
          <dgm:if name="Name8" func="var" arg="dir" op="equ" val="norm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0941"/>
              <dgm:constr type="t" for="ch" forName="leftComposite" refType="h" fact="0.1159"/>
              <dgm:constr type="w" for="ch" forName="leftComposite" refType="w" fact="0.3469"/>
              <dgm:constr type="h" for="ch" forName="leftComposite" refType="h" fact="0.6953"/>
              <dgm:constr type="l" for="ch" forName="middleComposite" refType="w" fact="0.5782"/>
              <dgm:constr type="t" for="ch" forName="middleComposite" refType="h" fact="0.1159"/>
              <dgm:constr type="w" for="ch" forName="middleComposite" refType="w" fact="0.3389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4928"/>
              <dgm:constr type="h" for="ch" forName="arc1" refType="h" fact="0.9357"/>
              <dgm:constr type="l" for="ch" forName="arc3" refType="w" fact="0.5072"/>
              <dgm:constr type="t" for="ch" forName="arc3" refType="h" fact="0"/>
              <dgm:constr type="w" for="ch" forName="arc3" refType="w" fact="0.4928"/>
              <dgm:constr type="h" for="ch" forName="arc3" refType="h" fact="0.9357"/>
              <dgm:constr type="l" for="ch" forName="parentText1" refType="w" fact="0.0926"/>
              <dgm:constr type="t" for="ch" forName="parentText1" refType="h" fact="0.8128"/>
              <dgm:constr type="w" for="ch" forName="parentText1" refType="w" fact="0.3742"/>
              <dgm:constr type="h" for="ch" forName="parentText1" refType="h" fact="0.1872"/>
              <dgm:constr type="l" for="ch" forName="parentText2" refType="w" fact="0.5655"/>
              <dgm:constr type="t" for="ch" forName="parentText2" refType="h" fact="0.8128"/>
              <dgm:constr type="w" for="ch" forName="parentText2" refType="w" fact="0.3742"/>
              <dgm:constr type="h" for="ch" forName="parentText2" refType="h" fact="0.1872"/>
            </dgm:constrLst>
          </dgm:if>
          <dgm:else name="Name9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592"/>
              <dgm:constr type="t" for="ch" forName="leftComposite" refType="h" fact="0.1159"/>
              <dgm:constr type="w" for="ch" forName="leftComposite" refType="w" fact="0.3469"/>
              <dgm:constr type="h" for="ch" forName="leftComposite" refType="h" fact="0.6953"/>
              <dgm:constr type="l" for="ch" forName="middleComposite" refType="w" fact="0.0941"/>
              <dgm:constr type="t" for="ch" forName="middleComposite" refType="h" fact="0.1159"/>
              <dgm:constr type="w" for="ch" forName="middleComposite" refType="w" fact="0.3389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4928"/>
              <dgm:constr type="h" for="ch" forName="arc1" refType="h" fact="0.9357"/>
              <dgm:constr type="l" for="ch" forName="arc3" refType="w" fact="0.5072"/>
              <dgm:constr type="t" for="ch" forName="arc3" refType="h" fact="0"/>
              <dgm:constr type="w" for="ch" forName="arc3" refType="w" fact="0.4928"/>
              <dgm:constr type="h" for="ch" forName="arc3" refType="h" fact="0.9357"/>
              <dgm:constr type="l" for="ch" forName="parentText2" refType="w" fact="0.0926"/>
              <dgm:constr type="t" for="ch" forName="parentText2" refType="h" fact="0.8128"/>
              <dgm:constr type="w" for="ch" forName="parentText2" refType="w" fact="0.3742"/>
              <dgm:constr type="h" for="ch" forName="parentText2" refType="h" fact="0.1872"/>
              <dgm:constr type="l" for="ch" forName="parentText1" refType="w" fact="0.5655"/>
              <dgm:constr type="t" for="ch" forName="parentText1" refType="h" fact="0.8128"/>
              <dgm:constr type="w" for="ch" forName="parentText1" refType="w" fact="0.3742"/>
              <dgm:constr type="h" for="ch" forName="parentText1" refType="h" fact="0.1872"/>
            </dgm:constrLst>
          </dgm:else>
        </dgm:choose>
      </dgm:if>
      <dgm:else name="Name10">
        <dgm:alg type="composite">
          <dgm:param type="ar" val="0.8036"/>
        </dgm:alg>
        <dgm:constrLst>
          <dgm:constr type="primFontSz" for="des" forName="parentText1" val="65"/>
          <dgm:constr type="primFontSz" for="des" forName="childText1_1" val="65"/>
          <dgm:constr type="primFontSz" for="des" forName="childText1_1" refType="primFontSz" refFor="des" refForName="parentText1" op="lte"/>
          <dgm:constr type="primFontSz" for="des" forName="childText1_2" refType="primFontSz" refFor="des" refForName="parentText1" op="lte"/>
          <dgm:constr type="primFontSz" for="des" forName="childText1_3" refType="primFontSz" refFor="des" refForName="parentText1" op="lte"/>
          <dgm:constr type="primFontSz" for="des" forName="childText1_4" refType="primFontSz" refFor="des" refForName="parentText1" op="lte"/>
          <dgm:constr type="primFontSz" for="des" forName="childText1_1" refType="primFontSz" refFor="des" refForName="parentText2" op="lte"/>
          <dgm:constr type="primFontSz" for="des" forName="childText1_2" refType="primFontSz" refFor="des" refForName="parentText2" op="lte"/>
          <dgm:constr type="primFontSz" for="des" forName="childText1_3" refType="primFontSz" refFor="des" refForName="parentText2" op="lte"/>
          <dgm:constr type="primFontSz" for="des" forName="childText1_4" refType="primFontSz" refFor="des" refForName="parentText2" op="lte"/>
          <dgm:constr type="primFontSz" for="des" forName="childText1_1" refType="primFontSz" refFor="des" refForName="parentText3" op="lte"/>
          <dgm:constr type="primFontSz" for="des" forName="childText1_2" refType="primFontSz" refFor="des" refForName="parentText3" op="lte"/>
          <dgm:constr type="primFontSz" for="des" forName="childText1_3" refType="primFontSz" refFor="des" refForName="parentText3" op="lte"/>
          <dgm:constr type="primFontSz" for="des" forName="childText1_4" refType="primFontSz" refFor="des" refForName="parentText3" op="lte"/>
          <dgm:constr type="primFontSz" for="des" forName="childText1_2" refType="primFontSz" refFor="des" refForName="childText1_1" op="equ"/>
          <dgm:constr type="primFontSz" for="des" forName="childText1_3" refType="primFontSz" refFor="des" refForName="childText1_1" op="equ"/>
          <dgm:constr type="primFontSz" for="des" forName="childText1_4" refType="primFontSz" refFor="des" refForName="childText1_1" op="equ"/>
          <dgm:constr type="l" for="ch" forName="leftComposite" refType="w" fact="0"/>
          <dgm:constr type="t" for="ch" forName="leftComposite" refType="h" fact="0.1159"/>
          <dgm:constr type="w" for="ch" forName="leftComposite" refType="w"/>
          <dgm:constr type="h" for="ch" forName="leftComposite" refType="h" fact="0.6953"/>
          <dgm:constr type="l" for="ch" forName="parentText1" refType="w" fact="0"/>
          <dgm:constr type="t" for="ch" forName="parentText1" refType="h" fact="0.8128"/>
          <dgm:constr type="w" for="ch" forName="parentText1" refType="w"/>
          <dgm:constr type="h" for="ch" forName="parentText1" refType="h" fact="0.1872"/>
        </dgm:constrLst>
      </dgm:else>
    </dgm:choose>
    <dgm:choose name="Name11">
      <dgm:if name="Name12" axis="ch" ptType="node" func="cnt" op="gte" val="1">
        <dgm:choose name="Name13">
          <dgm:if name="Name14" axis="ch" ptType="node" func="cnt" op="gte" val="2">
            <dgm:layoutNode name="arc1">
              <dgm:alg type="sp"/>
              <dgm:shape xmlns:r="http://schemas.openxmlformats.org/officeDocument/2006/relationships" rot="9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arc3">
              <dgm:alg type="sp"/>
              <dgm:shape xmlns:r="http://schemas.openxmlformats.org/officeDocument/2006/relationships" rot="27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parentText2" styleLbl="revTx">
              <dgm:varLst>
                <dgm:chMax val="4"/>
                <dgm:chPref val="3"/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ch 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15"/>
        </dgm:choose>
        <dgm:choose name="Name16">
          <dgm:if name="Name17" axis="ch" ptType="node" func="cnt" op="gte" val="3">
            <dgm:layoutNode name="arc2">
              <dgm:alg type="sp"/>
              <dgm:shape xmlns:r="http://schemas.openxmlformats.org/officeDocument/2006/relationships" rot="9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arc4">
              <dgm:alg type="sp"/>
              <dgm:shape xmlns:r="http://schemas.openxmlformats.org/officeDocument/2006/relationships" rot="27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parentText3" styleLbl="revTx">
              <dgm:varLst>
                <dgm:chMax val="1"/>
                <dgm:chPref val="1"/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ch self" ptType="node node" st="3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18"/>
        </dgm:choose>
      </dgm:if>
      <dgm:else name="Name19"/>
    </dgm:choose>
    <dgm:layoutNode name="middleComposite">
      <dgm:choose name="Name20">
        <dgm:if name="Name21" axis="ch ch" ptType="node node" st="2 1" cnt="1 0" func="cnt" op="lte" val="1">
          <dgm:alg type="composite">
            <dgm:param type="ar" val="1"/>
          </dgm:alg>
        </dgm:if>
        <dgm:if name="Name22" axis="ch ch" ptType="node node" st="2 1" cnt="1 0" func="cnt" op="equ" val="2">
          <dgm:alg type="composite">
            <dgm:param type="ar" val="1.792"/>
          </dgm:alg>
        </dgm:if>
        <dgm:if name="Name23" axis="ch ch" ptType="node node" st="2 1" cnt="1 0" func="cnt" op="equ" val="3">
          <dgm:alg type="composite">
            <dgm:param type="ar" val="1"/>
          </dgm:alg>
        </dgm:if>
        <dgm:else name="Name24">
          <dgm:alg type="composite">
            <dgm:param type="ar" val="1"/>
          </dgm:alg>
        </dgm:else>
      </dgm:choose>
      <dgm:shape xmlns:r="http://schemas.openxmlformats.org/officeDocument/2006/relationships" r:blip="">
        <dgm:adjLst/>
      </dgm:shape>
      <dgm:presOf/>
      <dgm:choose name="Name25">
        <dgm:if name="Name26" axis="ch ch" ptType="node node" st="2 1" cnt="1 0" func="cnt" op="lte" val="1">
          <dgm:constrLst>
            <dgm:constr type="ctrX" for="ch" forName="circ1" refType="w" fact="0.5"/>
            <dgm:constr type="ctrY" for="ch" forName="circ1" refType="h" fact="0.5"/>
            <dgm:constr type="w" for="ch" forName="circ1" refType="w"/>
            <dgm:constr type="h" for="ch" forName="circ1" refType="h"/>
            <dgm:constr type="l" for="ch" forName="circ1Tx" refType="w" fact="0.2"/>
            <dgm:constr type="t" for="ch" forName="circ1Tx" refType="h" fact="0.1"/>
            <dgm:constr type="w" for="ch" forName="circ1Tx" refType="w" fact="0.6"/>
            <dgm:constr type="h" for="ch" forName="circ1Tx" refType="h" fact="0.8"/>
          </dgm:constrLst>
        </dgm:if>
        <dgm:if name="Name27" axis="ch ch" ptType="node node" st="2 1" cnt="1 0" func="cnt" op="equ" val="2">
          <dgm:constrLst>
            <dgm:constr type="ctrX" for="ch" forName="circ1" refType="w" fact="0.3"/>
            <dgm:constr type="ctrY" for="ch" forName="circ1" refType="h" fact="0.5"/>
            <dgm:constr type="w" for="ch" forName="circ1" refType="w" fact="0.555"/>
            <dgm:constr type="h" for="ch" forName="circ1" refType="h" fact="0.99456"/>
            <dgm:constr type="l" for="ch" forName="circ1Tx" refType="w" fact="0.1"/>
            <dgm:constr type="t" for="ch" forName="circ1Tx" refType="h" fact="0.12"/>
            <dgm:constr type="w" for="ch" forName="circ1Tx" refType="w" fact="0.32"/>
            <dgm:constr type="h" for="ch" forName="circ1Tx" refType="h" fact="0.76"/>
            <dgm:constr type="ctrX" for="ch" forName="circ2" refType="w" fact="0.7"/>
            <dgm:constr type="ctrY" for="ch" forName="circ2" refType="h" fact="0.5"/>
            <dgm:constr type="w" for="ch" forName="circ2" refType="w" fact="0.555"/>
            <dgm:constr type="h" for="ch" forName="circ2" refType="h" fact="0.99456"/>
            <dgm:constr type="l" for="ch" forName="circ2Tx" refType="w" fact="0.58"/>
            <dgm:constr type="t" for="ch" forName="circ2Tx" refType="h" fact="0.12"/>
            <dgm:constr type="w" for="ch" forName="circ2Tx" refType="w" fact="0.32"/>
            <dgm:constr type="h" for="ch" forName="circ2Tx" refType="h" fact="0.76"/>
          </dgm:constrLst>
        </dgm:if>
        <dgm:if name="Name28" axis="ch ch" ptType="node node" st="2 1" cnt="1 0" func="cnt" op="equ" val="3">
          <dgm:constrLst>
            <dgm:constr type="ctrX" for="ch" forName="circ1" refType="w" fact="0.5"/>
            <dgm:constr type="ctrY" for="ch" forName="circ1" refType="w" fact="0.25"/>
            <dgm:constr type="w" for="ch" forName="circ1" refType="w" fact="0.6"/>
            <dgm:constr type="h" for="ch" forName="circ1" refType="h" fact="0.6"/>
            <dgm:constr type="l" for="ch" forName="circ1Tx" refType="w" fact="0.28"/>
            <dgm:constr type="t" for="ch" forName="circ1Tx" refType="h" fact="0.055"/>
            <dgm:constr type="w" for="ch" forName="circ1Tx" refType="w" fact="0.44"/>
            <dgm:constr type="h" for="ch" forName="circ1Tx" refType="h" fact="0.27"/>
            <dgm:constr type="ctrX" for="ch" forName="circ2" refType="w" fact="0.7165"/>
            <dgm:constr type="ctrY" for="ch" forName="circ2" refType="w" fact="0.625"/>
            <dgm:constr type="w" for="ch" forName="circ2" refType="w" fact="0.6"/>
            <dgm:constr type="h" for="ch" forName="circ2" refType="h" fact="0.6"/>
            <dgm:constr type="l" for="ch" forName="circ2Tx" refType="w" fact="0.6"/>
            <dgm:constr type="t" for="ch" forName="circ2Tx" refType="h" fact="0.48"/>
            <dgm:constr type="w" for="ch" forName="circ2Tx" refType="w" fact="0.36"/>
            <dgm:constr type="h" for="ch" forName="circ2Tx" refType="h" fact="0.33"/>
            <dgm:constr type="ctrX" for="ch" forName="circ3" refType="w" fact="0.2835"/>
            <dgm:constr type="ctrY" for="ch" forName="circ3" refType="w" fact="0.625"/>
            <dgm:constr type="w" for="ch" forName="circ3" refType="w" fact="0.6"/>
            <dgm:constr type="h" for="ch" forName="circ3" refType="h" fact="0.6"/>
            <dgm:constr type="l" for="ch" forName="circ3Tx" refType="w" fact="0.04"/>
            <dgm:constr type="t" for="ch" forName="circ3Tx" refType="h" fact="0.48"/>
            <dgm:constr type="w" for="ch" forName="circ3Tx" refType="w" fact="0.36"/>
            <dgm:constr type="h" for="ch" forName="circ3Tx" refType="h" fact="0.33"/>
          </dgm:constrLst>
        </dgm:if>
        <dgm:else name="Name29">
          <dgm:constrLst>
            <dgm:constr type="ctrX" for="ch" forName="circ1" refType="w" fact="0.5"/>
            <dgm:constr type="ctrY" for="ch" forName="circ1" refType="w" fact="0.27"/>
            <dgm:constr type="w" for="ch" forName="circ1" refType="w" fact="0.52"/>
            <dgm:constr type="h" for="ch" forName="circ1" refType="h" fact="0.52"/>
            <dgm:constr type="l" for="ch" forName="circ1Tx" refType="w" fact="0.3"/>
            <dgm:constr type="t" for="ch" forName="circ1Tx" refType="h" fact="0.08"/>
            <dgm:constr type="w" for="ch" forName="circ1Tx" refType="w" fact="0.4"/>
            <dgm:constr type="h" for="ch" forName="circ1Tx" refType="h" fact="0.165"/>
            <dgm:constr type="ctrX" for="ch" forName="circ2" refType="w" fact="0.73"/>
            <dgm:constr type="ctrY" for="ch" forName="circ2" refType="w" fact="0.5"/>
            <dgm:constr type="w" for="ch" forName="circ2" refType="w" fact="0.52"/>
            <dgm:constr type="h" for="ch" forName="circ2" refType="h" fact="0.52"/>
            <dgm:constr type="r" for="ch" forName="circ2Tx" refType="w" fact="0.95"/>
            <dgm:constr type="t" for="ch" forName="circ2Tx" refType="h" fact="0.3"/>
            <dgm:constr type="w" for="ch" forName="circ2Tx" refType="w" fact="0.2"/>
            <dgm:constr type="h" for="ch" forName="circ2Tx" refType="h" fact="0.4"/>
            <dgm:constr type="ctrX" for="ch" forName="circ3" refType="w" fact="0.5"/>
            <dgm:constr type="ctrY" for="ch" forName="circ3" refType="w" fact="0.73"/>
            <dgm:constr type="w" for="ch" forName="circ3" refType="w" fact="0.52"/>
            <dgm:constr type="h" for="ch" forName="circ3" refType="h" fact="0.52"/>
            <dgm:constr type="l" for="ch" forName="circ3Tx" refType="w" fact="0.3"/>
            <dgm:constr type="b" for="ch" forName="circ3Tx" refType="h" fact="0.92"/>
            <dgm:constr type="w" for="ch" forName="circ3Tx" refType="w" fact="0.4"/>
            <dgm:constr type="h" for="ch" forName="circ3Tx" refType="h" fact="0.165"/>
            <dgm:constr type="ctrX" for="ch" forName="circ4" refType="w" fact="0.27"/>
            <dgm:constr type="ctrY" for="ch" forName="circ4" refType="h" fact="0.5"/>
            <dgm:constr type="w" for="ch" forName="circ4" refType="w" fact="0.52"/>
            <dgm:constr type="h" for="ch" forName="circ4" refType="h" fact="0.52"/>
            <dgm:constr type="l" for="ch" forName="circ4Tx" refType="w" fact="0.05"/>
            <dgm:constr type="t" for="ch" forName="circ4Tx" refType="h" fact="0.3"/>
            <dgm:constr type="w" for="ch" forName="circ4Tx" refType="w" fact="0.2"/>
            <dgm:constr type="h" for="ch" forName="circ4Tx" refType="h" fact="0.4"/>
          </dgm:constrLst>
        </dgm:else>
      </dgm:choose>
      <dgm:ruleLst/>
      <dgm:forEach name="Name30" axis="ch ch" ptType="node node" st="2 1" cnt="1 1">
        <dgm:layoutNode name="circ1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1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1" axis="ch ch" ptType="node node" st="2 2" cnt="1 1">
        <dgm:layoutNode name="circ2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2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2" axis="ch ch" ptType="node node" st="2 3" cnt="1 1">
        <dgm:layoutNode name="circ3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3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3" axis="ch ch" ptType="node node" st="2 4" cnt="1 1">
        <dgm:layoutNode name="circ4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4Tx" styleLbl="revTx">
          <dgm:varLst>
            <dgm:chMax val="0"/>
            <dgm:chPref val="0"/>
            <dgm:bulletEnabled val="1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</dgm:layoutNode>
    <dgm:layoutNode name="leftComposite">
      <dgm:choose name="Name34">
        <dgm:if name="Name35" axis="ch ch" ptType="node node" st="1 1" cnt="1 0" func="cnt" op="lte" val="1">
          <dgm:alg type="composite">
            <dgm:param type="ar" val="1.3085"/>
          </dgm:alg>
          <dgm:constrLst>
            <dgm:constr type="l" for="ch" forName="childText1_1" refType="w" fact="0.2124"/>
            <dgm:constr type="t" for="ch" forName="childText1_1" refType="h" fact="0"/>
            <dgm:constr type="w" for="ch" forName="childText1_1" refType="w" fact="0.5759"/>
            <dgm:constr type="h" for="ch" forName="childText1_1" refType="h" fact="0.7535"/>
            <dgm:constr type="l" for="ch" forName="ellipse1" refType="w" fact="0"/>
            <dgm:constr type="t" for="ch" forName="ellipse1" refType="h" fact="0.63"/>
            <dgm:constr type="w" for="ch" forName="ellipse1" refType="w" fact="0.2828"/>
            <dgm:constr type="h" for="ch" forName="ellipse1" refType="h" fact="0.37"/>
            <dgm:constr type="l" for="ch" forName="ellipse2" refType="w" fact="0.82"/>
            <dgm:constr type="t" for="ch" forName="ellipse2" refType="h" fact="0.17"/>
            <dgm:constr type="w" for="ch" forName="ellipse2" refType="w" fact="0.1645"/>
            <dgm:constr type="h" for="ch" forName="ellipse2" refType="h" fact="0.2153"/>
          </dgm:constrLst>
        </dgm:if>
        <dgm:if name="Name36" axis="ch ch" ptType="node node" st="1 1" cnt="1 0" func="cnt" op="equ" val="2">
          <dgm:alg type="composite">
            <dgm:param type="ar" val="0.8917"/>
          </dgm:alg>
          <dgm:constrLst>
            <dgm:constr type="l" for="ch" forName="childText1_1" refType="w" fact="0.1864"/>
            <dgm:constr type="t" for="ch" forName="childText1_1" refType="h" fact="0"/>
            <dgm:constr type="w" for="ch" forName="childText1_1" refType="w" fact="0.5055"/>
            <dgm:constr type="h" for="ch" forName="childText1_1" refType="h" fact="0.4507"/>
            <dgm:constr type="l" for="ch" forName="childText1_2" refType="w" fact="0.4945"/>
            <dgm:constr type="t" for="ch" forName="childText1_2" refType="h" fact="0.3929"/>
            <dgm:constr type="w" for="ch" forName="childText1_2" refType="w" fact="0.5055"/>
            <dgm:constr type="h" for="ch" forName="childText1_2" refType="h" fact="0.4507"/>
            <dgm:constr type="l" for="ch" forName="ellipse1" refType="w" fact="0"/>
            <dgm:constr type="t" for="ch" forName="ellipse1" refType="h" fact="0.3768"/>
            <dgm:constr type="w" for="ch" forName="ellipse1" refType="w" fact="0.2482"/>
            <dgm:constr type="h" for="ch" forName="ellipse1" refType="h" fact="0.2213"/>
            <dgm:constr type="l" for="ch" forName="ellipse3" refType="w" fact="0.5474"/>
            <dgm:constr type="t" for="ch" forName="ellipse3" refType="h" fact="0.8712"/>
            <dgm:constr type="w" for="ch" forName="ellipse3" refType="w" fact="0.1444"/>
            <dgm:constr type="h" for="ch" forName="ellipse3" refType="h" fact="0.1288"/>
            <dgm:constr type="l" for="ch" forName="ellipse2" refType="w" fact="0.7333"/>
            <dgm:constr type="t" for="ch" forName="ellipse2" refType="h" fact="0.0887"/>
            <dgm:constr type="w" for="ch" forName="ellipse2" refType="w" fact="0.1444"/>
            <dgm:constr type="h" for="ch" forName="ellipse2" refType="h" fact="0.1288"/>
          </dgm:constrLst>
        </dgm:if>
        <dgm:if name="Name37" axis="ch ch" ptType="node node" st="1 1" cnt="1 0" func="cnt" op="equ" val="3">
          <dgm:alg type="composite">
            <dgm:param type="ar" val="1.0811"/>
          </dgm:alg>
          <dgm:constrLst>
            <dgm:constr type="l" for="ch" forName="childText1_3" refType="w" fact="0.1649"/>
            <dgm:constr type="t" for="ch" forName="childText1_3" refType="h" fact="0.5389"/>
            <dgm:constr type="w" for="ch" forName="childText1_3" refType="w" fact="0.4265"/>
            <dgm:constr type="h" for="ch" forName="childText1_3" refType="h" fact="0.4611"/>
            <dgm:constr type="l" for="ch" forName="childText1_1" refType="w" fact="0.1573"/>
            <dgm:constr type="t" for="ch" forName="childText1_1" refType="h" fact="0"/>
            <dgm:constr type="w" for="ch" forName="childText1_1" refType="w" fact="0.4265"/>
            <dgm:constr type="h" for="ch" forName="childText1_1" refType="h" fact="0.4611"/>
            <dgm:constr type="l" for="ch" forName="childText1_2" refType="w" fact="0.5735"/>
            <dgm:constr type="t" for="ch" forName="childText1_2" refType="h" fact="0.2754"/>
            <dgm:constr type="w" for="ch" forName="childText1_2" refType="w" fact="0.4265"/>
            <dgm:constr type="h" for="ch" forName="childText1_2" refType="h" fact="0.4611"/>
            <dgm:constr type="l" for="ch" forName="ellipse1" refType="w" fact="0"/>
            <dgm:constr type="t" for="ch" forName="ellipse1" refType="h" fact="0.3855"/>
            <dgm:constr type="w" for="ch" forName="ellipse1" refType="w" fact="0.2095"/>
            <dgm:constr type="h" for="ch" forName="ellipse1" refType="h" fact="0.2264"/>
            <dgm:constr type="l" for="ch" forName="ellipse3" refType="w" fact="0.6181"/>
            <dgm:constr type="t" for="ch" forName="ellipse3" refType="h" fact="0.7647"/>
            <dgm:constr type="w" for="ch" forName="ellipse3" refType="w" fact="0.1219"/>
            <dgm:constr type="h" for="ch" forName="ellipse3" refType="h" fact="0.1317"/>
            <dgm:constr type="l" for="ch" forName="ellipse2" refType="w" fact="0.6188"/>
            <dgm:constr type="t" for="ch" forName="ellipse2" refType="h" fact="0.0907"/>
            <dgm:constr type="w" for="ch" forName="ellipse2" refType="w" fact="0.1219"/>
            <dgm:constr type="h" for="ch" forName="ellipse2" refType="h" fact="0.1317"/>
          </dgm:constrLst>
        </dgm:if>
        <dgm:else name="Name38">
          <dgm:alg type="composite">
            <dgm:param type="ar" val="0.9472"/>
          </dgm:alg>
          <dgm:constrLst>
            <dgm:constr type="l" for="ch" forName="childText1_3" refType="w" fact="0"/>
            <dgm:constr type="t" for="ch" forName="childText1_3" refType="h" fact="0.6035"/>
            <dgm:constr type="w" for="ch" forName="childText1_3" refType="w" fact="0.4186"/>
            <dgm:constr type="h" for="ch" forName="childText1_3" refType="h" fact="0.3965"/>
            <dgm:constr type="l" for="ch" forName="childText1_1" refType="w" fact="0.0981"/>
            <dgm:constr type="t" for="ch" forName="childText1_1" refType="h" fact="0"/>
            <dgm:constr type="w" for="ch" forName="childText1_1" refType="w" fact="0.4186"/>
            <dgm:constr type="h" for="ch" forName="childText1_1" refType="h" fact="0.3965"/>
            <dgm:constr type="l" for="ch" forName="childText1_2" refType="w" fact="0.5385"/>
            <dgm:constr type="t" for="ch" forName="childText1_2" refType="h" fact="0.1304"/>
            <dgm:constr type="w" for="ch" forName="childText1_2" refType="w" fact="0.4186"/>
            <dgm:constr type="h" for="ch" forName="childText1_2" refType="h" fact="0.3965"/>
            <dgm:constr type="l" for="ch" forName="ellipse4" refType="w" fact="0.3222"/>
            <dgm:constr type="t" for="ch" forName="ellipse4" refType="h" fact="0.4232"/>
            <dgm:constr type="w" for="ch" forName="ellipse4" refType="w" fact="0.2056"/>
            <dgm:constr type="h" for="ch" forName="ellipse4" refType="h" fact="0.1947"/>
            <dgm:constr type="l" for="ch" forName="ellipse1" refType="w" fact="0.1489"/>
            <dgm:constr type="t" for="ch" forName="ellipse1" refType="h" fact="0.4502"/>
            <dgm:constr type="w" for="ch" forName="ellipse1" refType="w" fact="0.1196"/>
            <dgm:constr type="h" for="ch" forName="ellipse1" refType="h" fact="0.1133"/>
            <dgm:constr type="l" for="ch" forName="ellipse2" refType="w" fact="0.5384"/>
            <dgm:constr type="t" for="ch" forName="ellipse2" refType="h" fact="0.0124"/>
            <dgm:constr type="w" for="ch" forName="ellipse2" refType="w" fact="0.1196"/>
            <dgm:constr type="h" for="ch" forName="ellipse2" refType="h" fact="0.1133"/>
            <dgm:constr type="l" for="ch" forName="childText1_4" refType="w" fact="0.4625"/>
            <dgm:constr type="t" for="ch" forName="childText1_4" refType="h" fact="0.5719"/>
            <dgm:constr type="w" for="ch" forName="childText1_4" refType="w" fact="0.4186"/>
            <dgm:constr type="h" for="ch" forName="childText1_4" refType="h" fact="0.3965"/>
            <dgm:constr type="l" for="ch" forName="ellipse3" refType="w" fact="0.8804"/>
            <dgm:constr type="t" for="ch" forName="ellipse3" refType="h" fact="0.5329"/>
            <dgm:constr type="w" for="ch" forName="ellipse3" refType="w" fact="0.1196"/>
            <dgm:constr type="h" for="ch" forName="ellipse3" refType="h" fact="0.1133"/>
            <dgm:constr type="l" for="ch" forName="ellipse5" refType="w" fact="0.0146"/>
            <dgm:constr type="t" for="ch" forName="ellipse5" refType="h" fact="0.5228"/>
            <dgm:constr type="w" for="ch" forName="ellipse5" refType="w" fact="0.0899"/>
            <dgm:constr type="h" for="ch" forName="ellipse5" refType="h" fact="0.0851"/>
          </dgm:constrLst>
        </dgm:else>
      </dgm:choose>
      <dgm:forEach name="Name39" axis="ch ch" ptType="node node" st="1 1" cnt="1 1">
        <dgm:layoutNode name="childText1_1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1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ellipse2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Name40" axis="ch ch" ptType="node node" st="1 2" cnt="1 1">
        <dgm:layoutNode name="childText1_2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3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Name41" axis="ch ch" ptType="node node" st="1 3" cnt="1 1">
        <dgm:layoutNode name="childText1_3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forEach>
      <dgm:forEach name="Name42" axis="ch ch" ptType="node node" st="1 4" cnt="1 1">
        <dgm:layoutNode name="childText1_4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4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ellipse5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layoutNode>
    <dgm:choose name="Name43">
      <dgm:if name="Name44" axis="ch ch" ptType="node node" st="3 1" cnt="1 0" func="cnt" op="gte" val="1">
        <dgm:layoutNode name="rightChild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ch des" ptType="node node" st="3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45"/>
    </dgm:choose>
    <dgm:layoutNode name="parentText1" styleLbl="revTx">
      <dgm:varLst>
        <dgm:chMax val="4"/>
        <dgm:chPref val="3"/>
        <dgm:bulletEnabled val="1"/>
      </dgm:varLst>
      <dgm:alg type="tx"/>
      <dgm:shape xmlns:r="http://schemas.openxmlformats.org/officeDocument/2006/relationships" type="rect" r:blip="">
        <dgm:adjLst/>
      </dgm:shape>
      <dgm:presOf axis="ch self" ptType="node node" st="1 1" cnt="1 0"/>
      <dgm:constrLst>
        <dgm:constr type="lMarg" refType="primFontSz" fact="0.3"/>
        <dgm:constr type="rMarg" refType="primFontSz" fact="0.3"/>
        <dgm:constr type="tMarg" refType="primFontSz" fact="0.3"/>
        <dgm:constr type="bMarg" refType="primFontSz" fact="0.3"/>
      </dgm:constrLst>
      <dgm:ruleLst>
        <dgm:rule type="primFontSz" val="5" fact="NaN" max="NaN"/>
      </dgm:ruleLst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9"/>
          <p:cNvSpPr/>
          <p:nvPr/>
        </p:nvSpPr>
        <p:spPr>
          <a:xfrm rot="20707748">
            <a:off x="-617538" y="-652463"/>
            <a:ext cx="6664326" cy="3943351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5" name="Rounded Rectangle 11"/>
          <p:cNvSpPr/>
          <p:nvPr/>
        </p:nvSpPr>
        <p:spPr>
          <a:xfrm rot="20707748">
            <a:off x="6167438" y="-441325"/>
            <a:ext cx="3127375" cy="2425700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6" name="Rounded Rectangle 10"/>
          <p:cNvSpPr/>
          <p:nvPr/>
        </p:nvSpPr>
        <p:spPr>
          <a:xfrm rot="20707748">
            <a:off x="7143750" y="2001838"/>
            <a:ext cx="2679700" cy="4945062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7" name="Rounded Rectangle 8"/>
          <p:cNvSpPr/>
          <p:nvPr/>
        </p:nvSpPr>
        <p:spPr>
          <a:xfrm rot="20707748">
            <a:off x="-206375" y="3322638"/>
            <a:ext cx="7378700" cy="4557712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/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 rot="20700000">
            <a:off x="6742113" y="2312988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EE679FE-7A24-4544-A540-339BF88B05DE}" type="datetime1">
              <a:rPr lang="es-ES" altLang="es-CO"/>
              <a:pPr>
                <a:defRPr/>
              </a:pPr>
              <a:t>14/06/2022</a:t>
            </a:fld>
            <a:endParaRPr lang="es-ES" altLang="es-CO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 rot="20700000">
            <a:off x="6551613" y="1528763"/>
            <a:ext cx="24653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s-CO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 rot="20700000">
            <a:off x="6451600" y="1162050"/>
            <a:ext cx="2133600" cy="420688"/>
          </a:xfrm>
        </p:spPr>
        <p:txBody>
          <a:bodyPr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1E78E1B-C301-4306-A09C-9447DB32A29B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9777975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1"/>
          <p:cNvSpPr/>
          <p:nvPr/>
        </p:nvSpPr>
        <p:spPr>
          <a:xfrm rot="20707748">
            <a:off x="-895350" y="-766763"/>
            <a:ext cx="8332788" cy="5894388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5" name="Rounded Rectangle 12"/>
          <p:cNvSpPr/>
          <p:nvPr/>
        </p:nvSpPr>
        <p:spPr>
          <a:xfrm rot="20707748">
            <a:off x="65088" y="5089525"/>
            <a:ext cx="8528050" cy="2911475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6" name="Rounded Rectangle 13"/>
          <p:cNvSpPr/>
          <p:nvPr/>
        </p:nvSpPr>
        <p:spPr>
          <a:xfrm rot="20707748">
            <a:off x="8534400" y="3840163"/>
            <a:ext cx="1011238" cy="2994025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7" name="Rounded Rectangle 14"/>
          <p:cNvSpPr/>
          <p:nvPr/>
        </p:nvSpPr>
        <p:spPr>
          <a:xfrm rot="20707748">
            <a:off x="7588250" y="-322263"/>
            <a:ext cx="1976438" cy="407352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 rot="20700000">
            <a:off x="6996113" y="6238875"/>
            <a:ext cx="1524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D9B43-59FD-4923-BF36-2C871B29BC30}" type="datetime1">
              <a:rPr lang="es-ES" altLang="es-CO"/>
              <a:pPr>
                <a:defRPr/>
              </a:pPr>
              <a:t>14/06/2022</a:t>
            </a:fld>
            <a:endParaRPr lang="es-ES" altLang="es-CO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 rot="20700000">
            <a:off x="5321300" y="6094413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n-US" altLang="es-CO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 rot="20700000">
            <a:off x="8181975" y="3246438"/>
            <a:ext cx="90805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D36D1EAD-E785-41F4-AA33-4F8732DE8039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41910802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1"/>
          <p:cNvSpPr/>
          <p:nvPr/>
        </p:nvSpPr>
        <p:spPr>
          <a:xfrm rot="20707748">
            <a:off x="-882650" y="-625475"/>
            <a:ext cx="7440613" cy="7346950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5" name="Rounded Rectangle 12"/>
          <p:cNvSpPr/>
          <p:nvPr/>
        </p:nvSpPr>
        <p:spPr>
          <a:xfrm rot="20707748">
            <a:off x="3227388" y="6273800"/>
            <a:ext cx="4395787" cy="1168400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6" name="Rounded Rectangle 13"/>
          <p:cNvSpPr/>
          <p:nvPr/>
        </p:nvSpPr>
        <p:spPr>
          <a:xfrm rot="20707748">
            <a:off x="7659688" y="5459413"/>
            <a:ext cx="1709737" cy="1538287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7" name="Rounded Rectangle 14"/>
          <p:cNvSpPr/>
          <p:nvPr/>
        </p:nvSpPr>
        <p:spPr>
          <a:xfrm rot="20707748">
            <a:off x="6665913" y="-490538"/>
            <a:ext cx="3067050" cy="5811838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 rot="20700000">
            <a:off x="7753350" y="5888038"/>
            <a:ext cx="12446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1AF77941-9BE8-47AE-8BC8-47B6493B4F99}" type="datetime1">
              <a:rPr lang="es-ES" altLang="es-CO"/>
              <a:pPr>
                <a:defRPr/>
              </a:pPr>
              <a:t>14/06/2022</a:t>
            </a:fld>
            <a:endParaRPr lang="es-ES" altLang="es-CO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 rot="20700000">
            <a:off x="4997450" y="6188075"/>
            <a:ext cx="238125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n-US" altLang="es-CO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 rot="20700000">
            <a:off x="7689850" y="5641975"/>
            <a:ext cx="12446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851910C5-498C-4885-A47E-39D4D45C7421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28508706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8"/>
          <p:cNvSpPr/>
          <p:nvPr/>
        </p:nvSpPr>
        <p:spPr>
          <a:xfrm rot="907748">
            <a:off x="-865188" y="850900"/>
            <a:ext cx="3614738" cy="6151563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5" name="Rounded Rectangle 12"/>
          <p:cNvSpPr/>
          <p:nvPr/>
        </p:nvSpPr>
        <p:spPr>
          <a:xfrm rot="907748">
            <a:off x="17463" y="-511175"/>
            <a:ext cx="3735387" cy="1387475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6" name="Rounded Rectangle 13"/>
          <p:cNvSpPr/>
          <p:nvPr/>
        </p:nvSpPr>
        <p:spPr>
          <a:xfrm rot="907748">
            <a:off x="2146300" y="6589713"/>
            <a:ext cx="1981200" cy="536575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7" name="Rounded Rectangle 14"/>
          <p:cNvSpPr/>
          <p:nvPr/>
        </p:nvSpPr>
        <p:spPr>
          <a:xfrm rot="907748">
            <a:off x="3184525" y="-554038"/>
            <a:ext cx="6783388" cy="7826376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688" y="608013"/>
            <a:ext cx="17891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C6C494-6AD3-421E-AAB5-3A32A625CFCD}" type="datetime1">
              <a:rPr lang="es-ES" altLang="es-CO"/>
              <a:pPr>
                <a:defRPr/>
              </a:pPr>
              <a:t>14/06/2022</a:t>
            </a:fld>
            <a:endParaRPr lang="es-ES" altLang="es-CO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563" y="6176963"/>
            <a:ext cx="23923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s-CO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238" y="300038"/>
            <a:ext cx="2287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EC667-E78A-48EB-874B-B2DE232F3ABC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94537226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6"/>
          <p:cNvSpPr/>
          <p:nvPr/>
        </p:nvSpPr>
        <p:spPr>
          <a:xfrm rot="900000">
            <a:off x="-57150" y="-1017588"/>
            <a:ext cx="7412038" cy="3438526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5" name="Rounded Rectangle 17"/>
          <p:cNvSpPr/>
          <p:nvPr/>
        </p:nvSpPr>
        <p:spPr>
          <a:xfrm rot="900000">
            <a:off x="-776288" y="2417763"/>
            <a:ext cx="6997701" cy="5080000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6" name="Rounded Rectangle 18"/>
          <p:cNvSpPr/>
          <p:nvPr/>
        </p:nvSpPr>
        <p:spPr>
          <a:xfrm rot="900000">
            <a:off x="6337300" y="3775075"/>
            <a:ext cx="3103563" cy="3544888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7" name="Rounded Rectangle 19"/>
          <p:cNvSpPr/>
          <p:nvPr/>
        </p:nvSpPr>
        <p:spPr>
          <a:xfrm rot="900000">
            <a:off x="7327900" y="-104775"/>
            <a:ext cx="2351088" cy="3821113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638" y="3760788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1E1F8610-8972-4369-BA37-9C23A7732351}" type="datetime1">
              <a:rPr lang="es-ES" altLang="es-CO"/>
              <a:pPr>
                <a:defRPr/>
              </a:pPr>
              <a:t>14/06/2022</a:t>
            </a:fld>
            <a:endParaRPr lang="es-ES" altLang="es-CO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438" y="3170238"/>
            <a:ext cx="19272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s-CO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7088" y="2660650"/>
            <a:ext cx="682625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6E647EA3-2A6E-4E31-A401-E68F2BC73655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131376385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6"/>
          <p:cNvSpPr/>
          <p:nvPr/>
        </p:nvSpPr>
        <p:spPr>
          <a:xfrm rot="20707748">
            <a:off x="-882650" y="-625475"/>
            <a:ext cx="7439025" cy="7343775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6" name="Rounded Rectangle 17"/>
          <p:cNvSpPr/>
          <p:nvPr/>
        </p:nvSpPr>
        <p:spPr>
          <a:xfrm rot="20707748">
            <a:off x="3236913" y="6275388"/>
            <a:ext cx="4387850" cy="1165225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7" name="Rounded Rectangle 18"/>
          <p:cNvSpPr/>
          <p:nvPr/>
        </p:nvSpPr>
        <p:spPr>
          <a:xfrm rot="20707748">
            <a:off x="7661275" y="5462588"/>
            <a:ext cx="1708150" cy="1535112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8" name="Rounded Rectangle 19"/>
          <p:cNvSpPr/>
          <p:nvPr/>
        </p:nvSpPr>
        <p:spPr>
          <a:xfrm rot="20707748">
            <a:off x="6667500" y="-490538"/>
            <a:ext cx="3065463" cy="5811838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 rot="20700000">
            <a:off x="7756525" y="5888038"/>
            <a:ext cx="1241425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EAE27602-A3D7-4815-9658-ADD30BEE11A5}" type="datetime1">
              <a:rPr lang="es-ES" altLang="es-CO"/>
              <a:pPr>
                <a:defRPr/>
              </a:pPr>
              <a:t>14/06/2022</a:t>
            </a:fld>
            <a:endParaRPr lang="es-ES" altLang="es-CO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 rot="20700000">
            <a:off x="4054475" y="5494338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n-US" altLang="es-CO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 rot="20700000">
            <a:off x="7689850" y="5643563"/>
            <a:ext cx="1241425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E1FE45A0-5158-48EB-9BC3-619B8A241B35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153414533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52"/>
          <p:cNvSpPr/>
          <p:nvPr/>
        </p:nvSpPr>
        <p:spPr>
          <a:xfrm rot="20707748">
            <a:off x="-882650" y="-625475"/>
            <a:ext cx="7439025" cy="7343775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8" name="Rounded Rectangle 53"/>
          <p:cNvSpPr/>
          <p:nvPr/>
        </p:nvSpPr>
        <p:spPr>
          <a:xfrm rot="20707748">
            <a:off x="3236913" y="6275388"/>
            <a:ext cx="4387850" cy="1165225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9" name="Rounded Rectangle 54"/>
          <p:cNvSpPr/>
          <p:nvPr/>
        </p:nvSpPr>
        <p:spPr>
          <a:xfrm rot="20707748">
            <a:off x="7661275" y="5462588"/>
            <a:ext cx="1708150" cy="1535112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10" name="Rounded Rectangle 55"/>
          <p:cNvSpPr/>
          <p:nvPr/>
        </p:nvSpPr>
        <p:spPr>
          <a:xfrm rot="20707748">
            <a:off x="6667500" y="-490538"/>
            <a:ext cx="3065463" cy="5811838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>
          <a:xfrm rot="20700000">
            <a:off x="7753350" y="5888038"/>
            <a:ext cx="12446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292FBDBB-E52C-47F9-A2AD-5C41FA3FAB12}" type="datetime1">
              <a:rPr lang="es-ES" altLang="es-CO"/>
              <a:pPr>
                <a:defRPr/>
              </a:pPr>
              <a:t>14/06/2022</a:t>
            </a:fld>
            <a:endParaRPr lang="es-ES" altLang="es-CO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 rot="20700000">
            <a:off x="4051300" y="5495925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n-US" altLang="es-CO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>
          <a:xfrm rot="20700000">
            <a:off x="7689850" y="5641975"/>
            <a:ext cx="12446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AAEC0F14-BF57-4EBE-9A4A-16F0B736DA86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115330056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0"/>
          <p:cNvSpPr/>
          <p:nvPr/>
        </p:nvSpPr>
        <p:spPr>
          <a:xfrm rot="907748">
            <a:off x="-865188" y="850900"/>
            <a:ext cx="3614738" cy="6151563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4" name="Rounded Rectangle 21"/>
          <p:cNvSpPr/>
          <p:nvPr/>
        </p:nvSpPr>
        <p:spPr>
          <a:xfrm rot="907748">
            <a:off x="17463" y="-511175"/>
            <a:ext cx="3735387" cy="1387475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5" name="Rounded Rectangle 22"/>
          <p:cNvSpPr/>
          <p:nvPr/>
        </p:nvSpPr>
        <p:spPr>
          <a:xfrm rot="907748">
            <a:off x="2146300" y="6589713"/>
            <a:ext cx="1981200" cy="536575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6" name="Rounded Rectangle 23"/>
          <p:cNvSpPr/>
          <p:nvPr/>
        </p:nvSpPr>
        <p:spPr>
          <a:xfrm rot="907748">
            <a:off x="3184525" y="-554038"/>
            <a:ext cx="6783388" cy="7826376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2275" y="612775"/>
            <a:ext cx="17922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22712-6F3C-458B-B7CC-8B7E5212ECC5}" type="datetime1">
              <a:rPr lang="es-ES" altLang="es-CO"/>
              <a:pPr>
                <a:defRPr/>
              </a:pPr>
              <a:t>14/06/2022</a:t>
            </a:fld>
            <a:endParaRPr lang="es-ES" altLang="es-CO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963" y="6100763"/>
            <a:ext cx="30511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s-CO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2063" y="301625"/>
            <a:ext cx="2286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DF7D0-4713-483B-BBDC-E2BE1A3D48F7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43518040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 rot="900000">
            <a:off x="-371475" y="-1217613"/>
            <a:ext cx="8577263" cy="6343651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3" name="Rounded Rectangle 12"/>
          <p:cNvSpPr/>
          <p:nvPr/>
        </p:nvSpPr>
        <p:spPr>
          <a:xfrm rot="900000">
            <a:off x="-449263" y="5208588"/>
            <a:ext cx="7470776" cy="2486025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4" name="Rounded Rectangle 13"/>
          <p:cNvSpPr/>
          <p:nvPr/>
        </p:nvSpPr>
        <p:spPr>
          <a:xfrm rot="900000">
            <a:off x="7192963" y="6483350"/>
            <a:ext cx="1931987" cy="63500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5" name="Rounded Rectangle 14"/>
          <p:cNvSpPr/>
          <p:nvPr/>
        </p:nvSpPr>
        <p:spPr>
          <a:xfrm rot="900000">
            <a:off x="8126413" y="92075"/>
            <a:ext cx="1879600" cy="6415088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575" y="592772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B8B25BC5-2E99-4DF1-AF45-91C2D9964990}" type="datetime1">
              <a:rPr lang="es-ES" altLang="es-CO"/>
              <a:pPr>
                <a:defRPr/>
              </a:pPr>
              <a:t>14/06/2022</a:t>
            </a:fld>
            <a:endParaRPr lang="es-ES" altLang="es-CO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550" y="5988050"/>
            <a:ext cx="3124200" cy="293688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n-US" altLang="es-CO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363" y="5570538"/>
            <a:ext cx="715962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AC084E1B-E538-4AC4-8EA8-92B16E9684DE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41277192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2"/>
          <p:cNvSpPr/>
          <p:nvPr/>
        </p:nvSpPr>
        <p:spPr>
          <a:xfrm rot="20707748">
            <a:off x="-896938" y="-623888"/>
            <a:ext cx="7286626" cy="60404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6" name="Rounded Rectangle 13"/>
          <p:cNvSpPr/>
          <p:nvPr/>
        </p:nvSpPr>
        <p:spPr>
          <a:xfrm rot="20707748">
            <a:off x="65088" y="5378450"/>
            <a:ext cx="7442200" cy="2476500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7" name="Rounded Rectangle 14"/>
          <p:cNvSpPr/>
          <p:nvPr/>
        </p:nvSpPr>
        <p:spPr>
          <a:xfrm rot="20707748">
            <a:off x="7661275" y="5459413"/>
            <a:ext cx="1708150" cy="1538287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8" name="Rounded Rectangle 15"/>
          <p:cNvSpPr/>
          <p:nvPr/>
        </p:nvSpPr>
        <p:spPr>
          <a:xfrm rot="20707748">
            <a:off x="6673850" y="-490538"/>
            <a:ext cx="3059113" cy="5810251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 algn="r">
              <a:defRPr sz="4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/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 rot="20700000">
            <a:off x="7753350" y="5888038"/>
            <a:ext cx="12446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7B9ADF46-FA8D-4CB5-B26E-8E98DAFB5669}" type="datetime1">
              <a:rPr lang="es-ES" altLang="es-CO"/>
              <a:pPr>
                <a:defRPr/>
              </a:pPr>
              <a:t>14/06/2022</a:t>
            </a:fld>
            <a:endParaRPr lang="es-ES" altLang="es-CO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 rot="20700000">
            <a:off x="4264025" y="6099175"/>
            <a:ext cx="3062288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n-US" altLang="es-CO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 rot="20700000">
            <a:off x="7689850" y="5641975"/>
            <a:ext cx="12446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E01168A3-355E-444E-B6BB-FCB8FC4C2B41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83029085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 rot="900000">
            <a:off x="-533400" y="-979488"/>
            <a:ext cx="6672263" cy="6821488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6" name="Rounded Rectangle 15"/>
          <p:cNvSpPr/>
          <p:nvPr/>
        </p:nvSpPr>
        <p:spPr>
          <a:xfrm rot="900000">
            <a:off x="-284163" y="5969000"/>
            <a:ext cx="5300663" cy="1497013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7" name="Rounded Rectangle 16"/>
          <p:cNvSpPr/>
          <p:nvPr/>
        </p:nvSpPr>
        <p:spPr>
          <a:xfrm rot="900000">
            <a:off x="6931025" y="-242888"/>
            <a:ext cx="2433638" cy="1384301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8" name="Rounded Rectangle 17"/>
          <p:cNvSpPr/>
          <p:nvPr/>
        </p:nvSpPr>
        <p:spPr>
          <a:xfrm rot="900000">
            <a:off x="5899150" y="1282700"/>
            <a:ext cx="3843338" cy="61785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s-CO" sz="1800">
              <a:solidFill>
                <a:srgbClr val="FFFFFF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/>
          <a:lstStyle>
            <a:lvl1pPr algn="r">
              <a:defRPr sz="4400" b="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/>
              <a:t>Haga clic en el icono para agregar una imagen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/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938" y="571500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D0089C7-1D72-4D34-822E-C02F9F6D18BA}" type="datetime1">
              <a:rPr lang="es-ES" altLang="es-CO"/>
              <a:pPr>
                <a:defRPr/>
              </a:pPr>
              <a:t>14/06/2022</a:t>
            </a:fld>
            <a:endParaRPr lang="es-ES" altLang="es-CO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700" y="5162550"/>
            <a:ext cx="29765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s-CO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913" y="390525"/>
            <a:ext cx="196215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4C70852F-B436-4830-80E9-0FF8910757AB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135027323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Scan1080Base.png"/>
          <p:cNvPicPr>
            <a:picLocks noChangeAspect="1"/>
          </p:cNvPicPr>
          <p:nvPr/>
        </p:nvPicPr>
        <p:blipFill>
          <a:blip r:embed="rId13">
            <a:lum bright="-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893" y="2807493"/>
            <a:ext cx="5321300" cy="18399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" altLang="es-CO"/>
              <a:t>Haga clic para modificar el estilo de título del patrón</a:t>
            </a:r>
            <a:endParaRPr lang="en-US" alt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613" cy="4783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" altLang="es-CO"/>
              <a:t>Haga clic para modificar el estilo de texto del patrón</a:t>
            </a:r>
          </a:p>
          <a:p>
            <a:pPr lvl="1"/>
            <a:r>
              <a:rPr lang="es-ES" altLang="es-CO"/>
              <a:t>Segundo nivel</a:t>
            </a:r>
          </a:p>
          <a:p>
            <a:pPr lvl="2"/>
            <a:r>
              <a:rPr lang="es-ES" altLang="es-CO"/>
              <a:t>Tercer nivel</a:t>
            </a:r>
          </a:p>
          <a:p>
            <a:pPr lvl="3"/>
            <a:r>
              <a:rPr lang="es-ES" altLang="es-CO"/>
              <a:t>Cuarto nivel</a:t>
            </a:r>
          </a:p>
          <a:p>
            <a:pPr lvl="4"/>
            <a:r>
              <a:rPr lang="es-ES" altLang="es-CO"/>
              <a:t>Quinto nivel</a:t>
            </a:r>
            <a:endParaRPr lang="en-US" alt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0"/>
            <a:ext cx="1524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6A24549-4334-4D69-A6CD-51FC2B065401}" type="datetime1">
              <a:rPr lang="es-ES" altLang="es-CO"/>
              <a:pPr>
                <a:defRPr/>
              </a:pPr>
              <a:t>14/06/2022</a:t>
            </a:fld>
            <a:endParaRPr lang="es-ES" alt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0"/>
            <a:ext cx="3124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2788" y="531813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E7B061F-BBF6-479A-83E2-7E0A933D944C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71" r:id="rId1"/>
    <p:sldLayoutId id="2147483972" r:id="rId2"/>
    <p:sldLayoutId id="2147483973" r:id="rId3"/>
    <p:sldLayoutId id="2147483974" r:id="rId4"/>
    <p:sldLayoutId id="2147483975" r:id="rId5"/>
    <p:sldLayoutId id="2147483976" r:id="rId6"/>
    <p:sldLayoutId id="2147483977" r:id="rId7"/>
    <p:sldLayoutId id="2147483978" r:id="rId8"/>
    <p:sldLayoutId id="2147483979" r:id="rId9"/>
    <p:sldLayoutId id="2147483980" r:id="rId10"/>
    <p:sldLayoutId id="2147483981" r:id="rId11"/>
  </p:sldLayoutIdLst>
  <p:transition/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ＭＳ Ｐゴシック" panose="020B0600070205080204" pitchFamily="34" charset="-128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ckwell" charset="0"/>
          <a:ea typeface="ＭＳ Ｐゴシック" panose="020B0600070205080204" pitchFamily="34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ckwell" charset="0"/>
          <a:ea typeface="ＭＳ Ｐゴシック" panose="020B0600070205080204" pitchFamily="34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ckwell" charset="0"/>
          <a:ea typeface="ＭＳ Ｐゴシック" panose="020B0600070205080204" pitchFamily="34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ckwell" charset="0"/>
          <a:ea typeface="ＭＳ Ｐゴシック" panose="020B0600070205080204" pitchFamily="34" charset="-128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125" indent="-365125" algn="l" rtl="0" eaLnBrk="0" fontAlgn="base" hangingPunct="0">
        <a:spcBef>
          <a:spcPct val="20000"/>
        </a:spcBef>
        <a:spcAft>
          <a:spcPts val="600"/>
        </a:spcAft>
        <a:buSzPct val="160000"/>
        <a:buFont typeface="Wingdings" panose="05000000000000000000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ＭＳ Ｐゴシック" panose="020B0600070205080204" pitchFamily="34" charset="-128"/>
          <a:cs typeface="+mn-cs"/>
        </a:defRPr>
      </a:lvl1pPr>
      <a:lvl2pPr marL="730250" indent="-365125" algn="l" rtl="0" eaLnBrk="0" fontAlgn="base" hangingPunct="0">
        <a:spcBef>
          <a:spcPct val="20000"/>
        </a:spcBef>
        <a:spcAft>
          <a:spcPts val="600"/>
        </a:spcAft>
        <a:buSzPct val="160000"/>
        <a:buFont typeface="Wingdings" panose="05000000000000000000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ＭＳ Ｐゴシック" pitchFamily="-102" charset="-128"/>
          <a:cs typeface="+mn-cs"/>
        </a:defRPr>
      </a:lvl2pPr>
      <a:lvl3pPr marL="1096963" indent="-319088" algn="l" rtl="0" eaLnBrk="0" fontAlgn="base" hangingPunct="0">
        <a:spcBef>
          <a:spcPct val="20000"/>
        </a:spcBef>
        <a:spcAft>
          <a:spcPts val="600"/>
        </a:spcAft>
        <a:buSzPct val="160000"/>
        <a:buFont typeface="Wingdings" panose="05000000000000000000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ＭＳ Ｐゴシック" pitchFamily="-102" charset="-128"/>
          <a:cs typeface="+mn-cs"/>
        </a:defRPr>
      </a:lvl3pPr>
      <a:lvl4pPr marL="1371600" indent="-273050" algn="l" rtl="0" eaLnBrk="0" fontAlgn="base" hangingPunct="0">
        <a:spcBef>
          <a:spcPct val="20000"/>
        </a:spcBef>
        <a:spcAft>
          <a:spcPts val="600"/>
        </a:spcAft>
        <a:buSzPct val="160000"/>
        <a:buFont typeface="Wingdings" panose="05000000000000000000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ＭＳ Ｐゴシック" pitchFamily="-102" charset="-128"/>
          <a:cs typeface="+mn-cs"/>
        </a:defRPr>
      </a:lvl4pPr>
      <a:lvl5pPr marL="1644650" indent="-273050" algn="l" rtl="0" eaLnBrk="0" fontAlgn="base" hangingPunct="0">
        <a:spcBef>
          <a:spcPct val="20000"/>
        </a:spcBef>
        <a:spcAft>
          <a:spcPts val="600"/>
        </a:spcAft>
        <a:buSzPct val="160000"/>
        <a:buFont typeface="Wingdings" panose="05000000000000000000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ＭＳ Ｐゴシック" pitchFamily="-102" charset="-128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2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diagramLayout" Target="../diagrams/layout5.xml"/><Relationship Id="rId7" Type="http://schemas.openxmlformats.org/officeDocument/2006/relationships/image" Target="../media/image20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13" Type="http://schemas.openxmlformats.org/officeDocument/2006/relationships/image" Target="../media/image2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21.png"/><Relationship Id="rId12" Type="http://schemas.microsoft.com/office/2007/relationships/hdphoto" Target="../media/hdphoto8.wdp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11" Type="http://schemas.openxmlformats.org/officeDocument/2006/relationships/image" Target="../media/image23.png"/><Relationship Id="rId5" Type="http://schemas.openxmlformats.org/officeDocument/2006/relationships/diagramColors" Target="../diagrams/colors6.xml"/><Relationship Id="rId10" Type="http://schemas.microsoft.com/office/2007/relationships/hdphoto" Target="../media/hdphoto7.wdp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microsoft.com/office/2007/relationships/hdphoto" Target="../media/hdphoto9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microsoft.com/office/2007/relationships/hdphoto" Target="../media/hdphoto9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microsoft.com/office/2007/relationships/hdphoto" Target="../media/hdphoto9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microsoft.com/office/2007/relationships/hdphoto" Target="../media/hdphoto9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8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394" y="147064"/>
            <a:ext cx="8636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Imagen 8" descr="LOGO-SIETIC-BLANC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1096" y="5370011"/>
            <a:ext cx="12954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06368" y="1628800"/>
            <a:ext cx="7261366" cy="2376264"/>
          </a:xfrm>
        </p:spPr>
        <p:txBody>
          <a:bodyPr/>
          <a:lstStyle/>
          <a:p>
            <a:pPr algn="ctr"/>
            <a:r>
              <a:rPr lang="es-CO" sz="3600" b="1" i="1" dirty="0">
                <a:ln w="0">
                  <a:solidFill>
                    <a:schemeClr val="tx1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Análisis socioeconómico de la focalización del programa Ingreso Solidario en Colombia</a:t>
            </a:r>
            <a:br>
              <a:rPr lang="es-CO" sz="3600" b="1" i="1" dirty="0">
                <a:ln w="0">
                  <a:solidFill>
                    <a:schemeClr val="tx1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s-CO" sz="3600" b="1" i="1" dirty="0">
              <a:ln w="0">
                <a:solidFill>
                  <a:schemeClr val="tx1"/>
                </a:solidFill>
              </a:ln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50970" y="4881141"/>
            <a:ext cx="5649222" cy="1500187"/>
          </a:xfrm>
        </p:spPr>
        <p:txBody>
          <a:bodyPr/>
          <a:lstStyle/>
          <a:p>
            <a:pPr algn="l"/>
            <a:r>
              <a:rPr lang="es-CO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Jose Luis Naranjo Murcia</a:t>
            </a:r>
          </a:p>
          <a:p>
            <a:pPr algn="l"/>
            <a:r>
              <a:rPr lang="es-CO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Laura Sofía Rodriguez Castro</a:t>
            </a:r>
          </a:p>
          <a:p>
            <a:pPr algn="l"/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 de Junio 2022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239852" y="101745"/>
            <a:ext cx="2664296" cy="487963"/>
          </a:xfrm>
          <a:prstGeom prst="rect">
            <a:avLst/>
          </a:prstGeom>
          <a:ln w="26425" cap="flat" cmpd="sng" algn="ctr">
            <a:solidFill>
              <a:schemeClr val="tx1"/>
            </a:solidFill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defPPr>
              <a:defRPr lang="es-ES"/>
            </a:defPPr>
            <a:lvl1pPr algn="ctr">
              <a:defRPr sz="3200" b="1" i="1">
                <a:ln w="0">
                  <a:solidFill>
                    <a:srgbClr val="1D385C"/>
                  </a:solidFill>
                </a:ln>
                <a:solidFill>
                  <a:srgbClr val="1D385C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2pPr>
            <a:lvl3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3pPr>
            <a:lvl4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4pPr>
            <a:lvl5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es-CO" sz="2800" dirty="0"/>
              <a:t>Marco Empírico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282BAD6A-11B1-BF21-87A9-D7EB8FCDEDA8}"/>
              </a:ext>
            </a:extLst>
          </p:cNvPr>
          <p:cNvSpPr txBox="1"/>
          <p:nvPr/>
        </p:nvSpPr>
        <p:spPr>
          <a:xfrm>
            <a:off x="611560" y="1970837"/>
            <a:ext cx="3600400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chemeClr val="tx1"/>
                </a:solidFill>
                <a:latin typeface="+mj-lt"/>
              </a:rPr>
              <a:t>Fonseca (2006): Examinó las diferencias, aportes y desafíos que enfrentan los PTMC en América Latina en el marco de la protección y el bienestar social. </a:t>
            </a:r>
            <a:endParaRPr lang="es-CO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B0915CF-9ACD-5E07-25EC-3F22012AAE3B}"/>
              </a:ext>
            </a:extLst>
          </p:cNvPr>
          <p:cNvSpPr txBox="1"/>
          <p:nvPr/>
        </p:nvSpPr>
        <p:spPr>
          <a:xfrm>
            <a:off x="4927562" y="2761183"/>
            <a:ext cx="36004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chemeClr val="tx1"/>
                </a:solidFill>
                <a:latin typeface="+mj-lt"/>
              </a:rPr>
              <a:t>Forma de cálculo</a:t>
            </a:r>
            <a:endParaRPr lang="es-CO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977C004B-8452-9C5C-56C1-67EF0B21FA58}"/>
              </a:ext>
            </a:extLst>
          </p:cNvPr>
          <p:cNvSpPr txBox="1"/>
          <p:nvPr/>
        </p:nvSpPr>
        <p:spPr>
          <a:xfrm>
            <a:off x="4927562" y="2257127"/>
            <a:ext cx="36004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chemeClr val="tx1"/>
                </a:solidFill>
                <a:latin typeface="+mj-lt"/>
              </a:rPr>
              <a:t>Monto del beneficio</a:t>
            </a:r>
            <a:endParaRPr lang="es-CO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C2AC7436-E1D2-5385-6935-7A3946D85F3C}"/>
              </a:ext>
            </a:extLst>
          </p:cNvPr>
          <p:cNvSpPr txBox="1"/>
          <p:nvPr/>
        </p:nvSpPr>
        <p:spPr>
          <a:xfrm>
            <a:off x="4918062" y="1825079"/>
            <a:ext cx="36004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chemeClr val="tx1"/>
                </a:solidFill>
                <a:latin typeface="+mj-lt"/>
              </a:rPr>
              <a:t>Condiciones para el acceso</a:t>
            </a:r>
            <a:endParaRPr lang="es-CO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517FF2AA-9FB5-725B-D353-4BC2CC7FD97B}"/>
              </a:ext>
            </a:extLst>
          </p:cNvPr>
          <p:cNvSpPr txBox="1"/>
          <p:nvPr/>
        </p:nvSpPr>
        <p:spPr>
          <a:xfrm>
            <a:off x="652786" y="3484165"/>
            <a:ext cx="3600400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chemeClr val="tx1"/>
                </a:solidFill>
                <a:latin typeface="+mj-lt"/>
              </a:rPr>
              <a:t>Cena y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Chahbenderian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(2015): Muestran la importancia en el diseño y estructuración de las políticas sociales de atención a la pobreza basadas en PTMC, destinada a niños y adolescentes, con base en Argentina, Bolivia, Brasil y Chile. </a:t>
            </a:r>
            <a:endParaRPr lang="es-CO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9CDFF2C7-A4AC-7AAC-1E6F-6B89441A4842}"/>
              </a:ext>
            </a:extLst>
          </p:cNvPr>
          <p:cNvSpPr txBox="1"/>
          <p:nvPr/>
        </p:nvSpPr>
        <p:spPr>
          <a:xfrm>
            <a:off x="4932040" y="4005064"/>
            <a:ext cx="36004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chemeClr val="tx1"/>
                </a:solidFill>
                <a:latin typeface="+mj-lt"/>
              </a:rPr>
              <a:t>Determinado número de niños en la familia</a:t>
            </a:r>
            <a:endParaRPr lang="es-CO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441AA495-D904-DA7A-708F-78FBBDB06728}"/>
              </a:ext>
            </a:extLst>
          </p:cNvPr>
          <p:cNvSpPr txBox="1"/>
          <p:nvPr/>
        </p:nvSpPr>
        <p:spPr>
          <a:xfrm>
            <a:off x="4927562" y="3573016"/>
            <a:ext cx="36004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chemeClr val="tx1"/>
                </a:solidFill>
                <a:latin typeface="+mj-lt"/>
              </a:rPr>
              <a:t>Ubicación geográfica</a:t>
            </a:r>
            <a:endParaRPr lang="es-CO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25102D8E-BE12-9DBB-3D1C-5AB3D6D05E23}"/>
              </a:ext>
            </a:extLst>
          </p:cNvPr>
          <p:cNvSpPr txBox="1"/>
          <p:nvPr/>
        </p:nvSpPr>
        <p:spPr>
          <a:xfrm>
            <a:off x="652786" y="5474330"/>
            <a:ext cx="3600400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dirty="0" err="1">
                <a:solidFill>
                  <a:schemeClr val="tx1"/>
                </a:solidFill>
                <a:latin typeface="+mj-lt"/>
              </a:rPr>
              <a:t>Brodersohn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(1994): Metodologías de focalización implementadas en Bolivia, Chile Uruguay y Costa Rica. </a:t>
            </a:r>
            <a:endParaRPr lang="es-CO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7342D57E-982D-005D-3318-E675C79314DE}"/>
              </a:ext>
            </a:extLst>
          </p:cNvPr>
          <p:cNvSpPr txBox="1"/>
          <p:nvPr/>
        </p:nvSpPr>
        <p:spPr>
          <a:xfrm>
            <a:off x="4961334" y="5613032"/>
            <a:ext cx="36004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chemeClr val="tx1"/>
                </a:solidFill>
                <a:latin typeface="+mj-lt"/>
              </a:rPr>
              <a:t>Falta de estrategias a mediano y largo plazo</a:t>
            </a:r>
            <a:endParaRPr lang="es-CO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90433708-610A-A597-3DEF-4191C15A0E90}"/>
              </a:ext>
            </a:extLst>
          </p:cNvPr>
          <p:cNvSpPr txBox="1"/>
          <p:nvPr/>
        </p:nvSpPr>
        <p:spPr>
          <a:xfrm>
            <a:off x="4961334" y="5201685"/>
            <a:ext cx="36004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chemeClr val="tx1"/>
                </a:solidFill>
                <a:latin typeface="+mj-lt"/>
              </a:rPr>
              <a:t>Cobertura ineficiente</a:t>
            </a:r>
            <a:endParaRPr lang="es-CO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7BCC1AD4-4EF7-A14F-9B0E-4BB00595D8CD}"/>
              </a:ext>
            </a:extLst>
          </p:cNvPr>
          <p:cNvSpPr txBox="1"/>
          <p:nvPr/>
        </p:nvSpPr>
        <p:spPr>
          <a:xfrm>
            <a:off x="4961334" y="6036415"/>
            <a:ext cx="36004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chemeClr val="tx1"/>
                </a:solidFill>
                <a:latin typeface="+mj-lt"/>
              </a:rPr>
              <a:t>Diseños inadecuados</a:t>
            </a:r>
            <a:endParaRPr lang="es-CO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C1F6AA10-545A-78C2-2CF4-8CA5DF14D8AE}"/>
              </a:ext>
            </a:extLst>
          </p:cNvPr>
          <p:cNvSpPr txBox="1"/>
          <p:nvPr/>
        </p:nvSpPr>
        <p:spPr>
          <a:xfrm>
            <a:off x="582267" y="764704"/>
            <a:ext cx="7848872" cy="738664"/>
          </a:xfrm>
          <a:prstGeom prst="rect">
            <a:avLst/>
          </a:prstGeom>
          <a:noFill/>
          <a:ln w="26425" cap="flat" cmpd="sng" algn="ctr">
            <a:noFill/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defPPr>
              <a:defRPr lang="es-ES"/>
            </a:defPPr>
            <a:lvl1pPr algn="ctr">
              <a:defRPr sz="3200" b="1" i="1">
                <a:ln w="0">
                  <a:solidFill>
                    <a:srgbClr val="1D385C"/>
                  </a:solidFill>
                </a:ln>
                <a:solidFill>
                  <a:srgbClr val="1D385C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2pPr>
            <a:lvl3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3pPr>
            <a:lvl4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4pPr>
            <a:lvl5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es-ES" sz="20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Focalización y programas de Transferencias Monetarias en Latinoamérica</a:t>
            </a:r>
            <a:endParaRPr lang="es-CO" sz="2000" dirty="0">
              <a:ln w="0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9" name="Flecha: a la derecha 8">
            <a:extLst>
              <a:ext uri="{FF2B5EF4-FFF2-40B4-BE49-F238E27FC236}">
                <a16:creationId xmlns:a16="http://schemas.microsoft.com/office/drawing/2014/main" id="{39D2E469-214B-34AE-9D45-F86AFCD47AC6}"/>
              </a:ext>
            </a:extLst>
          </p:cNvPr>
          <p:cNvSpPr/>
          <p:nvPr/>
        </p:nvSpPr>
        <p:spPr>
          <a:xfrm>
            <a:off x="4430966" y="4005064"/>
            <a:ext cx="318816" cy="307777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3" name="Flecha: a la derecha 32">
            <a:extLst>
              <a:ext uri="{FF2B5EF4-FFF2-40B4-BE49-F238E27FC236}">
                <a16:creationId xmlns:a16="http://schemas.microsoft.com/office/drawing/2014/main" id="{917BAD61-2AE9-5B92-4F4A-F8028386D0CA}"/>
              </a:ext>
            </a:extLst>
          </p:cNvPr>
          <p:cNvSpPr/>
          <p:nvPr/>
        </p:nvSpPr>
        <p:spPr>
          <a:xfrm>
            <a:off x="4412592" y="2257127"/>
            <a:ext cx="318816" cy="307777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4" name="Flecha: a la derecha 33">
            <a:extLst>
              <a:ext uri="{FF2B5EF4-FFF2-40B4-BE49-F238E27FC236}">
                <a16:creationId xmlns:a16="http://schemas.microsoft.com/office/drawing/2014/main" id="{20F9A13F-E416-12C4-7BC1-C66DF50B2EB8}"/>
              </a:ext>
            </a:extLst>
          </p:cNvPr>
          <p:cNvSpPr/>
          <p:nvPr/>
        </p:nvSpPr>
        <p:spPr>
          <a:xfrm>
            <a:off x="4447852" y="5691755"/>
            <a:ext cx="318816" cy="307777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7A26F445-86C6-4D21-1257-B745FFD3B727}"/>
              </a:ext>
            </a:extLst>
          </p:cNvPr>
          <p:cNvSpPr txBox="1"/>
          <p:nvPr/>
        </p:nvSpPr>
        <p:spPr>
          <a:xfrm>
            <a:off x="4915894" y="4473237"/>
            <a:ext cx="36004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chemeClr val="tx1"/>
                </a:solidFill>
                <a:latin typeface="+mj-lt"/>
              </a:rPr>
              <a:t>Demostrar que la familia está en pobreza</a:t>
            </a:r>
            <a:endParaRPr lang="es-CO" sz="1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688509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>
            <a:extLst>
              <a:ext uri="{FF2B5EF4-FFF2-40B4-BE49-F238E27FC236}">
                <a16:creationId xmlns:a16="http://schemas.microsoft.com/office/drawing/2014/main" id="{97DA705B-E5AC-B075-79CA-D1F114F7A958}"/>
              </a:ext>
            </a:extLst>
          </p:cNvPr>
          <p:cNvSpPr txBox="1"/>
          <p:nvPr/>
        </p:nvSpPr>
        <p:spPr>
          <a:xfrm>
            <a:off x="359532" y="260648"/>
            <a:ext cx="8424936" cy="1008112"/>
          </a:xfrm>
          <a:prstGeom prst="rect">
            <a:avLst/>
          </a:prstGeom>
          <a:noFill/>
          <a:ln w="26425" cap="flat" cmpd="sng" algn="ctr">
            <a:noFill/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defPPr>
              <a:defRPr lang="es-ES"/>
            </a:defPPr>
            <a:lvl1pPr algn="ctr">
              <a:defRPr sz="3200" b="1" i="1">
                <a:ln w="0">
                  <a:solidFill>
                    <a:srgbClr val="1D385C"/>
                  </a:solidFill>
                </a:ln>
                <a:solidFill>
                  <a:srgbClr val="1D385C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2pPr>
            <a:lvl3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3pPr>
            <a:lvl4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4pPr>
            <a:lvl5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es-ES" sz="28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Efectividad de las Trasferencias Monetarias durante la pandemia</a:t>
            </a:r>
            <a:endParaRPr lang="es-CO" sz="2800" dirty="0">
              <a:ln w="0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1C5496B-F6F6-25EE-F160-45002D2A2E79}"/>
              </a:ext>
            </a:extLst>
          </p:cNvPr>
          <p:cNvSpPr txBox="1"/>
          <p:nvPr/>
        </p:nvSpPr>
        <p:spPr>
          <a:xfrm>
            <a:off x="359532" y="1969725"/>
            <a:ext cx="3600400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chemeClr val="tx1"/>
                </a:solidFill>
                <a:latin typeface="+mj-lt"/>
              </a:rPr>
              <a:t>Hacen un seguimiento a las respuestas de protección social implementadas por el COVID-19 en 222 países.</a:t>
            </a:r>
            <a:endParaRPr lang="es-CO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74A531B-BACC-C01D-D132-C84E3EE401D8}"/>
              </a:ext>
            </a:extLst>
          </p:cNvPr>
          <p:cNvSpPr txBox="1"/>
          <p:nvPr/>
        </p:nvSpPr>
        <p:spPr>
          <a:xfrm>
            <a:off x="5186828" y="1781217"/>
            <a:ext cx="3600400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chemeClr val="tx1"/>
                </a:solidFill>
                <a:latin typeface="+mj-lt"/>
              </a:rPr>
              <a:t>Usan micro simulación para estimar los resultados de las políticas de confinamiento y los efectos de la asistencia social en Argentina, Brasil, Colombia y México.</a:t>
            </a:r>
            <a:endParaRPr lang="es-CO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ADB70204-6D32-8692-AFE9-05928A561081}"/>
              </a:ext>
            </a:extLst>
          </p:cNvPr>
          <p:cNvSpPr txBox="1"/>
          <p:nvPr/>
        </p:nvSpPr>
        <p:spPr>
          <a:xfrm>
            <a:off x="2632810" y="3224327"/>
            <a:ext cx="3600400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chemeClr val="tx1"/>
                </a:solidFill>
                <a:latin typeface="+mj-lt"/>
              </a:rPr>
              <a:t>Micro simulación de impuestos-transferencias en la implementación de las políticas de emergencia y su efecto en la distribución de ingresos en los hogares. </a:t>
            </a:r>
            <a:endParaRPr lang="es-CO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A08F18E-1776-055B-2830-5349513BA12C}"/>
              </a:ext>
            </a:extLst>
          </p:cNvPr>
          <p:cNvSpPr txBox="1"/>
          <p:nvPr/>
        </p:nvSpPr>
        <p:spPr>
          <a:xfrm>
            <a:off x="215054" y="4778568"/>
            <a:ext cx="3600400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chemeClr val="tx1"/>
                </a:solidFill>
                <a:latin typeface="+mj-lt"/>
              </a:rPr>
              <a:t>Analizan los efectos de los programas de protección social Devolución de IVA e Ingreso Solidario, usando daros de encuestas a hogares y encuesta telefónica.</a:t>
            </a:r>
            <a:endParaRPr lang="es-CO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6FCF1C02-1C57-1D10-0BCA-A10931B0DDD3}"/>
              </a:ext>
            </a:extLst>
          </p:cNvPr>
          <p:cNvSpPr txBox="1"/>
          <p:nvPr/>
        </p:nvSpPr>
        <p:spPr>
          <a:xfrm>
            <a:off x="5349458" y="4778568"/>
            <a:ext cx="3600400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chemeClr val="tx1"/>
                </a:solidFill>
                <a:latin typeface="+mj-lt"/>
              </a:rPr>
              <a:t>Evalúan los efectos del programa Ingreso Solidario usando un método de regresión discontinua a través de cuatro perspectivas.</a:t>
            </a:r>
            <a:endParaRPr lang="es-CO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0D9DA535-BF6E-31DF-B55A-59816F84B4EC}"/>
              </a:ext>
            </a:extLst>
          </p:cNvPr>
          <p:cNvSpPr txBox="1"/>
          <p:nvPr/>
        </p:nvSpPr>
        <p:spPr>
          <a:xfrm>
            <a:off x="429771" y="1522402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Gentilini</a:t>
            </a:r>
            <a:r>
              <a:rPr lang="es-E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 (2021)</a:t>
            </a:r>
            <a:endParaRPr lang="es-CO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575AD95B-D5A5-39DA-1869-CB54F52486FD}"/>
              </a:ext>
            </a:extLst>
          </p:cNvPr>
          <p:cNvSpPr txBox="1"/>
          <p:nvPr/>
        </p:nvSpPr>
        <p:spPr>
          <a:xfrm>
            <a:off x="6876256" y="1395893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Lustig</a:t>
            </a:r>
            <a:r>
              <a:rPr lang="es-E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al.(2020)</a:t>
            </a:r>
            <a:endParaRPr lang="es-CO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D5DB8102-DBF9-02BF-624E-555F2EF6F1C1}"/>
              </a:ext>
            </a:extLst>
          </p:cNvPr>
          <p:cNvSpPr txBox="1"/>
          <p:nvPr/>
        </p:nvSpPr>
        <p:spPr>
          <a:xfrm>
            <a:off x="3274039" y="2831235"/>
            <a:ext cx="2317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Corredor et al. (2021)</a:t>
            </a:r>
            <a:endParaRPr lang="es-CO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33DBABE4-227D-9C30-FC50-C3FF93E0CDC1}"/>
              </a:ext>
            </a:extLst>
          </p:cNvPr>
          <p:cNvSpPr txBox="1"/>
          <p:nvPr/>
        </p:nvSpPr>
        <p:spPr>
          <a:xfrm>
            <a:off x="194142" y="4283804"/>
            <a:ext cx="2935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Londoño y Querubín (2020)</a:t>
            </a:r>
            <a:endParaRPr lang="es-CO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531155C6-D7E2-B882-5F26-F1BE4A2064EF}"/>
              </a:ext>
            </a:extLst>
          </p:cNvPr>
          <p:cNvSpPr txBox="1"/>
          <p:nvPr/>
        </p:nvSpPr>
        <p:spPr>
          <a:xfrm>
            <a:off x="6804248" y="4355812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Gallego et al. (2021)</a:t>
            </a:r>
            <a:endParaRPr lang="es-CO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Salud - Coronavirus">
            <a:extLst>
              <a:ext uri="{FF2B5EF4-FFF2-40B4-BE49-F238E27FC236}">
                <a16:creationId xmlns:a16="http://schemas.microsoft.com/office/drawing/2014/main" id="{29327797-7856-1C52-53B2-6C3861E8F7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390" b="93662" l="292" r="99903">
                        <a14:foregroundMark x1="7782" y1="28638" x2="6518" y2="29577"/>
                        <a14:foregroundMark x1="27626" y1="49296" x2="27626" y2="49296"/>
                        <a14:foregroundMark x1="26556" y1="31221" x2="26556" y2="31221"/>
                        <a14:foregroundMark x1="20817" y1="38028" x2="20817" y2="38028"/>
                        <a14:foregroundMark x1="10311" y1="23005" x2="10311" y2="23005"/>
                        <a14:foregroundMark x1="12257" y1="32864" x2="12257" y2="32864"/>
                        <a14:foregroundMark x1="10992" y1="25587" x2="10992" y2="25587"/>
                        <a14:foregroundMark x1="9922" y1="22066" x2="4767" y2="33099"/>
                        <a14:foregroundMark x1="4767" y1="33099" x2="4767" y2="34272"/>
                        <a14:foregroundMark x1="75681" y1="43192" x2="74903" y2="51408"/>
                        <a14:foregroundMark x1="91732" y1="25587" x2="98346" y2="35915"/>
                        <a14:foregroundMark x1="7101" y1="68779" x2="7101" y2="85915"/>
                        <a14:foregroundMark x1="94747" y1="66901" x2="93872" y2="92019"/>
                        <a14:foregroundMark x1="292" y1="69953" x2="8366" y2="64085"/>
                        <a14:foregroundMark x1="8366" y1="64085" x2="16342" y2="63615"/>
                        <a14:foregroundMark x1="16342" y1="63615" x2="16732" y2="64789"/>
                        <a14:foregroundMark x1="84241" y1="64789" x2="99903" y2="64319"/>
                        <a14:foregroundMark x1="13132" y1="64789" x2="1946" y2="79343"/>
                        <a14:foregroundMark x1="1946" y1="79343" x2="13132" y2="72066"/>
                        <a14:foregroundMark x1="13132" y1="72066" x2="7490" y2="88028"/>
                        <a14:foregroundMark x1="7490" y1="88028" x2="11187" y2="93662"/>
                        <a14:foregroundMark x1="7588" y1="52347" x2="5837" y2="610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811" y="5652994"/>
            <a:ext cx="2932181" cy="1215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74570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E3786089-4977-B6FA-7590-C14E44C9A36B}"/>
              </a:ext>
            </a:extLst>
          </p:cNvPr>
          <p:cNvSpPr txBox="1"/>
          <p:nvPr/>
        </p:nvSpPr>
        <p:spPr>
          <a:xfrm>
            <a:off x="3113838" y="620688"/>
            <a:ext cx="2916324" cy="576064"/>
          </a:xfrm>
          <a:prstGeom prst="rect">
            <a:avLst/>
          </a:prstGeom>
          <a:ln w="26425" cap="flat" cmpd="sng" algn="ctr">
            <a:solidFill>
              <a:schemeClr val="tx1"/>
            </a:solidFill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defPPr>
              <a:defRPr lang="es-ES"/>
            </a:defPPr>
            <a:lvl1pPr algn="ctr">
              <a:defRPr sz="3200" b="1" i="1">
                <a:ln w="0">
                  <a:solidFill>
                    <a:srgbClr val="1D385C"/>
                  </a:solidFill>
                </a:ln>
                <a:solidFill>
                  <a:srgbClr val="1D385C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2pPr>
            <a:lvl3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3pPr>
            <a:lvl4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4pPr>
            <a:lvl5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es-ES" sz="2800" dirty="0"/>
              <a:t>M</a:t>
            </a:r>
            <a:r>
              <a:rPr lang="es-CO" dirty="0"/>
              <a:t>etodología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6FC42EDD-7707-8619-8FDF-DEB3BAB623E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28851388"/>
              </p:ext>
            </p:extLst>
          </p:nvPr>
        </p:nvGraphicFramePr>
        <p:xfrm>
          <a:off x="-90264" y="620688"/>
          <a:ext cx="9324528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8 Imagen">
            <a:extLst>
              <a:ext uri="{FF2B5EF4-FFF2-40B4-BE49-F238E27FC236}">
                <a16:creationId xmlns:a16="http://schemas.microsoft.com/office/drawing/2014/main" id="{3ECD5EDD-A02A-6754-F647-DF67F55617E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8515" y="5849888"/>
            <a:ext cx="778996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E519660D-BD8A-B479-10E2-F26524E8618A}"/>
              </a:ext>
            </a:extLst>
          </p:cNvPr>
          <p:cNvSpPr txBox="1"/>
          <p:nvPr/>
        </p:nvSpPr>
        <p:spPr>
          <a:xfrm>
            <a:off x="359532" y="4689140"/>
            <a:ext cx="8424936" cy="576064"/>
          </a:xfrm>
          <a:prstGeom prst="rect">
            <a:avLst/>
          </a:prstGeom>
          <a:noFill/>
          <a:ln w="26425" cap="flat" cmpd="sng" algn="ctr">
            <a:noFill/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defPPr>
              <a:defRPr lang="es-ES"/>
            </a:defPPr>
            <a:lvl1pPr algn="ctr">
              <a:defRPr sz="3200" b="1" i="1">
                <a:ln w="0">
                  <a:solidFill>
                    <a:srgbClr val="1D385C"/>
                  </a:solidFill>
                </a:ln>
                <a:solidFill>
                  <a:srgbClr val="1D385C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2pPr>
            <a:lvl3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3pPr>
            <a:lvl4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4pPr>
            <a:lvl5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es-ES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Planteamiento del modelo a estimar</a:t>
            </a:r>
            <a:endParaRPr lang="es-CO" sz="2400" dirty="0">
              <a:ln w="0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6FDEE41E-6640-0A00-21C6-1DFA53CC9928}"/>
                  </a:ext>
                </a:extLst>
              </p:cNvPr>
              <p:cNvSpPr txBox="1"/>
              <p:nvPr/>
            </p:nvSpPr>
            <p:spPr>
              <a:xfrm>
                <a:off x="41780" y="5174437"/>
                <a:ext cx="8982744" cy="11085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O" sz="180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𝑃</m:t>
                      </m:r>
                      <m:r>
                        <a:rPr lang="es-CO" sz="180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s-CO" sz="180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𝑖𝑛𝑔</m:t>
                      </m:r>
                      <m:r>
                        <a:rPr lang="es-CO" sz="180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_</m:t>
                      </m:r>
                      <m:r>
                        <a:rPr lang="es-CO" sz="180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𝑠𝑜𝑙</m:t>
                      </m:r>
                      <m:r>
                        <a:rPr lang="es-CO" sz="180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=1|</m:t>
                      </m:r>
                      <m:r>
                        <a:rPr lang="es-CO" sz="180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es-CO" sz="180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s-CO" sz="18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s-CO" sz="18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s-CO" sz="18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s-CO" sz="18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CO" sz="18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s-CO" sz="18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s-CO" sz="18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s-CO" sz="18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𝑖𝑛𝑔𝑙𝑎𝑏𝑜hh</m:t>
                      </m:r>
                      <m:r>
                        <a:rPr lang="es-CO" sz="18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+</m:t>
                      </m:r>
                      <m:sSub>
                        <m:sSubPr>
                          <m:ctrlPr>
                            <a:rPr lang="es-CO" sz="18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s-CO" sz="18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s-CO" sz="18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s-CO" sz="18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𝑒𝑑𝑢</m:t>
                      </m:r>
                      <m:r>
                        <a:rPr lang="es-CO" sz="18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CO" sz="18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s-CO" sz="18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s-CO" sz="18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s-CO" sz="18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h𝑎𝑐𝑖𝑛𝑎𝑚𝑖𝑒𝑛𝑡𝑜</m:t>
                      </m:r>
                      <m:r>
                        <a:rPr lang="es-CO" sz="18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+ </m:t>
                      </m:r>
                      <m:sSub>
                        <m:sSubPr>
                          <m:ctrlPr>
                            <a:rPr lang="es-CO" sz="18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s-CO" sz="18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s-CO" sz="18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b>
                      </m:sSub>
                      <m:r>
                        <a:rPr lang="es-CO" sz="18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s-CO" sz="18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𝑐𝑜𝑐𝑖𝑛𝑎𝑟</m:t>
                      </m:r>
                      <m:r>
                        <a:rPr lang="es-CO" sz="18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+(…)</m:t>
                      </m:r>
                    </m:oMath>
                  </m:oMathPara>
                </a14:m>
                <a:endParaRPr lang="es-CO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d>
                      <m:dPr>
                        <m:ctrlPr>
                          <a:rPr lang="es-CO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s-CO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…</m:t>
                        </m:r>
                      </m:e>
                    </m:d>
                    <m:r>
                      <a:rPr lang="es-CO" sz="1800" i="1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s-CO" sz="18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sz="18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s-CO" sz="18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sub>
                    </m:sSub>
                    <m:r>
                      <a:rPr lang="es-CO" sz="1800" i="1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𝑝𝑖𝑠𝑜</m:t>
                    </m:r>
                    <m:r>
                      <a:rPr lang="es-CO" sz="1800" i="1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s-CO" sz="18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sz="18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s-CO" sz="18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b>
                    </m:sSub>
                    <m:r>
                      <a:rPr lang="es-CO" sz="1800" i="1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𝑏𝑎𝑠𝑢𝑟𝑎</m:t>
                    </m:r>
                    <m:r>
                      <a:rPr lang="es-CO" sz="1800" i="1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s-CO" sz="18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sz="18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s-CO" sz="18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7</m:t>
                        </m:r>
                      </m:sub>
                    </m:sSub>
                    <m:r>
                      <a:rPr lang="es-CO" sz="1800" i="1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𝑎𝑔𝑢𝑎</m:t>
                    </m:r>
                    <m:r>
                      <a:rPr lang="es-CO" sz="1800" i="1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s-CO" sz="18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sz="18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s-CO" sz="18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</m:sub>
                    </m:sSub>
                    <m:r>
                      <a:rPr lang="es-CO" sz="1800" i="1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𝑠𝑎𝑛𝑖𝑡𝑎𝑟𝑖𝑜</m:t>
                    </m:r>
                    <m:r>
                      <a:rPr lang="es-CO" sz="1800" i="1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s-CO" sz="18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sz="18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s-CO" sz="18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9</m:t>
                        </m:r>
                      </m:sub>
                    </m:sSub>
                    <m:r>
                      <a:rPr lang="es-CO" sz="1800" i="1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𝑝𝑎𝑟𝑒𝑑</m:t>
                    </m:r>
                    <m:r>
                      <a:rPr lang="es-CO" sz="1800" i="1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s-CO" sz="18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sz="18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s-CO" sz="18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sub>
                    </m:sSub>
                    <m:r>
                      <a:rPr lang="es-CO" sz="1800" i="1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𝑝𝑒𝑟h𝑜𝑔</m:t>
                    </m:r>
                    <m:r>
                      <a:rPr lang="es-CO" sz="1800" i="1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 </m:t>
                    </m:r>
                    <m:sSub>
                      <m:sSubPr>
                        <m:ctrlPr>
                          <a:rPr lang="es-CO" sz="18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sz="18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s-CO" sz="18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11</m:t>
                        </m:r>
                      </m:sub>
                    </m:sSub>
                    <m:r>
                      <a:rPr lang="es-CO" sz="1800" i="1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𝑚𝑒𝑛𝑜𝑠𝑠𝑒𝑖𝑠h𝑜𝑔</m:t>
                    </m:r>
                    <m:r>
                      <a:rPr lang="es-CO" sz="1800" i="1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s-CO" sz="1800" i="1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𝑐𝑜𝑛𝑡𝑟𝑜𝑙𝑒𝑠</m:t>
                    </m:r>
                    <m:r>
                      <a:rPr lang="es-CO" sz="1800" i="1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s-CO" sz="1800" i="1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𝜀</m:t>
                    </m:r>
                  </m:oMath>
                </a14:m>
                <a:r>
                  <a:rPr lang="es-CO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                                  </a:t>
                </a:r>
                <a:endParaRPr lang="es-CO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6FDEE41E-6640-0A00-21C6-1DFA53CC99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80" y="5174437"/>
                <a:ext cx="8982744" cy="1108509"/>
              </a:xfrm>
              <a:prstGeom prst="rect">
                <a:avLst/>
              </a:prstGeom>
              <a:blipFill>
                <a:blip r:embed="rId8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52587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0AACE21-572C-0EFE-420B-97E1D25B6C94}"/>
              </a:ext>
            </a:extLst>
          </p:cNvPr>
          <p:cNvSpPr txBox="1"/>
          <p:nvPr/>
        </p:nvSpPr>
        <p:spPr>
          <a:xfrm>
            <a:off x="2717796" y="726043"/>
            <a:ext cx="3852428" cy="487963"/>
          </a:xfrm>
          <a:prstGeom prst="rect">
            <a:avLst/>
          </a:prstGeom>
          <a:ln w="26425" cap="flat" cmpd="sng" algn="ctr">
            <a:solidFill>
              <a:schemeClr val="tx1"/>
            </a:solidFill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defPPr>
              <a:defRPr lang="es-ES"/>
            </a:defPPr>
            <a:lvl1pPr algn="ctr">
              <a:defRPr sz="3200" b="1" i="1">
                <a:ln w="0">
                  <a:solidFill>
                    <a:srgbClr val="1D385C"/>
                  </a:solidFill>
                </a:ln>
                <a:solidFill>
                  <a:srgbClr val="1D385C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2pPr>
            <a:lvl3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3pPr>
            <a:lvl4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4pPr>
            <a:lvl5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es-CO" sz="2800" dirty="0"/>
              <a:t>Resultados Descriptivos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F925590D-FB7C-CA62-910A-7DC1961802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10" y="1585538"/>
            <a:ext cx="4222596" cy="2952328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BB5207AF-EBCE-3B6D-9B08-8F2FB213E110}"/>
              </a:ext>
            </a:extLst>
          </p:cNvPr>
          <p:cNvSpPr txBox="1"/>
          <p:nvPr/>
        </p:nvSpPr>
        <p:spPr>
          <a:xfrm>
            <a:off x="323527" y="2455224"/>
            <a:ext cx="4176464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1400">
                <a:latin typeface="+mj-lt"/>
                <a:ea typeface="+mn-ea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es-CO" sz="1600" dirty="0">
                <a:solidFill>
                  <a:schemeClr val="tx1"/>
                </a:solidFill>
              </a:rPr>
              <a:t>Del total de hogares que se encontraban en zonas rurales, el 11,43% fueron beneficiados, esto equivale a 379.110, mientras que del total de familias que se encontraban en zonas urbanas el 7,53% obtuvieron el beneficio, siendo esto un total de 901.593 familias. 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1D91C9D-7CE7-F006-635D-6C93E3FFB3D4}"/>
              </a:ext>
            </a:extLst>
          </p:cNvPr>
          <p:cNvSpPr txBox="1"/>
          <p:nvPr/>
        </p:nvSpPr>
        <p:spPr>
          <a:xfrm>
            <a:off x="277394" y="1585538"/>
            <a:ext cx="4176464" cy="77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s-CO" sz="2000" b="1" i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Porcentaje de hogares beneficiados por área geográfica. </a:t>
            </a:r>
            <a:endParaRPr lang="es-CO" b="1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D19E59B0-A971-166F-2F95-81C7101FB2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104" y="4279985"/>
            <a:ext cx="3669311" cy="2223825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6B77D682-8389-FCC8-9853-411152A5C90E}"/>
              </a:ext>
            </a:extLst>
          </p:cNvPr>
          <p:cNvSpPr txBox="1"/>
          <p:nvPr/>
        </p:nvSpPr>
        <p:spPr>
          <a:xfrm>
            <a:off x="4829094" y="4767590"/>
            <a:ext cx="3852428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1600">
                <a:latin typeface="+mj-lt"/>
                <a:ea typeface="+mn-ea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es-CO" dirty="0">
                <a:solidFill>
                  <a:schemeClr val="tx1"/>
                </a:solidFill>
              </a:rPr>
              <a:t>En la distribución del ingreso dependiendo el número de integrantes en el núcleo familiar se evidencia de igual forma una asignación con relación directa, a mayor numero de integrantes mayor porcentaje de familias fueron beneficiadas. 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28FE689D-9533-C3A8-1A15-85BC8598819B}"/>
              </a:ext>
            </a:extLst>
          </p:cNvPr>
          <p:cNvSpPr txBox="1"/>
          <p:nvPr/>
        </p:nvSpPr>
        <p:spPr>
          <a:xfrm>
            <a:off x="-16346" y="-3728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i="1" dirty="0">
                <a:ln w="22225">
                  <a:solidFill>
                    <a:schemeClr val="tx1"/>
                  </a:solidFill>
                  <a:prstDash val="solid"/>
                </a:ln>
                <a:latin typeface="Century" panose="02040604050505020304" pitchFamily="18" charset="0"/>
              </a:rPr>
              <a:t>A</a:t>
            </a:r>
            <a:r>
              <a:rPr lang="es-CO" sz="2400" i="1" dirty="0" err="1">
                <a:ln w="22225">
                  <a:solidFill>
                    <a:schemeClr val="tx1"/>
                  </a:solidFill>
                  <a:prstDash val="solid"/>
                </a:ln>
                <a:latin typeface="Century" panose="02040604050505020304" pitchFamily="18" charset="0"/>
              </a:rPr>
              <a:t>nálisis</a:t>
            </a:r>
            <a:r>
              <a:rPr lang="es-CO" sz="2400" i="1" dirty="0">
                <a:ln w="22225">
                  <a:solidFill>
                    <a:schemeClr val="tx1"/>
                  </a:solidFill>
                  <a:prstDash val="solid"/>
                </a:ln>
                <a:latin typeface="Century" panose="02040604050505020304" pitchFamily="18" charset="0"/>
              </a:rPr>
              <a:t> de resultados</a:t>
            </a:r>
            <a:endParaRPr lang="es-CO" sz="2400" i="1" dirty="0">
              <a:ln w="22225">
                <a:solidFill>
                  <a:schemeClr val="tx1"/>
                </a:solidFill>
                <a:prstDash val="solid"/>
              </a:ln>
              <a:latin typeface="+mj-lt"/>
            </a:endParaRPr>
          </a:p>
        </p:txBody>
      </p: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7D39181C-F905-E65E-77C6-886920BB2D4F}"/>
              </a:ext>
            </a:extLst>
          </p:cNvPr>
          <p:cNvCxnSpPr>
            <a:cxnSpLocks/>
          </p:cNvCxnSpPr>
          <p:nvPr/>
        </p:nvCxnSpPr>
        <p:spPr>
          <a:xfrm>
            <a:off x="-17079" y="527177"/>
            <a:ext cx="916107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92033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205121D-42FA-6029-75F8-2919612363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876" y="819291"/>
            <a:ext cx="4032449" cy="1834114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8BBEEF54-3F4F-A5FF-7A0C-E96DBFAB9F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481" y="4929340"/>
            <a:ext cx="8064896" cy="1554173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82EF82E1-B3B4-63A4-240E-5F0A5112AF40}"/>
              </a:ext>
            </a:extLst>
          </p:cNvPr>
          <p:cNvSpPr txBox="1"/>
          <p:nvPr/>
        </p:nvSpPr>
        <p:spPr>
          <a:xfrm>
            <a:off x="4593348" y="1443960"/>
            <a:ext cx="446062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600" b="1" i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% de hogares que recibieron Ingreso Solidario, con respecto a la cantidad de niños en un hogar</a:t>
            </a:r>
            <a:endParaRPr lang="es-CO" sz="1600" b="1" dirty="0">
              <a:solidFill>
                <a:srgbClr val="FFC000"/>
              </a:solidFill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9A46A41-F6BB-ECD0-6DC0-7248E8672824}"/>
              </a:ext>
            </a:extLst>
          </p:cNvPr>
          <p:cNvSpPr txBox="1"/>
          <p:nvPr/>
        </p:nvSpPr>
        <p:spPr>
          <a:xfrm>
            <a:off x="629041" y="3038316"/>
            <a:ext cx="8496944" cy="390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s-CO" sz="1800" b="1" i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% de hogares que recibieron Ingreso Solidario vs. Régimen de Seguridad Social</a:t>
            </a:r>
            <a:endParaRPr lang="es-CO" sz="1600" b="1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15AAF1E8-500B-8471-E116-4D2B358FEF67}"/>
              </a:ext>
            </a:extLst>
          </p:cNvPr>
          <p:cNvSpPr txBox="1"/>
          <p:nvPr/>
        </p:nvSpPr>
        <p:spPr>
          <a:xfrm>
            <a:off x="344876" y="3593198"/>
            <a:ext cx="849694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dirty="0">
                <a:latin typeface="Times New Roman" panose="02020603050405020304" pitchFamily="18" charset="0"/>
                <a:ea typeface="Times New Roman" panose="02020603050405020304" pitchFamily="18" charset="0"/>
              </a:rPr>
              <a:t>L</a:t>
            </a:r>
            <a:r>
              <a:rPr lang="es-CO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os hogares con mayor % de asignación son de régimen subsidiado con un 12.73% de familias beneficiadas con Ingreso Solidario, seguido de los hogares que no cuentan con seguridad social, y un 6,50% de asignaciones, y finalizando con las personas de regímenes contributivos que tienen un 4,75% de familias receptoras.</a:t>
            </a:r>
            <a:endParaRPr lang="es-CO" dirty="0"/>
          </a:p>
        </p:txBody>
      </p:sp>
      <p:pic>
        <p:nvPicPr>
          <p:cNvPr id="12" name="8 Imagen">
            <a:extLst>
              <a:ext uri="{FF2B5EF4-FFF2-40B4-BE49-F238E27FC236}">
                <a16:creationId xmlns:a16="http://schemas.microsoft.com/office/drawing/2014/main" id="{CA9AD68B-64C3-2145-2352-22C3DE8016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981" y="35768"/>
            <a:ext cx="778996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41651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81AE266-8107-3BF9-9B7F-A7FE436345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1236" y="399714"/>
            <a:ext cx="4423909" cy="2232248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4CF73B3A-29C6-451A-1402-101FBFBD3042}"/>
              </a:ext>
            </a:extLst>
          </p:cNvPr>
          <p:cNvSpPr txBox="1"/>
          <p:nvPr/>
        </p:nvSpPr>
        <p:spPr>
          <a:xfrm>
            <a:off x="227537" y="1153254"/>
            <a:ext cx="448847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>
              <a:defRPr sz="1600" b="1" i="1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defRPr>
            </a:lvl1pPr>
          </a:lstStyle>
          <a:p>
            <a:r>
              <a:rPr lang="es-CO" dirty="0"/>
              <a:t>% de hogares que recibieron Ingreso Solidario vs. financiamiento de la vivienda en la que viven.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42FAD11-75AF-8224-908B-698B063EBF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092" y="3681658"/>
            <a:ext cx="5472608" cy="1438314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E39397A1-F11C-B169-F3DC-71543F97BC47}"/>
              </a:ext>
            </a:extLst>
          </p:cNvPr>
          <p:cNvSpPr txBox="1"/>
          <p:nvPr/>
        </p:nvSpPr>
        <p:spPr>
          <a:xfrm>
            <a:off x="227537" y="3216225"/>
            <a:ext cx="87502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>
              <a:defRPr sz="1600" b="1" i="1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defRPr>
            </a:lvl1pPr>
          </a:lstStyle>
          <a:p>
            <a:r>
              <a:rPr lang="es-CO" dirty="0"/>
              <a:t>% de hogares que recibieron Ingreso Solidario, con respecto al nivel educativo del jefe de hogar.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E90FF78-7FE5-991F-496E-CAB387B29158}"/>
              </a:ext>
            </a:extLst>
          </p:cNvPr>
          <p:cNvSpPr txBox="1"/>
          <p:nvPr/>
        </p:nvSpPr>
        <p:spPr>
          <a:xfrm>
            <a:off x="5796136" y="4068361"/>
            <a:ext cx="312776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CO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 respecto al nivel educativo del jefe, se clasifica en cinco niveles</a:t>
            </a:r>
            <a:endParaRPr lang="es-CO" sz="1600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831337BE-C601-EF4D-FA19-B67DE4CBBEE1}"/>
              </a:ext>
            </a:extLst>
          </p:cNvPr>
          <p:cNvSpPr txBox="1"/>
          <p:nvPr/>
        </p:nvSpPr>
        <p:spPr>
          <a:xfrm>
            <a:off x="467544" y="5529426"/>
            <a:ext cx="8280920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1600">
                <a:latin typeface="+mj-lt"/>
                <a:ea typeface="+mn-ea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es-CO" sz="2000" dirty="0">
                <a:solidFill>
                  <a:schemeClr val="tx1"/>
                </a:solidFill>
              </a:rPr>
              <a:t>La mayor cantidad de hogares beneficiados son aquellos en donde el jefe de hogar cuenta con estudios básicos tales como primaria y bachillerato.</a:t>
            </a:r>
          </a:p>
        </p:txBody>
      </p:sp>
    </p:spTree>
    <p:extLst>
      <p:ext uri="{BB962C8B-B14F-4D97-AF65-F5344CB8AC3E}">
        <p14:creationId xmlns:p14="http://schemas.microsoft.com/office/powerpoint/2010/main" val="6983999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3.jpg" descr="Gráfico, Gráfico de barras&#10;&#10;Descripción generada automáticamente">
            <a:extLst>
              <a:ext uri="{FF2B5EF4-FFF2-40B4-BE49-F238E27FC236}">
                <a16:creationId xmlns:a16="http://schemas.microsoft.com/office/drawing/2014/main" id="{A6B76342-DFE4-C040-CF6F-F7D9BF098DA4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4098451" y="476672"/>
            <a:ext cx="4896544" cy="5832648"/>
          </a:xfrm>
          <a:prstGeom prst="rect">
            <a:avLst/>
          </a:prstGeom>
          <a:ln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12C8432C-B61A-6FD6-4457-96A2FA44CEC9}"/>
              </a:ext>
            </a:extLst>
          </p:cNvPr>
          <p:cNvSpPr txBox="1"/>
          <p:nvPr/>
        </p:nvSpPr>
        <p:spPr>
          <a:xfrm>
            <a:off x="169640" y="404664"/>
            <a:ext cx="374406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>
              <a:defRPr sz="1600" b="1" i="1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defRPr>
            </a:lvl1pPr>
          </a:lstStyle>
          <a:p>
            <a:pPr algn="just"/>
            <a:r>
              <a:rPr lang="es-CO" dirty="0"/>
              <a:t>% de hogares beneficiados relativo al total que se consideran en situación de pobreza, de acuerdo con el departamento en el que residen. 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9116C88D-7F4D-7303-743E-7648F451A529}"/>
              </a:ext>
            </a:extLst>
          </p:cNvPr>
          <p:cNvSpPr txBox="1"/>
          <p:nvPr/>
        </p:nvSpPr>
        <p:spPr>
          <a:xfrm>
            <a:off x="406236" y="1628800"/>
            <a:ext cx="3270867" cy="45243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2000">
                <a:latin typeface="+mj-lt"/>
                <a:ea typeface="+mn-ea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es-ES" sz="1600" dirty="0">
                <a:solidFill>
                  <a:schemeClr val="tx1"/>
                </a:solidFill>
              </a:rPr>
              <a:t>El Índice de Pobreza Monetaria en Colombia tuvo un incremento entre el año 2019 y el 2020 en 6,85 </a:t>
            </a:r>
            <a:r>
              <a:rPr lang="es-ES" sz="1600" dirty="0" err="1">
                <a:solidFill>
                  <a:schemeClr val="tx1"/>
                </a:solidFill>
              </a:rPr>
              <a:t>pp</a:t>
            </a:r>
            <a:r>
              <a:rPr lang="es-ES" sz="1600" dirty="0">
                <a:solidFill>
                  <a:schemeClr val="tx1"/>
                </a:solidFill>
              </a:rPr>
              <a:t>, pasando de 35,7% a 42,5%, teniendo como factor principal la llegada del COVID-19. </a:t>
            </a:r>
          </a:p>
          <a:p>
            <a:endParaRPr lang="es-ES" sz="1600" dirty="0">
              <a:solidFill>
                <a:schemeClr val="tx1"/>
              </a:solidFill>
            </a:endParaRPr>
          </a:p>
          <a:p>
            <a:r>
              <a:rPr lang="es-ES" sz="1600" dirty="0">
                <a:solidFill>
                  <a:schemeClr val="tx1"/>
                </a:solidFill>
              </a:rPr>
              <a:t>Norte de Santander y Huila, los cuales tuvieron índices de 56,3% y 55,6% para el año 2020 superando en 13,8 </a:t>
            </a:r>
            <a:r>
              <a:rPr lang="es-ES" sz="1600" dirty="0" err="1">
                <a:solidFill>
                  <a:schemeClr val="tx1"/>
                </a:solidFill>
              </a:rPr>
              <a:t>pp</a:t>
            </a:r>
            <a:r>
              <a:rPr lang="es-ES" sz="1600" dirty="0">
                <a:solidFill>
                  <a:schemeClr val="tx1"/>
                </a:solidFill>
              </a:rPr>
              <a:t> y 13,1 </a:t>
            </a:r>
            <a:r>
              <a:rPr lang="es-ES" sz="1600" dirty="0" err="1">
                <a:solidFill>
                  <a:schemeClr val="tx1"/>
                </a:solidFill>
              </a:rPr>
              <a:t>pp</a:t>
            </a:r>
            <a:r>
              <a:rPr lang="es-ES" sz="1600" dirty="0">
                <a:solidFill>
                  <a:schemeClr val="tx1"/>
                </a:solidFill>
              </a:rPr>
              <a:t> al promedio nacional</a:t>
            </a:r>
          </a:p>
          <a:p>
            <a:endParaRPr lang="es-ES" sz="1600" dirty="0">
              <a:solidFill>
                <a:schemeClr val="tx1"/>
              </a:solidFill>
            </a:endParaRPr>
          </a:p>
          <a:p>
            <a:r>
              <a:rPr lang="es-ES" sz="1600" dirty="0">
                <a:solidFill>
                  <a:schemeClr val="tx1"/>
                </a:solidFill>
              </a:rPr>
              <a:t>Risaralda y la ciudad de Bogotá D.C. fueron inferiores al promedio nacional en 6,7 </a:t>
            </a:r>
            <a:r>
              <a:rPr lang="es-ES" sz="1600" dirty="0" err="1">
                <a:solidFill>
                  <a:schemeClr val="tx1"/>
                </a:solidFill>
              </a:rPr>
              <a:t>pp</a:t>
            </a:r>
            <a:r>
              <a:rPr lang="es-ES" sz="1600" dirty="0">
                <a:solidFill>
                  <a:schemeClr val="tx1"/>
                </a:solidFill>
              </a:rPr>
              <a:t> y 2,4 </a:t>
            </a:r>
            <a:r>
              <a:rPr lang="es-ES" sz="1600" dirty="0" err="1">
                <a:solidFill>
                  <a:schemeClr val="tx1"/>
                </a:solidFill>
              </a:rPr>
              <a:t>pp</a:t>
            </a:r>
            <a:r>
              <a:rPr lang="es-ES" sz="1600" dirty="0">
                <a:solidFill>
                  <a:schemeClr val="tx1"/>
                </a:solidFill>
              </a:rPr>
              <a:t> en 2020, con resultados de 35,8% y 40,1% respectivamente. </a:t>
            </a:r>
            <a:endParaRPr lang="es-CO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0103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DABE95FD-28C1-8101-6015-BFDF109524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620688"/>
            <a:ext cx="4810913" cy="5616624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2DD2FCD9-8B7E-303D-4E58-FF635E0AA553}"/>
              </a:ext>
            </a:extLst>
          </p:cNvPr>
          <p:cNvSpPr txBox="1"/>
          <p:nvPr/>
        </p:nvSpPr>
        <p:spPr>
          <a:xfrm>
            <a:off x="5508104" y="1988840"/>
            <a:ext cx="3095569" cy="37856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1600">
                <a:latin typeface="+mj-lt"/>
                <a:ea typeface="+mn-ea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es-CO" dirty="0">
                <a:solidFill>
                  <a:schemeClr val="tx1"/>
                </a:solidFill>
              </a:rPr>
              <a:t>Por medio de la GEIH es posible analizar y comparar las condiciones socioeconómicas de los hogares en Colombia y así formular el ICV, el cual dimensiona características determinantes en el nivel de bienestar de los hogares.</a:t>
            </a:r>
          </a:p>
          <a:p>
            <a:endParaRPr lang="es-CO" dirty="0">
              <a:solidFill>
                <a:schemeClr val="tx1"/>
              </a:solidFill>
            </a:endParaRPr>
          </a:p>
          <a:p>
            <a:r>
              <a:rPr lang="es-ES" dirty="0">
                <a:solidFill>
                  <a:schemeClr val="tx1"/>
                </a:solidFill>
              </a:rPr>
              <a:t>Se puede observar que la mayor cantidad de hogares beneficiados cuentan con los materiales de bajo costo, o no cuentan con el servicio, deduciendo así una focalización acertada. 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8813122-D3DB-04D6-0023-E2FF3F941A5A}"/>
              </a:ext>
            </a:extLst>
          </p:cNvPr>
          <p:cNvSpPr txBox="1"/>
          <p:nvPr/>
        </p:nvSpPr>
        <p:spPr>
          <a:xfrm>
            <a:off x="5508104" y="668009"/>
            <a:ext cx="33704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algn="just">
              <a:defRPr sz="1600" b="1" i="1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defRPr>
            </a:lvl1pPr>
          </a:lstStyle>
          <a:p>
            <a:r>
              <a:rPr lang="es-CO" dirty="0"/>
              <a:t>Variables del Índice de Calidad de Vida con respecto a la cantidad de hogares beneficiados</a:t>
            </a:r>
          </a:p>
        </p:txBody>
      </p:sp>
    </p:spTree>
    <p:extLst>
      <p:ext uri="{BB962C8B-B14F-4D97-AF65-F5344CB8AC3E}">
        <p14:creationId xmlns:p14="http://schemas.microsoft.com/office/powerpoint/2010/main" val="35769377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917B092D-C857-F962-D182-0080CF4BF063}"/>
              </a:ext>
            </a:extLst>
          </p:cNvPr>
          <p:cNvSpPr txBox="1"/>
          <p:nvPr/>
        </p:nvSpPr>
        <p:spPr>
          <a:xfrm>
            <a:off x="2645786" y="404664"/>
            <a:ext cx="3852428" cy="487963"/>
          </a:xfrm>
          <a:prstGeom prst="rect">
            <a:avLst/>
          </a:prstGeom>
          <a:ln w="26425" cap="flat" cmpd="sng" algn="ctr">
            <a:solidFill>
              <a:schemeClr val="tx1"/>
            </a:solidFill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defPPr>
              <a:defRPr lang="es-ES"/>
            </a:defPPr>
            <a:lvl1pPr algn="ctr">
              <a:defRPr sz="3200" b="1" i="1">
                <a:ln w="0">
                  <a:solidFill>
                    <a:srgbClr val="1D385C"/>
                  </a:solidFill>
                </a:ln>
                <a:solidFill>
                  <a:srgbClr val="1D385C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2pPr>
            <a:lvl3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3pPr>
            <a:lvl4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4pPr>
            <a:lvl5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es-ES" sz="2800" dirty="0"/>
              <a:t>C</a:t>
            </a:r>
            <a:r>
              <a:rPr lang="es-CO" sz="2800" dirty="0" err="1"/>
              <a:t>onclusiones</a:t>
            </a:r>
            <a:endParaRPr lang="es-CO" sz="2800" dirty="0"/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DEEF8E28-BE8E-3EE2-9F99-A12D25B9BC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31307182"/>
              </p:ext>
            </p:extLst>
          </p:nvPr>
        </p:nvGraphicFramePr>
        <p:xfrm>
          <a:off x="2790546" y="2095524"/>
          <a:ext cx="3852428" cy="28522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08689F5A-19E7-F91F-6A43-6C9844078476}"/>
              </a:ext>
            </a:extLst>
          </p:cNvPr>
          <p:cNvSpPr txBox="1"/>
          <p:nvPr/>
        </p:nvSpPr>
        <p:spPr>
          <a:xfrm>
            <a:off x="323528" y="2101485"/>
            <a:ext cx="2089720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1600">
                <a:latin typeface="+mj-lt"/>
                <a:ea typeface="+mn-ea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es-CO" sz="1500" dirty="0">
                <a:solidFill>
                  <a:schemeClr val="tx1"/>
                </a:solidFill>
              </a:rPr>
              <a:t>Los métodos de focalización de programas de protección social, PTMC fueron acertados para identificar beneficiarios en la población mas pobre y vulnerable así se disminuye la pobreza y amortigua las situaciones inesperadas como el COVID-19. 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0E46D10-03CE-C2B3-D648-1C3D4C76DB71}"/>
              </a:ext>
            </a:extLst>
          </p:cNvPr>
          <p:cNvSpPr txBox="1"/>
          <p:nvPr/>
        </p:nvSpPr>
        <p:spPr>
          <a:xfrm>
            <a:off x="7020272" y="2085406"/>
            <a:ext cx="1576311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1500">
                <a:latin typeface="+mj-lt"/>
                <a:ea typeface="+mn-ea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es-CO" dirty="0">
                <a:solidFill>
                  <a:schemeClr val="tx1"/>
                </a:solidFill>
              </a:rPr>
              <a:t>Un nivel de bienestar mayor reduce la probabilidad de recibir la transferencia. Esto es posible por la identificación variables con mayor relevancia estadística</a:t>
            </a:r>
          </a:p>
        </p:txBody>
      </p:sp>
      <p:pic>
        <p:nvPicPr>
          <p:cNvPr id="7170" name="Picture 2" descr="Ilustración de Bienestar Social Para Niños Mujeres Mayores Y Personas  Discapacitadas y más Vectores Libres de Derechos de Servicios sociales -  iStock">
            <a:extLst>
              <a:ext uri="{FF2B5EF4-FFF2-40B4-BE49-F238E27FC236}">
                <a16:creationId xmlns:a16="http://schemas.microsoft.com/office/drawing/2014/main" id="{6A9E41E6-E231-6702-A488-92471C7CD5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6078" y="4509120"/>
            <a:ext cx="4351844" cy="3077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8 Imagen">
            <a:extLst>
              <a:ext uri="{FF2B5EF4-FFF2-40B4-BE49-F238E27FC236}">
                <a16:creationId xmlns:a16="http://schemas.microsoft.com/office/drawing/2014/main" id="{2100BF1E-AFEA-D28F-D097-A8A8B44CA9D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981" y="35768"/>
            <a:ext cx="778996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16166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C39E0707-681A-106D-08B6-389A0F0841F4}"/>
              </a:ext>
            </a:extLst>
          </p:cNvPr>
          <p:cNvSpPr txBox="1"/>
          <p:nvPr/>
        </p:nvSpPr>
        <p:spPr>
          <a:xfrm>
            <a:off x="2645786" y="404664"/>
            <a:ext cx="3852428" cy="487963"/>
          </a:xfrm>
          <a:prstGeom prst="rect">
            <a:avLst/>
          </a:prstGeom>
          <a:ln w="26425" cap="flat" cmpd="sng" algn="ctr">
            <a:solidFill>
              <a:schemeClr val="tx1"/>
            </a:solidFill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defPPr>
              <a:defRPr lang="es-ES"/>
            </a:defPPr>
            <a:lvl1pPr algn="ctr">
              <a:defRPr sz="3200" b="1" i="1">
                <a:ln w="0">
                  <a:solidFill>
                    <a:srgbClr val="1D385C"/>
                  </a:solidFill>
                </a:ln>
                <a:solidFill>
                  <a:srgbClr val="1D385C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2pPr>
            <a:lvl3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3pPr>
            <a:lvl4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4pPr>
            <a:lvl5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es-ES" sz="2800" dirty="0"/>
              <a:t>Recomendaciones</a:t>
            </a:r>
            <a:endParaRPr lang="es-CO" sz="2800" dirty="0"/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D2D5ED98-8958-13EE-633D-1D91A9D8BF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97791478"/>
              </p:ext>
            </p:extLst>
          </p:nvPr>
        </p:nvGraphicFramePr>
        <p:xfrm>
          <a:off x="959768" y="1777098"/>
          <a:ext cx="7224464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266" name="Picture 2" descr="Dibujo de Cartas y sobre para Colorear - Dibujos.net">
            <a:extLst>
              <a:ext uri="{FF2B5EF4-FFF2-40B4-BE49-F238E27FC236}">
                <a16:creationId xmlns:a16="http://schemas.microsoft.com/office/drawing/2014/main" id="{7C71CB75-B08B-9F6A-E6DB-68AC58090B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foregroundMark x1="66142" y1="67839" x2="66142" y2="67839"/>
                        <a14:foregroundMark x1="68504" y1="79397" x2="68504" y2="793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00" y="4257092"/>
            <a:ext cx="1930104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Gran familia feliz con estilo de dibujo a mano | Vector Gratis">
            <a:extLst>
              <a:ext uri="{FF2B5EF4-FFF2-40B4-BE49-F238E27FC236}">
                <a16:creationId xmlns:a16="http://schemas.microsoft.com/office/drawing/2014/main" id="{509DE4E9-B61B-50E0-BA43-C96F7AACF9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838736"/>
            <a:ext cx="2924944" cy="29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Icon. Actualizar O Repetir Símbolo. Gris Icono Banda Plana En El Fondo  Blanco. Vector Ilustraciones Svg, Vectoriales, Clip Art Vectorizado Libre  De Derechos. Image 63429233.">
            <a:extLst>
              <a:ext uri="{FF2B5EF4-FFF2-40B4-BE49-F238E27FC236}">
                <a16:creationId xmlns:a16="http://schemas.microsoft.com/office/drawing/2014/main" id="{6C9FE463-CCAD-65A9-90CB-3BA7C91F66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>
                        <a14:foregroundMark x1="29385" y1="29462" x2="29385" y2="2946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57095">
            <a:off x="4010393" y="1471863"/>
            <a:ext cx="1123212" cy="112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8 Imagen">
            <a:extLst>
              <a:ext uri="{FF2B5EF4-FFF2-40B4-BE49-F238E27FC236}">
                <a16:creationId xmlns:a16="http://schemas.microsoft.com/office/drawing/2014/main" id="{B3B99151-1734-4BD5-B338-5AB3509654B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981" y="35768"/>
            <a:ext cx="778996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20163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8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589240"/>
            <a:ext cx="8636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BBDDE65-162D-B130-6C4D-B16A35344E4D}"/>
              </a:ext>
            </a:extLst>
          </p:cNvPr>
          <p:cNvSpPr txBox="1"/>
          <p:nvPr/>
        </p:nvSpPr>
        <p:spPr>
          <a:xfrm>
            <a:off x="700710" y="647261"/>
            <a:ext cx="7848622" cy="433801"/>
          </a:xfrm>
          <a:prstGeom prst="rect">
            <a:avLst/>
          </a:prstGeom>
          <a:ln w="26425" cap="flat" cmpd="sng" algn="ctr">
            <a:solidFill>
              <a:schemeClr val="tx1"/>
            </a:solidFill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defPPr>
              <a:defRPr lang="es-ES"/>
            </a:defPPr>
            <a:lvl1pPr algn="ctr">
              <a:defRPr sz="3200" b="1" i="1">
                <a:ln w="0">
                  <a:solidFill>
                    <a:srgbClr val="1D385C"/>
                  </a:solidFill>
                </a:ln>
                <a:solidFill>
                  <a:srgbClr val="1D385C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2pPr>
            <a:lvl3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3pPr>
            <a:lvl4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4pPr>
            <a:lvl5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es-ES" sz="2400" dirty="0"/>
              <a:t>¿Qué son las Transferencias Monetarias Condicionadas?</a:t>
            </a:r>
            <a:endParaRPr lang="es-CO" sz="240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988CF5C-4F62-B4A2-E5B8-CF9A964E1394}"/>
              </a:ext>
            </a:extLst>
          </p:cNvPr>
          <p:cNvSpPr txBox="1"/>
          <p:nvPr/>
        </p:nvSpPr>
        <p:spPr>
          <a:xfrm rot="10800000" flipV="1">
            <a:off x="647689" y="1761161"/>
            <a:ext cx="78486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Entrega de recursos monetarios a hogares que se comprometan y cumplan con ciertas condiciones, como asegurar que sus hijos tengan acceso a la educación y que aquellos que aún no están en edad escolar asistan a controles médicos (Definición de Tejerina y Pizano).</a:t>
            </a:r>
            <a:endParaRPr lang="es-C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3B1B91C-77AB-B345-0347-C71038C94175}"/>
              </a:ext>
            </a:extLst>
          </p:cNvPr>
          <p:cNvSpPr txBox="1"/>
          <p:nvPr/>
        </p:nvSpPr>
        <p:spPr>
          <a:xfrm>
            <a:off x="5940152" y="3530661"/>
            <a:ext cx="2826240" cy="468077"/>
          </a:xfrm>
          <a:prstGeom prst="rect">
            <a:avLst/>
          </a:prstGeom>
          <a:ln w="26425" cap="flat" cmpd="sng" algn="ctr">
            <a:solidFill>
              <a:schemeClr val="tx1"/>
            </a:solidFill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defPPr>
              <a:defRPr lang="es-ES"/>
            </a:defPPr>
            <a:lvl1pPr algn="ctr">
              <a:defRPr sz="2400" b="1" i="1">
                <a:ln w="0">
                  <a:solidFill>
                    <a:srgbClr val="1D385C"/>
                  </a:solidFill>
                </a:ln>
                <a:solidFill>
                  <a:srgbClr val="1D385C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2pPr>
            <a:lvl3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3pPr>
            <a:lvl4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4pPr>
            <a:lvl5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es-CO" dirty="0"/>
              <a:t>¿Cómo se crearon?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34C5D168-9F71-E8D7-85C2-3A8F16CDA64D}"/>
              </a:ext>
            </a:extLst>
          </p:cNvPr>
          <p:cNvSpPr txBox="1"/>
          <p:nvPr/>
        </p:nvSpPr>
        <p:spPr>
          <a:xfrm rot="10800000" flipV="1">
            <a:off x="682030" y="4198501"/>
            <a:ext cx="784862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primera TMC se incorporó en México en 1997 por medio del programa de inclusión social PROGRESA (Pro-Educación, Salud y Alimentación), el cual otorga recursos monetarios a la población en pobreza extrema con apoyos en Educación, Salud y Alimentación y busca vincular a beneficiarios con proyectos productivos y opciones laborales. </a:t>
            </a:r>
            <a:endParaRPr lang="es-C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6273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Conector recto 25"/>
          <p:cNvCxnSpPr/>
          <p:nvPr/>
        </p:nvCxnSpPr>
        <p:spPr>
          <a:xfrm>
            <a:off x="-29172" y="764704"/>
            <a:ext cx="917317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8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2448" y="5599880"/>
            <a:ext cx="8636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9022045">
            <a:off x="7959104" y="2914910"/>
            <a:ext cx="2009775" cy="2276475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467544" y="818916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i="1" dirty="0">
                <a:solidFill>
                  <a:srgbClr val="FFC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Sección 1</a:t>
            </a:r>
            <a:endParaRPr lang="en-US" sz="2000" b="1" i="1" dirty="0">
              <a:solidFill>
                <a:srgbClr val="FFC000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Conector recto 4"/>
          <p:cNvCxnSpPr/>
          <p:nvPr/>
        </p:nvCxnSpPr>
        <p:spPr>
          <a:xfrm flipV="1">
            <a:off x="257655" y="1210525"/>
            <a:ext cx="2912649" cy="850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2" name="CuadroTexto 21"/>
          <p:cNvSpPr txBox="1"/>
          <p:nvPr/>
        </p:nvSpPr>
        <p:spPr>
          <a:xfrm>
            <a:off x="107504" y="1273237"/>
            <a:ext cx="8136904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Banco Interamericano de Desarrollo [BID]. (s.f.) La Realidad Social. Módulo 7. Los Programas de Transferencias Monetarias Condicionadas. https://publications.iadb.org/publications/spanish/document/La-Realidad-Social-Una-introducci%C3%B3n-a-los-Problemas-y-Pol%C3%ADticas-del-Desarrollo-Social-en-Am%C3%A9rica-Latina-M%C3%B3dulo-VII.pdf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Banerjee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, A. V. y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Duflo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, E. (2011) Repensar la pobreza: un giro radical en la lucha contra la desigualdad global. Editorial Taurus, (3.ª ed.).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Briggs, A. (2006)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The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welfare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State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 in historial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perspective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. En C. Pierson &amp; F.G.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Castles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 (Eds.), (2.ª ed.) (pp. 16-29).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Brodersohn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, V. (1994) FOCALIZACIÓN DE PROGRAMAS DE SUPERACIÓN DE LA POBREZA. http://www.iin.oea.org/cursos_a_distancia/focalizacion_de_los_programas.pdf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Cecchini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, S. y Martínez, R. (2011) Protección social inclusiva en América Latina. Una mirada integral, en enfoque de derechos. Publicación de la Comisión Económica para América Latina y el Caribe (CEPAL). https://repositorio.cepal.org/bitstream/handle/11362/2593/1/S2011914_es.pdf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Cena, R. y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Chachbenderian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, F. (2015) El abordaje estatal de la pobreza en Programas de Transferencias Monetarias Condicionadas. Revista Latinoamericana de Ciencias Sociales, Niñez y Juventud, 13(1).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Comisión Económica para América Latina y el Caribe [CEPAL]. (2006). La protección social de cara al futuro: Acceso, financiamiento y solidaridad. https://repositorio.cepal.org/bitstream/handle/11362/2806/1/S2006002_es.pdf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Comisión Económica para América Latina y el Caribe [CEPAL]. Oportunidades (Programa de Desarrollo Humano, ex Progresa) (1997-2014) [Conjunto de datos]. Base de datos de programas de protección social no contributiva en América Latina y el Caribe. https://dds.cepal.org/bpsnc/programa?id=22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Corredor, F., Ríos, P. y Rodríguez, D. (2021).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The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effect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of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 COVID-19 and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emergency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policies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on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Colombian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households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’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income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. Documentos de Trabajo, (67). https://www.uexternado.edu.co/wp-content/uploads/2021/02/DDT-67.pdf  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sz="13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0" name="Título 1"/>
          <p:cNvSpPr txBox="1">
            <a:spLocks/>
          </p:cNvSpPr>
          <p:nvPr/>
        </p:nvSpPr>
        <p:spPr>
          <a:xfrm>
            <a:off x="3170304" y="105614"/>
            <a:ext cx="2985872" cy="557126"/>
          </a:xfrm>
          <a:prstGeom prst="rect">
            <a:avLst/>
          </a:prstGeom>
          <a:ln w="26425" cap="flat" cmpd="sng" algn="ctr">
            <a:solidFill>
              <a:schemeClr val="tx1"/>
            </a:solidFill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3200" b="1" i="1" dirty="0">
                <a:ln w="0">
                  <a:solidFill>
                    <a:srgbClr val="1D385C"/>
                  </a:solidFill>
                </a:ln>
                <a:solidFill>
                  <a:srgbClr val="1D385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Referencias</a:t>
            </a:r>
          </a:p>
        </p:txBody>
      </p:sp>
    </p:spTree>
    <p:extLst>
      <p:ext uri="{BB962C8B-B14F-4D97-AF65-F5344CB8AC3E}">
        <p14:creationId xmlns:p14="http://schemas.microsoft.com/office/powerpoint/2010/main" val="20159833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Conector recto 25"/>
          <p:cNvCxnSpPr/>
          <p:nvPr/>
        </p:nvCxnSpPr>
        <p:spPr>
          <a:xfrm>
            <a:off x="-29172" y="764704"/>
            <a:ext cx="917317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8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2448" y="5599880"/>
            <a:ext cx="8636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9022045">
            <a:off x="7959104" y="2914910"/>
            <a:ext cx="2009775" cy="2276475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467544" y="818916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i="1" dirty="0">
                <a:solidFill>
                  <a:srgbClr val="FFC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Sección 2</a:t>
            </a:r>
            <a:endParaRPr lang="en-US" sz="2000" b="1" i="1" dirty="0">
              <a:solidFill>
                <a:srgbClr val="FFC000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Conector recto 4"/>
          <p:cNvCxnSpPr/>
          <p:nvPr/>
        </p:nvCxnSpPr>
        <p:spPr>
          <a:xfrm flipV="1">
            <a:off x="257655" y="1210525"/>
            <a:ext cx="2912649" cy="850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2" name="CuadroTexto 21"/>
          <p:cNvSpPr txBox="1"/>
          <p:nvPr/>
        </p:nvSpPr>
        <p:spPr>
          <a:xfrm>
            <a:off x="107504" y="1273237"/>
            <a:ext cx="8136904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Departamento Administrativo para la Prosperidad Social [DPS]. (2020). Informe Audiencia Pública de Rendición de Cuentas. Institucional – Prosperidad Social. http://centrodedocumentacion.prosperidadsocial.gov.co/2021/Rendicion-de-Cuentas/Informes/Informe-RdC-2020-Prosperidad-Social.pdf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Draibe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, S. y Riesco, M. (2006). Estado de bienestar, desarrollo económico y ciudadanía: algunas lecciones de la literatura contemporánea. Serie Estudios y Perspectivas – Sede subregional de la CEPAL en México, (55). https://dds.cepal.org/eventos/presentaciones/2006/0907/Sonia_Draibe_EstudiosCEPALMexico.pdf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Filgueira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, F. (2014). Hacia un modelo de protección social universal en América Latina. Serie Políticas Sociales, (188). https://www.cepal.org/sites/default/files/publication/files/35915/S2014090_es.pdf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Fonseca, A. (2006). LOS SISTEMAS DE PROTECCIÓN SOCIAL EN AMERICA LATINA: Un análisis de las transferencias monetarias condicionadas. https://anafonseca.com.br/wp-content/uploads/2020/10/35-2006-LOS-SISTEMAS-DE-PROTECCION-SOCIAL-EN-AMERICA-LATINA.pdf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Francke, P. y Cruzado, E. (2009). Transferencias Monetarias Condicionadas Y Oportunidad De Los Instrumentos Financieros En La Lucha Contra La Pobreza. PROYECTO CAPITAL, (9). https://repositorio.iep.org.pe/bitstream/handle/IEP/1053/Francke-Pedro_Cruzado-Edgardo_Transferencias-monetarias-lucha-pobreza.pdf?sequence=1&amp;isAllowed=y 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Gallego, J., Hoffmann, B.,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Ibarrarán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, P., Medina, M., Pecha, C., Romero, O.,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Stampini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, M., Vargas, D. y Vera-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Cossio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, D. (2021). Impactos del programa Ingreso Solidario frente a la crisis del COVID-19 en Colombia. Banco Interamericano de Desarrollo. https://publications.iadb.org/publications/spanish/document/Impactos-del-programa-Ingreso-Solidario-frente-a-la-crisis-del-COVID-19-en-Colombia.pdf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Gentilini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, U.,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Almenfi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, M.,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Blomquist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, J., Dale, P., De la flor, L., Desai, V.,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Fontenez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, M., Galicia, G.,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Lopez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, V.,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Marin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, G., Mujica, I.,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Natarajan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, H.,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Newhouse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, D., Palacios, R., Quiroz, A., Rodriguez, C.,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Sabharwal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, G. y Weber, M. (2021). Social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Protection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 and Jobs Responses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to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 COVID-19: A Real-Time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Review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of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 Country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Measures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. Banco Mundial, Washington, DC. https://openknowledge.worldbank.org/handle/10986/33635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sz="13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0" name="Título 1"/>
          <p:cNvSpPr txBox="1">
            <a:spLocks/>
          </p:cNvSpPr>
          <p:nvPr/>
        </p:nvSpPr>
        <p:spPr>
          <a:xfrm>
            <a:off x="3170304" y="105614"/>
            <a:ext cx="2985872" cy="557126"/>
          </a:xfrm>
          <a:prstGeom prst="rect">
            <a:avLst/>
          </a:prstGeom>
          <a:ln w="26425" cap="flat" cmpd="sng" algn="ctr">
            <a:solidFill>
              <a:schemeClr val="tx1"/>
            </a:solidFill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3200" b="1" i="1" dirty="0">
                <a:ln w="0">
                  <a:solidFill>
                    <a:srgbClr val="1D385C"/>
                  </a:solidFill>
                </a:ln>
                <a:solidFill>
                  <a:srgbClr val="1D385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Referencias</a:t>
            </a:r>
          </a:p>
        </p:txBody>
      </p:sp>
    </p:spTree>
    <p:extLst>
      <p:ext uri="{BB962C8B-B14F-4D97-AF65-F5344CB8AC3E}">
        <p14:creationId xmlns:p14="http://schemas.microsoft.com/office/powerpoint/2010/main" val="19337141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Conector recto 25"/>
          <p:cNvCxnSpPr/>
          <p:nvPr/>
        </p:nvCxnSpPr>
        <p:spPr>
          <a:xfrm>
            <a:off x="-29172" y="764704"/>
            <a:ext cx="917317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8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2448" y="5599880"/>
            <a:ext cx="8636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9022045">
            <a:off x="7959104" y="2914910"/>
            <a:ext cx="2009775" cy="2276475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467544" y="818916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i="1" dirty="0">
                <a:solidFill>
                  <a:srgbClr val="FFC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Sección 2</a:t>
            </a:r>
            <a:endParaRPr lang="en-US" sz="2000" b="1" i="1" dirty="0">
              <a:solidFill>
                <a:srgbClr val="FFC000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Conector recto 4"/>
          <p:cNvCxnSpPr/>
          <p:nvPr/>
        </p:nvCxnSpPr>
        <p:spPr>
          <a:xfrm flipV="1">
            <a:off x="257655" y="1210525"/>
            <a:ext cx="2912649" cy="850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2" name="CuadroTexto 21"/>
          <p:cNvSpPr txBox="1"/>
          <p:nvPr/>
        </p:nvSpPr>
        <p:spPr>
          <a:xfrm>
            <a:off x="107504" y="1273237"/>
            <a:ext cx="8136904" cy="589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Lavalleja, M. y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Tenenbaum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, V. (2020). Mecanismos de focalización de los programas de transferencias monetarias en América Latina: el caso del Uruguay. Serie Estudios y Perspectivas – Oficina de la CEPAL en Montevideo, (43). https://repositorio.cepal.org/bitstream/handle/11362/45105/S1901164_es.pdf?sequence=1&amp;isAllowed=y  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Londoño, J. y Querubín, P. (2020). El Impacto de Transferencias Monetarias de Emergencia durante una Pandemia: Evidencia Experimental para Colombia. https://img.lalr.co/cms/2020/12/18172637/Informe-devoluci%C3%B3n-del-IVA.pdf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Lustig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, N., Martínez, V., Sanz, F. y D.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Younger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, S. (2020). El impacto de los confinamientos por el COVID-19 y la asistencia social ampliada sobre la desigualdad, la pobreza y la movilidad en Argentina, Brasil, Colombia y México. Centro para el Desarrollo Global. https://www.cgdev.org/sites/default/files/impact-covid-19-lockdowns-and-expanded-social-assistance.pdf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Mankiw, G. (2012). Principios de economía (Meza, G., Trad., 6ª. ed.). Cengage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Learning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. (Trabajo Original publicado en el año 1997).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Núñez, J. y Cuesta, L. (2006). Las trampas de pobreza en Colombia; ¿qué hacer?: diseño de un programa contra la extrema pobreza. Universidad de los Andes, Facultad de Economía, CEDE.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Pigou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, A.  (1920).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The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 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Economis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of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Welfare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. Macmillan. Tomado de: https://oll.libertyfund.org/title/pigou-the-economics-of-welfare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Sen, A. (1999). Desarrollo y Libertad (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Rabasco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, E. y </a:t>
            </a:r>
            <a:r>
              <a:rPr lang="es-ES" sz="1300" dirty="0" err="1">
                <a:latin typeface="Cambria" panose="02040503050406030204" pitchFamily="18" charset="0"/>
                <a:ea typeface="Cambria" panose="02040503050406030204" pitchFamily="18" charset="0"/>
              </a:rPr>
              <a:t>Toharia</a:t>
            </a: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, L., Trad., 1.ª ed.). Editorial Planeta. (Trabajo Original publicado en el año 2000).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Tejerina, L. y Pizano, V. (2016). Programas de Transferencias Monetarias Condicionadas e Inclusión Financiera. Banco Interamericano de Desarrollo. https://publications.iadb.org/publications/spanish/document/Programas-de-transferencias-monetarias-condicionadas-e-inclusi%C3%B3n-financiera.pdf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300" dirty="0">
                <a:latin typeface="Cambria" panose="02040503050406030204" pitchFamily="18" charset="0"/>
                <a:ea typeface="Cambria" panose="02040503050406030204" pitchFamily="18" charset="0"/>
              </a:rPr>
              <a:t>Villatoro, P. (2005). Programas de transferencias monetarias condicionadas: experiencias en América Latina. Revista de la CEPAL, (86). https://repositorio.cepal.org/bitstream/handle/11362/11070/086087101_es.pdf?sequence=1&amp;isAllowed=y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sz="13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sz="13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0" name="Título 1"/>
          <p:cNvSpPr txBox="1">
            <a:spLocks/>
          </p:cNvSpPr>
          <p:nvPr/>
        </p:nvSpPr>
        <p:spPr>
          <a:xfrm>
            <a:off x="3170304" y="105614"/>
            <a:ext cx="2985872" cy="557126"/>
          </a:xfrm>
          <a:prstGeom prst="rect">
            <a:avLst/>
          </a:prstGeom>
          <a:ln w="26425" cap="flat" cmpd="sng" algn="ctr">
            <a:solidFill>
              <a:schemeClr val="tx1"/>
            </a:solidFill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3200" b="1" i="1" dirty="0">
                <a:ln w="0">
                  <a:solidFill>
                    <a:srgbClr val="1D385C"/>
                  </a:solidFill>
                </a:ln>
                <a:solidFill>
                  <a:srgbClr val="1D385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Referencias</a:t>
            </a:r>
          </a:p>
        </p:txBody>
      </p:sp>
    </p:spTree>
    <p:extLst>
      <p:ext uri="{BB962C8B-B14F-4D97-AF65-F5344CB8AC3E}">
        <p14:creationId xmlns:p14="http://schemas.microsoft.com/office/powerpoint/2010/main" val="40246423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Conector recto 25"/>
          <p:cNvCxnSpPr/>
          <p:nvPr/>
        </p:nvCxnSpPr>
        <p:spPr>
          <a:xfrm>
            <a:off x="-29172" y="764704"/>
            <a:ext cx="917317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8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2448" y="5599880"/>
            <a:ext cx="8636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9022045">
            <a:off x="7959104" y="2914910"/>
            <a:ext cx="2009775" cy="2276475"/>
          </a:xfrm>
          <a:prstGeom prst="rect">
            <a:avLst/>
          </a:prstGeom>
        </p:spPr>
      </p:pic>
      <p:sp>
        <p:nvSpPr>
          <p:cNvPr id="20" name="Título 1"/>
          <p:cNvSpPr txBox="1">
            <a:spLocks/>
          </p:cNvSpPr>
          <p:nvPr/>
        </p:nvSpPr>
        <p:spPr>
          <a:xfrm>
            <a:off x="3170304" y="105614"/>
            <a:ext cx="2985872" cy="557126"/>
          </a:xfrm>
          <a:prstGeom prst="rect">
            <a:avLst/>
          </a:prstGeom>
          <a:ln w="26425" cap="flat" cmpd="sng" algn="ctr">
            <a:solidFill>
              <a:schemeClr val="tx1"/>
            </a:solidFill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3200" b="1" i="1" dirty="0">
                <a:ln w="0">
                  <a:solidFill>
                    <a:srgbClr val="1D385C"/>
                  </a:solidFill>
                </a:ln>
                <a:solidFill>
                  <a:srgbClr val="1D385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s-CO" sz="3200" b="1" i="1" dirty="0">
                <a:ln w="0">
                  <a:solidFill>
                    <a:srgbClr val="1D385C"/>
                  </a:solidFill>
                </a:ln>
                <a:solidFill>
                  <a:srgbClr val="1D385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nexos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45667D5-A66A-2640-BC77-A2455E2700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7824" y="897680"/>
            <a:ext cx="3384376" cy="5805229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1C80FD5E-8092-3A61-F223-B9D52B1D72C6}"/>
              </a:ext>
            </a:extLst>
          </p:cNvPr>
          <p:cNvSpPr txBox="1"/>
          <p:nvPr/>
        </p:nvSpPr>
        <p:spPr>
          <a:xfrm>
            <a:off x="251520" y="2644170"/>
            <a:ext cx="237626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algn="just">
              <a:defRPr sz="1600" b="1" i="1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defRPr>
            </a:lvl1pPr>
          </a:lstStyle>
          <a:p>
            <a:pPr algn="ctr"/>
            <a:r>
              <a:rPr lang="es-ES" dirty="0"/>
              <a:t>Resultados de la estimación de la probabilidad de recibir Ingreso Solidario con base a modelos de variable dependiente dicotómica.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378216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096DFA8E-0676-9821-7F1A-B977B402BB2D}"/>
              </a:ext>
            </a:extLst>
          </p:cNvPr>
          <p:cNvSpPr txBox="1"/>
          <p:nvPr/>
        </p:nvSpPr>
        <p:spPr>
          <a:xfrm>
            <a:off x="1046792" y="253809"/>
            <a:ext cx="7161344" cy="1077218"/>
          </a:xfrm>
          <a:prstGeom prst="rect">
            <a:avLst/>
          </a:prstGeom>
          <a:ln w="26425" cap="flat" cmpd="sng" algn="ctr">
            <a:solidFill>
              <a:schemeClr val="tx1"/>
            </a:solidFill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defPPr>
              <a:defRPr lang="es-ES"/>
            </a:defPPr>
            <a:lvl1pPr algn="ctr">
              <a:defRPr sz="3200" b="1" i="1">
                <a:ln w="0">
                  <a:solidFill>
                    <a:srgbClr val="1D385C"/>
                  </a:solidFill>
                </a:ln>
                <a:solidFill>
                  <a:srgbClr val="1D385C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2pPr>
            <a:lvl3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3pPr>
            <a:lvl4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4pPr>
            <a:lvl5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es-ES" dirty="0"/>
              <a:t>Historia de Transferencias Monetarias en Colombia</a:t>
            </a:r>
            <a:endParaRPr lang="es-CO" dirty="0"/>
          </a:p>
        </p:txBody>
      </p:sp>
      <p:sp>
        <p:nvSpPr>
          <p:cNvPr id="11" name="Flecha: a la derecha 10">
            <a:extLst>
              <a:ext uri="{FF2B5EF4-FFF2-40B4-BE49-F238E27FC236}">
                <a16:creationId xmlns:a16="http://schemas.microsoft.com/office/drawing/2014/main" id="{29069522-9E14-8E34-7C22-31129982A804}"/>
              </a:ext>
            </a:extLst>
          </p:cNvPr>
          <p:cNvSpPr/>
          <p:nvPr/>
        </p:nvSpPr>
        <p:spPr>
          <a:xfrm>
            <a:off x="304726" y="3861048"/>
            <a:ext cx="8640960" cy="288032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50AB2640-7760-0A80-9FF9-B87A288B6742}"/>
              </a:ext>
            </a:extLst>
          </p:cNvPr>
          <p:cNvSpPr txBox="1"/>
          <p:nvPr/>
        </p:nvSpPr>
        <p:spPr>
          <a:xfrm>
            <a:off x="556540" y="2596490"/>
            <a:ext cx="2557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Familias en Acción</a:t>
            </a:r>
            <a:endParaRPr lang="es-C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0A35B8DC-ECFC-1A5A-D2C4-93F4BEE50FB4}"/>
              </a:ext>
            </a:extLst>
          </p:cNvPr>
          <p:cNvSpPr txBox="1"/>
          <p:nvPr/>
        </p:nvSpPr>
        <p:spPr>
          <a:xfrm>
            <a:off x="998396" y="2971838"/>
            <a:ext cx="13596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s-CO" dirty="0"/>
              <a:t> 2`244.348 </a:t>
            </a:r>
          </a:p>
        </p:txBody>
      </p:sp>
      <p:sp>
        <p:nvSpPr>
          <p:cNvPr id="14" name="Flecha: hacia abajo 13">
            <a:extLst>
              <a:ext uri="{FF2B5EF4-FFF2-40B4-BE49-F238E27FC236}">
                <a16:creationId xmlns:a16="http://schemas.microsoft.com/office/drawing/2014/main" id="{C8D70E24-C2E1-1A03-3A97-BAB2AAD00CE4}"/>
              </a:ext>
            </a:extLst>
          </p:cNvPr>
          <p:cNvSpPr/>
          <p:nvPr/>
        </p:nvSpPr>
        <p:spPr>
          <a:xfrm rot="10800000">
            <a:off x="1672878" y="3604954"/>
            <a:ext cx="192092" cy="400110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66E38A1D-9C2E-5931-735A-D4886F874CCC}"/>
              </a:ext>
            </a:extLst>
          </p:cNvPr>
          <p:cNvSpPr txBox="1"/>
          <p:nvPr/>
        </p:nvSpPr>
        <p:spPr>
          <a:xfrm>
            <a:off x="1324064" y="3227932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2000</a:t>
            </a:r>
            <a:endParaRPr lang="es-C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Flecha: hacia abajo 15">
            <a:extLst>
              <a:ext uri="{FF2B5EF4-FFF2-40B4-BE49-F238E27FC236}">
                <a16:creationId xmlns:a16="http://schemas.microsoft.com/office/drawing/2014/main" id="{1861BFD6-1DA7-6074-308E-C4EE4296B410}"/>
              </a:ext>
            </a:extLst>
          </p:cNvPr>
          <p:cNvSpPr/>
          <p:nvPr/>
        </p:nvSpPr>
        <p:spPr>
          <a:xfrm>
            <a:off x="3525523" y="4074833"/>
            <a:ext cx="192092" cy="400110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16D9279-6E85-F9DC-C6DF-9598BEF0784C}"/>
              </a:ext>
            </a:extLst>
          </p:cNvPr>
          <p:cNvSpPr txBox="1"/>
          <p:nvPr/>
        </p:nvSpPr>
        <p:spPr>
          <a:xfrm>
            <a:off x="2466474" y="4407347"/>
            <a:ext cx="2474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Jóvenes en Acción</a:t>
            </a:r>
            <a:endParaRPr lang="es-C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B858991-2AB6-BEFF-675D-AE1EAFF6BA11}"/>
              </a:ext>
            </a:extLst>
          </p:cNvPr>
          <p:cNvSpPr txBox="1"/>
          <p:nvPr/>
        </p:nvSpPr>
        <p:spPr>
          <a:xfrm>
            <a:off x="3110138" y="4748445"/>
            <a:ext cx="1082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s-CO" dirty="0"/>
              <a:t>428.779 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FBB1497F-9124-6A3A-1F42-BEF1EE173A62}"/>
              </a:ext>
            </a:extLst>
          </p:cNvPr>
          <p:cNvSpPr txBox="1"/>
          <p:nvPr/>
        </p:nvSpPr>
        <p:spPr>
          <a:xfrm>
            <a:off x="3302498" y="5156423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2001</a:t>
            </a:r>
            <a:endParaRPr lang="es-C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Flecha: hacia abajo 19">
            <a:extLst>
              <a:ext uri="{FF2B5EF4-FFF2-40B4-BE49-F238E27FC236}">
                <a16:creationId xmlns:a16="http://schemas.microsoft.com/office/drawing/2014/main" id="{42237793-6275-4051-825B-5EA5B62C0AF7}"/>
              </a:ext>
            </a:extLst>
          </p:cNvPr>
          <p:cNvSpPr/>
          <p:nvPr/>
        </p:nvSpPr>
        <p:spPr>
          <a:xfrm rot="10800000">
            <a:off x="5193638" y="3660993"/>
            <a:ext cx="192092" cy="400110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1" name="Flecha: hacia abajo 20">
            <a:extLst>
              <a:ext uri="{FF2B5EF4-FFF2-40B4-BE49-F238E27FC236}">
                <a16:creationId xmlns:a16="http://schemas.microsoft.com/office/drawing/2014/main" id="{439B505D-78CE-E79C-2E9B-0E5F14DFA2FA}"/>
              </a:ext>
            </a:extLst>
          </p:cNvPr>
          <p:cNvSpPr/>
          <p:nvPr/>
        </p:nvSpPr>
        <p:spPr>
          <a:xfrm>
            <a:off x="6973616" y="4088523"/>
            <a:ext cx="192092" cy="400110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3BC76C26-30C7-00F4-6589-197C72DD8B8B}"/>
              </a:ext>
            </a:extLst>
          </p:cNvPr>
          <p:cNvSpPr txBox="1"/>
          <p:nvPr/>
        </p:nvSpPr>
        <p:spPr>
          <a:xfrm>
            <a:off x="4149682" y="2535287"/>
            <a:ext cx="2294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Colombia Mayor</a:t>
            </a:r>
            <a:endParaRPr lang="es-C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FEC14C2-D685-B3EA-2E33-56AAFB64CBB2}"/>
              </a:ext>
            </a:extLst>
          </p:cNvPr>
          <p:cNvSpPr txBox="1"/>
          <p:nvPr/>
        </p:nvSpPr>
        <p:spPr>
          <a:xfrm>
            <a:off x="4640815" y="2938259"/>
            <a:ext cx="13596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1`698.573  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6EF3A3C9-0DC5-4BF1-A7F0-83312748D634}"/>
              </a:ext>
            </a:extLst>
          </p:cNvPr>
          <p:cNvSpPr txBox="1"/>
          <p:nvPr/>
        </p:nvSpPr>
        <p:spPr>
          <a:xfrm>
            <a:off x="4940869" y="3216388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2012</a:t>
            </a:r>
            <a:endParaRPr lang="es-C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D4E0BD66-877F-6E3A-0BE4-810173FD7102}"/>
              </a:ext>
            </a:extLst>
          </p:cNvPr>
          <p:cNvSpPr txBox="1"/>
          <p:nvPr/>
        </p:nvSpPr>
        <p:spPr>
          <a:xfrm>
            <a:off x="5913734" y="4388573"/>
            <a:ext cx="2311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Ingreso Solidario</a:t>
            </a:r>
            <a:endParaRPr lang="es-C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6C32E4E3-DAF2-6C59-7196-2E3D5CF5238B}"/>
              </a:ext>
            </a:extLst>
          </p:cNvPr>
          <p:cNvSpPr txBox="1"/>
          <p:nvPr/>
        </p:nvSpPr>
        <p:spPr>
          <a:xfrm>
            <a:off x="6453813" y="4716108"/>
            <a:ext cx="14237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1`147.565   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9303C73C-6B03-0C70-C799-33995E5F05F4}"/>
              </a:ext>
            </a:extLst>
          </p:cNvPr>
          <p:cNvSpPr txBox="1"/>
          <p:nvPr/>
        </p:nvSpPr>
        <p:spPr>
          <a:xfrm>
            <a:off x="6720845" y="4997971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  <a:endParaRPr lang="es-C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" name="8 Imagen">
            <a:extLst>
              <a:ext uri="{FF2B5EF4-FFF2-40B4-BE49-F238E27FC236}">
                <a16:creationId xmlns:a16="http://schemas.microsoft.com/office/drawing/2014/main" id="{C43F9625-7A44-BEC0-13ED-A26D56C98A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12" y="5788509"/>
            <a:ext cx="8636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 descr="Nuevos giros a Familias y Jóvenes en Acción para después del 8 de mayo |  Noticias ya">
            <a:extLst>
              <a:ext uri="{FF2B5EF4-FFF2-40B4-BE49-F238E27FC236}">
                <a16:creationId xmlns:a16="http://schemas.microsoft.com/office/drawing/2014/main" id="{E1FC21E0-8C28-CA89-2116-4F55FD6533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0" t="25953" r="5798" b="21360"/>
          <a:stretch/>
        </p:blipFill>
        <p:spPr bwMode="auto">
          <a:xfrm>
            <a:off x="760164" y="1950705"/>
            <a:ext cx="1825425" cy="681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Los 6.831 adultos beneficiarios del programa Colombia Mayor, podrán cobrar  el subsidio el 19 de mayo. - Noticias del Caquetá - Portal de Noticias de  Florencia y el Caquetá">
            <a:extLst>
              <a:ext uri="{FF2B5EF4-FFF2-40B4-BE49-F238E27FC236}">
                <a16:creationId xmlns:a16="http://schemas.microsoft.com/office/drawing/2014/main" id="{E51CA80E-AB7E-B530-2E36-A77917FA16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8" t="28888" r="12016" b="30972"/>
          <a:stretch/>
        </p:blipFill>
        <p:spPr bwMode="auto">
          <a:xfrm>
            <a:off x="4377857" y="1725351"/>
            <a:ext cx="1714874" cy="802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Jóvenes en Acción Colombia - Home | Facebook">
            <a:extLst>
              <a:ext uri="{FF2B5EF4-FFF2-40B4-BE49-F238E27FC236}">
                <a16:creationId xmlns:a16="http://schemas.microsoft.com/office/drawing/2014/main" id="{AEF4908B-060F-B6D5-F86C-76B85E1763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9" t="34351" r="6426" b="32433"/>
          <a:stretch/>
        </p:blipFill>
        <p:spPr bwMode="auto">
          <a:xfrm>
            <a:off x="2712006" y="5526973"/>
            <a:ext cx="1878609" cy="729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Ingreso Solidario Prosperidad Social: formulario, consultar cédula y  beneficiarios - Rankia">
            <a:extLst>
              <a:ext uri="{FF2B5EF4-FFF2-40B4-BE49-F238E27FC236}">
                <a16:creationId xmlns:a16="http://schemas.microsoft.com/office/drawing/2014/main" id="{29F896CF-0B20-07A1-B395-7AFF138E6B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48" t="8865" r="18295" b="8232"/>
          <a:stretch/>
        </p:blipFill>
        <p:spPr bwMode="auto">
          <a:xfrm>
            <a:off x="6202659" y="5398081"/>
            <a:ext cx="1733997" cy="1157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40612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8 Imagen">
            <a:extLst>
              <a:ext uri="{FF2B5EF4-FFF2-40B4-BE49-F238E27FC236}">
                <a16:creationId xmlns:a16="http://schemas.microsoft.com/office/drawing/2014/main" id="{C43F9625-7A44-BEC0-13ED-A26D56C98A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589240"/>
            <a:ext cx="8636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774243FE-601E-7782-4EF6-6592BF71425C}"/>
              </a:ext>
            </a:extLst>
          </p:cNvPr>
          <p:cNvSpPr txBox="1"/>
          <p:nvPr/>
        </p:nvSpPr>
        <p:spPr>
          <a:xfrm>
            <a:off x="991328" y="548680"/>
            <a:ext cx="7161344" cy="584775"/>
          </a:xfrm>
          <a:prstGeom prst="rect">
            <a:avLst/>
          </a:prstGeom>
          <a:ln w="26425" cap="flat" cmpd="sng" algn="ctr">
            <a:solidFill>
              <a:schemeClr val="tx1"/>
            </a:solidFill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defPPr>
              <a:defRPr lang="es-ES"/>
            </a:defPPr>
            <a:lvl1pPr algn="ctr">
              <a:defRPr sz="3200" b="1" i="1">
                <a:ln w="0">
                  <a:solidFill>
                    <a:srgbClr val="1D385C"/>
                  </a:solidFill>
                </a:ln>
                <a:solidFill>
                  <a:srgbClr val="1D385C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2pPr>
            <a:lvl3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3pPr>
            <a:lvl4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4pPr>
            <a:lvl5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es-ES" dirty="0"/>
              <a:t>Ingreso Solidario</a:t>
            </a:r>
            <a:endParaRPr lang="es-CO" dirty="0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A69063B2-8580-259A-9FEE-B9EBE2F098C9}"/>
              </a:ext>
            </a:extLst>
          </p:cNvPr>
          <p:cNvSpPr txBox="1"/>
          <p:nvPr/>
        </p:nvSpPr>
        <p:spPr>
          <a:xfrm>
            <a:off x="3158879" y="1383140"/>
            <a:ext cx="2826240" cy="468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¿Cómo se creó?</a:t>
            </a:r>
            <a:endParaRPr lang="es-CO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3E42696D-30C1-F2E2-D14D-28DD40FE3B02}"/>
              </a:ext>
            </a:extLst>
          </p:cNvPr>
          <p:cNvSpPr txBox="1"/>
          <p:nvPr/>
        </p:nvSpPr>
        <p:spPr>
          <a:xfrm>
            <a:off x="954119" y="3758323"/>
            <a:ext cx="2826240" cy="468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¿</a:t>
            </a:r>
            <a:r>
              <a:rPr lang="es-CO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quién beneficia?</a:t>
            </a:r>
            <a:endParaRPr lang="es-CO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FF4575EE-EA71-84B0-88FB-8A7AE8D1F0F4}"/>
              </a:ext>
            </a:extLst>
          </p:cNvPr>
          <p:cNvSpPr txBox="1"/>
          <p:nvPr/>
        </p:nvSpPr>
        <p:spPr>
          <a:xfrm rot="10800000" flipV="1">
            <a:off x="4208734" y="3564826"/>
            <a:ext cx="4225090" cy="966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Hogares en condición de vulnerabilidad y pobreza que antes del brote de la pandemia no contaban con otras ayudas por el estado.</a:t>
            </a:r>
            <a:endParaRPr lang="es-CO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B2DC87DB-3E8F-E513-DC70-0A221E09C209}"/>
              </a:ext>
            </a:extLst>
          </p:cNvPr>
          <p:cNvSpPr txBox="1"/>
          <p:nvPr/>
        </p:nvSpPr>
        <p:spPr>
          <a:xfrm>
            <a:off x="1879044" y="4805913"/>
            <a:ext cx="5385911" cy="468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¿</a:t>
            </a:r>
            <a:r>
              <a:rPr lang="es-CO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Focalización? ¿Por qué es importante?</a:t>
            </a:r>
            <a:endParaRPr lang="es-CO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52EB6B29-B2EF-C61B-2C2C-09ED1CE611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52769146"/>
              </p:ext>
            </p:extLst>
          </p:nvPr>
        </p:nvGraphicFramePr>
        <p:xfrm>
          <a:off x="1458644" y="1431869"/>
          <a:ext cx="6096000" cy="20938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28AC8672-CDBC-087E-5419-FED72ED6E8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38035861"/>
              </p:ext>
            </p:extLst>
          </p:nvPr>
        </p:nvGraphicFramePr>
        <p:xfrm>
          <a:off x="1458644" y="5104327"/>
          <a:ext cx="6096000" cy="16025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4" name="Flecha: a la derecha 3">
            <a:extLst>
              <a:ext uri="{FF2B5EF4-FFF2-40B4-BE49-F238E27FC236}">
                <a16:creationId xmlns:a16="http://schemas.microsoft.com/office/drawing/2014/main" id="{91327AC8-2BF6-8C2C-BD0B-BE02EF973594}"/>
              </a:ext>
            </a:extLst>
          </p:cNvPr>
          <p:cNvSpPr/>
          <p:nvPr/>
        </p:nvSpPr>
        <p:spPr>
          <a:xfrm>
            <a:off x="3717606" y="3834776"/>
            <a:ext cx="432543" cy="360040"/>
          </a:xfrm>
          <a:prstGeom prst="rightArrow">
            <a:avLst/>
          </a:prstGeom>
          <a:solidFill>
            <a:srgbClr val="92D050"/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881313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8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589240"/>
            <a:ext cx="8636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324024" y="968385"/>
            <a:ext cx="3312368" cy="1143128"/>
          </a:xfrm>
          <a:prstGeom prst="rect">
            <a:avLst/>
          </a:prstGeom>
          <a:ln w="26425" cap="flat" cmpd="sng" algn="ctr">
            <a:solidFill>
              <a:schemeClr val="tx1"/>
            </a:solidFill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3200" b="1" i="1" dirty="0">
                <a:ln w="0">
                  <a:solidFill>
                    <a:srgbClr val="1D385C"/>
                  </a:solidFill>
                </a:ln>
                <a:solidFill>
                  <a:srgbClr val="1D385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Pregunta de investigación 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3984649" y="641022"/>
            <a:ext cx="4835327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100" dirty="0">
                <a:latin typeface="Cambria" panose="02040503050406030204" pitchFamily="18" charset="0"/>
                <a:ea typeface="Cambria" panose="02040503050406030204" pitchFamily="18" charset="0"/>
              </a:rPr>
              <a:t>¿Qué tipo de correlación existe entre la probabilidad de recibir Ingreso Solidario con el perfil socioeconómico de los colombianos en el último trimestre del 2020?</a:t>
            </a:r>
          </a:p>
        </p:txBody>
      </p:sp>
      <p:cxnSp>
        <p:nvCxnSpPr>
          <p:cNvPr id="15" name="Conector recto 14"/>
          <p:cNvCxnSpPr/>
          <p:nvPr/>
        </p:nvCxnSpPr>
        <p:spPr>
          <a:xfrm flipH="1">
            <a:off x="3844157" y="587873"/>
            <a:ext cx="10123" cy="1638183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ítulo 1"/>
          <p:cNvSpPr txBox="1">
            <a:spLocks/>
          </p:cNvSpPr>
          <p:nvPr/>
        </p:nvSpPr>
        <p:spPr>
          <a:xfrm>
            <a:off x="6515720" y="4149080"/>
            <a:ext cx="2304256" cy="576064"/>
          </a:xfrm>
          <a:prstGeom prst="rect">
            <a:avLst/>
          </a:prstGeom>
          <a:ln w="26425" cap="flat" cmpd="sng" algn="ctr">
            <a:solidFill>
              <a:schemeClr val="tx1"/>
            </a:solidFill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3200" b="1" i="1" dirty="0">
                <a:ln w="0">
                  <a:solidFill>
                    <a:srgbClr val="1D385C"/>
                  </a:solidFill>
                </a:ln>
                <a:solidFill>
                  <a:srgbClr val="1D385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Hipótesis</a:t>
            </a:r>
          </a:p>
        </p:txBody>
      </p:sp>
      <p:cxnSp>
        <p:nvCxnSpPr>
          <p:cNvPr id="19" name="Conector recto 18"/>
          <p:cNvCxnSpPr/>
          <p:nvPr/>
        </p:nvCxnSpPr>
        <p:spPr>
          <a:xfrm>
            <a:off x="6012160" y="3471282"/>
            <a:ext cx="0" cy="216024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467545" y="3741112"/>
            <a:ext cx="504056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100" dirty="0">
                <a:latin typeface="Cambria" panose="02040503050406030204" pitchFamily="18" charset="0"/>
                <a:ea typeface="Cambria" panose="02040503050406030204" pitchFamily="18" charset="0"/>
              </a:rPr>
              <a:t>Existe una correlación fuertemente negativa entre la situación socioeconómica del hogar y la probabilidad de recibir Ingreso Solidario para la población más pobre.</a:t>
            </a:r>
          </a:p>
        </p:txBody>
      </p:sp>
    </p:spTree>
    <p:extLst>
      <p:ext uri="{BB962C8B-B14F-4D97-AF65-F5344CB8AC3E}">
        <p14:creationId xmlns:p14="http://schemas.microsoft.com/office/powerpoint/2010/main" val="30560542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8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589240"/>
            <a:ext cx="8636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323528" y="917720"/>
            <a:ext cx="3312368" cy="648072"/>
          </a:xfrm>
          <a:prstGeom prst="rect">
            <a:avLst/>
          </a:prstGeom>
          <a:ln w="26425" cap="flat" cmpd="sng" algn="ctr">
            <a:solidFill>
              <a:schemeClr val="tx1"/>
            </a:solidFill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3200" b="1" i="1" dirty="0">
                <a:ln w="0">
                  <a:solidFill>
                    <a:srgbClr val="1D385C"/>
                  </a:solidFill>
                </a:ln>
                <a:solidFill>
                  <a:srgbClr val="1D385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Objetivo General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4067448" y="643044"/>
            <a:ext cx="489654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>
                <a:latin typeface="Cambria" panose="02040503050406030204" pitchFamily="18" charset="0"/>
                <a:ea typeface="Cambria" panose="02040503050406030204" pitchFamily="18" charset="0"/>
              </a:rPr>
              <a:t>Aproximar el grado de focalización del programa Ingreso Solidario por medio de la correlación entre características socioeconómicas del hogar y ser beneficiario. </a:t>
            </a: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5" name="Conector recto 14"/>
          <p:cNvCxnSpPr/>
          <p:nvPr/>
        </p:nvCxnSpPr>
        <p:spPr>
          <a:xfrm flipH="1">
            <a:off x="3923928" y="422665"/>
            <a:ext cx="10123" cy="1638183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ítulo 1"/>
          <p:cNvSpPr txBox="1">
            <a:spLocks/>
          </p:cNvSpPr>
          <p:nvPr/>
        </p:nvSpPr>
        <p:spPr>
          <a:xfrm>
            <a:off x="6500832" y="4201412"/>
            <a:ext cx="2304256" cy="1152128"/>
          </a:xfrm>
          <a:prstGeom prst="rect">
            <a:avLst/>
          </a:prstGeom>
          <a:ln w="26425" cap="flat" cmpd="sng" algn="ctr">
            <a:solidFill>
              <a:schemeClr val="tx1"/>
            </a:solidFill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3200" b="1" i="1" dirty="0">
                <a:ln w="0">
                  <a:solidFill>
                    <a:srgbClr val="1D385C"/>
                  </a:solidFill>
                </a:ln>
                <a:solidFill>
                  <a:srgbClr val="1D385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Objetivos Específicos</a:t>
            </a:r>
          </a:p>
        </p:txBody>
      </p:sp>
      <p:cxnSp>
        <p:nvCxnSpPr>
          <p:cNvPr id="19" name="Conector recto 18"/>
          <p:cNvCxnSpPr>
            <a:cxnSpLocks/>
          </p:cNvCxnSpPr>
          <p:nvPr/>
        </p:nvCxnSpPr>
        <p:spPr>
          <a:xfrm>
            <a:off x="6012160" y="2886528"/>
            <a:ext cx="0" cy="343912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Diagrama 12">
            <a:extLst>
              <a:ext uri="{FF2B5EF4-FFF2-40B4-BE49-F238E27FC236}">
                <a16:creationId xmlns:a16="http://schemas.microsoft.com/office/drawing/2014/main" id="{4C5C45DE-F6FE-AF69-7BB0-C195A4FB01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89082302"/>
              </p:ext>
            </p:extLst>
          </p:nvPr>
        </p:nvGraphicFramePr>
        <p:xfrm>
          <a:off x="467544" y="2798193"/>
          <a:ext cx="5291509" cy="34391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647959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419872" y="658059"/>
            <a:ext cx="2664296" cy="487963"/>
          </a:xfrm>
          <a:prstGeom prst="rect">
            <a:avLst/>
          </a:prstGeom>
          <a:ln w="26425" cap="flat" cmpd="sng" algn="ctr">
            <a:solidFill>
              <a:schemeClr val="tx1"/>
            </a:solidFill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defPPr>
              <a:defRPr lang="es-ES"/>
            </a:defPPr>
            <a:lvl1pPr algn="ctr">
              <a:defRPr sz="3200" b="1" i="1">
                <a:ln w="0">
                  <a:solidFill>
                    <a:srgbClr val="1D385C"/>
                  </a:solidFill>
                </a:ln>
                <a:solidFill>
                  <a:srgbClr val="1D385C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2pPr>
            <a:lvl3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3pPr>
            <a:lvl4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4pPr>
            <a:lvl5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es-CO" sz="2800" dirty="0"/>
              <a:t>Marco Legal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1020BEB-00F2-7FE0-F5B4-77AD250FA416}"/>
              </a:ext>
            </a:extLst>
          </p:cNvPr>
          <p:cNvSpPr txBox="1"/>
          <p:nvPr/>
        </p:nvSpPr>
        <p:spPr>
          <a:xfrm>
            <a:off x="771329" y="1959256"/>
            <a:ext cx="3600400" cy="1169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rgbClr val="FFC000"/>
                </a:solidFill>
                <a:latin typeface="+mj-lt"/>
              </a:rPr>
              <a:t>Decreto Legislativo 812 del 04 de junio de 2022 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– El gobierno elige al DPS como la entidad encargada de la administración y operación de los programas de transferencias monetarias del gobierno nacional (art. 5).</a:t>
            </a:r>
            <a:endParaRPr lang="es-CO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56F795B-6328-DF5B-9365-C8DE8FF5523C}"/>
              </a:ext>
            </a:extLst>
          </p:cNvPr>
          <p:cNvSpPr txBox="1"/>
          <p:nvPr/>
        </p:nvSpPr>
        <p:spPr>
          <a:xfrm>
            <a:off x="4772272" y="2705518"/>
            <a:ext cx="3600400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rgbClr val="FFC000"/>
                </a:solidFill>
                <a:latin typeface="+mj-lt"/>
              </a:rPr>
              <a:t>Ley 1955 del 25 de mayo de 2019 (Plan Nacional de Desarrollo 2018-2022 “Pacto por Colombia – Pacto por La Equidad) </a:t>
            </a:r>
            <a:r>
              <a:rPr lang="es-ES" sz="1400" b="1" dirty="0">
                <a:solidFill>
                  <a:schemeClr val="tx1"/>
                </a:solidFill>
                <a:latin typeface="+mj-lt"/>
              </a:rPr>
              <a:t>– 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En el art. 210 indica que el DPS focalizará a la población pobre y de pobreza extrema utilizando el Sisbén.</a:t>
            </a:r>
            <a:endParaRPr lang="es-CO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3A7551C-D1B6-98EA-493F-EFAB5269B377}"/>
              </a:ext>
            </a:extLst>
          </p:cNvPr>
          <p:cNvSpPr txBox="1"/>
          <p:nvPr/>
        </p:nvSpPr>
        <p:spPr>
          <a:xfrm>
            <a:off x="797751" y="4152483"/>
            <a:ext cx="3600400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rgbClr val="FFC000"/>
                </a:solidFill>
                <a:latin typeface="+mj-lt"/>
              </a:rPr>
              <a:t>Decreto Legislativo 444 del 21 de marzo de 2020 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– Creación del FOME (Fondo de Mitigación de Emergencia).</a:t>
            </a:r>
            <a:endParaRPr lang="es-CO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3C06BD1-9DE4-5638-2F04-579763E07779}"/>
              </a:ext>
            </a:extLst>
          </p:cNvPr>
          <p:cNvSpPr txBox="1"/>
          <p:nvPr/>
        </p:nvSpPr>
        <p:spPr>
          <a:xfrm>
            <a:off x="4752020" y="4914812"/>
            <a:ext cx="3600400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rgbClr val="FFC000"/>
                </a:solidFill>
                <a:latin typeface="+mj-lt"/>
              </a:rPr>
              <a:t>Decreto Legislativo 518 del 04 de abril de 2020 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– Creación del Programa Ingreso Solidario bajo la administración del Ministerio de Hacienda y Crédito publico.</a:t>
            </a:r>
            <a:endParaRPr lang="es-CO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4B3E96E9-F680-80B2-F5FF-9FBAB059034D}"/>
              </a:ext>
            </a:extLst>
          </p:cNvPr>
          <p:cNvSpPr txBox="1"/>
          <p:nvPr/>
        </p:nvSpPr>
        <p:spPr>
          <a:xfrm>
            <a:off x="-16346" y="-3728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i="1" dirty="0">
                <a:ln w="22225">
                  <a:solidFill>
                    <a:schemeClr val="tx1"/>
                  </a:solidFill>
                  <a:prstDash val="solid"/>
                </a:ln>
                <a:latin typeface="Century" panose="02040604050505020304" pitchFamily="18" charset="0"/>
              </a:rPr>
              <a:t>Marco </a:t>
            </a:r>
            <a:r>
              <a:rPr lang="es-CO" sz="2400" i="1" dirty="0">
                <a:ln w="22225">
                  <a:solidFill>
                    <a:schemeClr val="tx1"/>
                  </a:solidFill>
                  <a:prstDash val="solid"/>
                </a:ln>
                <a:latin typeface="+mj-lt"/>
              </a:rPr>
              <a:t>Referencial</a:t>
            </a:r>
          </a:p>
        </p:txBody>
      </p:sp>
      <p:pic>
        <p:nvPicPr>
          <p:cNvPr id="11" name="8 Imagen">
            <a:extLst>
              <a:ext uri="{FF2B5EF4-FFF2-40B4-BE49-F238E27FC236}">
                <a16:creationId xmlns:a16="http://schemas.microsoft.com/office/drawing/2014/main" id="{92C61CED-CC62-373A-CD2A-2389E99942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2672" y="5868919"/>
            <a:ext cx="737265" cy="954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767F5D33-51D3-7E95-6D8C-5D10D9863767}"/>
              </a:ext>
            </a:extLst>
          </p:cNvPr>
          <p:cNvCxnSpPr>
            <a:cxnSpLocks/>
          </p:cNvCxnSpPr>
          <p:nvPr/>
        </p:nvCxnSpPr>
        <p:spPr>
          <a:xfrm>
            <a:off x="-17079" y="527177"/>
            <a:ext cx="916107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Programa de Apoyo al Empleo Formal - PAEF Boletín 22 Ministerio de Hacienda  y Crédito Público - Contadores Públicos">
            <a:extLst>
              <a:ext uri="{FF2B5EF4-FFF2-40B4-BE49-F238E27FC236}">
                <a16:creationId xmlns:a16="http://schemas.microsoft.com/office/drawing/2014/main" id="{7F7F6F10-9452-2D09-CA0A-DE15330E37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96" b="98698" l="1977" r="97117">
                        <a14:foregroundMark x1="28583" y1="27344" x2="28583" y2="27344"/>
                        <a14:foregroundMark x1="27924" y1="29688" x2="37150" y2="10677"/>
                        <a14:foregroundMark x1="37150" y1="10677" x2="40716" y2="9769"/>
                        <a14:foregroundMark x1="64502" y1="9859" x2="95387" y2="14583"/>
                        <a14:foregroundMark x1="58530" y1="8945" x2="58951" y2="9009"/>
                        <a14:foregroundMark x1="95387" y1="14583" x2="98435" y2="29167"/>
                        <a14:foregroundMark x1="98435" y1="29167" x2="98829" y2="47396"/>
                        <a14:foregroundMark x1="98452" y1="64063" x2="95470" y2="84635"/>
                        <a14:foregroundMark x1="95470" y1="84635" x2="85491" y2="90126"/>
                        <a14:foregroundMark x1="29160" y1="14063" x2="26925" y2="29841"/>
                        <a14:foregroundMark x1="26978" y1="67641" x2="29489" y2="87240"/>
                        <a14:foregroundMark x1="29489" y1="87240" x2="42834" y2="88281"/>
                        <a14:foregroundMark x1="42834" y1="88281" x2="80066" y2="83333"/>
                        <a14:foregroundMark x1="80066" y1="83333" x2="92669" y2="85156"/>
                        <a14:foregroundMark x1="92669" y1="85156" x2="97199" y2="65885"/>
                        <a14:foregroundMark x1="97199" y1="65885" x2="94152" y2="16406"/>
                        <a14:foregroundMark x1="94152" y1="16406" x2="29160" y2="14063"/>
                        <a14:foregroundMark x1="36491" y1="33073" x2="36491" y2="33073"/>
                        <a14:foregroundMark x1="37397" y1="31250" x2="37727" y2="39583"/>
                        <a14:foregroundMark x1="31384" y1="42448" x2="36079" y2="34115"/>
                        <a14:foregroundMark x1="36079" y1="34115" x2="36656" y2="41146"/>
                        <a14:foregroundMark x1="38962" y1="33594" x2="41269" y2="40104"/>
                        <a14:foregroundMark x1="42834" y1="26823" x2="42834" y2="43490"/>
                        <a14:foregroundMark x1="44563" y1="29167" x2="45470" y2="42448"/>
                        <a14:foregroundMark x1="42998" y1="34635" x2="44399" y2="34635"/>
                        <a14:foregroundMark x1="48929" y1="35156" x2="49506" y2="44010"/>
                        <a14:foregroundMark x1="52801" y1="33594" x2="51895" y2="40104"/>
                        <a14:foregroundMark x1="52965" y1="32292" x2="53542" y2="41927"/>
                        <a14:foregroundMark x1="51400" y1="34115" x2="51400" y2="41927"/>
                        <a14:foregroundMark x1="54942" y1="34635" x2="57166" y2="38021"/>
                        <a14:foregroundMark x1="57743" y1="34635" x2="60873" y2="38542"/>
                        <a14:foregroundMark x1="63015" y1="33594" x2="64745" y2="40104"/>
                        <a14:foregroundMark x1="7908" y1="85156" x2="3789" y2="71094"/>
                        <a14:foregroundMark x1="3789" y1="71094" x2="2224" y2="42708"/>
                        <a14:foregroundMark x1="2224" y1="42708" x2="6672" y2="27344"/>
                        <a14:foregroundMark x1="6672" y1="27344" x2="11779" y2="17969"/>
                        <a14:foregroundMark x1="11779" y1="17969" x2="14909" y2="15625"/>
                        <a14:foregroundMark x1="2965" y1="67969" x2="1977" y2="40365"/>
                        <a14:foregroundMark x1="1977" y1="40365" x2="5601" y2="26823"/>
                        <a14:foregroundMark x1="9638" y1="24740" x2="7414" y2="39583"/>
                        <a14:foregroundMark x1="7414" y1="39583" x2="9885" y2="71094"/>
                        <a14:foregroundMark x1="9885" y1="71094" x2="11614" y2="76823"/>
                        <a14:foregroundMark x1="13509" y1="63542" x2="13674" y2="30208"/>
                        <a14:foregroundMark x1="11038" y1="31771" x2="13015" y2="59115"/>
                        <a14:foregroundMark x1="6672" y1="45052" x2="8731" y2="70313"/>
                        <a14:foregroundMark x1="8731" y1="70313" x2="8979" y2="71094"/>
                        <a14:foregroundMark x1="14415" y1="27865" x2="19440" y2="44531"/>
                        <a14:foregroundMark x1="19440" y1="44531" x2="19440" y2="44531"/>
                        <a14:foregroundMark x1="17545" y1="46875" x2="13674" y2="66667"/>
                        <a14:foregroundMark x1="13674" y1="66667" x2="13344" y2="67448"/>
                        <a14:foregroundMark x1="19852" y1="76823" x2="9390" y2="87760"/>
                        <a14:foregroundMark x1="9390" y1="87760" x2="7578" y2="87760"/>
                        <a14:foregroundMark x1="11203" y1="12500" x2="20675" y2="26823"/>
                        <a14:foregroundMark x1="11614" y1="53906" x2="13180" y2="70833"/>
                        <a14:foregroundMark x1="13180" y1="70833" x2="13180" y2="72917"/>
                        <a14:foregroundMark x1="67051" y1="35156" x2="67216" y2="46354"/>
                        <a14:foregroundMark x1="31713" y1="41146" x2="33196" y2="37500"/>
                        <a14:foregroundMark x1="5107" y1="41927" x2="5848" y2="76563"/>
                        <a14:foregroundMark x1="5848" y1="76563" x2="6672" y2="79427"/>
                        <a14:foregroundMark x1="12438" y1="26823" x2="18699" y2="32552"/>
                        <a14:foregroundMark x1="18699" y1="32552" x2="22241" y2="47396"/>
                        <a14:foregroundMark x1="22241" y1="47396" x2="16969" y2="68750"/>
                        <a14:foregroundMark x1="16969" y1="68750" x2="16639" y2="71094"/>
                        <a14:backgroundMark x1="40692" y1="5208" x2="64909" y2="5208"/>
                        <a14:backgroundMark x1="68946" y1="96615" x2="87891" y2="96615"/>
                        <a14:backgroundMark x1="58731" y1="10156" x2="64745" y2="8594"/>
                        <a14:backgroundMark x1="64745" y1="8594" x2="64745" y2="8594"/>
                        <a14:backgroundMark x1="40857" y1="9115" x2="44069" y2="10156"/>
                        <a14:backgroundMark x1="81054" y1="92969" x2="85091" y2="92188"/>
                        <a14:backgroundMark x1="79984" y1="94010" x2="81549" y2="94010"/>
                        <a14:backgroundMark x1="99259" y1="48958" x2="99671" y2="56771"/>
                        <a14:backgroundMark x1="99094" y1="47396" x2="99094" y2="64063"/>
                        <a14:backgroundMark x1="25947" y1="29948" x2="26359" y2="677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141038"/>
            <a:ext cx="2711116" cy="857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31096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F47F205B-AECC-2757-8E74-E9A33893EF8F}"/>
              </a:ext>
            </a:extLst>
          </p:cNvPr>
          <p:cNvSpPr txBox="1"/>
          <p:nvPr/>
        </p:nvSpPr>
        <p:spPr>
          <a:xfrm>
            <a:off x="2412285" y="249230"/>
            <a:ext cx="4319430" cy="523220"/>
          </a:xfrm>
          <a:prstGeom prst="rect">
            <a:avLst/>
          </a:prstGeom>
          <a:ln w="26425" cap="flat" cmpd="sng" algn="ctr">
            <a:solidFill>
              <a:schemeClr val="tx1"/>
            </a:solidFill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defPPr>
              <a:defRPr lang="es-ES"/>
            </a:defPPr>
            <a:lvl1pPr algn="ctr">
              <a:defRPr sz="2800" b="1" i="1">
                <a:ln w="0">
                  <a:solidFill>
                    <a:srgbClr val="1D385C"/>
                  </a:solidFill>
                </a:ln>
                <a:solidFill>
                  <a:srgbClr val="1D385C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2pPr>
            <a:lvl3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3pPr>
            <a:lvl4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4pPr>
            <a:lvl5pPr algn="r">
              <a:defRPr sz="4400"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es-CO" dirty="0"/>
              <a:t>Marco Teórico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4DBF1DA-3AEA-651B-1B26-221EC8088CB9}"/>
              </a:ext>
            </a:extLst>
          </p:cNvPr>
          <p:cNvSpPr txBox="1"/>
          <p:nvPr/>
        </p:nvSpPr>
        <p:spPr>
          <a:xfrm>
            <a:off x="3233435" y="1216930"/>
            <a:ext cx="2677129" cy="463646"/>
          </a:xfrm>
          <a:prstGeom prst="rect">
            <a:avLst/>
          </a:prstGeom>
          <a:ln w="26425" cap="flat" cmpd="sng" algn="ctr">
            <a:solidFill>
              <a:schemeClr val="tx1"/>
            </a:solidFill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defPPr>
              <a:defRPr lang="es-ES"/>
            </a:defPPr>
            <a:lvl1pPr algn="ctr">
              <a:defRPr sz="2800" b="1" i="1">
                <a:ln w="0">
                  <a:solidFill>
                    <a:srgbClr val="1D385C"/>
                  </a:solidFill>
                </a:ln>
                <a:solidFill>
                  <a:srgbClr val="1D385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algn="r">
              <a:defRPr sz="4400"/>
            </a:lvl2pPr>
            <a:lvl3pPr algn="r">
              <a:defRPr sz="4400"/>
            </a:lvl3pPr>
            <a:lvl4pPr algn="r">
              <a:defRPr sz="4400"/>
            </a:lvl4pPr>
            <a:lvl5pPr algn="r">
              <a:defRPr sz="4400"/>
            </a:lvl5pPr>
          </a:lstStyle>
          <a:p>
            <a:r>
              <a:rPr lang="es-ES" sz="2200" dirty="0"/>
              <a:t>Estado de Bienestar</a:t>
            </a:r>
            <a:endParaRPr lang="es-CO" sz="220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6438B3E-7120-A854-3F8E-C9BE61D6529D}"/>
              </a:ext>
            </a:extLst>
          </p:cNvPr>
          <p:cNvSpPr txBox="1"/>
          <p:nvPr/>
        </p:nvSpPr>
        <p:spPr>
          <a:xfrm>
            <a:off x="504121" y="2309811"/>
            <a:ext cx="3600400" cy="1169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b="1" dirty="0" err="1">
                <a:solidFill>
                  <a:srgbClr val="FFC000"/>
                </a:solidFill>
                <a:latin typeface="+mj-lt"/>
              </a:rPr>
              <a:t>Pigou</a:t>
            </a:r>
            <a:r>
              <a:rPr lang="es-ES" sz="1400" b="1" dirty="0">
                <a:solidFill>
                  <a:srgbClr val="FFC000"/>
                </a:solidFill>
                <a:latin typeface="+mj-lt"/>
              </a:rPr>
              <a:t> (1920): 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Bienestar económico y bienestar no económico. Prevalece el económico – relación directa con el patrón monetario. Afectación económica – repercusión en el bienestar total. </a:t>
            </a:r>
            <a:endParaRPr lang="es-CO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5F0F088-3308-D557-27A8-8B0833A6A555}"/>
              </a:ext>
            </a:extLst>
          </p:cNvPr>
          <p:cNvSpPr txBox="1"/>
          <p:nvPr/>
        </p:nvSpPr>
        <p:spPr>
          <a:xfrm>
            <a:off x="4680000" y="2007969"/>
            <a:ext cx="36004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b="1" dirty="0" err="1">
                <a:solidFill>
                  <a:srgbClr val="FFC000"/>
                </a:solidFill>
                <a:latin typeface="+mj-lt"/>
              </a:rPr>
              <a:t>Brigss</a:t>
            </a:r>
            <a:r>
              <a:rPr lang="es-ES" sz="1400" b="1" dirty="0">
                <a:solidFill>
                  <a:srgbClr val="FFC000"/>
                </a:solidFill>
                <a:latin typeface="+mj-lt"/>
              </a:rPr>
              <a:t> (2006): 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El Estado de Bienestar modifica las fuerzas de mercado en tres direcciones</a:t>
            </a:r>
            <a:endParaRPr lang="es-CO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16B361D-FB57-09DE-B1D7-25659CE8E529}"/>
              </a:ext>
            </a:extLst>
          </p:cNvPr>
          <p:cNvSpPr txBox="1"/>
          <p:nvPr/>
        </p:nvSpPr>
        <p:spPr>
          <a:xfrm>
            <a:off x="4654742" y="3312108"/>
            <a:ext cx="166285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chemeClr val="tx1"/>
                </a:solidFill>
                <a:latin typeface="+mj-lt"/>
              </a:rPr>
              <a:t>Servicios sociales</a:t>
            </a:r>
            <a:endParaRPr lang="es-CO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8F15AB4-0387-C4F8-1FC0-66936731251F}"/>
              </a:ext>
            </a:extLst>
          </p:cNvPr>
          <p:cNvSpPr txBox="1"/>
          <p:nvPr/>
        </p:nvSpPr>
        <p:spPr>
          <a:xfrm>
            <a:off x="6423983" y="3312107"/>
            <a:ext cx="185641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chemeClr val="tx1"/>
                </a:solidFill>
                <a:latin typeface="+mj-lt"/>
              </a:rPr>
              <a:t>Reducir la inseguridad</a:t>
            </a:r>
            <a:endParaRPr lang="es-CO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2DE7350-448D-3933-CA59-4ED69F75002C}"/>
              </a:ext>
            </a:extLst>
          </p:cNvPr>
          <p:cNvSpPr txBox="1"/>
          <p:nvPr/>
        </p:nvSpPr>
        <p:spPr>
          <a:xfrm>
            <a:off x="5351497" y="2918542"/>
            <a:ext cx="236540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chemeClr val="tx1"/>
                </a:solidFill>
                <a:latin typeface="+mj-lt"/>
              </a:rPr>
              <a:t>Garantizar un ingreso mínimo</a:t>
            </a:r>
            <a:endParaRPr lang="es-CO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38300308-CA94-5A7D-AFE1-34399E13D9AD}"/>
              </a:ext>
            </a:extLst>
          </p:cNvPr>
          <p:cNvSpPr txBox="1"/>
          <p:nvPr/>
        </p:nvSpPr>
        <p:spPr>
          <a:xfrm>
            <a:off x="755576" y="4396097"/>
            <a:ext cx="3348945" cy="484907"/>
          </a:xfrm>
          <a:prstGeom prst="rect">
            <a:avLst/>
          </a:prstGeom>
          <a:ln w="26425" cap="flat" cmpd="sng" algn="ctr">
            <a:solidFill>
              <a:schemeClr val="tx1"/>
            </a:solidFill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defPPr>
              <a:defRPr lang="es-ES"/>
            </a:defPPr>
            <a:lvl1pPr algn="ctr">
              <a:defRPr sz="2200" b="1" i="1">
                <a:ln w="0">
                  <a:solidFill>
                    <a:srgbClr val="1D385C"/>
                  </a:solidFill>
                </a:ln>
                <a:solidFill>
                  <a:srgbClr val="1D385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algn="r">
              <a:defRPr sz="4400"/>
            </a:lvl2pPr>
            <a:lvl3pPr algn="r">
              <a:defRPr sz="4400"/>
            </a:lvl3pPr>
            <a:lvl4pPr algn="r">
              <a:defRPr sz="4400"/>
            </a:lvl4pPr>
            <a:lvl5pPr algn="r">
              <a:defRPr sz="4400"/>
            </a:lvl5pPr>
          </a:lstStyle>
          <a:p>
            <a:r>
              <a:rPr lang="es-ES" dirty="0"/>
              <a:t>Estado de Bienestar Activo</a:t>
            </a:r>
            <a:endParaRPr lang="es-CO" dirty="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3DD06369-6BEA-9CF6-1DD2-80F0001EF65E}"/>
              </a:ext>
            </a:extLst>
          </p:cNvPr>
          <p:cNvSpPr txBox="1"/>
          <p:nvPr/>
        </p:nvSpPr>
        <p:spPr>
          <a:xfrm>
            <a:off x="4654742" y="4187380"/>
            <a:ext cx="3600400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rgbClr val="FFC000"/>
                </a:solidFill>
                <a:latin typeface="+mj-lt"/>
              </a:rPr>
              <a:t>(</a:t>
            </a:r>
            <a:r>
              <a:rPr lang="es-ES" sz="1400" b="1" dirty="0" err="1">
                <a:solidFill>
                  <a:srgbClr val="FFC000"/>
                </a:solidFill>
                <a:latin typeface="+mj-lt"/>
              </a:rPr>
              <a:t>Draibe</a:t>
            </a:r>
            <a:r>
              <a:rPr lang="es-ES" sz="1400" b="1" dirty="0">
                <a:solidFill>
                  <a:srgbClr val="FFC000"/>
                </a:solidFill>
                <a:latin typeface="+mj-lt"/>
              </a:rPr>
              <a:t> y Riesco): 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Estado de bienestar que promueve la reducción de los riesgos sociales mediante la educación y la capacitación.</a:t>
            </a:r>
            <a:endParaRPr lang="es-CO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BE5EAC28-CD34-660C-53B8-4EF952AA56C3}"/>
              </a:ext>
            </a:extLst>
          </p:cNvPr>
          <p:cNvSpPr txBox="1"/>
          <p:nvPr/>
        </p:nvSpPr>
        <p:spPr>
          <a:xfrm>
            <a:off x="4986028" y="5740400"/>
            <a:ext cx="3096344" cy="430887"/>
          </a:xfrm>
          <a:prstGeom prst="rect">
            <a:avLst/>
          </a:prstGeom>
          <a:ln w="26425" cap="flat" cmpd="sng" algn="ctr">
            <a:solidFill>
              <a:schemeClr val="tx1"/>
            </a:solidFill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defPPr>
              <a:defRPr lang="es-ES"/>
            </a:defPPr>
            <a:lvl1pPr algn="ctr">
              <a:defRPr sz="2200" b="1" i="1">
                <a:ln w="0">
                  <a:solidFill>
                    <a:srgbClr val="1D385C"/>
                  </a:solidFill>
                </a:ln>
                <a:solidFill>
                  <a:srgbClr val="1D385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algn="r">
              <a:defRPr sz="4400"/>
            </a:lvl2pPr>
            <a:lvl3pPr algn="r">
              <a:defRPr sz="4400"/>
            </a:lvl3pPr>
            <a:lvl4pPr algn="r">
              <a:defRPr sz="4400"/>
            </a:lvl4pPr>
            <a:lvl5pPr algn="r">
              <a:defRPr sz="4400"/>
            </a:lvl5pPr>
          </a:lstStyle>
          <a:p>
            <a:r>
              <a:rPr lang="es-ES" dirty="0"/>
              <a:t>Protección Social</a:t>
            </a:r>
            <a:endParaRPr lang="es-CO" dirty="0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25FD13A2-F21D-3B38-74F2-1A07E165FF39}"/>
              </a:ext>
            </a:extLst>
          </p:cNvPr>
          <p:cNvSpPr txBox="1"/>
          <p:nvPr/>
        </p:nvSpPr>
        <p:spPr>
          <a:xfrm>
            <a:off x="612085" y="5425479"/>
            <a:ext cx="36004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rgbClr val="FFC000"/>
                </a:solidFill>
                <a:latin typeface="+mj-lt"/>
              </a:rPr>
              <a:t>Sen (1999): 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Concepto de Política Social.</a:t>
            </a:r>
          </a:p>
        </p:txBody>
      </p:sp>
      <p:pic>
        <p:nvPicPr>
          <p:cNvPr id="32" name="8 Imagen">
            <a:extLst>
              <a:ext uri="{FF2B5EF4-FFF2-40B4-BE49-F238E27FC236}">
                <a16:creationId xmlns:a16="http://schemas.microsoft.com/office/drawing/2014/main" id="{7E2FF82A-8728-F14C-BF74-F3EDA5199B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0400" y="5740400"/>
            <a:ext cx="8636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Flecha: hacia abajo 27">
            <a:extLst>
              <a:ext uri="{FF2B5EF4-FFF2-40B4-BE49-F238E27FC236}">
                <a16:creationId xmlns:a16="http://schemas.microsoft.com/office/drawing/2014/main" id="{A260A063-9F46-7D4D-2CB2-9565F481A4DE}"/>
              </a:ext>
            </a:extLst>
          </p:cNvPr>
          <p:cNvSpPr/>
          <p:nvPr/>
        </p:nvSpPr>
        <p:spPr>
          <a:xfrm>
            <a:off x="6480200" y="2610014"/>
            <a:ext cx="108000" cy="222740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929B1D8-AE96-F934-4AB8-5218A8338A6B}"/>
              </a:ext>
            </a:extLst>
          </p:cNvPr>
          <p:cNvSpPr txBox="1"/>
          <p:nvPr/>
        </p:nvSpPr>
        <p:spPr>
          <a:xfrm>
            <a:off x="629848" y="5949280"/>
            <a:ext cx="36004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dirty="0" err="1">
                <a:solidFill>
                  <a:srgbClr val="FFC000"/>
                </a:solidFill>
                <a:latin typeface="+mj-lt"/>
              </a:rPr>
              <a:t>Cecchini</a:t>
            </a:r>
            <a:r>
              <a:rPr lang="es-ES" sz="1400" dirty="0">
                <a:solidFill>
                  <a:srgbClr val="FFC000"/>
                </a:solidFill>
                <a:latin typeface="+mj-lt"/>
              </a:rPr>
              <a:t> y </a:t>
            </a:r>
            <a:r>
              <a:rPr lang="es-ES" sz="1400" dirty="0" err="1">
                <a:solidFill>
                  <a:srgbClr val="FFC000"/>
                </a:solidFill>
                <a:latin typeface="+mj-lt"/>
              </a:rPr>
              <a:t>Martinez</a:t>
            </a:r>
            <a:r>
              <a:rPr lang="es-ES" sz="1400" dirty="0">
                <a:solidFill>
                  <a:srgbClr val="FFC000"/>
                </a:solidFill>
                <a:latin typeface="+mj-lt"/>
              </a:rPr>
              <a:t> (2011): 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Protección Social bajo la garantía de un ingreso monetario.</a:t>
            </a:r>
          </a:p>
        </p:txBody>
      </p:sp>
    </p:spTree>
    <p:extLst>
      <p:ext uri="{BB962C8B-B14F-4D97-AF65-F5344CB8AC3E}">
        <p14:creationId xmlns:p14="http://schemas.microsoft.com/office/powerpoint/2010/main" val="6544308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80D1A805-00E7-D29A-98BB-C9F8179A5157}"/>
              </a:ext>
            </a:extLst>
          </p:cNvPr>
          <p:cNvSpPr txBox="1"/>
          <p:nvPr/>
        </p:nvSpPr>
        <p:spPr>
          <a:xfrm>
            <a:off x="1259632" y="632958"/>
            <a:ext cx="6624736" cy="463646"/>
          </a:xfrm>
          <a:prstGeom prst="rect">
            <a:avLst/>
          </a:prstGeom>
          <a:ln w="26425" cap="flat" cmpd="sng" algn="ctr">
            <a:solidFill>
              <a:schemeClr val="tx1"/>
            </a:solidFill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defPPr>
              <a:defRPr lang="es-ES"/>
            </a:defPPr>
            <a:lvl1pPr algn="ctr">
              <a:defRPr sz="2800" b="1" i="1">
                <a:ln w="0">
                  <a:solidFill>
                    <a:srgbClr val="1D385C"/>
                  </a:solidFill>
                </a:ln>
                <a:solidFill>
                  <a:srgbClr val="1D385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algn="r">
              <a:defRPr sz="4400"/>
            </a:lvl2pPr>
            <a:lvl3pPr algn="r">
              <a:defRPr sz="4400"/>
            </a:lvl3pPr>
            <a:lvl4pPr algn="r">
              <a:defRPr sz="4400"/>
            </a:lvl4pPr>
            <a:lvl5pPr algn="r">
              <a:defRPr sz="4400"/>
            </a:lvl5pPr>
          </a:lstStyle>
          <a:p>
            <a:r>
              <a:rPr lang="es-ES" sz="2200" dirty="0"/>
              <a:t>Focalización y programas de Transferencia Monetarias</a:t>
            </a:r>
            <a:endParaRPr lang="es-CO" sz="220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1BAA739-FC1A-F92F-D519-C18D00CF8E1B}"/>
              </a:ext>
            </a:extLst>
          </p:cNvPr>
          <p:cNvSpPr txBox="1"/>
          <p:nvPr/>
        </p:nvSpPr>
        <p:spPr>
          <a:xfrm>
            <a:off x="539553" y="1557466"/>
            <a:ext cx="3600400" cy="1169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b="1" dirty="0" err="1">
                <a:solidFill>
                  <a:srgbClr val="FFC000"/>
                </a:solidFill>
                <a:latin typeface="+mj-lt"/>
              </a:rPr>
              <a:t>Pigou</a:t>
            </a:r>
            <a:r>
              <a:rPr lang="es-ES" sz="1400" b="1" dirty="0">
                <a:solidFill>
                  <a:srgbClr val="FFC000"/>
                </a:solidFill>
                <a:latin typeface="+mj-lt"/>
              </a:rPr>
              <a:t> (1920): 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Motivó las transferencias de recursos desde los ricos a los pobres, para que estos puedan disfrutar más el dinero, y así los PTMC se convierten en instrumentos de protección social con reciprocidad. </a:t>
            </a:r>
            <a:endParaRPr lang="es-CO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9395FD98-A844-B6C3-F140-E0D0EC82E7A1}"/>
              </a:ext>
            </a:extLst>
          </p:cNvPr>
          <p:cNvSpPr txBox="1"/>
          <p:nvPr/>
        </p:nvSpPr>
        <p:spPr>
          <a:xfrm>
            <a:off x="4644008" y="2186861"/>
            <a:ext cx="3600400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rgbClr val="FFC000"/>
                </a:solidFill>
                <a:latin typeface="+mj-lt"/>
              </a:rPr>
              <a:t>Francke y Cruzado (2009): </a:t>
            </a:r>
            <a:r>
              <a:rPr lang="es-ES" sz="1400" b="1" dirty="0">
                <a:solidFill>
                  <a:schemeClr val="tx1"/>
                </a:solidFill>
                <a:latin typeface="+mj-lt"/>
              </a:rPr>
              <a:t>P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rogramas de asistencia social que tienen un impacto directo, su intención es mitigar la deficiencia de los hogares pobres. </a:t>
            </a:r>
            <a:endParaRPr lang="es-CO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2FFD21A-7650-385D-0EFD-9CD7DE63DE74}"/>
              </a:ext>
            </a:extLst>
          </p:cNvPr>
          <p:cNvSpPr txBox="1"/>
          <p:nvPr/>
        </p:nvSpPr>
        <p:spPr>
          <a:xfrm>
            <a:off x="710972" y="3339569"/>
            <a:ext cx="3600400" cy="1169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rgbClr val="FFC000"/>
                </a:solidFill>
                <a:latin typeface="+mj-lt"/>
              </a:rPr>
              <a:t>Lavalleja y </a:t>
            </a:r>
            <a:r>
              <a:rPr lang="es-ES" sz="1400" b="1" dirty="0" err="1">
                <a:solidFill>
                  <a:srgbClr val="FFC000"/>
                </a:solidFill>
                <a:latin typeface="+mj-lt"/>
              </a:rPr>
              <a:t>Tenebaum</a:t>
            </a:r>
            <a:r>
              <a:rPr lang="es-ES" sz="1400" b="1" dirty="0">
                <a:solidFill>
                  <a:srgbClr val="FFC000"/>
                </a:solidFill>
                <a:latin typeface="+mj-lt"/>
              </a:rPr>
              <a:t> (2020): </a:t>
            </a:r>
            <a:r>
              <a:rPr lang="es-ES" sz="1400" b="1" dirty="0">
                <a:solidFill>
                  <a:schemeClr val="tx1"/>
                </a:solidFill>
                <a:latin typeface="+mj-lt"/>
              </a:rPr>
              <a:t>I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ndican que los PTMC tienen como objetivo incentivar la inversión personal en educación y así generar una reducción en la reproducción intergeneracional de pobreza. </a:t>
            </a:r>
            <a:endParaRPr lang="es-CO" sz="1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1" name="8 Imagen">
            <a:extLst>
              <a:ext uri="{FF2B5EF4-FFF2-40B4-BE49-F238E27FC236}">
                <a16:creationId xmlns:a16="http://schemas.microsoft.com/office/drawing/2014/main" id="{8E57F6D9-F315-CBD9-E838-B2C275343A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25" y="74158"/>
            <a:ext cx="8636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Vectores e ilustraciones de Limpiar para descargar gratis | Freepik">
            <a:extLst>
              <a:ext uri="{FF2B5EF4-FFF2-40B4-BE49-F238E27FC236}">
                <a16:creationId xmlns:a16="http://schemas.microsoft.com/office/drawing/2014/main" id="{B439DBB4-705B-37BD-F82B-91954714A1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13050" y1="25760" x2="13050" y2="25760"/>
                        <a14:foregroundMark x1="12350" y1="29360" x2="12350" y2="29360"/>
                        <a14:foregroundMark x1="13050" y1="28720" x2="13050" y2="28720"/>
                        <a14:foregroundMark x1="13450" y1="28160" x2="13450" y2="28160"/>
                        <a14:foregroundMark x1="12700" y1="31760" x2="12700" y2="31760"/>
                        <a14:foregroundMark x1="11200" y1="34720" x2="11200" y2="347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7" y="4266679"/>
            <a:ext cx="4305141" cy="2690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7427C8F6-1510-57A3-4214-D30509010BA5}"/>
              </a:ext>
            </a:extLst>
          </p:cNvPr>
          <p:cNvSpPr txBox="1"/>
          <p:nvPr/>
        </p:nvSpPr>
        <p:spPr>
          <a:xfrm>
            <a:off x="4716016" y="4417948"/>
            <a:ext cx="36004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dirty="0" err="1">
                <a:solidFill>
                  <a:srgbClr val="FFC000"/>
                </a:solidFill>
                <a:latin typeface="+mj-lt"/>
              </a:rPr>
              <a:t>Banerjee</a:t>
            </a:r>
            <a:r>
              <a:rPr lang="es-ES" sz="1400" dirty="0">
                <a:solidFill>
                  <a:srgbClr val="FFC000"/>
                </a:solidFill>
                <a:latin typeface="+mj-lt"/>
              </a:rPr>
              <a:t> y </a:t>
            </a:r>
            <a:r>
              <a:rPr lang="es-ES" sz="1400" dirty="0" err="1">
                <a:solidFill>
                  <a:srgbClr val="FFC000"/>
                </a:solidFill>
                <a:latin typeface="+mj-lt"/>
              </a:rPr>
              <a:t>Duflo</a:t>
            </a:r>
            <a:r>
              <a:rPr lang="es-ES" sz="1400" dirty="0">
                <a:solidFill>
                  <a:srgbClr val="FFC000"/>
                </a:solidFill>
                <a:latin typeface="+mj-lt"/>
              </a:rPr>
              <a:t> (2011): 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Trampas de la pobreza.</a:t>
            </a:r>
            <a:endParaRPr lang="es-CO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4703F44-9827-257D-B49C-CC5FE8484A18}"/>
              </a:ext>
            </a:extLst>
          </p:cNvPr>
          <p:cNvSpPr txBox="1"/>
          <p:nvPr/>
        </p:nvSpPr>
        <p:spPr>
          <a:xfrm>
            <a:off x="3131840" y="5525782"/>
            <a:ext cx="36004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dirty="0" err="1">
                <a:solidFill>
                  <a:srgbClr val="FFC000"/>
                </a:solidFill>
                <a:latin typeface="+mj-lt"/>
              </a:rPr>
              <a:t>Filgueira</a:t>
            </a:r>
            <a:r>
              <a:rPr lang="es-ES" sz="1400" dirty="0">
                <a:solidFill>
                  <a:srgbClr val="FFC000"/>
                </a:solidFill>
                <a:latin typeface="+mj-lt"/>
              </a:rPr>
              <a:t>(2011): 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Políticas Focalizadas.</a:t>
            </a:r>
            <a:endParaRPr lang="es-CO" sz="1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207989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Kilter">
  <a:themeElements>
    <a:clrScheme name="Forma de onda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Personalizado 1">
      <a:majorFont>
        <a:latin typeface="Times New Roman"/>
        <a:ea typeface=""/>
        <a:cs typeface=""/>
      </a:majorFont>
      <a:minorFont>
        <a:latin typeface="Rockwell"/>
        <a:ea typeface=""/>
        <a:cs typeface=""/>
      </a:minorFont>
    </a:fontScheme>
    <a:fmtScheme name="Clarida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TC101859865[[fn=Kilter]]</Template>
  <TotalTime>3800</TotalTime>
  <Words>3038</Words>
  <Application>Microsoft Office PowerPoint</Application>
  <PresentationFormat>Presentación en pantalla (4:3)</PresentationFormat>
  <Paragraphs>166</Paragraphs>
  <Slides>23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32" baseType="lpstr">
      <vt:lpstr>Arial</vt:lpstr>
      <vt:lpstr>Calibri</vt:lpstr>
      <vt:lpstr>Cambria</vt:lpstr>
      <vt:lpstr>Cambria Math</vt:lpstr>
      <vt:lpstr>Century</vt:lpstr>
      <vt:lpstr>Rockwell</vt:lpstr>
      <vt:lpstr>Times New Roman</vt:lpstr>
      <vt:lpstr>Wingdings</vt:lpstr>
      <vt:lpstr>Kilter</vt:lpstr>
      <vt:lpstr>Análisis socioeconómico de la focalización del programa Ingreso Solidario en Colombia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Design</dc:creator>
  <cp:lastModifiedBy>Jose Luis Naranjo Murcia</cp:lastModifiedBy>
  <cp:revision>386</cp:revision>
  <dcterms:created xsi:type="dcterms:W3CDTF">2012-07-13T20:53:13Z</dcterms:created>
  <dcterms:modified xsi:type="dcterms:W3CDTF">2022-06-14T07:33:28Z</dcterms:modified>
</cp:coreProperties>
</file>